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 id="278" r:id="rId10"/>
    <p:sldId id="279" r:id="rId11"/>
    <p:sldId id="280" r:id="rId12"/>
    <p:sldId id="281" r:id="rId13"/>
    <p:sldId id="264" r:id="rId14"/>
    <p:sldId id="265" r:id="rId15"/>
    <p:sldId id="269" r:id="rId16"/>
    <p:sldId id="273" r:id="rId17"/>
    <p:sldId id="274" r:id="rId18"/>
    <p:sldId id="275" r:id="rId19"/>
    <p:sldId id="276" r:id="rId20"/>
    <p:sldId id="277"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96BE97E-CF0D-420A-886F-5F2C7F0F5AD9}" type="datetimeFigureOut">
              <a:rPr lang="id-ID" smtClean="0"/>
              <a:t>06/12/2017</a:t>
            </a:fld>
            <a:endParaRPr lang="id-ID"/>
          </a:p>
        </p:txBody>
      </p:sp>
      <p:sp>
        <p:nvSpPr>
          <p:cNvPr id="5" name="Footer Placeholder 4"/>
          <p:cNvSpPr>
            <a:spLocks noGrp="1"/>
          </p:cNvSpPr>
          <p:nvPr>
            <p:ph type="ftr" sz="quarter" idx="11"/>
          </p:nvPr>
        </p:nvSpPr>
        <p:spPr>
          <a:xfrm>
            <a:off x="1876424" y="5410201"/>
            <a:ext cx="5124886" cy="365125"/>
          </a:xfrm>
        </p:spPr>
        <p:txBody>
          <a:bodyPr/>
          <a:lstStyle/>
          <a:p>
            <a:endParaRPr lang="id-ID"/>
          </a:p>
        </p:txBody>
      </p:sp>
      <p:sp>
        <p:nvSpPr>
          <p:cNvPr id="6" name="Slide Number Placeholder 5"/>
          <p:cNvSpPr>
            <a:spLocks noGrp="1"/>
          </p:cNvSpPr>
          <p:nvPr>
            <p:ph type="sldNum" sz="quarter" idx="12"/>
          </p:nvPr>
        </p:nvSpPr>
        <p:spPr>
          <a:xfrm>
            <a:off x="9896911" y="5410199"/>
            <a:ext cx="771089" cy="365125"/>
          </a:xfrm>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49261107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229496684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381588141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979060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207175180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6BE97E-CF0D-420A-886F-5F2C7F0F5AD9}" type="datetimeFigureOut">
              <a:rPr lang="id-ID" smtClean="0"/>
              <a:t>06/12/2017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37885846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6BE97E-CF0D-420A-886F-5F2C7F0F5AD9}" type="datetimeFigureOut">
              <a:rPr lang="id-ID" smtClean="0"/>
              <a:t>06/12/2017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402659319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6BE97E-CF0D-420A-886F-5F2C7F0F5AD9}" type="datetimeFigureOut">
              <a:rPr lang="id-ID" smtClean="0"/>
              <a:t>06/12/2017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41438634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6BE97E-CF0D-420A-886F-5F2C7F0F5AD9}" type="datetimeFigureOut">
              <a:rPr lang="id-ID" smtClean="0"/>
              <a:t>06/12/2017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210278757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6BE97E-CF0D-420A-886F-5F2C7F0F5AD9}" type="datetimeFigureOut">
              <a:rPr lang="id-ID" smtClean="0"/>
              <a:t>06/12/2017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376374633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6BE97E-CF0D-420A-886F-5F2C7F0F5AD9}" type="datetimeFigureOut">
              <a:rPr lang="id-ID" smtClean="0"/>
              <a:t>06/12/2017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223107556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200440586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6BE97E-CF0D-420A-886F-5F2C7F0F5AD9}" type="datetimeFigureOut">
              <a:rPr lang="id-ID" smtClean="0"/>
              <a:t>06/12/2017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68958220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6BE97E-CF0D-420A-886F-5F2C7F0F5AD9}" type="datetimeFigureOut">
              <a:rPr lang="id-ID" smtClean="0"/>
              <a:t>06/12/2017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301754836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BE97E-CF0D-420A-886F-5F2C7F0F5AD9}" type="datetimeFigureOut">
              <a:rPr lang="id-ID" smtClean="0"/>
              <a:t>06/12/2017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421377889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348288079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BE97E-CF0D-420A-886F-5F2C7F0F5AD9}" type="datetimeFigureOut">
              <a:rPr lang="id-ID" smtClean="0"/>
              <a:t>06/12/2017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EEF9E77-81F3-4F08-AA3C-278D2C4C5EBD}" type="slidenum">
              <a:rPr lang="id-ID" smtClean="0"/>
              <a:t>‹#›</a:t>
            </a:fld>
            <a:endParaRPr lang="id-ID"/>
          </a:p>
        </p:txBody>
      </p:sp>
    </p:spTree>
    <p:extLst>
      <p:ext uri="{BB962C8B-B14F-4D97-AF65-F5344CB8AC3E}">
        <p14:creationId xmlns:p14="http://schemas.microsoft.com/office/powerpoint/2010/main" val="173437690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6BE97E-CF0D-420A-886F-5F2C7F0F5AD9}" type="datetimeFigureOut">
              <a:rPr lang="id-ID" smtClean="0"/>
              <a:t>06/12/2017</a:t>
            </a:fld>
            <a:endParaRPr lang="id-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EF9E77-81F3-4F08-AA3C-278D2C4C5EBD}" type="slidenum">
              <a:rPr lang="id-ID" smtClean="0"/>
              <a:t>‹#›</a:t>
            </a:fld>
            <a:endParaRPr lang="id-ID"/>
          </a:p>
        </p:txBody>
      </p:sp>
    </p:spTree>
    <p:extLst>
      <p:ext uri="{BB962C8B-B14F-4D97-AF65-F5344CB8AC3E}">
        <p14:creationId xmlns:p14="http://schemas.microsoft.com/office/powerpoint/2010/main" val="128106757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081986"/>
            <a:ext cx="8791575" cy="1455875"/>
          </a:xfrm>
        </p:spPr>
        <p:txBody>
          <a:bodyPr>
            <a:normAutofit fontScale="90000"/>
          </a:bodyPr>
          <a:lstStyle/>
          <a:p>
            <a:pPr algn="ctr"/>
            <a:r>
              <a:rPr lang="id-ID" sz="3600" dirty="0" smtClean="0"/>
              <a:t>RANCANG BANGUN SISTEM KEAMANAN RUMAH DENGAN METODE FUZZY LOGIC MENGGUNAKAN MIKROKONTROLER BERBASIS ANDROID</a:t>
            </a:r>
            <a:endParaRPr lang="id-ID" sz="3600" dirty="0"/>
          </a:p>
        </p:txBody>
      </p:sp>
      <p:sp>
        <p:nvSpPr>
          <p:cNvPr id="3" name="Subtitle 2"/>
          <p:cNvSpPr>
            <a:spLocks noGrp="1"/>
          </p:cNvSpPr>
          <p:nvPr>
            <p:ph type="subTitle" idx="1"/>
          </p:nvPr>
        </p:nvSpPr>
        <p:spPr>
          <a:xfrm>
            <a:off x="1876424" y="4259178"/>
            <a:ext cx="8791575" cy="2189747"/>
          </a:xfrm>
        </p:spPr>
        <p:txBody>
          <a:bodyPr>
            <a:noAutofit/>
          </a:bodyPr>
          <a:lstStyle/>
          <a:p>
            <a:r>
              <a:rPr lang="id-ID" sz="2400" b="1" dirty="0" smtClean="0"/>
              <a:t>Disusun oleh : </a:t>
            </a:r>
          </a:p>
          <a:p>
            <a:r>
              <a:rPr lang="id-ID" sz="2400" b="1" dirty="0" smtClean="0"/>
              <a:t>Erwin ligar nugaraha</a:t>
            </a:r>
          </a:p>
          <a:p>
            <a:r>
              <a:rPr lang="id-ID" sz="2400" b="1" dirty="0" smtClean="0"/>
              <a:t>2013081045</a:t>
            </a:r>
          </a:p>
          <a:p>
            <a:r>
              <a:rPr lang="id-ID" sz="2400" b="1" dirty="0" smtClean="0"/>
              <a:t>Teknik informatika (s1)</a:t>
            </a:r>
            <a:endParaRPr lang="id-ID" sz="2400" b="1" dirty="0"/>
          </a:p>
        </p:txBody>
      </p:sp>
      <p:sp>
        <p:nvSpPr>
          <p:cNvPr id="4" name="Title 1"/>
          <p:cNvSpPr txBox="1">
            <a:spLocks/>
          </p:cNvSpPr>
          <p:nvPr/>
        </p:nvSpPr>
        <p:spPr>
          <a:xfrm>
            <a:off x="2999370" y="723051"/>
            <a:ext cx="6545682" cy="63761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d-ID" sz="3600" dirty="0" smtClean="0"/>
              <a:t>Seminar hasil penelitian</a:t>
            </a:r>
            <a:endParaRPr lang="id-ID" sz="3600" dirty="0"/>
          </a:p>
        </p:txBody>
      </p:sp>
    </p:spTree>
    <p:extLst>
      <p:ext uri="{BB962C8B-B14F-4D97-AF65-F5344CB8AC3E}">
        <p14:creationId xmlns:p14="http://schemas.microsoft.com/office/powerpoint/2010/main" val="1111669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918"/>
            <a:ext cx="9905998" cy="653691"/>
          </a:xfrm>
        </p:spPr>
        <p:txBody>
          <a:bodyPr/>
          <a:lstStyle/>
          <a:p>
            <a:r>
              <a:rPr lang="id-ID" dirty="0" smtClean="0"/>
              <a:t>Metode </a:t>
            </a:r>
            <a:r>
              <a:rPr lang="id-ID" i="1" dirty="0" smtClean="0"/>
              <a:t>Fuzzy Logic</a:t>
            </a:r>
            <a:endParaRPr lang="id-ID" i="1" dirty="0"/>
          </a:p>
        </p:txBody>
      </p:sp>
      <p:sp>
        <p:nvSpPr>
          <p:cNvPr id="3" name="Content Placeholder 2"/>
          <p:cNvSpPr>
            <a:spLocks noGrp="1"/>
          </p:cNvSpPr>
          <p:nvPr>
            <p:ph idx="1"/>
          </p:nvPr>
        </p:nvSpPr>
        <p:spPr>
          <a:xfrm>
            <a:off x="1141412" y="662610"/>
            <a:ext cx="9905999" cy="5128592"/>
          </a:xfrm>
        </p:spPr>
        <p:txBody>
          <a:bodyPr>
            <a:normAutofit/>
          </a:bodyPr>
          <a:lstStyle/>
          <a:p>
            <a:pPr lvl="0"/>
            <a:r>
              <a:rPr lang="en-US" dirty="0" err="1"/>
              <a:t>Rancangan</a:t>
            </a:r>
            <a:r>
              <a:rPr lang="en-US" dirty="0"/>
              <a:t> </a:t>
            </a:r>
            <a:r>
              <a:rPr lang="en-US" dirty="0" err="1"/>
              <a:t>fungsi</a:t>
            </a:r>
            <a:r>
              <a:rPr lang="en-US" dirty="0"/>
              <a:t> </a:t>
            </a:r>
            <a:r>
              <a:rPr lang="en-US" dirty="0" err="1"/>
              <a:t>keanggotaan</a:t>
            </a:r>
            <a:r>
              <a:rPr lang="id-ID" dirty="0"/>
              <a:t> sensor </a:t>
            </a:r>
            <a:r>
              <a:rPr lang="id-ID" i="1" dirty="0"/>
              <a:t>ultrasonic</a:t>
            </a:r>
            <a:r>
              <a:rPr lang="id-ID" dirty="0"/>
              <a:t> yang </a:t>
            </a:r>
            <a:r>
              <a:rPr lang="en-US" dirty="0" err="1"/>
              <a:t>merupakan</a:t>
            </a:r>
            <a:r>
              <a:rPr lang="en-US" dirty="0"/>
              <a:t> data yang </a:t>
            </a:r>
            <a:r>
              <a:rPr lang="en-US" dirty="0" err="1"/>
              <a:t>berbentuk</a:t>
            </a:r>
            <a:r>
              <a:rPr lang="en-US" dirty="0"/>
              <a:t> </a:t>
            </a:r>
            <a:r>
              <a:rPr lang="en-US" dirty="0" err="1"/>
              <a:t>nilai</a:t>
            </a:r>
            <a:r>
              <a:rPr lang="en-US" dirty="0"/>
              <a:t> </a:t>
            </a:r>
            <a:r>
              <a:rPr lang="en-US" dirty="0" err="1"/>
              <a:t>crips</a:t>
            </a:r>
            <a:r>
              <a:rPr lang="en-US" dirty="0"/>
              <a:t> </a:t>
            </a:r>
            <a:r>
              <a:rPr lang="en-US" dirty="0" err="1"/>
              <a:t>atau</a:t>
            </a:r>
            <a:r>
              <a:rPr lang="en-US" dirty="0"/>
              <a:t> </a:t>
            </a:r>
            <a:r>
              <a:rPr lang="en-US" dirty="0" err="1"/>
              <a:t>nilai</a:t>
            </a:r>
            <a:r>
              <a:rPr lang="en-US" dirty="0"/>
              <a:t> </a:t>
            </a:r>
            <a:r>
              <a:rPr lang="en-US" dirty="0" err="1"/>
              <a:t>awal</a:t>
            </a:r>
            <a:r>
              <a:rPr lang="en-US" dirty="0"/>
              <a:t> (</a:t>
            </a:r>
            <a:r>
              <a:rPr lang="en-US" i="1" dirty="0"/>
              <a:t>analog value</a:t>
            </a:r>
            <a:r>
              <a:rPr lang="en-US" dirty="0"/>
              <a:t>) </a:t>
            </a:r>
            <a:r>
              <a:rPr lang="id-ID" dirty="0"/>
              <a:t>sebagai acuan terhadap sensor PIR </a:t>
            </a:r>
            <a:r>
              <a:rPr lang="en-US" dirty="0"/>
              <a:t>yang </a:t>
            </a:r>
            <a:r>
              <a:rPr lang="en-US" dirty="0" err="1"/>
              <a:t>diubah</a:t>
            </a:r>
            <a:r>
              <a:rPr lang="en-US" dirty="0"/>
              <a:t> </a:t>
            </a:r>
            <a:r>
              <a:rPr lang="en-US" dirty="0" err="1"/>
              <a:t>menjadi</a:t>
            </a:r>
            <a:r>
              <a:rPr lang="en-US" dirty="0"/>
              <a:t> </a:t>
            </a:r>
            <a:r>
              <a:rPr lang="en-US" i="1" dirty="0"/>
              <a:t>fuzzy input</a:t>
            </a:r>
            <a:r>
              <a:rPr lang="en-US" dirty="0"/>
              <a:t>.</a:t>
            </a:r>
            <a:endParaRPr lang="id-ID" dirty="0"/>
          </a:p>
        </p:txBody>
      </p:sp>
      <p:pic>
        <p:nvPicPr>
          <p:cNvPr id="5" name="Picture 4"/>
          <p:cNvPicPr>
            <a:picLocks noChangeAspect="1"/>
          </p:cNvPicPr>
          <p:nvPr/>
        </p:nvPicPr>
        <p:blipFill>
          <a:blip r:embed="rId2"/>
          <a:stretch>
            <a:fillRect/>
          </a:stretch>
        </p:blipFill>
        <p:spPr>
          <a:xfrm>
            <a:off x="3718510" y="2063199"/>
            <a:ext cx="4751802" cy="232741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68402875"/>
              </p:ext>
            </p:extLst>
          </p:nvPr>
        </p:nvGraphicFramePr>
        <p:xfrm>
          <a:off x="3577271" y="4814569"/>
          <a:ext cx="5034280" cy="1400700"/>
        </p:xfrm>
        <a:graphic>
          <a:graphicData uri="http://schemas.openxmlformats.org/drawingml/2006/table">
            <a:tbl>
              <a:tblPr firstRow="1" firstCol="1" bandRow="1">
                <a:tableStyleId>{85BE263C-DBD7-4A20-BB59-AAB30ACAA65A}</a:tableStyleId>
              </a:tblPr>
              <a:tblGrid>
                <a:gridCol w="2517140"/>
                <a:gridCol w="2517140"/>
              </a:tblGrid>
              <a:tr h="350175">
                <a:tc>
                  <a:txBody>
                    <a:bodyPr/>
                    <a:lstStyle/>
                    <a:p>
                      <a:pPr algn="ctr">
                        <a:lnSpc>
                          <a:spcPct val="150000"/>
                        </a:lnSpc>
                        <a:spcAft>
                          <a:spcPts val="0"/>
                        </a:spcAft>
                      </a:pPr>
                      <a:r>
                        <a:rPr lang="en-US" sz="1200">
                          <a:effectLst/>
                        </a:rPr>
                        <a:t>Nilai Crips</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en-US" sz="1200">
                          <a:effectLst/>
                        </a:rPr>
                        <a:t>Nilai Linguistik</a:t>
                      </a:r>
                      <a:endParaRPr lang="id-ID" sz="1200">
                        <a:effectLst/>
                        <a:latin typeface="Times New Roman" panose="02020603050405020304" pitchFamily="18" charset="0"/>
                        <a:ea typeface="Calibri" panose="020F0502020204030204" pitchFamily="34" charset="0"/>
                      </a:endParaRPr>
                    </a:p>
                  </a:txBody>
                  <a:tcPr marL="68580" marR="68580" marT="0" marB="0" anchor="ctr"/>
                </a:tc>
              </a:tr>
              <a:tr h="350175">
                <a:tc>
                  <a:txBody>
                    <a:bodyPr/>
                    <a:lstStyle/>
                    <a:p>
                      <a:pPr algn="ctr">
                        <a:lnSpc>
                          <a:spcPct val="150000"/>
                        </a:lnSpc>
                        <a:spcAft>
                          <a:spcPts val="0"/>
                        </a:spcAft>
                      </a:pPr>
                      <a:r>
                        <a:rPr lang="id-ID" sz="1200">
                          <a:effectLst/>
                        </a:rPr>
                        <a:t>&lt; 5 cm</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id-ID" sz="1200">
                          <a:effectLst/>
                        </a:rPr>
                        <a:t>Dekat (D)</a:t>
                      </a:r>
                      <a:endParaRPr lang="id-ID" sz="1200">
                        <a:effectLst/>
                        <a:latin typeface="Times New Roman" panose="02020603050405020304" pitchFamily="18" charset="0"/>
                        <a:ea typeface="Calibri" panose="020F0502020204030204" pitchFamily="34" charset="0"/>
                      </a:endParaRPr>
                    </a:p>
                  </a:txBody>
                  <a:tcPr marL="68580" marR="68580" marT="0" marB="0" anchor="ctr"/>
                </a:tc>
              </a:tr>
              <a:tr h="350175">
                <a:tc>
                  <a:txBody>
                    <a:bodyPr/>
                    <a:lstStyle/>
                    <a:p>
                      <a:pPr algn="ctr">
                        <a:lnSpc>
                          <a:spcPct val="150000"/>
                        </a:lnSpc>
                        <a:spcAft>
                          <a:spcPts val="0"/>
                        </a:spcAft>
                      </a:pPr>
                      <a:r>
                        <a:rPr lang="id-ID" sz="1200">
                          <a:effectLst/>
                        </a:rPr>
                        <a:t>&gt;=5 - &lt;=10 cm</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id-ID" sz="1200">
                          <a:effectLst/>
                        </a:rPr>
                        <a:t>Sedang (S)</a:t>
                      </a:r>
                      <a:endParaRPr lang="id-ID" sz="1200">
                        <a:effectLst/>
                        <a:latin typeface="Times New Roman" panose="02020603050405020304" pitchFamily="18" charset="0"/>
                        <a:ea typeface="Calibri" panose="020F0502020204030204" pitchFamily="34" charset="0"/>
                      </a:endParaRPr>
                    </a:p>
                  </a:txBody>
                  <a:tcPr marL="68580" marR="68580" marT="0" marB="0" anchor="ctr"/>
                </a:tc>
              </a:tr>
              <a:tr h="350175">
                <a:tc>
                  <a:txBody>
                    <a:bodyPr/>
                    <a:lstStyle/>
                    <a:p>
                      <a:pPr algn="ctr">
                        <a:lnSpc>
                          <a:spcPct val="150000"/>
                        </a:lnSpc>
                        <a:spcAft>
                          <a:spcPts val="0"/>
                        </a:spcAft>
                      </a:pPr>
                      <a:r>
                        <a:rPr lang="en-US" sz="1200">
                          <a:effectLst/>
                        </a:rPr>
                        <a:t>&gt;</a:t>
                      </a:r>
                      <a:r>
                        <a:rPr lang="id-ID" sz="1200">
                          <a:effectLst/>
                        </a:rPr>
                        <a:t>10 cm</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id-ID" sz="1200" dirty="0">
                          <a:effectLst/>
                        </a:rPr>
                        <a:t>Jauh (J)</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3294152406"/>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918"/>
            <a:ext cx="9905998" cy="653691"/>
          </a:xfrm>
        </p:spPr>
        <p:txBody>
          <a:bodyPr/>
          <a:lstStyle/>
          <a:p>
            <a:r>
              <a:rPr lang="id-ID" dirty="0" smtClean="0"/>
              <a:t>Metode </a:t>
            </a:r>
            <a:r>
              <a:rPr lang="id-ID" i="1" dirty="0" smtClean="0"/>
              <a:t>Fuzzy Logic</a:t>
            </a:r>
            <a:endParaRPr lang="id-ID" i="1" dirty="0"/>
          </a:p>
        </p:txBody>
      </p:sp>
      <p:sp>
        <p:nvSpPr>
          <p:cNvPr id="3" name="Content Placeholder 2"/>
          <p:cNvSpPr>
            <a:spLocks noGrp="1"/>
          </p:cNvSpPr>
          <p:nvPr>
            <p:ph idx="1"/>
          </p:nvPr>
        </p:nvSpPr>
        <p:spPr>
          <a:xfrm>
            <a:off x="1141412" y="662610"/>
            <a:ext cx="9905999" cy="5128592"/>
          </a:xfrm>
        </p:spPr>
        <p:txBody>
          <a:bodyPr>
            <a:normAutofit/>
          </a:bodyPr>
          <a:lstStyle/>
          <a:p>
            <a:pPr marL="0" indent="0">
              <a:buNone/>
            </a:pPr>
            <a:r>
              <a:rPr lang="id-ID" i="1" dirty="0" smtClean="0"/>
              <a:t>Inference</a:t>
            </a:r>
          </a:p>
          <a:p>
            <a:r>
              <a:rPr lang="en-US" dirty="0" err="1" smtClean="0"/>
              <a:t>Berdasarkan</a:t>
            </a:r>
            <a:r>
              <a:rPr lang="en-US" dirty="0" smtClean="0"/>
              <a:t> </a:t>
            </a:r>
            <a:r>
              <a:rPr lang="en-US" dirty="0"/>
              <a:t>proses </a:t>
            </a:r>
            <a:r>
              <a:rPr lang="en-US" i="1" dirty="0" err="1"/>
              <a:t>fuzzification</a:t>
            </a:r>
            <a:r>
              <a:rPr lang="en-US" dirty="0"/>
              <a:t> sensor yang </a:t>
            </a:r>
            <a:r>
              <a:rPr lang="en-US" dirty="0" err="1"/>
              <a:t>ada</a:t>
            </a:r>
            <a:r>
              <a:rPr lang="en-US" dirty="0"/>
              <a:t>, </a:t>
            </a:r>
            <a:r>
              <a:rPr lang="en-US" dirty="0" err="1"/>
              <a:t>akan</a:t>
            </a:r>
            <a:r>
              <a:rPr lang="en-US" dirty="0"/>
              <a:t> </a:t>
            </a:r>
            <a:r>
              <a:rPr lang="en-US" dirty="0" err="1"/>
              <a:t>dibuat</a:t>
            </a:r>
            <a:r>
              <a:rPr lang="en-US" dirty="0"/>
              <a:t> </a:t>
            </a:r>
            <a:r>
              <a:rPr lang="en-US" dirty="0" err="1"/>
              <a:t>aturan</a:t>
            </a:r>
            <a:r>
              <a:rPr lang="en-US" dirty="0"/>
              <a:t> </a:t>
            </a:r>
            <a:r>
              <a:rPr lang="en-US" dirty="0" err="1"/>
              <a:t>dari</a:t>
            </a:r>
            <a:r>
              <a:rPr lang="en-US" dirty="0"/>
              <a:t> </a:t>
            </a:r>
            <a:r>
              <a:rPr lang="en-US" dirty="0" err="1"/>
              <a:t>nilai-nilai</a:t>
            </a:r>
            <a:r>
              <a:rPr lang="en-US" dirty="0"/>
              <a:t> yang </a:t>
            </a:r>
            <a:r>
              <a:rPr lang="en-US" dirty="0" err="1"/>
              <a:t>terbaca</a:t>
            </a:r>
            <a:r>
              <a:rPr lang="en-US" dirty="0"/>
              <a:t> </a:t>
            </a:r>
            <a:r>
              <a:rPr lang="en-US" dirty="0" err="1"/>
              <a:t>dari</a:t>
            </a:r>
            <a:r>
              <a:rPr lang="en-US" dirty="0"/>
              <a:t> sensor </a:t>
            </a:r>
            <a:r>
              <a:rPr lang="en-US" dirty="0" err="1"/>
              <a:t>tersebut</a:t>
            </a:r>
            <a:r>
              <a:rPr lang="en-US" dirty="0"/>
              <a:t>. </a:t>
            </a:r>
            <a:r>
              <a:rPr lang="en-US" dirty="0" err="1"/>
              <a:t>Dimana</a:t>
            </a:r>
            <a:r>
              <a:rPr lang="en-US" dirty="0"/>
              <a:t> </a:t>
            </a:r>
            <a:r>
              <a:rPr lang="en-US" dirty="0" err="1"/>
              <a:t>aturan</a:t>
            </a:r>
            <a:r>
              <a:rPr lang="en-US" dirty="0"/>
              <a:t> </a:t>
            </a:r>
            <a:r>
              <a:rPr lang="en-US" dirty="0" err="1"/>
              <a:t>disini</a:t>
            </a:r>
            <a:r>
              <a:rPr lang="en-US" dirty="0"/>
              <a:t> </a:t>
            </a:r>
            <a:r>
              <a:rPr lang="en-US" dirty="0" err="1"/>
              <a:t>merupakan</a:t>
            </a:r>
            <a:r>
              <a:rPr lang="en-US" dirty="0"/>
              <a:t> </a:t>
            </a:r>
            <a:r>
              <a:rPr lang="en-US" dirty="0" err="1"/>
              <a:t>perintah</a:t>
            </a:r>
            <a:r>
              <a:rPr lang="en-US" dirty="0"/>
              <a:t> </a:t>
            </a:r>
            <a:r>
              <a:rPr lang="en-US" dirty="0" err="1"/>
              <a:t>untuk</a:t>
            </a:r>
            <a:r>
              <a:rPr lang="en-US" dirty="0"/>
              <a:t> </a:t>
            </a:r>
            <a:r>
              <a:rPr lang="id-ID" dirty="0"/>
              <a:t>mengirim notifikasi</a:t>
            </a:r>
            <a:r>
              <a:rPr lang="en-US" dirty="0"/>
              <a:t>. </a:t>
            </a:r>
            <a:r>
              <a:rPr lang="en-US" dirty="0" err="1"/>
              <a:t>Adapun</a:t>
            </a:r>
            <a:r>
              <a:rPr lang="en-US" dirty="0"/>
              <a:t> </a:t>
            </a:r>
            <a:r>
              <a:rPr lang="en-US" dirty="0" err="1"/>
              <a:t>aturan-aturannya</a:t>
            </a:r>
            <a:r>
              <a:rPr lang="en-US" dirty="0"/>
              <a:t> </a:t>
            </a:r>
            <a:r>
              <a:rPr lang="en-US" dirty="0" err="1"/>
              <a:t>sebagai</a:t>
            </a:r>
            <a:r>
              <a:rPr lang="en-US" dirty="0"/>
              <a:t> </a:t>
            </a:r>
            <a:r>
              <a:rPr lang="en-US" dirty="0" err="1"/>
              <a:t>berikut</a:t>
            </a:r>
            <a:r>
              <a:rPr lang="en-US" dirty="0"/>
              <a:t>:</a:t>
            </a:r>
            <a:endParaRPr lang="id-ID" dirty="0"/>
          </a:p>
          <a:p>
            <a:pPr marL="0" indent="0" algn="ctr">
              <a:buNone/>
            </a:pPr>
            <a:r>
              <a:rPr lang="en-US" b="1" dirty="0" err="1"/>
              <a:t>Tabel</a:t>
            </a:r>
            <a:r>
              <a:rPr lang="en-US" b="1" dirty="0"/>
              <a:t> 3.</a:t>
            </a:r>
            <a:r>
              <a:rPr lang="id-ID" b="1" dirty="0"/>
              <a:t>2 </a:t>
            </a:r>
            <a:r>
              <a:rPr lang="en-US" i="1" dirty="0"/>
              <a:t>Rule Inference </a:t>
            </a:r>
            <a:r>
              <a:rPr lang="en-US" dirty="0" err="1"/>
              <a:t>Aturan</a:t>
            </a:r>
            <a:r>
              <a:rPr lang="en-US" dirty="0"/>
              <a:t> Fuzzy</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053020461"/>
              </p:ext>
            </p:extLst>
          </p:nvPr>
        </p:nvGraphicFramePr>
        <p:xfrm>
          <a:off x="3816626" y="3392854"/>
          <a:ext cx="4585252" cy="1868260"/>
        </p:xfrm>
        <a:graphic>
          <a:graphicData uri="http://schemas.openxmlformats.org/drawingml/2006/table">
            <a:tbl>
              <a:tblPr firstRow="1" firstCol="1" bandRow="1">
                <a:tableStyleId>{5940675A-B579-460E-94D1-54222C63F5DA}</a:tableStyleId>
              </a:tblPr>
              <a:tblGrid>
                <a:gridCol w="766876"/>
                <a:gridCol w="850730"/>
                <a:gridCol w="971936"/>
                <a:gridCol w="997855"/>
                <a:gridCol w="997855"/>
              </a:tblGrid>
              <a:tr h="551986">
                <a:tc>
                  <a:txBody>
                    <a:bodyPr/>
                    <a:lstStyle/>
                    <a:p>
                      <a:pPr indent="-252095" algn="ctr">
                        <a:lnSpc>
                          <a:spcPct val="150000"/>
                        </a:lnSpc>
                        <a:spcAft>
                          <a:spcPts val="0"/>
                        </a:spcAft>
                      </a:pPr>
                      <a:r>
                        <a:rPr lang="en-US" sz="1200" dirty="0">
                          <a:effectLst/>
                        </a:rPr>
                        <a:t> </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id-ID" sz="1200" dirty="0">
                          <a:effectLst/>
                        </a:rPr>
                        <a:t>Ultrasonic</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c rowSpan="2">
                  <a:txBody>
                    <a:bodyPr/>
                    <a:lstStyle/>
                    <a:p>
                      <a:pPr algn="ctr">
                        <a:lnSpc>
                          <a:spcPct val="150000"/>
                        </a:lnSpc>
                        <a:spcAft>
                          <a:spcPts val="0"/>
                        </a:spcAft>
                      </a:pPr>
                      <a:r>
                        <a:rPr lang="id-ID" sz="1200" dirty="0">
                          <a:effectLst/>
                        </a:rPr>
                        <a:t>D</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c rowSpan="2">
                  <a:txBody>
                    <a:bodyPr/>
                    <a:lstStyle/>
                    <a:p>
                      <a:pPr algn="ctr">
                        <a:lnSpc>
                          <a:spcPct val="150000"/>
                        </a:lnSpc>
                        <a:spcAft>
                          <a:spcPts val="0"/>
                        </a:spcAft>
                      </a:pPr>
                      <a:r>
                        <a:rPr lang="id-ID" sz="1200">
                          <a:effectLst/>
                        </a:rPr>
                        <a:t>S</a:t>
                      </a:r>
                      <a:endParaRPr lang="id-ID" sz="1200">
                        <a:effectLst/>
                        <a:latin typeface="Times New Roman" panose="02020603050405020304" pitchFamily="18" charset="0"/>
                        <a:ea typeface="Calibri" panose="020F0502020204030204" pitchFamily="34" charset="0"/>
                      </a:endParaRPr>
                    </a:p>
                  </a:txBody>
                  <a:tcPr marL="68580" marR="68580" marT="0" marB="0" anchor="ctr"/>
                </a:tc>
                <a:tc rowSpan="2">
                  <a:txBody>
                    <a:bodyPr/>
                    <a:lstStyle/>
                    <a:p>
                      <a:pPr algn="ctr">
                        <a:lnSpc>
                          <a:spcPct val="150000"/>
                        </a:lnSpc>
                        <a:spcAft>
                          <a:spcPts val="0"/>
                        </a:spcAft>
                      </a:pPr>
                      <a:r>
                        <a:rPr lang="id-ID" sz="1200">
                          <a:effectLst/>
                        </a:rPr>
                        <a:t>J</a:t>
                      </a:r>
                      <a:endParaRPr lang="id-ID" sz="1200">
                        <a:effectLst/>
                        <a:latin typeface="Times New Roman" panose="02020603050405020304" pitchFamily="18" charset="0"/>
                        <a:ea typeface="Calibri" panose="020F0502020204030204" pitchFamily="34" charset="0"/>
                      </a:endParaRPr>
                    </a:p>
                  </a:txBody>
                  <a:tcPr marL="68580" marR="68580" marT="0" marB="0" anchor="ctr"/>
                </a:tc>
              </a:tr>
              <a:tr h="551986">
                <a:tc>
                  <a:txBody>
                    <a:bodyPr/>
                    <a:lstStyle/>
                    <a:p>
                      <a:pPr algn="ctr">
                        <a:lnSpc>
                          <a:spcPct val="150000"/>
                        </a:lnSpc>
                        <a:spcAft>
                          <a:spcPts val="0"/>
                        </a:spcAft>
                      </a:pPr>
                      <a:r>
                        <a:rPr lang="id-ID" sz="1200">
                          <a:effectLst/>
                        </a:rPr>
                        <a:t>PIR</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en-US" sz="1200" dirty="0">
                          <a:effectLst/>
                        </a:rPr>
                        <a:t> </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c vMerge="1">
                  <a:txBody>
                    <a:bodyPr/>
                    <a:lstStyle/>
                    <a:p>
                      <a:endParaRPr lang="id-ID"/>
                    </a:p>
                  </a:txBody>
                  <a:tcPr/>
                </a:tc>
                <a:tc vMerge="1">
                  <a:txBody>
                    <a:bodyPr/>
                    <a:lstStyle/>
                    <a:p>
                      <a:endParaRPr lang="id-ID"/>
                    </a:p>
                  </a:txBody>
                  <a:tcPr/>
                </a:tc>
                <a:tc vMerge="1">
                  <a:txBody>
                    <a:bodyPr/>
                    <a:lstStyle/>
                    <a:p>
                      <a:endParaRPr lang="id-ID"/>
                    </a:p>
                  </a:txBody>
                  <a:tcPr/>
                </a:tc>
              </a:tr>
              <a:tr h="382144">
                <a:tc gridSpan="2">
                  <a:txBody>
                    <a:bodyPr/>
                    <a:lstStyle/>
                    <a:p>
                      <a:pPr algn="ctr">
                        <a:lnSpc>
                          <a:spcPct val="150000"/>
                        </a:lnSpc>
                        <a:spcAft>
                          <a:spcPts val="0"/>
                        </a:spcAft>
                      </a:pPr>
                      <a:r>
                        <a:rPr lang="id-ID" sz="1200">
                          <a:effectLst/>
                        </a:rPr>
                        <a:t>Undetected</a:t>
                      </a:r>
                      <a:endParaRPr lang="id-ID" sz="1200">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id-ID"/>
                    </a:p>
                  </a:txBody>
                  <a:tcPr/>
                </a:tc>
                <a:tc>
                  <a:txBody>
                    <a:bodyPr/>
                    <a:lstStyle/>
                    <a:p>
                      <a:pPr algn="ctr">
                        <a:lnSpc>
                          <a:spcPct val="150000"/>
                        </a:lnSpc>
                        <a:spcAft>
                          <a:spcPts val="0"/>
                        </a:spcAft>
                      </a:pPr>
                      <a:r>
                        <a:rPr lang="id-ID" sz="1200">
                          <a:effectLst/>
                        </a:rPr>
                        <a:t>N</a:t>
                      </a:r>
                      <a:endParaRPr lang="id-ID" sz="12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id-ID" sz="1200">
                          <a:effectLst/>
                        </a:rPr>
                        <a:t>N</a:t>
                      </a:r>
                      <a:endParaRPr lang="id-ID" sz="12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id-ID" sz="1200">
                          <a:effectLst/>
                        </a:rPr>
                        <a:t>N</a:t>
                      </a:r>
                      <a:endParaRPr lang="id-ID" sz="1200">
                        <a:effectLst/>
                        <a:latin typeface="Times New Roman" panose="02020603050405020304" pitchFamily="18" charset="0"/>
                        <a:ea typeface="Calibri" panose="020F0502020204030204" pitchFamily="34" charset="0"/>
                      </a:endParaRPr>
                    </a:p>
                  </a:txBody>
                  <a:tcPr marL="68580" marR="68580" marT="0" marB="0"/>
                </a:tc>
              </a:tr>
              <a:tr h="382144">
                <a:tc gridSpan="2">
                  <a:txBody>
                    <a:bodyPr/>
                    <a:lstStyle/>
                    <a:p>
                      <a:pPr algn="ctr">
                        <a:lnSpc>
                          <a:spcPct val="150000"/>
                        </a:lnSpc>
                        <a:spcAft>
                          <a:spcPts val="0"/>
                        </a:spcAft>
                      </a:pPr>
                      <a:r>
                        <a:rPr lang="id-ID" sz="1200">
                          <a:effectLst/>
                        </a:rPr>
                        <a:t>Detected</a:t>
                      </a:r>
                      <a:endParaRPr lang="id-ID" sz="1200">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id-ID"/>
                    </a:p>
                  </a:txBody>
                  <a:tcPr/>
                </a:tc>
                <a:tc>
                  <a:txBody>
                    <a:bodyPr/>
                    <a:lstStyle/>
                    <a:p>
                      <a:pPr algn="ctr">
                        <a:lnSpc>
                          <a:spcPct val="150000"/>
                        </a:lnSpc>
                        <a:spcAft>
                          <a:spcPts val="0"/>
                        </a:spcAft>
                      </a:pPr>
                      <a:r>
                        <a:rPr lang="id-ID" sz="1200">
                          <a:effectLst/>
                        </a:rPr>
                        <a:t>N</a:t>
                      </a:r>
                      <a:endParaRPr lang="id-ID" sz="12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id-ID" sz="1200">
                          <a:effectLst/>
                        </a:rPr>
                        <a:t>W</a:t>
                      </a:r>
                      <a:endParaRPr lang="id-ID" sz="12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id-ID" sz="1200" dirty="0">
                          <a:effectLst/>
                        </a:rPr>
                        <a:t>S</a:t>
                      </a:r>
                      <a:endParaRPr lang="id-ID" sz="12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5680949"/>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918"/>
            <a:ext cx="9905998" cy="653691"/>
          </a:xfrm>
        </p:spPr>
        <p:txBody>
          <a:bodyPr/>
          <a:lstStyle/>
          <a:p>
            <a:r>
              <a:rPr lang="id-ID" dirty="0" smtClean="0"/>
              <a:t>Metode </a:t>
            </a:r>
            <a:r>
              <a:rPr lang="id-ID" i="1" dirty="0" smtClean="0"/>
              <a:t>Fuzzy Logic</a:t>
            </a:r>
            <a:endParaRPr lang="id-ID" i="1" dirty="0"/>
          </a:p>
        </p:txBody>
      </p:sp>
      <p:sp>
        <p:nvSpPr>
          <p:cNvPr id="3" name="Content Placeholder 2"/>
          <p:cNvSpPr>
            <a:spLocks noGrp="1"/>
          </p:cNvSpPr>
          <p:nvPr>
            <p:ph idx="1"/>
          </p:nvPr>
        </p:nvSpPr>
        <p:spPr>
          <a:xfrm>
            <a:off x="1141412" y="662610"/>
            <a:ext cx="9905999" cy="5128592"/>
          </a:xfrm>
        </p:spPr>
        <p:txBody>
          <a:bodyPr>
            <a:normAutofit fontScale="77500" lnSpcReduction="20000"/>
          </a:bodyPr>
          <a:lstStyle/>
          <a:p>
            <a:pPr marL="0" indent="0">
              <a:buNone/>
            </a:pPr>
            <a:r>
              <a:rPr lang="id-ID" i="1" dirty="0" smtClean="0"/>
              <a:t>Defuzzyfication</a:t>
            </a:r>
          </a:p>
          <a:p>
            <a:r>
              <a:rPr lang="en-US" dirty="0"/>
              <a:t>Proses </a:t>
            </a:r>
            <a:r>
              <a:rPr lang="en-US" i="1" dirty="0" err="1"/>
              <a:t>defuzzification</a:t>
            </a:r>
            <a:r>
              <a:rPr lang="en-US" dirty="0"/>
              <a:t> </a:t>
            </a:r>
            <a:r>
              <a:rPr lang="en-US" dirty="0" err="1"/>
              <a:t>pada</a:t>
            </a:r>
            <a:r>
              <a:rPr lang="en-US" dirty="0"/>
              <a:t> </a:t>
            </a:r>
            <a:r>
              <a:rPr lang="en-US" dirty="0" err="1"/>
              <a:t>pengontrolan</a:t>
            </a:r>
            <a:r>
              <a:rPr lang="en-US" dirty="0"/>
              <a:t> </a:t>
            </a:r>
            <a:r>
              <a:rPr lang="en-US" dirty="0" err="1"/>
              <a:t>ini</a:t>
            </a:r>
            <a:r>
              <a:rPr lang="en-US" dirty="0"/>
              <a:t> </a:t>
            </a:r>
            <a:r>
              <a:rPr lang="en-US" dirty="0" err="1"/>
              <a:t>menggunakan</a:t>
            </a:r>
            <a:r>
              <a:rPr lang="en-US" dirty="0"/>
              <a:t> </a:t>
            </a:r>
            <a:r>
              <a:rPr lang="en-US" i="1" dirty="0"/>
              <a:t>Center of Gravity</a:t>
            </a:r>
            <a:r>
              <a:rPr lang="en-US" dirty="0"/>
              <a:t> </a:t>
            </a:r>
            <a:r>
              <a:rPr lang="en-US" dirty="0" err="1"/>
              <a:t>atau</a:t>
            </a:r>
            <a:r>
              <a:rPr lang="en-US" dirty="0"/>
              <a:t> </a:t>
            </a:r>
            <a:r>
              <a:rPr lang="en-US" dirty="0" err="1"/>
              <a:t>dikenal</a:t>
            </a:r>
            <a:r>
              <a:rPr lang="en-US" dirty="0"/>
              <a:t> </a:t>
            </a:r>
            <a:r>
              <a:rPr lang="en-US" dirty="0" err="1"/>
              <a:t>sebagai</a:t>
            </a:r>
            <a:r>
              <a:rPr lang="en-US" dirty="0"/>
              <a:t> </a:t>
            </a:r>
            <a:r>
              <a:rPr lang="en-US" dirty="0" err="1"/>
              <a:t>Mamdani</a:t>
            </a:r>
            <a:r>
              <a:rPr lang="en-US" dirty="0"/>
              <a:t>, </a:t>
            </a:r>
            <a:r>
              <a:rPr lang="en-US" dirty="0" err="1"/>
              <a:t>dimana</a:t>
            </a:r>
            <a:r>
              <a:rPr lang="en-US" dirty="0"/>
              <a:t> </a:t>
            </a:r>
            <a:r>
              <a:rPr lang="en-US" dirty="0" err="1"/>
              <a:t>metode</a:t>
            </a:r>
            <a:r>
              <a:rPr lang="en-US" dirty="0"/>
              <a:t> </a:t>
            </a:r>
            <a:r>
              <a:rPr lang="en-US" dirty="0" err="1"/>
              <a:t>ini</a:t>
            </a:r>
            <a:r>
              <a:rPr lang="en-US" dirty="0"/>
              <a:t> </a:t>
            </a:r>
            <a:r>
              <a:rPr lang="en-US" dirty="0" err="1"/>
              <a:t>mengambil</a:t>
            </a:r>
            <a:r>
              <a:rPr lang="en-US" dirty="0"/>
              <a:t> </a:t>
            </a:r>
            <a:r>
              <a:rPr lang="en-US" dirty="0" err="1"/>
              <a:t>nilai</a:t>
            </a:r>
            <a:r>
              <a:rPr lang="en-US" dirty="0"/>
              <a:t> yang </a:t>
            </a:r>
            <a:r>
              <a:rPr lang="en-US" dirty="0" err="1"/>
              <a:t>memiliki</a:t>
            </a:r>
            <a:r>
              <a:rPr lang="en-US" dirty="0"/>
              <a:t> </a:t>
            </a:r>
            <a:r>
              <a:rPr lang="en-US" dirty="0" err="1"/>
              <a:t>nilai</a:t>
            </a:r>
            <a:r>
              <a:rPr lang="en-US" dirty="0"/>
              <a:t> </a:t>
            </a:r>
            <a:r>
              <a:rPr lang="en-US" dirty="0" err="1"/>
              <a:t>keanggotaan</a:t>
            </a:r>
            <a:r>
              <a:rPr lang="en-US" dirty="0"/>
              <a:t> di </a:t>
            </a:r>
            <a:r>
              <a:rPr lang="en-US" dirty="0" err="1"/>
              <a:t>antara</a:t>
            </a:r>
            <a:r>
              <a:rPr lang="en-US" dirty="0"/>
              <a:t> </a:t>
            </a:r>
            <a:r>
              <a:rPr lang="en-US" dirty="0" err="1"/>
              <a:t>nilai</a:t>
            </a:r>
            <a:r>
              <a:rPr lang="en-US" dirty="0"/>
              <a:t> </a:t>
            </a:r>
            <a:r>
              <a:rPr lang="en-US" dirty="0" err="1"/>
              <a:t>keanggota</a:t>
            </a:r>
            <a:r>
              <a:rPr lang="en-US" dirty="0"/>
              <a:t> yang </a:t>
            </a:r>
            <a:r>
              <a:rPr lang="en-US" dirty="0" err="1"/>
              <a:t>ada</a:t>
            </a:r>
            <a:r>
              <a:rPr lang="en-US" dirty="0"/>
              <a:t>. Proses </a:t>
            </a:r>
            <a:r>
              <a:rPr lang="en-US" i="1" dirty="0" err="1"/>
              <a:t>defuzzification</a:t>
            </a:r>
            <a:r>
              <a:rPr lang="en-US" i="1" dirty="0"/>
              <a:t> </a:t>
            </a:r>
            <a:r>
              <a:rPr lang="en-US" dirty="0" err="1"/>
              <a:t>disini</a:t>
            </a:r>
            <a:r>
              <a:rPr lang="en-US" dirty="0"/>
              <a:t> </a:t>
            </a:r>
            <a:r>
              <a:rPr lang="en-US" dirty="0" err="1"/>
              <a:t>akan</a:t>
            </a:r>
            <a:r>
              <a:rPr lang="en-US" dirty="0"/>
              <a:t> </a:t>
            </a:r>
            <a:r>
              <a:rPr lang="en-US" dirty="0" err="1"/>
              <a:t>mengubah</a:t>
            </a:r>
            <a:r>
              <a:rPr lang="en-US" dirty="0"/>
              <a:t> </a:t>
            </a:r>
            <a:r>
              <a:rPr lang="en-US" dirty="0" err="1"/>
              <a:t>aturan</a:t>
            </a:r>
            <a:r>
              <a:rPr lang="en-US" dirty="0"/>
              <a:t> </a:t>
            </a:r>
            <a:r>
              <a:rPr lang="en-US" i="1" dirty="0"/>
              <a:t>fuzzy </a:t>
            </a:r>
            <a:r>
              <a:rPr lang="en-US" dirty="0" err="1"/>
              <a:t>atau</a:t>
            </a:r>
            <a:r>
              <a:rPr lang="en-US" dirty="0"/>
              <a:t> </a:t>
            </a:r>
            <a:r>
              <a:rPr lang="en-US" i="1" dirty="0"/>
              <a:t>rule inference </a:t>
            </a:r>
            <a:r>
              <a:rPr lang="en-US" dirty="0" err="1"/>
              <a:t>menjadi</a:t>
            </a:r>
            <a:r>
              <a:rPr lang="en-US" dirty="0"/>
              <a:t> </a:t>
            </a:r>
            <a:r>
              <a:rPr lang="en-US" dirty="0" err="1"/>
              <a:t>nilai</a:t>
            </a:r>
            <a:r>
              <a:rPr lang="en-US" dirty="0"/>
              <a:t> </a:t>
            </a:r>
            <a:r>
              <a:rPr lang="en-US" dirty="0" err="1"/>
              <a:t>crips</a:t>
            </a:r>
            <a:r>
              <a:rPr lang="en-US" dirty="0"/>
              <a:t> </a:t>
            </a:r>
            <a:r>
              <a:rPr lang="en-US" i="1" dirty="0"/>
              <a:t>output</a:t>
            </a:r>
            <a:r>
              <a:rPr lang="en-US" dirty="0"/>
              <a:t>.</a:t>
            </a:r>
            <a:endParaRPr lang="id-ID" dirty="0"/>
          </a:p>
          <a:p>
            <a:pPr marL="0" lvl="0" indent="0">
              <a:buNone/>
            </a:pPr>
            <a:r>
              <a:rPr lang="id-ID" dirty="0"/>
              <a:t>S</a:t>
            </a:r>
            <a:r>
              <a:rPr lang="en-US" dirty="0"/>
              <a:t>		=	</a:t>
            </a:r>
            <a:r>
              <a:rPr lang="id-ID" dirty="0"/>
              <a:t>Awas</a:t>
            </a:r>
          </a:p>
          <a:p>
            <a:pPr marL="0" indent="0">
              <a:buNone/>
            </a:pPr>
            <a:r>
              <a:rPr lang="id-ID" dirty="0"/>
              <a:t>Send.Notification ”Awas : Pergerakan Mendekati Depan Rumah”</a:t>
            </a:r>
          </a:p>
          <a:p>
            <a:pPr marL="0" indent="0">
              <a:buNone/>
            </a:pPr>
            <a:r>
              <a:rPr lang="id-ID" dirty="0"/>
              <a:t>Buzzer		=	PIN 30 (HIGH)</a:t>
            </a:r>
          </a:p>
          <a:p>
            <a:pPr marL="0" lvl="0" indent="0">
              <a:buNone/>
            </a:pPr>
            <a:r>
              <a:rPr lang="id-ID" dirty="0"/>
              <a:t>W</a:t>
            </a:r>
            <a:r>
              <a:rPr lang="en-US" dirty="0"/>
              <a:t>		=	</a:t>
            </a:r>
            <a:r>
              <a:rPr lang="id-ID" dirty="0"/>
              <a:t>Waspada</a:t>
            </a:r>
          </a:p>
          <a:p>
            <a:pPr marL="0" indent="0">
              <a:buNone/>
            </a:pPr>
            <a:r>
              <a:rPr lang="id-ID" dirty="0"/>
              <a:t>Send.Notification ”Waspada : Terdeteksi Pergerakan di Sekitar Rumah”</a:t>
            </a:r>
          </a:p>
          <a:p>
            <a:pPr marL="0" indent="0">
              <a:buNone/>
            </a:pPr>
            <a:r>
              <a:rPr lang="id-ID" dirty="0"/>
              <a:t>Buzzer		=	PIN 30 (LOW)</a:t>
            </a:r>
          </a:p>
          <a:p>
            <a:pPr marL="0" lvl="0" indent="0">
              <a:buNone/>
            </a:pPr>
            <a:r>
              <a:rPr lang="id-ID" dirty="0"/>
              <a:t>N		=	Normal</a:t>
            </a:r>
          </a:p>
          <a:p>
            <a:pPr marL="0" indent="0">
              <a:buNone/>
            </a:pPr>
            <a:r>
              <a:rPr lang="id-ID" dirty="0"/>
              <a:t>Buzzer		=	PIN 30 (LOW)</a:t>
            </a:r>
          </a:p>
        </p:txBody>
      </p:sp>
    </p:spTree>
    <p:extLst>
      <p:ext uri="{BB962C8B-B14F-4D97-AF65-F5344CB8AC3E}">
        <p14:creationId xmlns:p14="http://schemas.microsoft.com/office/powerpoint/2010/main" val="3815421177"/>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42211"/>
          </a:xfrm>
        </p:spPr>
        <p:txBody>
          <a:bodyPr/>
          <a:lstStyle/>
          <a:p>
            <a:r>
              <a:rPr lang="id-ID" i="1" dirty="0" smtClean="0"/>
              <a:t>Flowchart fuzzy logic</a:t>
            </a:r>
            <a:endParaRPr lang="id-ID" i="1" dirty="0"/>
          </a:p>
        </p:txBody>
      </p:sp>
      <p:sp>
        <p:nvSpPr>
          <p:cNvPr id="3" name="Content Placeholder 2"/>
          <p:cNvSpPr>
            <a:spLocks noGrp="1"/>
          </p:cNvSpPr>
          <p:nvPr>
            <p:ph idx="1"/>
          </p:nvPr>
        </p:nvSpPr>
        <p:spPr>
          <a:xfrm>
            <a:off x="5462337" y="842211"/>
            <a:ext cx="6328610" cy="5534526"/>
          </a:xfrm>
        </p:spPr>
        <p:txBody>
          <a:bodyPr>
            <a:normAutofit fontScale="92500" lnSpcReduction="20000"/>
          </a:bodyPr>
          <a:lstStyle/>
          <a:p>
            <a:pPr lvl="0" algn="just"/>
            <a:r>
              <a:rPr lang="en-US" dirty="0" err="1"/>
              <a:t>Saat</a:t>
            </a:r>
            <a:r>
              <a:rPr lang="en-US" dirty="0"/>
              <a:t> </a:t>
            </a:r>
            <a:r>
              <a:rPr lang="en-US" dirty="0" err="1"/>
              <a:t>perangkat</a:t>
            </a:r>
            <a:r>
              <a:rPr lang="en-US" dirty="0"/>
              <a:t> </a:t>
            </a:r>
            <a:r>
              <a:rPr lang="en-US" dirty="0" err="1"/>
              <a:t>berjalan</a:t>
            </a:r>
            <a:r>
              <a:rPr lang="en-US" dirty="0"/>
              <a:t> </a:t>
            </a:r>
            <a:r>
              <a:rPr lang="en-US" dirty="0" err="1"/>
              <a:t>maka</a:t>
            </a:r>
            <a:r>
              <a:rPr lang="en-US" dirty="0"/>
              <a:t> sensor </a:t>
            </a:r>
            <a:r>
              <a:rPr lang="en-US" dirty="0" err="1"/>
              <a:t>akan</a:t>
            </a:r>
            <a:r>
              <a:rPr lang="en-US" dirty="0"/>
              <a:t> </a:t>
            </a:r>
            <a:r>
              <a:rPr lang="id-ID" dirty="0"/>
              <a:t>akan bekerja sesuai fungsinya. Sensor PIR </a:t>
            </a:r>
            <a:r>
              <a:rPr lang="en-US" dirty="0"/>
              <a:t>m</a:t>
            </a:r>
            <a:r>
              <a:rPr lang="id-ID" dirty="0"/>
              <a:t>endeteksi pergerakan manusia, sensor </a:t>
            </a:r>
            <a:r>
              <a:rPr lang="id-ID" i="1" dirty="0"/>
              <a:t>ultrasonic </a:t>
            </a:r>
            <a:r>
              <a:rPr lang="id-ID" dirty="0"/>
              <a:t>berfungsi untuk me</a:t>
            </a:r>
            <a:r>
              <a:rPr lang="en-US" dirty="0" err="1"/>
              <a:t>ngukur</a:t>
            </a:r>
            <a:r>
              <a:rPr lang="en-US" dirty="0"/>
              <a:t> </a:t>
            </a:r>
            <a:r>
              <a:rPr lang="id-ID" dirty="0"/>
              <a:t>jarak objek</a:t>
            </a:r>
            <a:r>
              <a:rPr lang="en-US" dirty="0"/>
              <a:t>.</a:t>
            </a:r>
            <a:endParaRPr lang="id-ID" dirty="0"/>
          </a:p>
          <a:p>
            <a:pPr lvl="0" algn="just"/>
            <a:r>
              <a:rPr lang="en-US" dirty="0" err="1"/>
              <a:t>Nilai</a:t>
            </a:r>
            <a:r>
              <a:rPr lang="en-US" dirty="0"/>
              <a:t> </a:t>
            </a:r>
            <a:r>
              <a:rPr lang="en-US" dirty="0" err="1"/>
              <a:t>hasil</a:t>
            </a:r>
            <a:r>
              <a:rPr lang="en-US" dirty="0"/>
              <a:t> </a:t>
            </a:r>
            <a:r>
              <a:rPr lang="en-US" dirty="0" err="1"/>
              <a:t>pengukuran</a:t>
            </a:r>
            <a:r>
              <a:rPr lang="en-US" dirty="0"/>
              <a:t> sensor </a:t>
            </a:r>
            <a:r>
              <a:rPr lang="id-ID" dirty="0"/>
              <a:t>berupa nilai awa (</a:t>
            </a:r>
            <a:r>
              <a:rPr lang="en-US" dirty="0" err="1"/>
              <a:t>nilai</a:t>
            </a:r>
            <a:r>
              <a:rPr lang="en-US" dirty="0"/>
              <a:t> </a:t>
            </a:r>
            <a:r>
              <a:rPr lang="en-US" dirty="0" err="1"/>
              <a:t>crips</a:t>
            </a:r>
            <a:r>
              <a:rPr lang="id-ID" dirty="0"/>
              <a:t>)</a:t>
            </a:r>
            <a:r>
              <a:rPr lang="en-US" dirty="0"/>
              <a:t>, </a:t>
            </a:r>
            <a:r>
              <a:rPr lang="en-US" dirty="0" err="1"/>
              <a:t>kemudian</a:t>
            </a:r>
            <a:r>
              <a:rPr lang="en-US" dirty="0"/>
              <a:t> </a:t>
            </a:r>
            <a:r>
              <a:rPr lang="en-US" dirty="0" err="1"/>
              <a:t>nilai</a:t>
            </a:r>
            <a:r>
              <a:rPr lang="en-US" dirty="0"/>
              <a:t> </a:t>
            </a:r>
            <a:r>
              <a:rPr lang="en-US" dirty="0" err="1"/>
              <a:t>tersebut</a:t>
            </a:r>
            <a:r>
              <a:rPr lang="en-US" dirty="0"/>
              <a:t> </a:t>
            </a:r>
            <a:r>
              <a:rPr lang="en-US" dirty="0" err="1"/>
              <a:t>akan</a:t>
            </a:r>
            <a:r>
              <a:rPr lang="en-US" dirty="0"/>
              <a:t> </a:t>
            </a:r>
            <a:r>
              <a:rPr lang="en-US" dirty="0" err="1"/>
              <a:t>dirubah</a:t>
            </a:r>
            <a:r>
              <a:rPr lang="en-US" dirty="0"/>
              <a:t> </a:t>
            </a:r>
            <a:r>
              <a:rPr lang="en-US" dirty="0" err="1"/>
              <a:t>menjadi</a:t>
            </a:r>
            <a:r>
              <a:rPr lang="en-US" dirty="0"/>
              <a:t> </a:t>
            </a:r>
            <a:r>
              <a:rPr lang="en-US" dirty="0" err="1"/>
              <a:t>nilai</a:t>
            </a:r>
            <a:r>
              <a:rPr lang="en-US" dirty="0"/>
              <a:t> </a:t>
            </a:r>
            <a:r>
              <a:rPr lang="en-US" dirty="0" err="1"/>
              <a:t>linguistik</a:t>
            </a:r>
            <a:r>
              <a:rPr lang="en-US" dirty="0"/>
              <a:t> </a:t>
            </a:r>
            <a:r>
              <a:rPr lang="en-US" dirty="0" err="1"/>
              <a:t>melalui</a:t>
            </a:r>
            <a:r>
              <a:rPr lang="en-US" dirty="0"/>
              <a:t> proses </a:t>
            </a:r>
            <a:r>
              <a:rPr lang="id-ID" dirty="0"/>
              <a:t>f</a:t>
            </a:r>
            <a:r>
              <a:rPr lang="en-US" i="1" dirty="0" err="1"/>
              <a:t>uzzyfication</a:t>
            </a:r>
            <a:r>
              <a:rPr lang="en-US" dirty="0"/>
              <a:t>.</a:t>
            </a:r>
            <a:endParaRPr lang="id-ID" dirty="0"/>
          </a:p>
          <a:p>
            <a:pPr lvl="0" algn="just"/>
            <a:r>
              <a:rPr lang="en-US" dirty="0" err="1"/>
              <a:t>Setelah</a:t>
            </a:r>
            <a:r>
              <a:rPr lang="en-US" dirty="0"/>
              <a:t> </a:t>
            </a:r>
            <a:r>
              <a:rPr lang="en-US" dirty="0" err="1"/>
              <a:t>diperoleh</a:t>
            </a:r>
            <a:r>
              <a:rPr lang="en-US" dirty="0"/>
              <a:t> </a:t>
            </a:r>
            <a:r>
              <a:rPr lang="en-US" dirty="0" err="1"/>
              <a:t>nilai</a:t>
            </a:r>
            <a:r>
              <a:rPr lang="en-US" dirty="0"/>
              <a:t> </a:t>
            </a:r>
            <a:r>
              <a:rPr lang="en-US" dirty="0" err="1"/>
              <a:t>linguistik</a:t>
            </a:r>
            <a:r>
              <a:rPr lang="en-US" dirty="0"/>
              <a:t> (</a:t>
            </a:r>
            <a:r>
              <a:rPr lang="en-US" i="1" dirty="0" err="1"/>
              <a:t>fuzzyfication</a:t>
            </a:r>
            <a:r>
              <a:rPr lang="en-US" dirty="0"/>
              <a:t>), </a:t>
            </a:r>
            <a:r>
              <a:rPr lang="en-US" dirty="0" err="1"/>
              <a:t>langkah</a:t>
            </a:r>
            <a:r>
              <a:rPr lang="en-US" dirty="0"/>
              <a:t> </a:t>
            </a:r>
            <a:r>
              <a:rPr lang="en-US" dirty="0" err="1"/>
              <a:t>selanjutnya</a:t>
            </a:r>
            <a:r>
              <a:rPr lang="en-US" dirty="0"/>
              <a:t> </a:t>
            </a:r>
            <a:r>
              <a:rPr lang="id-ID" dirty="0"/>
              <a:t>adalah</a:t>
            </a:r>
            <a:r>
              <a:rPr lang="en-US" dirty="0"/>
              <a:t> proses </a:t>
            </a:r>
            <a:r>
              <a:rPr lang="en-US" dirty="0" err="1"/>
              <a:t>untuk</a:t>
            </a:r>
            <a:r>
              <a:rPr lang="en-US" dirty="0"/>
              <a:t> </a:t>
            </a:r>
            <a:r>
              <a:rPr lang="en-US" dirty="0" err="1"/>
              <a:t>menentukan</a:t>
            </a:r>
            <a:r>
              <a:rPr lang="en-US" dirty="0"/>
              <a:t> </a:t>
            </a:r>
            <a:r>
              <a:rPr lang="en-US" dirty="0" err="1"/>
              <a:t>aturan</a:t>
            </a:r>
            <a:r>
              <a:rPr lang="en-US" dirty="0"/>
              <a:t> </a:t>
            </a:r>
            <a:r>
              <a:rPr lang="en-US" i="1" dirty="0"/>
              <a:t>fuzzy </a:t>
            </a:r>
            <a:r>
              <a:rPr lang="en-US" i="1" dirty="0" err="1"/>
              <a:t>inferance</a:t>
            </a:r>
            <a:r>
              <a:rPr lang="en-US" i="1" dirty="0"/>
              <a:t>.</a:t>
            </a:r>
            <a:endParaRPr lang="id-ID" dirty="0"/>
          </a:p>
          <a:p>
            <a:pPr lvl="0" algn="just"/>
            <a:r>
              <a:rPr lang="en-US" dirty="0"/>
              <a:t>Proses </a:t>
            </a:r>
            <a:r>
              <a:rPr lang="en-US" dirty="0" err="1"/>
              <a:t>terakhir</a:t>
            </a:r>
            <a:r>
              <a:rPr lang="en-US" dirty="0"/>
              <a:t> </a:t>
            </a:r>
            <a:r>
              <a:rPr lang="en-US" dirty="0" err="1"/>
              <a:t>yaitu</a:t>
            </a:r>
            <a:r>
              <a:rPr lang="en-US" dirty="0"/>
              <a:t> </a:t>
            </a:r>
            <a:r>
              <a:rPr lang="en-US" dirty="0" err="1"/>
              <a:t>mengubah</a:t>
            </a:r>
            <a:r>
              <a:rPr lang="en-US" dirty="0"/>
              <a:t> </a:t>
            </a:r>
            <a:r>
              <a:rPr lang="en-US" dirty="0" err="1"/>
              <a:t>nilai</a:t>
            </a:r>
            <a:r>
              <a:rPr lang="en-US" dirty="0"/>
              <a:t> </a:t>
            </a:r>
            <a:r>
              <a:rPr lang="en-US" dirty="0" err="1"/>
              <a:t>linguistik</a:t>
            </a:r>
            <a:r>
              <a:rPr lang="en-US" dirty="0"/>
              <a:t> </a:t>
            </a:r>
            <a:r>
              <a:rPr lang="en-US" dirty="0" err="1"/>
              <a:t>menjadi</a:t>
            </a:r>
            <a:r>
              <a:rPr lang="en-US" dirty="0"/>
              <a:t> </a:t>
            </a:r>
            <a:r>
              <a:rPr lang="en-US" dirty="0" err="1"/>
              <a:t>nilai</a:t>
            </a:r>
            <a:r>
              <a:rPr lang="en-US" dirty="0"/>
              <a:t> </a:t>
            </a:r>
            <a:r>
              <a:rPr lang="en-US" dirty="0" err="1"/>
              <a:t>pasti</a:t>
            </a:r>
            <a:r>
              <a:rPr lang="en-US" dirty="0"/>
              <a:t> (</a:t>
            </a:r>
            <a:r>
              <a:rPr lang="en-US" i="1" dirty="0" err="1"/>
              <a:t>Defuzzyfication</a:t>
            </a:r>
            <a:r>
              <a:rPr lang="en-US" dirty="0"/>
              <a:t>) </a:t>
            </a:r>
            <a:r>
              <a:rPr lang="en-US" dirty="0" err="1"/>
              <a:t>untuk</a:t>
            </a:r>
            <a:r>
              <a:rPr lang="en-US" dirty="0"/>
              <a:t> </a:t>
            </a:r>
            <a:r>
              <a:rPr lang="en-US" dirty="0" err="1"/>
              <a:t>mendapatkan</a:t>
            </a:r>
            <a:r>
              <a:rPr lang="en-US" dirty="0"/>
              <a:t> </a:t>
            </a:r>
            <a:r>
              <a:rPr lang="en-US" dirty="0" err="1"/>
              <a:t>nilai</a:t>
            </a:r>
            <a:r>
              <a:rPr lang="en-US" dirty="0"/>
              <a:t> </a:t>
            </a:r>
            <a:r>
              <a:rPr lang="en-US" i="1" dirty="0"/>
              <a:t>output</a:t>
            </a:r>
            <a:r>
              <a:rPr lang="en-US" dirty="0"/>
              <a:t> </a:t>
            </a:r>
            <a:r>
              <a:rPr lang="en-US" dirty="0" err="1"/>
              <a:t>untuk</a:t>
            </a:r>
            <a:r>
              <a:rPr lang="en-US" dirty="0"/>
              <a:t> </a:t>
            </a:r>
            <a:r>
              <a:rPr lang="en-US" dirty="0" err="1"/>
              <a:t>ditampilkan</a:t>
            </a:r>
            <a:r>
              <a:rPr lang="en-US" dirty="0"/>
              <a:t> </a:t>
            </a:r>
            <a:r>
              <a:rPr lang="en-US" dirty="0" err="1"/>
              <a:t>pada</a:t>
            </a:r>
            <a:r>
              <a:rPr lang="en-US" dirty="0"/>
              <a:t> </a:t>
            </a:r>
            <a:r>
              <a:rPr lang="en-US" dirty="0" err="1"/>
              <a:t>aplikasi</a:t>
            </a:r>
            <a:r>
              <a:rPr lang="en-US" dirty="0"/>
              <a:t> android di </a:t>
            </a:r>
            <a:r>
              <a:rPr lang="en-US" i="1" dirty="0"/>
              <a:t>Smartphone</a:t>
            </a:r>
            <a:r>
              <a:rPr lang="en-US" dirty="0"/>
              <a:t>. </a:t>
            </a:r>
            <a:endParaRPr lang="id-ID" dirty="0"/>
          </a:p>
          <a:p>
            <a:pPr algn="just"/>
            <a:endParaRPr lang="id-ID"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7" name="Picture 6"/>
          <p:cNvPicPr>
            <a:picLocks noChangeAspect="1"/>
          </p:cNvPicPr>
          <p:nvPr/>
        </p:nvPicPr>
        <p:blipFill>
          <a:blip r:embed="rId2"/>
          <a:stretch>
            <a:fillRect/>
          </a:stretch>
        </p:blipFill>
        <p:spPr>
          <a:xfrm>
            <a:off x="240632" y="1190123"/>
            <a:ext cx="5278484" cy="4320340"/>
          </a:xfrm>
          <a:prstGeom prst="rect">
            <a:avLst/>
          </a:prstGeom>
        </p:spPr>
      </p:pic>
    </p:spTree>
    <p:extLst>
      <p:ext uri="{BB962C8B-B14F-4D97-AF65-F5344CB8AC3E}">
        <p14:creationId xmlns:p14="http://schemas.microsoft.com/office/powerpoint/2010/main" val="424725206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 case sistem</a:t>
            </a:r>
            <a:endParaRPr lang="id-ID" dirty="0"/>
          </a:p>
        </p:txBody>
      </p:sp>
      <p:pic>
        <p:nvPicPr>
          <p:cNvPr id="6" name="Picture 5"/>
          <p:cNvPicPr/>
          <p:nvPr/>
        </p:nvPicPr>
        <p:blipFill rotWithShape="1">
          <a:blip r:embed="rId2">
            <a:extLst>
              <a:ext uri="{28A0092B-C50C-407E-A947-70E740481C1C}">
                <a14:useLocalDpi xmlns:a14="http://schemas.microsoft.com/office/drawing/2010/main" val="0"/>
              </a:ext>
            </a:extLst>
          </a:blip>
          <a:srcRect l="5669" t="3722" r="11364" b="7283"/>
          <a:stretch/>
        </p:blipFill>
        <p:spPr bwMode="auto">
          <a:xfrm>
            <a:off x="2642220" y="1660940"/>
            <a:ext cx="6904383" cy="4823790"/>
          </a:xfrm>
          <a:prstGeom prst="rect">
            <a:avLst/>
          </a:prstGeom>
          <a:solidFill>
            <a:schemeClr val="tx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892721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125"/>
            <a:ext cx="9905998" cy="1478570"/>
          </a:xfrm>
        </p:spPr>
        <p:txBody>
          <a:bodyPr/>
          <a:lstStyle/>
          <a:p>
            <a:r>
              <a:rPr lang="id-ID" i="1" dirty="0" smtClean="0"/>
              <a:t>Class diagram</a:t>
            </a:r>
            <a:endParaRPr lang="id-ID" dirty="0"/>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3591" t="3783" r="3994" b="4153"/>
          <a:stretch/>
        </p:blipFill>
        <p:spPr bwMode="auto">
          <a:xfrm>
            <a:off x="3201911" y="1134560"/>
            <a:ext cx="5785002" cy="5386555"/>
          </a:xfrm>
          <a:prstGeom prst="rect">
            <a:avLst/>
          </a:prstGeom>
          <a:solidFill>
            <a:schemeClr val="tx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416661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Blok diagram</a:t>
            </a:r>
            <a:endParaRPr lang="id-ID" dirty="0"/>
          </a:p>
        </p:txBody>
      </p:sp>
      <p:pic>
        <p:nvPicPr>
          <p:cNvPr id="4" name="Content Placeholder 3"/>
          <p:cNvPicPr>
            <a:picLocks noGrp="1" noChangeAspect="1"/>
          </p:cNvPicPr>
          <p:nvPr>
            <p:ph idx="1"/>
          </p:nvPr>
        </p:nvPicPr>
        <p:blipFill>
          <a:blip r:embed="rId2"/>
          <a:stretch>
            <a:fillRect/>
          </a:stretch>
        </p:blipFill>
        <p:spPr>
          <a:xfrm>
            <a:off x="3534480" y="1904582"/>
            <a:ext cx="5502406" cy="4279649"/>
          </a:xfrm>
          <a:prstGeom prst="rect">
            <a:avLst/>
          </a:prstGeom>
        </p:spPr>
      </p:pic>
    </p:spTree>
    <p:extLst>
      <p:ext uri="{BB962C8B-B14F-4D97-AF65-F5344CB8AC3E}">
        <p14:creationId xmlns:p14="http://schemas.microsoft.com/office/powerpoint/2010/main" val="357725416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Pengkabelan arduino dan sensor</a:t>
            </a:r>
            <a:endParaRPr lang="id-ID" dirty="0"/>
          </a:p>
        </p:txBody>
      </p:sp>
      <p:pic>
        <p:nvPicPr>
          <p:cNvPr id="5" name="Content Placeholder 4"/>
          <p:cNvPicPr>
            <a:picLocks noGrp="1" noChangeAspect="1"/>
          </p:cNvPicPr>
          <p:nvPr>
            <p:ph idx="1"/>
          </p:nvPr>
        </p:nvPicPr>
        <p:blipFill>
          <a:blip r:embed="rId2"/>
          <a:stretch>
            <a:fillRect/>
          </a:stretch>
        </p:blipFill>
        <p:spPr>
          <a:xfrm>
            <a:off x="3563101" y="1900029"/>
            <a:ext cx="5062621" cy="4665553"/>
          </a:xfrm>
          <a:prstGeom prst="rect">
            <a:avLst/>
          </a:prstGeom>
        </p:spPr>
      </p:pic>
    </p:spTree>
    <p:extLst>
      <p:ext uri="{BB962C8B-B14F-4D97-AF65-F5344CB8AC3E}">
        <p14:creationId xmlns:p14="http://schemas.microsoft.com/office/powerpoint/2010/main" val="217490464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normAutofit fontScale="92500" lnSpcReduction="10000"/>
          </a:bodyPr>
          <a:lstStyle/>
          <a:p>
            <a:pPr lvl="0" algn="just"/>
            <a:r>
              <a:rPr lang="id-ID" dirty="0"/>
              <a:t>Sistem Keamanan Rumah dapat berjalan dengan baik, semua sensor yang terhubung dapat mengirim data ke mikrokontroler sebagai pusat pengendali</a:t>
            </a:r>
          </a:p>
          <a:p>
            <a:pPr lvl="0" algn="just"/>
            <a:r>
              <a:rPr lang="id-ID" dirty="0"/>
              <a:t>Metode Fuzzy Logic dapat melakukan perhitungan secara otomatis dengan input dari sensor PIR, ultrasonik , dan </a:t>
            </a:r>
            <a:r>
              <a:rPr lang="id-ID" i="1" dirty="0"/>
              <a:t>Magnetic Switch</a:t>
            </a:r>
            <a:r>
              <a:rPr lang="id-ID" dirty="0"/>
              <a:t> yang menghasilkan nilai untuk mengeksekusi suatu perintah pada mikrokontroler.</a:t>
            </a:r>
          </a:p>
          <a:p>
            <a:pPr lvl="0" algn="just"/>
            <a:r>
              <a:rPr lang="id-ID" dirty="0"/>
              <a:t>Aplikasi android sistem keamanan rumah dapat berjalan dengan baik dan dapat terintegrasi dengan perangkat mikrokontroller dan beberapa sensor melalui media </a:t>
            </a:r>
            <a:r>
              <a:rPr lang="id-ID" i="1" dirty="0"/>
              <a:t>web service </a:t>
            </a:r>
            <a:r>
              <a:rPr lang="id-ID" dirty="0"/>
              <a:t>via jaringan LAN.</a:t>
            </a:r>
          </a:p>
          <a:p>
            <a:pPr algn="just"/>
            <a:endParaRPr lang="id-ID" dirty="0"/>
          </a:p>
        </p:txBody>
      </p:sp>
    </p:spTree>
    <p:extLst>
      <p:ext uri="{BB962C8B-B14F-4D97-AF65-F5344CB8AC3E}">
        <p14:creationId xmlns:p14="http://schemas.microsoft.com/office/powerpoint/2010/main" val="329253551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saran</a:t>
            </a:r>
            <a:endParaRPr lang="id-ID" dirty="0"/>
          </a:p>
        </p:txBody>
      </p:sp>
      <p:sp>
        <p:nvSpPr>
          <p:cNvPr id="3" name="Content Placeholder 2"/>
          <p:cNvSpPr>
            <a:spLocks noGrp="1"/>
          </p:cNvSpPr>
          <p:nvPr>
            <p:ph idx="1"/>
          </p:nvPr>
        </p:nvSpPr>
        <p:spPr/>
        <p:txBody>
          <a:bodyPr>
            <a:normAutofit/>
          </a:bodyPr>
          <a:lstStyle/>
          <a:p>
            <a:pPr lvl="0" algn="just"/>
            <a:r>
              <a:rPr lang="id-ID" dirty="0"/>
              <a:t>Penggunaan media koneksi internet dapat dikembangkan ke metode </a:t>
            </a:r>
            <a:r>
              <a:rPr lang="id-ID" i="1" dirty="0"/>
              <a:t>wireless</a:t>
            </a:r>
            <a:r>
              <a:rPr lang="id-ID" dirty="0"/>
              <a:t>.</a:t>
            </a:r>
          </a:p>
          <a:p>
            <a:pPr lvl="0" algn="just"/>
            <a:r>
              <a:rPr lang="id-ID" dirty="0"/>
              <a:t>Bagi yang akan mengembangkan sistem serupa dapat menggunakan sensor dengan kualitas yang lebih baik, karena sensor dengan kualitas yang lebih baik memiliki tingkat presisi yang cukup tinggi.</a:t>
            </a:r>
          </a:p>
          <a:p>
            <a:pPr lvl="0" algn="just"/>
            <a:r>
              <a:rPr lang="id-ID" dirty="0"/>
              <a:t>Pengembangan lebih lanjut dari sistem ini dapat diterapkan pada konsep </a:t>
            </a:r>
            <a:r>
              <a:rPr lang="id-ID" i="1" dirty="0"/>
              <a:t>smart home.</a:t>
            </a:r>
            <a:endParaRPr lang="id-ID" dirty="0"/>
          </a:p>
        </p:txBody>
      </p:sp>
    </p:spTree>
    <p:extLst>
      <p:ext uri="{BB962C8B-B14F-4D97-AF65-F5344CB8AC3E}">
        <p14:creationId xmlns:p14="http://schemas.microsoft.com/office/powerpoint/2010/main" val="369049450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Latar belakang masalah</a:t>
            </a:r>
            <a:endParaRPr lang="id-ID" sz="4000" dirty="0"/>
          </a:p>
        </p:txBody>
      </p:sp>
      <p:sp>
        <p:nvSpPr>
          <p:cNvPr id="3" name="Content Placeholder 2"/>
          <p:cNvSpPr>
            <a:spLocks noGrp="1"/>
          </p:cNvSpPr>
          <p:nvPr>
            <p:ph idx="1"/>
          </p:nvPr>
        </p:nvSpPr>
        <p:spPr/>
        <p:txBody>
          <a:bodyPr>
            <a:normAutofit fontScale="92500" lnSpcReduction="10000"/>
          </a:bodyPr>
          <a:lstStyle/>
          <a:p>
            <a:pPr algn="just"/>
            <a:r>
              <a:rPr lang="id-ID" dirty="0" smtClean="0"/>
              <a:t>Kebutuhan akan aspek keamanan dalam kehidupan sehari – hari salah satunya pada rumah.</a:t>
            </a:r>
          </a:p>
          <a:p>
            <a:pPr algn="just"/>
            <a:r>
              <a:rPr lang="id-ID" dirty="0"/>
              <a:t>Kemajuan teknologi elektronika turut membantu dalam pengembangan sistem keamanan yang </a:t>
            </a:r>
            <a:r>
              <a:rPr lang="id-ID" dirty="0" smtClean="0"/>
              <a:t>handal.</a:t>
            </a:r>
          </a:p>
          <a:p>
            <a:pPr algn="just"/>
            <a:r>
              <a:rPr lang="id-ID" dirty="0" smtClean="0"/>
              <a:t>Banyaknya alat elektronika </a:t>
            </a:r>
            <a:r>
              <a:rPr lang="id-ID" dirty="0"/>
              <a:t>yang </a:t>
            </a:r>
            <a:r>
              <a:rPr lang="id-ID" dirty="0" smtClean="0"/>
              <a:t>dapat digunakan </a:t>
            </a:r>
            <a:r>
              <a:rPr lang="id-ID" dirty="0"/>
              <a:t>untuk sistem keamanan rumah contohnya seperti alat pendeteksi adanya pencuri, kebakaran, dan kebocoran gas, pemantau suhu, </a:t>
            </a:r>
            <a:r>
              <a:rPr lang="id-ID" dirty="0" smtClean="0"/>
              <a:t>dll. </a:t>
            </a:r>
            <a:r>
              <a:rPr lang="id-ID" dirty="0"/>
              <a:t>Alat elektronika tersebut berupa sensor yang dapat diintegrasikan dengan mikrokontroler </a:t>
            </a:r>
            <a:r>
              <a:rPr lang="id-ID" dirty="0" smtClean="0"/>
              <a:t>Arduino.</a:t>
            </a:r>
            <a:endParaRPr lang="id-ID" dirty="0"/>
          </a:p>
        </p:txBody>
      </p:sp>
    </p:spTree>
    <p:extLst>
      <p:ext uri="{BB962C8B-B14F-4D97-AF65-F5344CB8AC3E}">
        <p14:creationId xmlns:p14="http://schemas.microsoft.com/office/powerpoint/2010/main" val="410141690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80455"/>
            <a:ext cx="9905998" cy="1478570"/>
          </a:xfrm>
        </p:spPr>
        <p:txBody>
          <a:bodyPr/>
          <a:lstStyle/>
          <a:p>
            <a:pPr algn="ctr"/>
            <a:r>
              <a:rPr lang="id-ID" dirty="0" smtClean="0"/>
              <a:t>Terima kasih</a:t>
            </a:r>
            <a:endParaRPr lang="id-ID" dirty="0"/>
          </a:p>
        </p:txBody>
      </p:sp>
    </p:spTree>
    <p:extLst>
      <p:ext uri="{BB962C8B-B14F-4D97-AF65-F5344CB8AC3E}">
        <p14:creationId xmlns:p14="http://schemas.microsoft.com/office/powerpoint/2010/main" val="385697559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Rumusan masalah</a:t>
            </a:r>
            <a:endParaRPr lang="id-ID" sz="4000" dirty="0"/>
          </a:p>
        </p:txBody>
      </p:sp>
      <p:sp>
        <p:nvSpPr>
          <p:cNvPr id="3" name="Content Placeholder 2"/>
          <p:cNvSpPr>
            <a:spLocks noGrp="1"/>
          </p:cNvSpPr>
          <p:nvPr>
            <p:ph idx="1"/>
          </p:nvPr>
        </p:nvSpPr>
        <p:spPr/>
        <p:txBody>
          <a:bodyPr>
            <a:normAutofit/>
          </a:bodyPr>
          <a:lstStyle/>
          <a:p>
            <a:pPr lvl="0" algn="just"/>
            <a:r>
              <a:rPr lang="id-ID" dirty="0"/>
              <a:t>Besarnya resiko pencurian dikarenakan pengamanan pada rumah masih menggunakan sistem konvensinal yaitu masih menggunakan kunci dan gembok.</a:t>
            </a:r>
          </a:p>
          <a:p>
            <a:pPr lvl="0" algn="just"/>
            <a:r>
              <a:rPr lang="id-ID" dirty="0"/>
              <a:t>Tidak adanya pemberitahuan atau peringatan dini pada sistem keamanan rumah konvensional.</a:t>
            </a:r>
          </a:p>
        </p:txBody>
      </p:sp>
    </p:spTree>
    <p:extLst>
      <p:ext uri="{BB962C8B-B14F-4D97-AF65-F5344CB8AC3E}">
        <p14:creationId xmlns:p14="http://schemas.microsoft.com/office/powerpoint/2010/main" val="53478225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Batasan masalah</a:t>
            </a:r>
            <a:endParaRPr lang="id-ID" sz="4000" dirty="0"/>
          </a:p>
        </p:txBody>
      </p:sp>
      <p:sp>
        <p:nvSpPr>
          <p:cNvPr id="3" name="Content Placeholder 2"/>
          <p:cNvSpPr>
            <a:spLocks noGrp="1"/>
          </p:cNvSpPr>
          <p:nvPr>
            <p:ph idx="1"/>
          </p:nvPr>
        </p:nvSpPr>
        <p:spPr/>
        <p:txBody>
          <a:bodyPr>
            <a:normAutofit/>
          </a:bodyPr>
          <a:lstStyle/>
          <a:p>
            <a:pPr lvl="0"/>
            <a:r>
              <a:rPr lang="id-ID" dirty="0"/>
              <a:t>Aplikasi dibuat pada </a:t>
            </a:r>
            <a:r>
              <a:rPr lang="id-ID" i="1" dirty="0"/>
              <a:t>platform </a:t>
            </a:r>
            <a:r>
              <a:rPr lang="id-ID" dirty="0"/>
              <a:t>android dengan minimal sistem operasi 4.4 (</a:t>
            </a:r>
            <a:r>
              <a:rPr lang="id-ID" i="1" dirty="0"/>
              <a:t>KitKat</a:t>
            </a:r>
            <a:r>
              <a:rPr lang="id-ID" dirty="0"/>
              <a:t>)</a:t>
            </a:r>
          </a:p>
          <a:p>
            <a:pPr lvl="0"/>
            <a:r>
              <a:rPr lang="id-ID" dirty="0"/>
              <a:t>Aplikasi yang dibangun berfungsi untuk menyalakan / mematikan sistem, motoring keadaan rumah serta menampilkan pemberitahuan ketika sensor mendeteksi adanya pergerakan disekitar sensor.</a:t>
            </a:r>
          </a:p>
          <a:p>
            <a:pPr lvl="0"/>
            <a:r>
              <a:rPr lang="id-ID" dirty="0"/>
              <a:t>Terdapat tiga tingkatan pengguna yang dapat menggunakan sistem ini yaitu root (Super Admin), koordinator keluarga, dan anggota keluarga (Sibling).</a:t>
            </a:r>
          </a:p>
        </p:txBody>
      </p:sp>
    </p:spTree>
    <p:extLst>
      <p:ext uri="{BB962C8B-B14F-4D97-AF65-F5344CB8AC3E}">
        <p14:creationId xmlns:p14="http://schemas.microsoft.com/office/powerpoint/2010/main" val="13789117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5903"/>
          </a:xfrm>
        </p:spPr>
        <p:txBody>
          <a:bodyPr>
            <a:normAutofit/>
          </a:bodyPr>
          <a:lstStyle/>
          <a:p>
            <a:r>
              <a:rPr lang="id-ID" sz="4000" dirty="0" smtClean="0"/>
              <a:t>Batasan masalah</a:t>
            </a:r>
            <a:endParaRPr lang="id-ID" sz="4000" dirty="0"/>
          </a:p>
        </p:txBody>
      </p:sp>
      <p:sp>
        <p:nvSpPr>
          <p:cNvPr id="3" name="Content Placeholder 2"/>
          <p:cNvSpPr>
            <a:spLocks noGrp="1"/>
          </p:cNvSpPr>
          <p:nvPr>
            <p:ph idx="1"/>
          </p:nvPr>
        </p:nvSpPr>
        <p:spPr>
          <a:xfrm>
            <a:off x="1141412" y="1684421"/>
            <a:ext cx="9905999" cy="4788568"/>
          </a:xfrm>
        </p:spPr>
        <p:txBody>
          <a:bodyPr>
            <a:normAutofit fontScale="92500" lnSpcReduction="20000"/>
          </a:bodyPr>
          <a:lstStyle/>
          <a:p>
            <a:pPr lvl="0" algn="just"/>
            <a:r>
              <a:rPr lang="id-ID" dirty="0"/>
              <a:t>Ketiga pengguna diatas mempunya otoritas yang berbeda, untuk root dapat menggunakan semua fitur, untuk koordinator keluarga hanya dapat mengelola anggota keluarga, mengelola profil dirinya sendiri, melakukan monitoring, dan kontrol sistem, sedangkan anggota keluarga mempunya fitur yang sama dengan koordinator keluarga hanya saja tidak dapat mengelola anggota keluarga.</a:t>
            </a:r>
          </a:p>
          <a:p>
            <a:pPr lvl="0" algn="just"/>
            <a:r>
              <a:rPr lang="id-ID" dirty="0"/>
              <a:t>Konektivitas antara sistem keamanan dengan aplikasi android menggunakan jaringan internet dengan menggunakan modul </a:t>
            </a:r>
            <a:r>
              <a:rPr lang="id-ID" i="1" dirty="0"/>
              <a:t>Ethernet</a:t>
            </a:r>
            <a:r>
              <a:rPr lang="id-ID" dirty="0"/>
              <a:t>.</a:t>
            </a:r>
          </a:p>
          <a:p>
            <a:pPr lvl="0" algn="just"/>
            <a:r>
              <a:rPr lang="id-ID" dirty="0"/>
              <a:t>Perancangan alat sistem keamanan menggunakan arduino</a:t>
            </a:r>
            <a:r>
              <a:rPr lang="id-ID" i="1" dirty="0"/>
              <a:t> </a:t>
            </a:r>
            <a:r>
              <a:rPr lang="id-ID" dirty="0"/>
              <a:t>atmega 2560</a:t>
            </a:r>
            <a:r>
              <a:rPr lang="id-ID" i="1" dirty="0"/>
              <a:t>.</a:t>
            </a:r>
            <a:endParaRPr lang="id-ID" dirty="0"/>
          </a:p>
          <a:p>
            <a:pPr lvl="0" algn="just"/>
            <a:r>
              <a:rPr lang="id-ID" dirty="0"/>
              <a:t>Sensor yang digunakan terdiri dari sensor PIR (</a:t>
            </a:r>
            <a:r>
              <a:rPr lang="id-ID" i="1" dirty="0"/>
              <a:t>Passive Infra Red</a:t>
            </a:r>
            <a:r>
              <a:rPr lang="id-ID" dirty="0"/>
              <a:t>) sebagai pendeteksi pergerakan yang ada dalam suatu ruangan, sensor </a:t>
            </a:r>
            <a:r>
              <a:rPr lang="id-ID" i="1" dirty="0"/>
              <a:t>Ultrasonic</a:t>
            </a:r>
            <a:r>
              <a:rPr lang="id-ID" dirty="0"/>
              <a:t> sebagai pendeteksi jika ada yang mendekati pintu depan rumah, dan </a:t>
            </a:r>
            <a:r>
              <a:rPr lang="id-ID" i="1" dirty="0"/>
              <a:t>Magnetic Switch </a:t>
            </a:r>
            <a:r>
              <a:rPr lang="id-ID" dirty="0"/>
              <a:t>yang berfungsi sebagai pendeteksi apabila pintu dibuka.</a:t>
            </a:r>
          </a:p>
        </p:txBody>
      </p:sp>
    </p:spTree>
    <p:extLst>
      <p:ext uri="{BB962C8B-B14F-4D97-AF65-F5344CB8AC3E}">
        <p14:creationId xmlns:p14="http://schemas.microsoft.com/office/powerpoint/2010/main" val="103084070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Tujuan penelitian</a:t>
            </a:r>
            <a:endParaRPr lang="id-ID" sz="4000" dirty="0"/>
          </a:p>
        </p:txBody>
      </p:sp>
      <p:sp>
        <p:nvSpPr>
          <p:cNvPr id="3" name="Content Placeholder 2"/>
          <p:cNvSpPr>
            <a:spLocks noGrp="1"/>
          </p:cNvSpPr>
          <p:nvPr>
            <p:ph idx="1"/>
          </p:nvPr>
        </p:nvSpPr>
        <p:spPr/>
        <p:txBody>
          <a:bodyPr>
            <a:normAutofit/>
          </a:bodyPr>
          <a:lstStyle/>
          <a:p>
            <a:pPr lvl="0" algn="just"/>
            <a:r>
              <a:rPr lang="id-ID" dirty="0"/>
              <a:t>Merancang sistem keamanan rumah berbasis Arduino yang mampu mengintegrasikan 3 jenis sensor: (sensor ultrasonik, sensor PIR, dan </a:t>
            </a:r>
            <a:r>
              <a:rPr lang="id-ID" i="1" dirty="0" smtClean="0"/>
              <a:t>magnetic </a:t>
            </a:r>
            <a:r>
              <a:rPr lang="id-ID" i="1" dirty="0"/>
              <a:t>switch</a:t>
            </a:r>
            <a:r>
              <a:rPr lang="id-ID" dirty="0"/>
              <a:t>)</a:t>
            </a:r>
          </a:p>
          <a:p>
            <a:pPr lvl="0" algn="just"/>
            <a:r>
              <a:rPr lang="id-ID" dirty="0"/>
              <a:t>Merancang aplikasi android yang berfungsi kontrol sistem, media monitoring dan media pemberitahuan.</a:t>
            </a:r>
          </a:p>
          <a:p>
            <a:pPr lvl="0" algn="just"/>
            <a:r>
              <a:rPr lang="id-ID" dirty="0"/>
              <a:t>Mengintegrasikan sistem keamanan rumah dengan aplikasi android kepada pemilik rumah.</a:t>
            </a:r>
          </a:p>
        </p:txBody>
      </p:sp>
    </p:spTree>
    <p:extLst>
      <p:ext uri="{BB962C8B-B14F-4D97-AF65-F5344CB8AC3E}">
        <p14:creationId xmlns:p14="http://schemas.microsoft.com/office/powerpoint/2010/main" val="270842319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Manfaat penelitian</a:t>
            </a:r>
            <a:endParaRPr lang="id-ID" sz="4000" dirty="0"/>
          </a:p>
        </p:txBody>
      </p:sp>
      <p:sp>
        <p:nvSpPr>
          <p:cNvPr id="3" name="Content Placeholder 2"/>
          <p:cNvSpPr>
            <a:spLocks noGrp="1"/>
          </p:cNvSpPr>
          <p:nvPr>
            <p:ph idx="1"/>
          </p:nvPr>
        </p:nvSpPr>
        <p:spPr>
          <a:xfrm>
            <a:off x="1141412" y="1660358"/>
            <a:ext cx="9905999" cy="4884821"/>
          </a:xfrm>
        </p:spPr>
        <p:txBody>
          <a:bodyPr>
            <a:normAutofit fontScale="92500" lnSpcReduction="20000"/>
          </a:bodyPr>
          <a:lstStyle/>
          <a:p>
            <a:pPr marL="0" lvl="3" indent="0" algn="just">
              <a:buNone/>
            </a:pPr>
            <a:r>
              <a:rPr lang="id-ID" sz="2200" b="1" dirty="0"/>
              <a:t>Manfaat Bagi Pengguna</a:t>
            </a:r>
            <a:endParaRPr lang="id-ID" sz="1900" dirty="0"/>
          </a:p>
          <a:p>
            <a:pPr lvl="0" algn="just"/>
            <a:r>
              <a:rPr lang="id-ID" dirty="0"/>
              <a:t>Mengurangi tingkat kejahatan berupa pencurian pada rumah user yang dapat mengakibatkan kerugian.</a:t>
            </a:r>
            <a:endParaRPr lang="id-ID" sz="2000" dirty="0"/>
          </a:p>
          <a:p>
            <a:pPr lvl="0" algn="just"/>
            <a:r>
              <a:rPr lang="id-ID" dirty="0"/>
              <a:t>Sebagai peringatan dini apabila terjadi tindak pencurian pada rumah </a:t>
            </a:r>
            <a:r>
              <a:rPr lang="id-ID" dirty="0" smtClean="0"/>
              <a:t>pengguna.</a:t>
            </a:r>
            <a:endParaRPr lang="id-ID" sz="2000" dirty="0"/>
          </a:p>
          <a:p>
            <a:pPr marL="0" lvl="0" indent="0" algn="just">
              <a:buNone/>
            </a:pPr>
            <a:r>
              <a:rPr lang="id-ID" b="1" dirty="0" smtClean="0"/>
              <a:t>Manfaat </a:t>
            </a:r>
            <a:r>
              <a:rPr lang="id-ID" b="1" dirty="0"/>
              <a:t>Bagi Penulis</a:t>
            </a:r>
            <a:endParaRPr lang="id-ID" sz="1400" dirty="0"/>
          </a:p>
          <a:p>
            <a:pPr lvl="0" algn="just"/>
            <a:r>
              <a:rPr lang="id-ID" dirty="0"/>
              <a:t>Mampu membuat aplikasi keamanan rumah berbasis android.</a:t>
            </a:r>
            <a:endParaRPr lang="id-ID" sz="2000" dirty="0"/>
          </a:p>
          <a:p>
            <a:pPr lvl="0" algn="just"/>
            <a:r>
              <a:rPr lang="id-ID" dirty="0"/>
              <a:t>Mampu membuat rancangan sistem keamanan rumah menggunakan mikrokonroler yang terigrasi dengan ponsel pintar melalui jaringan </a:t>
            </a:r>
            <a:r>
              <a:rPr lang="id-ID" dirty="0" smtClean="0"/>
              <a:t>internet.</a:t>
            </a:r>
            <a:endParaRPr lang="id-ID" sz="2000" dirty="0"/>
          </a:p>
          <a:p>
            <a:pPr marL="0" lvl="0" indent="0" algn="just">
              <a:buNone/>
            </a:pPr>
            <a:r>
              <a:rPr lang="id-ID" b="1" dirty="0" smtClean="0"/>
              <a:t>Manfaat </a:t>
            </a:r>
            <a:r>
              <a:rPr lang="id-ID" b="1" dirty="0"/>
              <a:t>Bagi Peneliti Lain</a:t>
            </a:r>
            <a:endParaRPr lang="id-ID" sz="1400" dirty="0"/>
          </a:p>
          <a:p>
            <a:pPr lvl="0" algn="just"/>
            <a:r>
              <a:rPr lang="id-ID" dirty="0"/>
              <a:t>Sebagai bahan referensi bagi pihak lain yang akan melakukan penelitian lebih lanjut mengenai topik ini.</a:t>
            </a:r>
            <a:endParaRPr lang="id-ID" sz="2000" dirty="0"/>
          </a:p>
        </p:txBody>
      </p:sp>
    </p:spTree>
    <p:extLst>
      <p:ext uri="{BB962C8B-B14F-4D97-AF65-F5344CB8AC3E}">
        <p14:creationId xmlns:p14="http://schemas.microsoft.com/office/powerpoint/2010/main" val="287500439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a:t>
            </a:r>
            <a:r>
              <a:rPr lang="id-ID" i="1" dirty="0" smtClean="0"/>
              <a:t>Fuzzy Logic</a:t>
            </a:r>
            <a:endParaRPr lang="id-ID" i="1" dirty="0"/>
          </a:p>
        </p:txBody>
      </p:sp>
      <p:sp>
        <p:nvSpPr>
          <p:cNvPr id="3" name="Content Placeholder 2"/>
          <p:cNvSpPr>
            <a:spLocks noGrp="1"/>
          </p:cNvSpPr>
          <p:nvPr>
            <p:ph idx="1"/>
          </p:nvPr>
        </p:nvSpPr>
        <p:spPr/>
        <p:txBody>
          <a:bodyPr>
            <a:normAutofit fontScale="92500" lnSpcReduction="20000"/>
          </a:bodyPr>
          <a:lstStyle/>
          <a:p>
            <a:pPr algn="just"/>
            <a:r>
              <a:rPr lang="en-US" dirty="0" err="1"/>
              <a:t>Logika</a:t>
            </a:r>
            <a:r>
              <a:rPr lang="en-US" dirty="0"/>
              <a:t> fuzzy </a:t>
            </a:r>
            <a:r>
              <a:rPr lang="en-US" dirty="0" err="1"/>
              <a:t>diperkenalkan</a:t>
            </a:r>
            <a:r>
              <a:rPr lang="en-US" dirty="0"/>
              <a:t> </a:t>
            </a:r>
            <a:r>
              <a:rPr lang="en-US" dirty="0" err="1"/>
              <a:t>pertama</a:t>
            </a:r>
            <a:r>
              <a:rPr lang="en-US" dirty="0"/>
              <a:t> kali </a:t>
            </a:r>
            <a:r>
              <a:rPr lang="en-US" dirty="0" err="1"/>
              <a:t>pada</a:t>
            </a:r>
            <a:r>
              <a:rPr lang="en-US" dirty="0"/>
              <a:t> </a:t>
            </a:r>
            <a:r>
              <a:rPr lang="en-US" dirty="0" err="1"/>
              <a:t>tahun</a:t>
            </a:r>
            <a:r>
              <a:rPr lang="en-US" dirty="0"/>
              <a:t> 1965 </a:t>
            </a:r>
            <a:r>
              <a:rPr lang="en-US" dirty="0" err="1"/>
              <a:t>oleh</a:t>
            </a:r>
            <a:r>
              <a:rPr lang="en-US" dirty="0"/>
              <a:t> Prof </a:t>
            </a:r>
            <a:r>
              <a:rPr lang="en-US" dirty="0" err="1"/>
              <a:t>Lutfi</a:t>
            </a:r>
            <a:r>
              <a:rPr lang="en-US" dirty="0"/>
              <a:t> A. </a:t>
            </a:r>
            <a:r>
              <a:rPr lang="en-US" dirty="0" err="1"/>
              <a:t>Zadeh</a:t>
            </a:r>
            <a:r>
              <a:rPr lang="en-US" dirty="0"/>
              <a:t> </a:t>
            </a:r>
            <a:r>
              <a:rPr lang="en-US" dirty="0" err="1"/>
              <a:t>seorang</a:t>
            </a:r>
            <a:r>
              <a:rPr lang="en-US" dirty="0"/>
              <a:t> </a:t>
            </a:r>
            <a:r>
              <a:rPr lang="en-US" dirty="0" err="1"/>
              <a:t>peneliti</a:t>
            </a:r>
            <a:r>
              <a:rPr lang="en-US" dirty="0"/>
              <a:t> di </a:t>
            </a:r>
            <a:r>
              <a:rPr lang="en-US" dirty="0" err="1"/>
              <a:t>Universitas</a:t>
            </a:r>
            <a:r>
              <a:rPr lang="en-US" dirty="0"/>
              <a:t> California di Barkley </a:t>
            </a:r>
            <a:r>
              <a:rPr lang="en-US" dirty="0" err="1"/>
              <a:t>dalam</a:t>
            </a:r>
            <a:r>
              <a:rPr lang="en-US" dirty="0"/>
              <a:t> </a:t>
            </a:r>
            <a:r>
              <a:rPr lang="en-US" dirty="0" err="1"/>
              <a:t>bidang</a:t>
            </a:r>
            <a:r>
              <a:rPr lang="en-US" dirty="0"/>
              <a:t> </a:t>
            </a:r>
            <a:r>
              <a:rPr lang="en-US" dirty="0" err="1"/>
              <a:t>ilmu</a:t>
            </a:r>
            <a:r>
              <a:rPr lang="en-US" dirty="0"/>
              <a:t> </a:t>
            </a:r>
            <a:r>
              <a:rPr lang="en-US" dirty="0" err="1"/>
              <a:t>komputer</a:t>
            </a:r>
            <a:r>
              <a:rPr lang="en-US" dirty="0"/>
              <a:t>. Professor </a:t>
            </a:r>
            <a:r>
              <a:rPr lang="en-US" dirty="0" err="1"/>
              <a:t>Zadeh</a:t>
            </a:r>
            <a:r>
              <a:rPr lang="en-US" dirty="0"/>
              <a:t> </a:t>
            </a:r>
            <a:r>
              <a:rPr lang="en-US" dirty="0" err="1"/>
              <a:t>beranggapan</a:t>
            </a:r>
            <a:r>
              <a:rPr lang="en-US" dirty="0"/>
              <a:t> </a:t>
            </a:r>
            <a:r>
              <a:rPr lang="en-US" dirty="0" err="1"/>
              <a:t>logika</a:t>
            </a:r>
            <a:r>
              <a:rPr lang="en-US" dirty="0"/>
              <a:t> </a:t>
            </a:r>
            <a:r>
              <a:rPr lang="en-US" dirty="0" err="1"/>
              <a:t>benar</a:t>
            </a:r>
            <a:r>
              <a:rPr lang="en-US" dirty="0"/>
              <a:t> </a:t>
            </a:r>
            <a:r>
              <a:rPr lang="en-US" dirty="0" err="1"/>
              <a:t>salah</a:t>
            </a:r>
            <a:r>
              <a:rPr lang="en-US" dirty="0"/>
              <a:t> </a:t>
            </a:r>
            <a:r>
              <a:rPr lang="en-US" dirty="0" err="1"/>
              <a:t>tidak</a:t>
            </a:r>
            <a:r>
              <a:rPr lang="en-US" dirty="0"/>
              <a:t> </a:t>
            </a:r>
            <a:r>
              <a:rPr lang="en-US" dirty="0" err="1"/>
              <a:t>dapat</a:t>
            </a:r>
            <a:r>
              <a:rPr lang="en-US" dirty="0"/>
              <a:t> </a:t>
            </a:r>
            <a:r>
              <a:rPr lang="en-US" dirty="0" err="1"/>
              <a:t>mewakili</a:t>
            </a:r>
            <a:r>
              <a:rPr lang="en-US" dirty="0"/>
              <a:t> </a:t>
            </a:r>
            <a:r>
              <a:rPr lang="en-US" dirty="0" err="1"/>
              <a:t>setiap</a:t>
            </a:r>
            <a:r>
              <a:rPr lang="en-US" dirty="0"/>
              <a:t> </a:t>
            </a:r>
            <a:r>
              <a:rPr lang="en-US" dirty="0" err="1"/>
              <a:t>pemikiran</a:t>
            </a:r>
            <a:r>
              <a:rPr lang="en-US" dirty="0"/>
              <a:t> </a:t>
            </a:r>
            <a:r>
              <a:rPr lang="en-US" dirty="0" err="1"/>
              <a:t>manusia</a:t>
            </a:r>
            <a:r>
              <a:rPr lang="en-US" dirty="0"/>
              <a:t>, </a:t>
            </a:r>
            <a:r>
              <a:rPr lang="en-US" dirty="0" err="1"/>
              <a:t>kemudian</a:t>
            </a:r>
            <a:r>
              <a:rPr lang="en-US" dirty="0"/>
              <a:t> </a:t>
            </a:r>
            <a:r>
              <a:rPr lang="en-US" dirty="0" err="1"/>
              <a:t>dikembangkanlah</a:t>
            </a:r>
            <a:r>
              <a:rPr lang="en-US" dirty="0"/>
              <a:t> </a:t>
            </a:r>
            <a:r>
              <a:rPr lang="en-US" dirty="0" err="1"/>
              <a:t>logika</a:t>
            </a:r>
            <a:r>
              <a:rPr lang="en-US" dirty="0"/>
              <a:t> fuzzy yang </a:t>
            </a:r>
            <a:r>
              <a:rPr lang="en-US" dirty="0" err="1"/>
              <a:t>dapat</a:t>
            </a:r>
            <a:r>
              <a:rPr lang="en-US" dirty="0"/>
              <a:t> </a:t>
            </a:r>
            <a:r>
              <a:rPr lang="en-US" dirty="0" err="1"/>
              <a:t>mempresentasikan</a:t>
            </a:r>
            <a:r>
              <a:rPr lang="en-US" dirty="0"/>
              <a:t> </a:t>
            </a:r>
            <a:r>
              <a:rPr lang="en-US" dirty="0" err="1"/>
              <a:t>setiap</a:t>
            </a:r>
            <a:r>
              <a:rPr lang="en-US" dirty="0"/>
              <a:t> </a:t>
            </a:r>
            <a:r>
              <a:rPr lang="en-US" dirty="0" err="1"/>
              <a:t>keadaan</a:t>
            </a:r>
            <a:r>
              <a:rPr lang="en-US" dirty="0"/>
              <a:t> </a:t>
            </a:r>
            <a:r>
              <a:rPr lang="en-US" dirty="0" err="1"/>
              <a:t>atau</a:t>
            </a:r>
            <a:r>
              <a:rPr lang="en-US" dirty="0"/>
              <a:t> </a:t>
            </a:r>
            <a:r>
              <a:rPr lang="en-US" dirty="0" err="1"/>
              <a:t>mewakili</a:t>
            </a:r>
            <a:r>
              <a:rPr lang="en-US" dirty="0"/>
              <a:t> </a:t>
            </a:r>
            <a:r>
              <a:rPr lang="en-US" dirty="0" err="1"/>
              <a:t>pemikiran</a:t>
            </a:r>
            <a:r>
              <a:rPr lang="en-US" dirty="0"/>
              <a:t> </a:t>
            </a:r>
            <a:r>
              <a:rPr lang="en-US" dirty="0" err="1"/>
              <a:t>manusia</a:t>
            </a:r>
            <a:r>
              <a:rPr lang="en-US" dirty="0"/>
              <a:t>. </a:t>
            </a:r>
            <a:r>
              <a:rPr lang="en-US" dirty="0" err="1"/>
              <a:t>Perbedaan</a:t>
            </a:r>
            <a:r>
              <a:rPr lang="en-US" dirty="0"/>
              <a:t> </a:t>
            </a:r>
            <a:r>
              <a:rPr lang="en-US" dirty="0" err="1"/>
              <a:t>antara</a:t>
            </a:r>
            <a:r>
              <a:rPr lang="en-US" dirty="0"/>
              <a:t> </a:t>
            </a:r>
            <a:r>
              <a:rPr lang="en-US" dirty="0" err="1"/>
              <a:t>logika</a:t>
            </a:r>
            <a:r>
              <a:rPr lang="en-US" dirty="0"/>
              <a:t> </a:t>
            </a:r>
            <a:r>
              <a:rPr lang="en-US" dirty="0" err="1"/>
              <a:t>tegas</a:t>
            </a:r>
            <a:r>
              <a:rPr lang="en-US" dirty="0"/>
              <a:t> </a:t>
            </a:r>
            <a:r>
              <a:rPr lang="en-US" dirty="0" err="1"/>
              <a:t>dan</a:t>
            </a:r>
            <a:r>
              <a:rPr lang="en-US" dirty="0"/>
              <a:t> </a:t>
            </a:r>
            <a:r>
              <a:rPr lang="en-US" dirty="0" err="1"/>
              <a:t>logika</a:t>
            </a:r>
            <a:r>
              <a:rPr lang="en-US" dirty="0"/>
              <a:t> fuzzy </a:t>
            </a:r>
            <a:r>
              <a:rPr lang="en-US" dirty="0" err="1"/>
              <a:t>terletak</a:t>
            </a:r>
            <a:r>
              <a:rPr lang="en-US" dirty="0"/>
              <a:t> </a:t>
            </a:r>
            <a:r>
              <a:rPr lang="en-US" dirty="0" err="1"/>
              <a:t>pada</a:t>
            </a:r>
            <a:r>
              <a:rPr lang="en-US" dirty="0"/>
              <a:t> </a:t>
            </a:r>
            <a:r>
              <a:rPr lang="en-US" dirty="0" err="1"/>
              <a:t>keanggotaan</a:t>
            </a:r>
            <a:r>
              <a:rPr lang="en-US" dirty="0"/>
              <a:t> </a:t>
            </a:r>
            <a:r>
              <a:rPr lang="en-US" dirty="0" err="1"/>
              <a:t>elemen</a:t>
            </a:r>
            <a:r>
              <a:rPr lang="en-US" dirty="0"/>
              <a:t> </a:t>
            </a:r>
            <a:r>
              <a:rPr lang="en-US" dirty="0" err="1"/>
              <a:t>dalam</a:t>
            </a:r>
            <a:r>
              <a:rPr lang="en-US" dirty="0"/>
              <a:t> </a:t>
            </a:r>
            <a:r>
              <a:rPr lang="en-US" dirty="0" err="1"/>
              <a:t>suatu</a:t>
            </a:r>
            <a:r>
              <a:rPr lang="en-US" dirty="0"/>
              <a:t> </a:t>
            </a:r>
            <a:r>
              <a:rPr lang="en-US" dirty="0" err="1"/>
              <a:t>himpunan</a:t>
            </a:r>
            <a:r>
              <a:rPr lang="en-US" dirty="0"/>
              <a:t>. </a:t>
            </a:r>
            <a:r>
              <a:rPr lang="en-US" dirty="0" err="1"/>
              <a:t>Jika</a:t>
            </a:r>
            <a:r>
              <a:rPr lang="en-US" dirty="0"/>
              <a:t> </a:t>
            </a:r>
            <a:r>
              <a:rPr lang="en-US" dirty="0" err="1"/>
              <a:t>dalam</a:t>
            </a:r>
            <a:r>
              <a:rPr lang="en-US" dirty="0"/>
              <a:t> </a:t>
            </a:r>
            <a:r>
              <a:rPr lang="en-US" dirty="0" err="1"/>
              <a:t>logika</a:t>
            </a:r>
            <a:r>
              <a:rPr lang="en-US" dirty="0"/>
              <a:t> </a:t>
            </a:r>
            <a:r>
              <a:rPr lang="en-US" dirty="0" err="1"/>
              <a:t>tegas</a:t>
            </a:r>
            <a:r>
              <a:rPr lang="en-US" dirty="0"/>
              <a:t> </a:t>
            </a:r>
            <a:r>
              <a:rPr lang="en-US" dirty="0" err="1"/>
              <a:t>suatu</a:t>
            </a:r>
            <a:r>
              <a:rPr lang="en-US" dirty="0"/>
              <a:t> </a:t>
            </a:r>
            <a:r>
              <a:rPr lang="en-US" dirty="0" err="1"/>
              <a:t>elemen</a:t>
            </a:r>
            <a:r>
              <a:rPr lang="en-US" dirty="0"/>
              <a:t> </a:t>
            </a:r>
            <a:r>
              <a:rPr lang="en-US" dirty="0" err="1"/>
              <a:t>mempunyai</a:t>
            </a:r>
            <a:r>
              <a:rPr lang="en-US" dirty="0"/>
              <a:t> </a:t>
            </a:r>
            <a:r>
              <a:rPr lang="en-US" dirty="0" err="1"/>
              <a:t>dua</a:t>
            </a:r>
            <a:r>
              <a:rPr lang="en-US" dirty="0"/>
              <a:t> </a:t>
            </a:r>
            <a:r>
              <a:rPr lang="en-US" dirty="0" err="1"/>
              <a:t>pilihan</a:t>
            </a:r>
            <a:r>
              <a:rPr lang="en-US" dirty="0"/>
              <a:t> </a:t>
            </a:r>
            <a:r>
              <a:rPr lang="en-US" dirty="0" err="1"/>
              <a:t>yaitu</a:t>
            </a:r>
            <a:r>
              <a:rPr lang="en-US" dirty="0"/>
              <a:t> </a:t>
            </a:r>
            <a:r>
              <a:rPr lang="en-US" dirty="0" err="1"/>
              <a:t>terdapat</a:t>
            </a:r>
            <a:r>
              <a:rPr lang="en-US" dirty="0"/>
              <a:t> </a:t>
            </a:r>
            <a:r>
              <a:rPr lang="en-US" dirty="0" err="1"/>
              <a:t>dalam</a:t>
            </a:r>
            <a:r>
              <a:rPr lang="en-US" dirty="0"/>
              <a:t> </a:t>
            </a:r>
            <a:r>
              <a:rPr lang="en-US" dirty="0" err="1"/>
              <a:t>himpunan</a:t>
            </a:r>
            <a:r>
              <a:rPr lang="en-US" dirty="0"/>
              <a:t> </a:t>
            </a:r>
            <a:r>
              <a:rPr lang="en-US" dirty="0" err="1"/>
              <a:t>atau</a:t>
            </a:r>
            <a:r>
              <a:rPr lang="en-US" dirty="0"/>
              <a:t> </a:t>
            </a:r>
            <a:r>
              <a:rPr lang="en-US" dirty="0" err="1"/>
              <a:t>bernilai</a:t>
            </a:r>
            <a:r>
              <a:rPr lang="en-US" dirty="0"/>
              <a:t> 1 yang </a:t>
            </a:r>
            <a:r>
              <a:rPr lang="en-US" dirty="0" err="1"/>
              <a:t>berarti</a:t>
            </a:r>
            <a:r>
              <a:rPr lang="en-US" dirty="0"/>
              <a:t> </a:t>
            </a:r>
            <a:r>
              <a:rPr lang="en-US" dirty="0" err="1"/>
              <a:t>benar</a:t>
            </a:r>
            <a:r>
              <a:rPr lang="en-US" dirty="0"/>
              <a:t> </a:t>
            </a:r>
            <a:r>
              <a:rPr lang="en-US" dirty="0" err="1"/>
              <a:t>dan</a:t>
            </a:r>
            <a:r>
              <a:rPr lang="en-US" dirty="0"/>
              <a:t> </a:t>
            </a:r>
            <a:r>
              <a:rPr lang="en-US" dirty="0" err="1"/>
              <a:t>tidak</a:t>
            </a:r>
            <a:r>
              <a:rPr lang="en-US" dirty="0"/>
              <a:t> </a:t>
            </a:r>
            <a:r>
              <a:rPr lang="en-US" dirty="0" err="1"/>
              <a:t>pada</a:t>
            </a:r>
            <a:r>
              <a:rPr lang="en-US" dirty="0"/>
              <a:t> </a:t>
            </a:r>
            <a:r>
              <a:rPr lang="en-US" dirty="0" err="1"/>
              <a:t>himpunan</a:t>
            </a:r>
            <a:r>
              <a:rPr lang="en-US" dirty="0"/>
              <a:t> </a:t>
            </a:r>
            <a:r>
              <a:rPr lang="en-US" dirty="0" err="1"/>
              <a:t>atau</a:t>
            </a:r>
            <a:r>
              <a:rPr lang="en-US" dirty="0"/>
              <a:t> </a:t>
            </a:r>
            <a:r>
              <a:rPr lang="en-US" dirty="0" err="1"/>
              <a:t>bernilai</a:t>
            </a:r>
            <a:r>
              <a:rPr lang="en-US" dirty="0"/>
              <a:t> 0 yang </a:t>
            </a:r>
            <a:r>
              <a:rPr lang="en-US" dirty="0" err="1"/>
              <a:t>berarti</a:t>
            </a:r>
            <a:r>
              <a:rPr lang="en-US" dirty="0"/>
              <a:t> </a:t>
            </a:r>
            <a:r>
              <a:rPr lang="en-US" dirty="0" err="1"/>
              <a:t>salah</a:t>
            </a:r>
            <a:r>
              <a:rPr lang="en-US" dirty="0"/>
              <a:t>. </a:t>
            </a:r>
            <a:r>
              <a:rPr lang="en-US" dirty="0" err="1"/>
              <a:t>Sedangkan</a:t>
            </a:r>
            <a:r>
              <a:rPr lang="en-US" dirty="0"/>
              <a:t> </a:t>
            </a:r>
            <a:r>
              <a:rPr lang="en-US" dirty="0" err="1"/>
              <a:t>dalam</a:t>
            </a:r>
            <a:r>
              <a:rPr lang="en-US" dirty="0"/>
              <a:t> </a:t>
            </a:r>
            <a:r>
              <a:rPr lang="en-US" dirty="0" err="1"/>
              <a:t>logika</a:t>
            </a:r>
            <a:r>
              <a:rPr lang="en-US" dirty="0"/>
              <a:t> fuzzy, </a:t>
            </a:r>
            <a:r>
              <a:rPr lang="en-US" dirty="0" err="1"/>
              <a:t>keanggotaan</a:t>
            </a:r>
            <a:r>
              <a:rPr lang="en-US" dirty="0"/>
              <a:t> </a:t>
            </a:r>
            <a:r>
              <a:rPr lang="en-US" dirty="0" err="1"/>
              <a:t>elemen</a:t>
            </a:r>
            <a:r>
              <a:rPr lang="en-US" dirty="0"/>
              <a:t> </a:t>
            </a:r>
            <a:r>
              <a:rPr lang="en-US" dirty="0" err="1"/>
              <a:t>berada</a:t>
            </a:r>
            <a:r>
              <a:rPr lang="en-US" dirty="0"/>
              <a:t> di interval </a:t>
            </a:r>
            <a:endParaRPr lang="id-ID" dirty="0"/>
          </a:p>
        </p:txBody>
      </p:sp>
    </p:spTree>
    <p:extLst>
      <p:ext uri="{BB962C8B-B14F-4D97-AF65-F5344CB8AC3E}">
        <p14:creationId xmlns:p14="http://schemas.microsoft.com/office/powerpoint/2010/main" val="300903462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918"/>
            <a:ext cx="9905998" cy="653691"/>
          </a:xfrm>
        </p:spPr>
        <p:txBody>
          <a:bodyPr/>
          <a:lstStyle/>
          <a:p>
            <a:r>
              <a:rPr lang="id-ID" dirty="0" smtClean="0"/>
              <a:t>Metode </a:t>
            </a:r>
            <a:r>
              <a:rPr lang="id-ID" i="1" dirty="0" smtClean="0"/>
              <a:t>Fuzzy Logic</a:t>
            </a:r>
            <a:endParaRPr lang="id-ID" i="1" dirty="0"/>
          </a:p>
        </p:txBody>
      </p:sp>
      <p:sp>
        <p:nvSpPr>
          <p:cNvPr id="3" name="Content Placeholder 2"/>
          <p:cNvSpPr>
            <a:spLocks noGrp="1"/>
          </p:cNvSpPr>
          <p:nvPr>
            <p:ph idx="1"/>
          </p:nvPr>
        </p:nvSpPr>
        <p:spPr>
          <a:xfrm>
            <a:off x="1141412" y="662610"/>
            <a:ext cx="9905999" cy="5128592"/>
          </a:xfrm>
        </p:spPr>
        <p:txBody>
          <a:bodyPr>
            <a:normAutofit/>
          </a:bodyPr>
          <a:lstStyle/>
          <a:p>
            <a:pPr marL="0" lvl="0" indent="0" algn="just">
              <a:buNone/>
            </a:pPr>
            <a:r>
              <a:rPr lang="id-ID" i="1" dirty="0" smtClean="0"/>
              <a:t>Fuzzifikasi</a:t>
            </a:r>
          </a:p>
          <a:p>
            <a:pPr lvl="0" algn="just"/>
            <a:r>
              <a:rPr lang="en-US" dirty="0" err="1" smtClean="0"/>
              <a:t>Rancangan</a:t>
            </a:r>
            <a:r>
              <a:rPr lang="en-US" dirty="0" smtClean="0"/>
              <a:t> </a:t>
            </a:r>
            <a:r>
              <a:rPr lang="en-US" dirty="0" err="1"/>
              <a:t>fungsi</a:t>
            </a:r>
            <a:r>
              <a:rPr lang="en-US" dirty="0"/>
              <a:t> </a:t>
            </a:r>
            <a:r>
              <a:rPr lang="en-US" dirty="0" err="1"/>
              <a:t>keanggotaan</a:t>
            </a:r>
            <a:r>
              <a:rPr lang="en-US" dirty="0"/>
              <a:t> sensor </a:t>
            </a:r>
            <a:r>
              <a:rPr lang="id-ID" dirty="0"/>
              <a:t>PIR yang </a:t>
            </a:r>
            <a:r>
              <a:rPr lang="en-US" dirty="0" err="1"/>
              <a:t>merupakan</a:t>
            </a:r>
            <a:r>
              <a:rPr lang="en-US" dirty="0"/>
              <a:t> data yang </a:t>
            </a:r>
            <a:r>
              <a:rPr lang="en-US" dirty="0" err="1"/>
              <a:t>berbentuk</a:t>
            </a:r>
            <a:r>
              <a:rPr lang="en-US" dirty="0"/>
              <a:t> </a:t>
            </a:r>
            <a:r>
              <a:rPr lang="en-US" dirty="0" err="1"/>
              <a:t>nilai</a:t>
            </a:r>
            <a:r>
              <a:rPr lang="en-US" dirty="0"/>
              <a:t> </a:t>
            </a:r>
            <a:r>
              <a:rPr lang="en-US" dirty="0" err="1"/>
              <a:t>crips</a:t>
            </a:r>
            <a:r>
              <a:rPr lang="en-US" dirty="0"/>
              <a:t> </a:t>
            </a:r>
            <a:r>
              <a:rPr lang="en-US" dirty="0" err="1"/>
              <a:t>atau</a:t>
            </a:r>
            <a:r>
              <a:rPr lang="en-US" dirty="0"/>
              <a:t> </a:t>
            </a:r>
            <a:r>
              <a:rPr lang="en-US" dirty="0" err="1"/>
              <a:t>nilai</a:t>
            </a:r>
            <a:r>
              <a:rPr lang="en-US" dirty="0"/>
              <a:t> </a:t>
            </a:r>
            <a:r>
              <a:rPr lang="en-US" dirty="0" err="1"/>
              <a:t>awal</a:t>
            </a:r>
            <a:r>
              <a:rPr lang="en-US" dirty="0"/>
              <a:t> (</a:t>
            </a:r>
            <a:r>
              <a:rPr lang="en-US" i="1" dirty="0"/>
              <a:t>analog value</a:t>
            </a:r>
            <a:r>
              <a:rPr lang="en-US" dirty="0"/>
              <a:t>) </a:t>
            </a:r>
            <a:r>
              <a:rPr lang="en-US" dirty="0" err="1"/>
              <a:t>dari</a:t>
            </a:r>
            <a:r>
              <a:rPr lang="en-US" dirty="0"/>
              <a:t> sensor yang </a:t>
            </a:r>
            <a:r>
              <a:rPr lang="en-US" dirty="0" err="1"/>
              <a:t>diubah</a:t>
            </a:r>
            <a:r>
              <a:rPr lang="en-US" dirty="0"/>
              <a:t> </a:t>
            </a:r>
            <a:r>
              <a:rPr lang="en-US" dirty="0" err="1"/>
              <a:t>menjadi</a:t>
            </a:r>
            <a:r>
              <a:rPr lang="en-US" dirty="0"/>
              <a:t> </a:t>
            </a:r>
            <a:r>
              <a:rPr lang="en-US" i="1" dirty="0"/>
              <a:t>fuzzy input</a:t>
            </a:r>
            <a:r>
              <a:rPr lang="en-US" dirty="0" smtClean="0"/>
              <a:t>.</a:t>
            </a:r>
            <a:endParaRPr lang="id-ID" dirty="0" smtClean="0"/>
          </a:p>
          <a:p>
            <a:pPr algn="just"/>
            <a:endParaRPr lang="id-ID" dirty="0"/>
          </a:p>
          <a:p>
            <a:pPr algn="just"/>
            <a:endParaRPr lang="id-ID" dirty="0" smtClean="0"/>
          </a:p>
          <a:p>
            <a:pPr algn="just"/>
            <a:endParaRPr lang="id-ID" dirty="0"/>
          </a:p>
          <a:p>
            <a:pPr marL="0" indent="0" algn="just">
              <a:buNone/>
            </a:pPr>
            <a:endParaRPr lang="id-ID" dirty="0" smtClean="0"/>
          </a:p>
          <a:p>
            <a:pPr algn="just"/>
            <a:endParaRPr lang="id-ID" dirty="0"/>
          </a:p>
        </p:txBody>
      </p:sp>
      <p:pic>
        <p:nvPicPr>
          <p:cNvPr id="4" name="Picture 3"/>
          <p:cNvPicPr>
            <a:picLocks noChangeAspect="1"/>
          </p:cNvPicPr>
          <p:nvPr/>
        </p:nvPicPr>
        <p:blipFill>
          <a:blip r:embed="rId2"/>
          <a:stretch>
            <a:fillRect/>
          </a:stretch>
        </p:blipFill>
        <p:spPr>
          <a:xfrm>
            <a:off x="4090640" y="2252457"/>
            <a:ext cx="3863298" cy="213401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215166620"/>
              </p:ext>
            </p:extLst>
          </p:nvPr>
        </p:nvGraphicFramePr>
        <p:xfrm>
          <a:off x="3495992" y="4972588"/>
          <a:ext cx="5034280" cy="1255935"/>
        </p:xfrm>
        <a:graphic>
          <a:graphicData uri="http://schemas.openxmlformats.org/drawingml/2006/table">
            <a:tbl>
              <a:tblPr firstRow="1" firstCol="1" bandRow="1">
                <a:tableStyleId>{85BE263C-DBD7-4A20-BB59-AAB30ACAA65A}</a:tableStyleId>
              </a:tblPr>
              <a:tblGrid>
                <a:gridCol w="2517140"/>
                <a:gridCol w="2517140"/>
              </a:tblGrid>
              <a:tr h="418645">
                <a:tc>
                  <a:txBody>
                    <a:bodyPr/>
                    <a:lstStyle/>
                    <a:p>
                      <a:pPr algn="ctr">
                        <a:lnSpc>
                          <a:spcPct val="150000"/>
                        </a:lnSpc>
                        <a:spcAft>
                          <a:spcPts val="0"/>
                        </a:spcAft>
                      </a:pPr>
                      <a:r>
                        <a:rPr lang="en-US" sz="1200" dirty="0" err="1">
                          <a:effectLst/>
                        </a:rPr>
                        <a:t>Nilai</a:t>
                      </a:r>
                      <a:r>
                        <a:rPr lang="en-US" sz="1200" dirty="0">
                          <a:effectLst/>
                        </a:rPr>
                        <a:t> Crips</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en-US" sz="1200" dirty="0" err="1">
                          <a:effectLst/>
                        </a:rPr>
                        <a:t>Nilai</a:t>
                      </a:r>
                      <a:r>
                        <a:rPr lang="en-US" sz="1200" dirty="0">
                          <a:effectLst/>
                        </a:rPr>
                        <a:t> </a:t>
                      </a:r>
                      <a:r>
                        <a:rPr lang="en-US" sz="1200" dirty="0" err="1">
                          <a:effectLst/>
                        </a:rPr>
                        <a:t>Linguistik</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r>
              <a:tr h="418645">
                <a:tc>
                  <a:txBody>
                    <a:bodyPr/>
                    <a:lstStyle/>
                    <a:p>
                      <a:pPr algn="ctr">
                        <a:lnSpc>
                          <a:spcPct val="150000"/>
                        </a:lnSpc>
                        <a:spcAft>
                          <a:spcPts val="0"/>
                        </a:spcAft>
                      </a:pPr>
                      <a:r>
                        <a:rPr lang="id-ID" sz="1200">
                          <a:effectLst/>
                        </a:rPr>
                        <a:t>0</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id-ID" sz="1200">
                          <a:effectLst/>
                        </a:rPr>
                        <a:t>Undetected (U)</a:t>
                      </a:r>
                      <a:endParaRPr lang="id-ID" sz="1200">
                        <a:effectLst/>
                        <a:latin typeface="Times New Roman" panose="02020603050405020304" pitchFamily="18" charset="0"/>
                        <a:ea typeface="Calibri" panose="020F0502020204030204" pitchFamily="34" charset="0"/>
                      </a:endParaRPr>
                    </a:p>
                  </a:txBody>
                  <a:tcPr marL="68580" marR="68580" marT="0" marB="0" anchor="ctr"/>
                </a:tc>
              </a:tr>
              <a:tr h="418645">
                <a:tc>
                  <a:txBody>
                    <a:bodyPr/>
                    <a:lstStyle/>
                    <a:p>
                      <a:pPr algn="ctr">
                        <a:lnSpc>
                          <a:spcPct val="150000"/>
                        </a:lnSpc>
                        <a:spcAft>
                          <a:spcPts val="0"/>
                        </a:spcAft>
                      </a:pPr>
                      <a:r>
                        <a:rPr lang="id-ID" sz="1200">
                          <a:effectLst/>
                        </a:rPr>
                        <a:t>1</a:t>
                      </a:r>
                      <a:endParaRPr lang="id-ID" sz="12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spcAft>
                          <a:spcPts val="0"/>
                        </a:spcAft>
                      </a:pPr>
                      <a:r>
                        <a:rPr lang="id-ID" sz="1200" dirty="0">
                          <a:effectLst/>
                        </a:rPr>
                        <a:t>Detected (D)</a:t>
                      </a:r>
                      <a:endParaRPr lang="id-ID" sz="1200" dirty="0">
                        <a:effectLst/>
                        <a:latin typeface="Times New Roman" panose="02020603050405020304" pitchFamily="18"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4209751238"/>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1005</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Tw Cen MT</vt:lpstr>
      <vt:lpstr>Circuit</vt:lpstr>
      <vt:lpstr>RANCANG BANGUN SISTEM KEAMANAN RUMAH DENGAN METODE FUZZY LOGIC MENGGUNAKAN MIKROKONTROLER BERBASIS ANDROID</vt:lpstr>
      <vt:lpstr>Latar belakang masalah</vt:lpstr>
      <vt:lpstr>Rumusan masalah</vt:lpstr>
      <vt:lpstr>Batasan masalah</vt:lpstr>
      <vt:lpstr>Batasan masalah</vt:lpstr>
      <vt:lpstr>Tujuan penelitian</vt:lpstr>
      <vt:lpstr>Manfaat penelitian</vt:lpstr>
      <vt:lpstr>Metode Fuzzy Logic</vt:lpstr>
      <vt:lpstr>Metode Fuzzy Logic</vt:lpstr>
      <vt:lpstr>Metode Fuzzy Logic</vt:lpstr>
      <vt:lpstr>Metode Fuzzy Logic</vt:lpstr>
      <vt:lpstr>Metode Fuzzy Logic</vt:lpstr>
      <vt:lpstr>Flowchart fuzzy logic</vt:lpstr>
      <vt:lpstr>Use case sistem</vt:lpstr>
      <vt:lpstr>Class diagram</vt:lpstr>
      <vt:lpstr>Blok diagram</vt:lpstr>
      <vt:lpstr>Pengkabelan arduino dan sensor</vt:lpstr>
      <vt:lpstr>kesimpulan</vt:lpstr>
      <vt:lpstr>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SISTEM KEAMANAN RUMAH DENGAN METODE FUZZY LOGIC MENGGUNAKAN MIKROKONTROLER BERBASIS ANDROID</dc:title>
  <dc:creator>E_Ligar_N</dc:creator>
  <cp:lastModifiedBy>E_Ligar_N</cp:lastModifiedBy>
  <cp:revision>7</cp:revision>
  <dcterms:created xsi:type="dcterms:W3CDTF">2017-12-05T12:10:20Z</dcterms:created>
  <dcterms:modified xsi:type="dcterms:W3CDTF">2017-12-06T15:20:02Z</dcterms:modified>
</cp:coreProperties>
</file>