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70" r:id="rId5"/>
    <p:sldId id="265" r:id="rId6"/>
    <p:sldId id="266" r:id="rId7"/>
    <p:sldId id="271" r:id="rId8"/>
    <p:sldId id="262" r:id="rId9"/>
    <p:sldId id="261" r:id="rId10"/>
    <p:sldId id="264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1EA2-4B05-4DB3-B0D2-C48939B5D691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910E051-0F73-4056-BB34-990CFE0D4BB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8340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1EA2-4B05-4DB3-B0D2-C48939B5D691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10E051-0F73-4056-BB34-990CFE0D4BB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7499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1EA2-4B05-4DB3-B0D2-C48939B5D691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10E051-0F73-4056-BB34-990CFE0D4BB3}" type="slidenum">
              <a:rPr lang="en-ID" smtClean="0"/>
              <a:t>‹#›</a:t>
            </a:fld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262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1EA2-4B05-4DB3-B0D2-C48939B5D691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10E051-0F73-4056-BB34-990CFE0D4BB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6246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1EA2-4B05-4DB3-B0D2-C48939B5D691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10E051-0F73-4056-BB34-990CFE0D4BB3}" type="slidenum">
              <a:rPr lang="en-ID" smtClean="0"/>
              <a:t>‹#›</a:t>
            </a:fld>
            <a:endParaRPr lang="en-ID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7188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1EA2-4B05-4DB3-B0D2-C48939B5D691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10E051-0F73-4056-BB34-990CFE0D4BB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451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1EA2-4B05-4DB3-B0D2-C48939B5D691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0E051-0F73-4056-BB34-990CFE0D4BB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3701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1EA2-4B05-4DB3-B0D2-C48939B5D691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0E051-0F73-4056-BB34-990CFE0D4BB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605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1EA2-4B05-4DB3-B0D2-C48939B5D691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0E051-0F73-4056-BB34-990CFE0D4BB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346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1EA2-4B05-4DB3-B0D2-C48939B5D691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10E051-0F73-4056-BB34-990CFE0D4BB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632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1EA2-4B05-4DB3-B0D2-C48939B5D691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910E051-0F73-4056-BB34-990CFE0D4BB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565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1EA2-4B05-4DB3-B0D2-C48939B5D691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910E051-0F73-4056-BB34-990CFE0D4BB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274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1EA2-4B05-4DB3-B0D2-C48939B5D691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0E051-0F73-4056-BB34-990CFE0D4BB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5516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1EA2-4B05-4DB3-B0D2-C48939B5D691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0E051-0F73-4056-BB34-990CFE0D4BB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44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1EA2-4B05-4DB3-B0D2-C48939B5D691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0E051-0F73-4056-BB34-990CFE0D4BB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881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1EA2-4B05-4DB3-B0D2-C48939B5D691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10E051-0F73-4056-BB34-990CFE0D4BB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8804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A1EA2-4B05-4DB3-B0D2-C48939B5D691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910E051-0F73-4056-BB34-990CFE0D4BB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974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AABAC-BAE5-FC26-C9F7-4AC75C415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266808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dirty="0"/>
              <a:t>Fuzzy </a:t>
            </a:r>
            <a:r>
              <a:rPr lang="en-US" dirty="0" err="1"/>
              <a:t>Projek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Kecerdasan</a:t>
            </a:r>
            <a:r>
              <a:rPr lang="en-US" dirty="0"/>
              <a:t> </a:t>
            </a:r>
            <a:r>
              <a:rPr lang="en-US" dirty="0" err="1"/>
              <a:t>Buatan</a:t>
            </a:r>
            <a:r>
              <a:rPr lang="en-US" dirty="0"/>
              <a:t> Game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6BA32-2E0E-9B12-CFDC-DF20C4D4E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3997954"/>
            <a:ext cx="8915399" cy="2570477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Oleh </a:t>
            </a:r>
            <a:r>
              <a:rPr lang="en-US" sz="2000" dirty="0" err="1">
                <a:solidFill>
                  <a:schemeClr val="tx1"/>
                </a:solidFill>
              </a:rPr>
              <a:t>Kelompok</a:t>
            </a:r>
            <a:r>
              <a:rPr lang="en-US" sz="2000" dirty="0">
                <a:solidFill>
                  <a:schemeClr val="tx1"/>
                </a:solidFill>
              </a:rPr>
              <a:t> 3: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>
                <a:solidFill>
                  <a:schemeClr val="tx1"/>
                </a:solidFill>
              </a:rPr>
              <a:t>Ivan Chandra 			C14200119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>
                <a:solidFill>
                  <a:schemeClr val="tx1"/>
                </a:solidFill>
              </a:rPr>
              <a:t>Felix 						C14200165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>
                <a:solidFill>
                  <a:schemeClr val="tx1"/>
                </a:solidFill>
              </a:rPr>
              <a:t>Gabriella Evangeline 	C142000190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>
                <a:solidFill>
                  <a:schemeClr val="tx1"/>
                </a:solidFill>
              </a:rPr>
              <a:t>Sebastian Jonathan 	C14200157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>
                <a:solidFill>
                  <a:schemeClr val="tx1"/>
                </a:solidFill>
              </a:rPr>
              <a:t>Michael </a:t>
            </a:r>
            <a:r>
              <a:rPr lang="en-ID" sz="2000" dirty="0" err="1">
                <a:solidFill>
                  <a:schemeClr val="tx1"/>
                </a:solidFill>
              </a:rPr>
              <a:t>Ryanto</a:t>
            </a:r>
            <a:r>
              <a:rPr lang="en-ID" sz="2000" dirty="0">
                <a:solidFill>
                  <a:schemeClr val="tx1"/>
                </a:solidFill>
              </a:rPr>
              <a:t> 		C14200205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9A98CC-3416-AA0F-697F-D6741ED30A2C}"/>
              </a:ext>
            </a:extLst>
          </p:cNvPr>
          <p:cNvCxnSpPr/>
          <p:nvPr/>
        </p:nvCxnSpPr>
        <p:spPr>
          <a:xfrm>
            <a:off x="2589212" y="3729805"/>
            <a:ext cx="891539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648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6F6ED-4C14-93ED-81C2-C4D91128F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Rumus</a:t>
            </a:r>
            <a:r>
              <a:rPr lang="en-US" dirty="0"/>
              <a:t> Akhir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B6DFA3-FC54-76A2-E493-323B66ADCA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ID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B6DFA3-FC54-76A2-E493-323B66ADCA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419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F7664-CD46-1EE6-8527-FC94123A2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Efek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Tingkat </a:t>
            </a:r>
            <a:r>
              <a:rPr lang="en-US" dirty="0" err="1"/>
              <a:t>Agresif</a:t>
            </a:r>
            <a:r>
              <a:rPr lang="en-US" dirty="0"/>
              <a:t> </a:t>
            </a:r>
            <a:r>
              <a:rPr lang="en-US" dirty="0" err="1"/>
              <a:t>musuh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B56DA1-EC9C-1C81-DF92-2C1A4BCA88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Dengan Fuzzy, </a:t>
                </a:r>
                <a:r>
                  <a:rPr lang="en-US" dirty="0" err="1"/>
                  <a:t>kita</a:t>
                </a:r>
                <a:r>
                  <a:rPr lang="en-US" dirty="0"/>
                  <a:t> </a:t>
                </a:r>
                <a:r>
                  <a:rPr lang="en-US" dirty="0" err="1"/>
                  <a:t>akan</a:t>
                </a:r>
                <a:r>
                  <a:rPr lang="en-US" dirty="0"/>
                  <a:t> </a:t>
                </a:r>
                <a:r>
                  <a:rPr lang="en-US" dirty="0" err="1"/>
                  <a:t>menghasilkan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dirty="0" err="1"/>
                  <a:t>tingkat</a:t>
                </a:r>
                <a:r>
                  <a:rPr lang="en-US" dirty="0"/>
                  <a:t> </a:t>
                </a:r>
                <a:r>
                  <a:rPr lang="en-US" dirty="0" err="1"/>
                  <a:t>keagresifan</a:t>
                </a:r>
                <a:r>
                  <a:rPr lang="en-US" dirty="0"/>
                  <a:t> </a:t>
                </a:r>
                <a:r>
                  <a:rPr lang="en-US" dirty="0" err="1"/>
                  <a:t>musuh</a:t>
                </a:r>
                <a:r>
                  <a:rPr lang="en-US" dirty="0"/>
                  <a:t> A.</a:t>
                </a:r>
              </a:p>
              <a:p>
                <a:r>
                  <a:rPr lang="en-US" dirty="0"/>
                  <a:t>Nilai A </a:t>
                </a:r>
                <a:r>
                  <a:rPr lang="en-US" dirty="0" err="1"/>
                  <a:t>akan</a:t>
                </a:r>
                <a:r>
                  <a:rPr lang="en-US" dirty="0"/>
                  <a:t> </a:t>
                </a:r>
                <a:r>
                  <a:rPr lang="en-US" dirty="0" err="1"/>
                  <a:t>dipakai</a:t>
                </a:r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mengatur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 err="1"/>
                  <a:t>Kecepatan</a:t>
                </a:r>
                <a:r>
                  <a:rPr lang="en-US" dirty="0"/>
                  <a:t> </a:t>
                </a:r>
                <a:r>
                  <a:rPr lang="en-US" dirty="0" err="1"/>
                  <a:t>musuh</a:t>
                </a:r>
                <a:endParaRPr lang="en-US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2 ∗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US" sz="2400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Patrol Interval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17−2∗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B56DA1-EC9C-1C81-DF92-2C1A4BCA88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642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09798-1A12-5435-3A7E-4E79559A18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Kasih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1CA725-066B-3630-4B65-53D199C2F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0558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C71BE-F9A3-2966-DEE3-2829CFE3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Fuzzy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1DE19-BE77-6D01-3CA5-C2F08FB19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Kami </a:t>
            </a:r>
            <a:r>
              <a:rPr lang="en-US" dirty="0" err="1"/>
              <a:t>menggunakan</a:t>
            </a:r>
            <a:r>
              <a:rPr lang="en-US" dirty="0"/>
              <a:t> Fuzzy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musuh</a:t>
            </a:r>
            <a:endParaRPr lang="en-US" dirty="0"/>
          </a:p>
          <a:p>
            <a:endParaRPr lang="en-US" dirty="0"/>
          </a:p>
          <a:p>
            <a:r>
              <a:rPr lang="en-US" dirty="0"/>
              <a:t>Input:</a:t>
            </a:r>
          </a:p>
          <a:p>
            <a:pPr lvl="1"/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koin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dikumpulkan</a:t>
            </a:r>
            <a:r>
              <a:rPr lang="en-US" dirty="0"/>
              <a:t> oleh agent</a:t>
            </a:r>
          </a:p>
          <a:p>
            <a:pPr lvl="1"/>
            <a:r>
              <a:rPr lang="en-US" dirty="0"/>
              <a:t>Jarak agent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musuh</a:t>
            </a:r>
            <a:endParaRPr lang="en-US" dirty="0"/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Tingkat </a:t>
            </a:r>
            <a:r>
              <a:rPr lang="en-US" dirty="0" err="1"/>
              <a:t>agresif</a:t>
            </a:r>
            <a:r>
              <a:rPr lang="en-US" dirty="0"/>
              <a:t> </a:t>
            </a:r>
            <a:r>
              <a:rPr lang="en-US" dirty="0" err="1"/>
              <a:t>musuh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16676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C73D-F17F-BCC2-0F0C-5183C1ACA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</a:t>
            </a: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8695FA3-CD91-DE93-4C6E-111093ECE7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6334974"/>
              </p:ext>
            </p:extLst>
          </p:nvPr>
        </p:nvGraphicFramePr>
        <p:xfrm>
          <a:off x="2589212" y="2133600"/>
          <a:ext cx="9138188" cy="2595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20684">
                  <a:extLst>
                    <a:ext uri="{9D8B030D-6E8A-4147-A177-3AD203B41FA5}">
                      <a16:colId xmlns:a16="http://schemas.microsoft.com/office/drawing/2014/main" val="1452913020"/>
                    </a:ext>
                  </a:extLst>
                </a:gridCol>
                <a:gridCol w="2651712">
                  <a:extLst>
                    <a:ext uri="{9D8B030D-6E8A-4147-A177-3AD203B41FA5}">
                      <a16:colId xmlns:a16="http://schemas.microsoft.com/office/drawing/2014/main" val="3932722926"/>
                    </a:ext>
                  </a:extLst>
                </a:gridCol>
                <a:gridCol w="3080551">
                  <a:extLst>
                    <a:ext uri="{9D8B030D-6E8A-4147-A177-3AD203B41FA5}">
                      <a16:colId xmlns:a16="http://schemas.microsoft.com/office/drawing/2014/main" val="3065348978"/>
                    </a:ext>
                  </a:extLst>
                </a:gridCol>
                <a:gridCol w="778712">
                  <a:extLst>
                    <a:ext uri="{9D8B030D-6E8A-4147-A177-3AD203B41FA5}">
                      <a16:colId xmlns:a16="http://schemas.microsoft.com/office/drawing/2014/main" val="2448339337"/>
                    </a:ext>
                  </a:extLst>
                </a:gridCol>
                <a:gridCol w="2106529">
                  <a:extLst>
                    <a:ext uri="{9D8B030D-6E8A-4147-A177-3AD203B41FA5}">
                      <a16:colId xmlns:a16="http://schemas.microsoft.com/office/drawing/2014/main" val="1634804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en-ID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Jumlah</a:t>
                      </a:r>
                      <a:r>
                        <a:rPr lang="en-US" dirty="0"/>
                        <a:t> Koin </a:t>
                      </a:r>
                      <a:r>
                        <a:rPr lang="en-US" dirty="0" err="1"/>
                        <a:t>Terambil</a:t>
                      </a:r>
                      <a:endParaRPr lang="en-ID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Jarak Agent - </a:t>
                      </a:r>
                      <a:r>
                        <a:rPr lang="en-US" dirty="0" err="1"/>
                        <a:t>Musuh</a:t>
                      </a:r>
                      <a:endParaRPr lang="en-ID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Tingkat </a:t>
                      </a:r>
                      <a:r>
                        <a:rPr lang="en-US" dirty="0" err="1"/>
                        <a:t>Agresif</a:t>
                      </a:r>
                      <a:endParaRPr lang="en-ID" dirty="0"/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358287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Sedikit</a:t>
                      </a:r>
                      <a:endParaRPr lang="en-ID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Jauh</a:t>
                      </a:r>
                      <a:endParaRPr lang="en-ID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endParaRPr lang="en-ID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Agresif</a:t>
                      </a:r>
                      <a:endParaRPr lang="en-ID" dirty="0"/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348718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D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Sedikit</a:t>
                      </a:r>
                      <a:endParaRPr lang="en-ID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Dekat</a:t>
                      </a:r>
                      <a:endParaRPr lang="en-ID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endParaRPr lang="en-ID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Agak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Agresif</a:t>
                      </a:r>
                      <a:endParaRPr lang="en-ID" dirty="0"/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1330452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D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Sedang</a:t>
                      </a:r>
                      <a:endParaRPr lang="en-ID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Jauh</a:t>
                      </a:r>
                      <a:endParaRPr lang="en-ID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endParaRPr lang="en-ID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Agak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Agresif</a:t>
                      </a:r>
                      <a:endParaRPr lang="en-ID" dirty="0"/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4214432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D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Sedang</a:t>
                      </a:r>
                      <a:endParaRPr lang="en-ID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Dekat</a:t>
                      </a:r>
                      <a:endParaRPr lang="en-ID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endParaRPr lang="en-ID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Agresif</a:t>
                      </a:r>
                      <a:endParaRPr lang="en-ID" dirty="0"/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155657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D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Banyak</a:t>
                      </a:r>
                      <a:endParaRPr lang="en-ID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Jauh</a:t>
                      </a:r>
                      <a:endParaRPr lang="en-ID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endParaRPr lang="en-ID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Agresif</a:t>
                      </a:r>
                      <a:endParaRPr lang="en-ID" dirty="0"/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3491856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D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Banyak</a:t>
                      </a:r>
                      <a:endParaRPr lang="en-ID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Dekat</a:t>
                      </a:r>
                      <a:endParaRPr lang="en-ID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endParaRPr lang="en-ID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Sangat </a:t>
                      </a:r>
                      <a:r>
                        <a:rPr lang="en-US" dirty="0" err="1"/>
                        <a:t>Agresif</a:t>
                      </a:r>
                      <a:endParaRPr lang="en-ID" dirty="0"/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2136979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639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0A9E-04DD-DF74-F918-0DFB6046D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Grafik</a:t>
            </a:r>
            <a:r>
              <a:rPr lang="en-US" dirty="0"/>
              <a:t> Fuzzy Koin </a:t>
            </a:r>
            <a:r>
              <a:rPr lang="en-US" dirty="0" err="1"/>
              <a:t>Terambil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8C26F9-23A6-40C7-D6FD-181075DEA8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44547" y="4830615"/>
                <a:ext cx="3044141" cy="183273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Sedikit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+1 ,  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,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8C26F9-23A6-40C7-D6FD-181075DEA8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44547" y="4830615"/>
                <a:ext cx="3044141" cy="1832733"/>
              </a:xfrm>
              <a:blipFill>
                <a:blip r:embed="rId2"/>
                <a:stretch>
                  <a:fillRect l="-1403" t="-332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B4A80AF-BC7D-4693-60ED-2A312D3654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49178" y="4755010"/>
                <a:ext cx="4376536" cy="19122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Banyak</a:t>
                </a:r>
              </a:p>
              <a:p>
                <a:pPr marL="0" indent="0">
                  <a:lnSpc>
                    <a:spcPct val="150000"/>
                  </a:lnSpc>
                  <a:buFont typeface="Wingdings 3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=0 ,   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Font typeface="Wingdings 3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&gt; 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B4A80AF-BC7D-4693-60ED-2A312D365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178" y="4755010"/>
                <a:ext cx="4376536" cy="1912235"/>
              </a:xfrm>
              <a:prstGeom prst="rect">
                <a:avLst/>
              </a:prstGeom>
              <a:blipFill>
                <a:blip r:embed="rId3"/>
                <a:stretch>
                  <a:fillRect l="-975" t="-159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85BAD7B-8750-E29A-E8FF-8A0DDDF83B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2308" y="4755010"/>
                <a:ext cx="3044141" cy="19839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Sedang</a:t>
                </a:r>
              </a:p>
              <a:p>
                <a:pPr marL="0" indent="0">
                  <a:lnSpc>
                    <a:spcPct val="150000"/>
                  </a:lnSpc>
                  <a:buFont typeface="Wingdings 3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 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Font typeface="Wingdings 3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=2−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&gt; 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85BAD7B-8750-E29A-E8FF-8A0DDDF83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308" y="4755010"/>
                <a:ext cx="3044141" cy="1983942"/>
              </a:xfrm>
              <a:prstGeom prst="rect">
                <a:avLst/>
              </a:prstGeom>
              <a:blipFill>
                <a:blip r:embed="rId4"/>
                <a:stretch>
                  <a:fillRect l="-1403" t="-153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845BAA4-D54C-94FE-C07A-C274CD38AD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1799" y="1507631"/>
            <a:ext cx="5959115" cy="302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1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0A9E-04DD-DF74-F918-0DFB6046D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Grafik</a:t>
            </a:r>
            <a:r>
              <a:rPr lang="en-US" dirty="0"/>
              <a:t> Fuzzy Jarak Agent - </a:t>
            </a:r>
            <a:r>
              <a:rPr lang="en-US" dirty="0" err="1"/>
              <a:t>Musuh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8C26F9-23A6-40C7-D6FD-181075DEA8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77344" y="1695635"/>
                <a:ext cx="4127268" cy="4882718"/>
              </a:xfrm>
            </p:spPr>
            <p:txBody>
              <a:bodyPr/>
              <a:lstStyle/>
              <a:p>
                <a:r>
                  <a:rPr lang="en-US" dirty="0"/>
                  <a:t>Dekat</a:t>
                </a:r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,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≤7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,  7≤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≤8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 ,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&gt;8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err="1"/>
                  <a:t>Jauh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 ,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≤7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−7 ,  7≤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≤8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,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&gt;8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8C26F9-23A6-40C7-D6FD-181075DEA8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77344" y="1695635"/>
                <a:ext cx="4127268" cy="4882718"/>
              </a:xfrm>
              <a:blipFill>
                <a:blip r:embed="rId2"/>
                <a:stretch>
                  <a:fillRect l="-1034" t="-62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78CC645-16D1-B4D7-D1E2-119ECFAFC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95" y="1784412"/>
            <a:ext cx="59626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19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C73D-F17F-BCC2-0F0C-5183C1ACA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</a:t>
            </a:r>
            <a:endParaRPr lang="en-ID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33CAD004-66C3-2DF3-1409-EB50129FB4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997742"/>
              </p:ext>
            </p:extLst>
          </p:nvPr>
        </p:nvGraphicFramePr>
        <p:xfrm>
          <a:off x="2479674" y="1446739"/>
          <a:ext cx="9138189" cy="2595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85473">
                  <a:extLst>
                    <a:ext uri="{9D8B030D-6E8A-4147-A177-3AD203B41FA5}">
                      <a16:colId xmlns:a16="http://schemas.microsoft.com/office/drawing/2014/main" val="1452913020"/>
                    </a:ext>
                  </a:extLst>
                </a:gridCol>
                <a:gridCol w="5008841">
                  <a:extLst>
                    <a:ext uri="{9D8B030D-6E8A-4147-A177-3AD203B41FA5}">
                      <a16:colId xmlns:a16="http://schemas.microsoft.com/office/drawing/2014/main" val="3932722926"/>
                    </a:ext>
                  </a:extLst>
                </a:gridCol>
                <a:gridCol w="825624">
                  <a:extLst>
                    <a:ext uri="{9D8B030D-6E8A-4147-A177-3AD203B41FA5}">
                      <a16:colId xmlns:a16="http://schemas.microsoft.com/office/drawing/2014/main" val="2448339337"/>
                    </a:ext>
                  </a:extLst>
                </a:gridCol>
                <a:gridCol w="2518251">
                  <a:extLst>
                    <a:ext uri="{9D8B030D-6E8A-4147-A177-3AD203B41FA5}">
                      <a16:colId xmlns:a16="http://schemas.microsoft.com/office/drawing/2014/main" val="1634804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en-ID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Rumus</a:t>
                      </a:r>
                      <a:endParaRPr 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  <a:endParaRPr lang="en-ID" dirty="0"/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358287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min( </a:t>
                      </a:r>
                      <a:r>
                        <a:rPr lang="en-US" dirty="0" err="1"/>
                        <a:t>koin_sedikit</a:t>
                      </a:r>
                      <a:r>
                        <a:rPr lang="en-US" dirty="0"/>
                        <a:t>   ,   </a:t>
                      </a:r>
                      <a:r>
                        <a:rPr lang="en-US" dirty="0" err="1"/>
                        <a:t>jarak_jauh</a:t>
                      </a:r>
                      <a:r>
                        <a:rPr lang="en-US" dirty="0"/>
                        <a:t> )</a:t>
                      </a:r>
                      <a:endParaRPr lang="en-ID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 panose="05000000000000000000" pitchFamily="2" charset="2"/>
                        </a:rPr>
                        <a:t>=</a:t>
                      </a:r>
                      <a:endParaRPr lang="en-ID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w1</a:t>
                      </a:r>
                      <a:endParaRPr lang="en-ID" dirty="0"/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348718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D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min( </a:t>
                      </a:r>
                      <a:r>
                        <a:rPr lang="en-US" dirty="0" err="1"/>
                        <a:t>koin_sedikit</a:t>
                      </a:r>
                      <a:r>
                        <a:rPr lang="en-US" dirty="0"/>
                        <a:t>   ,   </a:t>
                      </a:r>
                      <a:r>
                        <a:rPr lang="en-US" dirty="0" err="1"/>
                        <a:t>jarak_dekat</a:t>
                      </a:r>
                      <a:r>
                        <a:rPr lang="en-US" dirty="0"/>
                        <a:t> )</a:t>
                      </a:r>
                      <a:endParaRPr lang="en-ID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 panose="05000000000000000000" pitchFamily="2" charset="2"/>
                        </a:rPr>
                        <a:t>=</a:t>
                      </a:r>
                      <a:endParaRPr lang="en-ID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w2</a:t>
                      </a:r>
                      <a:endParaRPr lang="en-ID" dirty="0"/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1330452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D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min( </a:t>
                      </a:r>
                      <a:r>
                        <a:rPr lang="en-US" dirty="0" err="1"/>
                        <a:t>koin_sedang</a:t>
                      </a:r>
                      <a:r>
                        <a:rPr lang="en-US" dirty="0"/>
                        <a:t>   ,   </a:t>
                      </a:r>
                      <a:r>
                        <a:rPr lang="en-US" dirty="0" err="1"/>
                        <a:t>jarak_jauh</a:t>
                      </a:r>
                      <a:r>
                        <a:rPr lang="en-US" dirty="0"/>
                        <a:t> )</a:t>
                      </a:r>
                      <a:endParaRPr lang="en-ID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 panose="05000000000000000000" pitchFamily="2" charset="2"/>
                        </a:rPr>
                        <a:t>=</a:t>
                      </a:r>
                      <a:endParaRPr lang="en-ID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w3</a:t>
                      </a:r>
                      <a:endParaRPr lang="en-ID" dirty="0"/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4214432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D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min( </a:t>
                      </a:r>
                      <a:r>
                        <a:rPr lang="en-US" dirty="0" err="1"/>
                        <a:t>koin_sedang</a:t>
                      </a:r>
                      <a:r>
                        <a:rPr lang="en-US" dirty="0"/>
                        <a:t>   ,   </a:t>
                      </a:r>
                      <a:r>
                        <a:rPr lang="en-US" dirty="0" err="1"/>
                        <a:t>jarak_dekat</a:t>
                      </a:r>
                      <a:r>
                        <a:rPr lang="en-US" dirty="0"/>
                        <a:t> )</a:t>
                      </a:r>
                      <a:endParaRPr lang="en-ID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 panose="05000000000000000000" pitchFamily="2" charset="2"/>
                        </a:rPr>
                        <a:t>=</a:t>
                      </a:r>
                      <a:endParaRPr lang="en-ID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w4</a:t>
                      </a:r>
                      <a:endParaRPr lang="en-ID" dirty="0"/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155657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D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min( </a:t>
                      </a:r>
                      <a:r>
                        <a:rPr lang="en-US" dirty="0" err="1"/>
                        <a:t>koin_banyak</a:t>
                      </a:r>
                      <a:r>
                        <a:rPr lang="en-US" dirty="0"/>
                        <a:t>   ,   </a:t>
                      </a:r>
                      <a:r>
                        <a:rPr lang="en-US" dirty="0" err="1"/>
                        <a:t>jarak_jauh</a:t>
                      </a:r>
                      <a:r>
                        <a:rPr lang="en-US" dirty="0"/>
                        <a:t> )</a:t>
                      </a:r>
                      <a:endParaRPr lang="en-ID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 panose="05000000000000000000" pitchFamily="2" charset="2"/>
                        </a:rPr>
                        <a:t>=</a:t>
                      </a:r>
                      <a:endParaRPr lang="en-ID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w5</a:t>
                      </a:r>
                      <a:endParaRPr lang="en-ID" dirty="0"/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3491856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D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min( </a:t>
                      </a:r>
                      <a:r>
                        <a:rPr lang="en-US" dirty="0" err="1"/>
                        <a:t>koin_banyak</a:t>
                      </a:r>
                      <a:r>
                        <a:rPr lang="en-US" dirty="0"/>
                        <a:t>   ,   </a:t>
                      </a:r>
                      <a:r>
                        <a:rPr lang="en-US" dirty="0" err="1"/>
                        <a:t>jarak_dekat</a:t>
                      </a:r>
                      <a:r>
                        <a:rPr lang="en-US" dirty="0"/>
                        <a:t> )</a:t>
                      </a:r>
                      <a:endParaRPr lang="en-ID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 panose="05000000000000000000" pitchFamily="2" charset="2"/>
                        </a:rPr>
                        <a:t>=</a:t>
                      </a:r>
                      <a:endParaRPr lang="en-ID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w6</a:t>
                      </a:r>
                      <a:endParaRPr lang="en-ID" dirty="0"/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2136979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725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0630E-3726-45B6-F066-4D5145D2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Defuzzification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545AE-8CB1-F010-9B33-B62CBFF9C1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49924" y="2133600"/>
                <a:ext cx="4154688" cy="3777622"/>
              </a:xfrm>
            </p:spPr>
            <p:txBody>
              <a:bodyPr/>
              <a:lstStyle/>
              <a:p>
                <a:r>
                  <a:rPr lang="en-US" dirty="0"/>
                  <a:t>Tidak </a:t>
                </a:r>
                <a:r>
                  <a:rPr lang="en-US" dirty="0" err="1"/>
                  <a:t>Agresif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,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,  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1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err="1"/>
                  <a:t>Agak</a:t>
                </a:r>
                <a:r>
                  <a:rPr lang="en-US" dirty="0"/>
                  <a:t> </a:t>
                </a:r>
                <a:r>
                  <a:rPr lang="en-US" dirty="0" err="1"/>
                  <a:t>Agresif</a:t>
                </a: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+0.5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545AE-8CB1-F010-9B33-B62CBFF9C1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49924" y="2133600"/>
                <a:ext cx="4154688" cy="3777622"/>
              </a:xfrm>
              <a:blipFill>
                <a:blip r:embed="rId2"/>
                <a:stretch>
                  <a:fillRect l="-1028" t="-80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7EE9DB3-6A7A-CAA2-89F0-C30055BFE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34" y="2367412"/>
            <a:ext cx="6282708" cy="330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954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0630E-3726-45B6-F066-4D5145D2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Defuzzification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545AE-8CB1-F010-9B33-B62CBFF9C1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49924" y="2133600"/>
                <a:ext cx="4154688" cy="3777622"/>
              </a:xfrm>
            </p:spPr>
            <p:txBody>
              <a:bodyPr/>
              <a:lstStyle/>
              <a:p>
                <a:r>
                  <a:rPr lang="en-US" dirty="0"/>
                  <a:t>Agresif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2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Sangat </a:t>
                </a:r>
                <a:r>
                  <a:rPr lang="en-US" dirty="0" err="1"/>
                  <a:t>Agresif</a:t>
                </a: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0" dirty="0"/>
                  <a:t>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545AE-8CB1-F010-9B33-B62CBFF9C1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49924" y="2133600"/>
                <a:ext cx="4154688" cy="3777622"/>
              </a:xfrm>
              <a:blipFill>
                <a:blip r:embed="rId2"/>
                <a:stretch>
                  <a:fillRect l="-1028" t="-80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7EE9DB3-6A7A-CAA2-89F0-C30055BFE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37" y="2367412"/>
            <a:ext cx="6282708" cy="330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618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45F5F-0353-E01B-71DC-9607B7D0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Defuzzification: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33AF39-4922-5D32-880A-B3A855DF10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2926" y="1597981"/>
                <a:ext cx="8911686" cy="47406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Memakai </a:t>
                </a:r>
                <a:r>
                  <a:rPr lang="en-US" dirty="0" err="1"/>
                  <a:t>Metode</a:t>
                </a:r>
                <a:r>
                  <a:rPr lang="en-US" dirty="0"/>
                  <a:t> Tsukamoto</a:t>
                </a:r>
              </a:p>
              <a:p>
                <a:r>
                  <a:rPr lang="en-US" dirty="0"/>
                  <a:t>Tingkat </a:t>
                </a:r>
                <a:r>
                  <a:rPr lang="en-US" dirty="0" err="1"/>
                  <a:t>agresif</a:t>
                </a:r>
                <a:r>
                  <a:rPr lang="en-US" dirty="0"/>
                  <a:t> </a:t>
                </a:r>
                <a:r>
                  <a:rPr lang="en-US" dirty="0" err="1"/>
                  <a:t>dinomerkan</a:t>
                </a:r>
                <a:r>
                  <a:rPr lang="en-US" dirty="0"/>
                  <a:t> </a:t>
                </a:r>
                <a:r>
                  <a:rPr lang="en-US" dirty="0" err="1"/>
                  <a:t>menjadi</a:t>
                </a:r>
                <a:r>
                  <a:rPr lang="en-US" dirty="0"/>
                  <a:t> 1-6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1 = 3 − 2 ∗ 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l-PL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2 = </m:t>
                      </m:r>
                      <m:f>
                        <m:f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 dirty="0">
                              <a:latin typeface="Cambria Math" panose="02040503050406030204" pitchFamily="18" charset="0"/>
                            </a:rPr>
                            <m:t>2.5 ∗ </m:t>
                          </m:r>
                          <m:r>
                            <a:rPr lang="pl-PL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pl-PL" i="1" dirty="0">
                              <a:latin typeface="Cambria Math" panose="02040503050406030204" pitchFamily="18" charset="0"/>
                            </a:rPr>
                            <m:t>2 + 0.5 + </m:t>
                          </m:r>
                          <m:f>
                            <m:fPr>
                              <m:ctrlPr>
                                <a:rPr lang="pl-PL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 dirty="0">
                                  <a:latin typeface="Cambria Math" panose="02040503050406030204" pitchFamily="18" charset="0"/>
                                </a:rPr>
                                <m:t>7 − </m:t>
                              </m:r>
                              <m:r>
                                <a:rPr lang="pl-PL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pl-PL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l-PL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3 =</m:t>
                      </m:r>
                      <m:f>
                        <m:fPr>
                          <m:ctrlPr>
                            <a:rPr lang="pl-PL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 dirty="0">
                              <a:latin typeface="Cambria Math" panose="02040503050406030204" pitchFamily="18" charset="0"/>
                            </a:rPr>
                            <m:t>2.5 ∗ </m:t>
                          </m:r>
                          <m:r>
                            <a:rPr lang="pl-PL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l-PL" i="1" dirty="0">
                              <a:latin typeface="Cambria Math" panose="02040503050406030204" pitchFamily="18" charset="0"/>
                            </a:rPr>
                            <m:t> + 0.5 + </m:t>
                          </m:r>
                          <m:f>
                            <m:fPr>
                              <m:ctrlPr>
                                <a:rPr lang="pl-PL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 dirty="0">
                                  <a:latin typeface="Cambria Math" panose="02040503050406030204" pitchFamily="18" charset="0"/>
                                </a:rPr>
                                <m:t>7 − </m:t>
                              </m:r>
                              <m:r>
                                <a:rPr lang="pl-PL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33AF39-4922-5D32-880A-B3A855DF10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2926" y="1597981"/>
                <a:ext cx="8911686" cy="4740675"/>
              </a:xfrm>
              <a:blipFill>
                <a:blip r:embed="rId2"/>
                <a:stretch>
                  <a:fillRect l="-479" t="-64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17CEE5-DFF5-59E9-A087-CA9F2B584335}"/>
                  </a:ext>
                </a:extLst>
              </p:cNvPr>
              <p:cNvSpPr txBox="1"/>
              <p:nvPr/>
            </p:nvSpPr>
            <p:spPr>
              <a:xfrm>
                <a:off x="6516547" y="2621086"/>
                <a:ext cx="3297698" cy="28855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4 =</m:t>
                      </m:r>
                      <m:f>
                        <m:f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 dirty="0">
                              <a:latin typeface="Cambria Math" panose="02040503050406030204" pitchFamily="18" charset="0"/>
                            </a:rPr>
                            <m:t>2.5 ∗ </m:t>
                          </m:r>
                          <m:r>
                            <a:rPr lang="pl-PL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pl-PL" i="1" dirty="0">
                              <a:latin typeface="Cambria Math" panose="02040503050406030204" pitchFamily="18" charset="0"/>
                            </a:rPr>
                            <m:t> +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2+5</m:t>
                          </m:r>
                          <m:r>
                            <a:rPr lang="pl-PL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pl-PL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l-PL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5 =</m:t>
                      </m:r>
                      <m:f>
                        <m:fPr>
                          <m:ctrlPr>
                            <a:rPr lang="pl-PL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 dirty="0">
                              <a:latin typeface="Cambria Math" panose="02040503050406030204" pitchFamily="18" charset="0"/>
                            </a:rPr>
                            <m:t>2.5 ∗ </m:t>
                          </m:r>
                          <m:r>
                            <a:rPr lang="pl-PL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pl-PL" i="1" dirty="0">
                              <a:latin typeface="Cambria Math" panose="02040503050406030204" pitchFamily="18" charset="0"/>
                            </a:rPr>
                            <m:t> 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2+5</m:t>
                          </m:r>
                          <m:r>
                            <a:rPr lang="pl-PL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pl-PL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l-PL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6 = 2 ∗ 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6 + 4</m:t>
                      </m:r>
                    </m:oMath>
                  </m:oMathPara>
                </a14:m>
                <a:endParaRPr lang="en-US" dirty="0"/>
              </a:p>
              <a:p>
                <a:endParaRPr lang="en-ID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17CEE5-DFF5-59E9-A087-CA9F2B584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547" y="2621086"/>
                <a:ext cx="3297698" cy="28855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287490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152</TotalTime>
  <Words>464</Words>
  <Application>Microsoft Office PowerPoint</Application>
  <PresentationFormat>Widescreen</PresentationFormat>
  <Paragraphs>136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Cambria Math</vt:lpstr>
      <vt:lpstr>Century Gothic</vt:lpstr>
      <vt:lpstr>Wingdings</vt:lpstr>
      <vt:lpstr>Wingdings 3</vt:lpstr>
      <vt:lpstr>Wisp</vt:lpstr>
      <vt:lpstr>Fuzzy Projek  Kecerdasan Buatan Game</vt:lpstr>
      <vt:lpstr>Implementasi Fuzzy</vt:lpstr>
      <vt:lpstr>Rule</vt:lpstr>
      <vt:lpstr>Grafik Fuzzy Koin Terambil</vt:lpstr>
      <vt:lpstr>Grafik Fuzzy Jarak Agent - Musuh</vt:lpstr>
      <vt:lpstr>Rule</vt:lpstr>
      <vt:lpstr>Defuzzification</vt:lpstr>
      <vt:lpstr>Defuzzification</vt:lpstr>
      <vt:lpstr>Defuzzification:</vt:lpstr>
      <vt:lpstr>Rumus Akhir</vt:lpstr>
      <vt:lpstr>Efek dari Tingkat Agresif musuh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Fuzzy Projek KB Game</dc:title>
  <dc:creator>Sebastian Jonathan</dc:creator>
  <cp:lastModifiedBy>Sebastian Jonathan</cp:lastModifiedBy>
  <cp:revision>5</cp:revision>
  <dcterms:created xsi:type="dcterms:W3CDTF">2023-06-25T11:17:22Z</dcterms:created>
  <dcterms:modified xsi:type="dcterms:W3CDTF">2023-06-25T16:25:39Z</dcterms:modified>
</cp:coreProperties>
</file>