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charset="1" panose="020B0604020202020204"/>
      <p:regular r:id="rId16"/>
    </p:embeddedFont>
    <p:embeddedFont>
      <p:font typeface="Source Sans Pro" charset="1" panose="020B0503030403020204"/>
      <p:regular r:id="rId17"/>
    </p:embeddedFont>
    <p:embeddedFont>
      <p:font typeface="Source Sans Pro Bold" charset="1" panose="020B0703030403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 Id="rId6" Target="https://github.com/Raveen10/CD19651"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jpeg" Type="http://schemas.openxmlformats.org/officeDocument/2006/relationships/image"/><Relationship Id="rId5"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3401064" y="3511191"/>
            <a:ext cx="12251213" cy="1056675"/>
            <a:chOff x="0" y="0"/>
            <a:chExt cx="16334951" cy="1408900"/>
          </a:xfrm>
        </p:grpSpPr>
        <p:sp>
          <p:nvSpPr>
            <p:cNvPr name="Freeform 7" id="7"/>
            <p:cNvSpPr/>
            <p:nvPr/>
          </p:nvSpPr>
          <p:spPr>
            <a:xfrm flipH="false" flipV="false" rot="0">
              <a:off x="0" y="0"/>
              <a:ext cx="16334950" cy="1408900"/>
            </a:xfrm>
            <a:custGeom>
              <a:avLst/>
              <a:gdLst/>
              <a:ahLst/>
              <a:cxnLst/>
              <a:rect r="r" b="b" t="t" l="l"/>
              <a:pathLst>
                <a:path h="1408900" w="16334950">
                  <a:moveTo>
                    <a:pt x="0" y="0"/>
                  </a:moveTo>
                  <a:lnTo>
                    <a:pt x="16334950" y="0"/>
                  </a:lnTo>
                  <a:lnTo>
                    <a:pt x="16334950" y="1408900"/>
                  </a:lnTo>
                  <a:lnTo>
                    <a:pt x="0" y="1408900"/>
                  </a:lnTo>
                  <a:close/>
                </a:path>
              </a:pathLst>
            </a:custGeom>
            <a:solidFill>
              <a:srgbClr val="000000">
                <a:alpha val="0"/>
              </a:srgbClr>
            </a:solidFill>
          </p:spPr>
        </p:sp>
        <p:sp>
          <p:nvSpPr>
            <p:cNvPr name="TextBox 8" id="8"/>
            <p:cNvSpPr txBox="true"/>
            <p:nvPr/>
          </p:nvSpPr>
          <p:spPr>
            <a:xfrm>
              <a:off x="0" y="-47625"/>
              <a:ext cx="16334951" cy="1456525"/>
            </a:xfrm>
            <a:prstGeom prst="rect">
              <a:avLst/>
            </a:prstGeom>
          </p:spPr>
          <p:txBody>
            <a:bodyPr anchor="t" rtlCol="false" tIns="0" lIns="0" bIns="0" rIns="0"/>
            <a:lstStyle/>
            <a:p>
              <a:pPr algn="ctr">
                <a:lnSpc>
                  <a:spcPts val="6500"/>
                </a:lnSpc>
              </a:pPr>
              <a:r>
                <a:rPr lang="en-US" sz="5200">
                  <a:solidFill>
                    <a:srgbClr val="112735"/>
                  </a:solidFill>
                  <a:latin typeface="Arimo"/>
                  <a:ea typeface="Arimo"/>
                  <a:cs typeface="Arimo"/>
                  <a:sym typeface="Arimo"/>
                </a:rPr>
                <a:t>AI-Enhanced Blog Management System</a:t>
              </a:r>
            </a:p>
          </p:txBody>
        </p:sp>
      </p:grpSp>
      <p:grpSp>
        <p:nvGrpSpPr>
          <p:cNvPr name="Group 9" id="9"/>
          <p:cNvGrpSpPr/>
          <p:nvPr/>
        </p:nvGrpSpPr>
        <p:grpSpPr>
          <a:xfrm rot="0">
            <a:off x="0" y="8094053"/>
            <a:ext cx="16853344" cy="35147"/>
            <a:chOff x="0" y="0"/>
            <a:chExt cx="22471126" cy="46863"/>
          </a:xfrm>
        </p:grpSpPr>
        <p:sp>
          <p:nvSpPr>
            <p:cNvPr name="Freeform 10" id="10"/>
            <p:cNvSpPr/>
            <p:nvPr/>
          </p:nvSpPr>
          <p:spPr>
            <a:xfrm flipH="false" flipV="false" rot="0">
              <a:off x="0" y="0"/>
              <a:ext cx="22471126" cy="46863"/>
            </a:xfrm>
            <a:custGeom>
              <a:avLst/>
              <a:gdLst/>
              <a:ahLst/>
              <a:cxnLst/>
              <a:rect r="r" b="b" t="t" l="l"/>
              <a:pathLst>
                <a:path h="46863" w="22471126">
                  <a:moveTo>
                    <a:pt x="0" y="0"/>
                  </a:moveTo>
                  <a:lnTo>
                    <a:pt x="22471126" y="0"/>
                  </a:lnTo>
                  <a:lnTo>
                    <a:pt x="22471126" y="46863"/>
                  </a:lnTo>
                  <a:lnTo>
                    <a:pt x="0" y="46863"/>
                  </a:lnTo>
                  <a:close/>
                </a:path>
              </a:pathLst>
            </a:custGeom>
            <a:solidFill>
              <a:srgbClr val="112735">
                <a:alpha val="5882"/>
              </a:srgbClr>
            </a:solidFill>
          </p:spPr>
        </p:sp>
      </p:grpSp>
      <p:grpSp>
        <p:nvGrpSpPr>
          <p:cNvPr name="Group 11" id="11"/>
          <p:cNvGrpSpPr/>
          <p:nvPr/>
        </p:nvGrpSpPr>
        <p:grpSpPr>
          <a:xfrm rot="0">
            <a:off x="717351" y="8072027"/>
            <a:ext cx="16853297" cy="654243"/>
            <a:chOff x="0" y="0"/>
            <a:chExt cx="22471063" cy="872324"/>
          </a:xfrm>
        </p:grpSpPr>
        <p:sp>
          <p:nvSpPr>
            <p:cNvPr name="Freeform 12" id="12"/>
            <p:cNvSpPr/>
            <p:nvPr/>
          </p:nvSpPr>
          <p:spPr>
            <a:xfrm flipH="false" flipV="false" rot="0">
              <a:off x="0" y="0"/>
              <a:ext cx="22471062" cy="872324"/>
            </a:xfrm>
            <a:custGeom>
              <a:avLst/>
              <a:gdLst/>
              <a:ahLst/>
              <a:cxnLst/>
              <a:rect r="r" b="b" t="t" l="l"/>
              <a:pathLst>
                <a:path h="872324" w="22471062">
                  <a:moveTo>
                    <a:pt x="0" y="0"/>
                  </a:moveTo>
                  <a:lnTo>
                    <a:pt x="22471062" y="0"/>
                  </a:lnTo>
                  <a:lnTo>
                    <a:pt x="22471062" y="872324"/>
                  </a:lnTo>
                  <a:lnTo>
                    <a:pt x="0" y="872324"/>
                  </a:lnTo>
                  <a:close/>
                </a:path>
              </a:pathLst>
            </a:custGeom>
            <a:solidFill>
              <a:srgbClr val="000000">
                <a:alpha val="0"/>
              </a:srgbClr>
            </a:solidFill>
          </p:spPr>
        </p:sp>
        <p:sp>
          <p:nvSpPr>
            <p:cNvPr name="TextBox 13" id="13"/>
            <p:cNvSpPr txBox="true"/>
            <p:nvPr/>
          </p:nvSpPr>
          <p:spPr>
            <a:xfrm>
              <a:off x="0" y="-133350"/>
              <a:ext cx="22471063" cy="1005674"/>
            </a:xfrm>
            <a:prstGeom prst="rect">
              <a:avLst/>
            </a:prstGeom>
          </p:spPr>
          <p:txBody>
            <a:bodyPr anchor="t" rtlCol="false" tIns="0" lIns="0" bIns="0" rIns="0"/>
            <a:lstStyle/>
            <a:p>
              <a:pPr algn="l">
                <a:lnSpc>
                  <a:spcPts val="5680"/>
                </a:lnSpc>
              </a:pPr>
              <a:r>
                <a:rPr lang="en-US" sz="3460">
                  <a:solidFill>
                    <a:srgbClr val="112735"/>
                  </a:solidFill>
                  <a:latin typeface="Source Sans Pro"/>
                  <a:ea typeface="Source Sans Pro"/>
                  <a:cs typeface="Source Sans Pro"/>
                  <a:sym typeface="Source Sans Pro"/>
                </a:rPr>
                <a:t>Team members:                                                                                                                                                                                               </a:t>
              </a:r>
            </a:p>
          </p:txBody>
        </p:sp>
      </p:grpSp>
      <p:grpSp>
        <p:nvGrpSpPr>
          <p:cNvPr name="Group 14" id="14"/>
          <p:cNvGrpSpPr/>
          <p:nvPr/>
        </p:nvGrpSpPr>
        <p:grpSpPr>
          <a:xfrm rot="0">
            <a:off x="717351" y="9262942"/>
            <a:ext cx="16853297" cy="654243"/>
            <a:chOff x="0" y="0"/>
            <a:chExt cx="22471063" cy="872324"/>
          </a:xfrm>
        </p:grpSpPr>
        <p:sp>
          <p:nvSpPr>
            <p:cNvPr name="Freeform 15" id="15"/>
            <p:cNvSpPr/>
            <p:nvPr/>
          </p:nvSpPr>
          <p:spPr>
            <a:xfrm flipH="false" flipV="false" rot="0">
              <a:off x="0" y="0"/>
              <a:ext cx="22471062" cy="872324"/>
            </a:xfrm>
            <a:custGeom>
              <a:avLst/>
              <a:gdLst/>
              <a:ahLst/>
              <a:cxnLst/>
              <a:rect r="r" b="b" t="t" l="l"/>
              <a:pathLst>
                <a:path h="872324" w="22471062">
                  <a:moveTo>
                    <a:pt x="0" y="0"/>
                  </a:moveTo>
                  <a:lnTo>
                    <a:pt x="22471062" y="0"/>
                  </a:lnTo>
                  <a:lnTo>
                    <a:pt x="22471062" y="872324"/>
                  </a:lnTo>
                  <a:lnTo>
                    <a:pt x="0" y="872324"/>
                  </a:lnTo>
                  <a:close/>
                </a:path>
              </a:pathLst>
            </a:custGeom>
            <a:solidFill>
              <a:srgbClr val="000000">
                <a:alpha val="0"/>
              </a:srgbClr>
            </a:solidFill>
          </p:spPr>
        </p:sp>
        <p:sp>
          <p:nvSpPr>
            <p:cNvPr name="TextBox 16" id="16"/>
            <p:cNvSpPr txBox="true"/>
            <p:nvPr/>
          </p:nvSpPr>
          <p:spPr>
            <a:xfrm>
              <a:off x="0" y="-133350"/>
              <a:ext cx="22471063" cy="1005674"/>
            </a:xfrm>
            <a:prstGeom prst="rect">
              <a:avLst/>
            </a:prstGeom>
          </p:spPr>
          <p:txBody>
            <a:bodyPr anchor="t" rtlCol="false" tIns="0" lIns="0" bIns="0" rIns="0"/>
            <a:lstStyle/>
            <a:p>
              <a:pPr algn="l">
                <a:lnSpc>
                  <a:spcPts val="5680"/>
                </a:lnSpc>
              </a:pPr>
              <a:r>
                <a:rPr lang="en-US" sz="3460">
                  <a:solidFill>
                    <a:srgbClr val="112735"/>
                  </a:solidFill>
                  <a:latin typeface="Source Sans Pro"/>
                  <a:ea typeface="Source Sans Pro"/>
                  <a:cs typeface="Source Sans Pro"/>
                  <a:sym typeface="Source Sans Pro"/>
                </a:rPr>
                <a:t>Sharvesh. S   221701052</a:t>
              </a:r>
            </a:p>
          </p:txBody>
        </p:sp>
      </p:grpSp>
      <p:grpSp>
        <p:nvGrpSpPr>
          <p:cNvPr name="Group 17" id="17"/>
          <p:cNvGrpSpPr/>
          <p:nvPr/>
        </p:nvGrpSpPr>
        <p:grpSpPr>
          <a:xfrm rot="0">
            <a:off x="717351" y="8667484"/>
            <a:ext cx="16853297" cy="654243"/>
            <a:chOff x="0" y="0"/>
            <a:chExt cx="22471063" cy="872324"/>
          </a:xfrm>
        </p:grpSpPr>
        <p:sp>
          <p:nvSpPr>
            <p:cNvPr name="Freeform 18" id="18"/>
            <p:cNvSpPr/>
            <p:nvPr/>
          </p:nvSpPr>
          <p:spPr>
            <a:xfrm flipH="false" flipV="false" rot="0">
              <a:off x="0" y="0"/>
              <a:ext cx="22471062" cy="872324"/>
            </a:xfrm>
            <a:custGeom>
              <a:avLst/>
              <a:gdLst/>
              <a:ahLst/>
              <a:cxnLst/>
              <a:rect r="r" b="b" t="t" l="l"/>
              <a:pathLst>
                <a:path h="872324" w="22471062">
                  <a:moveTo>
                    <a:pt x="0" y="0"/>
                  </a:moveTo>
                  <a:lnTo>
                    <a:pt x="22471062" y="0"/>
                  </a:lnTo>
                  <a:lnTo>
                    <a:pt x="22471062" y="872324"/>
                  </a:lnTo>
                  <a:lnTo>
                    <a:pt x="0" y="872324"/>
                  </a:lnTo>
                  <a:close/>
                </a:path>
              </a:pathLst>
            </a:custGeom>
            <a:solidFill>
              <a:srgbClr val="000000">
                <a:alpha val="0"/>
              </a:srgbClr>
            </a:solidFill>
          </p:spPr>
        </p:sp>
        <p:sp>
          <p:nvSpPr>
            <p:cNvPr name="TextBox 19" id="19"/>
            <p:cNvSpPr txBox="true"/>
            <p:nvPr/>
          </p:nvSpPr>
          <p:spPr>
            <a:xfrm>
              <a:off x="0" y="-133350"/>
              <a:ext cx="22471063" cy="1005674"/>
            </a:xfrm>
            <a:prstGeom prst="rect">
              <a:avLst/>
            </a:prstGeom>
          </p:spPr>
          <p:txBody>
            <a:bodyPr anchor="t" rtlCol="false" tIns="0" lIns="0" bIns="0" rIns="0"/>
            <a:lstStyle/>
            <a:p>
              <a:pPr algn="l">
                <a:lnSpc>
                  <a:spcPts val="5680"/>
                </a:lnSpc>
              </a:pPr>
              <a:r>
                <a:rPr lang="en-US" sz="3460">
                  <a:solidFill>
                    <a:srgbClr val="112735"/>
                  </a:solidFill>
                  <a:latin typeface="Source Sans Pro"/>
                  <a:ea typeface="Source Sans Pro"/>
                  <a:cs typeface="Source Sans Pro"/>
                  <a:sym typeface="Source Sans Pro"/>
                </a:rPr>
                <a:t>Raveen. P     221701046</a:t>
              </a:r>
            </a:p>
          </p:txBody>
        </p:sp>
      </p:grpSp>
      <p:sp>
        <p:nvSpPr>
          <p:cNvPr name="Freeform 20" id="20"/>
          <p:cNvSpPr/>
          <p:nvPr/>
        </p:nvSpPr>
        <p:spPr>
          <a:xfrm flipH="true" flipV="false" rot="0">
            <a:off x="10089421" y="4895890"/>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21" id="21"/>
          <p:cNvSpPr/>
          <p:nvPr/>
        </p:nvSpPr>
        <p:spPr>
          <a:xfrm flipH="false" flipV="true" rot="0">
            <a:off x="-1426619" y="-515430"/>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5440846" y="4404778"/>
            <a:ext cx="7088237" cy="1037594"/>
            <a:chOff x="0" y="0"/>
            <a:chExt cx="9450983" cy="1383459"/>
          </a:xfrm>
        </p:grpSpPr>
        <p:sp>
          <p:nvSpPr>
            <p:cNvPr name="Freeform 7" id="7"/>
            <p:cNvSpPr/>
            <p:nvPr/>
          </p:nvSpPr>
          <p:spPr>
            <a:xfrm flipH="false" flipV="false" rot="0">
              <a:off x="0" y="0"/>
              <a:ext cx="9450983" cy="1383459"/>
            </a:xfrm>
            <a:custGeom>
              <a:avLst/>
              <a:gdLst/>
              <a:ahLst/>
              <a:cxnLst/>
              <a:rect r="r" b="b" t="t" l="l"/>
              <a:pathLst>
                <a:path h="1383459" w="9450983">
                  <a:moveTo>
                    <a:pt x="0" y="0"/>
                  </a:moveTo>
                  <a:lnTo>
                    <a:pt x="9450983" y="0"/>
                  </a:lnTo>
                  <a:lnTo>
                    <a:pt x="9450983" y="1383459"/>
                  </a:lnTo>
                  <a:lnTo>
                    <a:pt x="0" y="1383459"/>
                  </a:lnTo>
                  <a:close/>
                </a:path>
              </a:pathLst>
            </a:custGeom>
            <a:solidFill>
              <a:srgbClr val="000000">
                <a:alpha val="0"/>
              </a:srgbClr>
            </a:solidFill>
          </p:spPr>
        </p:sp>
        <p:sp>
          <p:nvSpPr>
            <p:cNvPr name="TextBox 8" id="8"/>
            <p:cNvSpPr txBox="true"/>
            <p:nvPr/>
          </p:nvSpPr>
          <p:spPr>
            <a:xfrm>
              <a:off x="0" y="-57150"/>
              <a:ext cx="9450983" cy="1440609"/>
            </a:xfrm>
            <a:prstGeom prst="rect">
              <a:avLst/>
            </a:prstGeom>
          </p:spPr>
          <p:txBody>
            <a:bodyPr anchor="t" rtlCol="false" tIns="0" lIns="0" bIns="0" rIns="0"/>
            <a:lstStyle/>
            <a:p>
              <a:pPr algn="ctr">
                <a:lnSpc>
                  <a:spcPts val="8060"/>
                </a:lnSpc>
              </a:pPr>
              <a:r>
                <a:rPr lang="en-US" sz="6459">
                  <a:solidFill>
                    <a:srgbClr val="112735"/>
                  </a:solidFill>
                  <a:latin typeface="Arimo"/>
                  <a:ea typeface="Arimo"/>
                  <a:cs typeface="Arimo"/>
                  <a:sym typeface="Arimo"/>
                </a:rPr>
                <a:t>Thank You </a:t>
              </a:r>
            </a:p>
          </p:txBody>
        </p:sp>
      </p:grpSp>
      <p:sp>
        <p:nvSpPr>
          <p:cNvPr name="Freeform 9" id="9"/>
          <p:cNvSpPr/>
          <p:nvPr/>
        </p:nvSpPr>
        <p:spPr>
          <a:xfrm flipH="true" flipV="false" rot="0">
            <a:off x="10878425" y="495214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0" id="10"/>
          <p:cNvSpPr/>
          <p:nvPr/>
        </p:nvSpPr>
        <p:spPr>
          <a:xfrm flipH="false" flipV="true" rot="0">
            <a:off x="-1299506"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7352408" y="1482839"/>
            <a:ext cx="7088237" cy="943124"/>
            <a:chOff x="0" y="0"/>
            <a:chExt cx="9450983" cy="1257499"/>
          </a:xfrm>
        </p:grpSpPr>
        <p:sp>
          <p:nvSpPr>
            <p:cNvPr name="Freeform 7" id="7"/>
            <p:cNvSpPr/>
            <p:nvPr/>
          </p:nvSpPr>
          <p:spPr>
            <a:xfrm flipH="false" flipV="false" rot="0">
              <a:off x="0" y="0"/>
              <a:ext cx="9450983" cy="1257499"/>
            </a:xfrm>
            <a:custGeom>
              <a:avLst/>
              <a:gdLst/>
              <a:ahLst/>
              <a:cxnLst/>
              <a:rect r="r" b="b" t="t" l="l"/>
              <a:pathLst>
                <a:path h="1257499" w="9450983">
                  <a:moveTo>
                    <a:pt x="0" y="0"/>
                  </a:moveTo>
                  <a:lnTo>
                    <a:pt x="9450983" y="0"/>
                  </a:lnTo>
                  <a:lnTo>
                    <a:pt x="9450983" y="1257499"/>
                  </a:lnTo>
                  <a:lnTo>
                    <a:pt x="0" y="1257499"/>
                  </a:lnTo>
                  <a:close/>
                </a:path>
              </a:pathLst>
            </a:custGeom>
            <a:solidFill>
              <a:srgbClr val="000000">
                <a:alpha val="0"/>
              </a:srgbClr>
            </a:solidFill>
          </p:spPr>
        </p:sp>
        <p:sp>
          <p:nvSpPr>
            <p:cNvPr name="TextBox 8" id="8"/>
            <p:cNvSpPr txBox="true"/>
            <p:nvPr/>
          </p:nvSpPr>
          <p:spPr>
            <a:xfrm>
              <a:off x="0" y="-57150"/>
              <a:ext cx="9450983" cy="1314649"/>
            </a:xfrm>
            <a:prstGeom prst="rect">
              <a:avLst/>
            </a:prstGeom>
          </p:spPr>
          <p:txBody>
            <a:bodyPr anchor="t" rtlCol="false" tIns="0" lIns="0" bIns="0" rIns="0"/>
            <a:lstStyle/>
            <a:p>
              <a:pPr algn="l">
                <a:lnSpc>
                  <a:spcPts val="6935"/>
                </a:lnSpc>
              </a:pPr>
              <a:r>
                <a:rPr lang="en-US" sz="5559">
                  <a:solidFill>
                    <a:srgbClr val="112735"/>
                  </a:solidFill>
                  <a:latin typeface="Arimo"/>
                  <a:ea typeface="Arimo"/>
                  <a:cs typeface="Arimo"/>
                  <a:sym typeface="Arimo"/>
                </a:rPr>
                <a:t>Abstract</a:t>
              </a:r>
            </a:p>
          </p:txBody>
        </p:sp>
      </p:grpSp>
      <p:grpSp>
        <p:nvGrpSpPr>
          <p:cNvPr name="Group 9" id="9"/>
          <p:cNvGrpSpPr/>
          <p:nvPr/>
        </p:nvGrpSpPr>
        <p:grpSpPr>
          <a:xfrm rot="0">
            <a:off x="2242616" y="2837432"/>
            <a:ext cx="14140419" cy="5216589"/>
            <a:chOff x="0" y="0"/>
            <a:chExt cx="18853892" cy="6955452"/>
          </a:xfrm>
        </p:grpSpPr>
        <p:sp>
          <p:nvSpPr>
            <p:cNvPr name="Freeform 10" id="10"/>
            <p:cNvSpPr/>
            <p:nvPr/>
          </p:nvSpPr>
          <p:spPr>
            <a:xfrm flipH="false" flipV="false" rot="0">
              <a:off x="0" y="0"/>
              <a:ext cx="18853893" cy="6955452"/>
            </a:xfrm>
            <a:custGeom>
              <a:avLst/>
              <a:gdLst/>
              <a:ahLst/>
              <a:cxnLst/>
              <a:rect r="r" b="b" t="t" l="l"/>
              <a:pathLst>
                <a:path h="6955452" w="18853893">
                  <a:moveTo>
                    <a:pt x="0" y="0"/>
                  </a:moveTo>
                  <a:lnTo>
                    <a:pt x="18853893" y="0"/>
                  </a:lnTo>
                  <a:lnTo>
                    <a:pt x="18853893" y="6955452"/>
                  </a:lnTo>
                  <a:lnTo>
                    <a:pt x="0" y="6955452"/>
                  </a:lnTo>
                  <a:close/>
                </a:path>
              </a:pathLst>
            </a:custGeom>
            <a:solidFill>
              <a:srgbClr val="000000">
                <a:alpha val="0"/>
              </a:srgbClr>
            </a:solidFill>
          </p:spPr>
        </p:sp>
        <p:sp>
          <p:nvSpPr>
            <p:cNvPr name="TextBox 11" id="11"/>
            <p:cNvSpPr txBox="true"/>
            <p:nvPr/>
          </p:nvSpPr>
          <p:spPr>
            <a:xfrm>
              <a:off x="0" y="-133350"/>
              <a:ext cx="18853892" cy="7088802"/>
            </a:xfrm>
            <a:prstGeom prst="rect">
              <a:avLst/>
            </a:prstGeom>
          </p:spPr>
          <p:txBody>
            <a:bodyPr anchor="t" rtlCol="false" tIns="0" lIns="0" bIns="0" rIns="0"/>
            <a:lstStyle/>
            <a:p>
              <a:pPr algn="just">
                <a:lnSpc>
                  <a:spcPts val="5224"/>
                </a:lnSpc>
              </a:pPr>
              <a:r>
                <a:rPr lang="en-US" sz="3204">
                  <a:solidFill>
                    <a:srgbClr val="112735"/>
                  </a:solidFill>
                  <a:latin typeface="Source Sans Pro"/>
                  <a:ea typeface="Source Sans Pro"/>
                  <a:cs typeface="Source Sans Pro"/>
                  <a:sym typeface="Source Sans Pro"/>
                </a:rPr>
                <a:t>The project proposes a platform to simplify the creation, organization, and publication of blog content. It provides users with an intuitive interface to create,read,update and delete their blogs.Our project also features user authentication, ensuring secure access and personalized dashboards. By our proposed system the main aim is to streamline content workflows, enhance user engagement, and improve productivity for individual bloggers or small teams by providing AI content enhancement features. The blogs uploaded will be stored real time in database enabling it to be visible to all users anytime. </a:t>
              </a:r>
            </a:p>
          </p:txBody>
        </p:sp>
      </p:grpSp>
      <p:sp>
        <p:nvSpPr>
          <p:cNvPr name="Freeform 12" id="12"/>
          <p:cNvSpPr/>
          <p:nvPr/>
        </p:nvSpPr>
        <p:spPr>
          <a:xfrm flipH="true" flipV="false" rot="0">
            <a:off x="10070687" y="5512402"/>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3" id="13"/>
          <p:cNvSpPr/>
          <p:nvPr/>
        </p:nvSpPr>
        <p:spPr>
          <a:xfrm flipH="false" flipV="true" rot="0">
            <a:off x="-1359089"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6656540" y="1312002"/>
            <a:ext cx="7088237" cy="943124"/>
            <a:chOff x="0" y="0"/>
            <a:chExt cx="9450983" cy="1257499"/>
          </a:xfrm>
        </p:grpSpPr>
        <p:sp>
          <p:nvSpPr>
            <p:cNvPr name="Freeform 7" id="7"/>
            <p:cNvSpPr/>
            <p:nvPr/>
          </p:nvSpPr>
          <p:spPr>
            <a:xfrm flipH="false" flipV="false" rot="0">
              <a:off x="0" y="0"/>
              <a:ext cx="9450983" cy="1257499"/>
            </a:xfrm>
            <a:custGeom>
              <a:avLst/>
              <a:gdLst/>
              <a:ahLst/>
              <a:cxnLst/>
              <a:rect r="r" b="b" t="t" l="l"/>
              <a:pathLst>
                <a:path h="1257499" w="9450983">
                  <a:moveTo>
                    <a:pt x="0" y="0"/>
                  </a:moveTo>
                  <a:lnTo>
                    <a:pt x="9450983" y="0"/>
                  </a:lnTo>
                  <a:lnTo>
                    <a:pt x="9450983" y="1257499"/>
                  </a:lnTo>
                  <a:lnTo>
                    <a:pt x="0" y="1257499"/>
                  </a:lnTo>
                  <a:close/>
                </a:path>
              </a:pathLst>
            </a:custGeom>
            <a:solidFill>
              <a:srgbClr val="000000">
                <a:alpha val="0"/>
              </a:srgbClr>
            </a:solidFill>
          </p:spPr>
        </p:sp>
        <p:sp>
          <p:nvSpPr>
            <p:cNvPr name="TextBox 8" id="8"/>
            <p:cNvSpPr txBox="true"/>
            <p:nvPr/>
          </p:nvSpPr>
          <p:spPr>
            <a:xfrm>
              <a:off x="0" y="-57150"/>
              <a:ext cx="9450983" cy="1314649"/>
            </a:xfrm>
            <a:prstGeom prst="rect">
              <a:avLst/>
            </a:prstGeom>
          </p:spPr>
          <p:txBody>
            <a:bodyPr anchor="t" rtlCol="false" tIns="0" lIns="0" bIns="0" rIns="0"/>
            <a:lstStyle/>
            <a:p>
              <a:pPr algn="l">
                <a:lnSpc>
                  <a:spcPts val="6935"/>
                </a:lnSpc>
              </a:pPr>
              <a:r>
                <a:rPr lang="en-US" sz="5559">
                  <a:solidFill>
                    <a:srgbClr val="112735"/>
                  </a:solidFill>
                  <a:latin typeface="Arimo"/>
                  <a:ea typeface="Arimo"/>
                  <a:cs typeface="Arimo"/>
                  <a:sym typeface="Arimo"/>
                </a:rPr>
                <a:t>Introduction</a:t>
              </a:r>
            </a:p>
          </p:txBody>
        </p:sp>
      </p:grpSp>
      <p:grpSp>
        <p:nvGrpSpPr>
          <p:cNvPr name="Group 9" id="9"/>
          <p:cNvGrpSpPr/>
          <p:nvPr/>
        </p:nvGrpSpPr>
        <p:grpSpPr>
          <a:xfrm rot="0">
            <a:off x="2472723" y="2517920"/>
            <a:ext cx="12757292" cy="5698068"/>
            <a:chOff x="0" y="0"/>
            <a:chExt cx="17009723" cy="7597424"/>
          </a:xfrm>
        </p:grpSpPr>
        <p:sp>
          <p:nvSpPr>
            <p:cNvPr name="Freeform 10" id="10"/>
            <p:cNvSpPr/>
            <p:nvPr/>
          </p:nvSpPr>
          <p:spPr>
            <a:xfrm flipH="false" flipV="false" rot="0">
              <a:off x="0" y="0"/>
              <a:ext cx="17009723" cy="7597424"/>
            </a:xfrm>
            <a:custGeom>
              <a:avLst/>
              <a:gdLst/>
              <a:ahLst/>
              <a:cxnLst/>
              <a:rect r="r" b="b" t="t" l="l"/>
              <a:pathLst>
                <a:path h="7597424" w="17009723">
                  <a:moveTo>
                    <a:pt x="0" y="0"/>
                  </a:moveTo>
                  <a:lnTo>
                    <a:pt x="17009723" y="0"/>
                  </a:lnTo>
                  <a:lnTo>
                    <a:pt x="17009723" y="7597424"/>
                  </a:lnTo>
                  <a:lnTo>
                    <a:pt x="0" y="7597424"/>
                  </a:lnTo>
                  <a:close/>
                </a:path>
              </a:pathLst>
            </a:custGeom>
            <a:solidFill>
              <a:srgbClr val="000000">
                <a:alpha val="0"/>
              </a:srgbClr>
            </a:solidFill>
          </p:spPr>
        </p:sp>
        <p:sp>
          <p:nvSpPr>
            <p:cNvPr name="TextBox 11" id="11"/>
            <p:cNvSpPr txBox="true"/>
            <p:nvPr/>
          </p:nvSpPr>
          <p:spPr>
            <a:xfrm>
              <a:off x="0" y="-123825"/>
              <a:ext cx="17009723" cy="7721249"/>
            </a:xfrm>
            <a:prstGeom prst="rect">
              <a:avLst/>
            </a:prstGeom>
          </p:spPr>
          <p:txBody>
            <a:bodyPr anchor="t" rtlCol="false" tIns="0" lIns="0" bIns="0" rIns="0"/>
            <a:lstStyle/>
            <a:p>
              <a:pPr algn="just">
                <a:lnSpc>
                  <a:spcPts val="5065"/>
                </a:lnSpc>
              </a:pPr>
              <a:r>
                <a:rPr lang="en-US" sz="3110">
                  <a:solidFill>
                    <a:srgbClr val="112735"/>
                  </a:solidFill>
                  <a:latin typeface="Source Sans Pro"/>
                  <a:ea typeface="Source Sans Pro"/>
                  <a:cs typeface="Source Sans Pro"/>
                  <a:sym typeface="Source Sans Pro"/>
                </a:rPr>
                <a:t>This project presents an innovative</a:t>
              </a:r>
              <a:r>
                <a:rPr lang="en-US" sz="3110" b="true">
                  <a:solidFill>
                    <a:srgbClr val="112735"/>
                  </a:solidFill>
                  <a:latin typeface="Source Sans Pro Bold"/>
                  <a:ea typeface="Source Sans Pro Bold"/>
                  <a:cs typeface="Source Sans Pro Bold"/>
                  <a:sym typeface="Source Sans Pro Bold"/>
                </a:rPr>
                <a:t> </a:t>
              </a:r>
              <a:r>
                <a:rPr lang="en-US" sz="3110">
                  <a:solidFill>
                    <a:srgbClr val="112735"/>
                  </a:solidFill>
                  <a:latin typeface="Source Sans Pro"/>
                  <a:ea typeface="Source Sans Pro"/>
                  <a:cs typeface="Source Sans Pro"/>
                  <a:sym typeface="Source Sans Pro"/>
                </a:rPr>
                <a:t>blog management system</a:t>
              </a:r>
              <a:r>
                <a:rPr lang="en-US" sz="3110" b="true">
                  <a:solidFill>
                    <a:srgbClr val="112735"/>
                  </a:solidFill>
                  <a:latin typeface="Source Sans Pro Bold"/>
                  <a:ea typeface="Source Sans Pro Bold"/>
                  <a:cs typeface="Source Sans Pro Bold"/>
                  <a:sym typeface="Source Sans Pro Bold"/>
                </a:rPr>
                <a:t> </a:t>
              </a:r>
              <a:r>
                <a:rPr lang="en-US" sz="3110">
                  <a:solidFill>
                    <a:srgbClr val="112735"/>
                  </a:solidFill>
                  <a:latin typeface="Source Sans Pro"/>
                  <a:ea typeface="Source Sans Pro"/>
                  <a:cs typeface="Source Sans Pro"/>
                  <a:sym typeface="Source Sans Pro"/>
                </a:rPr>
                <a:t>that addresses critical limitations in existing platforms by incorporating AI-powered content enhancement, visual preview capabilities, and gamification elements. The project aims to revolutionize the blogging experience by providing an intuitive platform that combines ease of use with powerful features, making content creation and management accessible to users of all skill levels.This comprehensive methodology ensures the development of a user-friendly, feature-rich blogging platform that addresses the limitations of existing systems while incorporating modern engagement features.</a:t>
              </a:r>
            </a:p>
          </p:txBody>
        </p:sp>
      </p:grpSp>
      <p:sp>
        <p:nvSpPr>
          <p:cNvPr name="Freeform 12" id="12"/>
          <p:cNvSpPr/>
          <p:nvPr/>
        </p:nvSpPr>
        <p:spPr>
          <a:xfrm flipH="false" flipV="true" rot="0">
            <a:off x="-1561679" y="-719340"/>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3" id="13"/>
          <p:cNvSpPr/>
          <p:nvPr/>
        </p:nvSpPr>
        <p:spPr>
          <a:xfrm flipH="true" flipV="false" rot="0">
            <a:off x="10200658" y="5428867"/>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14106"/>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6203616" y="1696702"/>
            <a:ext cx="7088237" cy="943124"/>
            <a:chOff x="0" y="0"/>
            <a:chExt cx="9450983" cy="1257499"/>
          </a:xfrm>
        </p:grpSpPr>
        <p:sp>
          <p:nvSpPr>
            <p:cNvPr name="Freeform 7" id="7"/>
            <p:cNvSpPr/>
            <p:nvPr/>
          </p:nvSpPr>
          <p:spPr>
            <a:xfrm flipH="false" flipV="false" rot="0">
              <a:off x="0" y="0"/>
              <a:ext cx="9450983" cy="1257499"/>
            </a:xfrm>
            <a:custGeom>
              <a:avLst/>
              <a:gdLst/>
              <a:ahLst/>
              <a:cxnLst/>
              <a:rect r="r" b="b" t="t" l="l"/>
              <a:pathLst>
                <a:path h="1257499" w="9450983">
                  <a:moveTo>
                    <a:pt x="0" y="0"/>
                  </a:moveTo>
                  <a:lnTo>
                    <a:pt x="9450983" y="0"/>
                  </a:lnTo>
                  <a:lnTo>
                    <a:pt x="9450983" y="1257499"/>
                  </a:lnTo>
                  <a:lnTo>
                    <a:pt x="0" y="1257499"/>
                  </a:lnTo>
                  <a:close/>
                </a:path>
              </a:pathLst>
            </a:custGeom>
            <a:solidFill>
              <a:srgbClr val="000000">
                <a:alpha val="0"/>
              </a:srgbClr>
            </a:solidFill>
          </p:spPr>
        </p:sp>
        <p:sp>
          <p:nvSpPr>
            <p:cNvPr name="TextBox 8" id="8"/>
            <p:cNvSpPr txBox="true"/>
            <p:nvPr/>
          </p:nvSpPr>
          <p:spPr>
            <a:xfrm>
              <a:off x="0" y="-57150"/>
              <a:ext cx="9450983" cy="1314649"/>
            </a:xfrm>
            <a:prstGeom prst="rect">
              <a:avLst/>
            </a:prstGeom>
          </p:spPr>
          <p:txBody>
            <a:bodyPr anchor="t" rtlCol="false" tIns="0" lIns="0" bIns="0" rIns="0"/>
            <a:lstStyle/>
            <a:p>
              <a:pPr algn="l">
                <a:lnSpc>
                  <a:spcPts val="6935"/>
                </a:lnSpc>
              </a:pPr>
              <a:r>
                <a:rPr lang="en-US" sz="5559">
                  <a:solidFill>
                    <a:srgbClr val="112735"/>
                  </a:solidFill>
                  <a:latin typeface="Arimo"/>
                  <a:ea typeface="Arimo"/>
                  <a:cs typeface="Arimo"/>
                  <a:sym typeface="Arimo"/>
                </a:rPr>
                <a:t>Key Objectives</a:t>
              </a:r>
            </a:p>
          </p:txBody>
        </p:sp>
      </p:grpSp>
      <p:grpSp>
        <p:nvGrpSpPr>
          <p:cNvPr name="Group 9" id="9"/>
          <p:cNvGrpSpPr/>
          <p:nvPr/>
        </p:nvGrpSpPr>
        <p:grpSpPr>
          <a:xfrm rot="0">
            <a:off x="1343287" y="3633210"/>
            <a:ext cx="637795" cy="637890"/>
            <a:chOff x="0" y="0"/>
            <a:chExt cx="850393" cy="850520"/>
          </a:xfrm>
        </p:grpSpPr>
        <p:sp>
          <p:nvSpPr>
            <p:cNvPr name="Freeform 10" id="10"/>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112735"/>
            </a:solidFill>
          </p:spPr>
        </p:sp>
      </p:grpSp>
      <p:grpSp>
        <p:nvGrpSpPr>
          <p:cNvPr name="Group 11" id="11"/>
          <p:cNvGrpSpPr/>
          <p:nvPr/>
        </p:nvGrpSpPr>
        <p:grpSpPr>
          <a:xfrm rot="0">
            <a:off x="1534789" y="3699578"/>
            <a:ext cx="225770" cy="438397"/>
            <a:chOff x="0" y="0"/>
            <a:chExt cx="265907" cy="516335"/>
          </a:xfrm>
        </p:grpSpPr>
        <p:sp>
          <p:nvSpPr>
            <p:cNvPr name="Freeform 12" id="12"/>
            <p:cNvSpPr/>
            <p:nvPr/>
          </p:nvSpPr>
          <p:spPr>
            <a:xfrm flipH="false" flipV="false" rot="0">
              <a:off x="0" y="0"/>
              <a:ext cx="265907" cy="516335"/>
            </a:xfrm>
            <a:custGeom>
              <a:avLst/>
              <a:gdLst/>
              <a:ahLst/>
              <a:cxnLst/>
              <a:rect r="r" b="b" t="t" l="l"/>
              <a:pathLst>
                <a:path h="516335" w="265907">
                  <a:moveTo>
                    <a:pt x="0" y="0"/>
                  </a:moveTo>
                  <a:lnTo>
                    <a:pt x="265907" y="0"/>
                  </a:lnTo>
                  <a:lnTo>
                    <a:pt x="265907" y="516335"/>
                  </a:lnTo>
                  <a:lnTo>
                    <a:pt x="0" y="516335"/>
                  </a:lnTo>
                  <a:close/>
                </a:path>
              </a:pathLst>
            </a:custGeom>
            <a:solidFill>
              <a:srgbClr val="000000">
                <a:alpha val="0"/>
              </a:srgbClr>
            </a:solidFill>
          </p:spPr>
        </p:sp>
        <p:sp>
          <p:nvSpPr>
            <p:cNvPr name="TextBox 13" id="13"/>
            <p:cNvSpPr txBox="true"/>
            <p:nvPr/>
          </p:nvSpPr>
          <p:spPr>
            <a:xfrm>
              <a:off x="0" y="38100"/>
              <a:ext cx="265907" cy="478235"/>
            </a:xfrm>
            <a:prstGeom prst="rect">
              <a:avLst/>
            </a:prstGeom>
          </p:spPr>
          <p:txBody>
            <a:bodyPr anchor="t" rtlCol="false" tIns="0" lIns="0" bIns="0" rIns="0"/>
            <a:lstStyle/>
            <a:p>
              <a:pPr algn="ctr">
                <a:lnSpc>
                  <a:spcPts val="3309"/>
                </a:lnSpc>
              </a:pPr>
              <a:r>
                <a:rPr lang="en-US" sz="3310">
                  <a:solidFill>
                    <a:srgbClr val="F3EEE3"/>
                  </a:solidFill>
                  <a:latin typeface="Arimo"/>
                  <a:ea typeface="Arimo"/>
                  <a:cs typeface="Arimo"/>
                  <a:sym typeface="Arimo"/>
                </a:rPr>
                <a:t>1</a:t>
              </a:r>
            </a:p>
          </p:txBody>
        </p:sp>
      </p:grpSp>
      <p:grpSp>
        <p:nvGrpSpPr>
          <p:cNvPr name="Group 14" id="14"/>
          <p:cNvGrpSpPr/>
          <p:nvPr/>
        </p:nvGrpSpPr>
        <p:grpSpPr>
          <a:xfrm rot="0">
            <a:off x="2160971" y="3699578"/>
            <a:ext cx="3544044" cy="476568"/>
            <a:chOff x="0" y="0"/>
            <a:chExt cx="4725392" cy="635424"/>
          </a:xfrm>
        </p:grpSpPr>
        <p:sp>
          <p:nvSpPr>
            <p:cNvPr name="Freeform 15" id="15"/>
            <p:cNvSpPr/>
            <p:nvPr/>
          </p:nvSpPr>
          <p:spPr>
            <a:xfrm flipH="false" flipV="false" rot="0">
              <a:off x="0" y="0"/>
              <a:ext cx="4725392" cy="635424"/>
            </a:xfrm>
            <a:custGeom>
              <a:avLst/>
              <a:gdLst/>
              <a:ahLst/>
              <a:cxnLst/>
              <a:rect r="r" b="b" t="t" l="l"/>
              <a:pathLst>
                <a:path h="635424" w="4725392">
                  <a:moveTo>
                    <a:pt x="0" y="0"/>
                  </a:moveTo>
                  <a:lnTo>
                    <a:pt x="4725392" y="0"/>
                  </a:lnTo>
                  <a:lnTo>
                    <a:pt x="4725392" y="635424"/>
                  </a:lnTo>
                  <a:lnTo>
                    <a:pt x="0" y="635424"/>
                  </a:lnTo>
                  <a:close/>
                </a:path>
              </a:pathLst>
            </a:custGeom>
            <a:solidFill>
              <a:srgbClr val="000000">
                <a:alpha val="0"/>
              </a:srgbClr>
            </a:solidFill>
          </p:spPr>
        </p:sp>
        <p:sp>
          <p:nvSpPr>
            <p:cNvPr name="TextBox 16" id="16"/>
            <p:cNvSpPr txBox="true"/>
            <p:nvPr/>
          </p:nvSpPr>
          <p:spPr>
            <a:xfrm>
              <a:off x="0" y="-28575"/>
              <a:ext cx="4725392" cy="663999"/>
            </a:xfrm>
            <a:prstGeom prst="rect">
              <a:avLst/>
            </a:prstGeom>
          </p:spPr>
          <p:txBody>
            <a:bodyPr anchor="t" rtlCol="false" tIns="0" lIns="0" bIns="0" rIns="0"/>
            <a:lstStyle/>
            <a:p>
              <a:pPr algn="l">
                <a:lnSpc>
                  <a:spcPts val="3684"/>
                </a:lnSpc>
              </a:pPr>
              <a:r>
                <a:rPr lang="en-US" sz="2949" u="sng">
                  <a:solidFill>
                    <a:srgbClr val="112735"/>
                  </a:solidFill>
                  <a:latin typeface="Arimo"/>
                  <a:ea typeface="Arimo"/>
                  <a:cs typeface="Arimo"/>
                  <a:sym typeface="Arimo"/>
                </a:rPr>
                <a:t>Intuitive Interface:</a:t>
              </a:r>
            </a:p>
          </p:txBody>
        </p:sp>
      </p:grpSp>
      <p:grpSp>
        <p:nvGrpSpPr>
          <p:cNvPr name="Group 17" id="17"/>
          <p:cNvGrpSpPr/>
          <p:nvPr/>
        </p:nvGrpSpPr>
        <p:grpSpPr>
          <a:xfrm rot="0">
            <a:off x="5394633" y="3742094"/>
            <a:ext cx="8043492" cy="534081"/>
            <a:chOff x="0" y="0"/>
            <a:chExt cx="10724656" cy="712108"/>
          </a:xfrm>
        </p:grpSpPr>
        <p:sp>
          <p:nvSpPr>
            <p:cNvPr name="Freeform 18" id="18"/>
            <p:cNvSpPr/>
            <p:nvPr/>
          </p:nvSpPr>
          <p:spPr>
            <a:xfrm flipH="false" flipV="false" rot="0">
              <a:off x="0" y="0"/>
              <a:ext cx="10724656" cy="712108"/>
            </a:xfrm>
            <a:custGeom>
              <a:avLst/>
              <a:gdLst/>
              <a:ahLst/>
              <a:cxnLst/>
              <a:rect r="r" b="b" t="t" l="l"/>
              <a:pathLst>
                <a:path h="712108" w="10724656">
                  <a:moveTo>
                    <a:pt x="0" y="0"/>
                  </a:moveTo>
                  <a:lnTo>
                    <a:pt x="10724656" y="0"/>
                  </a:lnTo>
                  <a:lnTo>
                    <a:pt x="10724656" y="712108"/>
                  </a:lnTo>
                  <a:lnTo>
                    <a:pt x="0" y="712108"/>
                  </a:lnTo>
                  <a:close/>
                </a:path>
              </a:pathLst>
            </a:custGeom>
            <a:solidFill>
              <a:srgbClr val="000000">
                <a:alpha val="0"/>
              </a:srgbClr>
            </a:solidFill>
          </p:spPr>
        </p:sp>
        <p:sp>
          <p:nvSpPr>
            <p:cNvPr name="TextBox 19" id="19"/>
            <p:cNvSpPr txBox="true"/>
            <p:nvPr/>
          </p:nvSpPr>
          <p:spPr>
            <a:xfrm>
              <a:off x="0" y="-114300"/>
              <a:ext cx="10724656" cy="826408"/>
            </a:xfrm>
            <a:prstGeom prst="rect">
              <a:avLst/>
            </a:prstGeom>
          </p:spPr>
          <p:txBody>
            <a:bodyPr anchor="t" rtlCol="false" tIns="0" lIns="0" bIns="0" rIns="0"/>
            <a:lstStyle/>
            <a:p>
              <a:pPr algn="l">
                <a:lnSpc>
                  <a:spcPts val="4540"/>
                </a:lnSpc>
              </a:pPr>
              <a:r>
                <a:rPr lang="en-US" sz="2785">
                  <a:solidFill>
                    <a:srgbClr val="112735"/>
                  </a:solidFill>
                  <a:latin typeface="Source Sans Pro"/>
                  <a:ea typeface="Source Sans Pro"/>
                  <a:cs typeface="Source Sans Pro"/>
                  <a:sym typeface="Source Sans Pro"/>
                </a:rPr>
                <a:t>Develop an intuitive, beginner-friendly user interface.</a:t>
              </a:r>
            </a:p>
          </p:txBody>
        </p:sp>
      </p:grpSp>
      <p:grpSp>
        <p:nvGrpSpPr>
          <p:cNvPr name="Group 20" id="20"/>
          <p:cNvGrpSpPr/>
          <p:nvPr/>
        </p:nvGrpSpPr>
        <p:grpSpPr>
          <a:xfrm rot="0">
            <a:off x="1334136" y="4623751"/>
            <a:ext cx="637795" cy="637890"/>
            <a:chOff x="0" y="0"/>
            <a:chExt cx="850393" cy="850520"/>
          </a:xfrm>
        </p:grpSpPr>
        <p:sp>
          <p:nvSpPr>
            <p:cNvPr name="Freeform 21" id="21"/>
            <p:cNvSpPr/>
            <p:nvPr/>
          </p:nvSpPr>
          <p:spPr>
            <a:xfrm flipH="false" flipV="false" rot="0">
              <a:off x="0" y="0"/>
              <a:ext cx="850392" cy="850519"/>
            </a:xfrm>
            <a:custGeom>
              <a:avLst/>
              <a:gdLst/>
              <a:ahLst/>
              <a:cxnLst/>
              <a:rect r="r" b="b" t="t" l="l"/>
              <a:pathLst>
                <a:path h="850519" w="850392">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112735"/>
            </a:solidFill>
          </p:spPr>
        </p:sp>
      </p:grpSp>
      <p:grpSp>
        <p:nvGrpSpPr>
          <p:cNvPr name="Group 22" id="22"/>
          <p:cNvGrpSpPr/>
          <p:nvPr/>
        </p:nvGrpSpPr>
        <p:grpSpPr>
          <a:xfrm rot="0">
            <a:off x="1524071" y="4676225"/>
            <a:ext cx="236488" cy="465138"/>
            <a:chOff x="0" y="0"/>
            <a:chExt cx="315317" cy="620184"/>
          </a:xfrm>
        </p:grpSpPr>
        <p:sp>
          <p:nvSpPr>
            <p:cNvPr name="Freeform 23" id="23"/>
            <p:cNvSpPr/>
            <p:nvPr/>
          </p:nvSpPr>
          <p:spPr>
            <a:xfrm flipH="false" flipV="false" rot="0">
              <a:off x="0" y="0"/>
              <a:ext cx="315317" cy="620184"/>
            </a:xfrm>
            <a:custGeom>
              <a:avLst/>
              <a:gdLst/>
              <a:ahLst/>
              <a:cxnLst/>
              <a:rect r="r" b="b" t="t" l="l"/>
              <a:pathLst>
                <a:path h="620184" w="315317">
                  <a:moveTo>
                    <a:pt x="0" y="0"/>
                  </a:moveTo>
                  <a:lnTo>
                    <a:pt x="315317" y="0"/>
                  </a:lnTo>
                  <a:lnTo>
                    <a:pt x="315317" y="620184"/>
                  </a:lnTo>
                  <a:lnTo>
                    <a:pt x="0" y="620184"/>
                  </a:lnTo>
                  <a:close/>
                </a:path>
              </a:pathLst>
            </a:custGeom>
            <a:solidFill>
              <a:srgbClr val="000000">
                <a:alpha val="0"/>
              </a:srgbClr>
            </a:solidFill>
          </p:spPr>
        </p:sp>
        <p:sp>
          <p:nvSpPr>
            <p:cNvPr name="TextBox 24" id="24"/>
            <p:cNvSpPr txBox="true"/>
            <p:nvPr/>
          </p:nvSpPr>
          <p:spPr>
            <a:xfrm>
              <a:off x="0" y="38100"/>
              <a:ext cx="315317" cy="582084"/>
            </a:xfrm>
            <a:prstGeom prst="rect">
              <a:avLst/>
            </a:prstGeom>
          </p:spPr>
          <p:txBody>
            <a:bodyPr anchor="t" rtlCol="false" tIns="0" lIns="0" bIns="0" rIns="0"/>
            <a:lstStyle/>
            <a:p>
              <a:pPr algn="ctr">
                <a:lnSpc>
                  <a:spcPts val="3309"/>
                </a:lnSpc>
              </a:pPr>
              <a:r>
                <a:rPr lang="en-US" sz="3310">
                  <a:solidFill>
                    <a:srgbClr val="F3EEE3"/>
                  </a:solidFill>
                  <a:latin typeface="Arimo"/>
                  <a:ea typeface="Arimo"/>
                  <a:cs typeface="Arimo"/>
                  <a:sym typeface="Arimo"/>
                </a:rPr>
                <a:t>2</a:t>
              </a:r>
            </a:p>
          </p:txBody>
        </p:sp>
      </p:grpSp>
      <p:grpSp>
        <p:nvGrpSpPr>
          <p:cNvPr name="Group 25" id="25"/>
          <p:cNvGrpSpPr/>
          <p:nvPr/>
        </p:nvGrpSpPr>
        <p:grpSpPr>
          <a:xfrm rot="0">
            <a:off x="2143463" y="4676225"/>
            <a:ext cx="4646177" cy="467275"/>
            <a:chOff x="0" y="0"/>
            <a:chExt cx="6194903" cy="623033"/>
          </a:xfrm>
        </p:grpSpPr>
        <p:sp>
          <p:nvSpPr>
            <p:cNvPr name="Freeform 26" id="26"/>
            <p:cNvSpPr/>
            <p:nvPr/>
          </p:nvSpPr>
          <p:spPr>
            <a:xfrm flipH="false" flipV="false" rot="0">
              <a:off x="0" y="0"/>
              <a:ext cx="6194903" cy="623033"/>
            </a:xfrm>
            <a:custGeom>
              <a:avLst/>
              <a:gdLst/>
              <a:ahLst/>
              <a:cxnLst/>
              <a:rect r="r" b="b" t="t" l="l"/>
              <a:pathLst>
                <a:path h="623033" w="6194903">
                  <a:moveTo>
                    <a:pt x="0" y="0"/>
                  </a:moveTo>
                  <a:lnTo>
                    <a:pt x="6194903" y="0"/>
                  </a:lnTo>
                  <a:lnTo>
                    <a:pt x="6194903" y="623033"/>
                  </a:lnTo>
                  <a:lnTo>
                    <a:pt x="0" y="623033"/>
                  </a:lnTo>
                  <a:close/>
                </a:path>
              </a:pathLst>
            </a:custGeom>
            <a:solidFill>
              <a:srgbClr val="000000">
                <a:alpha val="0"/>
              </a:srgbClr>
            </a:solidFill>
          </p:spPr>
        </p:sp>
        <p:sp>
          <p:nvSpPr>
            <p:cNvPr name="TextBox 27" id="27"/>
            <p:cNvSpPr txBox="true"/>
            <p:nvPr/>
          </p:nvSpPr>
          <p:spPr>
            <a:xfrm>
              <a:off x="0" y="-28575"/>
              <a:ext cx="6194903" cy="651608"/>
            </a:xfrm>
            <a:prstGeom prst="rect">
              <a:avLst/>
            </a:prstGeom>
          </p:spPr>
          <p:txBody>
            <a:bodyPr anchor="t" rtlCol="false" tIns="0" lIns="0" bIns="0" rIns="0"/>
            <a:lstStyle/>
            <a:p>
              <a:pPr algn="l">
                <a:lnSpc>
                  <a:spcPts val="3639"/>
                </a:lnSpc>
              </a:pPr>
              <a:r>
                <a:rPr lang="en-US" sz="2915" u="sng">
                  <a:solidFill>
                    <a:srgbClr val="112735"/>
                  </a:solidFill>
                  <a:latin typeface="Arimo"/>
                  <a:ea typeface="Arimo"/>
                  <a:cs typeface="Arimo"/>
                  <a:sym typeface="Arimo"/>
                </a:rPr>
                <a:t>AI-Powered Enhancement:</a:t>
              </a:r>
            </a:p>
          </p:txBody>
        </p:sp>
      </p:grpSp>
      <p:grpSp>
        <p:nvGrpSpPr>
          <p:cNvPr name="Group 28" id="28"/>
          <p:cNvGrpSpPr/>
          <p:nvPr/>
        </p:nvGrpSpPr>
        <p:grpSpPr>
          <a:xfrm rot="0">
            <a:off x="6789640" y="4695976"/>
            <a:ext cx="11037475" cy="565665"/>
            <a:chOff x="0" y="0"/>
            <a:chExt cx="14716633" cy="754220"/>
          </a:xfrm>
        </p:grpSpPr>
        <p:sp>
          <p:nvSpPr>
            <p:cNvPr name="Freeform 29" id="29"/>
            <p:cNvSpPr/>
            <p:nvPr/>
          </p:nvSpPr>
          <p:spPr>
            <a:xfrm flipH="false" flipV="false" rot="0">
              <a:off x="0" y="0"/>
              <a:ext cx="14716633" cy="754220"/>
            </a:xfrm>
            <a:custGeom>
              <a:avLst/>
              <a:gdLst/>
              <a:ahLst/>
              <a:cxnLst/>
              <a:rect r="r" b="b" t="t" l="l"/>
              <a:pathLst>
                <a:path h="754220" w="14716633">
                  <a:moveTo>
                    <a:pt x="0" y="0"/>
                  </a:moveTo>
                  <a:lnTo>
                    <a:pt x="14716633" y="0"/>
                  </a:lnTo>
                  <a:lnTo>
                    <a:pt x="14716633" y="754220"/>
                  </a:lnTo>
                  <a:lnTo>
                    <a:pt x="0" y="754220"/>
                  </a:lnTo>
                  <a:close/>
                </a:path>
              </a:pathLst>
            </a:custGeom>
            <a:solidFill>
              <a:srgbClr val="000000">
                <a:alpha val="0"/>
              </a:srgbClr>
            </a:solidFill>
          </p:spPr>
        </p:sp>
        <p:sp>
          <p:nvSpPr>
            <p:cNvPr name="TextBox 30" id="30"/>
            <p:cNvSpPr txBox="true"/>
            <p:nvPr/>
          </p:nvSpPr>
          <p:spPr>
            <a:xfrm>
              <a:off x="0" y="-114300"/>
              <a:ext cx="14716633" cy="868520"/>
            </a:xfrm>
            <a:prstGeom prst="rect">
              <a:avLst/>
            </a:prstGeom>
          </p:spPr>
          <p:txBody>
            <a:bodyPr anchor="t" rtlCol="false" tIns="0" lIns="0" bIns="0" rIns="0"/>
            <a:lstStyle/>
            <a:p>
              <a:pPr algn="l">
                <a:lnSpc>
                  <a:spcPts val="4880"/>
                </a:lnSpc>
              </a:pPr>
              <a:r>
                <a:rPr lang="en-US" sz="2994">
                  <a:solidFill>
                    <a:srgbClr val="112735"/>
                  </a:solidFill>
                  <a:latin typeface="Source Sans Pro"/>
                  <a:ea typeface="Source Sans Pro"/>
                  <a:cs typeface="Source Sans Pro"/>
                  <a:sym typeface="Source Sans Pro"/>
                </a:rPr>
                <a:t>Implement AI-powered content analysis and enhancement features.</a:t>
              </a:r>
            </a:p>
          </p:txBody>
        </p:sp>
      </p:grpSp>
      <p:grpSp>
        <p:nvGrpSpPr>
          <p:cNvPr name="Group 31" id="31"/>
          <p:cNvGrpSpPr/>
          <p:nvPr/>
        </p:nvGrpSpPr>
        <p:grpSpPr>
          <a:xfrm rot="0">
            <a:off x="1334136" y="5650935"/>
            <a:ext cx="685339" cy="637890"/>
            <a:chOff x="0" y="0"/>
            <a:chExt cx="913785" cy="850520"/>
          </a:xfrm>
        </p:grpSpPr>
        <p:sp>
          <p:nvSpPr>
            <p:cNvPr name="Freeform 32" id="32"/>
            <p:cNvSpPr/>
            <p:nvPr/>
          </p:nvSpPr>
          <p:spPr>
            <a:xfrm flipH="false" flipV="false" rot="0">
              <a:off x="0" y="0"/>
              <a:ext cx="913765" cy="850519"/>
            </a:xfrm>
            <a:custGeom>
              <a:avLst/>
              <a:gdLst/>
              <a:ahLst/>
              <a:cxnLst/>
              <a:rect r="r" b="b" t="t" l="l"/>
              <a:pathLst>
                <a:path h="850519" w="913765">
                  <a:moveTo>
                    <a:pt x="0" y="56642"/>
                  </a:moveTo>
                  <a:cubicBezTo>
                    <a:pt x="0" y="25400"/>
                    <a:pt x="27305" y="0"/>
                    <a:pt x="60833" y="0"/>
                  </a:cubicBezTo>
                  <a:lnTo>
                    <a:pt x="852932" y="0"/>
                  </a:lnTo>
                  <a:cubicBezTo>
                    <a:pt x="886587" y="0"/>
                    <a:pt x="913765" y="25400"/>
                    <a:pt x="913765" y="56642"/>
                  </a:cubicBezTo>
                  <a:lnTo>
                    <a:pt x="913765" y="793750"/>
                  </a:lnTo>
                  <a:cubicBezTo>
                    <a:pt x="913765" y="825119"/>
                    <a:pt x="886460" y="850392"/>
                    <a:pt x="852932" y="850392"/>
                  </a:cubicBezTo>
                  <a:lnTo>
                    <a:pt x="60833" y="850392"/>
                  </a:lnTo>
                  <a:cubicBezTo>
                    <a:pt x="27305" y="850519"/>
                    <a:pt x="0" y="825119"/>
                    <a:pt x="0" y="793750"/>
                  </a:cubicBezTo>
                  <a:close/>
                </a:path>
              </a:pathLst>
            </a:custGeom>
            <a:solidFill>
              <a:srgbClr val="112735"/>
            </a:solidFill>
          </p:spPr>
        </p:sp>
      </p:grpSp>
      <p:grpSp>
        <p:nvGrpSpPr>
          <p:cNvPr name="Group 33" id="33"/>
          <p:cNvGrpSpPr/>
          <p:nvPr/>
        </p:nvGrpSpPr>
        <p:grpSpPr>
          <a:xfrm rot="0">
            <a:off x="1513480" y="5698303"/>
            <a:ext cx="279106" cy="543153"/>
            <a:chOff x="0" y="0"/>
            <a:chExt cx="318689" cy="620184"/>
          </a:xfrm>
        </p:grpSpPr>
        <p:sp>
          <p:nvSpPr>
            <p:cNvPr name="Freeform 34" id="34"/>
            <p:cNvSpPr/>
            <p:nvPr/>
          </p:nvSpPr>
          <p:spPr>
            <a:xfrm flipH="false" flipV="false" rot="0">
              <a:off x="0" y="0"/>
              <a:ext cx="318689" cy="620184"/>
            </a:xfrm>
            <a:custGeom>
              <a:avLst/>
              <a:gdLst/>
              <a:ahLst/>
              <a:cxnLst/>
              <a:rect r="r" b="b" t="t" l="l"/>
              <a:pathLst>
                <a:path h="620184" w="318689">
                  <a:moveTo>
                    <a:pt x="0" y="0"/>
                  </a:moveTo>
                  <a:lnTo>
                    <a:pt x="318689" y="0"/>
                  </a:lnTo>
                  <a:lnTo>
                    <a:pt x="318689" y="620184"/>
                  </a:lnTo>
                  <a:lnTo>
                    <a:pt x="0" y="620184"/>
                  </a:lnTo>
                  <a:close/>
                </a:path>
              </a:pathLst>
            </a:custGeom>
            <a:solidFill>
              <a:srgbClr val="000000">
                <a:alpha val="0"/>
              </a:srgbClr>
            </a:solidFill>
          </p:spPr>
        </p:sp>
        <p:sp>
          <p:nvSpPr>
            <p:cNvPr name="TextBox 35" id="35"/>
            <p:cNvSpPr txBox="true"/>
            <p:nvPr/>
          </p:nvSpPr>
          <p:spPr>
            <a:xfrm>
              <a:off x="0" y="38100"/>
              <a:ext cx="318689" cy="582084"/>
            </a:xfrm>
            <a:prstGeom prst="rect">
              <a:avLst/>
            </a:prstGeom>
          </p:spPr>
          <p:txBody>
            <a:bodyPr anchor="t" rtlCol="false" tIns="0" lIns="0" bIns="0" rIns="0"/>
            <a:lstStyle/>
            <a:p>
              <a:pPr algn="ctr">
                <a:lnSpc>
                  <a:spcPts val="3309"/>
                </a:lnSpc>
              </a:pPr>
              <a:r>
                <a:rPr lang="en-US" sz="3310">
                  <a:solidFill>
                    <a:srgbClr val="F3EEE3"/>
                  </a:solidFill>
                  <a:latin typeface="Arimo"/>
                  <a:ea typeface="Arimo"/>
                  <a:cs typeface="Arimo"/>
                  <a:sym typeface="Arimo"/>
                </a:rPr>
                <a:t>3</a:t>
              </a:r>
            </a:p>
          </p:txBody>
        </p:sp>
      </p:grpSp>
      <p:grpSp>
        <p:nvGrpSpPr>
          <p:cNvPr name="Group 36" id="36"/>
          <p:cNvGrpSpPr/>
          <p:nvPr/>
        </p:nvGrpSpPr>
        <p:grpSpPr>
          <a:xfrm rot="0">
            <a:off x="2143463" y="5774311"/>
            <a:ext cx="3544044" cy="476568"/>
            <a:chOff x="0" y="0"/>
            <a:chExt cx="4725392" cy="635424"/>
          </a:xfrm>
        </p:grpSpPr>
        <p:sp>
          <p:nvSpPr>
            <p:cNvPr name="Freeform 37" id="37"/>
            <p:cNvSpPr/>
            <p:nvPr/>
          </p:nvSpPr>
          <p:spPr>
            <a:xfrm flipH="false" flipV="false" rot="0">
              <a:off x="0" y="0"/>
              <a:ext cx="4725392" cy="635424"/>
            </a:xfrm>
            <a:custGeom>
              <a:avLst/>
              <a:gdLst/>
              <a:ahLst/>
              <a:cxnLst/>
              <a:rect r="r" b="b" t="t" l="l"/>
              <a:pathLst>
                <a:path h="635424" w="4725392">
                  <a:moveTo>
                    <a:pt x="0" y="0"/>
                  </a:moveTo>
                  <a:lnTo>
                    <a:pt x="4725392" y="0"/>
                  </a:lnTo>
                  <a:lnTo>
                    <a:pt x="4725392" y="635424"/>
                  </a:lnTo>
                  <a:lnTo>
                    <a:pt x="0" y="635424"/>
                  </a:lnTo>
                  <a:close/>
                </a:path>
              </a:pathLst>
            </a:custGeom>
            <a:solidFill>
              <a:srgbClr val="000000">
                <a:alpha val="0"/>
              </a:srgbClr>
            </a:solidFill>
          </p:spPr>
        </p:sp>
        <p:sp>
          <p:nvSpPr>
            <p:cNvPr name="TextBox 38" id="38"/>
            <p:cNvSpPr txBox="true"/>
            <p:nvPr/>
          </p:nvSpPr>
          <p:spPr>
            <a:xfrm>
              <a:off x="0" y="-28575"/>
              <a:ext cx="4725392" cy="663999"/>
            </a:xfrm>
            <a:prstGeom prst="rect">
              <a:avLst/>
            </a:prstGeom>
          </p:spPr>
          <p:txBody>
            <a:bodyPr anchor="t" rtlCol="false" tIns="0" lIns="0" bIns="0" rIns="0"/>
            <a:lstStyle/>
            <a:p>
              <a:pPr algn="l">
                <a:lnSpc>
                  <a:spcPts val="3684"/>
                </a:lnSpc>
              </a:pPr>
              <a:r>
                <a:rPr lang="en-US" sz="2949" u="sng">
                  <a:solidFill>
                    <a:srgbClr val="112735"/>
                  </a:solidFill>
                  <a:latin typeface="Arimo"/>
                  <a:ea typeface="Arimo"/>
                  <a:cs typeface="Arimo"/>
                  <a:sym typeface="Arimo"/>
                </a:rPr>
                <a:t>User authentication:</a:t>
              </a:r>
            </a:p>
          </p:txBody>
        </p:sp>
      </p:grpSp>
      <p:grpSp>
        <p:nvGrpSpPr>
          <p:cNvPr name="Group 39" id="39"/>
          <p:cNvGrpSpPr/>
          <p:nvPr/>
        </p:nvGrpSpPr>
        <p:grpSpPr>
          <a:xfrm rot="0">
            <a:off x="5687507" y="5785516"/>
            <a:ext cx="10881728" cy="534081"/>
            <a:chOff x="0" y="0"/>
            <a:chExt cx="14508971" cy="712108"/>
          </a:xfrm>
        </p:grpSpPr>
        <p:sp>
          <p:nvSpPr>
            <p:cNvPr name="Freeform 40" id="40"/>
            <p:cNvSpPr/>
            <p:nvPr/>
          </p:nvSpPr>
          <p:spPr>
            <a:xfrm flipH="false" flipV="false" rot="0">
              <a:off x="0" y="0"/>
              <a:ext cx="14508970" cy="712108"/>
            </a:xfrm>
            <a:custGeom>
              <a:avLst/>
              <a:gdLst/>
              <a:ahLst/>
              <a:cxnLst/>
              <a:rect r="r" b="b" t="t" l="l"/>
              <a:pathLst>
                <a:path h="712108" w="14508970">
                  <a:moveTo>
                    <a:pt x="0" y="0"/>
                  </a:moveTo>
                  <a:lnTo>
                    <a:pt x="14508970" y="0"/>
                  </a:lnTo>
                  <a:lnTo>
                    <a:pt x="14508970" y="712108"/>
                  </a:lnTo>
                  <a:lnTo>
                    <a:pt x="0" y="712108"/>
                  </a:lnTo>
                  <a:close/>
                </a:path>
              </a:pathLst>
            </a:custGeom>
            <a:solidFill>
              <a:srgbClr val="000000">
                <a:alpha val="0"/>
              </a:srgbClr>
            </a:solidFill>
          </p:spPr>
        </p:sp>
        <p:sp>
          <p:nvSpPr>
            <p:cNvPr name="TextBox 41" id="41"/>
            <p:cNvSpPr txBox="true"/>
            <p:nvPr/>
          </p:nvSpPr>
          <p:spPr>
            <a:xfrm>
              <a:off x="0" y="-114300"/>
              <a:ext cx="14508971" cy="826408"/>
            </a:xfrm>
            <a:prstGeom prst="rect">
              <a:avLst/>
            </a:prstGeom>
          </p:spPr>
          <p:txBody>
            <a:bodyPr anchor="t" rtlCol="false" tIns="0" lIns="0" bIns="0" rIns="0"/>
            <a:lstStyle/>
            <a:p>
              <a:pPr algn="l">
                <a:lnSpc>
                  <a:spcPts val="4540"/>
                </a:lnSpc>
              </a:pPr>
              <a:r>
                <a:rPr lang="en-US" sz="2785">
                  <a:solidFill>
                    <a:srgbClr val="112735"/>
                  </a:solidFill>
                  <a:latin typeface="Source Sans Pro"/>
                  <a:ea typeface="Source Sans Pro"/>
                  <a:cs typeface="Source Sans Pro"/>
                  <a:sym typeface="Source Sans Pro"/>
                </a:rPr>
                <a:t>Implement user authentication features which makes it secured.</a:t>
              </a:r>
            </a:p>
          </p:txBody>
        </p:sp>
      </p:grpSp>
      <p:grpSp>
        <p:nvGrpSpPr>
          <p:cNvPr name="Group 42" id="42"/>
          <p:cNvGrpSpPr/>
          <p:nvPr/>
        </p:nvGrpSpPr>
        <p:grpSpPr>
          <a:xfrm rot="0">
            <a:off x="1304888" y="6655328"/>
            <a:ext cx="714582" cy="637889"/>
            <a:chOff x="0" y="0"/>
            <a:chExt cx="952776" cy="850519"/>
          </a:xfrm>
        </p:grpSpPr>
        <p:sp>
          <p:nvSpPr>
            <p:cNvPr name="Freeform 43" id="43"/>
            <p:cNvSpPr/>
            <p:nvPr/>
          </p:nvSpPr>
          <p:spPr>
            <a:xfrm flipH="false" flipV="false" rot="0">
              <a:off x="0" y="0"/>
              <a:ext cx="952754" cy="850519"/>
            </a:xfrm>
            <a:custGeom>
              <a:avLst/>
              <a:gdLst/>
              <a:ahLst/>
              <a:cxnLst/>
              <a:rect r="r" b="b" t="t" l="l"/>
              <a:pathLst>
                <a:path h="850519" w="952754">
                  <a:moveTo>
                    <a:pt x="0" y="56642"/>
                  </a:moveTo>
                  <a:cubicBezTo>
                    <a:pt x="0" y="25400"/>
                    <a:pt x="28448" y="0"/>
                    <a:pt x="63500" y="0"/>
                  </a:cubicBezTo>
                  <a:lnTo>
                    <a:pt x="889254" y="0"/>
                  </a:lnTo>
                  <a:cubicBezTo>
                    <a:pt x="924433" y="0"/>
                    <a:pt x="952754" y="25400"/>
                    <a:pt x="952754" y="56642"/>
                  </a:cubicBezTo>
                  <a:lnTo>
                    <a:pt x="952754" y="793750"/>
                  </a:lnTo>
                  <a:cubicBezTo>
                    <a:pt x="952754" y="825119"/>
                    <a:pt x="924306" y="850392"/>
                    <a:pt x="889254" y="850392"/>
                  </a:cubicBezTo>
                  <a:lnTo>
                    <a:pt x="63500" y="850392"/>
                  </a:lnTo>
                  <a:cubicBezTo>
                    <a:pt x="28448" y="850519"/>
                    <a:pt x="0" y="825119"/>
                    <a:pt x="0" y="793750"/>
                  </a:cubicBezTo>
                  <a:close/>
                </a:path>
              </a:pathLst>
            </a:custGeom>
            <a:solidFill>
              <a:srgbClr val="112735"/>
            </a:solidFill>
          </p:spPr>
        </p:sp>
      </p:grpSp>
      <p:grpSp>
        <p:nvGrpSpPr>
          <p:cNvPr name="Group 44" id="44"/>
          <p:cNvGrpSpPr/>
          <p:nvPr/>
        </p:nvGrpSpPr>
        <p:grpSpPr>
          <a:xfrm rot="0">
            <a:off x="1469664" y="6641250"/>
            <a:ext cx="366739" cy="518617"/>
            <a:chOff x="0" y="0"/>
            <a:chExt cx="365125" cy="516335"/>
          </a:xfrm>
        </p:grpSpPr>
        <p:sp>
          <p:nvSpPr>
            <p:cNvPr name="Freeform 45" id="45"/>
            <p:cNvSpPr/>
            <p:nvPr/>
          </p:nvSpPr>
          <p:spPr>
            <a:xfrm flipH="false" flipV="false" rot="0">
              <a:off x="0" y="0"/>
              <a:ext cx="365125" cy="516335"/>
            </a:xfrm>
            <a:custGeom>
              <a:avLst/>
              <a:gdLst/>
              <a:ahLst/>
              <a:cxnLst/>
              <a:rect r="r" b="b" t="t" l="l"/>
              <a:pathLst>
                <a:path h="516335" w="365125">
                  <a:moveTo>
                    <a:pt x="0" y="0"/>
                  </a:moveTo>
                  <a:lnTo>
                    <a:pt x="365125" y="0"/>
                  </a:lnTo>
                  <a:lnTo>
                    <a:pt x="365125" y="516335"/>
                  </a:lnTo>
                  <a:lnTo>
                    <a:pt x="0" y="516335"/>
                  </a:lnTo>
                  <a:close/>
                </a:path>
              </a:pathLst>
            </a:custGeom>
            <a:solidFill>
              <a:srgbClr val="000000">
                <a:alpha val="0"/>
              </a:srgbClr>
            </a:solidFill>
          </p:spPr>
        </p:sp>
        <p:sp>
          <p:nvSpPr>
            <p:cNvPr name="TextBox 46" id="46"/>
            <p:cNvSpPr txBox="true"/>
            <p:nvPr/>
          </p:nvSpPr>
          <p:spPr>
            <a:xfrm>
              <a:off x="0" y="38100"/>
              <a:ext cx="365125" cy="478235"/>
            </a:xfrm>
            <a:prstGeom prst="rect">
              <a:avLst/>
            </a:prstGeom>
          </p:spPr>
          <p:txBody>
            <a:bodyPr anchor="t" rtlCol="false" tIns="0" lIns="0" bIns="0" rIns="0"/>
            <a:lstStyle/>
            <a:p>
              <a:pPr algn="ctr">
                <a:lnSpc>
                  <a:spcPts val="3309"/>
                </a:lnSpc>
              </a:pPr>
              <a:r>
                <a:rPr lang="en-US" sz="3310">
                  <a:solidFill>
                    <a:srgbClr val="F3EEE3"/>
                  </a:solidFill>
                  <a:latin typeface="Arimo"/>
                  <a:ea typeface="Arimo"/>
                  <a:cs typeface="Arimo"/>
                  <a:sym typeface="Arimo"/>
                </a:rPr>
                <a:t>4</a:t>
              </a:r>
            </a:p>
          </p:txBody>
        </p:sp>
      </p:grpSp>
      <p:grpSp>
        <p:nvGrpSpPr>
          <p:cNvPr name="Group 47" id="47"/>
          <p:cNvGrpSpPr/>
          <p:nvPr/>
        </p:nvGrpSpPr>
        <p:grpSpPr>
          <a:xfrm rot="0">
            <a:off x="2143463" y="6721695"/>
            <a:ext cx="3544044" cy="601792"/>
            <a:chOff x="0" y="0"/>
            <a:chExt cx="4725392" cy="802389"/>
          </a:xfrm>
        </p:grpSpPr>
        <p:sp>
          <p:nvSpPr>
            <p:cNvPr name="Freeform 48" id="48"/>
            <p:cNvSpPr/>
            <p:nvPr/>
          </p:nvSpPr>
          <p:spPr>
            <a:xfrm flipH="false" flipV="false" rot="0">
              <a:off x="0" y="0"/>
              <a:ext cx="4725392" cy="802389"/>
            </a:xfrm>
            <a:custGeom>
              <a:avLst/>
              <a:gdLst/>
              <a:ahLst/>
              <a:cxnLst/>
              <a:rect r="r" b="b" t="t" l="l"/>
              <a:pathLst>
                <a:path h="802389" w="4725392">
                  <a:moveTo>
                    <a:pt x="0" y="0"/>
                  </a:moveTo>
                  <a:lnTo>
                    <a:pt x="4725392" y="0"/>
                  </a:lnTo>
                  <a:lnTo>
                    <a:pt x="4725392" y="802389"/>
                  </a:lnTo>
                  <a:lnTo>
                    <a:pt x="0" y="802389"/>
                  </a:lnTo>
                  <a:close/>
                </a:path>
              </a:pathLst>
            </a:custGeom>
            <a:solidFill>
              <a:srgbClr val="000000">
                <a:alpha val="0"/>
              </a:srgbClr>
            </a:solidFill>
          </p:spPr>
        </p:sp>
        <p:sp>
          <p:nvSpPr>
            <p:cNvPr name="TextBox 49" id="49"/>
            <p:cNvSpPr txBox="true"/>
            <p:nvPr/>
          </p:nvSpPr>
          <p:spPr>
            <a:xfrm>
              <a:off x="0" y="-28575"/>
              <a:ext cx="4725392" cy="830964"/>
            </a:xfrm>
            <a:prstGeom prst="rect">
              <a:avLst/>
            </a:prstGeom>
          </p:spPr>
          <p:txBody>
            <a:bodyPr anchor="t" rtlCol="false" tIns="0" lIns="0" bIns="0" rIns="0"/>
            <a:lstStyle/>
            <a:p>
              <a:pPr algn="l">
                <a:lnSpc>
                  <a:spcPts val="3684"/>
                </a:lnSpc>
              </a:pPr>
              <a:r>
                <a:rPr lang="en-US" sz="2949" u="sng">
                  <a:solidFill>
                    <a:srgbClr val="112735"/>
                  </a:solidFill>
                  <a:latin typeface="Arimo"/>
                  <a:ea typeface="Arimo"/>
                  <a:cs typeface="Arimo"/>
                  <a:sym typeface="Arimo"/>
                </a:rPr>
                <a:t>API-testing:</a:t>
              </a:r>
            </a:p>
          </p:txBody>
        </p:sp>
      </p:grpSp>
      <p:grpSp>
        <p:nvGrpSpPr>
          <p:cNvPr name="Group 50" id="50"/>
          <p:cNvGrpSpPr/>
          <p:nvPr/>
        </p:nvGrpSpPr>
        <p:grpSpPr>
          <a:xfrm rot="0">
            <a:off x="4295468" y="6772219"/>
            <a:ext cx="9697064" cy="546675"/>
            <a:chOff x="0" y="0"/>
            <a:chExt cx="12929419" cy="728900"/>
          </a:xfrm>
        </p:grpSpPr>
        <p:sp>
          <p:nvSpPr>
            <p:cNvPr name="Freeform 51" id="51"/>
            <p:cNvSpPr/>
            <p:nvPr/>
          </p:nvSpPr>
          <p:spPr>
            <a:xfrm flipH="false" flipV="false" rot="0">
              <a:off x="0" y="0"/>
              <a:ext cx="12929419" cy="728900"/>
            </a:xfrm>
            <a:custGeom>
              <a:avLst/>
              <a:gdLst/>
              <a:ahLst/>
              <a:cxnLst/>
              <a:rect r="r" b="b" t="t" l="l"/>
              <a:pathLst>
                <a:path h="728900" w="12929419">
                  <a:moveTo>
                    <a:pt x="0" y="0"/>
                  </a:moveTo>
                  <a:lnTo>
                    <a:pt x="12929419" y="0"/>
                  </a:lnTo>
                  <a:lnTo>
                    <a:pt x="12929419" y="728900"/>
                  </a:lnTo>
                  <a:lnTo>
                    <a:pt x="0" y="728900"/>
                  </a:lnTo>
                  <a:close/>
                </a:path>
              </a:pathLst>
            </a:custGeom>
            <a:solidFill>
              <a:srgbClr val="000000">
                <a:alpha val="0"/>
              </a:srgbClr>
            </a:solidFill>
          </p:spPr>
        </p:sp>
        <p:sp>
          <p:nvSpPr>
            <p:cNvPr name="TextBox 52" id="52"/>
            <p:cNvSpPr txBox="true"/>
            <p:nvPr/>
          </p:nvSpPr>
          <p:spPr>
            <a:xfrm>
              <a:off x="0" y="-114300"/>
              <a:ext cx="12929419" cy="843200"/>
            </a:xfrm>
            <a:prstGeom prst="rect">
              <a:avLst/>
            </a:prstGeom>
          </p:spPr>
          <p:txBody>
            <a:bodyPr anchor="t" rtlCol="false" tIns="0" lIns="0" bIns="0" rIns="0"/>
            <a:lstStyle/>
            <a:p>
              <a:pPr algn="l">
                <a:lnSpc>
                  <a:spcPts val="4540"/>
                </a:lnSpc>
              </a:pPr>
              <a:r>
                <a:rPr lang="en-US" sz="2785">
                  <a:solidFill>
                    <a:srgbClr val="112735"/>
                  </a:solidFill>
                  <a:latin typeface="Source Sans Pro"/>
                  <a:ea typeface="Source Sans Pro"/>
                  <a:cs typeface="Source Sans Pro"/>
                  <a:sym typeface="Source Sans Pro"/>
                </a:rPr>
                <a:t>Develop and verify proper execution of API operations.</a:t>
              </a:r>
            </a:p>
          </p:txBody>
        </p:sp>
      </p:grpSp>
      <p:sp>
        <p:nvSpPr>
          <p:cNvPr name="Freeform 53" id="53"/>
          <p:cNvSpPr/>
          <p:nvPr/>
        </p:nvSpPr>
        <p:spPr>
          <a:xfrm flipH="true" flipV="false" rot="0">
            <a:off x="10152916" y="5186600"/>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54" id="54"/>
          <p:cNvSpPr/>
          <p:nvPr/>
        </p:nvSpPr>
        <p:spPr>
          <a:xfrm flipH="false" flipV="true" rot="0">
            <a:off x="-732117" y="-1252955"/>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2286504" y="1838916"/>
            <a:ext cx="15406274" cy="871193"/>
            <a:chOff x="0" y="0"/>
            <a:chExt cx="20541699" cy="1161591"/>
          </a:xfrm>
        </p:grpSpPr>
        <p:sp>
          <p:nvSpPr>
            <p:cNvPr name="Freeform 7" id="7"/>
            <p:cNvSpPr/>
            <p:nvPr/>
          </p:nvSpPr>
          <p:spPr>
            <a:xfrm flipH="false" flipV="false" rot="0">
              <a:off x="0" y="0"/>
              <a:ext cx="20541698" cy="1161591"/>
            </a:xfrm>
            <a:custGeom>
              <a:avLst/>
              <a:gdLst/>
              <a:ahLst/>
              <a:cxnLst/>
              <a:rect r="r" b="b" t="t" l="l"/>
              <a:pathLst>
                <a:path h="1161591" w="20541698">
                  <a:moveTo>
                    <a:pt x="0" y="0"/>
                  </a:moveTo>
                  <a:lnTo>
                    <a:pt x="20541698" y="0"/>
                  </a:lnTo>
                  <a:lnTo>
                    <a:pt x="20541698" y="1161591"/>
                  </a:lnTo>
                  <a:lnTo>
                    <a:pt x="0" y="1161591"/>
                  </a:lnTo>
                  <a:close/>
                </a:path>
              </a:pathLst>
            </a:custGeom>
            <a:solidFill>
              <a:srgbClr val="000000">
                <a:alpha val="0"/>
              </a:srgbClr>
            </a:solidFill>
          </p:spPr>
        </p:sp>
        <p:sp>
          <p:nvSpPr>
            <p:cNvPr name="TextBox 8" id="8"/>
            <p:cNvSpPr txBox="true"/>
            <p:nvPr/>
          </p:nvSpPr>
          <p:spPr>
            <a:xfrm>
              <a:off x="0" y="-47625"/>
              <a:ext cx="20541699" cy="1209216"/>
            </a:xfrm>
            <a:prstGeom prst="rect">
              <a:avLst/>
            </a:prstGeom>
          </p:spPr>
          <p:txBody>
            <a:bodyPr anchor="t" rtlCol="false" tIns="0" lIns="0" bIns="0" rIns="0"/>
            <a:lstStyle/>
            <a:p>
              <a:pPr algn="l">
                <a:lnSpc>
                  <a:spcPts val="6775"/>
                </a:lnSpc>
              </a:pPr>
              <a:r>
                <a:rPr lang="en-US" sz="5435">
                  <a:solidFill>
                    <a:srgbClr val="112735"/>
                  </a:solidFill>
                  <a:latin typeface="Arimo"/>
                  <a:ea typeface="Arimo"/>
                  <a:cs typeface="Arimo"/>
                  <a:sym typeface="Arimo"/>
                </a:rPr>
                <a:t>Literature Survey: Existing System Limitations</a:t>
              </a:r>
            </a:p>
          </p:txBody>
        </p:sp>
      </p:grpSp>
      <p:grpSp>
        <p:nvGrpSpPr>
          <p:cNvPr name="Group 9" id="9"/>
          <p:cNvGrpSpPr/>
          <p:nvPr/>
        </p:nvGrpSpPr>
        <p:grpSpPr>
          <a:xfrm rot="0">
            <a:off x="978742" y="3145986"/>
            <a:ext cx="4826926" cy="5877434"/>
            <a:chOff x="0" y="0"/>
            <a:chExt cx="6435901" cy="7836578"/>
          </a:xfrm>
        </p:grpSpPr>
        <p:sp>
          <p:nvSpPr>
            <p:cNvPr name="Freeform 10" id="10"/>
            <p:cNvSpPr/>
            <p:nvPr/>
          </p:nvSpPr>
          <p:spPr>
            <a:xfrm flipH="false" flipV="false" rot="0">
              <a:off x="0" y="0"/>
              <a:ext cx="6435852" cy="7836535"/>
            </a:xfrm>
            <a:custGeom>
              <a:avLst/>
              <a:gdLst/>
              <a:ahLst/>
              <a:cxnLst/>
              <a:rect r="r" b="b" t="t" l="l"/>
              <a:pathLst>
                <a:path h="7836535" w="6435852">
                  <a:moveTo>
                    <a:pt x="0" y="131318"/>
                  </a:moveTo>
                  <a:cubicBezTo>
                    <a:pt x="0" y="58801"/>
                    <a:pt x="23368" y="0"/>
                    <a:pt x="52197" y="0"/>
                  </a:cubicBezTo>
                  <a:lnTo>
                    <a:pt x="6383655" y="0"/>
                  </a:lnTo>
                  <a:cubicBezTo>
                    <a:pt x="6412484" y="0"/>
                    <a:pt x="6435852" y="58801"/>
                    <a:pt x="6435852" y="131318"/>
                  </a:cubicBezTo>
                  <a:lnTo>
                    <a:pt x="6435852" y="7705344"/>
                  </a:lnTo>
                  <a:cubicBezTo>
                    <a:pt x="6435852" y="7777861"/>
                    <a:pt x="6412484" y="7836535"/>
                    <a:pt x="6383655" y="7836535"/>
                  </a:cubicBezTo>
                  <a:lnTo>
                    <a:pt x="52197" y="7836535"/>
                  </a:lnTo>
                  <a:cubicBezTo>
                    <a:pt x="23368" y="7836535"/>
                    <a:pt x="0" y="7777861"/>
                    <a:pt x="0" y="7705344"/>
                  </a:cubicBezTo>
                  <a:close/>
                </a:path>
              </a:pathLst>
            </a:custGeom>
            <a:solidFill>
              <a:srgbClr val="F3EEE3"/>
            </a:solidFill>
          </p:spPr>
        </p:sp>
      </p:grpSp>
      <p:grpSp>
        <p:nvGrpSpPr>
          <p:cNvPr name="Group 11" id="11"/>
          <p:cNvGrpSpPr/>
          <p:nvPr/>
        </p:nvGrpSpPr>
        <p:grpSpPr>
          <a:xfrm rot="0">
            <a:off x="1242131" y="3534209"/>
            <a:ext cx="4448551" cy="677863"/>
            <a:chOff x="0" y="0"/>
            <a:chExt cx="5931401" cy="903817"/>
          </a:xfrm>
        </p:grpSpPr>
        <p:sp>
          <p:nvSpPr>
            <p:cNvPr name="Freeform 12" id="12"/>
            <p:cNvSpPr/>
            <p:nvPr/>
          </p:nvSpPr>
          <p:spPr>
            <a:xfrm flipH="false" flipV="false" rot="0">
              <a:off x="0" y="0"/>
              <a:ext cx="5931402" cy="903817"/>
            </a:xfrm>
            <a:custGeom>
              <a:avLst/>
              <a:gdLst/>
              <a:ahLst/>
              <a:cxnLst/>
              <a:rect r="r" b="b" t="t" l="l"/>
              <a:pathLst>
                <a:path h="903817" w="5931402">
                  <a:moveTo>
                    <a:pt x="0" y="0"/>
                  </a:moveTo>
                  <a:lnTo>
                    <a:pt x="5931402" y="0"/>
                  </a:lnTo>
                  <a:lnTo>
                    <a:pt x="5931402" y="903817"/>
                  </a:lnTo>
                  <a:lnTo>
                    <a:pt x="0" y="903817"/>
                  </a:lnTo>
                  <a:close/>
                </a:path>
              </a:pathLst>
            </a:custGeom>
            <a:solidFill>
              <a:srgbClr val="000000">
                <a:alpha val="0"/>
              </a:srgbClr>
            </a:solidFill>
          </p:spPr>
        </p:sp>
        <p:sp>
          <p:nvSpPr>
            <p:cNvPr name="TextBox 13" id="13"/>
            <p:cNvSpPr txBox="true"/>
            <p:nvPr/>
          </p:nvSpPr>
          <p:spPr>
            <a:xfrm>
              <a:off x="0" y="-38100"/>
              <a:ext cx="5931401" cy="941917"/>
            </a:xfrm>
            <a:prstGeom prst="rect">
              <a:avLst/>
            </a:prstGeom>
          </p:spPr>
          <p:txBody>
            <a:bodyPr anchor="t" rtlCol="false" tIns="0" lIns="0" bIns="0" rIns="0"/>
            <a:lstStyle/>
            <a:p>
              <a:pPr algn="l">
                <a:lnSpc>
                  <a:spcPts val="5310"/>
                </a:lnSpc>
              </a:pPr>
              <a:r>
                <a:rPr lang="en-US" sz="4250" u="sng">
                  <a:solidFill>
                    <a:srgbClr val="112735"/>
                  </a:solidFill>
                  <a:latin typeface="Arimo"/>
                  <a:ea typeface="Arimo"/>
                  <a:cs typeface="Arimo"/>
                  <a:sym typeface="Arimo"/>
                </a:rPr>
                <a:t>Feather</a:t>
              </a:r>
            </a:p>
          </p:txBody>
        </p:sp>
      </p:grpSp>
      <p:grpSp>
        <p:nvGrpSpPr>
          <p:cNvPr name="Group 14" id="14"/>
          <p:cNvGrpSpPr/>
          <p:nvPr/>
        </p:nvGrpSpPr>
        <p:grpSpPr>
          <a:xfrm rot="0">
            <a:off x="1127200" y="4628102"/>
            <a:ext cx="4678412" cy="5658659"/>
            <a:chOff x="0" y="0"/>
            <a:chExt cx="6237883" cy="7544879"/>
          </a:xfrm>
        </p:grpSpPr>
        <p:sp>
          <p:nvSpPr>
            <p:cNvPr name="Freeform 15" id="15"/>
            <p:cNvSpPr/>
            <p:nvPr/>
          </p:nvSpPr>
          <p:spPr>
            <a:xfrm flipH="false" flipV="false" rot="0">
              <a:off x="0" y="0"/>
              <a:ext cx="6237883" cy="7544879"/>
            </a:xfrm>
            <a:custGeom>
              <a:avLst/>
              <a:gdLst/>
              <a:ahLst/>
              <a:cxnLst/>
              <a:rect r="r" b="b" t="t" l="l"/>
              <a:pathLst>
                <a:path h="7544879" w="6237883">
                  <a:moveTo>
                    <a:pt x="0" y="0"/>
                  </a:moveTo>
                  <a:lnTo>
                    <a:pt x="6237883" y="0"/>
                  </a:lnTo>
                  <a:lnTo>
                    <a:pt x="6237883" y="7544879"/>
                  </a:lnTo>
                  <a:lnTo>
                    <a:pt x="0" y="7544879"/>
                  </a:lnTo>
                  <a:close/>
                </a:path>
              </a:pathLst>
            </a:custGeom>
            <a:solidFill>
              <a:srgbClr val="000000">
                <a:alpha val="0"/>
              </a:srgbClr>
            </a:solidFill>
          </p:spPr>
        </p:sp>
        <p:sp>
          <p:nvSpPr>
            <p:cNvPr name="TextBox 16" id="16"/>
            <p:cNvSpPr txBox="true"/>
            <p:nvPr/>
          </p:nvSpPr>
          <p:spPr>
            <a:xfrm>
              <a:off x="0" y="-133350"/>
              <a:ext cx="6237883" cy="7678229"/>
            </a:xfrm>
            <a:prstGeom prst="rect">
              <a:avLst/>
            </a:prstGeom>
          </p:spPr>
          <p:txBody>
            <a:bodyPr anchor="t" rtlCol="false" tIns="0" lIns="0" bIns="0" rIns="0"/>
            <a:lstStyle/>
            <a:p>
              <a:pPr algn="l">
                <a:lnSpc>
                  <a:spcPts val="5674"/>
                </a:lnSpc>
              </a:pPr>
              <a:r>
                <a:rPr lang="en-US" sz="3485">
                  <a:solidFill>
                    <a:srgbClr val="112735"/>
                  </a:solidFill>
                  <a:latin typeface="Source Sans Pro"/>
                  <a:ea typeface="Source Sans Pro"/>
                  <a:cs typeface="Source Sans Pro"/>
                  <a:sym typeface="Source Sans Pro"/>
                </a:rPr>
                <a:t>In order to create content feather heavily relies on notion which is  </a:t>
              </a:r>
            </a:p>
            <a:p>
              <a:pPr algn="l">
                <a:lnSpc>
                  <a:spcPts val="5674"/>
                </a:lnSpc>
              </a:pPr>
              <a:r>
                <a:rPr lang="en-US" sz="3485">
                  <a:solidFill>
                    <a:srgbClr val="112735"/>
                  </a:solidFill>
                  <a:latin typeface="Source Sans Pro"/>
                  <a:ea typeface="Source Sans Pro"/>
                  <a:cs typeface="Source Sans Pro"/>
                  <a:sym typeface="Source Sans Pro"/>
                </a:rPr>
                <a:t>becoming inefficient as AI is widely preffered and used.</a:t>
              </a:r>
            </a:p>
            <a:p>
              <a:pPr algn="l">
                <a:lnSpc>
                  <a:spcPts val="5674"/>
                </a:lnSpc>
              </a:pPr>
            </a:p>
            <a:p>
              <a:pPr algn="l">
                <a:lnSpc>
                  <a:spcPts val="5680"/>
                </a:lnSpc>
              </a:pPr>
            </a:p>
          </p:txBody>
        </p:sp>
      </p:grpSp>
      <p:grpSp>
        <p:nvGrpSpPr>
          <p:cNvPr name="Group 17" id="17"/>
          <p:cNvGrpSpPr/>
          <p:nvPr/>
        </p:nvGrpSpPr>
        <p:grpSpPr>
          <a:xfrm rot="0">
            <a:off x="6205662" y="3145986"/>
            <a:ext cx="4606059" cy="5877434"/>
            <a:chOff x="0" y="0"/>
            <a:chExt cx="6141412" cy="7836579"/>
          </a:xfrm>
        </p:grpSpPr>
        <p:sp>
          <p:nvSpPr>
            <p:cNvPr name="Freeform 18" id="18"/>
            <p:cNvSpPr/>
            <p:nvPr/>
          </p:nvSpPr>
          <p:spPr>
            <a:xfrm flipH="false" flipV="false" rot="0">
              <a:off x="0" y="0"/>
              <a:ext cx="6141466" cy="7836535"/>
            </a:xfrm>
            <a:custGeom>
              <a:avLst/>
              <a:gdLst/>
              <a:ahLst/>
              <a:cxnLst/>
              <a:rect r="r" b="b" t="t" l="l"/>
              <a:pathLst>
                <a:path h="7836535" w="6141466">
                  <a:moveTo>
                    <a:pt x="0" y="131318"/>
                  </a:moveTo>
                  <a:cubicBezTo>
                    <a:pt x="0" y="58801"/>
                    <a:pt x="22352" y="0"/>
                    <a:pt x="49911" y="0"/>
                  </a:cubicBezTo>
                  <a:lnTo>
                    <a:pt x="6091555" y="0"/>
                  </a:lnTo>
                  <a:cubicBezTo>
                    <a:pt x="6119114" y="0"/>
                    <a:pt x="6141466" y="58801"/>
                    <a:pt x="6141466" y="131318"/>
                  </a:cubicBezTo>
                  <a:lnTo>
                    <a:pt x="6141466" y="7705344"/>
                  </a:lnTo>
                  <a:cubicBezTo>
                    <a:pt x="6141466" y="7777861"/>
                    <a:pt x="6119114" y="7836535"/>
                    <a:pt x="6091555" y="7836535"/>
                  </a:cubicBezTo>
                  <a:lnTo>
                    <a:pt x="49911" y="7836535"/>
                  </a:lnTo>
                  <a:cubicBezTo>
                    <a:pt x="22352" y="7836535"/>
                    <a:pt x="0" y="7777861"/>
                    <a:pt x="0" y="7705344"/>
                  </a:cubicBezTo>
                  <a:close/>
                </a:path>
              </a:pathLst>
            </a:custGeom>
            <a:solidFill>
              <a:srgbClr val="F3EEE3"/>
            </a:solidFill>
          </p:spPr>
        </p:sp>
      </p:grpSp>
      <p:grpSp>
        <p:nvGrpSpPr>
          <p:cNvPr name="Group 19" id="19"/>
          <p:cNvGrpSpPr/>
          <p:nvPr/>
        </p:nvGrpSpPr>
        <p:grpSpPr>
          <a:xfrm rot="0">
            <a:off x="6802731" y="3534042"/>
            <a:ext cx="3411866" cy="678030"/>
            <a:chOff x="0" y="0"/>
            <a:chExt cx="4549155" cy="904040"/>
          </a:xfrm>
        </p:grpSpPr>
        <p:sp>
          <p:nvSpPr>
            <p:cNvPr name="Freeform 20" id="20"/>
            <p:cNvSpPr/>
            <p:nvPr/>
          </p:nvSpPr>
          <p:spPr>
            <a:xfrm flipH="false" flipV="false" rot="0">
              <a:off x="0" y="0"/>
              <a:ext cx="4549154" cy="904040"/>
            </a:xfrm>
            <a:custGeom>
              <a:avLst/>
              <a:gdLst/>
              <a:ahLst/>
              <a:cxnLst/>
              <a:rect r="r" b="b" t="t" l="l"/>
              <a:pathLst>
                <a:path h="904040" w="4549154">
                  <a:moveTo>
                    <a:pt x="0" y="0"/>
                  </a:moveTo>
                  <a:lnTo>
                    <a:pt x="4549154" y="0"/>
                  </a:lnTo>
                  <a:lnTo>
                    <a:pt x="4549154" y="904040"/>
                  </a:lnTo>
                  <a:lnTo>
                    <a:pt x="0" y="904040"/>
                  </a:lnTo>
                  <a:close/>
                </a:path>
              </a:pathLst>
            </a:custGeom>
            <a:solidFill>
              <a:srgbClr val="000000">
                <a:alpha val="0"/>
              </a:srgbClr>
            </a:solidFill>
          </p:spPr>
        </p:sp>
        <p:sp>
          <p:nvSpPr>
            <p:cNvPr name="TextBox 21" id="21"/>
            <p:cNvSpPr txBox="true"/>
            <p:nvPr/>
          </p:nvSpPr>
          <p:spPr>
            <a:xfrm>
              <a:off x="0" y="-38100"/>
              <a:ext cx="4549155" cy="942140"/>
            </a:xfrm>
            <a:prstGeom prst="rect">
              <a:avLst/>
            </a:prstGeom>
          </p:spPr>
          <p:txBody>
            <a:bodyPr anchor="t" rtlCol="false" tIns="0" lIns="0" bIns="0" rIns="0"/>
            <a:lstStyle/>
            <a:p>
              <a:pPr algn="l">
                <a:lnSpc>
                  <a:spcPts val="5280"/>
                </a:lnSpc>
              </a:pPr>
              <a:r>
                <a:rPr lang="en-US" sz="4225" u="sng">
                  <a:solidFill>
                    <a:srgbClr val="112735"/>
                  </a:solidFill>
                  <a:latin typeface="Arimo"/>
                  <a:ea typeface="Arimo"/>
                  <a:cs typeface="Arimo"/>
                  <a:sym typeface="Arimo"/>
                </a:rPr>
                <a:t>Ghost</a:t>
              </a:r>
            </a:p>
          </p:txBody>
        </p:sp>
      </p:grpSp>
      <p:grpSp>
        <p:nvGrpSpPr>
          <p:cNvPr name="Group 22" id="22"/>
          <p:cNvGrpSpPr/>
          <p:nvPr/>
        </p:nvGrpSpPr>
        <p:grpSpPr>
          <a:xfrm rot="0">
            <a:off x="6210937" y="4628102"/>
            <a:ext cx="4733260" cy="3442706"/>
            <a:chOff x="0" y="0"/>
            <a:chExt cx="6311013" cy="4590275"/>
          </a:xfrm>
        </p:grpSpPr>
        <p:sp>
          <p:nvSpPr>
            <p:cNvPr name="Freeform 23" id="23"/>
            <p:cNvSpPr/>
            <p:nvPr/>
          </p:nvSpPr>
          <p:spPr>
            <a:xfrm flipH="false" flipV="false" rot="0">
              <a:off x="0" y="0"/>
              <a:ext cx="6311013" cy="4590275"/>
            </a:xfrm>
            <a:custGeom>
              <a:avLst/>
              <a:gdLst/>
              <a:ahLst/>
              <a:cxnLst/>
              <a:rect r="r" b="b" t="t" l="l"/>
              <a:pathLst>
                <a:path h="4590275" w="6311013">
                  <a:moveTo>
                    <a:pt x="0" y="0"/>
                  </a:moveTo>
                  <a:lnTo>
                    <a:pt x="6311013" y="0"/>
                  </a:lnTo>
                  <a:lnTo>
                    <a:pt x="6311013" y="4590275"/>
                  </a:lnTo>
                  <a:lnTo>
                    <a:pt x="0" y="4590275"/>
                  </a:lnTo>
                  <a:close/>
                </a:path>
              </a:pathLst>
            </a:custGeom>
            <a:solidFill>
              <a:srgbClr val="000000">
                <a:alpha val="0"/>
              </a:srgbClr>
            </a:solidFill>
          </p:spPr>
        </p:sp>
        <p:sp>
          <p:nvSpPr>
            <p:cNvPr name="TextBox 24" id="24"/>
            <p:cNvSpPr txBox="true"/>
            <p:nvPr/>
          </p:nvSpPr>
          <p:spPr>
            <a:xfrm>
              <a:off x="0" y="-133350"/>
              <a:ext cx="6311013" cy="4723625"/>
            </a:xfrm>
            <a:prstGeom prst="rect">
              <a:avLst/>
            </a:prstGeom>
          </p:spPr>
          <p:txBody>
            <a:bodyPr anchor="t" rtlCol="false" tIns="0" lIns="0" bIns="0" rIns="0"/>
            <a:lstStyle/>
            <a:p>
              <a:pPr algn="l">
                <a:lnSpc>
                  <a:spcPts val="5560"/>
                </a:lnSpc>
              </a:pPr>
              <a:r>
                <a:rPr lang="en-US" sz="3415">
                  <a:solidFill>
                    <a:srgbClr val="112735"/>
                  </a:solidFill>
                  <a:latin typeface="Source Sans Pro"/>
                  <a:ea typeface="Source Sans Pro"/>
                  <a:cs typeface="Source Sans Pro"/>
                  <a:sym typeface="Source Sans Pro"/>
                </a:rPr>
                <a:t>There are no free plans available for bloggers forcing them to pay irrespective of how small or big bloggers they are.</a:t>
              </a:r>
            </a:p>
          </p:txBody>
        </p:sp>
      </p:grpSp>
      <p:grpSp>
        <p:nvGrpSpPr>
          <p:cNvPr name="Group 25" id="25"/>
          <p:cNvGrpSpPr/>
          <p:nvPr/>
        </p:nvGrpSpPr>
        <p:grpSpPr>
          <a:xfrm rot="0">
            <a:off x="11343143" y="3145986"/>
            <a:ext cx="4802132" cy="6012735"/>
            <a:chOff x="0" y="0"/>
            <a:chExt cx="6402843" cy="8016980"/>
          </a:xfrm>
        </p:grpSpPr>
        <p:sp>
          <p:nvSpPr>
            <p:cNvPr name="Freeform 26" id="26"/>
            <p:cNvSpPr/>
            <p:nvPr/>
          </p:nvSpPr>
          <p:spPr>
            <a:xfrm flipH="false" flipV="false" rot="0">
              <a:off x="0" y="0"/>
              <a:ext cx="6402832" cy="8017002"/>
            </a:xfrm>
            <a:custGeom>
              <a:avLst/>
              <a:gdLst/>
              <a:ahLst/>
              <a:cxnLst/>
              <a:rect r="r" b="b" t="t" l="l"/>
              <a:pathLst>
                <a:path h="8017002" w="6402832">
                  <a:moveTo>
                    <a:pt x="0" y="134366"/>
                  </a:moveTo>
                  <a:cubicBezTo>
                    <a:pt x="0" y="60071"/>
                    <a:pt x="23241" y="0"/>
                    <a:pt x="51943" y="0"/>
                  </a:cubicBezTo>
                  <a:lnTo>
                    <a:pt x="6350889" y="0"/>
                  </a:lnTo>
                  <a:cubicBezTo>
                    <a:pt x="6379591" y="0"/>
                    <a:pt x="6402832" y="60071"/>
                    <a:pt x="6402832" y="134366"/>
                  </a:cubicBezTo>
                  <a:lnTo>
                    <a:pt x="6402832" y="7882763"/>
                  </a:lnTo>
                  <a:cubicBezTo>
                    <a:pt x="6402832" y="7956931"/>
                    <a:pt x="6379591" y="8017002"/>
                    <a:pt x="6350889" y="8017002"/>
                  </a:cubicBezTo>
                  <a:lnTo>
                    <a:pt x="51943" y="8017002"/>
                  </a:lnTo>
                  <a:cubicBezTo>
                    <a:pt x="23241" y="8017002"/>
                    <a:pt x="0" y="7956931"/>
                    <a:pt x="0" y="7882763"/>
                  </a:cubicBezTo>
                  <a:close/>
                </a:path>
              </a:pathLst>
            </a:custGeom>
            <a:solidFill>
              <a:srgbClr val="F3EEE3"/>
            </a:solidFill>
          </p:spPr>
        </p:sp>
      </p:grpSp>
      <p:grpSp>
        <p:nvGrpSpPr>
          <p:cNvPr name="Group 27" id="27"/>
          <p:cNvGrpSpPr/>
          <p:nvPr/>
        </p:nvGrpSpPr>
        <p:grpSpPr>
          <a:xfrm rot="0">
            <a:off x="11848632" y="3534042"/>
            <a:ext cx="3544044" cy="677863"/>
            <a:chOff x="0" y="0"/>
            <a:chExt cx="4725392" cy="903817"/>
          </a:xfrm>
        </p:grpSpPr>
        <p:sp>
          <p:nvSpPr>
            <p:cNvPr name="Freeform 28" id="28"/>
            <p:cNvSpPr/>
            <p:nvPr/>
          </p:nvSpPr>
          <p:spPr>
            <a:xfrm flipH="false" flipV="false" rot="0">
              <a:off x="0" y="0"/>
              <a:ext cx="4725392" cy="903817"/>
            </a:xfrm>
            <a:custGeom>
              <a:avLst/>
              <a:gdLst/>
              <a:ahLst/>
              <a:cxnLst/>
              <a:rect r="r" b="b" t="t" l="l"/>
              <a:pathLst>
                <a:path h="903817" w="4725392">
                  <a:moveTo>
                    <a:pt x="0" y="0"/>
                  </a:moveTo>
                  <a:lnTo>
                    <a:pt x="4725392" y="0"/>
                  </a:lnTo>
                  <a:lnTo>
                    <a:pt x="4725392" y="903817"/>
                  </a:lnTo>
                  <a:lnTo>
                    <a:pt x="0" y="903817"/>
                  </a:lnTo>
                  <a:close/>
                </a:path>
              </a:pathLst>
            </a:custGeom>
            <a:solidFill>
              <a:srgbClr val="000000">
                <a:alpha val="0"/>
              </a:srgbClr>
            </a:solidFill>
          </p:spPr>
        </p:sp>
        <p:sp>
          <p:nvSpPr>
            <p:cNvPr name="TextBox 29" id="29"/>
            <p:cNvSpPr txBox="true"/>
            <p:nvPr/>
          </p:nvSpPr>
          <p:spPr>
            <a:xfrm>
              <a:off x="0" y="-38100"/>
              <a:ext cx="4725392" cy="941917"/>
            </a:xfrm>
            <a:prstGeom prst="rect">
              <a:avLst/>
            </a:prstGeom>
          </p:spPr>
          <p:txBody>
            <a:bodyPr anchor="t" rtlCol="false" tIns="0" lIns="0" bIns="0" rIns="0"/>
            <a:lstStyle/>
            <a:p>
              <a:pPr algn="l">
                <a:lnSpc>
                  <a:spcPts val="5310"/>
                </a:lnSpc>
              </a:pPr>
              <a:r>
                <a:rPr lang="en-US" sz="4250" u="sng">
                  <a:solidFill>
                    <a:srgbClr val="112735"/>
                  </a:solidFill>
                  <a:latin typeface="Arimo"/>
                  <a:ea typeface="Arimo"/>
                  <a:cs typeface="Arimo"/>
                  <a:sym typeface="Arimo"/>
                </a:rPr>
                <a:t>WordPress</a:t>
              </a:r>
            </a:p>
          </p:txBody>
        </p:sp>
      </p:grpSp>
      <p:grpSp>
        <p:nvGrpSpPr>
          <p:cNvPr name="Group 30" id="30"/>
          <p:cNvGrpSpPr/>
          <p:nvPr/>
        </p:nvGrpSpPr>
        <p:grpSpPr>
          <a:xfrm rot="0">
            <a:off x="11619368" y="4659580"/>
            <a:ext cx="4678413" cy="4229782"/>
            <a:chOff x="0" y="0"/>
            <a:chExt cx="6237884" cy="5639709"/>
          </a:xfrm>
        </p:grpSpPr>
        <p:sp>
          <p:nvSpPr>
            <p:cNvPr name="Freeform 31" id="31"/>
            <p:cNvSpPr/>
            <p:nvPr/>
          </p:nvSpPr>
          <p:spPr>
            <a:xfrm flipH="false" flipV="false" rot="0">
              <a:off x="0" y="0"/>
              <a:ext cx="6237884" cy="5639709"/>
            </a:xfrm>
            <a:custGeom>
              <a:avLst/>
              <a:gdLst/>
              <a:ahLst/>
              <a:cxnLst/>
              <a:rect r="r" b="b" t="t" l="l"/>
              <a:pathLst>
                <a:path h="5639709" w="6237884">
                  <a:moveTo>
                    <a:pt x="0" y="0"/>
                  </a:moveTo>
                  <a:lnTo>
                    <a:pt x="6237884" y="0"/>
                  </a:lnTo>
                  <a:lnTo>
                    <a:pt x="6237884" y="5639709"/>
                  </a:lnTo>
                  <a:lnTo>
                    <a:pt x="0" y="5639709"/>
                  </a:lnTo>
                  <a:close/>
                </a:path>
              </a:pathLst>
            </a:custGeom>
            <a:solidFill>
              <a:srgbClr val="000000">
                <a:alpha val="0"/>
              </a:srgbClr>
            </a:solidFill>
          </p:spPr>
        </p:sp>
        <p:sp>
          <p:nvSpPr>
            <p:cNvPr name="TextBox 32" id="32"/>
            <p:cNvSpPr txBox="true"/>
            <p:nvPr/>
          </p:nvSpPr>
          <p:spPr>
            <a:xfrm>
              <a:off x="0" y="-133350"/>
              <a:ext cx="6237884" cy="5773059"/>
            </a:xfrm>
            <a:prstGeom prst="rect">
              <a:avLst/>
            </a:prstGeom>
          </p:spPr>
          <p:txBody>
            <a:bodyPr anchor="t" rtlCol="false" tIns="0" lIns="0" bIns="0" rIns="0"/>
            <a:lstStyle/>
            <a:p>
              <a:pPr algn="l">
                <a:lnSpc>
                  <a:spcPts val="5680"/>
                </a:lnSpc>
              </a:pPr>
              <a:r>
                <a:rPr lang="en-US" sz="3485">
                  <a:solidFill>
                    <a:srgbClr val="112735"/>
                  </a:solidFill>
                  <a:latin typeface="Source Sans Pro"/>
                  <a:ea typeface="Source Sans Pro"/>
                  <a:cs typeface="Source Sans Pro"/>
                  <a:sym typeface="Source Sans Pro"/>
                </a:rPr>
                <a:t>New bloggers find it difficult to navigate and adapt to the platform’s options while creating blogs i.e it has a steep learning curve.</a:t>
              </a:r>
            </a:p>
          </p:txBody>
        </p:sp>
      </p:grpSp>
      <p:sp>
        <p:nvSpPr>
          <p:cNvPr name="Freeform 33" id="33"/>
          <p:cNvSpPr/>
          <p:nvPr/>
        </p:nvSpPr>
        <p:spPr>
          <a:xfrm flipH="false" flipV="true" rot="0">
            <a:off x="-8925813" y="2298325"/>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34" id="34"/>
          <p:cNvSpPr/>
          <p:nvPr/>
        </p:nvSpPr>
        <p:spPr>
          <a:xfrm flipH="false" flipV="true" rot="0">
            <a:off x="-2349376" y="-355413"/>
            <a:ext cx="9579758" cy="6131045"/>
          </a:xfrm>
          <a:custGeom>
            <a:avLst/>
            <a:gdLst/>
            <a:ahLst/>
            <a:cxnLst/>
            <a:rect r="r" b="b" t="t" l="l"/>
            <a:pathLst>
              <a:path h="6131045" w="9579758">
                <a:moveTo>
                  <a:pt x="0" y="6131045"/>
                </a:moveTo>
                <a:lnTo>
                  <a:pt x="9579758" y="6131045"/>
                </a:lnTo>
                <a:lnTo>
                  <a:pt x="9579758" y="0"/>
                </a:lnTo>
                <a:lnTo>
                  <a:pt x="0" y="0"/>
                </a:lnTo>
                <a:lnTo>
                  <a:pt x="0" y="6131045"/>
                </a:lnTo>
                <a:close/>
              </a:path>
            </a:pathLst>
          </a:custGeom>
          <a:blipFill>
            <a:blip r:embed="rId2">
              <a:extLst>
                <a:ext uri="{96DAC541-7B7A-43D3-8B79-37D633B846F1}">
                  <asvg:svgBlip xmlns:asvg="http://schemas.microsoft.com/office/drawing/2016/SVG/main" r:embed="rId3"/>
                </a:ext>
              </a:extLst>
            </a:blip>
            <a:stretch>
              <a:fillRect l="0" t="-90" r="0" b="-90"/>
            </a:stretch>
          </a:blipFill>
        </p:spPr>
      </p:sp>
      <p:sp>
        <p:nvSpPr>
          <p:cNvPr name="Freeform 35" id="35"/>
          <p:cNvSpPr/>
          <p:nvPr/>
        </p:nvSpPr>
        <p:spPr>
          <a:xfrm flipH="true" flipV="false" rot="0">
            <a:off x="10466931" y="5445707"/>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6487363" y="824811"/>
            <a:ext cx="11426578" cy="884702"/>
            <a:chOff x="0" y="0"/>
            <a:chExt cx="15235437" cy="1179603"/>
          </a:xfrm>
        </p:grpSpPr>
        <p:sp>
          <p:nvSpPr>
            <p:cNvPr name="Freeform 7" id="7"/>
            <p:cNvSpPr/>
            <p:nvPr/>
          </p:nvSpPr>
          <p:spPr>
            <a:xfrm flipH="false" flipV="false" rot="0">
              <a:off x="0" y="0"/>
              <a:ext cx="15235437" cy="1179603"/>
            </a:xfrm>
            <a:custGeom>
              <a:avLst/>
              <a:gdLst/>
              <a:ahLst/>
              <a:cxnLst/>
              <a:rect r="r" b="b" t="t" l="l"/>
              <a:pathLst>
                <a:path h="1179603" w="15235437">
                  <a:moveTo>
                    <a:pt x="0" y="0"/>
                  </a:moveTo>
                  <a:lnTo>
                    <a:pt x="15235437" y="0"/>
                  </a:lnTo>
                  <a:lnTo>
                    <a:pt x="15235437" y="1179603"/>
                  </a:lnTo>
                  <a:lnTo>
                    <a:pt x="0" y="1179603"/>
                  </a:lnTo>
                  <a:close/>
                </a:path>
              </a:pathLst>
            </a:custGeom>
            <a:solidFill>
              <a:srgbClr val="000000">
                <a:alpha val="0"/>
              </a:srgbClr>
            </a:solidFill>
          </p:spPr>
        </p:sp>
        <p:sp>
          <p:nvSpPr>
            <p:cNvPr name="TextBox 8" id="8"/>
            <p:cNvSpPr txBox="true"/>
            <p:nvPr/>
          </p:nvSpPr>
          <p:spPr>
            <a:xfrm>
              <a:off x="0" y="-57150"/>
              <a:ext cx="15235437" cy="1236753"/>
            </a:xfrm>
            <a:prstGeom prst="rect">
              <a:avLst/>
            </a:prstGeom>
          </p:spPr>
          <p:txBody>
            <a:bodyPr anchor="t" rtlCol="false" tIns="0" lIns="0" bIns="0" rIns="0"/>
            <a:lstStyle/>
            <a:p>
              <a:pPr algn="l">
                <a:lnSpc>
                  <a:spcPts val="6879"/>
                </a:lnSpc>
              </a:pPr>
              <a:r>
                <a:rPr lang="en-US" sz="5475">
                  <a:solidFill>
                    <a:srgbClr val="112735"/>
                  </a:solidFill>
                  <a:latin typeface="Arimo"/>
                  <a:ea typeface="Arimo"/>
                  <a:cs typeface="Arimo"/>
                  <a:sym typeface="Arimo"/>
                </a:rPr>
                <a:t>Methodology</a:t>
              </a:r>
            </a:p>
          </p:txBody>
        </p:sp>
      </p:grpSp>
      <p:grpSp>
        <p:nvGrpSpPr>
          <p:cNvPr name="Group 9" id="9"/>
          <p:cNvGrpSpPr/>
          <p:nvPr/>
        </p:nvGrpSpPr>
        <p:grpSpPr>
          <a:xfrm rot="0">
            <a:off x="3087378" y="2556030"/>
            <a:ext cx="5119706" cy="638542"/>
            <a:chOff x="0" y="0"/>
            <a:chExt cx="6826275" cy="851389"/>
          </a:xfrm>
        </p:grpSpPr>
        <p:sp>
          <p:nvSpPr>
            <p:cNvPr name="Freeform 10" id="10"/>
            <p:cNvSpPr/>
            <p:nvPr/>
          </p:nvSpPr>
          <p:spPr>
            <a:xfrm flipH="false" flipV="false" rot="0">
              <a:off x="0" y="0"/>
              <a:ext cx="6826275" cy="851389"/>
            </a:xfrm>
            <a:custGeom>
              <a:avLst/>
              <a:gdLst/>
              <a:ahLst/>
              <a:cxnLst/>
              <a:rect r="r" b="b" t="t" l="l"/>
              <a:pathLst>
                <a:path h="851389" w="6826275">
                  <a:moveTo>
                    <a:pt x="0" y="0"/>
                  </a:moveTo>
                  <a:lnTo>
                    <a:pt x="6826275" y="0"/>
                  </a:lnTo>
                  <a:lnTo>
                    <a:pt x="6826275" y="851389"/>
                  </a:lnTo>
                  <a:lnTo>
                    <a:pt x="0" y="851389"/>
                  </a:lnTo>
                  <a:close/>
                </a:path>
              </a:pathLst>
            </a:custGeom>
            <a:solidFill>
              <a:srgbClr val="000000">
                <a:alpha val="0"/>
              </a:srgbClr>
            </a:solidFill>
          </p:spPr>
        </p:sp>
        <p:sp>
          <p:nvSpPr>
            <p:cNvPr name="TextBox 11" id="11"/>
            <p:cNvSpPr txBox="true"/>
            <p:nvPr/>
          </p:nvSpPr>
          <p:spPr>
            <a:xfrm>
              <a:off x="0" y="-47625"/>
              <a:ext cx="6826275" cy="899014"/>
            </a:xfrm>
            <a:prstGeom prst="rect">
              <a:avLst/>
            </a:prstGeom>
          </p:spPr>
          <p:txBody>
            <a:bodyPr anchor="t" rtlCol="false" tIns="0" lIns="0" bIns="0" rIns="0"/>
            <a:lstStyle/>
            <a:p>
              <a:pPr algn="l">
                <a:lnSpc>
                  <a:spcPts val="4945"/>
                </a:lnSpc>
              </a:pPr>
              <a:r>
                <a:rPr lang="en-US" sz="3935">
                  <a:solidFill>
                    <a:srgbClr val="112735"/>
                  </a:solidFill>
                  <a:latin typeface="Arimo"/>
                  <a:ea typeface="Arimo"/>
                  <a:cs typeface="Arimo"/>
                  <a:sym typeface="Arimo"/>
                </a:rPr>
                <a:t>Content Enhancement</a:t>
              </a:r>
            </a:p>
          </p:txBody>
        </p:sp>
      </p:grpSp>
      <p:grpSp>
        <p:nvGrpSpPr>
          <p:cNvPr name="Group 12" id="12"/>
          <p:cNvGrpSpPr/>
          <p:nvPr/>
        </p:nvGrpSpPr>
        <p:grpSpPr>
          <a:xfrm rot="0">
            <a:off x="2390405" y="3375546"/>
            <a:ext cx="6513733" cy="1484647"/>
            <a:chOff x="0" y="0"/>
            <a:chExt cx="8684977" cy="1979530"/>
          </a:xfrm>
        </p:grpSpPr>
        <p:sp>
          <p:nvSpPr>
            <p:cNvPr name="Freeform 13" id="13"/>
            <p:cNvSpPr/>
            <p:nvPr/>
          </p:nvSpPr>
          <p:spPr>
            <a:xfrm flipH="false" flipV="false" rot="0">
              <a:off x="0" y="0"/>
              <a:ext cx="8685022" cy="1979422"/>
            </a:xfrm>
            <a:custGeom>
              <a:avLst/>
              <a:gdLst/>
              <a:ahLst/>
              <a:cxnLst/>
              <a:rect r="r" b="b" t="t" l="l"/>
              <a:pathLst>
                <a:path h="1979422" w="8685022">
                  <a:moveTo>
                    <a:pt x="0" y="33147"/>
                  </a:moveTo>
                  <a:cubicBezTo>
                    <a:pt x="0" y="14859"/>
                    <a:pt x="31496" y="0"/>
                    <a:pt x="70485" y="0"/>
                  </a:cubicBezTo>
                  <a:lnTo>
                    <a:pt x="8614537" y="0"/>
                  </a:lnTo>
                  <a:cubicBezTo>
                    <a:pt x="8653526" y="0"/>
                    <a:pt x="8685022" y="14859"/>
                    <a:pt x="8685022" y="33147"/>
                  </a:cubicBezTo>
                  <a:lnTo>
                    <a:pt x="8685022" y="1946275"/>
                  </a:lnTo>
                  <a:cubicBezTo>
                    <a:pt x="8685022" y="1964563"/>
                    <a:pt x="8653526" y="1979422"/>
                    <a:pt x="8614537" y="1979422"/>
                  </a:cubicBezTo>
                  <a:lnTo>
                    <a:pt x="70485" y="1979422"/>
                  </a:lnTo>
                  <a:cubicBezTo>
                    <a:pt x="31496" y="1979422"/>
                    <a:pt x="0" y="1964563"/>
                    <a:pt x="0" y="1946275"/>
                  </a:cubicBezTo>
                  <a:close/>
                </a:path>
              </a:pathLst>
            </a:custGeom>
            <a:solidFill>
              <a:srgbClr val="F3EEE3"/>
            </a:solidFill>
          </p:spPr>
        </p:sp>
      </p:grpSp>
      <p:grpSp>
        <p:nvGrpSpPr>
          <p:cNvPr name="Group 14" id="14"/>
          <p:cNvGrpSpPr/>
          <p:nvPr/>
        </p:nvGrpSpPr>
        <p:grpSpPr>
          <a:xfrm rot="0">
            <a:off x="2574095" y="3669180"/>
            <a:ext cx="6391194" cy="648419"/>
            <a:chOff x="0" y="0"/>
            <a:chExt cx="8521592" cy="864559"/>
          </a:xfrm>
        </p:grpSpPr>
        <p:sp>
          <p:nvSpPr>
            <p:cNvPr name="Freeform 15" id="15"/>
            <p:cNvSpPr/>
            <p:nvPr/>
          </p:nvSpPr>
          <p:spPr>
            <a:xfrm flipH="false" flipV="false" rot="0">
              <a:off x="0" y="0"/>
              <a:ext cx="8521592" cy="864559"/>
            </a:xfrm>
            <a:custGeom>
              <a:avLst/>
              <a:gdLst/>
              <a:ahLst/>
              <a:cxnLst/>
              <a:rect r="r" b="b" t="t" l="l"/>
              <a:pathLst>
                <a:path h="864559" w="8521592">
                  <a:moveTo>
                    <a:pt x="0" y="0"/>
                  </a:moveTo>
                  <a:lnTo>
                    <a:pt x="8521592" y="0"/>
                  </a:lnTo>
                  <a:lnTo>
                    <a:pt x="8521592" y="864559"/>
                  </a:lnTo>
                  <a:lnTo>
                    <a:pt x="0" y="864559"/>
                  </a:lnTo>
                  <a:close/>
                </a:path>
              </a:pathLst>
            </a:custGeom>
            <a:solidFill>
              <a:srgbClr val="000000">
                <a:alpha val="0"/>
              </a:srgbClr>
            </a:solidFill>
          </p:spPr>
        </p:sp>
        <p:sp>
          <p:nvSpPr>
            <p:cNvPr name="TextBox 16" id="16"/>
            <p:cNvSpPr txBox="true"/>
            <p:nvPr/>
          </p:nvSpPr>
          <p:spPr>
            <a:xfrm>
              <a:off x="0" y="-133350"/>
              <a:ext cx="8521592" cy="997909"/>
            </a:xfrm>
            <a:prstGeom prst="rect">
              <a:avLst/>
            </a:prstGeom>
          </p:spPr>
          <p:txBody>
            <a:bodyPr anchor="t" rtlCol="false" tIns="0" lIns="0" bIns="0" rIns="0"/>
            <a:lstStyle/>
            <a:p>
              <a:pPr algn="l">
                <a:lnSpc>
                  <a:spcPts val="5544"/>
                </a:lnSpc>
              </a:pPr>
              <a:r>
                <a:rPr lang="en-US" sz="3434">
                  <a:solidFill>
                    <a:srgbClr val="112735"/>
                  </a:solidFill>
                  <a:latin typeface="Source Sans Pro"/>
                  <a:ea typeface="Source Sans Pro"/>
                  <a:cs typeface="Source Sans Pro"/>
                  <a:sym typeface="Source Sans Pro"/>
                </a:rPr>
                <a:t>Content Enhancement algorithms.</a:t>
              </a:r>
            </a:p>
          </p:txBody>
        </p:sp>
      </p:grpSp>
      <p:grpSp>
        <p:nvGrpSpPr>
          <p:cNvPr name="Group 17" id="17"/>
          <p:cNvGrpSpPr/>
          <p:nvPr/>
        </p:nvGrpSpPr>
        <p:grpSpPr>
          <a:xfrm rot="0">
            <a:off x="12200652" y="1884515"/>
            <a:ext cx="544136" cy="544136"/>
            <a:chOff x="0" y="0"/>
            <a:chExt cx="725515" cy="725515"/>
          </a:xfrm>
        </p:grpSpPr>
        <p:sp>
          <p:nvSpPr>
            <p:cNvPr name="Freeform 18" id="18" descr="preencoded.png"/>
            <p:cNvSpPr/>
            <p:nvPr/>
          </p:nvSpPr>
          <p:spPr>
            <a:xfrm flipH="false" flipV="false" rot="0">
              <a:off x="0" y="0"/>
              <a:ext cx="725551" cy="725551"/>
            </a:xfrm>
            <a:custGeom>
              <a:avLst/>
              <a:gdLst/>
              <a:ahLst/>
              <a:cxnLst/>
              <a:rect r="r" b="b" t="t" l="l"/>
              <a:pathLst>
                <a:path h="725551" w="725551">
                  <a:moveTo>
                    <a:pt x="0" y="0"/>
                  </a:moveTo>
                  <a:lnTo>
                    <a:pt x="725551" y="0"/>
                  </a:lnTo>
                  <a:lnTo>
                    <a:pt x="725551" y="725551"/>
                  </a:lnTo>
                  <a:lnTo>
                    <a:pt x="0" y="725551"/>
                  </a:lnTo>
                  <a:lnTo>
                    <a:pt x="0" y="0"/>
                  </a:lnTo>
                  <a:close/>
                </a:path>
              </a:pathLst>
            </a:custGeom>
            <a:blipFill>
              <a:blip r:embed="rId2"/>
              <a:stretch>
                <a:fillRect l="0" t="0" r="5" b="5"/>
              </a:stretch>
            </a:blipFill>
          </p:spPr>
        </p:sp>
      </p:grpSp>
      <p:grpSp>
        <p:nvGrpSpPr>
          <p:cNvPr name="Group 19" id="19"/>
          <p:cNvGrpSpPr/>
          <p:nvPr/>
        </p:nvGrpSpPr>
        <p:grpSpPr>
          <a:xfrm rot="0">
            <a:off x="11193566" y="2556030"/>
            <a:ext cx="4092793" cy="638542"/>
            <a:chOff x="0" y="0"/>
            <a:chExt cx="5457057" cy="851389"/>
          </a:xfrm>
        </p:grpSpPr>
        <p:sp>
          <p:nvSpPr>
            <p:cNvPr name="Freeform 20" id="20"/>
            <p:cNvSpPr/>
            <p:nvPr/>
          </p:nvSpPr>
          <p:spPr>
            <a:xfrm flipH="false" flipV="false" rot="0">
              <a:off x="0" y="0"/>
              <a:ext cx="5457057" cy="851389"/>
            </a:xfrm>
            <a:custGeom>
              <a:avLst/>
              <a:gdLst/>
              <a:ahLst/>
              <a:cxnLst/>
              <a:rect r="r" b="b" t="t" l="l"/>
              <a:pathLst>
                <a:path h="851389" w="5457057">
                  <a:moveTo>
                    <a:pt x="0" y="0"/>
                  </a:moveTo>
                  <a:lnTo>
                    <a:pt x="5457057" y="0"/>
                  </a:lnTo>
                  <a:lnTo>
                    <a:pt x="5457057" y="851389"/>
                  </a:lnTo>
                  <a:lnTo>
                    <a:pt x="0" y="851389"/>
                  </a:lnTo>
                  <a:close/>
                </a:path>
              </a:pathLst>
            </a:custGeom>
            <a:solidFill>
              <a:srgbClr val="000000">
                <a:alpha val="0"/>
              </a:srgbClr>
            </a:solidFill>
          </p:spPr>
        </p:sp>
        <p:sp>
          <p:nvSpPr>
            <p:cNvPr name="TextBox 21" id="21"/>
            <p:cNvSpPr txBox="true"/>
            <p:nvPr/>
          </p:nvSpPr>
          <p:spPr>
            <a:xfrm>
              <a:off x="0" y="-47625"/>
              <a:ext cx="5457057" cy="899014"/>
            </a:xfrm>
            <a:prstGeom prst="rect">
              <a:avLst/>
            </a:prstGeom>
          </p:spPr>
          <p:txBody>
            <a:bodyPr anchor="t" rtlCol="false" tIns="0" lIns="0" bIns="0" rIns="0"/>
            <a:lstStyle/>
            <a:p>
              <a:pPr algn="l">
                <a:lnSpc>
                  <a:spcPts val="4945"/>
                </a:lnSpc>
              </a:pPr>
              <a:r>
                <a:rPr lang="en-US" sz="3935">
                  <a:solidFill>
                    <a:srgbClr val="112735"/>
                  </a:solidFill>
                  <a:latin typeface="Arimo"/>
                  <a:ea typeface="Arimo"/>
                  <a:cs typeface="Arimo"/>
                  <a:sym typeface="Arimo"/>
                </a:rPr>
                <a:t>Unit testing</a:t>
              </a:r>
            </a:p>
          </p:txBody>
        </p:sp>
      </p:grpSp>
      <p:grpSp>
        <p:nvGrpSpPr>
          <p:cNvPr name="Group 22" id="22"/>
          <p:cNvGrpSpPr/>
          <p:nvPr/>
        </p:nvGrpSpPr>
        <p:grpSpPr>
          <a:xfrm rot="0">
            <a:off x="9775434" y="3429889"/>
            <a:ext cx="6065798" cy="1420327"/>
            <a:chOff x="0" y="0"/>
            <a:chExt cx="8087731" cy="1893770"/>
          </a:xfrm>
        </p:grpSpPr>
        <p:sp>
          <p:nvSpPr>
            <p:cNvPr name="Freeform 23" id="23"/>
            <p:cNvSpPr/>
            <p:nvPr/>
          </p:nvSpPr>
          <p:spPr>
            <a:xfrm flipH="false" flipV="false" rot="0">
              <a:off x="0" y="0"/>
              <a:ext cx="8087740" cy="1893824"/>
            </a:xfrm>
            <a:custGeom>
              <a:avLst/>
              <a:gdLst/>
              <a:ahLst/>
              <a:cxnLst/>
              <a:rect r="r" b="b" t="t" l="l"/>
              <a:pathLst>
                <a:path h="1893824" w="8087740">
                  <a:moveTo>
                    <a:pt x="0" y="31750"/>
                  </a:moveTo>
                  <a:cubicBezTo>
                    <a:pt x="0" y="14224"/>
                    <a:pt x="29337" y="0"/>
                    <a:pt x="65659" y="0"/>
                  </a:cubicBezTo>
                  <a:lnTo>
                    <a:pt x="8022082" y="0"/>
                  </a:lnTo>
                  <a:cubicBezTo>
                    <a:pt x="8058403" y="0"/>
                    <a:pt x="8087740" y="14224"/>
                    <a:pt x="8087740" y="31750"/>
                  </a:cubicBezTo>
                  <a:lnTo>
                    <a:pt x="8087740" y="1862074"/>
                  </a:lnTo>
                  <a:cubicBezTo>
                    <a:pt x="8087740" y="1879600"/>
                    <a:pt x="8058403" y="1893824"/>
                    <a:pt x="8022082" y="1893824"/>
                  </a:cubicBezTo>
                  <a:lnTo>
                    <a:pt x="65659" y="1893824"/>
                  </a:lnTo>
                  <a:cubicBezTo>
                    <a:pt x="29337" y="1893824"/>
                    <a:pt x="0" y="1879600"/>
                    <a:pt x="0" y="1862074"/>
                  </a:cubicBezTo>
                  <a:close/>
                </a:path>
              </a:pathLst>
            </a:custGeom>
            <a:solidFill>
              <a:srgbClr val="F3EEE3"/>
            </a:solidFill>
          </p:spPr>
        </p:sp>
      </p:grpSp>
      <p:grpSp>
        <p:nvGrpSpPr>
          <p:cNvPr name="Group 24" id="24"/>
          <p:cNvGrpSpPr/>
          <p:nvPr/>
        </p:nvGrpSpPr>
        <p:grpSpPr>
          <a:xfrm rot="0">
            <a:off x="797646" y="4953633"/>
            <a:ext cx="623144" cy="623144"/>
            <a:chOff x="0" y="0"/>
            <a:chExt cx="830859" cy="830859"/>
          </a:xfrm>
        </p:grpSpPr>
        <p:sp>
          <p:nvSpPr>
            <p:cNvPr name="Freeform 25" id="25" descr="preencoded.png"/>
            <p:cNvSpPr/>
            <p:nvPr/>
          </p:nvSpPr>
          <p:spPr>
            <a:xfrm flipH="false" flipV="false" rot="0">
              <a:off x="0" y="0"/>
              <a:ext cx="830834" cy="830834"/>
            </a:xfrm>
            <a:custGeom>
              <a:avLst/>
              <a:gdLst/>
              <a:ahLst/>
              <a:cxnLst/>
              <a:rect r="r" b="b" t="t" l="l"/>
              <a:pathLst>
                <a:path h="830834" w="830834">
                  <a:moveTo>
                    <a:pt x="0" y="0"/>
                  </a:moveTo>
                  <a:lnTo>
                    <a:pt x="830834" y="0"/>
                  </a:lnTo>
                  <a:lnTo>
                    <a:pt x="830834" y="830834"/>
                  </a:lnTo>
                  <a:lnTo>
                    <a:pt x="0" y="830834"/>
                  </a:lnTo>
                  <a:lnTo>
                    <a:pt x="0" y="0"/>
                  </a:lnTo>
                  <a:close/>
                </a:path>
              </a:pathLst>
            </a:custGeom>
            <a:blipFill>
              <a:blip r:embed="rId3"/>
              <a:stretch>
                <a:fillRect l="0" t="0" r="-2" b="-2"/>
              </a:stretch>
            </a:blipFill>
          </p:spPr>
        </p:sp>
      </p:grpSp>
      <p:grpSp>
        <p:nvGrpSpPr>
          <p:cNvPr name="Group 26" id="26"/>
          <p:cNvGrpSpPr/>
          <p:nvPr/>
        </p:nvGrpSpPr>
        <p:grpSpPr>
          <a:xfrm rot="0">
            <a:off x="797646" y="5649823"/>
            <a:ext cx="4849586" cy="629733"/>
            <a:chOff x="0" y="0"/>
            <a:chExt cx="6466115" cy="839644"/>
          </a:xfrm>
        </p:grpSpPr>
        <p:sp>
          <p:nvSpPr>
            <p:cNvPr name="Freeform 27" id="27"/>
            <p:cNvSpPr/>
            <p:nvPr/>
          </p:nvSpPr>
          <p:spPr>
            <a:xfrm flipH="false" flipV="false" rot="0">
              <a:off x="0" y="0"/>
              <a:ext cx="6466115" cy="839644"/>
            </a:xfrm>
            <a:custGeom>
              <a:avLst/>
              <a:gdLst/>
              <a:ahLst/>
              <a:cxnLst/>
              <a:rect r="r" b="b" t="t" l="l"/>
              <a:pathLst>
                <a:path h="839644" w="6466115">
                  <a:moveTo>
                    <a:pt x="0" y="0"/>
                  </a:moveTo>
                  <a:lnTo>
                    <a:pt x="6466115" y="0"/>
                  </a:lnTo>
                  <a:lnTo>
                    <a:pt x="6466115" y="839644"/>
                  </a:lnTo>
                  <a:lnTo>
                    <a:pt x="0" y="839644"/>
                  </a:lnTo>
                  <a:close/>
                </a:path>
              </a:pathLst>
            </a:custGeom>
            <a:solidFill>
              <a:srgbClr val="000000">
                <a:alpha val="0"/>
              </a:srgbClr>
            </a:solidFill>
          </p:spPr>
        </p:sp>
        <p:sp>
          <p:nvSpPr>
            <p:cNvPr name="TextBox 28" id="28"/>
            <p:cNvSpPr txBox="true"/>
            <p:nvPr/>
          </p:nvSpPr>
          <p:spPr>
            <a:xfrm>
              <a:off x="0" y="-47625"/>
              <a:ext cx="6466115" cy="887269"/>
            </a:xfrm>
            <a:prstGeom prst="rect">
              <a:avLst/>
            </a:prstGeom>
          </p:spPr>
          <p:txBody>
            <a:bodyPr anchor="t" rtlCol="false" tIns="0" lIns="0" bIns="0" rIns="0"/>
            <a:lstStyle/>
            <a:p>
              <a:pPr algn="l">
                <a:lnSpc>
                  <a:spcPts val="4820"/>
                </a:lnSpc>
              </a:pPr>
              <a:r>
                <a:rPr lang="en-US" sz="3835">
                  <a:solidFill>
                    <a:srgbClr val="112735"/>
                  </a:solidFill>
                  <a:latin typeface="Arimo"/>
                  <a:ea typeface="Arimo"/>
                  <a:cs typeface="Arimo"/>
                  <a:sym typeface="Arimo"/>
                </a:rPr>
                <a:t>MERN Stack</a:t>
              </a:r>
            </a:p>
          </p:txBody>
        </p:sp>
      </p:grpSp>
      <p:grpSp>
        <p:nvGrpSpPr>
          <p:cNvPr name="Group 29" id="29"/>
          <p:cNvGrpSpPr/>
          <p:nvPr/>
        </p:nvGrpSpPr>
        <p:grpSpPr>
          <a:xfrm rot="0">
            <a:off x="723824" y="6449826"/>
            <a:ext cx="11527077" cy="598436"/>
            <a:chOff x="0" y="0"/>
            <a:chExt cx="15369436" cy="797915"/>
          </a:xfrm>
        </p:grpSpPr>
        <p:sp>
          <p:nvSpPr>
            <p:cNvPr name="Freeform 30" id="30"/>
            <p:cNvSpPr/>
            <p:nvPr/>
          </p:nvSpPr>
          <p:spPr>
            <a:xfrm flipH="false" flipV="false" rot="0">
              <a:off x="0" y="0"/>
              <a:ext cx="15369436" cy="797915"/>
            </a:xfrm>
            <a:custGeom>
              <a:avLst/>
              <a:gdLst/>
              <a:ahLst/>
              <a:cxnLst/>
              <a:rect r="r" b="b" t="t" l="l"/>
              <a:pathLst>
                <a:path h="797915" w="15369436">
                  <a:moveTo>
                    <a:pt x="0" y="0"/>
                  </a:moveTo>
                  <a:lnTo>
                    <a:pt x="15369436" y="0"/>
                  </a:lnTo>
                  <a:lnTo>
                    <a:pt x="15369436" y="797915"/>
                  </a:lnTo>
                  <a:lnTo>
                    <a:pt x="0" y="797915"/>
                  </a:lnTo>
                  <a:close/>
                </a:path>
              </a:pathLst>
            </a:custGeom>
            <a:solidFill>
              <a:srgbClr val="000000">
                <a:alpha val="0"/>
              </a:srgbClr>
            </a:solidFill>
          </p:spPr>
        </p:sp>
        <p:sp>
          <p:nvSpPr>
            <p:cNvPr name="TextBox 31" id="31"/>
            <p:cNvSpPr txBox="true"/>
            <p:nvPr/>
          </p:nvSpPr>
          <p:spPr>
            <a:xfrm>
              <a:off x="0" y="-123825"/>
              <a:ext cx="15369436" cy="921740"/>
            </a:xfrm>
            <a:prstGeom prst="rect">
              <a:avLst/>
            </a:prstGeom>
          </p:spPr>
          <p:txBody>
            <a:bodyPr anchor="t" rtlCol="false" tIns="0" lIns="0" bIns="0" rIns="0"/>
            <a:lstStyle/>
            <a:p>
              <a:pPr algn="l">
                <a:lnSpc>
                  <a:spcPts val="5030"/>
                </a:lnSpc>
              </a:pPr>
              <a:r>
                <a:rPr lang="en-US" sz="3119" u="sng">
                  <a:solidFill>
                    <a:srgbClr val="112735"/>
                  </a:solidFill>
                  <a:latin typeface="Source Sans Pro"/>
                  <a:ea typeface="Source Sans Pro"/>
                  <a:cs typeface="Source Sans Pro"/>
                  <a:sym typeface="Source Sans Pro"/>
                </a:rPr>
                <a:t>Frontend</a:t>
              </a:r>
              <a:r>
                <a:rPr lang="en-US" sz="3119">
                  <a:solidFill>
                    <a:srgbClr val="112735"/>
                  </a:solidFill>
                  <a:latin typeface="Source Sans Pro"/>
                  <a:ea typeface="Source Sans Pro"/>
                  <a:cs typeface="Source Sans Pro"/>
                  <a:sym typeface="Source Sans Pro"/>
                </a:rPr>
                <a:t>: React JS for creating components of the website.</a:t>
              </a:r>
            </a:p>
          </p:txBody>
        </p:sp>
      </p:grpSp>
      <p:grpSp>
        <p:nvGrpSpPr>
          <p:cNvPr name="Group 32" id="32"/>
          <p:cNvGrpSpPr/>
          <p:nvPr/>
        </p:nvGrpSpPr>
        <p:grpSpPr>
          <a:xfrm rot="0">
            <a:off x="732959" y="8032212"/>
            <a:ext cx="11349540" cy="604362"/>
            <a:chOff x="0" y="0"/>
            <a:chExt cx="15132720" cy="805816"/>
          </a:xfrm>
        </p:grpSpPr>
        <p:sp>
          <p:nvSpPr>
            <p:cNvPr name="Freeform 33" id="33"/>
            <p:cNvSpPr/>
            <p:nvPr/>
          </p:nvSpPr>
          <p:spPr>
            <a:xfrm flipH="false" flipV="false" rot="0">
              <a:off x="0" y="0"/>
              <a:ext cx="15132720" cy="805816"/>
            </a:xfrm>
            <a:custGeom>
              <a:avLst/>
              <a:gdLst/>
              <a:ahLst/>
              <a:cxnLst/>
              <a:rect r="r" b="b" t="t" l="l"/>
              <a:pathLst>
                <a:path h="805816" w="15132720">
                  <a:moveTo>
                    <a:pt x="0" y="0"/>
                  </a:moveTo>
                  <a:lnTo>
                    <a:pt x="15132720" y="0"/>
                  </a:lnTo>
                  <a:lnTo>
                    <a:pt x="15132720" y="805816"/>
                  </a:lnTo>
                  <a:lnTo>
                    <a:pt x="0" y="805816"/>
                  </a:lnTo>
                  <a:close/>
                </a:path>
              </a:pathLst>
            </a:custGeom>
            <a:solidFill>
              <a:srgbClr val="000000">
                <a:alpha val="0"/>
              </a:srgbClr>
            </a:solidFill>
          </p:spPr>
        </p:sp>
        <p:sp>
          <p:nvSpPr>
            <p:cNvPr name="TextBox 34" id="34"/>
            <p:cNvSpPr txBox="true"/>
            <p:nvPr/>
          </p:nvSpPr>
          <p:spPr>
            <a:xfrm>
              <a:off x="0" y="-123825"/>
              <a:ext cx="15132720" cy="929641"/>
            </a:xfrm>
            <a:prstGeom prst="rect">
              <a:avLst/>
            </a:prstGeom>
          </p:spPr>
          <p:txBody>
            <a:bodyPr anchor="t" rtlCol="false" tIns="0" lIns="0" bIns="0" rIns="0"/>
            <a:lstStyle/>
            <a:p>
              <a:pPr algn="l">
                <a:lnSpc>
                  <a:spcPts val="5140"/>
                </a:lnSpc>
              </a:pPr>
              <a:r>
                <a:rPr lang="en-US" sz="3185" u="sng">
                  <a:solidFill>
                    <a:srgbClr val="112735"/>
                  </a:solidFill>
                  <a:latin typeface="Source Sans Pro"/>
                  <a:ea typeface="Source Sans Pro"/>
                  <a:cs typeface="Source Sans Pro"/>
                  <a:sym typeface="Source Sans Pro"/>
                </a:rPr>
                <a:t>Database</a:t>
              </a:r>
              <a:r>
                <a:rPr lang="en-US" sz="3185" b="true">
                  <a:solidFill>
                    <a:srgbClr val="112735"/>
                  </a:solidFill>
                  <a:latin typeface="Source Sans Pro Bold"/>
                  <a:ea typeface="Source Sans Pro Bold"/>
                  <a:cs typeface="Source Sans Pro Bold"/>
                  <a:sym typeface="Source Sans Pro Bold"/>
                </a:rPr>
                <a:t>:</a:t>
              </a:r>
              <a:r>
                <a:rPr lang="en-US" sz="3185">
                  <a:solidFill>
                    <a:srgbClr val="112735"/>
                  </a:solidFill>
                  <a:latin typeface="Source Sans Pro"/>
                  <a:ea typeface="Source Sans Pro"/>
                  <a:cs typeface="Source Sans Pro"/>
                  <a:sym typeface="Source Sans Pro"/>
                </a:rPr>
                <a:t> MongoDB to store created posts and authorized users.</a:t>
              </a:r>
            </a:p>
          </p:txBody>
        </p:sp>
      </p:grpSp>
      <p:grpSp>
        <p:nvGrpSpPr>
          <p:cNvPr name="Group 35" id="35"/>
          <p:cNvGrpSpPr/>
          <p:nvPr/>
        </p:nvGrpSpPr>
        <p:grpSpPr>
          <a:xfrm rot="0">
            <a:off x="732959" y="8983994"/>
            <a:ext cx="11517943" cy="580715"/>
            <a:chOff x="0" y="0"/>
            <a:chExt cx="15357257" cy="774287"/>
          </a:xfrm>
        </p:grpSpPr>
        <p:sp>
          <p:nvSpPr>
            <p:cNvPr name="Freeform 36" id="36"/>
            <p:cNvSpPr/>
            <p:nvPr/>
          </p:nvSpPr>
          <p:spPr>
            <a:xfrm flipH="false" flipV="false" rot="0">
              <a:off x="0" y="0"/>
              <a:ext cx="15357258" cy="774287"/>
            </a:xfrm>
            <a:custGeom>
              <a:avLst/>
              <a:gdLst/>
              <a:ahLst/>
              <a:cxnLst/>
              <a:rect r="r" b="b" t="t" l="l"/>
              <a:pathLst>
                <a:path h="774287" w="15357258">
                  <a:moveTo>
                    <a:pt x="0" y="0"/>
                  </a:moveTo>
                  <a:lnTo>
                    <a:pt x="15357258" y="0"/>
                  </a:lnTo>
                  <a:lnTo>
                    <a:pt x="15357258" y="774287"/>
                  </a:lnTo>
                  <a:lnTo>
                    <a:pt x="0" y="774287"/>
                  </a:lnTo>
                  <a:close/>
                </a:path>
              </a:pathLst>
            </a:custGeom>
            <a:solidFill>
              <a:srgbClr val="000000">
                <a:alpha val="0"/>
              </a:srgbClr>
            </a:solidFill>
          </p:spPr>
        </p:sp>
        <p:sp>
          <p:nvSpPr>
            <p:cNvPr name="TextBox 37" id="37"/>
            <p:cNvSpPr txBox="true"/>
            <p:nvPr/>
          </p:nvSpPr>
          <p:spPr>
            <a:xfrm>
              <a:off x="0" y="-114300"/>
              <a:ext cx="15357257" cy="888587"/>
            </a:xfrm>
            <a:prstGeom prst="rect">
              <a:avLst/>
            </a:prstGeom>
          </p:spPr>
          <p:txBody>
            <a:bodyPr anchor="t" rtlCol="false" tIns="0" lIns="0" bIns="0" rIns="0"/>
            <a:lstStyle/>
            <a:p>
              <a:pPr algn="l">
                <a:lnSpc>
                  <a:spcPts val="4990"/>
                </a:lnSpc>
              </a:pPr>
              <a:r>
                <a:rPr lang="en-US" sz="3095" u="sng">
                  <a:solidFill>
                    <a:srgbClr val="112735"/>
                  </a:solidFill>
                  <a:latin typeface="Source Sans Pro"/>
                  <a:ea typeface="Source Sans Pro"/>
                  <a:cs typeface="Source Sans Pro"/>
                  <a:sym typeface="Source Sans Pro"/>
                </a:rPr>
                <a:t>Styling Frameworks:</a:t>
              </a:r>
              <a:r>
                <a:rPr lang="en-US" sz="3095">
                  <a:solidFill>
                    <a:srgbClr val="112735"/>
                  </a:solidFill>
                  <a:latin typeface="Source Sans Pro"/>
                  <a:ea typeface="Source Sans Pro"/>
                  <a:cs typeface="Source Sans Pro"/>
                  <a:sym typeface="Source Sans Pro"/>
                </a:rPr>
                <a:t> React oriented bootstrap or scss.</a:t>
              </a:r>
            </a:p>
          </p:txBody>
        </p:sp>
      </p:grpSp>
      <p:grpSp>
        <p:nvGrpSpPr>
          <p:cNvPr name="Group 38" id="38"/>
          <p:cNvGrpSpPr/>
          <p:nvPr/>
        </p:nvGrpSpPr>
        <p:grpSpPr>
          <a:xfrm rot="5400000">
            <a:off x="5146548" y="1799536"/>
            <a:ext cx="623144" cy="623144"/>
            <a:chOff x="0" y="0"/>
            <a:chExt cx="830859" cy="830859"/>
          </a:xfrm>
        </p:grpSpPr>
        <p:sp>
          <p:nvSpPr>
            <p:cNvPr name="Freeform 39" id="39" descr="preencoded.png"/>
            <p:cNvSpPr/>
            <p:nvPr/>
          </p:nvSpPr>
          <p:spPr>
            <a:xfrm flipH="true" flipV="false" rot="0">
              <a:off x="0" y="0"/>
              <a:ext cx="830834" cy="830834"/>
            </a:xfrm>
            <a:custGeom>
              <a:avLst/>
              <a:gdLst/>
              <a:ahLst/>
              <a:cxnLst/>
              <a:rect r="r" b="b" t="t" l="l"/>
              <a:pathLst>
                <a:path h="830834" w="830834">
                  <a:moveTo>
                    <a:pt x="830834" y="0"/>
                  </a:moveTo>
                  <a:lnTo>
                    <a:pt x="0" y="0"/>
                  </a:lnTo>
                  <a:lnTo>
                    <a:pt x="0" y="830834"/>
                  </a:lnTo>
                  <a:lnTo>
                    <a:pt x="830834" y="830834"/>
                  </a:lnTo>
                  <a:lnTo>
                    <a:pt x="830834" y="0"/>
                  </a:lnTo>
                  <a:close/>
                </a:path>
              </a:pathLst>
            </a:custGeom>
            <a:blipFill>
              <a:blip r:embed="rId4"/>
              <a:stretch>
                <a:fillRect l="0" t="0" r="-2" b="-2"/>
              </a:stretch>
            </a:blipFill>
          </p:spPr>
        </p:sp>
      </p:grpSp>
      <p:sp>
        <p:nvSpPr>
          <p:cNvPr name="Freeform 40" id="40"/>
          <p:cNvSpPr/>
          <p:nvPr/>
        </p:nvSpPr>
        <p:spPr>
          <a:xfrm flipH="true" flipV="false" rot="0">
            <a:off x="11193566" y="5265205"/>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5">
              <a:extLst>
                <a:ext uri="{96DAC541-7B7A-43D3-8B79-37D633B846F1}">
                  <asvg:svgBlip xmlns:asvg="http://schemas.microsoft.com/office/drawing/2016/SVG/main" r:embed="rId6"/>
                </a:ext>
              </a:extLst>
            </a:blip>
            <a:stretch>
              <a:fillRect l="0" t="-108" r="0" b="-108"/>
            </a:stretch>
          </a:blipFill>
        </p:spPr>
      </p:sp>
      <p:grpSp>
        <p:nvGrpSpPr>
          <p:cNvPr name="Group 41" id="41"/>
          <p:cNvGrpSpPr/>
          <p:nvPr/>
        </p:nvGrpSpPr>
        <p:grpSpPr>
          <a:xfrm rot="0">
            <a:off x="-311572" y="7206106"/>
            <a:ext cx="14292562" cy="597489"/>
            <a:chOff x="0" y="0"/>
            <a:chExt cx="19056749" cy="796652"/>
          </a:xfrm>
        </p:grpSpPr>
        <p:sp>
          <p:nvSpPr>
            <p:cNvPr name="Freeform 42" id="42"/>
            <p:cNvSpPr/>
            <p:nvPr/>
          </p:nvSpPr>
          <p:spPr>
            <a:xfrm flipH="false" flipV="false" rot="0">
              <a:off x="0" y="0"/>
              <a:ext cx="19056750" cy="796652"/>
            </a:xfrm>
            <a:custGeom>
              <a:avLst/>
              <a:gdLst/>
              <a:ahLst/>
              <a:cxnLst/>
              <a:rect r="r" b="b" t="t" l="l"/>
              <a:pathLst>
                <a:path h="796652" w="19056750">
                  <a:moveTo>
                    <a:pt x="0" y="0"/>
                  </a:moveTo>
                  <a:lnTo>
                    <a:pt x="19056750" y="0"/>
                  </a:lnTo>
                  <a:lnTo>
                    <a:pt x="19056750" y="796652"/>
                  </a:lnTo>
                  <a:lnTo>
                    <a:pt x="0" y="796652"/>
                  </a:lnTo>
                  <a:close/>
                </a:path>
              </a:pathLst>
            </a:custGeom>
            <a:solidFill>
              <a:srgbClr val="000000">
                <a:alpha val="0"/>
              </a:srgbClr>
            </a:solidFill>
          </p:spPr>
        </p:sp>
        <p:sp>
          <p:nvSpPr>
            <p:cNvPr name="TextBox 43" id="43"/>
            <p:cNvSpPr txBox="true"/>
            <p:nvPr/>
          </p:nvSpPr>
          <p:spPr>
            <a:xfrm>
              <a:off x="0" y="57150"/>
              <a:ext cx="19056749" cy="739502"/>
            </a:xfrm>
            <a:prstGeom prst="rect">
              <a:avLst/>
            </a:prstGeom>
          </p:spPr>
          <p:txBody>
            <a:bodyPr anchor="t" rtlCol="false" tIns="0" lIns="0" bIns="0" rIns="0"/>
            <a:lstStyle/>
            <a:p>
              <a:pPr algn="ctr">
                <a:lnSpc>
                  <a:spcPts val="3110"/>
                </a:lnSpc>
              </a:pPr>
              <a:r>
                <a:rPr lang="en-US" sz="3110" u="sng">
                  <a:solidFill>
                    <a:srgbClr val="000000"/>
                  </a:solidFill>
                  <a:latin typeface="Source Sans Pro"/>
                  <a:ea typeface="Source Sans Pro"/>
                  <a:cs typeface="Source Sans Pro"/>
                  <a:sym typeface="Source Sans Pro"/>
                </a:rPr>
                <a:t>Backend</a:t>
              </a:r>
              <a:r>
                <a:rPr lang="en-US" sz="3110">
                  <a:solidFill>
                    <a:srgbClr val="000000"/>
                  </a:solidFill>
                  <a:latin typeface="Source Sans Pro"/>
                  <a:ea typeface="Source Sans Pro"/>
                  <a:cs typeface="Source Sans Pro"/>
                  <a:sym typeface="Source Sans Pro"/>
                </a:rPr>
                <a:t>:Express Js and node used to establish server to recieve requests.</a:t>
              </a:r>
            </a:p>
          </p:txBody>
        </p:sp>
      </p:grpSp>
      <p:grpSp>
        <p:nvGrpSpPr>
          <p:cNvPr name="Group 44" id="44"/>
          <p:cNvGrpSpPr/>
          <p:nvPr/>
        </p:nvGrpSpPr>
        <p:grpSpPr>
          <a:xfrm rot="0">
            <a:off x="10089002" y="3667876"/>
            <a:ext cx="5887227" cy="822476"/>
            <a:chOff x="0" y="0"/>
            <a:chExt cx="7849636" cy="1096635"/>
          </a:xfrm>
        </p:grpSpPr>
        <p:sp>
          <p:nvSpPr>
            <p:cNvPr name="Freeform 45" id="45"/>
            <p:cNvSpPr/>
            <p:nvPr/>
          </p:nvSpPr>
          <p:spPr>
            <a:xfrm flipH="false" flipV="false" rot="0">
              <a:off x="0" y="0"/>
              <a:ext cx="7849636" cy="1096635"/>
            </a:xfrm>
            <a:custGeom>
              <a:avLst/>
              <a:gdLst/>
              <a:ahLst/>
              <a:cxnLst/>
              <a:rect r="r" b="b" t="t" l="l"/>
              <a:pathLst>
                <a:path h="1096635" w="7849636">
                  <a:moveTo>
                    <a:pt x="0" y="0"/>
                  </a:moveTo>
                  <a:lnTo>
                    <a:pt x="7849636" y="0"/>
                  </a:lnTo>
                  <a:lnTo>
                    <a:pt x="7849636" y="1096635"/>
                  </a:lnTo>
                  <a:lnTo>
                    <a:pt x="0" y="1096635"/>
                  </a:lnTo>
                  <a:close/>
                </a:path>
              </a:pathLst>
            </a:custGeom>
            <a:solidFill>
              <a:srgbClr val="000000">
                <a:alpha val="0"/>
              </a:srgbClr>
            </a:solidFill>
          </p:spPr>
        </p:sp>
        <p:sp>
          <p:nvSpPr>
            <p:cNvPr name="TextBox 46" id="46"/>
            <p:cNvSpPr txBox="true"/>
            <p:nvPr/>
          </p:nvSpPr>
          <p:spPr>
            <a:xfrm>
              <a:off x="0" y="38100"/>
              <a:ext cx="7849636" cy="1058535"/>
            </a:xfrm>
            <a:prstGeom prst="rect">
              <a:avLst/>
            </a:prstGeom>
          </p:spPr>
          <p:txBody>
            <a:bodyPr anchor="t" rtlCol="false" tIns="0" lIns="0" bIns="0" rIns="0"/>
            <a:lstStyle/>
            <a:p>
              <a:pPr algn="l">
                <a:lnSpc>
                  <a:spcPts val="3129"/>
                </a:lnSpc>
              </a:pPr>
              <a:r>
                <a:rPr lang="en-US" sz="3130">
                  <a:solidFill>
                    <a:srgbClr val="000000"/>
                  </a:solidFill>
                  <a:latin typeface="Arimo"/>
                  <a:ea typeface="Arimo"/>
                  <a:cs typeface="Arimo"/>
                  <a:sym typeface="Arimo"/>
                </a:rPr>
                <a:t>Checks whether each operation returns the correct output.</a:t>
              </a:r>
            </a:p>
          </p:txBody>
        </p:sp>
      </p:grpSp>
      <p:sp>
        <p:nvSpPr>
          <p:cNvPr name="Freeform 47" id="47"/>
          <p:cNvSpPr/>
          <p:nvPr/>
        </p:nvSpPr>
        <p:spPr>
          <a:xfrm flipH="false" flipV="true" rot="0">
            <a:off x="-2195968" y="-345044"/>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5">
              <a:extLst>
                <a:ext uri="{96DAC541-7B7A-43D3-8B79-37D633B846F1}">
                  <asvg:svgBlip xmlns:asvg="http://schemas.microsoft.com/office/drawing/2016/SVG/main" r:embed="rId6"/>
                </a:ext>
              </a:extLst>
            </a:blip>
            <a:stretch>
              <a:fillRect l="0" t="-108" r="0" b="-108"/>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5215746" y="848192"/>
            <a:ext cx="7088237" cy="1316159"/>
            <a:chOff x="0" y="0"/>
            <a:chExt cx="9450983" cy="1754878"/>
          </a:xfrm>
        </p:grpSpPr>
        <p:sp>
          <p:nvSpPr>
            <p:cNvPr name="Freeform 7" id="7"/>
            <p:cNvSpPr/>
            <p:nvPr/>
          </p:nvSpPr>
          <p:spPr>
            <a:xfrm flipH="false" flipV="false" rot="0">
              <a:off x="0" y="0"/>
              <a:ext cx="9450983" cy="1754878"/>
            </a:xfrm>
            <a:custGeom>
              <a:avLst/>
              <a:gdLst/>
              <a:ahLst/>
              <a:cxnLst/>
              <a:rect r="r" b="b" t="t" l="l"/>
              <a:pathLst>
                <a:path h="1754878" w="9450983">
                  <a:moveTo>
                    <a:pt x="0" y="0"/>
                  </a:moveTo>
                  <a:lnTo>
                    <a:pt x="9450983" y="0"/>
                  </a:lnTo>
                  <a:lnTo>
                    <a:pt x="9450983" y="1754878"/>
                  </a:lnTo>
                  <a:lnTo>
                    <a:pt x="0" y="1754878"/>
                  </a:lnTo>
                  <a:close/>
                </a:path>
              </a:pathLst>
            </a:custGeom>
            <a:solidFill>
              <a:srgbClr val="000000">
                <a:alpha val="0"/>
              </a:srgbClr>
            </a:solidFill>
          </p:spPr>
        </p:sp>
        <p:sp>
          <p:nvSpPr>
            <p:cNvPr name="TextBox 8" id="8"/>
            <p:cNvSpPr txBox="true"/>
            <p:nvPr/>
          </p:nvSpPr>
          <p:spPr>
            <a:xfrm>
              <a:off x="0" y="-57150"/>
              <a:ext cx="9450983" cy="1812028"/>
            </a:xfrm>
            <a:prstGeom prst="rect">
              <a:avLst/>
            </a:prstGeom>
          </p:spPr>
          <p:txBody>
            <a:bodyPr anchor="t" rtlCol="false" tIns="0" lIns="0" bIns="0" rIns="0"/>
            <a:lstStyle/>
            <a:p>
              <a:pPr algn="ctr">
                <a:lnSpc>
                  <a:spcPts val="8060"/>
                </a:lnSpc>
              </a:pPr>
              <a:r>
                <a:rPr lang="en-US" sz="6459">
                  <a:solidFill>
                    <a:srgbClr val="112735"/>
                  </a:solidFill>
                  <a:latin typeface="Arimo"/>
                  <a:ea typeface="Arimo"/>
                  <a:cs typeface="Arimo"/>
                  <a:sym typeface="Arimo"/>
                </a:rPr>
                <a:t>Expected Output</a:t>
              </a:r>
            </a:p>
          </p:txBody>
        </p:sp>
      </p:grpSp>
      <p:sp>
        <p:nvSpPr>
          <p:cNvPr name="Freeform 9" id="9"/>
          <p:cNvSpPr/>
          <p:nvPr/>
        </p:nvSpPr>
        <p:spPr>
          <a:xfrm flipH="true" flipV="false" rot="0">
            <a:off x="10878425" y="495214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0" id="10"/>
          <p:cNvSpPr/>
          <p:nvPr/>
        </p:nvSpPr>
        <p:spPr>
          <a:xfrm flipH="false" flipV="true" rot="0">
            <a:off x="-1299506"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1" id="11"/>
          <p:cNvSpPr/>
          <p:nvPr/>
        </p:nvSpPr>
        <p:spPr>
          <a:xfrm flipH="false" flipV="false" rot="0">
            <a:off x="1027204" y="4823863"/>
            <a:ext cx="8377084" cy="4434437"/>
          </a:xfrm>
          <a:custGeom>
            <a:avLst/>
            <a:gdLst/>
            <a:ahLst/>
            <a:cxnLst/>
            <a:rect r="r" b="b" t="t" l="l"/>
            <a:pathLst>
              <a:path h="4434437" w="8377084">
                <a:moveTo>
                  <a:pt x="0" y="0"/>
                </a:moveTo>
                <a:lnTo>
                  <a:pt x="8377083" y="0"/>
                </a:lnTo>
                <a:lnTo>
                  <a:pt x="8377083" y="4434437"/>
                </a:lnTo>
                <a:lnTo>
                  <a:pt x="0" y="4434437"/>
                </a:lnTo>
                <a:lnTo>
                  <a:pt x="0" y="0"/>
                </a:lnTo>
                <a:close/>
              </a:path>
            </a:pathLst>
          </a:custGeom>
          <a:blipFill>
            <a:blip r:embed="rId4"/>
            <a:stretch>
              <a:fillRect l="-5989" t="0" r="-5989" b="0"/>
            </a:stretch>
          </a:blipFill>
        </p:spPr>
      </p:sp>
      <p:sp>
        <p:nvSpPr>
          <p:cNvPr name="Freeform 12" id="12"/>
          <p:cNvSpPr/>
          <p:nvPr/>
        </p:nvSpPr>
        <p:spPr>
          <a:xfrm flipH="false" flipV="false" rot="0">
            <a:off x="9144000" y="2263073"/>
            <a:ext cx="8330871" cy="4369234"/>
          </a:xfrm>
          <a:custGeom>
            <a:avLst/>
            <a:gdLst/>
            <a:ahLst/>
            <a:cxnLst/>
            <a:rect r="r" b="b" t="t" l="l"/>
            <a:pathLst>
              <a:path h="4369234" w="8330871">
                <a:moveTo>
                  <a:pt x="0" y="0"/>
                </a:moveTo>
                <a:lnTo>
                  <a:pt x="8330871" y="0"/>
                </a:lnTo>
                <a:lnTo>
                  <a:pt x="8330871" y="4369234"/>
                </a:lnTo>
                <a:lnTo>
                  <a:pt x="0" y="4369234"/>
                </a:lnTo>
                <a:lnTo>
                  <a:pt x="0" y="0"/>
                </a:lnTo>
                <a:close/>
              </a:path>
            </a:pathLst>
          </a:custGeom>
          <a:blipFill>
            <a:blip r:embed="rId5"/>
            <a:stretch>
              <a:fillRect l="-5425" t="0" r="-5425" b="0"/>
            </a:stretch>
          </a:blipFill>
        </p:spPr>
      </p:sp>
      <p:sp>
        <p:nvSpPr>
          <p:cNvPr name="TextBox 13" id="13"/>
          <p:cNvSpPr txBox="true"/>
          <p:nvPr/>
        </p:nvSpPr>
        <p:spPr>
          <a:xfrm rot="0">
            <a:off x="10018221" y="7506316"/>
            <a:ext cx="5252603" cy="420299"/>
          </a:xfrm>
          <a:prstGeom prst="rect">
            <a:avLst/>
          </a:prstGeom>
        </p:spPr>
        <p:txBody>
          <a:bodyPr anchor="t" rtlCol="false" tIns="0" lIns="0" bIns="0" rIns="0">
            <a:spAutoFit/>
          </a:bodyPr>
          <a:lstStyle/>
          <a:p>
            <a:pPr algn="ctr">
              <a:lnSpc>
                <a:spcPts val="3360"/>
              </a:lnSpc>
              <a:spcBef>
                <a:spcPct val="0"/>
              </a:spcBef>
            </a:pPr>
            <a:r>
              <a:rPr lang="en-US" sz="2400" u="sng">
                <a:solidFill>
                  <a:srgbClr val="000000"/>
                </a:solidFill>
                <a:latin typeface="Arimo"/>
                <a:ea typeface="Arimo"/>
                <a:cs typeface="Arimo"/>
                <a:sym typeface="Arimo"/>
                <a:hlinkClick r:id="rId6" tooltip="https://github.com/Raveen10/CD19651"/>
              </a:rPr>
              <a:t>https://github.com/Raveen10/CD19651</a:t>
            </a:r>
          </a:p>
        </p:txBody>
      </p:sp>
      <p:sp>
        <p:nvSpPr>
          <p:cNvPr name="TextBox 14" id="14"/>
          <p:cNvSpPr txBox="true"/>
          <p:nvPr/>
        </p:nvSpPr>
        <p:spPr>
          <a:xfrm rot="0">
            <a:off x="8397498" y="6692455"/>
            <a:ext cx="5252603" cy="611528"/>
          </a:xfrm>
          <a:prstGeom prst="rect">
            <a:avLst/>
          </a:prstGeom>
        </p:spPr>
        <p:txBody>
          <a:bodyPr anchor="t" rtlCol="false" tIns="0" lIns="0" bIns="0" rIns="0">
            <a:spAutoFit/>
          </a:bodyPr>
          <a:lstStyle/>
          <a:p>
            <a:pPr algn="ctr">
              <a:lnSpc>
                <a:spcPts val="4839"/>
              </a:lnSpc>
              <a:spcBef>
                <a:spcPct val="0"/>
              </a:spcBef>
            </a:pPr>
            <a:r>
              <a:rPr lang="en-US" sz="3456">
                <a:solidFill>
                  <a:srgbClr val="112735"/>
                </a:solidFill>
                <a:latin typeface="Arimo"/>
                <a:ea typeface="Arimo"/>
                <a:cs typeface="Arimo"/>
                <a:sym typeface="Arimo"/>
              </a:rPr>
              <a:t>Github link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5215746" y="848192"/>
            <a:ext cx="7088237" cy="1316159"/>
            <a:chOff x="0" y="0"/>
            <a:chExt cx="9450983" cy="1754878"/>
          </a:xfrm>
        </p:grpSpPr>
        <p:sp>
          <p:nvSpPr>
            <p:cNvPr name="Freeform 7" id="7"/>
            <p:cNvSpPr/>
            <p:nvPr/>
          </p:nvSpPr>
          <p:spPr>
            <a:xfrm flipH="false" flipV="false" rot="0">
              <a:off x="0" y="0"/>
              <a:ext cx="9450983" cy="1754878"/>
            </a:xfrm>
            <a:custGeom>
              <a:avLst/>
              <a:gdLst/>
              <a:ahLst/>
              <a:cxnLst/>
              <a:rect r="r" b="b" t="t" l="l"/>
              <a:pathLst>
                <a:path h="1754878" w="9450983">
                  <a:moveTo>
                    <a:pt x="0" y="0"/>
                  </a:moveTo>
                  <a:lnTo>
                    <a:pt x="9450983" y="0"/>
                  </a:lnTo>
                  <a:lnTo>
                    <a:pt x="9450983" y="1754878"/>
                  </a:lnTo>
                  <a:lnTo>
                    <a:pt x="0" y="1754878"/>
                  </a:lnTo>
                  <a:close/>
                </a:path>
              </a:pathLst>
            </a:custGeom>
            <a:solidFill>
              <a:srgbClr val="000000">
                <a:alpha val="0"/>
              </a:srgbClr>
            </a:solidFill>
          </p:spPr>
        </p:sp>
        <p:sp>
          <p:nvSpPr>
            <p:cNvPr name="TextBox 8" id="8"/>
            <p:cNvSpPr txBox="true"/>
            <p:nvPr/>
          </p:nvSpPr>
          <p:spPr>
            <a:xfrm>
              <a:off x="0" y="-57150"/>
              <a:ext cx="9450983" cy="1812028"/>
            </a:xfrm>
            <a:prstGeom prst="rect">
              <a:avLst/>
            </a:prstGeom>
          </p:spPr>
          <p:txBody>
            <a:bodyPr anchor="t" rtlCol="false" tIns="0" lIns="0" bIns="0" rIns="0"/>
            <a:lstStyle/>
            <a:p>
              <a:pPr algn="ctr">
                <a:lnSpc>
                  <a:spcPts val="8060"/>
                </a:lnSpc>
              </a:pPr>
              <a:r>
                <a:rPr lang="en-US" sz="6459">
                  <a:solidFill>
                    <a:srgbClr val="112735"/>
                  </a:solidFill>
                  <a:latin typeface="Arimo"/>
                  <a:ea typeface="Arimo"/>
                  <a:cs typeface="Arimo"/>
                  <a:sym typeface="Arimo"/>
                </a:rPr>
                <a:t>Expected Output</a:t>
              </a:r>
            </a:p>
          </p:txBody>
        </p:sp>
      </p:grpSp>
      <p:sp>
        <p:nvSpPr>
          <p:cNvPr name="Freeform 9" id="9"/>
          <p:cNvSpPr/>
          <p:nvPr/>
        </p:nvSpPr>
        <p:spPr>
          <a:xfrm flipH="true" flipV="false" rot="0">
            <a:off x="10878425" y="495214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0" id="10"/>
          <p:cNvSpPr/>
          <p:nvPr/>
        </p:nvSpPr>
        <p:spPr>
          <a:xfrm flipH="false" flipV="true" rot="0">
            <a:off x="-1299506"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1" id="11"/>
          <p:cNvSpPr/>
          <p:nvPr/>
        </p:nvSpPr>
        <p:spPr>
          <a:xfrm flipH="false" flipV="false" rot="0">
            <a:off x="765341" y="5842433"/>
            <a:ext cx="8520623" cy="4031320"/>
          </a:xfrm>
          <a:custGeom>
            <a:avLst/>
            <a:gdLst/>
            <a:ahLst/>
            <a:cxnLst/>
            <a:rect r="r" b="b" t="t" l="l"/>
            <a:pathLst>
              <a:path h="4031320" w="8520623">
                <a:moveTo>
                  <a:pt x="0" y="0"/>
                </a:moveTo>
                <a:lnTo>
                  <a:pt x="8520623" y="0"/>
                </a:lnTo>
                <a:lnTo>
                  <a:pt x="8520623" y="4031320"/>
                </a:lnTo>
                <a:lnTo>
                  <a:pt x="0" y="4031320"/>
                </a:lnTo>
                <a:lnTo>
                  <a:pt x="0" y="0"/>
                </a:lnTo>
                <a:close/>
              </a:path>
            </a:pathLst>
          </a:custGeom>
          <a:blipFill>
            <a:blip r:embed="rId4"/>
            <a:stretch>
              <a:fillRect l="0" t="0" r="0" b="0"/>
            </a:stretch>
          </a:blipFill>
        </p:spPr>
      </p:sp>
      <p:sp>
        <p:nvSpPr>
          <p:cNvPr name="Freeform 12" id="12"/>
          <p:cNvSpPr/>
          <p:nvPr/>
        </p:nvSpPr>
        <p:spPr>
          <a:xfrm flipH="false" flipV="false" rot="0">
            <a:off x="9285964" y="2169034"/>
            <a:ext cx="8394284" cy="4003024"/>
          </a:xfrm>
          <a:custGeom>
            <a:avLst/>
            <a:gdLst/>
            <a:ahLst/>
            <a:cxnLst/>
            <a:rect r="r" b="b" t="t" l="l"/>
            <a:pathLst>
              <a:path h="4003024" w="8394284">
                <a:moveTo>
                  <a:pt x="0" y="0"/>
                </a:moveTo>
                <a:lnTo>
                  <a:pt x="8394284" y="0"/>
                </a:lnTo>
                <a:lnTo>
                  <a:pt x="8394284" y="4003025"/>
                </a:lnTo>
                <a:lnTo>
                  <a:pt x="0" y="4003025"/>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50738C"/>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CF5"/>
            </a:solidFill>
          </p:spPr>
        </p:sp>
      </p:grpSp>
      <p:grpSp>
        <p:nvGrpSpPr>
          <p:cNvPr name="Group 6" id="6"/>
          <p:cNvGrpSpPr/>
          <p:nvPr/>
        </p:nvGrpSpPr>
        <p:grpSpPr>
          <a:xfrm rot="0">
            <a:off x="5215746" y="848192"/>
            <a:ext cx="7088237" cy="1316159"/>
            <a:chOff x="0" y="0"/>
            <a:chExt cx="9450983" cy="1754878"/>
          </a:xfrm>
        </p:grpSpPr>
        <p:sp>
          <p:nvSpPr>
            <p:cNvPr name="Freeform 7" id="7"/>
            <p:cNvSpPr/>
            <p:nvPr/>
          </p:nvSpPr>
          <p:spPr>
            <a:xfrm flipH="false" flipV="false" rot="0">
              <a:off x="0" y="0"/>
              <a:ext cx="9450983" cy="1754878"/>
            </a:xfrm>
            <a:custGeom>
              <a:avLst/>
              <a:gdLst/>
              <a:ahLst/>
              <a:cxnLst/>
              <a:rect r="r" b="b" t="t" l="l"/>
              <a:pathLst>
                <a:path h="1754878" w="9450983">
                  <a:moveTo>
                    <a:pt x="0" y="0"/>
                  </a:moveTo>
                  <a:lnTo>
                    <a:pt x="9450983" y="0"/>
                  </a:lnTo>
                  <a:lnTo>
                    <a:pt x="9450983" y="1754878"/>
                  </a:lnTo>
                  <a:lnTo>
                    <a:pt x="0" y="1754878"/>
                  </a:lnTo>
                  <a:close/>
                </a:path>
              </a:pathLst>
            </a:custGeom>
            <a:solidFill>
              <a:srgbClr val="000000">
                <a:alpha val="0"/>
              </a:srgbClr>
            </a:solidFill>
          </p:spPr>
        </p:sp>
        <p:sp>
          <p:nvSpPr>
            <p:cNvPr name="TextBox 8" id="8"/>
            <p:cNvSpPr txBox="true"/>
            <p:nvPr/>
          </p:nvSpPr>
          <p:spPr>
            <a:xfrm>
              <a:off x="0" y="-57150"/>
              <a:ext cx="9450983" cy="1812028"/>
            </a:xfrm>
            <a:prstGeom prst="rect">
              <a:avLst/>
            </a:prstGeom>
          </p:spPr>
          <p:txBody>
            <a:bodyPr anchor="t" rtlCol="false" tIns="0" lIns="0" bIns="0" rIns="0"/>
            <a:lstStyle/>
            <a:p>
              <a:pPr algn="ctr">
                <a:lnSpc>
                  <a:spcPts val="8060"/>
                </a:lnSpc>
              </a:pPr>
              <a:r>
                <a:rPr lang="en-US" sz="6459">
                  <a:solidFill>
                    <a:srgbClr val="112735"/>
                  </a:solidFill>
                  <a:latin typeface="Arimo"/>
                  <a:ea typeface="Arimo"/>
                  <a:cs typeface="Arimo"/>
                  <a:sym typeface="Arimo"/>
                </a:rPr>
                <a:t>Expected Output</a:t>
              </a:r>
            </a:p>
          </p:txBody>
        </p:sp>
      </p:grpSp>
      <p:sp>
        <p:nvSpPr>
          <p:cNvPr name="Freeform 9" id="9"/>
          <p:cNvSpPr/>
          <p:nvPr/>
        </p:nvSpPr>
        <p:spPr>
          <a:xfrm flipH="true" flipV="false" rot="0">
            <a:off x="10878425" y="495214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0" id="10"/>
          <p:cNvSpPr/>
          <p:nvPr/>
        </p:nvSpPr>
        <p:spPr>
          <a:xfrm flipH="false" flipV="true" rot="0">
            <a:off x="-1299506"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2">
              <a:extLst>
                <a:ext uri="{96DAC541-7B7A-43D3-8B79-37D633B846F1}">
                  <asvg:svgBlip xmlns:asvg="http://schemas.microsoft.com/office/drawing/2016/SVG/main" r:embed="rId3"/>
                </a:ext>
              </a:extLst>
            </a:blip>
            <a:stretch>
              <a:fillRect l="0" t="-108" r="0" b="-108"/>
            </a:stretch>
          </a:blipFill>
        </p:spPr>
      </p:sp>
      <p:sp>
        <p:nvSpPr>
          <p:cNvPr name="Freeform 11" id="11"/>
          <p:cNvSpPr/>
          <p:nvPr/>
        </p:nvSpPr>
        <p:spPr>
          <a:xfrm flipH="false" flipV="false" rot="0">
            <a:off x="9820453" y="2304095"/>
            <a:ext cx="6077652" cy="4337116"/>
          </a:xfrm>
          <a:custGeom>
            <a:avLst/>
            <a:gdLst/>
            <a:ahLst/>
            <a:cxnLst/>
            <a:rect r="r" b="b" t="t" l="l"/>
            <a:pathLst>
              <a:path h="4337116" w="6077652">
                <a:moveTo>
                  <a:pt x="0" y="0"/>
                </a:moveTo>
                <a:lnTo>
                  <a:pt x="6077652" y="0"/>
                </a:lnTo>
                <a:lnTo>
                  <a:pt x="6077652" y="4337116"/>
                </a:lnTo>
                <a:lnTo>
                  <a:pt x="0" y="4337116"/>
                </a:lnTo>
                <a:lnTo>
                  <a:pt x="0" y="0"/>
                </a:lnTo>
                <a:close/>
              </a:path>
            </a:pathLst>
          </a:custGeom>
          <a:blipFill>
            <a:blip r:embed="rId4"/>
            <a:stretch>
              <a:fillRect l="-21911" t="-3222" r="-31749" b="0"/>
            </a:stretch>
          </a:blipFill>
        </p:spPr>
      </p:sp>
      <p:sp>
        <p:nvSpPr>
          <p:cNvPr name="Freeform 12" id="12"/>
          <p:cNvSpPr/>
          <p:nvPr/>
        </p:nvSpPr>
        <p:spPr>
          <a:xfrm flipH="false" flipV="false" rot="0">
            <a:off x="2656010" y="5143500"/>
            <a:ext cx="6487990" cy="4612321"/>
          </a:xfrm>
          <a:custGeom>
            <a:avLst/>
            <a:gdLst/>
            <a:ahLst/>
            <a:cxnLst/>
            <a:rect r="r" b="b" t="t" l="l"/>
            <a:pathLst>
              <a:path h="4612321" w="6487990">
                <a:moveTo>
                  <a:pt x="0" y="0"/>
                </a:moveTo>
                <a:lnTo>
                  <a:pt x="6487990" y="0"/>
                </a:lnTo>
                <a:lnTo>
                  <a:pt x="6487990" y="4612321"/>
                </a:lnTo>
                <a:lnTo>
                  <a:pt x="0" y="4612321"/>
                </a:lnTo>
                <a:lnTo>
                  <a:pt x="0" y="0"/>
                </a:lnTo>
                <a:close/>
              </a:path>
            </a:pathLst>
          </a:custGeom>
          <a:blipFill>
            <a:blip r:embed="rId5"/>
            <a:stretch>
              <a:fillRect l="-19776" t="0" r="-30084"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DAGm3e1tf2A</dc:identifier>
  <dcterms:modified xsi:type="dcterms:W3CDTF">2011-08-01T06:04:30Z</dcterms:modified>
  <cp:revision>1</cp:revision>
  <dc:title>Gamification:</dc:title>
</cp:coreProperties>
</file>