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8288000" cy="10287000"/>
  <p:notesSz cx="6858000" cy="9144000"/>
  <p:embeddedFontLst>
    <p:embeddedFont>
      <p:font typeface="Arimo" panose="020B0604020202020204"/>
      <p:regular r:id="rId14"/>
    </p:embeddedFont>
    <p:embeddedFont>
      <p:font typeface="Source Sans Pro" panose="020B0503030403020204"/>
      <p:regular r:id="rId15"/>
    </p:embeddedFont>
    <p:embeddedFont>
      <p:font typeface="Source Sans Pro Bold" panose="020B0703030403020204"/>
      <p:bold r:id="rId16"/>
    </p:embeddedFont>
    <p:embeddedFont>
      <p:font typeface="Calibri" panose="020F050202020403020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50738C"/>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5"/>
            </a:solidFill>
          </p:spPr>
        </p:sp>
      </p:grpSp>
      <p:sp>
        <p:nvSpPr>
          <p:cNvPr id="6" name="TextBox 6"/>
          <p:cNvSpPr txBox="1"/>
          <p:nvPr/>
        </p:nvSpPr>
        <p:spPr>
          <a:xfrm>
            <a:off x="3401064" y="3511191"/>
            <a:ext cx="12251213" cy="824230"/>
          </a:xfrm>
          <a:prstGeom prst="rect">
            <a:avLst/>
          </a:prstGeom>
        </p:spPr>
        <p:txBody>
          <a:bodyPr lIns="0" tIns="0" rIns="0" bIns="0" rtlCol="0" anchor="t">
            <a:spAutoFit/>
          </a:bodyPr>
          <a:lstStyle/>
          <a:p>
            <a:pPr algn="ctr">
              <a:lnSpc>
                <a:spcPts val="6500"/>
              </a:lnSpc>
            </a:pPr>
            <a:r>
              <a:rPr lang="en-US" sz="5200">
                <a:solidFill>
                  <a:srgbClr val="112735"/>
                </a:solidFill>
                <a:latin typeface="Arimo" panose="020B0604020202020204"/>
                <a:ea typeface="Arimo" panose="020B0604020202020204"/>
                <a:cs typeface="Arimo" panose="020B0604020202020204"/>
                <a:sym typeface="Arimo" panose="020B0604020202020204"/>
              </a:rPr>
              <a:t>AI-Enhanced Blog Management System</a:t>
            </a:r>
            <a:endParaRPr lang="en-US" sz="5200">
              <a:solidFill>
                <a:srgbClr val="112735"/>
              </a:solidFill>
              <a:latin typeface="Arimo" panose="020B0604020202020204"/>
              <a:ea typeface="Arimo" panose="020B0604020202020204"/>
              <a:cs typeface="Arimo" panose="020B0604020202020204"/>
              <a:sym typeface="Arimo" panose="020B0604020202020204"/>
            </a:endParaRPr>
          </a:p>
        </p:txBody>
      </p:sp>
      <p:grpSp>
        <p:nvGrpSpPr>
          <p:cNvPr id="7" name="Group 7"/>
          <p:cNvGrpSpPr/>
          <p:nvPr/>
        </p:nvGrpSpPr>
        <p:grpSpPr>
          <a:xfrm rot="0">
            <a:off x="0" y="8094053"/>
            <a:ext cx="16853297" cy="35124"/>
            <a:chOff x="0" y="0"/>
            <a:chExt cx="22471063" cy="46832"/>
          </a:xfrm>
        </p:grpSpPr>
        <p:sp>
          <p:nvSpPr>
            <p:cNvPr id="8" name="Freeform 8"/>
            <p:cNvSpPr/>
            <p:nvPr/>
          </p:nvSpPr>
          <p:spPr>
            <a:xfrm>
              <a:off x="0" y="0"/>
              <a:ext cx="22471126" cy="46863"/>
            </a:xfrm>
            <a:custGeom>
              <a:avLst/>
              <a:gdLst/>
              <a:ahLst/>
              <a:cxnLst/>
              <a:rect l="l" t="t" r="r" b="b"/>
              <a:pathLst>
                <a:path w="22471126" h="46863">
                  <a:moveTo>
                    <a:pt x="0" y="0"/>
                  </a:moveTo>
                  <a:lnTo>
                    <a:pt x="22471126" y="0"/>
                  </a:lnTo>
                  <a:lnTo>
                    <a:pt x="22471126" y="46863"/>
                  </a:lnTo>
                  <a:lnTo>
                    <a:pt x="0" y="46863"/>
                  </a:lnTo>
                  <a:close/>
                </a:path>
              </a:pathLst>
            </a:custGeom>
            <a:solidFill>
              <a:srgbClr val="112735">
                <a:alpha val="24706"/>
              </a:srgbClr>
            </a:solidFill>
          </p:spPr>
        </p:sp>
      </p:grpSp>
      <p:sp>
        <p:nvSpPr>
          <p:cNvPr id="9" name="TextBox 9"/>
          <p:cNvSpPr txBox="1"/>
          <p:nvPr/>
        </p:nvSpPr>
        <p:spPr>
          <a:xfrm>
            <a:off x="717351" y="8072027"/>
            <a:ext cx="16853297" cy="654243"/>
          </a:xfrm>
          <a:prstGeom prst="rect">
            <a:avLst/>
          </a:prstGeom>
        </p:spPr>
        <p:txBody>
          <a:bodyPr lIns="0" tIns="0" rIns="0" bIns="0" rtlCol="0" anchor="t">
            <a:spAutoFit/>
          </a:bodyPr>
          <a:lstStyle/>
          <a:p>
            <a:pPr algn="l">
              <a:lnSpc>
                <a:spcPts val="5680"/>
              </a:lnSpc>
            </a:pPr>
            <a:r>
              <a:rPr lang="en-US" sz="3460">
                <a:solidFill>
                  <a:srgbClr val="112735"/>
                </a:solidFill>
                <a:latin typeface="Source Sans Pro" panose="020B0503030403020204"/>
                <a:ea typeface="Source Sans Pro" panose="020B0503030403020204"/>
                <a:cs typeface="Source Sans Pro" panose="020B0503030403020204"/>
                <a:sym typeface="Source Sans Pro" panose="020B0503030403020204"/>
              </a:rPr>
              <a:t>Team members:                                                                                                                                                                                               </a:t>
            </a:r>
            <a:endParaRPr lang="en-US" sz="3460">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0" name="TextBox 10"/>
          <p:cNvSpPr txBox="1"/>
          <p:nvPr/>
        </p:nvSpPr>
        <p:spPr>
          <a:xfrm>
            <a:off x="717351" y="9262942"/>
            <a:ext cx="16853297" cy="654243"/>
          </a:xfrm>
          <a:prstGeom prst="rect">
            <a:avLst/>
          </a:prstGeom>
        </p:spPr>
        <p:txBody>
          <a:bodyPr lIns="0" tIns="0" rIns="0" bIns="0" rtlCol="0" anchor="t">
            <a:spAutoFit/>
          </a:bodyPr>
          <a:lstStyle/>
          <a:p>
            <a:pPr algn="l">
              <a:lnSpc>
                <a:spcPts val="5680"/>
              </a:lnSpc>
            </a:pPr>
            <a:r>
              <a:rPr lang="en-US" sz="3460">
                <a:solidFill>
                  <a:srgbClr val="112735"/>
                </a:solidFill>
                <a:latin typeface="Source Sans Pro" panose="020B0503030403020204"/>
                <a:ea typeface="Source Sans Pro" panose="020B0503030403020204"/>
                <a:cs typeface="Source Sans Pro" panose="020B0503030403020204"/>
                <a:sym typeface="Source Sans Pro" panose="020B0503030403020204"/>
              </a:rPr>
              <a:t>Sharvesh. S   221701052</a:t>
            </a:r>
            <a:endParaRPr lang="en-US" sz="3460">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1" name="TextBox 11"/>
          <p:cNvSpPr txBox="1"/>
          <p:nvPr/>
        </p:nvSpPr>
        <p:spPr>
          <a:xfrm>
            <a:off x="717351" y="8667484"/>
            <a:ext cx="16853297" cy="654243"/>
          </a:xfrm>
          <a:prstGeom prst="rect">
            <a:avLst/>
          </a:prstGeom>
        </p:spPr>
        <p:txBody>
          <a:bodyPr lIns="0" tIns="0" rIns="0" bIns="0" rtlCol="0" anchor="t">
            <a:spAutoFit/>
          </a:bodyPr>
          <a:lstStyle/>
          <a:p>
            <a:pPr algn="l">
              <a:lnSpc>
                <a:spcPts val="5680"/>
              </a:lnSpc>
            </a:pPr>
            <a:r>
              <a:rPr lang="en-US" sz="3460">
                <a:solidFill>
                  <a:srgbClr val="112735"/>
                </a:solidFill>
                <a:latin typeface="Source Sans Pro" panose="020B0503030403020204"/>
                <a:ea typeface="Source Sans Pro" panose="020B0503030403020204"/>
                <a:cs typeface="Source Sans Pro" panose="020B0503030403020204"/>
                <a:sym typeface="Source Sans Pro" panose="020B0503030403020204"/>
              </a:rPr>
              <a:t>Raveen. P     221701046</a:t>
            </a:r>
            <a:endParaRPr lang="en-US" sz="3460">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2" name="Freeform 12"/>
          <p:cNvSpPr/>
          <p:nvPr/>
        </p:nvSpPr>
        <p:spPr>
          <a:xfrm flipH="1">
            <a:off x="10089421" y="4895890"/>
            <a:ext cx="9295205" cy="5948931"/>
          </a:xfrm>
          <a:custGeom>
            <a:avLst/>
            <a:gdLst/>
            <a:ahLst/>
            <a:cxnLst/>
            <a:rect l="l" t="t" r="r" b="b"/>
            <a:pathLst>
              <a:path w="9295205" h="5948931">
                <a:moveTo>
                  <a:pt x="9295205" y="0"/>
                </a:moveTo>
                <a:lnTo>
                  <a:pt x="0" y="0"/>
                </a:lnTo>
                <a:lnTo>
                  <a:pt x="0" y="5948931"/>
                </a:lnTo>
                <a:lnTo>
                  <a:pt x="9295205" y="5948931"/>
                </a:lnTo>
                <a:lnTo>
                  <a:pt x="9295205"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3" name="Freeform 13"/>
          <p:cNvSpPr/>
          <p:nvPr/>
        </p:nvSpPr>
        <p:spPr>
          <a:xfrm flipV="1">
            <a:off x="-1426619" y="-515430"/>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50738C"/>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5"/>
            </a:solidFill>
          </p:spPr>
        </p:sp>
      </p:grpSp>
      <p:sp>
        <p:nvSpPr>
          <p:cNvPr id="6" name="TextBox 6"/>
          <p:cNvSpPr txBox="1"/>
          <p:nvPr/>
        </p:nvSpPr>
        <p:spPr>
          <a:xfrm>
            <a:off x="7352408" y="1482839"/>
            <a:ext cx="7088237" cy="943124"/>
          </a:xfrm>
          <a:prstGeom prst="rect">
            <a:avLst/>
          </a:prstGeom>
        </p:spPr>
        <p:txBody>
          <a:bodyPr lIns="0" tIns="0" rIns="0" bIns="0" rtlCol="0" anchor="t">
            <a:spAutoFit/>
          </a:bodyPr>
          <a:lstStyle/>
          <a:p>
            <a:pPr algn="l">
              <a:lnSpc>
                <a:spcPts val="6935"/>
              </a:lnSpc>
            </a:pPr>
            <a:r>
              <a:rPr lang="en-US" sz="5560">
                <a:solidFill>
                  <a:srgbClr val="112735"/>
                </a:solidFill>
                <a:latin typeface="Arimo" panose="020B0604020202020204"/>
                <a:ea typeface="Arimo" panose="020B0604020202020204"/>
                <a:cs typeface="Arimo" panose="020B0604020202020204"/>
                <a:sym typeface="Arimo" panose="020B0604020202020204"/>
              </a:rPr>
              <a:t>Abstract</a:t>
            </a:r>
            <a:endParaRPr lang="en-US" sz="5560">
              <a:solidFill>
                <a:srgbClr val="112735"/>
              </a:solidFill>
              <a:latin typeface="Arimo" panose="020B0604020202020204"/>
              <a:ea typeface="Arimo" panose="020B0604020202020204"/>
              <a:cs typeface="Arimo" panose="020B0604020202020204"/>
              <a:sym typeface="Arimo" panose="020B0604020202020204"/>
            </a:endParaRPr>
          </a:p>
        </p:txBody>
      </p:sp>
      <p:sp>
        <p:nvSpPr>
          <p:cNvPr id="7" name="TextBox 7"/>
          <p:cNvSpPr txBox="1"/>
          <p:nvPr/>
        </p:nvSpPr>
        <p:spPr>
          <a:xfrm>
            <a:off x="2242616" y="2837432"/>
            <a:ext cx="14140419" cy="5216589"/>
          </a:xfrm>
          <a:prstGeom prst="rect">
            <a:avLst/>
          </a:prstGeom>
        </p:spPr>
        <p:txBody>
          <a:bodyPr lIns="0" tIns="0" rIns="0" bIns="0" rtlCol="0" anchor="t">
            <a:spAutoFit/>
          </a:bodyPr>
          <a:lstStyle/>
          <a:p>
            <a:pPr algn="just">
              <a:lnSpc>
                <a:spcPts val="5225"/>
              </a:lnSpc>
            </a:pPr>
            <a:r>
              <a:rPr lang="en-US" sz="3205">
                <a:solidFill>
                  <a:srgbClr val="112735"/>
                </a:solidFill>
                <a:latin typeface="Source Sans Pro" panose="020B0503030403020204"/>
                <a:ea typeface="Source Sans Pro" panose="020B0503030403020204"/>
                <a:cs typeface="Source Sans Pro" panose="020B0503030403020204"/>
                <a:sym typeface="Source Sans Pro" panose="020B0503030403020204"/>
              </a:rPr>
              <a:t>The project proposes a platform to simplify the creation, organization, and publication of blog content. It provides users with an intuitive interface to create,read,update and delete their blogs.Our project also features user authentication, ensuring secure access and personalized dashboards. By our proposed system the main aim is to streamline content workflows, enhance user engagement, and improve productivity for individual bloggers or small teams by providing AI content enhancement features. The blogs uploaded will be stored real time in database enabling it to be visible to all users anytime. </a:t>
            </a:r>
            <a:endParaRPr lang="en-US" sz="320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8" name="Freeform 8"/>
          <p:cNvSpPr/>
          <p:nvPr/>
        </p:nvSpPr>
        <p:spPr>
          <a:xfrm flipH="1">
            <a:off x="10070687" y="5512402"/>
            <a:ext cx="9295205" cy="5948931"/>
          </a:xfrm>
          <a:custGeom>
            <a:avLst/>
            <a:gdLst/>
            <a:ahLst/>
            <a:cxnLst/>
            <a:rect l="l" t="t" r="r" b="b"/>
            <a:pathLst>
              <a:path w="9295205" h="5948931">
                <a:moveTo>
                  <a:pt x="9295206" y="0"/>
                </a:moveTo>
                <a:lnTo>
                  <a:pt x="0" y="0"/>
                </a:lnTo>
                <a:lnTo>
                  <a:pt x="0" y="5948931"/>
                </a:lnTo>
                <a:lnTo>
                  <a:pt x="9295206" y="5948931"/>
                </a:lnTo>
                <a:lnTo>
                  <a:pt x="9295206"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flipV="1">
            <a:off x="-1359089" y="-805431"/>
            <a:ext cx="9295205" cy="5948931"/>
          </a:xfrm>
          <a:custGeom>
            <a:avLst/>
            <a:gdLst/>
            <a:ahLst/>
            <a:cxnLst/>
            <a:rect l="l" t="t" r="r" b="b"/>
            <a:pathLst>
              <a:path w="9295205" h="5948931">
                <a:moveTo>
                  <a:pt x="0" y="5948931"/>
                </a:moveTo>
                <a:lnTo>
                  <a:pt x="9295205" y="5948931"/>
                </a:lnTo>
                <a:lnTo>
                  <a:pt x="9295205" y="0"/>
                </a:lnTo>
                <a:lnTo>
                  <a:pt x="0" y="0"/>
                </a:lnTo>
                <a:lnTo>
                  <a:pt x="0" y="5948931"/>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50738C"/>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5"/>
            </a:solidFill>
          </p:spPr>
        </p:sp>
      </p:grpSp>
      <p:sp>
        <p:nvSpPr>
          <p:cNvPr id="6" name="TextBox 6"/>
          <p:cNvSpPr txBox="1"/>
          <p:nvPr/>
        </p:nvSpPr>
        <p:spPr>
          <a:xfrm>
            <a:off x="6656540" y="1312002"/>
            <a:ext cx="7088237" cy="943124"/>
          </a:xfrm>
          <a:prstGeom prst="rect">
            <a:avLst/>
          </a:prstGeom>
        </p:spPr>
        <p:txBody>
          <a:bodyPr lIns="0" tIns="0" rIns="0" bIns="0" rtlCol="0" anchor="t">
            <a:spAutoFit/>
          </a:bodyPr>
          <a:lstStyle/>
          <a:p>
            <a:pPr algn="l">
              <a:lnSpc>
                <a:spcPts val="6935"/>
              </a:lnSpc>
            </a:pPr>
            <a:r>
              <a:rPr lang="en-US" sz="5560">
                <a:solidFill>
                  <a:srgbClr val="112735"/>
                </a:solidFill>
                <a:latin typeface="Arimo" panose="020B0604020202020204"/>
                <a:ea typeface="Arimo" panose="020B0604020202020204"/>
                <a:cs typeface="Arimo" panose="020B0604020202020204"/>
                <a:sym typeface="Arimo" panose="020B0604020202020204"/>
              </a:rPr>
              <a:t>Introduction</a:t>
            </a:r>
            <a:endParaRPr lang="en-US" sz="5560">
              <a:solidFill>
                <a:srgbClr val="112735"/>
              </a:solidFill>
              <a:latin typeface="Arimo" panose="020B0604020202020204"/>
              <a:ea typeface="Arimo" panose="020B0604020202020204"/>
              <a:cs typeface="Arimo" panose="020B0604020202020204"/>
              <a:sym typeface="Arimo" panose="020B0604020202020204"/>
            </a:endParaRPr>
          </a:p>
        </p:txBody>
      </p:sp>
      <p:sp>
        <p:nvSpPr>
          <p:cNvPr id="7" name="TextBox 7"/>
          <p:cNvSpPr txBox="1"/>
          <p:nvPr/>
        </p:nvSpPr>
        <p:spPr>
          <a:xfrm>
            <a:off x="2472723" y="2517920"/>
            <a:ext cx="12757292" cy="5698068"/>
          </a:xfrm>
          <a:prstGeom prst="rect">
            <a:avLst/>
          </a:prstGeom>
        </p:spPr>
        <p:txBody>
          <a:bodyPr lIns="0" tIns="0" rIns="0" bIns="0" rtlCol="0" anchor="t">
            <a:spAutoFit/>
          </a:bodyPr>
          <a:lstStyle/>
          <a:p>
            <a:pPr algn="just">
              <a:lnSpc>
                <a:spcPts val="5065"/>
              </a:lnSpc>
            </a:pPr>
            <a:r>
              <a:rPr lang="en-US" sz="3110">
                <a:solidFill>
                  <a:srgbClr val="112735"/>
                </a:solidFill>
                <a:latin typeface="Source Sans Pro" panose="020B0503030403020204"/>
                <a:ea typeface="Source Sans Pro" panose="020B0503030403020204"/>
                <a:cs typeface="Source Sans Pro" panose="020B0503030403020204"/>
                <a:sym typeface="Source Sans Pro" panose="020B0503030403020204"/>
              </a:rPr>
              <a:t>This project presents an innovative</a:t>
            </a:r>
            <a:r>
              <a:rPr lang="en-US" sz="3110" b="1">
                <a:solidFill>
                  <a:srgbClr val="112735"/>
                </a:solidFill>
                <a:latin typeface="Source Sans Pro Bold" panose="020B0703030403020204"/>
                <a:ea typeface="Source Sans Pro Bold" panose="020B0703030403020204"/>
                <a:cs typeface="Source Sans Pro Bold" panose="020B0703030403020204"/>
                <a:sym typeface="Source Sans Pro Bold" panose="020B0703030403020204"/>
              </a:rPr>
              <a:t> </a:t>
            </a:r>
            <a:r>
              <a:rPr lang="en-US" sz="3110">
                <a:solidFill>
                  <a:srgbClr val="112735"/>
                </a:solidFill>
                <a:latin typeface="Source Sans Pro" panose="020B0503030403020204"/>
                <a:ea typeface="Source Sans Pro" panose="020B0503030403020204"/>
                <a:cs typeface="Source Sans Pro" panose="020B0503030403020204"/>
                <a:sym typeface="Source Sans Pro" panose="020B0503030403020204"/>
              </a:rPr>
              <a:t>blog management system</a:t>
            </a:r>
            <a:r>
              <a:rPr lang="en-US" sz="3110" b="1">
                <a:solidFill>
                  <a:srgbClr val="112735"/>
                </a:solidFill>
                <a:latin typeface="Source Sans Pro Bold" panose="020B0703030403020204"/>
                <a:ea typeface="Source Sans Pro Bold" panose="020B0703030403020204"/>
                <a:cs typeface="Source Sans Pro Bold" panose="020B0703030403020204"/>
                <a:sym typeface="Source Sans Pro Bold" panose="020B0703030403020204"/>
              </a:rPr>
              <a:t> </a:t>
            </a:r>
            <a:r>
              <a:rPr lang="en-US" sz="3110">
                <a:solidFill>
                  <a:srgbClr val="112735"/>
                </a:solidFill>
                <a:latin typeface="Source Sans Pro" panose="020B0503030403020204"/>
                <a:ea typeface="Source Sans Pro" panose="020B0503030403020204"/>
                <a:cs typeface="Source Sans Pro" panose="020B0503030403020204"/>
                <a:sym typeface="Source Sans Pro" panose="020B0503030403020204"/>
              </a:rPr>
              <a:t>that addresses critical limitations in existing platforms by incorporating AI-powered content enhancement, visual preview capabilities, and gamification elements. The project aims to revolutionize the blogging experience by providing an intuitive platform that combines ease of use with powerful features, making content creation and management accessible to users of all skill levels.This comprehensive methodology ensures the development of a user-friendly, feature-rich blogging platform that addresses the limitations of existing systems while incorporating modern engagement features.</a:t>
            </a:r>
            <a:endParaRPr lang="en-US" sz="3110">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8" name="Freeform 8"/>
          <p:cNvSpPr/>
          <p:nvPr/>
        </p:nvSpPr>
        <p:spPr>
          <a:xfrm flipV="1">
            <a:off x="-1561679" y="-719340"/>
            <a:ext cx="9295205" cy="5948931"/>
          </a:xfrm>
          <a:custGeom>
            <a:avLst/>
            <a:gdLst/>
            <a:ahLst/>
            <a:cxnLst/>
            <a:rect l="l" t="t" r="r" b="b"/>
            <a:pathLst>
              <a:path w="9295205" h="5948931">
                <a:moveTo>
                  <a:pt x="0" y="5948931"/>
                </a:moveTo>
                <a:lnTo>
                  <a:pt x="9295205" y="5948931"/>
                </a:lnTo>
                <a:lnTo>
                  <a:pt x="9295205" y="0"/>
                </a:lnTo>
                <a:lnTo>
                  <a:pt x="0" y="0"/>
                </a:lnTo>
                <a:lnTo>
                  <a:pt x="0" y="5948931"/>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flipH="1">
            <a:off x="10200658" y="5428867"/>
            <a:ext cx="9295205" cy="5948931"/>
          </a:xfrm>
          <a:custGeom>
            <a:avLst/>
            <a:gdLst/>
            <a:ahLst/>
            <a:cxnLst/>
            <a:rect l="l" t="t" r="r" b="b"/>
            <a:pathLst>
              <a:path w="9295205" h="5948931">
                <a:moveTo>
                  <a:pt x="9295206" y="0"/>
                </a:moveTo>
                <a:lnTo>
                  <a:pt x="0" y="0"/>
                </a:lnTo>
                <a:lnTo>
                  <a:pt x="0" y="5948931"/>
                </a:lnTo>
                <a:lnTo>
                  <a:pt x="9295206" y="5948931"/>
                </a:lnTo>
                <a:lnTo>
                  <a:pt x="9295206"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50738C"/>
            </a:solidFill>
          </p:spPr>
        </p:sp>
      </p:grpSp>
      <p:grpSp>
        <p:nvGrpSpPr>
          <p:cNvPr id="4" name="Group 4"/>
          <p:cNvGrpSpPr/>
          <p:nvPr/>
        </p:nvGrpSpPr>
        <p:grpSpPr>
          <a:xfrm rot="0">
            <a:off x="0" y="14106"/>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5"/>
            </a:solidFill>
          </p:spPr>
        </p:sp>
      </p:grpSp>
      <p:sp>
        <p:nvSpPr>
          <p:cNvPr id="6" name="TextBox 6"/>
          <p:cNvSpPr txBox="1"/>
          <p:nvPr/>
        </p:nvSpPr>
        <p:spPr>
          <a:xfrm>
            <a:off x="6203616" y="1696702"/>
            <a:ext cx="7088237" cy="943124"/>
          </a:xfrm>
          <a:prstGeom prst="rect">
            <a:avLst/>
          </a:prstGeom>
        </p:spPr>
        <p:txBody>
          <a:bodyPr lIns="0" tIns="0" rIns="0" bIns="0" rtlCol="0" anchor="t">
            <a:spAutoFit/>
          </a:bodyPr>
          <a:lstStyle/>
          <a:p>
            <a:pPr algn="l">
              <a:lnSpc>
                <a:spcPts val="6935"/>
              </a:lnSpc>
            </a:pPr>
            <a:r>
              <a:rPr lang="en-US" sz="5560">
                <a:solidFill>
                  <a:srgbClr val="112735"/>
                </a:solidFill>
                <a:latin typeface="Arimo" panose="020B0604020202020204"/>
                <a:ea typeface="Arimo" panose="020B0604020202020204"/>
                <a:cs typeface="Arimo" panose="020B0604020202020204"/>
                <a:sym typeface="Arimo" panose="020B0604020202020204"/>
              </a:rPr>
              <a:t>Key Objectives</a:t>
            </a:r>
            <a:endParaRPr lang="en-US" sz="5560">
              <a:solidFill>
                <a:srgbClr val="112735"/>
              </a:solidFill>
              <a:latin typeface="Arimo" panose="020B0604020202020204"/>
              <a:ea typeface="Arimo" panose="020B0604020202020204"/>
              <a:cs typeface="Arimo" panose="020B0604020202020204"/>
              <a:sym typeface="Arimo" panose="020B0604020202020204"/>
            </a:endParaRPr>
          </a:p>
        </p:txBody>
      </p:sp>
      <p:grpSp>
        <p:nvGrpSpPr>
          <p:cNvPr id="7" name="Group 7"/>
          <p:cNvGrpSpPr/>
          <p:nvPr/>
        </p:nvGrpSpPr>
        <p:grpSpPr>
          <a:xfrm rot="0">
            <a:off x="1343287" y="3633210"/>
            <a:ext cx="637878" cy="637878"/>
            <a:chOff x="0" y="0"/>
            <a:chExt cx="850503" cy="850503"/>
          </a:xfrm>
        </p:grpSpPr>
        <p:sp>
          <p:nvSpPr>
            <p:cNvPr id="8" name="Freeform 8"/>
            <p:cNvSpPr/>
            <p:nvPr/>
          </p:nvSpPr>
          <p:spPr>
            <a:xfrm>
              <a:off x="0" y="0"/>
              <a:ext cx="850392" cy="850519"/>
            </a:xfrm>
            <a:custGeom>
              <a:avLst/>
              <a:gdLst/>
              <a:ahLst/>
              <a:cxnLst/>
              <a:rect l="l" t="t" r="r" b="b"/>
              <a:pathLst>
                <a:path w="850392" h="850519">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112735"/>
            </a:solidFill>
          </p:spPr>
        </p:sp>
      </p:grpSp>
      <p:sp>
        <p:nvSpPr>
          <p:cNvPr id="9" name="TextBox 9"/>
          <p:cNvSpPr txBox="1"/>
          <p:nvPr/>
        </p:nvSpPr>
        <p:spPr>
          <a:xfrm>
            <a:off x="1524111" y="3750724"/>
            <a:ext cx="199430" cy="387251"/>
          </a:xfrm>
          <a:prstGeom prst="rect">
            <a:avLst/>
          </a:prstGeom>
        </p:spPr>
        <p:txBody>
          <a:bodyPr lIns="0" tIns="0" rIns="0" bIns="0" rtlCol="0" anchor="t">
            <a:spAutoFit/>
          </a:bodyPr>
          <a:lstStyle/>
          <a:p>
            <a:pPr algn="ctr">
              <a:lnSpc>
                <a:spcPts val="3310"/>
              </a:lnSpc>
            </a:pPr>
            <a:r>
              <a:rPr lang="en-US" sz="3310">
                <a:solidFill>
                  <a:srgbClr val="F3EEE3"/>
                </a:solidFill>
                <a:latin typeface="Arimo" panose="020B0604020202020204"/>
                <a:ea typeface="Arimo" panose="020B0604020202020204"/>
                <a:cs typeface="Arimo" panose="020B0604020202020204"/>
                <a:sym typeface="Arimo" panose="020B0604020202020204"/>
              </a:rPr>
              <a:t>1</a:t>
            </a:r>
            <a:endParaRPr lang="en-US" sz="3310">
              <a:solidFill>
                <a:srgbClr val="F3EEE3"/>
              </a:solidFill>
              <a:latin typeface="Arimo" panose="020B0604020202020204"/>
              <a:ea typeface="Arimo" panose="020B0604020202020204"/>
              <a:cs typeface="Arimo" panose="020B0604020202020204"/>
              <a:sym typeface="Arimo" panose="020B0604020202020204"/>
            </a:endParaRPr>
          </a:p>
        </p:txBody>
      </p:sp>
      <p:sp>
        <p:nvSpPr>
          <p:cNvPr id="10" name="TextBox 10"/>
          <p:cNvSpPr txBox="1"/>
          <p:nvPr/>
        </p:nvSpPr>
        <p:spPr>
          <a:xfrm>
            <a:off x="2160971" y="3699578"/>
            <a:ext cx="3544044" cy="476568"/>
          </a:xfrm>
          <a:prstGeom prst="rect">
            <a:avLst/>
          </a:prstGeom>
        </p:spPr>
        <p:txBody>
          <a:bodyPr lIns="0" tIns="0" rIns="0" bIns="0" rtlCol="0" anchor="t">
            <a:spAutoFit/>
          </a:bodyPr>
          <a:lstStyle/>
          <a:p>
            <a:pPr algn="l">
              <a:lnSpc>
                <a:spcPts val="3685"/>
              </a:lnSpc>
            </a:pPr>
            <a:r>
              <a:rPr lang="en-US" sz="2950" u="sng">
                <a:solidFill>
                  <a:srgbClr val="112735"/>
                </a:solidFill>
                <a:latin typeface="Arimo" panose="020B0604020202020204"/>
                <a:ea typeface="Arimo" panose="020B0604020202020204"/>
                <a:cs typeface="Arimo" panose="020B0604020202020204"/>
                <a:sym typeface="Arimo" panose="020B0604020202020204"/>
              </a:rPr>
              <a:t>Intuitive Interface:</a:t>
            </a:r>
            <a:endParaRPr lang="en-US" sz="2950" u="sng">
              <a:solidFill>
                <a:srgbClr val="112735"/>
              </a:solidFill>
              <a:latin typeface="Arimo" panose="020B0604020202020204"/>
              <a:ea typeface="Arimo" panose="020B0604020202020204"/>
              <a:cs typeface="Arimo" panose="020B0604020202020204"/>
              <a:sym typeface="Arimo" panose="020B0604020202020204"/>
            </a:endParaRPr>
          </a:p>
        </p:txBody>
      </p:sp>
      <p:sp>
        <p:nvSpPr>
          <p:cNvPr id="11" name="TextBox 11"/>
          <p:cNvSpPr txBox="1"/>
          <p:nvPr/>
        </p:nvSpPr>
        <p:spPr>
          <a:xfrm>
            <a:off x="5372123" y="3637319"/>
            <a:ext cx="8043492" cy="534081"/>
          </a:xfrm>
          <a:prstGeom prst="rect">
            <a:avLst/>
          </a:prstGeom>
        </p:spPr>
        <p:txBody>
          <a:bodyPr lIns="0" tIns="0" rIns="0" bIns="0" rtlCol="0" anchor="t">
            <a:spAutoFit/>
          </a:bodyPr>
          <a:lstStyle/>
          <a:p>
            <a:pPr algn="l">
              <a:lnSpc>
                <a:spcPts val="4540"/>
              </a:lnSpc>
            </a:pPr>
            <a:r>
              <a:rPr lang="en-US" sz="2785">
                <a:solidFill>
                  <a:srgbClr val="112735"/>
                </a:solidFill>
                <a:latin typeface="Source Sans Pro" panose="020B0503030403020204"/>
                <a:ea typeface="Source Sans Pro" panose="020B0503030403020204"/>
                <a:cs typeface="Source Sans Pro" panose="020B0503030403020204"/>
                <a:sym typeface="Source Sans Pro" panose="020B0503030403020204"/>
              </a:rPr>
              <a:t>Develop an intuitive, beginner-friendly user interface.</a:t>
            </a:r>
            <a:endParaRPr lang="en-US" sz="278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grpSp>
        <p:nvGrpSpPr>
          <p:cNvPr id="12" name="Group 12"/>
          <p:cNvGrpSpPr/>
          <p:nvPr/>
        </p:nvGrpSpPr>
        <p:grpSpPr>
          <a:xfrm rot="0">
            <a:off x="1334136" y="4623751"/>
            <a:ext cx="637878" cy="637878"/>
            <a:chOff x="0" y="0"/>
            <a:chExt cx="850503" cy="850503"/>
          </a:xfrm>
        </p:grpSpPr>
        <p:sp>
          <p:nvSpPr>
            <p:cNvPr id="13" name="Freeform 13"/>
            <p:cNvSpPr/>
            <p:nvPr/>
          </p:nvSpPr>
          <p:spPr>
            <a:xfrm>
              <a:off x="0" y="0"/>
              <a:ext cx="850392" cy="850519"/>
            </a:xfrm>
            <a:custGeom>
              <a:avLst/>
              <a:gdLst/>
              <a:ahLst/>
              <a:cxnLst/>
              <a:rect l="l" t="t" r="r" b="b"/>
              <a:pathLst>
                <a:path w="850392" h="850519">
                  <a:moveTo>
                    <a:pt x="0" y="56642"/>
                  </a:moveTo>
                  <a:cubicBezTo>
                    <a:pt x="0" y="25400"/>
                    <a:pt x="25400" y="0"/>
                    <a:pt x="56642" y="0"/>
                  </a:cubicBezTo>
                  <a:lnTo>
                    <a:pt x="793750" y="0"/>
                  </a:lnTo>
                  <a:cubicBezTo>
                    <a:pt x="825119" y="0"/>
                    <a:pt x="850392" y="25400"/>
                    <a:pt x="850392" y="56642"/>
                  </a:cubicBezTo>
                  <a:lnTo>
                    <a:pt x="850392" y="793750"/>
                  </a:lnTo>
                  <a:cubicBezTo>
                    <a:pt x="850392" y="825119"/>
                    <a:pt x="824992" y="850392"/>
                    <a:pt x="793750" y="850392"/>
                  </a:cubicBezTo>
                  <a:lnTo>
                    <a:pt x="56642" y="850392"/>
                  </a:lnTo>
                  <a:cubicBezTo>
                    <a:pt x="25400" y="850519"/>
                    <a:pt x="0" y="825119"/>
                    <a:pt x="0" y="793750"/>
                  </a:cubicBezTo>
                  <a:close/>
                </a:path>
              </a:pathLst>
            </a:custGeom>
            <a:solidFill>
              <a:srgbClr val="112735"/>
            </a:solidFill>
          </p:spPr>
        </p:sp>
      </p:grpSp>
      <p:sp>
        <p:nvSpPr>
          <p:cNvPr id="14" name="TextBox 14"/>
          <p:cNvSpPr txBox="1"/>
          <p:nvPr/>
        </p:nvSpPr>
        <p:spPr>
          <a:xfrm>
            <a:off x="1529584" y="4729409"/>
            <a:ext cx="236488" cy="465138"/>
          </a:xfrm>
          <a:prstGeom prst="rect">
            <a:avLst/>
          </a:prstGeom>
        </p:spPr>
        <p:txBody>
          <a:bodyPr lIns="0" tIns="0" rIns="0" bIns="0" rtlCol="0" anchor="t">
            <a:spAutoFit/>
          </a:bodyPr>
          <a:lstStyle/>
          <a:p>
            <a:pPr algn="ctr">
              <a:lnSpc>
                <a:spcPts val="3310"/>
              </a:lnSpc>
            </a:pPr>
            <a:r>
              <a:rPr lang="en-US" sz="3310">
                <a:solidFill>
                  <a:srgbClr val="F3EEE3"/>
                </a:solidFill>
                <a:latin typeface="Arimo" panose="020B0604020202020204"/>
                <a:ea typeface="Arimo" panose="020B0604020202020204"/>
                <a:cs typeface="Arimo" panose="020B0604020202020204"/>
                <a:sym typeface="Arimo" panose="020B0604020202020204"/>
              </a:rPr>
              <a:t>2</a:t>
            </a:r>
            <a:endParaRPr lang="en-US" sz="3310">
              <a:solidFill>
                <a:srgbClr val="F3EEE3"/>
              </a:solidFill>
              <a:latin typeface="Arimo" panose="020B0604020202020204"/>
              <a:ea typeface="Arimo" panose="020B0604020202020204"/>
              <a:cs typeface="Arimo" panose="020B0604020202020204"/>
              <a:sym typeface="Arimo" panose="020B0604020202020204"/>
            </a:endParaRPr>
          </a:p>
        </p:txBody>
      </p:sp>
      <p:sp>
        <p:nvSpPr>
          <p:cNvPr id="15" name="TextBox 15"/>
          <p:cNvSpPr txBox="1"/>
          <p:nvPr/>
        </p:nvSpPr>
        <p:spPr>
          <a:xfrm>
            <a:off x="2143463" y="4676225"/>
            <a:ext cx="4646177" cy="467275"/>
          </a:xfrm>
          <a:prstGeom prst="rect">
            <a:avLst/>
          </a:prstGeom>
        </p:spPr>
        <p:txBody>
          <a:bodyPr lIns="0" tIns="0" rIns="0" bIns="0" rtlCol="0" anchor="t">
            <a:spAutoFit/>
          </a:bodyPr>
          <a:lstStyle/>
          <a:p>
            <a:pPr algn="l">
              <a:lnSpc>
                <a:spcPts val="3640"/>
              </a:lnSpc>
            </a:pPr>
            <a:r>
              <a:rPr lang="en-US" sz="2915" u="sng">
                <a:solidFill>
                  <a:srgbClr val="112735"/>
                </a:solidFill>
                <a:latin typeface="Arimo" panose="020B0604020202020204"/>
                <a:ea typeface="Arimo" panose="020B0604020202020204"/>
                <a:cs typeface="Arimo" panose="020B0604020202020204"/>
                <a:sym typeface="Arimo" panose="020B0604020202020204"/>
              </a:rPr>
              <a:t>AI-Powered Enhancement:</a:t>
            </a:r>
            <a:endParaRPr lang="en-US" sz="2915" u="sng">
              <a:solidFill>
                <a:srgbClr val="112735"/>
              </a:solidFill>
              <a:latin typeface="Arimo" panose="020B0604020202020204"/>
              <a:ea typeface="Arimo" panose="020B0604020202020204"/>
              <a:cs typeface="Arimo" panose="020B0604020202020204"/>
              <a:sym typeface="Arimo" panose="020B0604020202020204"/>
            </a:endParaRPr>
          </a:p>
        </p:txBody>
      </p:sp>
      <p:sp>
        <p:nvSpPr>
          <p:cNvPr id="16" name="TextBox 16"/>
          <p:cNvSpPr txBox="1"/>
          <p:nvPr/>
        </p:nvSpPr>
        <p:spPr>
          <a:xfrm>
            <a:off x="6789640" y="4591940"/>
            <a:ext cx="11037475" cy="565665"/>
          </a:xfrm>
          <a:prstGeom prst="rect">
            <a:avLst/>
          </a:prstGeom>
        </p:spPr>
        <p:txBody>
          <a:bodyPr lIns="0" tIns="0" rIns="0" bIns="0" rtlCol="0" anchor="t">
            <a:spAutoFit/>
          </a:bodyPr>
          <a:lstStyle/>
          <a:p>
            <a:pPr algn="l">
              <a:lnSpc>
                <a:spcPts val="4880"/>
              </a:lnSpc>
            </a:pPr>
            <a:r>
              <a:rPr lang="en-US" sz="2995">
                <a:solidFill>
                  <a:srgbClr val="112735"/>
                </a:solidFill>
                <a:latin typeface="Source Sans Pro" panose="020B0503030403020204"/>
                <a:ea typeface="Source Sans Pro" panose="020B0503030403020204"/>
                <a:cs typeface="Source Sans Pro" panose="020B0503030403020204"/>
                <a:sym typeface="Source Sans Pro" panose="020B0503030403020204"/>
              </a:rPr>
              <a:t>Implement AI-powered content analysis and enhancement features.</a:t>
            </a:r>
            <a:endParaRPr lang="en-US" sz="299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grpSp>
        <p:nvGrpSpPr>
          <p:cNvPr id="17" name="Group 17"/>
          <p:cNvGrpSpPr/>
          <p:nvPr/>
        </p:nvGrpSpPr>
        <p:grpSpPr>
          <a:xfrm rot="0">
            <a:off x="1334136" y="5650935"/>
            <a:ext cx="685428" cy="637878"/>
            <a:chOff x="0" y="0"/>
            <a:chExt cx="913904" cy="850503"/>
          </a:xfrm>
        </p:grpSpPr>
        <p:sp>
          <p:nvSpPr>
            <p:cNvPr id="18" name="Freeform 18"/>
            <p:cNvSpPr/>
            <p:nvPr/>
          </p:nvSpPr>
          <p:spPr>
            <a:xfrm>
              <a:off x="0" y="0"/>
              <a:ext cx="913785" cy="850519"/>
            </a:xfrm>
            <a:custGeom>
              <a:avLst/>
              <a:gdLst/>
              <a:ahLst/>
              <a:cxnLst/>
              <a:rect l="l" t="t" r="r" b="b"/>
              <a:pathLst>
                <a:path w="913785" h="850519">
                  <a:moveTo>
                    <a:pt x="0" y="56642"/>
                  </a:moveTo>
                  <a:cubicBezTo>
                    <a:pt x="0" y="25400"/>
                    <a:pt x="27293" y="0"/>
                    <a:pt x="60864" y="0"/>
                  </a:cubicBezTo>
                  <a:lnTo>
                    <a:pt x="852920" y="0"/>
                  </a:lnTo>
                  <a:cubicBezTo>
                    <a:pt x="886628" y="0"/>
                    <a:pt x="913785" y="25400"/>
                    <a:pt x="913785" y="56642"/>
                  </a:cubicBezTo>
                  <a:lnTo>
                    <a:pt x="913785" y="793750"/>
                  </a:lnTo>
                  <a:cubicBezTo>
                    <a:pt x="913785" y="825119"/>
                    <a:pt x="886491" y="850392"/>
                    <a:pt x="852920" y="850392"/>
                  </a:cubicBezTo>
                  <a:lnTo>
                    <a:pt x="60864" y="850392"/>
                  </a:lnTo>
                  <a:cubicBezTo>
                    <a:pt x="27293" y="850519"/>
                    <a:pt x="0" y="825119"/>
                    <a:pt x="0" y="793750"/>
                  </a:cubicBezTo>
                  <a:close/>
                </a:path>
              </a:pathLst>
            </a:custGeom>
            <a:solidFill>
              <a:srgbClr val="112735"/>
            </a:solidFill>
          </p:spPr>
        </p:sp>
      </p:grpSp>
      <p:sp>
        <p:nvSpPr>
          <p:cNvPr id="19" name="TextBox 19"/>
          <p:cNvSpPr txBox="1"/>
          <p:nvPr/>
        </p:nvSpPr>
        <p:spPr>
          <a:xfrm>
            <a:off x="1529584" y="5785741"/>
            <a:ext cx="239017" cy="465138"/>
          </a:xfrm>
          <a:prstGeom prst="rect">
            <a:avLst/>
          </a:prstGeom>
        </p:spPr>
        <p:txBody>
          <a:bodyPr lIns="0" tIns="0" rIns="0" bIns="0" rtlCol="0" anchor="t">
            <a:spAutoFit/>
          </a:bodyPr>
          <a:lstStyle/>
          <a:p>
            <a:pPr algn="ctr">
              <a:lnSpc>
                <a:spcPts val="3310"/>
              </a:lnSpc>
            </a:pPr>
            <a:r>
              <a:rPr lang="en-US" sz="3310">
                <a:solidFill>
                  <a:srgbClr val="F3EEE3"/>
                </a:solidFill>
                <a:latin typeface="Arimo" panose="020B0604020202020204"/>
                <a:ea typeface="Arimo" panose="020B0604020202020204"/>
                <a:cs typeface="Arimo" panose="020B0604020202020204"/>
                <a:sym typeface="Arimo" panose="020B0604020202020204"/>
              </a:rPr>
              <a:t>3</a:t>
            </a:r>
            <a:endParaRPr lang="en-US" sz="3310">
              <a:solidFill>
                <a:srgbClr val="F3EEE3"/>
              </a:solidFill>
              <a:latin typeface="Arimo" panose="020B0604020202020204"/>
              <a:ea typeface="Arimo" panose="020B0604020202020204"/>
              <a:cs typeface="Arimo" panose="020B0604020202020204"/>
              <a:sym typeface="Arimo" panose="020B0604020202020204"/>
            </a:endParaRPr>
          </a:p>
        </p:txBody>
      </p:sp>
      <p:sp>
        <p:nvSpPr>
          <p:cNvPr id="20" name="TextBox 20"/>
          <p:cNvSpPr txBox="1"/>
          <p:nvPr/>
        </p:nvSpPr>
        <p:spPr>
          <a:xfrm>
            <a:off x="2143463" y="5774311"/>
            <a:ext cx="3544044" cy="476568"/>
          </a:xfrm>
          <a:prstGeom prst="rect">
            <a:avLst/>
          </a:prstGeom>
        </p:spPr>
        <p:txBody>
          <a:bodyPr lIns="0" tIns="0" rIns="0" bIns="0" rtlCol="0" anchor="t">
            <a:spAutoFit/>
          </a:bodyPr>
          <a:lstStyle/>
          <a:p>
            <a:pPr algn="l">
              <a:lnSpc>
                <a:spcPts val="3685"/>
              </a:lnSpc>
            </a:pPr>
            <a:r>
              <a:rPr lang="en-US" sz="2950" u="sng">
                <a:solidFill>
                  <a:srgbClr val="112735"/>
                </a:solidFill>
                <a:latin typeface="Arimo" panose="020B0604020202020204"/>
                <a:ea typeface="Arimo" panose="020B0604020202020204"/>
                <a:cs typeface="Arimo" panose="020B0604020202020204"/>
                <a:sym typeface="Arimo" panose="020B0604020202020204"/>
              </a:rPr>
              <a:t>User authentication</a:t>
            </a:r>
            <a:r>
              <a:rPr lang="en-US" sz="2950" u="sng">
                <a:solidFill>
                  <a:srgbClr val="112735"/>
                </a:solidFill>
                <a:latin typeface="Arimo" panose="020B0604020202020204"/>
                <a:ea typeface="Arimo" panose="020B0604020202020204"/>
                <a:cs typeface="Arimo" panose="020B0604020202020204"/>
                <a:sym typeface="Arimo" panose="020B0604020202020204"/>
              </a:rPr>
              <a:t>:</a:t>
            </a:r>
            <a:endParaRPr lang="en-US" sz="2950" u="sng">
              <a:solidFill>
                <a:srgbClr val="112735"/>
              </a:solidFill>
              <a:latin typeface="Arimo" panose="020B0604020202020204"/>
              <a:ea typeface="Arimo" panose="020B0604020202020204"/>
              <a:cs typeface="Arimo" panose="020B0604020202020204"/>
              <a:sym typeface="Arimo" panose="020B0604020202020204"/>
            </a:endParaRPr>
          </a:p>
        </p:txBody>
      </p:sp>
      <p:sp>
        <p:nvSpPr>
          <p:cNvPr id="21" name="TextBox 21"/>
          <p:cNvSpPr txBox="1"/>
          <p:nvPr/>
        </p:nvSpPr>
        <p:spPr>
          <a:xfrm>
            <a:off x="5687507" y="5702692"/>
            <a:ext cx="10881728" cy="534081"/>
          </a:xfrm>
          <a:prstGeom prst="rect">
            <a:avLst/>
          </a:prstGeom>
        </p:spPr>
        <p:txBody>
          <a:bodyPr lIns="0" tIns="0" rIns="0" bIns="0" rtlCol="0" anchor="t">
            <a:spAutoFit/>
          </a:bodyPr>
          <a:lstStyle/>
          <a:p>
            <a:pPr algn="l">
              <a:lnSpc>
                <a:spcPts val="4540"/>
              </a:lnSpc>
            </a:pPr>
            <a:r>
              <a:rPr lang="en-US" sz="2785">
                <a:solidFill>
                  <a:srgbClr val="112735"/>
                </a:solidFill>
                <a:latin typeface="Source Sans Pro" panose="020B0503030403020204"/>
                <a:ea typeface="Source Sans Pro" panose="020B0503030403020204"/>
                <a:cs typeface="Source Sans Pro" panose="020B0503030403020204"/>
                <a:sym typeface="Source Sans Pro" panose="020B0503030403020204"/>
              </a:rPr>
              <a:t>Implement user authentication features which makes it secured.</a:t>
            </a:r>
            <a:endParaRPr lang="en-US" sz="278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grpSp>
        <p:nvGrpSpPr>
          <p:cNvPr id="22" name="Group 22"/>
          <p:cNvGrpSpPr/>
          <p:nvPr/>
        </p:nvGrpSpPr>
        <p:grpSpPr>
          <a:xfrm rot="0">
            <a:off x="1304888" y="6655328"/>
            <a:ext cx="714676" cy="637877"/>
            <a:chOff x="0" y="0"/>
            <a:chExt cx="952902" cy="850503"/>
          </a:xfrm>
        </p:grpSpPr>
        <p:sp>
          <p:nvSpPr>
            <p:cNvPr id="23" name="Freeform 23"/>
            <p:cNvSpPr/>
            <p:nvPr/>
          </p:nvSpPr>
          <p:spPr>
            <a:xfrm>
              <a:off x="0" y="0"/>
              <a:ext cx="952777" cy="850519"/>
            </a:xfrm>
            <a:custGeom>
              <a:avLst/>
              <a:gdLst/>
              <a:ahLst/>
              <a:cxnLst/>
              <a:rect l="l" t="t" r="r" b="b"/>
              <a:pathLst>
                <a:path w="952777" h="850519">
                  <a:moveTo>
                    <a:pt x="0" y="56642"/>
                  </a:moveTo>
                  <a:cubicBezTo>
                    <a:pt x="0" y="25400"/>
                    <a:pt x="28458" y="0"/>
                    <a:pt x="63462" y="0"/>
                  </a:cubicBezTo>
                  <a:lnTo>
                    <a:pt x="889316" y="0"/>
                  </a:lnTo>
                  <a:cubicBezTo>
                    <a:pt x="924461" y="0"/>
                    <a:pt x="952777" y="25400"/>
                    <a:pt x="952777" y="56642"/>
                  </a:cubicBezTo>
                  <a:lnTo>
                    <a:pt x="952777" y="793750"/>
                  </a:lnTo>
                  <a:cubicBezTo>
                    <a:pt x="952777" y="825119"/>
                    <a:pt x="924319" y="850392"/>
                    <a:pt x="889316" y="850392"/>
                  </a:cubicBezTo>
                  <a:lnTo>
                    <a:pt x="63462" y="850392"/>
                  </a:lnTo>
                  <a:cubicBezTo>
                    <a:pt x="28458" y="850519"/>
                    <a:pt x="0" y="825119"/>
                    <a:pt x="0" y="793750"/>
                  </a:cubicBezTo>
                  <a:close/>
                </a:path>
              </a:pathLst>
            </a:custGeom>
            <a:solidFill>
              <a:srgbClr val="112735"/>
            </a:solidFill>
          </p:spPr>
        </p:sp>
      </p:grpSp>
      <p:sp>
        <p:nvSpPr>
          <p:cNvPr id="24" name="TextBox 24"/>
          <p:cNvSpPr txBox="1"/>
          <p:nvPr/>
        </p:nvSpPr>
        <p:spPr>
          <a:xfrm>
            <a:off x="1494825" y="6799691"/>
            <a:ext cx="273844" cy="387251"/>
          </a:xfrm>
          <a:prstGeom prst="rect">
            <a:avLst/>
          </a:prstGeom>
        </p:spPr>
        <p:txBody>
          <a:bodyPr lIns="0" tIns="0" rIns="0" bIns="0" rtlCol="0" anchor="t">
            <a:spAutoFit/>
          </a:bodyPr>
          <a:lstStyle/>
          <a:p>
            <a:pPr algn="ctr">
              <a:lnSpc>
                <a:spcPts val="3310"/>
              </a:lnSpc>
            </a:pPr>
            <a:r>
              <a:rPr lang="en-US" sz="3310">
                <a:solidFill>
                  <a:srgbClr val="F3EEE3"/>
                </a:solidFill>
                <a:latin typeface="Arimo" panose="020B0604020202020204"/>
                <a:ea typeface="Arimo" panose="020B0604020202020204"/>
                <a:cs typeface="Arimo" panose="020B0604020202020204"/>
                <a:sym typeface="Arimo" panose="020B0604020202020204"/>
              </a:rPr>
              <a:t>4</a:t>
            </a:r>
            <a:endParaRPr lang="en-US" sz="3310">
              <a:solidFill>
                <a:srgbClr val="F3EEE3"/>
              </a:solidFill>
              <a:latin typeface="Arimo" panose="020B0604020202020204"/>
              <a:ea typeface="Arimo" panose="020B0604020202020204"/>
              <a:cs typeface="Arimo" panose="020B0604020202020204"/>
              <a:sym typeface="Arimo" panose="020B0604020202020204"/>
            </a:endParaRPr>
          </a:p>
        </p:txBody>
      </p:sp>
      <p:sp>
        <p:nvSpPr>
          <p:cNvPr id="25" name="TextBox 25"/>
          <p:cNvSpPr txBox="1"/>
          <p:nvPr/>
        </p:nvSpPr>
        <p:spPr>
          <a:xfrm>
            <a:off x="2143463" y="6721695"/>
            <a:ext cx="3544044" cy="476568"/>
          </a:xfrm>
          <a:prstGeom prst="rect">
            <a:avLst/>
          </a:prstGeom>
        </p:spPr>
        <p:txBody>
          <a:bodyPr lIns="0" tIns="0" rIns="0" bIns="0" rtlCol="0" anchor="t">
            <a:spAutoFit/>
          </a:bodyPr>
          <a:lstStyle/>
          <a:p>
            <a:pPr algn="l">
              <a:lnSpc>
                <a:spcPts val="3685"/>
              </a:lnSpc>
            </a:pPr>
            <a:r>
              <a:rPr lang="en-US" sz="2950" u="sng">
                <a:solidFill>
                  <a:srgbClr val="112735"/>
                </a:solidFill>
                <a:latin typeface="Arimo" panose="020B0604020202020204"/>
                <a:ea typeface="Arimo" panose="020B0604020202020204"/>
                <a:cs typeface="Arimo" panose="020B0604020202020204"/>
                <a:sym typeface="Arimo" panose="020B0604020202020204"/>
              </a:rPr>
              <a:t>Gamification:</a:t>
            </a:r>
            <a:endParaRPr lang="en-US" sz="2950" u="sng">
              <a:solidFill>
                <a:srgbClr val="112735"/>
              </a:solidFill>
              <a:latin typeface="Arimo" panose="020B0604020202020204"/>
              <a:ea typeface="Arimo" panose="020B0604020202020204"/>
              <a:cs typeface="Arimo" panose="020B0604020202020204"/>
              <a:sym typeface="Arimo" panose="020B0604020202020204"/>
            </a:endParaRPr>
          </a:p>
        </p:txBody>
      </p:sp>
      <p:sp>
        <p:nvSpPr>
          <p:cNvPr id="26" name="TextBox 26"/>
          <p:cNvSpPr txBox="1"/>
          <p:nvPr/>
        </p:nvSpPr>
        <p:spPr>
          <a:xfrm>
            <a:off x="4624122" y="6669979"/>
            <a:ext cx="9539494" cy="534081"/>
          </a:xfrm>
          <a:prstGeom prst="rect">
            <a:avLst/>
          </a:prstGeom>
        </p:spPr>
        <p:txBody>
          <a:bodyPr lIns="0" tIns="0" rIns="0" bIns="0" rtlCol="0" anchor="t">
            <a:spAutoFit/>
          </a:bodyPr>
          <a:lstStyle/>
          <a:p>
            <a:pPr algn="l">
              <a:lnSpc>
                <a:spcPts val="4540"/>
              </a:lnSpc>
            </a:pPr>
            <a:r>
              <a:rPr lang="en-US" sz="2785">
                <a:solidFill>
                  <a:srgbClr val="112735"/>
                </a:solidFill>
                <a:latin typeface="Source Sans Pro" panose="020B0503030403020204"/>
                <a:ea typeface="Source Sans Pro" panose="020B0503030403020204"/>
                <a:cs typeface="Source Sans Pro" panose="020B0503030403020204"/>
                <a:sym typeface="Source Sans Pro" panose="020B0503030403020204"/>
              </a:rPr>
              <a:t>Integrate gamification elements to boost user engagement.</a:t>
            </a:r>
            <a:endParaRPr lang="en-US" sz="278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7" name="Freeform 27"/>
          <p:cNvSpPr/>
          <p:nvPr/>
        </p:nvSpPr>
        <p:spPr>
          <a:xfrm flipH="1">
            <a:off x="10152916" y="5186600"/>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8" name="Freeform 28"/>
          <p:cNvSpPr/>
          <p:nvPr/>
        </p:nvSpPr>
        <p:spPr>
          <a:xfrm flipV="1">
            <a:off x="-957218" y="-1024782"/>
            <a:ext cx="9295205" cy="5948931"/>
          </a:xfrm>
          <a:custGeom>
            <a:avLst/>
            <a:gdLst/>
            <a:ahLst/>
            <a:cxnLst/>
            <a:rect l="l" t="t" r="r" b="b"/>
            <a:pathLst>
              <a:path w="9295205" h="5948931">
                <a:moveTo>
                  <a:pt x="0" y="5948932"/>
                </a:moveTo>
                <a:lnTo>
                  <a:pt x="9295206" y="5948932"/>
                </a:lnTo>
                <a:lnTo>
                  <a:pt x="9295206" y="0"/>
                </a:lnTo>
                <a:lnTo>
                  <a:pt x="0" y="0"/>
                </a:lnTo>
                <a:lnTo>
                  <a:pt x="0" y="5948932"/>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50738C"/>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5"/>
            </a:solidFill>
          </p:spPr>
        </p:sp>
      </p:grpSp>
      <p:sp>
        <p:nvSpPr>
          <p:cNvPr id="6" name="TextBox 6"/>
          <p:cNvSpPr txBox="1"/>
          <p:nvPr/>
        </p:nvSpPr>
        <p:spPr>
          <a:xfrm>
            <a:off x="2286504" y="1838916"/>
            <a:ext cx="15406274" cy="871193"/>
          </a:xfrm>
          <a:prstGeom prst="rect">
            <a:avLst/>
          </a:prstGeom>
        </p:spPr>
        <p:txBody>
          <a:bodyPr lIns="0" tIns="0" rIns="0" bIns="0" rtlCol="0" anchor="t">
            <a:spAutoFit/>
          </a:bodyPr>
          <a:lstStyle/>
          <a:p>
            <a:pPr algn="l">
              <a:lnSpc>
                <a:spcPts val="6775"/>
              </a:lnSpc>
            </a:pPr>
            <a:r>
              <a:rPr lang="en-US" sz="5435">
                <a:solidFill>
                  <a:srgbClr val="112735"/>
                </a:solidFill>
                <a:latin typeface="Arimo" panose="020B0604020202020204"/>
                <a:ea typeface="Arimo" panose="020B0604020202020204"/>
                <a:cs typeface="Arimo" panose="020B0604020202020204"/>
                <a:sym typeface="Arimo" panose="020B0604020202020204"/>
              </a:rPr>
              <a:t>Literature Survey: Existing System Limitations</a:t>
            </a:r>
            <a:endParaRPr lang="en-US" sz="5435">
              <a:solidFill>
                <a:srgbClr val="112735"/>
              </a:solidFill>
              <a:latin typeface="Arimo" panose="020B0604020202020204"/>
              <a:ea typeface="Arimo" panose="020B0604020202020204"/>
              <a:cs typeface="Arimo" panose="020B0604020202020204"/>
              <a:sym typeface="Arimo" panose="020B0604020202020204"/>
            </a:endParaRPr>
          </a:p>
        </p:txBody>
      </p:sp>
      <p:grpSp>
        <p:nvGrpSpPr>
          <p:cNvPr id="7" name="Group 7"/>
          <p:cNvGrpSpPr/>
          <p:nvPr/>
        </p:nvGrpSpPr>
        <p:grpSpPr>
          <a:xfrm rot="0">
            <a:off x="978742" y="3145986"/>
            <a:ext cx="4826870" cy="5877398"/>
            <a:chOff x="0" y="0"/>
            <a:chExt cx="7541667" cy="9183049"/>
          </a:xfrm>
        </p:grpSpPr>
        <p:sp>
          <p:nvSpPr>
            <p:cNvPr id="8" name="Freeform 8"/>
            <p:cNvSpPr/>
            <p:nvPr/>
          </p:nvSpPr>
          <p:spPr>
            <a:xfrm>
              <a:off x="0" y="0"/>
              <a:ext cx="7541754" cy="9183105"/>
            </a:xfrm>
            <a:custGeom>
              <a:avLst/>
              <a:gdLst/>
              <a:ahLst/>
              <a:cxnLst/>
              <a:rect l="l" t="t" r="r" b="b"/>
              <a:pathLst>
                <a:path w="7541754" h="9183105">
                  <a:moveTo>
                    <a:pt x="0" y="153874"/>
                  </a:moveTo>
                  <a:cubicBezTo>
                    <a:pt x="0" y="68847"/>
                    <a:pt x="27389" y="0"/>
                    <a:pt x="61215" y="0"/>
                  </a:cubicBezTo>
                  <a:lnTo>
                    <a:pt x="7480546" y="0"/>
                  </a:lnTo>
                  <a:cubicBezTo>
                    <a:pt x="7514371" y="0"/>
                    <a:pt x="7541754" y="68847"/>
                    <a:pt x="7541754" y="153874"/>
                  </a:cubicBezTo>
                  <a:lnTo>
                    <a:pt x="7541754" y="9029326"/>
                  </a:lnTo>
                  <a:cubicBezTo>
                    <a:pt x="7541754" y="9114352"/>
                    <a:pt x="7514371" y="9183105"/>
                    <a:pt x="7480546" y="9183105"/>
                  </a:cubicBezTo>
                  <a:lnTo>
                    <a:pt x="61215" y="9183105"/>
                  </a:lnTo>
                  <a:cubicBezTo>
                    <a:pt x="27389" y="9183105"/>
                    <a:pt x="0" y="9114352"/>
                    <a:pt x="0" y="9029326"/>
                  </a:cubicBezTo>
                  <a:close/>
                </a:path>
              </a:pathLst>
            </a:custGeom>
            <a:solidFill>
              <a:srgbClr val="F3EEE3"/>
            </a:solidFill>
          </p:spPr>
        </p:sp>
      </p:grpSp>
      <p:sp>
        <p:nvSpPr>
          <p:cNvPr id="9" name="TextBox 9"/>
          <p:cNvSpPr txBox="1"/>
          <p:nvPr/>
        </p:nvSpPr>
        <p:spPr>
          <a:xfrm>
            <a:off x="1242131" y="3534209"/>
            <a:ext cx="4448551" cy="677863"/>
          </a:xfrm>
          <a:prstGeom prst="rect">
            <a:avLst/>
          </a:prstGeom>
        </p:spPr>
        <p:txBody>
          <a:bodyPr lIns="0" tIns="0" rIns="0" bIns="0" rtlCol="0" anchor="t">
            <a:spAutoFit/>
          </a:bodyPr>
          <a:lstStyle/>
          <a:p>
            <a:pPr algn="l">
              <a:lnSpc>
                <a:spcPts val="5310"/>
              </a:lnSpc>
            </a:pPr>
            <a:r>
              <a:rPr lang="en-US" sz="4250" u="sng">
                <a:solidFill>
                  <a:srgbClr val="112735"/>
                </a:solidFill>
                <a:latin typeface="Arimo" panose="020B0604020202020204"/>
                <a:ea typeface="Arimo" panose="020B0604020202020204"/>
                <a:cs typeface="Arimo" panose="020B0604020202020204"/>
                <a:sym typeface="Arimo" panose="020B0604020202020204"/>
              </a:rPr>
              <a:t>Feather</a:t>
            </a:r>
            <a:endParaRPr lang="en-US" sz="4250" u="sng">
              <a:solidFill>
                <a:srgbClr val="112735"/>
              </a:solidFill>
              <a:latin typeface="Arimo" panose="020B0604020202020204"/>
              <a:ea typeface="Arimo" panose="020B0604020202020204"/>
              <a:cs typeface="Arimo" panose="020B0604020202020204"/>
              <a:sym typeface="Arimo" panose="020B0604020202020204"/>
            </a:endParaRPr>
          </a:p>
        </p:txBody>
      </p:sp>
      <p:sp>
        <p:nvSpPr>
          <p:cNvPr id="10" name="TextBox 10"/>
          <p:cNvSpPr txBox="1"/>
          <p:nvPr/>
        </p:nvSpPr>
        <p:spPr>
          <a:xfrm>
            <a:off x="1127200" y="4628102"/>
            <a:ext cx="4678412" cy="5658659"/>
          </a:xfrm>
          <a:prstGeom prst="rect">
            <a:avLst/>
          </a:prstGeom>
        </p:spPr>
        <p:txBody>
          <a:bodyPr lIns="0" tIns="0" rIns="0" bIns="0" rtlCol="0" anchor="t">
            <a:spAutoFit/>
          </a:bodyPr>
          <a:lstStyle/>
          <a:p>
            <a:pPr algn="l">
              <a:lnSpc>
                <a:spcPts val="5675"/>
              </a:lnSpc>
            </a:pPr>
            <a:r>
              <a:rPr lang="en-US" sz="3485">
                <a:solidFill>
                  <a:srgbClr val="112735"/>
                </a:solidFill>
                <a:latin typeface="Source Sans Pro" panose="020B0503030403020204"/>
                <a:ea typeface="Source Sans Pro" panose="020B0503030403020204"/>
                <a:cs typeface="Source Sans Pro" panose="020B0503030403020204"/>
                <a:sym typeface="Source Sans Pro" panose="020B0503030403020204"/>
              </a:rPr>
              <a:t>In order to create content feather heavily relies on notion which is  </a:t>
            </a:r>
            <a:endParaRPr lang="en-US" sz="348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a:p>
            <a:pPr algn="l">
              <a:lnSpc>
                <a:spcPts val="5675"/>
              </a:lnSpc>
            </a:pPr>
            <a:r>
              <a:rPr lang="en-US" sz="3485">
                <a:solidFill>
                  <a:srgbClr val="112735"/>
                </a:solidFill>
                <a:latin typeface="Source Sans Pro" panose="020B0503030403020204"/>
                <a:ea typeface="Source Sans Pro" panose="020B0503030403020204"/>
                <a:cs typeface="Source Sans Pro" panose="020B0503030403020204"/>
                <a:sym typeface="Source Sans Pro" panose="020B0503030403020204"/>
              </a:rPr>
              <a:t>becoming inefficient as AI is widely preffered and used.</a:t>
            </a:r>
            <a:endParaRPr lang="en-US" sz="348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a:p>
            <a:pPr algn="l">
              <a:lnSpc>
                <a:spcPts val="5675"/>
              </a:lnSpc>
            </a:pPr>
          </a:p>
          <a:p>
            <a:pPr algn="l">
              <a:lnSpc>
                <a:spcPts val="5680"/>
              </a:lnSpc>
            </a:pPr>
          </a:p>
        </p:txBody>
      </p:sp>
      <p:grpSp>
        <p:nvGrpSpPr>
          <p:cNvPr id="11" name="Group 11"/>
          <p:cNvGrpSpPr/>
          <p:nvPr/>
        </p:nvGrpSpPr>
        <p:grpSpPr>
          <a:xfrm rot="0">
            <a:off x="6205662" y="3145986"/>
            <a:ext cx="4606002" cy="5877398"/>
            <a:chOff x="0" y="0"/>
            <a:chExt cx="6993930" cy="8924466"/>
          </a:xfrm>
        </p:grpSpPr>
        <p:sp>
          <p:nvSpPr>
            <p:cNvPr id="12" name="Freeform 12"/>
            <p:cNvSpPr/>
            <p:nvPr/>
          </p:nvSpPr>
          <p:spPr>
            <a:xfrm>
              <a:off x="0" y="0"/>
              <a:ext cx="6994017" cy="8924521"/>
            </a:xfrm>
            <a:custGeom>
              <a:avLst/>
              <a:gdLst/>
              <a:ahLst/>
              <a:cxnLst/>
              <a:rect l="l" t="t" r="r" b="b"/>
              <a:pathLst>
                <a:path w="6994017" h="8924521">
                  <a:moveTo>
                    <a:pt x="0" y="149541"/>
                  </a:moveTo>
                  <a:cubicBezTo>
                    <a:pt x="0" y="66909"/>
                    <a:pt x="25400" y="0"/>
                    <a:pt x="56769" y="0"/>
                  </a:cubicBezTo>
                  <a:lnTo>
                    <a:pt x="6937248" y="0"/>
                  </a:lnTo>
                  <a:cubicBezTo>
                    <a:pt x="6968617" y="0"/>
                    <a:pt x="6994017" y="66909"/>
                    <a:pt x="6994017" y="149541"/>
                  </a:cubicBezTo>
                  <a:lnTo>
                    <a:pt x="6994017" y="8775071"/>
                  </a:lnTo>
                  <a:cubicBezTo>
                    <a:pt x="6994017" y="8857704"/>
                    <a:pt x="6968617" y="8924521"/>
                    <a:pt x="6937248" y="8924521"/>
                  </a:cubicBezTo>
                  <a:lnTo>
                    <a:pt x="56769" y="8924521"/>
                  </a:lnTo>
                  <a:cubicBezTo>
                    <a:pt x="25400" y="8924521"/>
                    <a:pt x="0" y="8857704"/>
                    <a:pt x="0" y="8775071"/>
                  </a:cubicBezTo>
                  <a:close/>
                </a:path>
              </a:pathLst>
            </a:custGeom>
            <a:solidFill>
              <a:srgbClr val="F3EEE3"/>
            </a:solidFill>
          </p:spPr>
        </p:sp>
      </p:grpSp>
      <p:sp>
        <p:nvSpPr>
          <p:cNvPr id="13" name="TextBox 13"/>
          <p:cNvSpPr txBox="1"/>
          <p:nvPr/>
        </p:nvSpPr>
        <p:spPr>
          <a:xfrm>
            <a:off x="6802731" y="3534042"/>
            <a:ext cx="3411866" cy="678030"/>
          </a:xfrm>
          <a:prstGeom prst="rect">
            <a:avLst/>
          </a:prstGeom>
        </p:spPr>
        <p:txBody>
          <a:bodyPr lIns="0" tIns="0" rIns="0" bIns="0" rtlCol="0" anchor="t">
            <a:spAutoFit/>
          </a:bodyPr>
          <a:lstStyle/>
          <a:p>
            <a:pPr algn="l">
              <a:lnSpc>
                <a:spcPts val="5280"/>
              </a:lnSpc>
            </a:pPr>
            <a:r>
              <a:rPr lang="en-US" sz="4225" u="sng">
                <a:solidFill>
                  <a:srgbClr val="112735"/>
                </a:solidFill>
                <a:latin typeface="Arimo" panose="020B0604020202020204"/>
                <a:ea typeface="Arimo" panose="020B0604020202020204"/>
                <a:cs typeface="Arimo" panose="020B0604020202020204"/>
                <a:sym typeface="Arimo" panose="020B0604020202020204"/>
              </a:rPr>
              <a:t>Ghost</a:t>
            </a:r>
            <a:endParaRPr lang="en-US" sz="4225" u="sng">
              <a:solidFill>
                <a:srgbClr val="112735"/>
              </a:solidFill>
              <a:latin typeface="Arimo" panose="020B0604020202020204"/>
              <a:ea typeface="Arimo" panose="020B0604020202020204"/>
              <a:cs typeface="Arimo" panose="020B0604020202020204"/>
              <a:sym typeface="Arimo" panose="020B0604020202020204"/>
            </a:endParaRPr>
          </a:p>
        </p:txBody>
      </p:sp>
      <p:sp>
        <p:nvSpPr>
          <p:cNvPr id="14" name="TextBox 14"/>
          <p:cNvSpPr txBox="1"/>
          <p:nvPr/>
        </p:nvSpPr>
        <p:spPr>
          <a:xfrm>
            <a:off x="6210937" y="4628102"/>
            <a:ext cx="4733260" cy="3442706"/>
          </a:xfrm>
          <a:prstGeom prst="rect">
            <a:avLst/>
          </a:prstGeom>
        </p:spPr>
        <p:txBody>
          <a:bodyPr lIns="0" tIns="0" rIns="0" bIns="0" rtlCol="0" anchor="t">
            <a:spAutoFit/>
          </a:bodyPr>
          <a:lstStyle/>
          <a:p>
            <a:pPr algn="l">
              <a:lnSpc>
                <a:spcPts val="5560"/>
              </a:lnSpc>
            </a:pPr>
            <a:r>
              <a:rPr lang="en-US" sz="3415">
                <a:solidFill>
                  <a:srgbClr val="112735"/>
                </a:solidFill>
                <a:latin typeface="Source Sans Pro" panose="020B0503030403020204"/>
                <a:ea typeface="Source Sans Pro" panose="020B0503030403020204"/>
                <a:cs typeface="Source Sans Pro" panose="020B0503030403020204"/>
                <a:sym typeface="Source Sans Pro" panose="020B0503030403020204"/>
              </a:rPr>
              <a:t>There are no free plans available for bloggers forcing them to pay irrespective of how small or big bloggers they are.</a:t>
            </a:r>
            <a:endParaRPr lang="en-US" sz="341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grpSp>
        <p:nvGrpSpPr>
          <p:cNvPr id="15" name="Group 15"/>
          <p:cNvGrpSpPr/>
          <p:nvPr/>
        </p:nvGrpSpPr>
        <p:grpSpPr>
          <a:xfrm rot="0">
            <a:off x="11343143" y="3145986"/>
            <a:ext cx="4802074" cy="6012698"/>
            <a:chOff x="0" y="0"/>
            <a:chExt cx="7127574" cy="8924466"/>
          </a:xfrm>
        </p:grpSpPr>
        <p:sp>
          <p:nvSpPr>
            <p:cNvPr id="16" name="Freeform 16"/>
            <p:cNvSpPr/>
            <p:nvPr/>
          </p:nvSpPr>
          <p:spPr>
            <a:xfrm>
              <a:off x="0" y="0"/>
              <a:ext cx="7127660" cy="8924521"/>
            </a:xfrm>
            <a:custGeom>
              <a:avLst/>
              <a:gdLst/>
              <a:ahLst/>
              <a:cxnLst/>
              <a:rect l="l" t="t" r="r" b="b"/>
              <a:pathLst>
                <a:path w="7127660" h="8924521">
                  <a:moveTo>
                    <a:pt x="0" y="149541"/>
                  </a:moveTo>
                  <a:cubicBezTo>
                    <a:pt x="0" y="66909"/>
                    <a:pt x="25885" y="0"/>
                    <a:pt x="57854" y="0"/>
                  </a:cubicBezTo>
                  <a:lnTo>
                    <a:pt x="7069809" y="0"/>
                  </a:lnTo>
                  <a:cubicBezTo>
                    <a:pt x="7101777" y="0"/>
                    <a:pt x="7127660" y="66909"/>
                    <a:pt x="7127660" y="149541"/>
                  </a:cubicBezTo>
                  <a:lnTo>
                    <a:pt x="7127660" y="8775071"/>
                  </a:lnTo>
                  <a:cubicBezTo>
                    <a:pt x="7127660" y="8857704"/>
                    <a:pt x="7101777" y="8924521"/>
                    <a:pt x="7069809" y="8924521"/>
                  </a:cubicBezTo>
                  <a:lnTo>
                    <a:pt x="57854" y="8924521"/>
                  </a:lnTo>
                  <a:cubicBezTo>
                    <a:pt x="25885" y="8924521"/>
                    <a:pt x="0" y="8857704"/>
                    <a:pt x="0" y="8775071"/>
                  </a:cubicBezTo>
                  <a:close/>
                </a:path>
              </a:pathLst>
            </a:custGeom>
            <a:solidFill>
              <a:srgbClr val="F3EEE3"/>
            </a:solidFill>
          </p:spPr>
        </p:sp>
      </p:grpSp>
      <p:sp>
        <p:nvSpPr>
          <p:cNvPr id="17" name="TextBox 17"/>
          <p:cNvSpPr txBox="1"/>
          <p:nvPr/>
        </p:nvSpPr>
        <p:spPr>
          <a:xfrm>
            <a:off x="11848632" y="3534042"/>
            <a:ext cx="3544044" cy="677863"/>
          </a:xfrm>
          <a:prstGeom prst="rect">
            <a:avLst/>
          </a:prstGeom>
        </p:spPr>
        <p:txBody>
          <a:bodyPr lIns="0" tIns="0" rIns="0" bIns="0" rtlCol="0" anchor="t">
            <a:spAutoFit/>
          </a:bodyPr>
          <a:lstStyle/>
          <a:p>
            <a:pPr algn="l">
              <a:lnSpc>
                <a:spcPts val="5310"/>
              </a:lnSpc>
            </a:pPr>
            <a:r>
              <a:rPr lang="en-US" sz="4250" u="sng">
                <a:solidFill>
                  <a:srgbClr val="112735"/>
                </a:solidFill>
                <a:latin typeface="Arimo" panose="020B0604020202020204"/>
                <a:ea typeface="Arimo" panose="020B0604020202020204"/>
                <a:cs typeface="Arimo" panose="020B0604020202020204"/>
                <a:sym typeface="Arimo" panose="020B0604020202020204"/>
              </a:rPr>
              <a:t>WordPress</a:t>
            </a:r>
            <a:endParaRPr lang="en-US" sz="4250" u="sng">
              <a:solidFill>
                <a:srgbClr val="112735"/>
              </a:solidFill>
              <a:latin typeface="Arimo" panose="020B0604020202020204"/>
              <a:ea typeface="Arimo" panose="020B0604020202020204"/>
              <a:cs typeface="Arimo" panose="020B0604020202020204"/>
              <a:sym typeface="Arimo" panose="020B0604020202020204"/>
            </a:endParaRPr>
          </a:p>
        </p:txBody>
      </p:sp>
      <p:sp>
        <p:nvSpPr>
          <p:cNvPr id="18" name="TextBox 18"/>
          <p:cNvSpPr txBox="1"/>
          <p:nvPr/>
        </p:nvSpPr>
        <p:spPr>
          <a:xfrm>
            <a:off x="11619368" y="4659580"/>
            <a:ext cx="4678413" cy="4229782"/>
          </a:xfrm>
          <a:prstGeom prst="rect">
            <a:avLst/>
          </a:prstGeom>
        </p:spPr>
        <p:txBody>
          <a:bodyPr lIns="0" tIns="0" rIns="0" bIns="0" rtlCol="0" anchor="t">
            <a:spAutoFit/>
          </a:bodyPr>
          <a:lstStyle/>
          <a:p>
            <a:pPr algn="l">
              <a:lnSpc>
                <a:spcPts val="5680"/>
              </a:lnSpc>
            </a:pPr>
            <a:r>
              <a:rPr lang="en-US" sz="3485">
                <a:solidFill>
                  <a:srgbClr val="112735"/>
                </a:solidFill>
                <a:latin typeface="Source Sans Pro" panose="020B0503030403020204"/>
                <a:ea typeface="Source Sans Pro" panose="020B0503030403020204"/>
                <a:cs typeface="Source Sans Pro" panose="020B0503030403020204"/>
                <a:sym typeface="Source Sans Pro" panose="020B0503030403020204"/>
              </a:rPr>
              <a:t>New bloggers find it difficult to navigate and adapt to the platform’s options while creating blogs i.e it has a steep learning curve.</a:t>
            </a:r>
            <a:endParaRPr lang="en-US" sz="348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9" name="Freeform 19"/>
          <p:cNvSpPr/>
          <p:nvPr/>
        </p:nvSpPr>
        <p:spPr>
          <a:xfrm flipV="1">
            <a:off x="-8925813" y="2298325"/>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0" name="Freeform 20"/>
          <p:cNvSpPr/>
          <p:nvPr/>
        </p:nvSpPr>
        <p:spPr>
          <a:xfrm flipV="1">
            <a:off x="-2349376" y="-355413"/>
            <a:ext cx="9579758" cy="6131045"/>
          </a:xfrm>
          <a:custGeom>
            <a:avLst/>
            <a:gdLst/>
            <a:ahLst/>
            <a:cxnLst/>
            <a:rect l="l" t="t" r="r" b="b"/>
            <a:pathLst>
              <a:path w="9579758" h="6131045">
                <a:moveTo>
                  <a:pt x="0" y="6131045"/>
                </a:moveTo>
                <a:lnTo>
                  <a:pt x="9579758" y="6131045"/>
                </a:lnTo>
                <a:lnTo>
                  <a:pt x="9579758" y="0"/>
                </a:lnTo>
                <a:lnTo>
                  <a:pt x="0" y="0"/>
                </a:lnTo>
                <a:lnTo>
                  <a:pt x="0" y="6131045"/>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21" name="Freeform 21"/>
          <p:cNvSpPr/>
          <p:nvPr/>
        </p:nvSpPr>
        <p:spPr>
          <a:xfrm flipH="1">
            <a:off x="10466931" y="5445707"/>
            <a:ext cx="9295205" cy="5948931"/>
          </a:xfrm>
          <a:custGeom>
            <a:avLst/>
            <a:gdLst/>
            <a:ahLst/>
            <a:cxnLst/>
            <a:rect l="l" t="t" r="r" b="b"/>
            <a:pathLst>
              <a:path w="9295205" h="5948931">
                <a:moveTo>
                  <a:pt x="9295205" y="0"/>
                </a:moveTo>
                <a:lnTo>
                  <a:pt x="0" y="0"/>
                </a:lnTo>
                <a:lnTo>
                  <a:pt x="0" y="5948931"/>
                </a:lnTo>
                <a:lnTo>
                  <a:pt x="9295205" y="5948931"/>
                </a:lnTo>
                <a:lnTo>
                  <a:pt x="9295205"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50738C"/>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5"/>
            </a:solidFill>
          </p:spPr>
        </p:sp>
      </p:grpSp>
      <p:sp>
        <p:nvSpPr>
          <p:cNvPr id="6" name="TextBox 6"/>
          <p:cNvSpPr txBox="1"/>
          <p:nvPr/>
        </p:nvSpPr>
        <p:spPr>
          <a:xfrm>
            <a:off x="6487363" y="824811"/>
            <a:ext cx="11426578" cy="884702"/>
          </a:xfrm>
          <a:prstGeom prst="rect">
            <a:avLst/>
          </a:prstGeom>
        </p:spPr>
        <p:txBody>
          <a:bodyPr lIns="0" tIns="0" rIns="0" bIns="0" rtlCol="0" anchor="t">
            <a:spAutoFit/>
          </a:bodyPr>
          <a:lstStyle/>
          <a:p>
            <a:pPr algn="l">
              <a:lnSpc>
                <a:spcPts val="6880"/>
              </a:lnSpc>
            </a:pPr>
            <a:r>
              <a:rPr lang="en-US" sz="5475">
                <a:solidFill>
                  <a:srgbClr val="112735"/>
                </a:solidFill>
                <a:latin typeface="Arimo" panose="020B0604020202020204"/>
                <a:ea typeface="Arimo" panose="020B0604020202020204"/>
                <a:cs typeface="Arimo" panose="020B0604020202020204"/>
                <a:sym typeface="Arimo" panose="020B0604020202020204"/>
              </a:rPr>
              <a:t>Methodology</a:t>
            </a:r>
            <a:endParaRPr lang="en-US" sz="5475">
              <a:solidFill>
                <a:srgbClr val="112735"/>
              </a:solidFill>
              <a:latin typeface="Arimo" panose="020B0604020202020204"/>
              <a:ea typeface="Arimo" panose="020B0604020202020204"/>
              <a:cs typeface="Arimo" panose="020B0604020202020204"/>
              <a:sym typeface="Arimo" panose="020B0604020202020204"/>
            </a:endParaRPr>
          </a:p>
        </p:txBody>
      </p:sp>
      <p:sp>
        <p:nvSpPr>
          <p:cNvPr id="7" name="TextBox 7"/>
          <p:cNvSpPr txBox="1"/>
          <p:nvPr/>
        </p:nvSpPr>
        <p:spPr>
          <a:xfrm>
            <a:off x="3087378" y="2556030"/>
            <a:ext cx="5119706" cy="638542"/>
          </a:xfrm>
          <a:prstGeom prst="rect">
            <a:avLst/>
          </a:prstGeom>
        </p:spPr>
        <p:txBody>
          <a:bodyPr lIns="0" tIns="0" rIns="0" bIns="0" rtlCol="0" anchor="t">
            <a:spAutoFit/>
          </a:bodyPr>
          <a:lstStyle/>
          <a:p>
            <a:pPr algn="l">
              <a:lnSpc>
                <a:spcPts val="4945"/>
              </a:lnSpc>
            </a:pPr>
            <a:r>
              <a:rPr lang="en-US" sz="3935">
                <a:solidFill>
                  <a:srgbClr val="112735"/>
                </a:solidFill>
                <a:latin typeface="Arimo" panose="020B0604020202020204"/>
                <a:ea typeface="Arimo" panose="020B0604020202020204"/>
                <a:cs typeface="Arimo" panose="020B0604020202020204"/>
                <a:sym typeface="Arimo" panose="020B0604020202020204"/>
              </a:rPr>
              <a:t>Content Enhancement</a:t>
            </a:r>
            <a:endParaRPr lang="en-US" sz="3935">
              <a:solidFill>
                <a:srgbClr val="112735"/>
              </a:solidFill>
              <a:latin typeface="Arimo" panose="020B0604020202020204"/>
              <a:ea typeface="Arimo" panose="020B0604020202020204"/>
              <a:cs typeface="Arimo" panose="020B0604020202020204"/>
              <a:sym typeface="Arimo" panose="020B0604020202020204"/>
            </a:endParaRPr>
          </a:p>
        </p:txBody>
      </p:sp>
      <p:grpSp>
        <p:nvGrpSpPr>
          <p:cNvPr id="8" name="Group 8"/>
          <p:cNvGrpSpPr/>
          <p:nvPr/>
        </p:nvGrpSpPr>
        <p:grpSpPr>
          <a:xfrm rot="0">
            <a:off x="2390405" y="3375546"/>
            <a:ext cx="6513654" cy="1484597"/>
            <a:chOff x="0" y="0"/>
            <a:chExt cx="7127939" cy="1624606"/>
          </a:xfrm>
        </p:grpSpPr>
        <p:sp>
          <p:nvSpPr>
            <p:cNvPr id="9" name="Freeform 9"/>
            <p:cNvSpPr/>
            <p:nvPr/>
          </p:nvSpPr>
          <p:spPr>
            <a:xfrm>
              <a:off x="0" y="0"/>
              <a:ext cx="7128025" cy="1624661"/>
            </a:xfrm>
            <a:custGeom>
              <a:avLst/>
              <a:gdLst/>
              <a:ahLst/>
              <a:cxnLst/>
              <a:rect l="l" t="t" r="r" b="b"/>
              <a:pathLst>
                <a:path w="7128025" h="1624661">
                  <a:moveTo>
                    <a:pt x="0" y="27222"/>
                  </a:moveTo>
                  <a:cubicBezTo>
                    <a:pt x="0" y="12180"/>
                    <a:pt x="25887" y="0"/>
                    <a:pt x="57857" y="0"/>
                  </a:cubicBezTo>
                  <a:lnTo>
                    <a:pt x="7070171" y="0"/>
                  </a:lnTo>
                  <a:cubicBezTo>
                    <a:pt x="7102140" y="0"/>
                    <a:pt x="7128025" y="12180"/>
                    <a:pt x="7128025" y="27222"/>
                  </a:cubicBezTo>
                  <a:lnTo>
                    <a:pt x="7128025" y="1597410"/>
                  </a:lnTo>
                  <a:cubicBezTo>
                    <a:pt x="7128025" y="1612452"/>
                    <a:pt x="7102140" y="1624661"/>
                    <a:pt x="7070171" y="1624661"/>
                  </a:cubicBezTo>
                  <a:lnTo>
                    <a:pt x="57857" y="1624661"/>
                  </a:lnTo>
                  <a:cubicBezTo>
                    <a:pt x="25887" y="1624661"/>
                    <a:pt x="0" y="1612452"/>
                    <a:pt x="0" y="1597410"/>
                  </a:cubicBezTo>
                  <a:close/>
                </a:path>
              </a:pathLst>
            </a:custGeom>
            <a:solidFill>
              <a:srgbClr val="F3EEE3"/>
            </a:solidFill>
          </p:spPr>
        </p:sp>
      </p:grpSp>
      <p:sp>
        <p:nvSpPr>
          <p:cNvPr id="10" name="TextBox 10"/>
          <p:cNvSpPr txBox="1"/>
          <p:nvPr/>
        </p:nvSpPr>
        <p:spPr>
          <a:xfrm>
            <a:off x="2574095" y="3669180"/>
            <a:ext cx="6391194" cy="648419"/>
          </a:xfrm>
          <a:prstGeom prst="rect">
            <a:avLst/>
          </a:prstGeom>
        </p:spPr>
        <p:txBody>
          <a:bodyPr lIns="0" tIns="0" rIns="0" bIns="0" rtlCol="0" anchor="t">
            <a:spAutoFit/>
          </a:bodyPr>
          <a:lstStyle/>
          <a:p>
            <a:pPr algn="l">
              <a:lnSpc>
                <a:spcPts val="5545"/>
              </a:lnSpc>
            </a:pPr>
            <a:r>
              <a:rPr lang="en-US" sz="3435">
                <a:solidFill>
                  <a:srgbClr val="112735"/>
                </a:solidFill>
                <a:latin typeface="Source Sans Pro" panose="020B0503030403020204"/>
                <a:ea typeface="Source Sans Pro" panose="020B0503030403020204"/>
                <a:cs typeface="Source Sans Pro" panose="020B0503030403020204"/>
                <a:sym typeface="Source Sans Pro" panose="020B0503030403020204"/>
              </a:rPr>
              <a:t>Content Enhancement algorithms.</a:t>
            </a:r>
            <a:endParaRPr lang="en-US" sz="343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1" name="Freeform 11" descr="preencoded.png"/>
          <p:cNvSpPr/>
          <p:nvPr/>
        </p:nvSpPr>
        <p:spPr>
          <a:xfrm>
            <a:off x="12200652" y="1884515"/>
            <a:ext cx="544136" cy="544136"/>
          </a:xfrm>
          <a:custGeom>
            <a:avLst/>
            <a:gdLst/>
            <a:ahLst/>
            <a:cxnLst/>
            <a:rect l="l" t="t" r="r" b="b"/>
            <a:pathLst>
              <a:path w="544136" h="544136">
                <a:moveTo>
                  <a:pt x="0" y="0"/>
                </a:moveTo>
                <a:lnTo>
                  <a:pt x="544136" y="0"/>
                </a:lnTo>
                <a:lnTo>
                  <a:pt x="544136" y="544137"/>
                </a:lnTo>
                <a:lnTo>
                  <a:pt x="0" y="544137"/>
                </a:lnTo>
                <a:lnTo>
                  <a:pt x="0" y="0"/>
                </a:lnTo>
                <a:close/>
              </a:path>
            </a:pathLst>
          </a:custGeom>
          <a:blipFill>
            <a:blip r:embed="rId1"/>
            <a:stretch>
              <a:fillRect/>
            </a:stretch>
          </a:blipFill>
        </p:spPr>
      </p:sp>
      <p:sp>
        <p:nvSpPr>
          <p:cNvPr id="12" name="TextBox 12"/>
          <p:cNvSpPr txBox="1"/>
          <p:nvPr/>
        </p:nvSpPr>
        <p:spPr>
          <a:xfrm>
            <a:off x="11193566" y="2556030"/>
            <a:ext cx="4092793" cy="638542"/>
          </a:xfrm>
          <a:prstGeom prst="rect">
            <a:avLst/>
          </a:prstGeom>
        </p:spPr>
        <p:txBody>
          <a:bodyPr lIns="0" tIns="0" rIns="0" bIns="0" rtlCol="0" anchor="t">
            <a:spAutoFit/>
          </a:bodyPr>
          <a:lstStyle/>
          <a:p>
            <a:pPr algn="l">
              <a:lnSpc>
                <a:spcPts val="4945"/>
              </a:lnSpc>
            </a:pPr>
            <a:r>
              <a:rPr lang="en-US" sz="3935">
                <a:solidFill>
                  <a:srgbClr val="112735"/>
                </a:solidFill>
                <a:latin typeface="Arimo" panose="020B0604020202020204"/>
                <a:ea typeface="Arimo" panose="020B0604020202020204"/>
                <a:cs typeface="Arimo" panose="020B0604020202020204"/>
                <a:sym typeface="Arimo" panose="020B0604020202020204"/>
              </a:rPr>
              <a:t>Unit testing</a:t>
            </a:r>
            <a:endParaRPr lang="en-US" sz="3935">
              <a:solidFill>
                <a:srgbClr val="112735"/>
              </a:solidFill>
              <a:latin typeface="Arimo" panose="020B0604020202020204"/>
              <a:ea typeface="Arimo" panose="020B0604020202020204"/>
              <a:cs typeface="Arimo" panose="020B0604020202020204"/>
              <a:sym typeface="Arimo" panose="020B0604020202020204"/>
            </a:endParaRPr>
          </a:p>
        </p:txBody>
      </p:sp>
      <p:grpSp>
        <p:nvGrpSpPr>
          <p:cNvPr id="13" name="Group 13"/>
          <p:cNvGrpSpPr/>
          <p:nvPr/>
        </p:nvGrpSpPr>
        <p:grpSpPr>
          <a:xfrm rot="0">
            <a:off x="9775434" y="3429889"/>
            <a:ext cx="6065734" cy="1420286"/>
            <a:chOff x="0" y="0"/>
            <a:chExt cx="8087646" cy="1893714"/>
          </a:xfrm>
        </p:grpSpPr>
        <p:sp>
          <p:nvSpPr>
            <p:cNvPr id="14" name="Freeform 14"/>
            <p:cNvSpPr/>
            <p:nvPr/>
          </p:nvSpPr>
          <p:spPr>
            <a:xfrm>
              <a:off x="0" y="0"/>
              <a:ext cx="8087732" cy="1893769"/>
            </a:xfrm>
            <a:custGeom>
              <a:avLst/>
              <a:gdLst/>
              <a:ahLst/>
              <a:cxnLst/>
              <a:rect l="l" t="t" r="r" b="b"/>
              <a:pathLst>
                <a:path w="8087732" h="1893769">
                  <a:moveTo>
                    <a:pt x="0" y="31732"/>
                  </a:moveTo>
                  <a:cubicBezTo>
                    <a:pt x="0" y="14198"/>
                    <a:pt x="29372" y="0"/>
                    <a:pt x="65647" y="0"/>
                  </a:cubicBezTo>
                  <a:lnTo>
                    <a:pt x="8022099" y="0"/>
                  </a:lnTo>
                  <a:cubicBezTo>
                    <a:pt x="8058373" y="0"/>
                    <a:pt x="8087732" y="14198"/>
                    <a:pt x="8087732" y="31732"/>
                  </a:cubicBezTo>
                  <a:lnTo>
                    <a:pt x="8087732" y="1862013"/>
                  </a:lnTo>
                  <a:cubicBezTo>
                    <a:pt x="8087732" y="1879547"/>
                    <a:pt x="8058373" y="1893769"/>
                    <a:pt x="8022099" y="1893769"/>
                  </a:cubicBezTo>
                  <a:lnTo>
                    <a:pt x="65647" y="1893769"/>
                  </a:lnTo>
                  <a:cubicBezTo>
                    <a:pt x="29372" y="1893769"/>
                    <a:pt x="0" y="1879547"/>
                    <a:pt x="0" y="1862013"/>
                  </a:cubicBezTo>
                  <a:close/>
                </a:path>
              </a:pathLst>
            </a:custGeom>
            <a:solidFill>
              <a:srgbClr val="F3EEE3"/>
            </a:solidFill>
          </p:spPr>
        </p:sp>
      </p:grpSp>
      <p:sp>
        <p:nvSpPr>
          <p:cNvPr id="15" name="Freeform 15" descr="preencoded.png"/>
          <p:cNvSpPr/>
          <p:nvPr/>
        </p:nvSpPr>
        <p:spPr>
          <a:xfrm>
            <a:off x="797646" y="4953633"/>
            <a:ext cx="623144" cy="623144"/>
          </a:xfrm>
          <a:custGeom>
            <a:avLst/>
            <a:gdLst/>
            <a:ahLst/>
            <a:cxnLst/>
            <a:rect l="l" t="t" r="r" b="b"/>
            <a:pathLst>
              <a:path w="623144" h="623144">
                <a:moveTo>
                  <a:pt x="0" y="0"/>
                </a:moveTo>
                <a:lnTo>
                  <a:pt x="623144" y="0"/>
                </a:lnTo>
                <a:lnTo>
                  <a:pt x="623144" y="623144"/>
                </a:lnTo>
                <a:lnTo>
                  <a:pt x="0" y="623144"/>
                </a:lnTo>
                <a:lnTo>
                  <a:pt x="0" y="0"/>
                </a:lnTo>
                <a:close/>
              </a:path>
            </a:pathLst>
          </a:custGeom>
          <a:blipFill>
            <a:blip r:embed="rId2"/>
            <a:stretch>
              <a:fillRect/>
            </a:stretch>
          </a:blipFill>
        </p:spPr>
      </p:sp>
      <p:sp>
        <p:nvSpPr>
          <p:cNvPr id="16" name="TextBox 16"/>
          <p:cNvSpPr txBox="1"/>
          <p:nvPr/>
        </p:nvSpPr>
        <p:spPr>
          <a:xfrm>
            <a:off x="797646" y="5649823"/>
            <a:ext cx="4849586" cy="629733"/>
          </a:xfrm>
          <a:prstGeom prst="rect">
            <a:avLst/>
          </a:prstGeom>
        </p:spPr>
        <p:txBody>
          <a:bodyPr lIns="0" tIns="0" rIns="0" bIns="0" rtlCol="0" anchor="t">
            <a:spAutoFit/>
          </a:bodyPr>
          <a:lstStyle/>
          <a:p>
            <a:pPr algn="l">
              <a:lnSpc>
                <a:spcPts val="4820"/>
              </a:lnSpc>
            </a:pPr>
            <a:r>
              <a:rPr lang="en-US" sz="3835">
                <a:solidFill>
                  <a:srgbClr val="112735"/>
                </a:solidFill>
                <a:latin typeface="Arimo" panose="020B0604020202020204"/>
                <a:ea typeface="Arimo" panose="020B0604020202020204"/>
                <a:cs typeface="Arimo" panose="020B0604020202020204"/>
                <a:sym typeface="Arimo" panose="020B0604020202020204"/>
              </a:rPr>
              <a:t>MERN Stack</a:t>
            </a:r>
            <a:endParaRPr lang="en-US" sz="3835">
              <a:solidFill>
                <a:srgbClr val="112735"/>
              </a:solidFill>
              <a:latin typeface="Arimo" panose="020B0604020202020204"/>
              <a:ea typeface="Arimo" panose="020B0604020202020204"/>
              <a:cs typeface="Arimo" panose="020B0604020202020204"/>
              <a:sym typeface="Arimo" panose="020B0604020202020204"/>
            </a:endParaRPr>
          </a:p>
        </p:txBody>
      </p:sp>
      <p:sp>
        <p:nvSpPr>
          <p:cNvPr id="17" name="TextBox 17"/>
          <p:cNvSpPr txBox="1"/>
          <p:nvPr/>
        </p:nvSpPr>
        <p:spPr>
          <a:xfrm>
            <a:off x="723824" y="6449826"/>
            <a:ext cx="11527077" cy="598436"/>
          </a:xfrm>
          <a:prstGeom prst="rect">
            <a:avLst/>
          </a:prstGeom>
        </p:spPr>
        <p:txBody>
          <a:bodyPr lIns="0" tIns="0" rIns="0" bIns="0" rtlCol="0" anchor="t">
            <a:spAutoFit/>
          </a:bodyPr>
          <a:lstStyle/>
          <a:p>
            <a:pPr algn="l">
              <a:lnSpc>
                <a:spcPts val="5030"/>
              </a:lnSpc>
            </a:pPr>
            <a:r>
              <a:rPr lang="en-US" sz="3120" u="sng">
                <a:solidFill>
                  <a:srgbClr val="112735"/>
                </a:solidFill>
                <a:latin typeface="Source Sans Pro" panose="020B0503030403020204"/>
                <a:ea typeface="Source Sans Pro" panose="020B0503030403020204"/>
                <a:cs typeface="Source Sans Pro" panose="020B0503030403020204"/>
                <a:sym typeface="Source Sans Pro" panose="020B0503030403020204"/>
              </a:rPr>
              <a:t>Frontend</a:t>
            </a:r>
            <a:r>
              <a:rPr lang="en-US" sz="3120">
                <a:solidFill>
                  <a:srgbClr val="112735"/>
                </a:solidFill>
                <a:latin typeface="Source Sans Pro" panose="020B0503030403020204"/>
                <a:ea typeface="Source Sans Pro" panose="020B0503030403020204"/>
                <a:cs typeface="Source Sans Pro" panose="020B0503030403020204"/>
                <a:sym typeface="Source Sans Pro" panose="020B0503030403020204"/>
              </a:rPr>
              <a:t>: React JS for creating components of the website.</a:t>
            </a:r>
            <a:endParaRPr lang="en-US" sz="3120">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8" name="TextBox 18"/>
          <p:cNvSpPr txBox="1"/>
          <p:nvPr/>
        </p:nvSpPr>
        <p:spPr>
          <a:xfrm>
            <a:off x="732959" y="8032212"/>
            <a:ext cx="11349540" cy="604362"/>
          </a:xfrm>
          <a:prstGeom prst="rect">
            <a:avLst/>
          </a:prstGeom>
        </p:spPr>
        <p:txBody>
          <a:bodyPr lIns="0" tIns="0" rIns="0" bIns="0" rtlCol="0" anchor="t">
            <a:spAutoFit/>
          </a:bodyPr>
          <a:lstStyle/>
          <a:p>
            <a:pPr algn="l">
              <a:lnSpc>
                <a:spcPts val="5140"/>
              </a:lnSpc>
            </a:pPr>
            <a:r>
              <a:rPr lang="en-US" sz="3185" u="sng">
                <a:solidFill>
                  <a:srgbClr val="112735"/>
                </a:solidFill>
                <a:latin typeface="Source Sans Pro" panose="020B0503030403020204"/>
                <a:ea typeface="Source Sans Pro" panose="020B0503030403020204"/>
                <a:cs typeface="Source Sans Pro" panose="020B0503030403020204"/>
                <a:sym typeface="Source Sans Pro" panose="020B0503030403020204"/>
              </a:rPr>
              <a:t>Database</a:t>
            </a:r>
            <a:r>
              <a:rPr lang="en-US" sz="3185" b="1">
                <a:solidFill>
                  <a:srgbClr val="112735"/>
                </a:solidFill>
                <a:latin typeface="Source Sans Pro Bold" panose="020B0703030403020204"/>
                <a:ea typeface="Source Sans Pro Bold" panose="020B0703030403020204"/>
                <a:cs typeface="Source Sans Pro Bold" panose="020B0703030403020204"/>
                <a:sym typeface="Source Sans Pro Bold" panose="020B0703030403020204"/>
              </a:rPr>
              <a:t>:</a:t>
            </a:r>
            <a:r>
              <a:rPr lang="en-US" sz="3185">
                <a:solidFill>
                  <a:srgbClr val="112735"/>
                </a:solidFill>
                <a:latin typeface="Source Sans Pro" panose="020B0503030403020204"/>
                <a:ea typeface="Source Sans Pro" panose="020B0503030403020204"/>
                <a:cs typeface="Source Sans Pro" panose="020B0503030403020204"/>
                <a:sym typeface="Source Sans Pro" panose="020B0503030403020204"/>
              </a:rPr>
              <a:t> MongoDB to store created posts and authorized users.</a:t>
            </a:r>
            <a:endParaRPr lang="en-US" sz="318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19" name="TextBox 19"/>
          <p:cNvSpPr txBox="1"/>
          <p:nvPr/>
        </p:nvSpPr>
        <p:spPr>
          <a:xfrm>
            <a:off x="732959" y="8983994"/>
            <a:ext cx="11517943" cy="580715"/>
          </a:xfrm>
          <a:prstGeom prst="rect">
            <a:avLst/>
          </a:prstGeom>
        </p:spPr>
        <p:txBody>
          <a:bodyPr lIns="0" tIns="0" rIns="0" bIns="0" rtlCol="0" anchor="t">
            <a:spAutoFit/>
          </a:bodyPr>
          <a:lstStyle/>
          <a:p>
            <a:pPr algn="l">
              <a:lnSpc>
                <a:spcPts val="4990"/>
              </a:lnSpc>
            </a:pPr>
            <a:r>
              <a:rPr lang="en-US" sz="3095" u="sng">
                <a:solidFill>
                  <a:srgbClr val="112735"/>
                </a:solidFill>
                <a:latin typeface="Source Sans Pro" panose="020B0503030403020204"/>
                <a:ea typeface="Source Sans Pro" panose="020B0503030403020204"/>
                <a:cs typeface="Source Sans Pro" panose="020B0503030403020204"/>
                <a:sym typeface="Source Sans Pro" panose="020B0503030403020204"/>
              </a:rPr>
              <a:t>Styling Frameworks:</a:t>
            </a:r>
            <a:r>
              <a:rPr lang="en-US" sz="3095">
                <a:solidFill>
                  <a:srgbClr val="112735"/>
                </a:solidFill>
                <a:latin typeface="Source Sans Pro" panose="020B0503030403020204"/>
                <a:ea typeface="Source Sans Pro" panose="020B0503030403020204"/>
                <a:cs typeface="Source Sans Pro" panose="020B0503030403020204"/>
                <a:sym typeface="Source Sans Pro" panose="020B0503030403020204"/>
              </a:rPr>
              <a:t> React oriented bootstrap or scss.</a:t>
            </a:r>
            <a:endParaRPr lang="en-US" sz="3095">
              <a:solidFill>
                <a:srgbClr val="112735"/>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0" name="Freeform 20" descr="preencoded.png"/>
          <p:cNvSpPr/>
          <p:nvPr/>
        </p:nvSpPr>
        <p:spPr>
          <a:xfrm rot="5400000" flipH="1">
            <a:off x="5146548" y="1799536"/>
            <a:ext cx="623144" cy="623144"/>
          </a:xfrm>
          <a:custGeom>
            <a:avLst/>
            <a:gdLst/>
            <a:ahLst/>
            <a:cxnLst/>
            <a:rect l="l" t="t" r="r" b="b"/>
            <a:pathLst>
              <a:path w="623144" h="623144">
                <a:moveTo>
                  <a:pt x="623144" y="0"/>
                </a:moveTo>
                <a:lnTo>
                  <a:pt x="0" y="0"/>
                </a:lnTo>
                <a:lnTo>
                  <a:pt x="0" y="623144"/>
                </a:lnTo>
                <a:lnTo>
                  <a:pt x="623144" y="623144"/>
                </a:lnTo>
                <a:lnTo>
                  <a:pt x="623144" y="0"/>
                </a:lnTo>
                <a:close/>
              </a:path>
            </a:pathLst>
          </a:custGeom>
          <a:blipFill>
            <a:blip r:embed="rId3"/>
            <a:stretch>
              <a:fillRect/>
            </a:stretch>
          </a:blipFill>
        </p:spPr>
      </p:sp>
      <p:sp>
        <p:nvSpPr>
          <p:cNvPr id="21" name="Freeform 21"/>
          <p:cNvSpPr/>
          <p:nvPr/>
        </p:nvSpPr>
        <p:spPr>
          <a:xfrm flipH="1">
            <a:off x="11193566" y="5265205"/>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TextBox 22"/>
          <p:cNvSpPr txBox="1"/>
          <p:nvPr/>
        </p:nvSpPr>
        <p:spPr>
          <a:xfrm>
            <a:off x="-311572" y="7391162"/>
            <a:ext cx="14292562" cy="412433"/>
          </a:xfrm>
          <a:prstGeom prst="rect">
            <a:avLst/>
          </a:prstGeom>
        </p:spPr>
        <p:txBody>
          <a:bodyPr lIns="0" tIns="0" rIns="0" bIns="0" rtlCol="0" anchor="t">
            <a:spAutoFit/>
          </a:bodyPr>
          <a:lstStyle/>
          <a:p>
            <a:pPr algn="ctr">
              <a:lnSpc>
                <a:spcPts val="3110"/>
              </a:lnSpc>
              <a:spcBef>
                <a:spcPct val="0"/>
              </a:spcBef>
            </a:pPr>
            <a:r>
              <a:rPr lang="en-US" sz="3110" u="sng">
                <a:solidFill>
                  <a:srgbClr val="000000"/>
                </a:solidFill>
                <a:latin typeface="Source Sans Pro" panose="020B0503030403020204"/>
                <a:ea typeface="Source Sans Pro" panose="020B0503030403020204"/>
                <a:cs typeface="Source Sans Pro" panose="020B0503030403020204"/>
                <a:sym typeface="Source Sans Pro" panose="020B0503030403020204"/>
              </a:rPr>
              <a:t>Backend</a:t>
            </a:r>
            <a:r>
              <a:rPr lang="en-US" sz="3110">
                <a:solidFill>
                  <a:srgbClr val="000000"/>
                </a:solidFill>
                <a:latin typeface="Source Sans Pro" panose="020B0503030403020204"/>
                <a:ea typeface="Source Sans Pro" panose="020B0503030403020204"/>
                <a:cs typeface="Source Sans Pro" panose="020B0503030403020204"/>
                <a:sym typeface="Source Sans Pro" panose="020B0503030403020204"/>
              </a:rPr>
              <a:t>:Express Js and node used to establish server to recieve requests.</a:t>
            </a:r>
            <a:endParaRPr lang="en-US" sz="3110">
              <a:solidFill>
                <a:srgbClr val="000000"/>
              </a:solidFill>
              <a:latin typeface="Source Sans Pro" panose="020B0503030403020204"/>
              <a:ea typeface="Source Sans Pro" panose="020B0503030403020204"/>
              <a:cs typeface="Source Sans Pro" panose="020B0503030403020204"/>
              <a:sym typeface="Source Sans Pro" panose="020B0503030403020204"/>
            </a:endParaRPr>
          </a:p>
        </p:txBody>
      </p:sp>
      <p:sp>
        <p:nvSpPr>
          <p:cNvPr id="23" name="TextBox 23"/>
          <p:cNvSpPr txBox="1"/>
          <p:nvPr/>
        </p:nvSpPr>
        <p:spPr>
          <a:xfrm>
            <a:off x="10089002" y="3667876"/>
            <a:ext cx="5887227" cy="822476"/>
          </a:xfrm>
          <a:prstGeom prst="rect">
            <a:avLst/>
          </a:prstGeom>
        </p:spPr>
        <p:txBody>
          <a:bodyPr lIns="0" tIns="0" rIns="0" bIns="0" rtlCol="0" anchor="t">
            <a:spAutoFit/>
          </a:bodyPr>
          <a:lstStyle/>
          <a:p>
            <a:pPr algn="l">
              <a:lnSpc>
                <a:spcPts val="3130"/>
              </a:lnSpc>
              <a:spcBef>
                <a:spcPct val="0"/>
              </a:spcBef>
            </a:pPr>
            <a:r>
              <a:rPr lang="en-US" sz="3130">
                <a:solidFill>
                  <a:srgbClr val="000000"/>
                </a:solidFill>
                <a:latin typeface="Arimo" panose="020B0604020202020204"/>
                <a:ea typeface="Arimo" panose="020B0604020202020204"/>
                <a:cs typeface="Arimo" panose="020B0604020202020204"/>
                <a:sym typeface="Arimo" panose="020B0604020202020204"/>
              </a:rPr>
              <a:t>Checks whethe</a:t>
            </a:r>
            <a:r>
              <a:rPr lang="en-US" sz="3130">
                <a:solidFill>
                  <a:srgbClr val="000000"/>
                </a:solidFill>
                <a:latin typeface="Arimo" panose="020B0604020202020204"/>
                <a:ea typeface="Arimo" panose="020B0604020202020204"/>
                <a:cs typeface="Arimo" panose="020B0604020202020204"/>
                <a:sym typeface="Arimo" panose="020B0604020202020204"/>
              </a:rPr>
              <a:t>r each operation returns the correct output.</a:t>
            </a:r>
            <a:endParaRPr lang="en-US" sz="3130">
              <a:solidFill>
                <a:srgbClr val="000000"/>
              </a:solidFill>
              <a:latin typeface="Arimo" panose="020B0604020202020204"/>
              <a:ea typeface="Arimo" panose="020B0604020202020204"/>
              <a:cs typeface="Arimo" panose="020B0604020202020204"/>
              <a:sym typeface="Arimo" panose="020B0604020202020204"/>
            </a:endParaRPr>
          </a:p>
        </p:txBody>
      </p:sp>
      <p:sp>
        <p:nvSpPr>
          <p:cNvPr id="24" name="Freeform 24"/>
          <p:cNvSpPr/>
          <p:nvPr/>
        </p:nvSpPr>
        <p:spPr>
          <a:xfrm flipV="1">
            <a:off x="-2195968" y="-345044"/>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50738C"/>
            </a:solidFill>
          </p:spPr>
        </p:sp>
      </p:grpSp>
      <p:grpSp>
        <p:nvGrpSpPr>
          <p:cNvPr id="4" name="Group 4"/>
          <p:cNvGrpSpPr/>
          <p:nvPr/>
        </p:nvGrpSpPr>
        <p:grpSpPr>
          <a:xfrm rot="0">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5"/>
            </a:solidFill>
          </p:spPr>
        </p:sp>
      </p:grpSp>
      <p:sp>
        <p:nvSpPr>
          <p:cNvPr id="6" name="TextBox 6"/>
          <p:cNvSpPr txBox="1"/>
          <p:nvPr/>
        </p:nvSpPr>
        <p:spPr>
          <a:xfrm>
            <a:off x="5440846" y="4404778"/>
            <a:ext cx="7088237" cy="1037594"/>
          </a:xfrm>
          <a:prstGeom prst="rect">
            <a:avLst/>
          </a:prstGeom>
        </p:spPr>
        <p:txBody>
          <a:bodyPr lIns="0" tIns="0" rIns="0" bIns="0" rtlCol="0" anchor="t">
            <a:spAutoFit/>
          </a:bodyPr>
          <a:lstStyle/>
          <a:p>
            <a:pPr algn="ctr">
              <a:lnSpc>
                <a:spcPts val="8060"/>
              </a:lnSpc>
            </a:pPr>
            <a:r>
              <a:rPr lang="en-US" sz="6460">
                <a:solidFill>
                  <a:srgbClr val="112735"/>
                </a:solidFill>
                <a:latin typeface="Arimo" panose="020B0604020202020204"/>
                <a:ea typeface="Arimo" panose="020B0604020202020204"/>
                <a:cs typeface="Arimo" panose="020B0604020202020204"/>
                <a:sym typeface="Arimo" panose="020B0604020202020204"/>
              </a:rPr>
              <a:t>Thank You </a:t>
            </a:r>
            <a:endParaRPr lang="en-US" sz="6460">
              <a:solidFill>
                <a:srgbClr val="112735"/>
              </a:solidFill>
              <a:latin typeface="Arimo" panose="020B0604020202020204"/>
              <a:ea typeface="Arimo" panose="020B0604020202020204"/>
              <a:cs typeface="Arimo" panose="020B0604020202020204"/>
              <a:sym typeface="Arimo" panose="020B0604020202020204"/>
            </a:endParaRPr>
          </a:p>
        </p:txBody>
      </p:sp>
      <p:sp>
        <p:nvSpPr>
          <p:cNvPr id="7" name="Freeform 7"/>
          <p:cNvSpPr/>
          <p:nvPr/>
        </p:nvSpPr>
        <p:spPr>
          <a:xfrm flipH="1">
            <a:off x="10878425" y="4952149"/>
            <a:ext cx="9295205" cy="5948931"/>
          </a:xfrm>
          <a:custGeom>
            <a:avLst/>
            <a:gdLst/>
            <a:ahLst/>
            <a:cxnLst/>
            <a:rect l="l" t="t" r="r" b="b"/>
            <a:pathLst>
              <a:path w="9295205" h="5948931">
                <a:moveTo>
                  <a:pt x="9295206" y="0"/>
                </a:moveTo>
                <a:lnTo>
                  <a:pt x="0" y="0"/>
                </a:lnTo>
                <a:lnTo>
                  <a:pt x="0" y="5948932"/>
                </a:lnTo>
                <a:lnTo>
                  <a:pt x="9295206" y="5948932"/>
                </a:lnTo>
                <a:lnTo>
                  <a:pt x="9295206"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Freeform 8"/>
          <p:cNvSpPr/>
          <p:nvPr/>
        </p:nvSpPr>
        <p:spPr>
          <a:xfrm flipV="1">
            <a:off x="-1299506" y="-805431"/>
            <a:ext cx="9295205" cy="5948931"/>
          </a:xfrm>
          <a:custGeom>
            <a:avLst/>
            <a:gdLst/>
            <a:ahLst/>
            <a:cxnLst/>
            <a:rect l="l" t="t" r="r" b="b"/>
            <a:pathLst>
              <a:path w="9295205" h="5948931">
                <a:moveTo>
                  <a:pt x="0" y="5948931"/>
                </a:moveTo>
                <a:lnTo>
                  <a:pt x="9295205" y="5948931"/>
                </a:lnTo>
                <a:lnTo>
                  <a:pt x="9295205" y="0"/>
                </a:lnTo>
                <a:lnTo>
                  <a:pt x="0" y="0"/>
                </a:lnTo>
                <a:lnTo>
                  <a:pt x="0" y="5948931"/>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2730</Words>
  <Application>WPS Presentation</Application>
  <PresentationFormat>On-screen Show (4:3)</PresentationFormat>
  <Paragraphs>81</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Arimo</vt:lpstr>
      <vt:lpstr>Source Sans Pro</vt:lpstr>
      <vt:lpstr>Source Sans Pro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AI-Enhanced-Blog-Management-System.pptx</dc:title>
  <dc:creator/>
  <cp:lastModifiedBy>Raveen Purushothaman</cp:lastModifiedBy>
  <cp:revision>3</cp:revision>
  <dcterms:created xsi:type="dcterms:W3CDTF">2006-08-16T00:00:00Z</dcterms:created>
  <dcterms:modified xsi:type="dcterms:W3CDTF">2025-04-04T15:44:57Z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4AB85594A11C4749BD4CCEF5E58722E6_13</vt:lpwstr>
  </property>
  <property fmtid="{D5CDD505-2E9C-101B-9397-08002B2CF9AE}" pid="3" name="KSOProductBuildVer">
    <vt:lpwstr>1033-12.2.0.20326</vt:lpwstr>
  </property>
</Properties>
</file>