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5" r:id="rId3"/>
    <p:sldId id="263" r:id="rId4"/>
    <p:sldId id="266" r:id="rId5"/>
    <p:sldId id="257" r:id="rId6"/>
    <p:sldId id="258" r:id="rId7"/>
    <p:sldId id="267" r:id="rId8"/>
    <p:sldId id="268" r:id="rId9"/>
    <p:sldId id="269" r:id="rId10"/>
    <p:sldId id="270" r:id="rId11"/>
    <p:sldId id="271" r:id="rId12"/>
    <p:sldId id="272" r:id="rId13"/>
    <p:sldId id="273" r:id="rId14"/>
    <p:sldId id="259" r:id="rId15"/>
    <p:sldId id="260"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5/14/2020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veenayj/Airline-Price-Optim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3.accelya.com/blog/pulling-back-the-curtain-on-dynamic-airline-pricing" TargetMode="External"/><Relationship Id="rId7" Type="http://schemas.openxmlformats.org/officeDocument/2006/relationships/hyperlink" Target="https://link.springer.com/article/10.1057/rpm.2010.33" TargetMode="External"/><Relationship Id="rId2" Type="http://schemas.openxmlformats.org/officeDocument/2006/relationships/hyperlink" Target="https://core.ac.uk/download/pdf/9342472.pdf" TargetMode="External"/><Relationship Id="rId1" Type="http://schemas.openxmlformats.org/officeDocument/2006/relationships/slideLayout" Target="../slideLayouts/slideLayout2.xml"/><Relationship Id="rId6" Type="http://schemas.openxmlformats.org/officeDocument/2006/relationships/hyperlink" Target="https://resources.pros.com/airline-revenue-optimization/possible-airlines-dynamic-pricing" TargetMode="External"/><Relationship Id="rId5" Type="http://schemas.openxmlformats.org/officeDocument/2006/relationships/hyperlink" Target="https://link.springer.com/article/10.1057/s41272-019-00224-3" TargetMode="External"/><Relationship Id="rId4" Type="http://schemas.openxmlformats.org/officeDocument/2006/relationships/hyperlink" Target="https://www.sciencedirect.com/science/article/abs/pii/S09658564140011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AIRLINE PRICE OPTIMIZATION</a:t>
            </a:r>
            <a:endParaRPr lang="en-IN" dirty="0"/>
          </a:p>
        </p:txBody>
      </p:sp>
      <p:sp>
        <p:nvSpPr>
          <p:cNvPr id="3" name="Content Placeholder 2"/>
          <p:cNvSpPr>
            <a:spLocks noGrp="1"/>
          </p:cNvSpPr>
          <p:nvPr>
            <p:ph idx="1"/>
          </p:nvPr>
        </p:nvSpPr>
        <p:spPr/>
        <p:txBody>
          <a:bodyPr/>
          <a:lstStyle/>
          <a:p>
            <a:r>
              <a:rPr lang="en-US" dirty="0" smtClean="0"/>
              <a:t>GROUP MEMBERS:</a:t>
            </a:r>
          </a:p>
          <a:p>
            <a:r>
              <a:rPr lang="en-US" dirty="0" smtClean="0"/>
              <a:t>RAVEENA MEHTA</a:t>
            </a:r>
          </a:p>
          <a:p>
            <a:r>
              <a:rPr lang="en-US" dirty="0" smtClean="0"/>
              <a:t>JOSEPH SCHEIDT</a:t>
            </a:r>
          </a:p>
          <a:p>
            <a:r>
              <a:rPr lang="en-US" dirty="0" smtClean="0"/>
              <a:t>MEGHANA MASUDI</a:t>
            </a:r>
            <a:endParaRPr lang="en-IN" dirty="0"/>
          </a:p>
        </p:txBody>
      </p:sp>
    </p:spTree>
    <p:extLst>
      <p:ext uri="{BB962C8B-B14F-4D97-AF65-F5344CB8AC3E}">
        <p14:creationId xmlns:p14="http://schemas.microsoft.com/office/powerpoint/2010/main" val="24148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CASE: SOLVING FOR OTHER TIME HORIZONS</a:t>
            </a:r>
            <a:endParaRPr lang="en-IN" dirty="0"/>
          </a:p>
        </p:txBody>
      </p:sp>
      <p:sp>
        <p:nvSpPr>
          <p:cNvPr id="3" name="Content Placeholder 2"/>
          <p:cNvSpPr>
            <a:spLocks noGrp="1"/>
          </p:cNvSpPr>
          <p:nvPr>
            <p:ph idx="1"/>
          </p:nvPr>
        </p:nvSpPr>
        <p:spPr/>
        <p:txBody>
          <a:bodyPr/>
          <a:lstStyle/>
          <a:p>
            <a:r>
              <a:rPr lang="en-US" dirty="0" smtClean="0">
                <a:effectLst/>
              </a:rPr>
              <a:t>In this case, we  will iteratively </a:t>
            </a:r>
            <a:r>
              <a:rPr lang="en-US" dirty="0">
                <a:effectLst/>
              </a:rPr>
              <a:t>calculate V and </a:t>
            </a:r>
            <a:r>
              <a:rPr lang="en-US" dirty="0" smtClean="0">
                <a:effectLst/>
              </a:rPr>
              <a:t>Q function values </a:t>
            </a:r>
            <a:r>
              <a:rPr lang="en-US" dirty="0">
                <a:effectLst/>
              </a:rPr>
              <a:t>for time periods further back</a:t>
            </a:r>
            <a:r>
              <a:rPr lang="en-US" dirty="0" smtClean="0">
                <a:effectLst/>
              </a:rPr>
              <a:t>.</a:t>
            </a:r>
          </a:p>
          <a:p>
            <a:r>
              <a:rPr lang="en-US" dirty="0">
                <a:effectLst/>
              </a:rPr>
              <a:t>The Q function </a:t>
            </a:r>
            <a:r>
              <a:rPr lang="en-US" dirty="0" smtClean="0">
                <a:effectLst/>
              </a:rPr>
              <a:t>first, will calculate </a:t>
            </a:r>
            <a:r>
              <a:rPr lang="en-US" dirty="0">
                <a:effectLst/>
              </a:rPr>
              <a:t>current </a:t>
            </a:r>
            <a:r>
              <a:rPr lang="en-US" dirty="0" smtClean="0">
                <a:effectLst/>
              </a:rPr>
              <a:t>revenue.</a:t>
            </a:r>
          </a:p>
          <a:p>
            <a:r>
              <a:rPr lang="en-US" dirty="0" smtClean="0">
                <a:effectLst/>
              </a:rPr>
              <a:t> But, it will then add </a:t>
            </a:r>
            <a:r>
              <a:rPr lang="en-US" dirty="0">
                <a:effectLst/>
              </a:rPr>
              <a:t>the </a:t>
            </a:r>
            <a:r>
              <a:rPr lang="en-US" b="1" dirty="0">
                <a:effectLst/>
              </a:rPr>
              <a:t>V</a:t>
            </a:r>
            <a:r>
              <a:rPr lang="en-US" dirty="0">
                <a:effectLst/>
              </a:rPr>
              <a:t> </a:t>
            </a:r>
            <a:r>
              <a:rPr lang="en-US" dirty="0" smtClean="0">
                <a:effectLst/>
              </a:rPr>
              <a:t>function value of </a:t>
            </a:r>
            <a:r>
              <a:rPr lang="en-US" dirty="0">
                <a:effectLst/>
              </a:rPr>
              <a:t>leftover tickets</a:t>
            </a:r>
            <a:r>
              <a:rPr lang="en-US" dirty="0" smtClean="0">
                <a:effectLst/>
              </a:rPr>
              <a:t>.</a:t>
            </a:r>
          </a:p>
          <a:p>
            <a:r>
              <a:rPr lang="en-US" dirty="0" smtClean="0">
                <a:effectLst/>
              </a:rPr>
              <a:t>This will makeup for the total revenue in this case.</a:t>
            </a:r>
          </a:p>
          <a:p>
            <a:endParaRPr lang="en-IN" dirty="0"/>
          </a:p>
        </p:txBody>
      </p:sp>
    </p:spTree>
    <p:extLst>
      <p:ext uri="{BB962C8B-B14F-4D97-AF65-F5344CB8AC3E}">
        <p14:creationId xmlns:p14="http://schemas.microsoft.com/office/powerpoint/2010/main" val="2538730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PRICING FUNCTION</a:t>
            </a:r>
            <a:endParaRPr lang="en-IN" dirty="0"/>
          </a:p>
        </p:txBody>
      </p:sp>
      <p:sp>
        <p:nvSpPr>
          <p:cNvPr id="3" name="Content Placeholder 2"/>
          <p:cNvSpPr>
            <a:spLocks noGrp="1"/>
          </p:cNvSpPr>
          <p:nvPr>
            <p:ph idx="1"/>
          </p:nvPr>
        </p:nvSpPr>
        <p:spPr/>
        <p:txBody>
          <a:bodyPr/>
          <a:lstStyle/>
          <a:p>
            <a:r>
              <a:rPr lang="en-US" dirty="0" smtClean="0"/>
              <a:t> As we now, have the Q and V values and calculated the revenue from them, we need to implement the pricing function to set the ticket prices.</a:t>
            </a:r>
          </a:p>
          <a:p>
            <a:r>
              <a:rPr lang="en-US" dirty="0" smtClean="0">
                <a:effectLst/>
              </a:rPr>
              <a:t>We can implement the pricing function based on this principle that:</a:t>
            </a:r>
          </a:p>
          <a:p>
            <a:r>
              <a:rPr lang="en-US" dirty="0">
                <a:effectLst/>
              </a:rPr>
              <a:t>F</a:t>
            </a:r>
            <a:r>
              <a:rPr lang="en-US" dirty="0" smtClean="0">
                <a:effectLst/>
              </a:rPr>
              <a:t>or </a:t>
            </a:r>
            <a:r>
              <a:rPr lang="en-US" dirty="0">
                <a:effectLst/>
              </a:rPr>
              <a:t>any given number of tickets, </a:t>
            </a:r>
            <a:r>
              <a:rPr lang="en-US" dirty="0" err="1">
                <a:effectLst/>
              </a:rPr>
              <a:t>days_left</a:t>
            </a:r>
            <a:r>
              <a:rPr lang="en-US" dirty="0">
                <a:effectLst/>
              </a:rPr>
              <a:t> and </a:t>
            </a:r>
            <a:r>
              <a:rPr lang="en-US" dirty="0" err="1">
                <a:effectLst/>
              </a:rPr>
              <a:t>demand_level</a:t>
            </a:r>
            <a:r>
              <a:rPr lang="en-US" dirty="0">
                <a:effectLst/>
              </a:rPr>
              <a:t>, we </a:t>
            </a:r>
            <a:r>
              <a:rPr lang="en-US" dirty="0" smtClean="0">
                <a:effectLst/>
              </a:rPr>
              <a:t>will look </a:t>
            </a:r>
            <a:r>
              <a:rPr lang="en-US" dirty="0">
                <a:effectLst/>
              </a:rPr>
              <a:t>in </a:t>
            </a:r>
            <a:r>
              <a:rPr lang="en-US" b="1" dirty="0">
                <a:effectLst/>
              </a:rPr>
              <a:t>Q</a:t>
            </a:r>
            <a:r>
              <a:rPr lang="en-US" dirty="0">
                <a:effectLst/>
              </a:rPr>
              <a:t> to find the number of tickets with the highest Q-value.</a:t>
            </a:r>
            <a:endParaRPr lang="en-IN" dirty="0"/>
          </a:p>
        </p:txBody>
      </p:sp>
    </p:spTree>
    <p:extLst>
      <p:ext uri="{BB962C8B-B14F-4D97-AF65-F5344CB8AC3E}">
        <p14:creationId xmlns:p14="http://schemas.microsoft.com/office/powerpoint/2010/main" val="5700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Code</a:t>
            </a:r>
            <a:endParaRPr lang="en-IN" dirty="0"/>
          </a:p>
        </p:txBody>
      </p:sp>
      <p:sp>
        <p:nvSpPr>
          <p:cNvPr id="3" name="Content Placeholder 2"/>
          <p:cNvSpPr>
            <a:spLocks noGrp="1"/>
          </p:cNvSpPr>
          <p:nvPr>
            <p:ph idx="1"/>
          </p:nvPr>
        </p:nvSpPr>
        <p:spPr/>
        <p:txBody>
          <a:bodyPr/>
          <a:lstStyle/>
          <a:p>
            <a:r>
              <a:rPr lang="en-US" dirty="0" smtClean="0"/>
              <a:t>All the mentioned logic is then, implemented in our python code.</a:t>
            </a:r>
          </a:p>
          <a:p>
            <a:r>
              <a:rPr lang="en-US" dirty="0" smtClean="0"/>
              <a:t>We have built a simulator environment  python file too, where we have defined certain main functions: mysim.py</a:t>
            </a:r>
          </a:p>
          <a:p>
            <a:r>
              <a:rPr lang="en-US" dirty="0" smtClean="0"/>
              <a:t>And, the optimization code, uses these functions and thus, gets executed. The code file being: sol.py</a:t>
            </a:r>
          </a:p>
          <a:p>
            <a:r>
              <a:rPr lang="en-US" dirty="0" smtClean="0"/>
              <a:t>This is our </a:t>
            </a:r>
            <a:r>
              <a:rPr lang="en-US" dirty="0" err="1" smtClean="0"/>
              <a:t>github</a:t>
            </a:r>
            <a:r>
              <a:rPr lang="en-US" dirty="0" smtClean="0"/>
              <a:t> link, where you can see the code as requested:</a:t>
            </a:r>
          </a:p>
          <a:p>
            <a:r>
              <a:rPr lang="en-IN" u="sng" dirty="0">
                <a:effectLst/>
                <a:hlinkClick r:id="rId2"/>
              </a:rPr>
              <a:t>https://github.com/Raveenayj/Airline-Price-Optimization-</a:t>
            </a:r>
            <a:endParaRPr lang="en-IN" dirty="0">
              <a:effectLst/>
            </a:endParaRPr>
          </a:p>
          <a:p>
            <a:endParaRPr lang="en-IN" dirty="0"/>
          </a:p>
        </p:txBody>
      </p:sp>
    </p:spTree>
    <p:extLst>
      <p:ext uri="{BB962C8B-B14F-4D97-AF65-F5344CB8AC3E}">
        <p14:creationId xmlns:p14="http://schemas.microsoft.com/office/powerpoint/2010/main" val="151039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The output as seen in</a:t>
            </a:r>
          </a:p>
          <a:p>
            <a:pPr marL="0" indent="0">
              <a:buNone/>
            </a:pPr>
            <a:r>
              <a:rPr lang="en-US" dirty="0" smtClean="0"/>
              <a:t>command prompt of windows:</a:t>
            </a:r>
          </a:p>
          <a:p>
            <a:r>
              <a:rPr lang="en-US" dirty="0" smtClean="0"/>
              <a:t>It displays the average </a:t>
            </a:r>
            <a:endParaRPr lang="en-US" dirty="0"/>
          </a:p>
          <a:p>
            <a:pPr marL="0" indent="0">
              <a:buNone/>
            </a:pPr>
            <a:r>
              <a:rPr lang="en-US" dirty="0"/>
              <a:t>r</a:t>
            </a:r>
            <a:r>
              <a:rPr lang="en-US" dirty="0" smtClean="0"/>
              <a:t>evenue got by 200 flights</a:t>
            </a:r>
          </a:p>
          <a:p>
            <a:pPr marL="0" indent="0">
              <a:buNone/>
            </a:pPr>
            <a:r>
              <a:rPr lang="en-US" dirty="0"/>
              <a:t>t</a:t>
            </a:r>
            <a:r>
              <a:rPr lang="en-US" dirty="0" smtClean="0"/>
              <a:t>hat fly before 100,14,2 and </a:t>
            </a:r>
          </a:p>
          <a:p>
            <a:pPr marL="0" indent="0">
              <a:buNone/>
            </a:pPr>
            <a:r>
              <a:rPr lang="en-US" dirty="0" smtClean="0"/>
              <a:t>1 days are left for a particular</a:t>
            </a:r>
          </a:p>
          <a:p>
            <a:pPr marL="0" indent="0">
              <a:buNone/>
            </a:pPr>
            <a:r>
              <a:rPr lang="en-US" dirty="0" smtClean="0"/>
              <a:t>flight date with 100,50,20 and</a:t>
            </a:r>
          </a:p>
          <a:p>
            <a:pPr marL="0" indent="0">
              <a:buNone/>
            </a:pPr>
            <a:r>
              <a:rPr lang="en-US" dirty="0" smtClean="0"/>
              <a:t>3 tickets sold. Lastly, it also</a:t>
            </a:r>
          </a:p>
          <a:p>
            <a:pPr marL="0" indent="0">
              <a:buNone/>
            </a:pPr>
            <a:r>
              <a:rPr lang="en-US" dirty="0"/>
              <a:t>d</a:t>
            </a:r>
            <a:r>
              <a:rPr lang="en-US" dirty="0" smtClean="0"/>
              <a:t>isplays the average revenue across</a:t>
            </a:r>
          </a:p>
          <a:p>
            <a:pPr marL="0" indent="0">
              <a:buNone/>
            </a:pPr>
            <a:r>
              <a:rPr lang="en-US" dirty="0" smtClean="0"/>
              <a:t>all flights, thus maximizing revenue by</a:t>
            </a:r>
          </a:p>
          <a:p>
            <a:pPr marL="0" indent="0">
              <a:buNone/>
            </a:pPr>
            <a:r>
              <a:rPr lang="en-US" dirty="0"/>
              <a:t>s</a:t>
            </a:r>
            <a:r>
              <a:rPr lang="en-US" dirty="0" smtClean="0"/>
              <a:t>etting proper prices for tickets.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056" y="1468193"/>
            <a:ext cx="7997782" cy="5215942"/>
          </a:xfrm>
          <a:prstGeom prst="rect">
            <a:avLst/>
          </a:prstGeom>
        </p:spPr>
      </p:pic>
    </p:spTree>
    <p:extLst>
      <p:ext uri="{BB962C8B-B14F-4D97-AF65-F5344CB8AC3E}">
        <p14:creationId xmlns:p14="http://schemas.microsoft.com/office/powerpoint/2010/main" val="107911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Demerits</a:t>
            </a:r>
            <a:endParaRPr lang="en-IN" dirty="0"/>
          </a:p>
        </p:txBody>
      </p:sp>
      <p:sp>
        <p:nvSpPr>
          <p:cNvPr id="3" name="Content Placeholder 2"/>
          <p:cNvSpPr>
            <a:spLocks noGrp="1"/>
          </p:cNvSpPr>
          <p:nvPr>
            <p:ph idx="1"/>
          </p:nvPr>
        </p:nvSpPr>
        <p:spPr/>
        <p:txBody>
          <a:bodyPr/>
          <a:lstStyle/>
          <a:p>
            <a:r>
              <a:rPr lang="en-US" dirty="0" smtClean="0"/>
              <a:t>It is possible that after some research, we might understand that the problem is already understood  or solved and its solutions are being implemented or will be implemented as soon as the airline industry starts becoming active as it used to.</a:t>
            </a:r>
          </a:p>
          <a:p>
            <a:r>
              <a:rPr lang="en-US" dirty="0" smtClean="0"/>
              <a:t>As we are optimizing airline prices based on small(basic) parameters, and not taking other factors into consideration, many modifications will be required to fully optimize the revenue in the future.</a:t>
            </a:r>
            <a:endParaRPr lang="en-IN" dirty="0"/>
          </a:p>
        </p:txBody>
      </p:sp>
    </p:spTree>
    <p:extLst>
      <p:ext uri="{BB962C8B-B14F-4D97-AF65-F5344CB8AC3E}">
        <p14:creationId xmlns:p14="http://schemas.microsoft.com/office/powerpoint/2010/main" val="42353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We are able to understand how airlines set their ticket pricing and the parameters  they use to optimize the revenue as much as possible.</a:t>
            </a:r>
          </a:p>
          <a:p>
            <a:r>
              <a:rPr lang="en-US" dirty="0" smtClean="0"/>
              <a:t>We designed a basic algorithm for airline revenue optimization based on ticket pricing.</a:t>
            </a:r>
          </a:p>
          <a:p>
            <a:r>
              <a:rPr lang="en-US" dirty="0" smtClean="0"/>
              <a:t>We can make an application based on this optimization solution as well in future.</a:t>
            </a:r>
          </a:p>
          <a:p>
            <a:r>
              <a:rPr lang="en-US" dirty="0"/>
              <a:t> </a:t>
            </a:r>
            <a:r>
              <a:rPr lang="en-US" dirty="0" smtClean="0"/>
              <a:t>We can analyze how the ticket pricing affects the revenue further, and based on this analysis, we can try to make more changes and consider other external parameters which we have not considered in this optimization solution .</a:t>
            </a:r>
          </a:p>
          <a:p>
            <a:r>
              <a:rPr lang="en-US" dirty="0" smtClean="0"/>
              <a:t>This leaves us with more room for modification in the solution we used, in the future for better optimization.</a:t>
            </a:r>
          </a:p>
          <a:p>
            <a:r>
              <a:rPr lang="en-US" dirty="0" smtClean="0"/>
              <a:t>We might be able to use this model for setting prices of other items as well and try to optimize the profit benefited from selling those items ,i.e. we can use it for business enhancement purposes.</a:t>
            </a:r>
            <a:endParaRPr lang="en-IN" dirty="0"/>
          </a:p>
        </p:txBody>
      </p:sp>
    </p:spTree>
    <p:extLst>
      <p:ext uri="{BB962C8B-B14F-4D97-AF65-F5344CB8AC3E}">
        <p14:creationId xmlns:p14="http://schemas.microsoft.com/office/powerpoint/2010/main" val="22352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cited:</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core.ac.uk/download/pdf/9342472.pdf</a:t>
            </a:r>
            <a:endParaRPr lang="en-IN" dirty="0" smtClean="0"/>
          </a:p>
          <a:p>
            <a:r>
              <a:rPr lang="en-IN" dirty="0">
                <a:hlinkClick r:id="rId3"/>
              </a:rPr>
              <a:t>https://</a:t>
            </a:r>
            <a:r>
              <a:rPr lang="en-IN" dirty="0" smtClean="0">
                <a:hlinkClick r:id="rId3"/>
              </a:rPr>
              <a:t>w3.accelya.com/blog/pulling-back-the-curtain-on-dynamic-airline-pricing</a:t>
            </a:r>
            <a:endParaRPr lang="en-IN" dirty="0" smtClean="0"/>
          </a:p>
          <a:p>
            <a:r>
              <a:rPr lang="en-IN" dirty="0">
                <a:hlinkClick r:id="rId4"/>
              </a:rPr>
              <a:t>https://</a:t>
            </a:r>
            <a:r>
              <a:rPr lang="en-IN" dirty="0" smtClean="0">
                <a:hlinkClick r:id="rId4"/>
              </a:rPr>
              <a:t>www.sciencedirect.com/science/article/abs/pii/S0965856414001177</a:t>
            </a:r>
            <a:endParaRPr lang="en-IN" dirty="0" smtClean="0"/>
          </a:p>
          <a:p>
            <a:r>
              <a:rPr lang="en-IN" dirty="0">
                <a:hlinkClick r:id="rId5"/>
              </a:rPr>
              <a:t>https://</a:t>
            </a:r>
            <a:r>
              <a:rPr lang="en-IN" dirty="0" smtClean="0">
                <a:hlinkClick r:id="rId5"/>
              </a:rPr>
              <a:t>link.springer.com/article/10.1057/s41272-019-00224-3</a:t>
            </a:r>
            <a:endParaRPr lang="en-IN" dirty="0" smtClean="0"/>
          </a:p>
          <a:p>
            <a:r>
              <a:rPr lang="en-IN" dirty="0">
                <a:hlinkClick r:id="rId6"/>
              </a:rPr>
              <a:t>https://</a:t>
            </a:r>
            <a:r>
              <a:rPr lang="en-IN" dirty="0" smtClean="0">
                <a:hlinkClick r:id="rId6"/>
              </a:rPr>
              <a:t>resources.pros.com/airline-revenue-optimization/possible-airlines-dynamic-pricing</a:t>
            </a:r>
            <a:endParaRPr lang="en-IN" dirty="0" smtClean="0"/>
          </a:p>
          <a:p>
            <a:r>
              <a:rPr lang="en-IN" dirty="0">
                <a:hlinkClick r:id="rId7"/>
              </a:rPr>
              <a:t>https://link.springer.com/article/10.1057/rpm.2010.33</a:t>
            </a:r>
            <a:endParaRPr lang="en-IN" dirty="0"/>
          </a:p>
        </p:txBody>
      </p:sp>
    </p:spTree>
    <p:extLst>
      <p:ext uri="{BB962C8B-B14F-4D97-AF65-F5344CB8AC3E}">
        <p14:creationId xmlns:p14="http://schemas.microsoft.com/office/powerpoint/2010/main" val="306698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Maximizing the total revenue cost of the airline company.</a:t>
            </a:r>
          </a:p>
          <a:p>
            <a:r>
              <a:rPr lang="en-US" dirty="0" smtClean="0"/>
              <a:t>Due to covid-19, we have seen a huge impact on airline industries.</a:t>
            </a:r>
          </a:p>
          <a:p>
            <a:r>
              <a:rPr lang="en-US" dirty="0" smtClean="0"/>
              <a:t>We need to come up with new optimization techniques which can let the companies sustain their business. </a:t>
            </a:r>
          </a:p>
          <a:p>
            <a:r>
              <a:rPr lang="en-US" dirty="0" smtClean="0"/>
              <a:t>We need to set the ticket prices in such a way which benefits the airline business.</a:t>
            </a:r>
            <a:endParaRPr lang="en-IN" dirty="0"/>
          </a:p>
        </p:txBody>
      </p:sp>
    </p:spTree>
    <p:extLst>
      <p:ext uri="{BB962C8B-B14F-4D97-AF65-F5344CB8AC3E}">
        <p14:creationId xmlns:p14="http://schemas.microsoft.com/office/powerpoint/2010/main" val="269201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problem</a:t>
            </a:r>
            <a:endParaRPr lang="en-IN" dirty="0"/>
          </a:p>
        </p:txBody>
      </p:sp>
      <p:sp>
        <p:nvSpPr>
          <p:cNvPr id="3" name="Content Placeholder 2"/>
          <p:cNvSpPr>
            <a:spLocks noGrp="1"/>
          </p:cNvSpPr>
          <p:nvPr>
            <p:ph idx="1"/>
          </p:nvPr>
        </p:nvSpPr>
        <p:spPr/>
        <p:txBody>
          <a:bodyPr/>
          <a:lstStyle/>
          <a:p>
            <a:r>
              <a:rPr lang="en-US" dirty="0" smtClean="0"/>
              <a:t>The problem is important not only for the airline company but also for immigrants.</a:t>
            </a:r>
          </a:p>
          <a:p>
            <a:r>
              <a:rPr lang="en-US" dirty="0" smtClean="0"/>
              <a:t>The solution to this problem benefits the airline industry as well as it affects the society greatly too.</a:t>
            </a:r>
          </a:p>
          <a:p>
            <a:r>
              <a:rPr lang="en-US" dirty="0" smtClean="0"/>
              <a:t>Due to covid-19, many airline businesses are facing difficulties in sustaining. </a:t>
            </a:r>
          </a:p>
          <a:p>
            <a:r>
              <a:rPr lang="en-US" dirty="0" smtClean="0"/>
              <a:t>Due to this, people who had bought tickets from such airlines, are not able to reach their homes and also, because of lesser options available now.</a:t>
            </a:r>
          </a:p>
          <a:p>
            <a:r>
              <a:rPr lang="en-US" dirty="0" smtClean="0"/>
              <a:t>It is highly needed for airlines to function efficiently , so that society doesn’t suffer.</a:t>
            </a:r>
            <a:endParaRPr lang="en-IN" dirty="0"/>
          </a:p>
        </p:txBody>
      </p:sp>
    </p:spTree>
    <p:extLst>
      <p:ext uri="{BB962C8B-B14F-4D97-AF65-F5344CB8AC3E}">
        <p14:creationId xmlns:p14="http://schemas.microsoft.com/office/powerpoint/2010/main" val="324790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Solutions available</a:t>
            </a:r>
            <a:endParaRPr lang="en-IN"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RM strategies available in the market along with  a few dynamic pricing strategy for airline industries</a:t>
            </a:r>
            <a:r>
              <a:rPr lang="en-US" dirty="0" smtClean="0"/>
              <a:t>.</a:t>
            </a:r>
          </a:p>
          <a:p>
            <a:pPr marL="342900" indent="-342900">
              <a:buFont typeface="Wingdings" panose="05000000000000000000" pitchFamily="2" charset="2"/>
              <a:buChar char="§"/>
            </a:pPr>
            <a:r>
              <a:rPr lang="en-US" dirty="0"/>
              <a:t>But, due to COVID-19, most of the airline companies will be undergoing complete restructuring of their system and also will be seen implementing new optimization techniques</a:t>
            </a:r>
            <a:endParaRPr lang="en-US" dirty="0" smtClean="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371191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 </a:t>
            </a:r>
            <a:r>
              <a:rPr lang="en-US" dirty="0"/>
              <a:t>W</a:t>
            </a:r>
            <a:r>
              <a:rPr lang="en-US" dirty="0" smtClean="0"/>
              <a:t>e will be maximizing the total revenue collected by the airline company using a function which will be used to set the flight price for that particular day based on different parameters such as:</a:t>
            </a:r>
          </a:p>
          <a:p>
            <a:r>
              <a:rPr lang="en-US" dirty="0" smtClean="0"/>
              <a:t>No. of days until the flight</a:t>
            </a:r>
          </a:p>
          <a:p>
            <a:r>
              <a:rPr lang="en-US" dirty="0" smtClean="0"/>
              <a:t>No. of seats they have left to sell</a:t>
            </a:r>
          </a:p>
          <a:p>
            <a:r>
              <a:rPr lang="en-US" dirty="0"/>
              <a:t> A</a:t>
            </a:r>
            <a:r>
              <a:rPr lang="en-US" dirty="0" smtClean="0"/>
              <a:t> variable called demand-level which determines how many tickets you can sell at any given price</a:t>
            </a:r>
          </a:p>
          <a:p>
            <a:r>
              <a:rPr lang="en-US" dirty="0" smtClean="0"/>
              <a:t>price= demand level – tickets sold </a:t>
            </a:r>
          </a:p>
          <a:p>
            <a:r>
              <a:rPr lang="en-US" dirty="0" smtClean="0"/>
              <a:t>We know that, revenue= price* tickets sold</a:t>
            </a:r>
          </a:p>
          <a:p>
            <a:r>
              <a:rPr lang="en-US" dirty="0" smtClean="0"/>
              <a:t>Therefore, objective function: revenue= (</a:t>
            </a:r>
            <a:r>
              <a:rPr lang="en-US" dirty="0"/>
              <a:t>demand level – tickets sold </a:t>
            </a:r>
            <a:r>
              <a:rPr lang="en-US" dirty="0" smtClean="0"/>
              <a:t>)*tickets sold</a:t>
            </a:r>
          </a:p>
          <a:p>
            <a:r>
              <a:rPr lang="en-US" dirty="0" smtClean="0"/>
              <a:t>Constraint: Demand level’s range-100 to 200</a:t>
            </a:r>
            <a:endParaRPr lang="en-IN" dirty="0"/>
          </a:p>
        </p:txBody>
      </p:sp>
    </p:spTree>
    <p:extLst>
      <p:ext uri="{BB962C8B-B14F-4D97-AF65-F5344CB8AC3E}">
        <p14:creationId xmlns:p14="http://schemas.microsoft.com/office/powerpoint/2010/main" val="109071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Content Placeholder 2"/>
          <p:cNvSpPr>
            <a:spLocks noGrp="1"/>
          </p:cNvSpPr>
          <p:nvPr>
            <p:ph idx="1"/>
          </p:nvPr>
        </p:nvSpPr>
        <p:spPr/>
        <p:txBody>
          <a:bodyPr/>
          <a:lstStyle/>
          <a:p>
            <a:r>
              <a:rPr lang="en-US" dirty="0" smtClean="0"/>
              <a:t>We will be using the previous mentioned equation and optimize it.</a:t>
            </a:r>
          </a:p>
          <a:p>
            <a:r>
              <a:rPr lang="en-US" dirty="0" smtClean="0"/>
              <a:t>We will be using dynamic programming as our optimization technique.</a:t>
            </a:r>
          </a:p>
          <a:p>
            <a:r>
              <a:rPr lang="en-US" dirty="0" smtClean="0"/>
              <a:t>First, we will solve for optimal price when you have only one day to sell the tickets before the flight.</a:t>
            </a:r>
          </a:p>
          <a:p>
            <a:r>
              <a:rPr lang="en-US" dirty="0" smtClean="0"/>
              <a:t>Then, we will continually step back to longer time-horizons one day at a time.</a:t>
            </a:r>
          </a:p>
          <a:p>
            <a:r>
              <a:rPr lang="en-US" dirty="0" smtClean="0"/>
              <a:t>Hence, we will come up with a general solution which is based on these cases. </a:t>
            </a:r>
          </a:p>
          <a:p>
            <a:endParaRPr lang="en-IN" dirty="0"/>
          </a:p>
        </p:txBody>
      </p:sp>
    </p:spTree>
    <p:extLst>
      <p:ext uri="{BB962C8B-B14F-4D97-AF65-F5344CB8AC3E}">
        <p14:creationId xmlns:p14="http://schemas.microsoft.com/office/powerpoint/2010/main" val="88178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IN" dirty="0"/>
          </a:p>
        </p:txBody>
      </p:sp>
      <p:sp>
        <p:nvSpPr>
          <p:cNvPr id="3" name="Content Placeholder 2"/>
          <p:cNvSpPr>
            <a:spLocks noGrp="1"/>
          </p:cNvSpPr>
          <p:nvPr>
            <p:ph idx="1"/>
          </p:nvPr>
        </p:nvSpPr>
        <p:spPr/>
        <p:txBody>
          <a:bodyPr>
            <a:normAutofit fontScale="25000" lnSpcReduction="20000"/>
          </a:bodyPr>
          <a:lstStyle/>
          <a:p>
            <a:r>
              <a:rPr lang="en-US" sz="6400" dirty="0" smtClean="0"/>
              <a:t>We are going to optimize our revenue using this two basic functions:</a:t>
            </a:r>
          </a:p>
          <a:p>
            <a:r>
              <a:rPr lang="en-US" sz="6400" dirty="0" smtClean="0"/>
              <a:t>1)Value function: V(</a:t>
            </a:r>
            <a:r>
              <a:rPr lang="en-US" sz="6400" dirty="0" err="1" smtClean="0"/>
              <a:t>tickets_left,days_left</a:t>
            </a:r>
            <a:r>
              <a:rPr lang="en-US" sz="6400" dirty="0" smtClean="0"/>
              <a:t>) is a function which returns the most expected revenue which can be achieved based on the number of tickets you have and the no. of days left before the flight.</a:t>
            </a:r>
          </a:p>
          <a:p>
            <a:r>
              <a:rPr lang="en-US" sz="6400" dirty="0" smtClean="0"/>
              <a:t>2)Q-function: Similar to value function but we take our decision as an input and it gives revenue even if our decision policy is not optimum.</a:t>
            </a:r>
          </a:p>
          <a:p>
            <a:r>
              <a:rPr lang="en-US" sz="6400" dirty="0">
                <a:effectLst/>
              </a:rPr>
              <a:t>The output of the Q function for </a:t>
            </a:r>
            <a:r>
              <a:rPr lang="en-US" sz="6400" b="1" dirty="0">
                <a:effectLst/>
              </a:rPr>
              <a:t>T+1</a:t>
            </a:r>
            <a:r>
              <a:rPr lang="en-US" sz="6400" dirty="0">
                <a:effectLst/>
              </a:rPr>
              <a:t> days before the flight </a:t>
            </a:r>
            <a:r>
              <a:rPr lang="en-US" sz="6400" dirty="0" smtClean="0">
                <a:effectLst/>
              </a:rPr>
              <a:t>will depend on </a:t>
            </a:r>
            <a:r>
              <a:rPr lang="en-US" sz="6400" dirty="0">
                <a:effectLst/>
              </a:rPr>
              <a:t>how much revenue is the sum of</a:t>
            </a:r>
          </a:p>
          <a:p>
            <a:r>
              <a:rPr lang="en-US" sz="6400" dirty="0" smtClean="0">
                <a:effectLst/>
              </a:rPr>
              <a:t>1)revenue </a:t>
            </a:r>
            <a:r>
              <a:rPr lang="en-US" sz="6400" dirty="0">
                <a:effectLst/>
              </a:rPr>
              <a:t>from flights sold that day</a:t>
            </a:r>
          </a:p>
          <a:p>
            <a:r>
              <a:rPr lang="en-US" sz="6400" dirty="0" smtClean="0">
                <a:effectLst/>
              </a:rPr>
              <a:t>2)revenue </a:t>
            </a:r>
            <a:r>
              <a:rPr lang="en-US" sz="6400" dirty="0">
                <a:effectLst/>
              </a:rPr>
              <a:t>earned in the last </a:t>
            </a:r>
            <a:r>
              <a:rPr lang="en-US" sz="6400" b="1" dirty="0">
                <a:effectLst/>
              </a:rPr>
              <a:t>T</a:t>
            </a:r>
            <a:r>
              <a:rPr lang="en-US" sz="6400" dirty="0">
                <a:effectLst/>
              </a:rPr>
              <a:t> days from the remaining tickets.</a:t>
            </a:r>
          </a:p>
          <a:p>
            <a:r>
              <a:rPr lang="en-US" sz="6400" dirty="0" smtClean="0">
                <a:effectLst/>
              </a:rPr>
              <a:t>We will first calculate </a:t>
            </a:r>
            <a:r>
              <a:rPr lang="en-US" sz="6400" dirty="0">
                <a:effectLst/>
              </a:rPr>
              <a:t>d</a:t>
            </a:r>
            <a:r>
              <a:rPr lang="en-US" sz="6400" dirty="0" smtClean="0">
                <a:effectLst/>
              </a:rPr>
              <a:t>aily revenue.  After we have calculated</a:t>
            </a:r>
            <a:r>
              <a:rPr lang="en-US" sz="6400" dirty="0">
                <a:effectLst/>
              </a:rPr>
              <a:t> </a:t>
            </a:r>
            <a:r>
              <a:rPr lang="en-US" sz="6400" b="1" dirty="0">
                <a:effectLst/>
              </a:rPr>
              <a:t>Q</a:t>
            </a:r>
            <a:r>
              <a:rPr lang="en-US" sz="6400" dirty="0">
                <a:effectLst/>
              </a:rPr>
              <a:t> and the value function (denoted </a:t>
            </a:r>
            <a:r>
              <a:rPr lang="en-US" sz="6400" b="1" dirty="0">
                <a:effectLst/>
              </a:rPr>
              <a:t>V</a:t>
            </a:r>
            <a:r>
              <a:rPr lang="en-US" sz="6400" dirty="0">
                <a:effectLst/>
              </a:rPr>
              <a:t>) </a:t>
            </a:r>
            <a:r>
              <a:rPr lang="en-US" sz="6400" dirty="0" smtClean="0">
                <a:effectLst/>
              </a:rPr>
              <a:t>near </a:t>
            </a:r>
            <a:r>
              <a:rPr lang="en-US" sz="6400" dirty="0">
                <a:effectLst/>
              </a:rPr>
              <a:t>flight </a:t>
            </a:r>
            <a:r>
              <a:rPr lang="en-US" sz="6400" dirty="0" smtClean="0">
                <a:effectLst/>
              </a:rPr>
              <a:t>time, we ,then </a:t>
            </a:r>
            <a:r>
              <a:rPr lang="en-US" sz="6400" dirty="0">
                <a:effectLst/>
              </a:rPr>
              <a:t>iteratively work backwards, </a:t>
            </a:r>
            <a:r>
              <a:rPr lang="en-US" sz="6400" dirty="0" smtClean="0">
                <a:effectLst/>
              </a:rPr>
              <a:t>hence, </a:t>
            </a:r>
            <a:r>
              <a:rPr lang="en-US" sz="6400" dirty="0">
                <a:effectLst/>
              </a:rPr>
              <a:t>can </a:t>
            </a:r>
            <a:r>
              <a:rPr lang="en-US" sz="6400" dirty="0" smtClean="0">
                <a:effectLst/>
              </a:rPr>
              <a:t>calculate revenue </a:t>
            </a:r>
            <a:r>
              <a:rPr lang="en-US" sz="6400" dirty="0">
                <a:effectLst/>
              </a:rPr>
              <a:t>from the last </a:t>
            </a:r>
            <a:r>
              <a:rPr lang="en-US" sz="6400" b="1" dirty="0">
                <a:effectLst/>
              </a:rPr>
              <a:t>T</a:t>
            </a:r>
            <a:r>
              <a:rPr lang="en-US" sz="6400" dirty="0">
                <a:effectLst/>
              </a:rPr>
              <a:t> days from the value function.</a:t>
            </a:r>
          </a:p>
          <a:p>
            <a:r>
              <a:rPr lang="en-US" sz="6400" dirty="0">
                <a:effectLst/>
              </a:rPr>
              <a:t>Once we have </a:t>
            </a:r>
            <a:r>
              <a:rPr lang="en-US" sz="6400" b="1" dirty="0">
                <a:effectLst/>
              </a:rPr>
              <a:t>Q</a:t>
            </a:r>
            <a:r>
              <a:rPr lang="en-US" sz="6400" dirty="0">
                <a:effectLst/>
              </a:rPr>
              <a:t> at time T+1, we calculate </a:t>
            </a:r>
            <a:r>
              <a:rPr lang="en-US" sz="6400" b="1" dirty="0">
                <a:effectLst/>
              </a:rPr>
              <a:t>V</a:t>
            </a:r>
            <a:r>
              <a:rPr lang="en-US" sz="6400" dirty="0">
                <a:effectLst/>
              </a:rPr>
              <a:t> on that day by looking up the revenue associated with the best decision from </a:t>
            </a:r>
            <a:r>
              <a:rPr lang="en-US" sz="6400" b="1" dirty="0">
                <a:effectLst/>
              </a:rPr>
              <a:t>Q</a:t>
            </a:r>
            <a:r>
              <a:rPr lang="en-US" sz="6400" dirty="0" smtClean="0">
                <a:effectLst/>
              </a:rPr>
              <a:t>.</a:t>
            </a:r>
            <a:endParaRPr lang="en-US" sz="6400" dirty="0" smtClean="0"/>
          </a:p>
          <a:p>
            <a:endParaRPr lang="en-US" sz="6400" dirty="0" smtClean="0"/>
          </a:p>
          <a:p>
            <a:endParaRPr lang="en-IN" dirty="0"/>
          </a:p>
        </p:txBody>
      </p:sp>
    </p:spTree>
    <p:extLst>
      <p:ext uri="{BB962C8B-B14F-4D97-AF65-F5344CB8AC3E}">
        <p14:creationId xmlns:p14="http://schemas.microsoft.com/office/powerpoint/2010/main" val="376710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cases 1&amp;2:</a:t>
            </a:r>
            <a:endParaRPr lang="en-IN" dirty="0"/>
          </a:p>
        </p:txBody>
      </p:sp>
      <p:sp>
        <p:nvSpPr>
          <p:cNvPr id="3" name="Content Placeholder 2"/>
          <p:cNvSpPr>
            <a:spLocks noGrp="1"/>
          </p:cNvSpPr>
          <p:nvPr>
            <p:ph idx="1"/>
          </p:nvPr>
        </p:nvSpPr>
        <p:spPr/>
        <p:txBody>
          <a:bodyPr/>
          <a:lstStyle/>
          <a:p>
            <a:r>
              <a:rPr lang="en-US" dirty="0" smtClean="0"/>
              <a:t>First base case to be considered:  1)revenue from Selling tickets for a single day:</a:t>
            </a:r>
          </a:p>
          <a:p>
            <a:r>
              <a:rPr lang="en-US" dirty="0" smtClean="0"/>
              <a:t>As we discussed in our approach to the solution, we are going to optimize the equation:  revenue</a:t>
            </a:r>
            <a:r>
              <a:rPr lang="en-US" dirty="0"/>
              <a:t>= (demand level – tickets sold )*tickets </a:t>
            </a:r>
            <a:r>
              <a:rPr lang="en-US" dirty="0" smtClean="0"/>
              <a:t>sold</a:t>
            </a:r>
          </a:p>
          <a:p>
            <a:r>
              <a:rPr lang="en-US" dirty="0" smtClean="0"/>
              <a:t>This will give us the revenue for that particular day.</a:t>
            </a:r>
          </a:p>
          <a:p>
            <a:r>
              <a:rPr lang="en-US" dirty="0" smtClean="0"/>
              <a:t>2) Selling tickets with only one day left:</a:t>
            </a:r>
          </a:p>
          <a:p>
            <a:r>
              <a:rPr lang="en-US" dirty="0" smtClean="0"/>
              <a:t>In this case, we will be filling Q values with revenue= price* </a:t>
            </a:r>
            <a:r>
              <a:rPr lang="en-US" dirty="0" err="1" smtClean="0"/>
              <a:t>tickets_sold</a:t>
            </a:r>
            <a:r>
              <a:rPr lang="en-US" dirty="0" smtClean="0"/>
              <a:t>. We wont worry about future values as this is the last day before the flight.</a:t>
            </a:r>
            <a:endParaRPr lang="en-IN" dirty="0"/>
          </a:p>
        </p:txBody>
      </p:sp>
    </p:spTree>
    <p:extLst>
      <p:ext uri="{BB962C8B-B14F-4D97-AF65-F5344CB8AC3E}">
        <p14:creationId xmlns:p14="http://schemas.microsoft.com/office/powerpoint/2010/main" val="336241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 Q &amp; v function values</a:t>
            </a:r>
            <a:endParaRPr lang="en-IN" dirty="0"/>
          </a:p>
        </p:txBody>
      </p:sp>
      <p:sp>
        <p:nvSpPr>
          <p:cNvPr id="3" name="Content Placeholder 2"/>
          <p:cNvSpPr>
            <a:spLocks noGrp="1"/>
          </p:cNvSpPr>
          <p:nvPr>
            <p:ph idx="1"/>
          </p:nvPr>
        </p:nvSpPr>
        <p:spPr/>
        <p:txBody>
          <a:bodyPr>
            <a:normAutofit lnSpcReduction="10000"/>
          </a:bodyPr>
          <a:lstStyle/>
          <a:p>
            <a:r>
              <a:rPr lang="en-IN" dirty="0">
                <a:effectLst/>
              </a:rPr>
              <a:t>W</a:t>
            </a:r>
            <a:r>
              <a:rPr lang="en-IN" dirty="0" smtClean="0">
                <a:effectLst/>
              </a:rPr>
              <a:t>e will be storing these </a:t>
            </a:r>
            <a:r>
              <a:rPr lang="en-IN" dirty="0">
                <a:effectLst/>
              </a:rPr>
              <a:t>function outputs in </a:t>
            </a:r>
            <a:r>
              <a:rPr lang="en-IN" dirty="0" err="1">
                <a:effectLst/>
              </a:rPr>
              <a:t>numpy</a:t>
            </a:r>
            <a:r>
              <a:rPr lang="en-IN" dirty="0">
                <a:effectLst/>
              </a:rPr>
              <a:t> arrays, indexed by the </a:t>
            </a:r>
            <a:r>
              <a:rPr lang="en-IN" dirty="0" smtClean="0">
                <a:effectLst/>
              </a:rPr>
              <a:t>inputs, as inputs to V and Q take limited no. of values.</a:t>
            </a:r>
          </a:p>
          <a:p>
            <a:r>
              <a:rPr lang="en-US" dirty="0" smtClean="0">
                <a:effectLst/>
              </a:rPr>
              <a:t>Demand level goes as an input to Q function, as it affects our decision.</a:t>
            </a:r>
          </a:p>
          <a:p>
            <a:r>
              <a:rPr lang="en-US" dirty="0" smtClean="0">
                <a:effectLst/>
              </a:rPr>
              <a:t>We use V function to get potential revenue from future days and thus, we need the demand level.</a:t>
            </a:r>
          </a:p>
          <a:p>
            <a:r>
              <a:rPr lang="en-US" dirty="0" smtClean="0">
                <a:effectLst/>
              </a:rPr>
              <a:t>But as demand level from the future days isn’t available, </a:t>
            </a:r>
            <a:r>
              <a:rPr lang="en-US" dirty="0">
                <a:effectLst/>
              </a:rPr>
              <a:t>we will take an "expected value" by averaging over the future revenue from a range of demand levels</a:t>
            </a:r>
            <a:r>
              <a:rPr lang="en-US" dirty="0" smtClean="0">
                <a:effectLst/>
              </a:rPr>
              <a:t>.</a:t>
            </a:r>
          </a:p>
          <a:p>
            <a:r>
              <a:rPr lang="en-US" dirty="0" smtClean="0">
                <a:effectLst/>
              </a:rPr>
              <a:t>Simply put, </a:t>
            </a:r>
            <a:r>
              <a:rPr lang="en-US" dirty="0">
                <a:effectLst/>
              </a:rPr>
              <a:t>we discretize the possible demand levels, calculating from a set of evenly spread values.</a:t>
            </a:r>
            <a:endParaRPr lang="en-IN" dirty="0" smtClean="0">
              <a:effectLst/>
            </a:endParaRPr>
          </a:p>
          <a:p>
            <a:endParaRPr lang="en-IN" dirty="0"/>
          </a:p>
        </p:txBody>
      </p:sp>
    </p:spTree>
    <p:extLst>
      <p:ext uri="{BB962C8B-B14F-4D97-AF65-F5344CB8AC3E}">
        <p14:creationId xmlns:p14="http://schemas.microsoft.com/office/powerpoint/2010/main" val="1196574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2551</TotalTime>
  <Words>1219</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Rockwell</vt:lpstr>
      <vt:lpstr>Wingdings</vt:lpstr>
      <vt:lpstr>Damask</vt:lpstr>
      <vt:lpstr>AIRLINE PRICE OPTIMIZATION</vt:lpstr>
      <vt:lpstr>PROBLEM STATEMENT</vt:lpstr>
      <vt:lpstr>Significance of problem</vt:lpstr>
      <vt:lpstr>Current Solutions available</vt:lpstr>
      <vt:lpstr>OUR APPROACH</vt:lpstr>
      <vt:lpstr>Solution</vt:lpstr>
      <vt:lpstr>Solutions</vt:lpstr>
      <vt:lpstr>Base cases 1&amp;2:</vt:lpstr>
      <vt:lpstr>Setting up : Q &amp; v function values</vt:lpstr>
      <vt:lpstr>GENERAL CASE: SOLVING FOR OTHER TIME HORIZONS</vt:lpstr>
      <vt:lpstr>Implementation of PRICING FUNCTION</vt:lpstr>
      <vt:lpstr>Input Code</vt:lpstr>
      <vt:lpstr>OUTPUT</vt:lpstr>
      <vt:lpstr>Demerits</vt:lpstr>
      <vt:lpstr>Conclusion</vt:lpstr>
      <vt:lpstr>Work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Solutions available</dc:title>
  <dc:creator>rave yj</dc:creator>
  <cp:lastModifiedBy>rave yj</cp:lastModifiedBy>
  <cp:revision>36</cp:revision>
  <dcterms:created xsi:type="dcterms:W3CDTF">2020-04-23T02:14:30Z</dcterms:created>
  <dcterms:modified xsi:type="dcterms:W3CDTF">2020-05-15T03:07:54Z</dcterms:modified>
</cp:coreProperties>
</file>