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410" r:id="rId5"/>
    <p:sldId id="383" r:id="rId6"/>
    <p:sldId id="389" r:id="rId7"/>
    <p:sldId id="391" r:id="rId8"/>
    <p:sldId id="408" r:id="rId9"/>
    <p:sldId id="411" r:id="rId10"/>
    <p:sldId id="404" r:id="rId11"/>
    <p:sldId id="412" r:id="rId12"/>
    <p:sldId id="39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8/2/2024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8/2/2024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865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8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Employee Attrition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B3738D-1E12-D64A-FF1D-6F1866B3245F}"/>
              </a:ext>
            </a:extLst>
          </p:cNvPr>
          <p:cNvSpPr txBox="1"/>
          <p:nvPr/>
        </p:nvSpPr>
        <p:spPr>
          <a:xfrm>
            <a:off x="6309904" y="4226767"/>
            <a:ext cx="126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Overview</a:t>
            </a:r>
          </a:p>
          <a:p>
            <a:r>
              <a:rPr lang="en-US" dirty="0"/>
              <a:t>Visualizations</a:t>
            </a:r>
          </a:p>
          <a:p>
            <a:r>
              <a:rPr lang="en-US" dirty="0"/>
              <a:t>Insights</a:t>
            </a:r>
          </a:p>
          <a:p>
            <a:r>
              <a:rPr lang="en-US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8524" y="430529"/>
            <a:ext cx="4867275" cy="79178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-11113"/>
            <a:ext cx="3009900" cy="6878187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38525" y="2028826"/>
            <a:ext cx="8134350" cy="4114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Project Title: </a:t>
            </a:r>
            <a:r>
              <a:rPr lang="en-US" sz="2000" b="0" dirty="0">
                <a:solidFill>
                  <a:schemeClr val="bg1"/>
                </a:solidFill>
              </a:rPr>
              <a:t>Employee Attrition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Objective: </a:t>
            </a:r>
            <a:r>
              <a:rPr lang="en-US" sz="2000" b="0" dirty="0">
                <a:solidFill>
                  <a:schemeClr val="bg1"/>
                </a:solidFill>
              </a:rPr>
              <a:t>Analyze employee attrition at XYZ Company to identify key factors contributing to attrition and provide actionable recommendations to reduce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Goals:	</a:t>
            </a:r>
          </a:p>
          <a:p>
            <a:pPr>
              <a:lnSpc>
                <a:spcPct val="150000"/>
              </a:lnSpc>
            </a:pPr>
            <a:r>
              <a:rPr lang="en-US" sz="2000" b="0" dirty="0">
                <a:solidFill>
                  <a:schemeClr val="bg1"/>
                </a:solidFill>
              </a:rPr>
              <a:t>	Identify trends and patterns associated with high attrition.</a:t>
            </a:r>
          </a:p>
          <a:p>
            <a:r>
              <a:rPr lang="en-US" sz="2000" b="0" dirty="0">
                <a:solidFill>
                  <a:schemeClr val="bg1"/>
                </a:solidFill>
              </a:rPr>
              <a:t>	Provide actionable recommendations to reduce employee turnover.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>
              <a:solidFill>
                <a:schemeClr val="bg1"/>
              </a:solidFill>
            </a:endParaRPr>
          </a:p>
          <a:p>
            <a:endParaRPr lang="en-US" sz="2000" b="0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678EE5-489A-AE08-AF6F-B7D7D5F90F80}"/>
              </a:ext>
            </a:extLst>
          </p:cNvPr>
          <p:cNvCxnSpPr>
            <a:cxnSpLocks/>
          </p:cNvCxnSpPr>
          <p:nvPr/>
        </p:nvCxnSpPr>
        <p:spPr>
          <a:xfrm>
            <a:off x="3448049" y="1476375"/>
            <a:ext cx="2148840" cy="0"/>
          </a:xfrm>
          <a:prstGeom prst="line">
            <a:avLst/>
          </a:prstGeom>
          <a:ln w="1143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b="1" dirty="0"/>
              <a:t>Data Overview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114550"/>
            <a:ext cx="7810500" cy="38671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Dataset:</a:t>
            </a:r>
            <a:r>
              <a:rPr lang="en-US" dirty="0"/>
              <a:t> Employee Attrition Data.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Number of Records: </a:t>
            </a:r>
            <a:r>
              <a:rPr lang="en-US" dirty="0"/>
              <a:t>4410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Features:</a:t>
            </a:r>
            <a:r>
              <a:rPr lang="en-US" dirty="0"/>
              <a:t> Includes attributes such as Age, Attrition, Department, JobRole, MonthlyIncome, JobSatisfaction, EnvironmentSatisfaction, WorkLifeBalance, etc.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Target Variable:</a:t>
            </a:r>
            <a:r>
              <a:rPr lang="en-US" dirty="0"/>
              <a:t> Attrition (Yes/ No).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0827FD6-36D8-D52C-A88F-E111A4A55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925" y="3514725"/>
            <a:ext cx="9591675" cy="33432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D0CD10A-4530-88CC-F42F-C1907303B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4" y="723900"/>
            <a:ext cx="9429751" cy="27051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A5B8165-36F3-32BD-138D-549C44A0F1FA}"/>
              </a:ext>
            </a:extLst>
          </p:cNvPr>
          <p:cNvSpPr/>
          <p:nvPr/>
        </p:nvSpPr>
        <p:spPr>
          <a:xfrm>
            <a:off x="590550" y="1581150"/>
            <a:ext cx="809624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21AA0D-6160-0FBC-1EAB-13A03A6D9C4E}"/>
              </a:ext>
            </a:extLst>
          </p:cNvPr>
          <p:cNvSpPr/>
          <p:nvPr/>
        </p:nvSpPr>
        <p:spPr>
          <a:xfrm>
            <a:off x="-676273" y="3390900"/>
            <a:ext cx="9591674" cy="123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7BAD07DC-6018-1DAB-DFBB-384D1FE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104775"/>
            <a:ext cx="2790825" cy="504825"/>
          </a:xfrm>
        </p:spPr>
        <p:txBody>
          <a:bodyPr/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Visualizations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104775"/>
            <a:ext cx="2790825" cy="504825"/>
          </a:xfrm>
        </p:spPr>
        <p:txBody>
          <a:bodyPr/>
          <a:lstStyle/>
          <a:p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Visualizations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5B8165-36F3-32BD-138D-549C44A0F1FA}"/>
              </a:ext>
            </a:extLst>
          </p:cNvPr>
          <p:cNvSpPr/>
          <p:nvPr/>
        </p:nvSpPr>
        <p:spPr>
          <a:xfrm>
            <a:off x="571501" y="1461733"/>
            <a:ext cx="809624" cy="91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AEEA36-3A0A-FD23-F5FE-DA4D83E3C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5" y="711816"/>
            <a:ext cx="4924426" cy="3019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29BB40-7F25-76F1-B5C3-89FB5AFE41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301" y="700443"/>
            <a:ext cx="5162550" cy="3030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222340-329C-6C94-81D7-6F3CC581FB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3731241"/>
            <a:ext cx="9772650" cy="299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12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9"/>
            <a:ext cx="10972800" cy="1068416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4326" y="2781299"/>
            <a:ext cx="5690976" cy="3162301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Younger employees (below 35 years old) have a higher attrition rate.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9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Low income levels (below 60,000) are associated with higher attrition.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9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The Research and Development department has a higher attrition rate compared to other departments.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EB5DEE-149A-3866-28DF-7313314D5AD7}"/>
              </a:ext>
            </a:extLst>
          </p:cNvPr>
          <p:cNvSpPr txBox="1"/>
          <p:nvPr/>
        </p:nvSpPr>
        <p:spPr>
          <a:xfrm>
            <a:off x="594360" y="2000282"/>
            <a:ext cx="591121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Key Factors Influencing Attrition:</a:t>
            </a:r>
            <a:endParaRPr lang="en-US" sz="24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249A399-DEDE-F534-FE85-990E43A5E6B9}"/>
              </a:ext>
            </a:extLst>
          </p:cNvPr>
          <p:cNvSpPr txBox="1">
            <a:spLocks/>
          </p:cNvSpPr>
          <p:nvPr/>
        </p:nvSpPr>
        <p:spPr>
          <a:xfrm>
            <a:off x="6005302" y="2781299"/>
            <a:ext cx="5690976" cy="316230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2336" lvl="1" indent="0">
              <a:buNone/>
            </a:pPr>
            <a:endParaRPr lang="en-US" sz="19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Sales executives and research scientists have higher attrition rates compared to other job roles.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9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/>
              <a:t>Higher Job dissatisfaction levels often correlate with higher attrition rates.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F0F688-84C0-0521-15DE-EA0297BC111D}"/>
              </a:ext>
            </a:extLst>
          </p:cNvPr>
          <p:cNvCxnSpPr>
            <a:cxnSpLocks/>
          </p:cNvCxnSpPr>
          <p:nvPr/>
        </p:nvCxnSpPr>
        <p:spPr>
          <a:xfrm>
            <a:off x="594360" y="1571625"/>
            <a:ext cx="2148840" cy="0"/>
          </a:xfrm>
          <a:prstGeom prst="line">
            <a:avLst/>
          </a:prstGeom>
          <a:ln w="1143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9"/>
            <a:ext cx="10972800" cy="1068416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F0F688-84C0-0521-15DE-EA0297BC111D}"/>
              </a:ext>
            </a:extLst>
          </p:cNvPr>
          <p:cNvCxnSpPr>
            <a:cxnSpLocks/>
          </p:cNvCxnSpPr>
          <p:nvPr/>
        </p:nvCxnSpPr>
        <p:spPr>
          <a:xfrm>
            <a:off x="594360" y="1571625"/>
            <a:ext cx="2148840" cy="0"/>
          </a:xfrm>
          <a:prstGeom prst="line">
            <a:avLst/>
          </a:prstGeom>
          <a:ln w="1143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DF70A7F-DDDD-0755-A094-FBC6A7DBE952}"/>
              </a:ext>
            </a:extLst>
          </p:cNvPr>
          <p:cNvSpPr txBox="1"/>
          <p:nvPr/>
        </p:nvSpPr>
        <p:spPr>
          <a:xfrm>
            <a:off x="594358" y="1867678"/>
            <a:ext cx="5501642" cy="13666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</a:rPr>
              <a:t>Monitor and Improve Compensation: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Regularly review and adjust compensation packages to remain competitive and attract top talent.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7CD6BA-08CF-984F-89F0-F2CF5927F5D4}"/>
              </a:ext>
            </a:extLst>
          </p:cNvPr>
          <p:cNvSpPr txBox="1"/>
          <p:nvPr/>
        </p:nvSpPr>
        <p:spPr>
          <a:xfrm>
            <a:off x="594359" y="3247460"/>
            <a:ext cx="5501641" cy="10618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</a:rPr>
              <a:t>Improve Work-Life Balance: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Offer flexible working hours and remote work options to address work-life balance issues.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A34DB8-F20E-47A4-3DA8-FE3FB89A481A}"/>
              </a:ext>
            </a:extLst>
          </p:cNvPr>
          <p:cNvSpPr txBox="1"/>
          <p:nvPr/>
        </p:nvSpPr>
        <p:spPr>
          <a:xfrm rot="10800000" flipV="1">
            <a:off x="594359" y="4646376"/>
            <a:ext cx="5501641" cy="10684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</a:rPr>
              <a:t>Address Department-Specific Issues: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Focus on departments with high attrition rates to understand and resolve specific challenges.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68B6CA-BF4D-E0AF-416A-619CC1BAC9CC}"/>
              </a:ext>
            </a:extLst>
          </p:cNvPr>
          <p:cNvSpPr txBox="1"/>
          <p:nvPr/>
        </p:nvSpPr>
        <p:spPr>
          <a:xfrm>
            <a:off x="6610350" y="2324099"/>
            <a:ext cx="485775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</a:rPr>
              <a:t>Enhance Job Satisfaction: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Implement regular employee feedback mechanisms and improve recognition programs to boost job satisfaction.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75B9EF-5ADD-FB17-F95F-2E624F348C67}"/>
              </a:ext>
            </a:extLst>
          </p:cNvPr>
          <p:cNvSpPr txBox="1"/>
          <p:nvPr/>
        </p:nvSpPr>
        <p:spPr>
          <a:xfrm>
            <a:off x="6653050" y="3968899"/>
            <a:ext cx="4815050" cy="13388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</a:rPr>
              <a:t>Increase Career Development Opportunities: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Provide training and career advancement opportunities to enhance employee engagement and reduce attrition.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DDB2CC-6E89-9682-E472-873BBA0C7E59}"/>
              </a:ext>
            </a:extLst>
          </p:cNvPr>
          <p:cNvSpPr txBox="1"/>
          <p:nvPr/>
        </p:nvSpPr>
        <p:spPr>
          <a:xfrm>
            <a:off x="594359" y="6048375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Implementing these recommendations can help XYZ company reduce attrition and improve employee retention.</a:t>
            </a:r>
          </a:p>
        </p:txBody>
      </p:sp>
    </p:spTree>
    <p:extLst>
      <p:ext uri="{BB962C8B-B14F-4D97-AF65-F5344CB8AC3E}">
        <p14:creationId xmlns:p14="http://schemas.microsoft.com/office/powerpoint/2010/main" val="2284318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302</Words>
  <Application>Microsoft Office PowerPoint</Application>
  <PresentationFormat>Widescreen</PresentationFormat>
  <Paragraphs>56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Franklin Gothic Book</vt:lpstr>
      <vt:lpstr>Franklin Gothic Demi</vt:lpstr>
      <vt:lpstr>Wingdings</vt:lpstr>
      <vt:lpstr>Custom</vt:lpstr>
      <vt:lpstr>Employee Attrition</vt:lpstr>
      <vt:lpstr>Agenda</vt:lpstr>
      <vt:lpstr>Introduction</vt:lpstr>
      <vt:lpstr>Data Overview</vt:lpstr>
      <vt:lpstr>Visualizations</vt:lpstr>
      <vt:lpstr>Visualizations</vt:lpstr>
      <vt:lpstr>Insights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Ravi !</dc:creator>
  <cp:lastModifiedBy>Ravi !</cp:lastModifiedBy>
  <cp:revision>1</cp:revision>
  <dcterms:created xsi:type="dcterms:W3CDTF">2024-08-02T07:47:55Z</dcterms:created>
  <dcterms:modified xsi:type="dcterms:W3CDTF">2024-08-02T11:29:56Z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