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4"/>
  </p:notesMasterIdLst>
  <p:sldIdLst>
    <p:sldId id="335" r:id="rId5"/>
    <p:sldId id="351" r:id="rId6"/>
    <p:sldId id="343" r:id="rId7"/>
    <p:sldId id="321" r:id="rId8"/>
    <p:sldId id="347" r:id="rId9"/>
    <p:sldId id="356" r:id="rId10"/>
    <p:sldId id="354" r:id="rId11"/>
    <p:sldId id="352" r:id="rId12"/>
    <p:sldId id="35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2AF7DF-F2EF-4354-8C13-832CBFF22356}">
          <p14:sldIdLst>
            <p14:sldId id="335"/>
            <p14:sldId id="351"/>
            <p14:sldId id="343"/>
            <p14:sldId id="321"/>
            <p14:sldId id="347"/>
            <p14:sldId id="356"/>
            <p14:sldId id="354"/>
            <p14:sldId id="352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34" y="-374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>
          <p15:clr>
            <a:srgbClr val="F26B43"/>
          </p15:clr>
        </p15:guide>
        <p15:guide id="18" orient="horz" pos="3672">
          <p15:clr>
            <a:srgbClr val="F26B43"/>
          </p15:clr>
        </p15:guide>
        <p15:guide id="19" pos="3984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app/profile/raveendiran.p/viz/ProjectFinancialAnalytics_17224087404810/FinancialAnalytics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Analytics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164080"/>
            <a:ext cx="7810499" cy="369485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01. </a:t>
            </a:r>
            <a:r>
              <a:rPr lang="en-US" dirty="0">
                <a:cs typeface="Calibri"/>
              </a:rPr>
              <a:t>Introduction</a:t>
            </a:r>
          </a:p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02. </a:t>
            </a:r>
            <a:r>
              <a:rPr lang="en-US" dirty="0">
                <a:cs typeface="Calibri"/>
              </a:rPr>
              <a:t>Data Description</a:t>
            </a:r>
          </a:p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03. </a:t>
            </a:r>
            <a:r>
              <a:rPr lang="en-US" sz="2800" dirty="0">
                <a:solidFill>
                  <a:schemeClr val="bg1"/>
                </a:solidFill>
              </a:rPr>
              <a:t>Key Performance Indicators (KPIs)</a:t>
            </a:r>
            <a:endParaRPr lang="en-US" dirty="0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04. </a:t>
            </a:r>
            <a:r>
              <a:rPr lang="en-US" dirty="0">
                <a:cs typeface="Calibri"/>
              </a:rPr>
              <a:t>My Design</a:t>
            </a:r>
          </a:p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05.</a:t>
            </a:r>
            <a:r>
              <a:rPr lang="en-US" dirty="0">
                <a:cs typeface="Calibri"/>
              </a:rPr>
              <a:t> Findings and Insights</a:t>
            </a:r>
          </a:p>
          <a:p>
            <a:pPr>
              <a:lnSpc>
                <a:spcPct val="110000"/>
              </a:lnSpc>
            </a:pPr>
            <a:r>
              <a:rPr lang="en-US" b="1" dirty="0">
                <a:cs typeface="Calibri"/>
              </a:rPr>
              <a:t>06. </a:t>
            </a:r>
            <a:r>
              <a:rPr lang="en-US" dirty="0">
                <a:cs typeface="Calibri"/>
              </a:rPr>
              <a:t>Recommendations</a:t>
            </a:r>
            <a:endParaRPr lang="en-US" b="1" dirty="0">
              <a:cs typeface="Calibri"/>
            </a:endParaRPr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45574"/>
            <a:ext cx="4876800" cy="74725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286003"/>
            <a:ext cx="5942371" cy="3568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Objective: </a:t>
            </a:r>
            <a:r>
              <a:rPr lang="en-US" dirty="0"/>
              <a:t>Analyze competition among the top </a:t>
            </a:r>
            <a:r>
              <a:rPr lang="en-US" b="1" dirty="0"/>
              <a:t>500</a:t>
            </a:r>
            <a:r>
              <a:rPr lang="en-US" dirty="0"/>
              <a:t> companies in India.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Focus: </a:t>
            </a:r>
            <a:r>
              <a:rPr lang="en-US" dirty="0"/>
              <a:t>Market Capitalization &amp; Quarterly Sales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Tools Used: </a:t>
            </a:r>
            <a:r>
              <a:rPr lang="en-US" dirty="0"/>
              <a:t>Tableau for data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Goals:</a:t>
            </a:r>
          </a:p>
          <a:p>
            <a:r>
              <a:rPr lang="en-US" dirty="0"/>
              <a:t>	Identify key competitors and market 	leaders.</a:t>
            </a:r>
          </a:p>
          <a:p>
            <a:r>
              <a:rPr lang="en-US" dirty="0"/>
              <a:t>	Explore trends and patterns in the data.</a:t>
            </a:r>
          </a:p>
          <a:p>
            <a:r>
              <a:rPr lang="en-US" dirty="0"/>
              <a:t>	Provide insights for strategic decision-making.</a:t>
            </a:r>
          </a:p>
        </p:txBody>
      </p:sp>
      <p:pic>
        <p:nvPicPr>
          <p:cNvPr id="11" name="Picture Placeholder 10" descr="Paper Boats">
            <a:extLst>
              <a:ext uri="{FF2B5EF4-FFF2-40B4-BE49-F238E27FC236}">
                <a16:creationId xmlns:a16="http://schemas.microsoft.com/office/drawing/2014/main" id="{30FDF0A1-337F-4901-B663-86681B2274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A4ADA-7998-4A9D-939E-3A1B16A0F2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FA870C-D62B-18FB-6552-FB83269B014E}"/>
              </a:ext>
            </a:extLst>
          </p:cNvPr>
          <p:cNvSpPr/>
          <p:nvPr/>
        </p:nvSpPr>
        <p:spPr>
          <a:xfrm>
            <a:off x="0" y="0"/>
            <a:ext cx="11144250" cy="6000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1144250"/>
                      <a:gd name="connsiteY0" fmla="*/ 0 h 6000750"/>
                      <a:gd name="connsiteX1" fmla="*/ 919401 w 11144250"/>
                      <a:gd name="connsiteY1" fmla="*/ 0 h 6000750"/>
                      <a:gd name="connsiteX2" fmla="*/ 1838801 w 11144250"/>
                      <a:gd name="connsiteY2" fmla="*/ 0 h 6000750"/>
                      <a:gd name="connsiteX3" fmla="*/ 2535317 w 11144250"/>
                      <a:gd name="connsiteY3" fmla="*/ 0 h 6000750"/>
                      <a:gd name="connsiteX4" fmla="*/ 3343275 w 11144250"/>
                      <a:gd name="connsiteY4" fmla="*/ 0 h 6000750"/>
                      <a:gd name="connsiteX5" fmla="*/ 4039791 w 11144250"/>
                      <a:gd name="connsiteY5" fmla="*/ 0 h 6000750"/>
                      <a:gd name="connsiteX6" fmla="*/ 4736306 w 11144250"/>
                      <a:gd name="connsiteY6" fmla="*/ 0 h 6000750"/>
                      <a:gd name="connsiteX7" fmla="*/ 5432822 w 11144250"/>
                      <a:gd name="connsiteY7" fmla="*/ 0 h 6000750"/>
                      <a:gd name="connsiteX8" fmla="*/ 5795010 w 11144250"/>
                      <a:gd name="connsiteY8" fmla="*/ 0 h 6000750"/>
                      <a:gd name="connsiteX9" fmla="*/ 6602968 w 11144250"/>
                      <a:gd name="connsiteY9" fmla="*/ 0 h 6000750"/>
                      <a:gd name="connsiteX10" fmla="*/ 6965156 w 11144250"/>
                      <a:gd name="connsiteY10" fmla="*/ 0 h 6000750"/>
                      <a:gd name="connsiteX11" fmla="*/ 7661672 w 11144250"/>
                      <a:gd name="connsiteY11" fmla="*/ 0 h 6000750"/>
                      <a:gd name="connsiteX12" fmla="*/ 8581073 w 11144250"/>
                      <a:gd name="connsiteY12" fmla="*/ 0 h 6000750"/>
                      <a:gd name="connsiteX13" fmla="*/ 9500473 w 11144250"/>
                      <a:gd name="connsiteY13" fmla="*/ 0 h 6000750"/>
                      <a:gd name="connsiteX14" fmla="*/ 10308431 w 11144250"/>
                      <a:gd name="connsiteY14" fmla="*/ 0 h 6000750"/>
                      <a:gd name="connsiteX15" fmla="*/ 11144250 w 11144250"/>
                      <a:gd name="connsiteY15" fmla="*/ 0 h 6000750"/>
                      <a:gd name="connsiteX16" fmla="*/ 11144250 w 11144250"/>
                      <a:gd name="connsiteY16" fmla="*/ 486727 h 6000750"/>
                      <a:gd name="connsiteX17" fmla="*/ 11144250 w 11144250"/>
                      <a:gd name="connsiteY17" fmla="*/ 1153478 h 6000750"/>
                      <a:gd name="connsiteX18" fmla="*/ 11144250 w 11144250"/>
                      <a:gd name="connsiteY18" fmla="*/ 1820228 h 6000750"/>
                      <a:gd name="connsiteX19" fmla="*/ 11144250 w 11144250"/>
                      <a:gd name="connsiteY19" fmla="*/ 2426970 h 6000750"/>
                      <a:gd name="connsiteX20" fmla="*/ 11144250 w 11144250"/>
                      <a:gd name="connsiteY20" fmla="*/ 3213735 h 6000750"/>
                      <a:gd name="connsiteX21" fmla="*/ 11144250 w 11144250"/>
                      <a:gd name="connsiteY21" fmla="*/ 3760470 h 6000750"/>
                      <a:gd name="connsiteX22" fmla="*/ 11144250 w 11144250"/>
                      <a:gd name="connsiteY22" fmla="*/ 4547235 h 6000750"/>
                      <a:gd name="connsiteX23" fmla="*/ 11144250 w 11144250"/>
                      <a:gd name="connsiteY23" fmla="*/ 5093970 h 6000750"/>
                      <a:gd name="connsiteX24" fmla="*/ 11144250 w 11144250"/>
                      <a:gd name="connsiteY24" fmla="*/ 6000750 h 6000750"/>
                      <a:gd name="connsiteX25" fmla="*/ 10224849 w 11144250"/>
                      <a:gd name="connsiteY25" fmla="*/ 6000750 h 6000750"/>
                      <a:gd name="connsiteX26" fmla="*/ 9639776 w 11144250"/>
                      <a:gd name="connsiteY26" fmla="*/ 6000750 h 6000750"/>
                      <a:gd name="connsiteX27" fmla="*/ 8831818 w 11144250"/>
                      <a:gd name="connsiteY27" fmla="*/ 6000750 h 6000750"/>
                      <a:gd name="connsiteX28" fmla="*/ 8469630 w 11144250"/>
                      <a:gd name="connsiteY28" fmla="*/ 6000750 h 6000750"/>
                      <a:gd name="connsiteX29" fmla="*/ 7550229 w 11144250"/>
                      <a:gd name="connsiteY29" fmla="*/ 6000750 h 6000750"/>
                      <a:gd name="connsiteX30" fmla="*/ 6965156 w 11144250"/>
                      <a:gd name="connsiteY30" fmla="*/ 6000750 h 6000750"/>
                      <a:gd name="connsiteX31" fmla="*/ 6268641 w 11144250"/>
                      <a:gd name="connsiteY31" fmla="*/ 6000750 h 6000750"/>
                      <a:gd name="connsiteX32" fmla="*/ 5795010 w 11144250"/>
                      <a:gd name="connsiteY32" fmla="*/ 6000750 h 6000750"/>
                      <a:gd name="connsiteX33" fmla="*/ 4987052 w 11144250"/>
                      <a:gd name="connsiteY33" fmla="*/ 6000750 h 6000750"/>
                      <a:gd name="connsiteX34" fmla="*/ 4067651 w 11144250"/>
                      <a:gd name="connsiteY34" fmla="*/ 6000750 h 6000750"/>
                      <a:gd name="connsiteX35" fmla="*/ 3482578 w 11144250"/>
                      <a:gd name="connsiteY35" fmla="*/ 6000750 h 6000750"/>
                      <a:gd name="connsiteX36" fmla="*/ 2563178 w 11144250"/>
                      <a:gd name="connsiteY36" fmla="*/ 6000750 h 6000750"/>
                      <a:gd name="connsiteX37" fmla="*/ 1866662 w 11144250"/>
                      <a:gd name="connsiteY37" fmla="*/ 6000750 h 6000750"/>
                      <a:gd name="connsiteX38" fmla="*/ 947261 w 11144250"/>
                      <a:gd name="connsiteY38" fmla="*/ 6000750 h 6000750"/>
                      <a:gd name="connsiteX39" fmla="*/ 0 w 11144250"/>
                      <a:gd name="connsiteY39" fmla="*/ 6000750 h 6000750"/>
                      <a:gd name="connsiteX40" fmla="*/ 0 w 11144250"/>
                      <a:gd name="connsiteY40" fmla="*/ 5454015 h 6000750"/>
                      <a:gd name="connsiteX41" fmla="*/ 0 w 11144250"/>
                      <a:gd name="connsiteY41" fmla="*/ 4727258 h 6000750"/>
                      <a:gd name="connsiteX42" fmla="*/ 0 w 11144250"/>
                      <a:gd name="connsiteY42" fmla="*/ 4000500 h 6000750"/>
                      <a:gd name="connsiteX43" fmla="*/ 0 w 11144250"/>
                      <a:gd name="connsiteY43" fmla="*/ 3213735 h 6000750"/>
                      <a:gd name="connsiteX44" fmla="*/ 0 w 11144250"/>
                      <a:gd name="connsiteY44" fmla="*/ 2727008 h 6000750"/>
                      <a:gd name="connsiteX45" fmla="*/ 0 w 11144250"/>
                      <a:gd name="connsiteY45" fmla="*/ 2240280 h 6000750"/>
                      <a:gd name="connsiteX46" fmla="*/ 0 w 11144250"/>
                      <a:gd name="connsiteY46" fmla="*/ 1453515 h 6000750"/>
                      <a:gd name="connsiteX47" fmla="*/ 0 w 11144250"/>
                      <a:gd name="connsiteY47" fmla="*/ 846772 h 6000750"/>
                      <a:gd name="connsiteX48" fmla="*/ 0 w 11144250"/>
                      <a:gd name="connsiteY48" fmla="*/ 0 h 6000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144250" h="6000750" fill="none" extrusionOk="0">
                        <a:moveTo>
                          <a:pt x="0" y="0"/>
                        </a:moveTo>
                        <a:cubicBezTo>
                          <a:pt x="359507" y="-33963"/>
                          <a:pt x="630585" y="35742"/>
                          <a:pt x="919401" y="0"/>
                        </a:cubicBezTo>
                        <a:cubicBezTo>
                          <a:pt x="1208217" y="-35742"/>
                          <a:pt x="1577432" y="-37172"/>
                          <a:pt x="1838801" y="0"/>
                        </a:cubicBezTo>
                        <a:cubicBezTo>
                          <a:pt x="2100170" y="37172"/>
                          <a:pt x="2372375" y="9839"/>
                          <a:pt x="2535317" y="0"/>
                        </a:cubicBezTo>
                        <a:cubicBezTo>
                          <a:pt x="2698259" y="-9839"/>
                          <a:pt x="2996753" y="8444"/>
                          <a:pt x="3343275" y="0"/>
                        </a:cubicBezTo>
                        <a:cubicBezTo>
                          <a:pt x="3689797" y="-8444"/>
                          <a:pt x="3824989" y="18201"/>
                          <a:pt x="4039791" y="0"/>
                        </a:cubicBezTo>
                        <a:cubicBezTo>
                          <a:pt x="4254593" y="-18201"/>
                          <a:pt x="4430293" y="-34433"/>
                          <a:pt x="4736306" y="0"/>
                        </a:cubicBezTo>
                        <a:cubicBezTo>
                          <a:pt x="5042319" y="34433"/>
                          <a:pt x="5261298" y="20252"/>
                          <a:pt x="5432822" y="0"/>
                        </a:cubicBezTo>
                        <a:cubicBezTo>
                          <a:pt x="5604346" y="-20252"/>
                          <a:pt x="5662095" y="7206"/>
                          <a:pt x="5795010" y="0"/>
                        </a:cubicBezTo>
                        <a:cubicBezTo>
                          <a:pt x="5927925" y="-7206"/>
                          <a:pt x="6270889" y="18666"/>
                          <a:pt x="6602968" y="0"/>
                        </a:cubicBezTo>
                        <a:cubicBezTo>
                          <a:pt x="6935047" y="-18666"/>
                          <a:pt x="6817502" y="-4517"/>
                          <a:pt x="6965156" y="0"/>
                        </a:cubicBezTo>
                        <a:cubicBezTo>
                          <a:pt x="7112810" y="4517"/>
                          <a:pt x="7468073" y="-4860"/>
                          <a:pt x="7661672" y="0"/>
                        </a:cubicBezTo>
                        <a:cubicBezTo>
                          <a:pt x="7855271" y="4860"/>
                          <a:pt x="8343236" y="14508"/>
                          <a:pt x="8581073" y="0"/>
                        </a:cubicBezTo>
                        <a:cubicBezTo>
                          <a:pt x="8818910" y="-14508"/>
                          <a:pt x="9161368" y="-15061"/>
                          <a:pt x="9500473" y="0"/>
                        </a:cubicBezTo>
                        <a:cubicBezTo>
                          <a:pt x="9839578" y="15061"/>
                          <a:pt x="10100081" y="17631"/>
                          <a:pt x="10308431" y="0"/>
                        </a:cubicBezTo>
                        <a:cubicBezTo>
                          <a:pt x="10516781" y="-17631"/>
                          <a:pt x="10912162" y="-4862"/>
                          <a:pt x="11144250" y="0"/>
                        </a:cubicBezTo>
                        <a:cubicBezTo>
                          <a:pt x="11126198" y="225500"/>
                          <a:pt x="11132325" y="256593"/>
                          <a:pt x="11144250" y="486727"/>
                        </a:cubicBezTo>
                        <a:cubicBezTo>
                          <a:pt x="11156175" y="716861"/>
                          <a:pt x="11164852" y="929612"/>
                          <a:pt x="11144250" y="1153478"/>
                        </a:cubicBezTo>
                        <a:cubicBezTo>
                          <a:pt x="11123648" y="1377344"/>
                          <a:pt x="11140932" y="1674852"/>
                          <a:pt x="11144250" y="1820228"/>
                        </a:cubicBezTo>
                        <a:cubicBezTo>
                          <a:pt x="11147569" y="1965604"/>
                          <a:pt x="11169704" y="2198327"/>
                          <a:pt x="11144250" y="2426970"/>
                        </a:cubicBezTo>
                        <a:cubicBezTo>
                          <a:pt x="11118796" y="2655613"/>
                          <a:pt x="11105138" y="2947719"/>
                          <a:pt x="11144250" y="3213735"/>
                        </a:cubicBezTo>
                        <a:cubicBezTo>
                          <a:pt x="11183362" y="3479752"/>
                          <a:pt x="11126244" y="3577883"/>
                          <a:pt x="11144250" y="3760470"/>
                        </a:cubicBezTo>
                        <a:cubicBezTo>
                          <a:pt x="11162256" y="3943058"/>
                          <a:pt x="11127370" y="4385762"/>
                          <a:pt x="11144250" y="4547235"/>
                        </a:cubicBezTo>
                        <a:cubicBezTo>
                          <a:pt x="11161130" y="4708708"/>
                          <a:pt x="11127822" y="4931541"/>
                          <a:pt x="11144250" y="5093970"/>
                        </a:cubicBezTo>
                        <a:cubicBezTo>
                          <a:pt x="11160678" y="5256399"/>
                          <a:pt x="11133273" y="5812829"/>
                          <a:pt x="11144250" y="6000750"/>
                        </a:cubicBezTo>
                        <a:cubicBezTo>
                          <a:pt x="10780666" y="6037515"/>
                          <a:pt x="10433547" y="5984766"/>
                          <a:pt x="10224849" y="6000750"/>
                        </a:cubicBezTo>
                        <a:cubicBezTo>
                          <a:pt x="10016151" y="6016734"/>
                          <a:pt x="9841615" y="5995843"/>
                          <a:pt x="9639776" y="6000750"/>
                        </a:cubicBezTo>
                        <a:cubicBezTo>
                          <a:pt x="9437937" y="6005657"/>
                          <a:pt x="9009664" y="5965415"/>
                          <a:pt x="8831818" y="6000750"/>
                        </a:cubicBezTo>
                        <a:cubicBezTo>
                          <a:pt x="8653972" y="6036085"/>
                          <a:pt x="8620709" y="6011697"/>
                          <a:pt x="8469630" y="6000750"/>
                        </a:cubicBezTo>
                        <a:cubicBezTo>
                          <a:pt x="8318551" y="5989803"/>
                          <a:pt x="7946218" y="5975578"/>
                          <a:pt x="7550229" y="6000750"/>
                        </a:cubicBezTo>
                        <a:cubicBezTo>
                          <a:pt x="7154240" y="6025922"/>
                          <a:pt x="7223928" y="5986250"/>
                          <a:pt x="6965156" y="6000750"/>
                        </a:cubicBezTo>
                        <a:cubicBezTo>
                          <a:pt x="6706384" y="6015250"/>
                          <a:pt x="6444559" y="6018434"/>
                          <a:pt x="6268641" y="6000750"/>
                        </a:cubicBezTo>
                        <a:cubicBezTo>
                          <a:pt x="6092724" y="5983066"/>
                          <a:pt x="5908824" y="5979430"/>
                          <a:pt x="5795010" y="6000750"/>
                        </a:cubicBezTo>
                        <a:cubicBezTo>
                          <a:pt x="5681196" y="6022070"/>
                          <a:pt x="5212150" y="5967099"/>
                          <a:pt x="4987052" y="6000750"/>
                        </a:cubicBezTo>
                        <a:cubicBezTo>
                          <a:pt x="4761954" y="6034401"/>
                          <a:pt x="4390882" y="6013631"/>
                          <a:pt x="4067651" y="6000750"/>
                        </a:cubicBezTo>
                        <a:cubicBezTo>
                          <a:pt x="3744420" y="5987869"/>
                          <a:pt x="3726684" y="5974241"/>
                          <a:pt x="3482578" y="6000750"/>
                        </a:cubicBezTo>
                        <a:cubicBezTo>
                          <a:pt x="3238472" y="6027259"/>
                          <a:pt x="2992607" y="6025328"/>
                          <a:pt x="2563178" y="6000750"/>
                        </a:cubicBezTo>
                        <a:cubicBezTo>
                          <a:pt x="2133749" y="5976172"/>
                          <a:pt x="2074006" y="6033084"/>
                          <a:pt x="1866662" y="6000750"/>
                        </a:cubicBezTo>
                        <a:cubicBezTo>
                          <a:pt x="1659318" y="5968416"/>
                          <a:pt x="1369356" y="6001732"/>
                          <a:pt x="947261" y="6000750"/>
                        </a:cubicBezTo>
                        <a:cubicBezTo>
                          <a:pt x="525166" y="5999768"/>
                          <a:pt x="450001" y="5953536"/>
                          <a:pt x="0" y="6000750"/>
                        </a:cubicBezTo>
                        <a:cubicBezTo>
                          <a:pt x="4457" y="5836344"/>
                          <a:pt x="11897" y="5670342"/>
                          <a:pt x="0" y="5454015"/>
                        </a:cubicBezTo>
                        <a:cubicBezTo>
                          <a:pt x="-11897" y="5237689"/>
                          <a:pt x="19058" y="4968468"/>
                          <a:pt x="0" y="4727258"/>
                        </a:cubicBezTo>
                        <a:cubicBezTo>
                          <a:pt x="-19058" y="4486048"/>
                          <a:pt x="-8177" y="4319988"/>
                          <a:pt x="0" y="4000500"/>
                        </a:cubicBezTo>
                        <a:cubicBezTo>
                          <a:pt x="8177" y="3681012"/>
                          <a:pt x="39076" y="3524630"/>
                          <a:pt x="0" y="3213735"/>
                        </a:cubicBezTo>
                        <a:cubicBezTo>
                          <a:pt x="-39076" y="2902840"/>
                          <a:pt x="23905" y="2925821"/>
                          <a:pt x="0" y="2727008"/>
                        </a:cubicBezTo>
                        <a:cubicBezTo>
                          <a:pt x="-23905" y="2528195"/>
                          <a:pt x="-18395" y="2465237"/>
                          <a:pt x="0" y="2240280"/>
                        </a:cubicBezTo>
                        <a:cubicBezTo>
                          <a:pt x="18395" y="2015323"/>
                          <a:pt x="-35461" y="1841292"/>
                          <a:pt x="0" y="1453515"/>
                        </a:cubicBezTo>
                        <a:cubicBezTo>
                          <a:pt x="35461" y="1065739"/>
                          <a:pt x="-11425" y="1114090"/>
                          <a:pt x="0" y="846772"/>
                        </a:cubicBezTo>
                        <a:cubicBezTo>
                          <a:pt x="11425" y="579454"/>
                          <a:pt x="25643" y="405781"/>
                          <a:pt x="0" y="0"/>
                        </a:cubicBezTo>
                        <a:close/>
                      </a:path>
                      <a:path w="11144250" h="6000750" stroke="0" extrusionOk="0">
                        <a:moveTo>
                          <a:pt x="0" y="0"/>
                        </a:moveTo>
                        <a:cubicBezTo>
                          <a:pt x="248886" y="9419"/>
                          <a:pt x="317411" y="23012"/>
                          <a:pt x="585073" y="0"/>
                        </a:cubicBezTo>
                        <a:cubicBezTo>
                          <a:pt x="852735" y="-23012"/>
                          <a:pt x="800021" y="-4697"/>
                          <a:pt x="947261" y="0"/>
                        </a:cubicBezTo>
                        <a:cubicBezTo>
                          <a:pt x="1094501" y="4697"/>
                          <a:pt x="1589968" y="26258"/>
                          <a:pt x="1866662" y="0"/>
                        </a:cubicBezTo>
                        <a:cubicBezTo>
                          <a:pt x="2143356" y="-26258"/>
                          <a:pt x="2240400" y="12231"/>
                          <a:pt x="2451735" y="0"/>
                        </a:cubicBezTo>
                        <a:cubicBezTo>
                          <a:pt x="2663070" y="-12231"/>
                          <a:pt x="2754036" y="-17429"/>
                          <a:pt x="3036808" y="0"/>
                        </a:cubicBezTo>
                        <a:cubicBezTo>
                          <a:pt x="3319580" y="17429"/>
                          <a:pt x="3653533" y="44497"/>
                          <a:pt x="3956209" y="0"/>
                        </a:cubicBezTo>
                        <a:cubicBezTo>
                          <a:pt x="4258885" y="-44497"/>
                          <a:pt x="4300825" y="-22600"/>
                          <a:pt x="4429839" y="0"/>
                        </a:cubicBezTo>
                        <a:cubicBezTo>
                          <a:pt x="4558853" y="22600"/>
                          <a:pt x="4925430" y="-3480"/>
                          <a:pt x="5349240" y="0"/>
                        </a:cubicBezTo>
                        <a:cubicBezTo>
                          <a:pt x="5773050" y="3480"/>
                          <a:pt x="5962706" y="40588"/>
                          <a:pt x="6268641" y="0"/>
                        </a:cubicBezTo>
                        <a:cubicBezTo>
                          <a:pt x="6574576" y="-40588"/>
                          <a:pt x="6655021" y="-10716"/>
                          <a:pt x="6965156" y="0"/>
                        </a:cubicBezTo>
                        <a:cubicBezTo>
                          <a:pt x="7275292" y="10716"/>
                          <a:pt x="7620535" y="-30495"/>
                          <a:pt x="7884557" y="0"/>
                        </a:cubicBezTo>
                        <a:cubicBezTo>
                          <a:pt x="8148579" y="30495"/>
                          <a:pt x="8258321" y="-7628"/>
                          <a:pt x="8469630" y="0"/>
                        </a:cubicBezTo>
                        <a:cubicBezTo>
                          <a:pt x="8680939" y="7628"/>
                          <a:pt x="8809350" y="-10131"/>
                          <a:pt x="9054703" y="0"/>
                        </a:cubicBezTo>
                        <a:cubicBezTo>
                          <a:pt x="9300056" y="10131"/>
                          <a:pt x="9571937" y="21739"/>
                          <a:pt x="9862661" y="0"/>
                        </a:cubicBezTo>
                        <a:cubicBezTo>
                          <a:pt x="10153385" y="-21739"/>
                          <a:pt x="10219739" y="-23414"/>
                          <a:pt x="10447734" y="0"/>
                        </a:cubicBezTo>
                        <a:cubicBezTo>
                          <a:pt x="10675729" y="23414"/>
                          <a:pt x="10888922" y="-6314"/>
                          <a:pt x="11144250" y="0"/>
                        </a:cubicBezTo>
                        <a:cubicBezTo>
                          <a:pt x="11138490" y="346300"/>
                          <a:pt x="11180501" y="472875"/>
                          <a:pt x="11144250" y="786765"/>
                        </a:cubicBezTo>
                        <a:cubicBezTo>
                          <a:pt x="11107999" y="1100656"/>
                          <a:pt x="11143121" y="1272298"/>
                          <a:pt x="11144250" y="1513522"/>
                        </a:cubicBezTo>
                        <a:cubicBezTo>
                          <a:pt x="11145379" y="1754746"/>
                          <a:pt x="11164872" y="1924272"/>
                          <a:pt x="11144250" y="2240280"/>
                        </a:cubicBezTo>
                        <a:cubicBezTo>
                          <a:pt x="11123628" y="2556288"/>
                          <a:pt x="11142890" y="2528411"/>
                          <a:pt x="11144250" y="2727008"/>
                        </a:cubicBezTo>
                        <a:cubicBezTo>
                          <a:pt x="11145610" y="2925605"/>
                          <a:pt x="11119275" y="3035499"/>
                          <a:pt x="11144250" y="3273743"/>
                        </a:cubicBezTo>
                        <a:cubicBezTo>
                          <a:pt x="11169225" y="3511988"/>
                          <a:pt x="11156737" y="3795794"/>
                          <a:pt x="11144250" y="4000500"/>
                        </a:cubicBezTo>
                        <a:cubicBezTo>
                          <a:pt x="11131763" y="4205206"/>
                          <a:pt x="11130175" y="4413718"/>
                          <a:pt x="11144250" y="4607243"/>
                        </a:cubicBezTo>
                        <a:cubicBezTo>
                          <a:pt x="11158325" y="4800768"/>
                          <a:pt x="11138098" y="4955479"/>
                          <a:pt x="11144250" y="5153978"/>
                        </a:cubicBezTo>
                        <a:cubicBezTo>
                          <a:pt x="11150402" y="5352478"/>
                          <a:pt x="11131695" y="5816088"/>
                          <a:pt x="11144250" y="6000750"/>
                        </a:cubicBezTo>
                        <a:cubicBezTo>
                          <a:pt x="10975310" y="5966521"/>
                          <a:pt x="10714931" y="6022102"/>
                          <a:pt x="10447734" y="6000750"/>
                        </a:cubicBezTo>
                        <a:cubicBezTo>
                          <a:pt x="10180537" y="5979398"/>
                          <a:pt x="9917378" y="6026579"/>
                          <a:pt x="9751219" y="6000750"/>
                        </a:cubicBezTo>
                        <a:cubicBezTo>
                          <a:pt x="9585061" y="5974921"/>
                          <a:pt x="9392596" y="5986403"/>
                          <a:pt x="9277588" y="6000750"/>
                        </a:cubicBezTo>
                        <a:cubicBezTo>
                          <a:pt x="9162580" y="6015097"/>
                          <a:pt x="8726965" y="5964222"/>
                          <a:pt x="8469630" y="6000750"/>
                        </a:cubicBezTo>
                        <a:cubicBezTo>
                          <a:pt x="8212295" y="6037278"/>
                          <a:pt x="8092495" y="5998739"/>
                          <a:pt x="7995999" y="6000750"/>
                        </a:cubicBezTo>
                        <a:cubicBezTo>
                          <a:pt x="7899503" y="6002761"/>
                          <a:pt x="7489864" y="5990919"/>
                          <a:pt x="7188041" y="6000750"/>
                        </a:cubicBezTo>
                        <a:cubicBezTo>
                          <a:pt x="6886218" y="6010581"/>
                          <a:pt x="6976178" y="5985433"/>
                          <a:pt x="6825853" y="6000750"/>
                        </a:cubicBezTo>
                        <a:cubicBezTo>
                          <a:pt x="6675528" y="6016067"/>
                          <a:pt x="6355370" y="5991951"/>
                          <a:pt x="6017895" y="6000750"/>
                        </a:cubicBezTo>
                        <a:cubicBezTo>
                          <a:pt x="5680420" y="6009549"/>
                          <a:pt x="5757937" y="6003298"/>
                          <a:pt x="5544264" y="6000750"/>
                        </a:cubicBezTo>
                        <a:cubicBezTo>
                          <a:pt x="5330591" y="5998202"/>
                          <a:pt x="5302673" y="5991161"/>
                          <a:pt x="5182076" y="6000750"/>
                        </a:cubicBezTo>
                        <a:cubicBezTo>
                          <a:pt x="5061479" y="6010339"/>
                          <a:pt x="4831262" y="6010078"/>
                          <a:pt x="4708446" y="6000750"/>
                        </a:cubicBezTo>
                        <a:cubicBezTo>
                          <a:pt x="4585630" y="5991423"/>
                          <a:pt x="4150133" y="5992633"/>
                          <a:pt x="3900488" y="6000750"/>
                        </a:cubicBezTo>
                        <a:cubicBezTo>
                          <a:pt x="3650843" y="6008867"/>
                          <a:pt x="3610860" y="5996320"/>
                          <a:pt x="3426857" y="6000750"/>
                        </a:cubicBezTo>
                        <a:cubicBezTo>
                          <a:pt x="3242854" y="6005180"/>
                          <a:pt x="3223701" y="5998327"/>
                          <a:pt x="3064669" y="6000750"/>
                        </a:cubicBezTo>
                        <a:cubicBezTo>
                          <a:pt x="2905637" y="6003173"/>
                          <a:pt x="2768735" y="5980328"/>
                          <a:pt x="2591038" y="6000750"/>
                        </a:cubicBezTo>
                        <a:cubicBezTo>
                          <a:pt x="2413341" y="6021172"/>
                          <a:pt x="2183418" y="5980933"/>
                          <a:pt x="2005965" y="6000750"/>
                        </a:cubicBezTo>
                        <a:cubicBezTo>
                          <a:pt x="1828512" y="6020567"/>
                          <a:pt x="1471185" y="6024383"/>
                          <a:pt x="1309449" y="6000750"/>
                        </a:cubicBezTo>
                        <a:cubicBezTo>
                          <a:pt x="1147713" y="5977117"/>
                          <a:pt x="953816" y="6016494"/>
                          <a:pt x="835819" y="6000750"/>
                        </a:cubicBezTo>
                        <a:cubicBezTo>
                          <a:pt x="717822" y="5985007"/>
                          <a:pt x="357484" y="6013721"/>
                          <a:pt x="0" y="6000750"/>
                        </a:cubicBezTo>
                        <a:cubicBezTo>
                          <a:pt x="5087" y="5837869"/>
                          <a:pt x="18251" y="5643408"/>
                          <a:pt x="0" y="5334000"/>
                        </a:cubicBezTo>
                        <a:cubicBezTo>
                          <a:pt x="-18251" y="5024592"/>
                          <a:pt x="6218" y="4997229"/>
                          <a:pt x="0" y="4667250"/>
                        </a:cubicBezTo>
                        <a:cubicBezTo>
                          <a:pt x="-6218" y="4337271"/>
                          <a:pt x="9016" y="4309577"/>
                          <a:pt x="0" y="4000500"/>
                        </a:cubicBezTo>
                        <a:cubicBezTo>
                          <a:pt x="-9016" y="3691423"/>
                          <a:pt x="-10455" y="3628679"/>
                          <a:pt x="0" y="3333750"/>
                        </a:cubicBezTo>
                        <a:cubicBezTo>
                          <a:pt x="10455" y="3038821"/>
                          <a:pt x="-4037" y="3014659"/>
                          <a:pt x="0" y="2727008"/>
                        </a:cubicBezTo>
                        <a:cubicBezTo>
                          <a:pt x="4037" y="2439357"/>
                          <a:pt x="15473" y="2241561"/>
                          <a:pt x="0" y="2000250"/>
                        </a:cubicBezTo>
                        <a:cubicBezTo>
                          <a:pt x="-15473" y="1758939"/>
                          <a:pt x="-805" y="1598245"/>
                          <a:pt x="0" y="1333500"/>
                        </a:cubicBezTo>
                        <a:cubicBezTo>
                          <a:pt x="805" y="1068755"/>
                          <a:pt x="-24377" y="5557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61265543-B0CB-8687-7333-CC3C333AC2A8}"/>
              </a:ext>
            </a:extLst>
          </p:cNvPr>
          <p:cNvSpPr txBox="1">
            <a:spLocks/>
          </p:cNvSpPr>
          <p:nvPr/>
        </p:nvSpPr>
        <p:spPr>
          <a:xfrm>
            <a:off x="1028700" y="742951"/>
            <a:ext cx="5334000" cy="630544"/>
          </a:xfrm>
          <a:prstGeom prst="rect">
            <a:avLst/>
          </a:prstGeom>
        </p:spPr>
        <p:txBody>
          <a:bodyPr lIns="0" tIns="0" rIns="0" bIns="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Dataset Description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39520FB7-F0BE-1FD0-CF0D-BA0398996DB9}"/>
              </a:ext>
            </a:extLst>
          </p:cNvPr>
          <p:cNvSpPr txBox="1">
            <a:spLocks/>
          </p:cNvSpPr>
          <p:nvPr/>
        </p:nvSpPr>
        <p:spPr>
          <a:xfrm>
            <a:off x="1362075" y="2057400"/>
            <a:ext cx="8876718" cy="360939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Source</a:t>
            </a:r>
            <a:r>
              <a:rPr lang="en-US" sz="2000" dirty="0"/>
              <a:t>: The dataset contains financial information for the top 50 companies in India.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 Number of Records</a:t>
            </a:r>
            <a:r>
              <a:rPr lang="en-US" sz="2000" dirty="0"/>
              <a:t>: 488 entries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 Fields</a:t>
            </a:r>
            <a:r>
              <a:rPr lang="en-US" sz="2000" dirty="0"/>
              <a:t>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Serial Number (S.No.)</a:t>
            </a:r>
            <a:r>
              <a:rPr lang="en-US" sz="1800" dirty="0"/>
              <a:t>: Unique identifier for each record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Name</a:t>
            </a:r>
            <a:r>
              <a:rPr lang="en-US" sz="1800" dirty="0"/>
              <a:t>: Name of the company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Mar Cap - Crore</a:t>
            </a:r>
            <a:r>
              <a:rPr lang="en-US" sz="1800" dirty="0"/>
              <a:t>: Market Capitalization in Crores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Sales Qtr - Crore</a:t>
            </a:r>
            <a:r>
              <a:rPr lang="en-US" sz="1800" dirty="0"/>
              <a:t>: Quarterly Sales in Crores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65B8A7-4B2B-ADC8-E61A-932B5E7AB13F}"/>
              </a:ext>
            </a:extLst>
          </p:cNvPr>
          <p:cNvCxnSpPr>
            <a:cxnSpLocks/>
          </p:cNvCxnSpPr>
          <p:nvPr/>
        </p:nvCxnSpPr>
        <p:spPr>
          <a:xfrm>
            <a:off x="1028700" y="1666865"/>
            <a:ext cx="10115550" cy="0"/>
          </a:xfrm>
          <a:prstGeom prst="line">
            <a:avLst/>
          </a:prstGeom>
          <a:ln w="73025" cmpd="sng">
            <a:prstDash val="solid"/>
            <a:headEnd w="sm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D4D226-432E-23C1-1BEE-59935C71C4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6184" y="2394155"/>
            <a:ext cx="9049797" cy="290453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Market Capitalization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total market value of a company's outstanding   shares, indicating its size and market value.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Quarterly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total revenue generated by a company in a quarter, crucial for assessing financial performance and growth potential.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Key Performance Indicators (KPIs)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835A-A332-4647-B267-D78B14BFA4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3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B7DB-93ED-F996-17AD-332D1E4F89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56B5345-C465-66B2-9556-942A7DC1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71500"/>
            <a:ext cx="2583180" cy="666750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My Design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D3407E-790E-14BD-72FC-E237E03C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9" y="1876425"/>
            <a:ext cx="5330825" cy="3814972"/>
          </a:xfrm>
          <a:prstGeom prst="rect">
            <a:avLst/>
          </a:prstGeom>
          <a:effectLst>
            <a:reflection blurRad="6350" stA="16000" endPos="40000" dist="1016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B2AB28-9245-FCB8-D920-6D4687B2D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6425"/>
            <a:ext cx="5397500" cy="3814973"/>
          </a:xfrm>
          <a:prstGeom prst="rect">
            <a:avLst/>
          </a:prstGeom>
          <a:effectLst>
            <a:reflection blurRad="6350" stA="13000" endPos="40000" dist="101600" dir="5400000" sy="-100000" algn="bl" rotWithShape="0"/>
          </a:effec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45EB945-3290-8959-9D69-BDB47136ADF4}"/>
              </a:ext>
            </a:extLst>
          </p:cNvPr>
          <p:cNvSpPr/>
          <p:nvPr/>
        </p:nvSpPr>
        <p:spPr>
          <a:xfrm>
            <a:off x="-419099" y="-342900"/>
            <a:ext cx="1219200" cy="1051560"/>
          </a:xfrm>
          <a:prstGeom prst="ellipse">
            <a:avLst/>
          </a:prstGeom>
          <a:solidFill>
            <a:schemeClr val="accent3">
              <a:lumMod val="60000"/>
              <a:lumOff val="40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1BEAC8-4482-32F1-54C5-68A1B82EEE6B}"/>
              </a:ext>
            </a:extLst>
          </p:cNvPr>
          <p:cNvCxnSpPr>
            <a:cxnSpLocks/>
          </p:cNvCxnSpPr>
          <p:nvPr/>
        </p:nvCxnSpPr>
        <p:spPr>
          <a:xfrm>
            <a:off x="1028700" y="1426835"/>
            <a:ext cx="8505825" cy="0"/>
          </a:xfrm>
          <a:prstGeom prst="line">
            <a:avLst/>
          </a:prstGeom>
          <a:ln w="73025" cmpd="sng">
            <a:prstDash val="solid"/>
            <a:headEnd w="sm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Graphic 18" descr="Bar graph with upward trend with solid fill">
            <a:extLst>
              <a:ext uri="{FF2B5EF4-FFF2-40B4-BE49-F238E27FC236}">
                <a16:creationId xmlns:a16="http://schemas.microsoft.com/office/drawing/2014/main" id="{6DBBD975-3C38-EEC5-D1D9-AC48F67CD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1400" y="118650"/>
            <a:ext cx="1324800" cy="132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3808533-6F1A-4C56-86BB-71651AA24F67}"/>
              </a:ext>
            </a:extLst>
          </p:cNvPr>
          <p:cNvSpPr txBox="1"/>
          <p:nvPr/>
        </p:nvSpPr>
        <p:spPr>
          <a:xfrm>
            <a:off x="4309192" y="6038273"/>
            <a:ext cx="48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Financial Analytics | Tableau Public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1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600" dirty="0"/>
            </a:br>
            <a:r>
              <a:rPr lang="en-US" sz="3600" b="1" dirty="0"/>
              <a:t>Findings and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664B-4754-7F4E-ADCF-6AF266499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000250"/>
            <a:ext cx="5067300" cy="447496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 Companies by Market Cap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Reliance Industries and TCS lead in market capitalization.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Top Companies by Quarterly Sales</a:t>
            </a: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IOC and Reliance Industries have the highest quarterly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Market Cap Per Sales Ratio</a:t>
            </a: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Indiabulls Venture and Gillette India have high ratios, indicating strong valuation relative to sales.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D30E-08D1-F34C-AC54-52AB788603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724150"/>
            <a:ext cx="4686300" cy="27813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Market Cap vs Quarterly Sales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Positive correlation observed;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Reliance, TCS, and HDFC Bank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are notable leaders.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Quarterly Sales Trends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Seasonal sales spikes seen in Reliance Industries and IOCL.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Graphic 11" descr="Bar graph with upward trend with solid fill">
            <a:extLst>
              <a:ext uri="{FF2B5EF4-FFF2-40B4-BE49-F238E27FC236}">
                <a16:creationId xmlns:a16="http://schemas.microsoft.com/office/drawing/2014/main" id="{2A2E720D-EB54-4258-5450-7A7D7A3EE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1400" y="118650"/>
            <a:ext cx="1324800" cy="13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Recommendations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4149-777B-A542-AC15-9DF98E21D24F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1590676" y="2346960"/>
            <a:ext cx="8734424" cy="3301366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Strategic Investments</a:t>
            </a:r>
            <a:r>
              <a:rPr lang="en-US" sz="2000" dirty="0"/>
              <a:t>: Focus on sectors with high growth potential.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Competitive Analysis</a:t>
            </a:r>
            <a:r>
              <a:rPr lang="en-US" sz="2000" dirty="0"/>
              <a:t>: Regularly monitor competitors and market trends.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Sales Optimization</a:t>
            </a:r>
            <a:r>
              <a:rPr lang="en-US" sz="2000" dirty="0"/>
              <a:t>: Companies with low sales relative to market cap should explore new markets or products.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Further Analysis</a:t>
            </a:r>
            <a:r>
              <a:rPr lang="en-US" sz="2000" dirty="0"/>
              <a:t>: Consider deeper dives into profitability and market trends for strategic insights.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3659506"/>
            <a:ext cx="4876800" cy="64579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6" descr="White Darts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CE19-F795-8240-B223-A5CA7C9DE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6763" y="2286004"/>
            <a:ext cx="5246737" cy="819146"/>
          </a:xfrm>
        </p:spPr>
        <p:txBody>
          <a:bodyPr/>
          <a:lstStyle/>
          <a:p>
            <a:r>
              <a:rPr lang="en-US" dirty="0"/>
              <a:t>The analysis reveals market leaders and key growth areas among the </a:t>
            </a:r>
            <a:r>
              <a:rPr lang="en-US" b="1" dirty="0"/>
              <a:t>top 500 </a:t>
            </a:r>
            <a:r>
              <a:rPr lang="en-US" dirty="0"/>
              <a:t>companies in India.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9AD257-3925-486A-F9B6-B9230789E831}"/>
              </a:ext>
            </a:extLst>
          </p:cNvPr>
          <p:cNvCxnSpPr>
            <a:cxnSpLocks/>
          </p:cNvCxnSpPr>
          <p:nvPr/>
        </p:nvCxnSpPr>
        <p:spPr>
          <a:xfrm>
            <a:off x="6246763" y="3429000"/>
            <a:ext cx="4887143" cy="0"/>
          </a:xfrm>
          <a:prstGeom prst="line">
            <a:avLst/>
          </a:prstGeom>
          <a:ln w="73025" cmpd="sng">
            <a:prstDash val="solid"/>
            <a:headEnd w="sm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4273A0-A4DF-47AA-BF1F-8758123399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377</Words>
  <Application>Microsoft Office PowerPoint</Application>
  <PresentationFormat>Widescreen</PresentationFormat>
  <Paragraphs>60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Nova</vt:lpstr>
      <vt:lpstr>Calibri</vt:lpstr>
      <vt:lpstr>Wingdings</vt:lpstr>
      <vt:lpstr>Theme1</vt:lpstr>
      <vt:lpstr>Financial Analytics</vt:lpstr>
      <vt:lpstr>Agenda</vt:lpstr>
      <vt:lpstr>Introduction</vt:lpstr>
      <vt:lpstr>PowerPoint Presentation</vt:lpstr>
      <vt:lpstr>Key Performance Indicators (KPIs)</vt:lpstr>
      <vt:lpstr>My Design </vt:lpstr>
      <vt:lpstr> Findings and Insights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!</dc:creator>
  <cp:lastModifiedBy>Ravi !</cp:lastModifiedBy>
  <cp:revision>3</cp:revision>
  <dcterms:created xsi:type="dcterms:W3CDTF">2024-07-30T06:28:21Z</dcterms:created>
  <dcterms:modified xsi:type="dcterms:W3CDTF">2024-07-31T07:14:33Z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