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7" r:id="rId7"/>
    <p:sldMasterId id="2147483709" r:id="rId8"/>
    <p:sldMasterId id="2147483721" r:id="rId9"/>
    <p:sldMasterId id="2147483733" r:id="rId10"/>
  </p:sldMasterIdLst>
  <p:notesMasterIdLst>
    <p:notesMasterId r:id="rId34"/>
  </p:notesMasterIdLst>
  <p:handoutMasterIdLst>
    <p:handoutMasterId r:id="rId35"/>
  </p:handoutMasterIdLst>
  <p:sldIdLst>
    <p:sldId id="256" r:id="rId11"/>
    <p:sldId id="258" r:id="rId12"/>
    <p:sldId id="286" r:id="rId13"/>
    <p:sldId id="267" r:id="rId14"/>
    <p:sldId id="287" r:id="rId15"/>
    <p:sldId id="268" r:id="rId16"/>
    <p:sldId id="288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4" r:id="rId26"/>
    <p:sldId id="281" r:id="rId27"/>
    <p:sldId id="285" r:id="rId28"/>
    <p:sldId id="292" r:id="rId29"/>
    <p:sldId id="283" r:id="rId30"/>
    <p:sldId id="295" r:id="rId31"/>
    <p:sldId id="293" r:id="rId32"/>
    <p:sldId id="263" r:id="rId33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1B50"/>
    <a:srgbClr val="242D66"/>
    <a:srgbClr val="F2F2F2"/>
    <a:srgbClr val="E87A23"/>
    <a:srgbClr val="ED7D31"/>
    <a:srgbClr val="00FF00"/>
    <a:srgbClr val="FF3300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9705F-E0DF-22C8-9229-CB5F62A2E529}" v="48" dt="2020-07-14T16:26:57.488"/>
    <p1510:client id="{D70FE1C8-706A-4459-AE81-98C7D4EF9B02}" v="457" dt="2020-07-14T01:47:18.835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588" autoAdjust="0"/>
    <p:restoredTop sz="94434" autoAdjust="0"/>
  </p:normalViewPr>
  <p:slideViewPr>
    <p:cSldViewPr>
      <p:cViewPr varScale="1">
        <p:scale>
          <a:sx n="98" d="100"/>
          <a:sy n="98" d="100"/>
        </p:scale>
        <p:origin x="-942" y="-90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handoutMaster" Target="handoutMasters/handout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wan Kodagoda" userId="S::nuwan.k@sliit.lk::2aabc375-f6f0-4cbe-a5bd-62e03f74afc7" providerId="AD" clId="Web-{D70FE1C8-706A-4459-AE81-98C7D4EF9B02}"/>
    <pc:docChg chg="addSld modSld">
      <pc:chgData name="Nuwan Kodagoda" userId="S::nuwan.k@sliit.lk::2aabc375-f6f0-4cbe-a5bd-62e03f74afc7" providerId="AD" clId="Web-{D70FE1C8-706A-4459-AE81-98C7D4EF9B02}" dt="2020-07-14T01:47:18.554" v="446" actId="20577"/>
      <pc:docMkLst>
        <pc:docMk/>
      </pc:docMkLst>
      <pc:sldChg chg="modSp">
        <pc:chgData name="Nuwan Kodagoda" userId="S::nuwan.k@sliit.lk::2aabc375-f6f0-4cbe-a5bd-62e03f74afc7" providerId="AD" clId="Web-{D70FE1C8-706A-4459-AE81-98C7D4EF9B02}" dt="2020-07-14T01:47:15.929" v="444" actId="20577"/>
        <pc:sldMkLst>
          <pc:docMk/>
          <pc:sldMk cId="2512167783" sldId="292"/>
        </pc:sldMkLst>
        <pc:spChg chg="mod">
          <ac:chgData name="Nuwan Kodagoda" userId="S::nuwan.k@sliit.lk::2aabc375-f6f0-4cbe-a5bd-62e03f74afc7" providerId="AD" clId="Web-{D70FE1C8-706A-4459-AE81-98C7D4EF9B02}" dt="2020-07-14T01:47:15.929" v="444" actId="20577"/>
          <ac:spMkLst>
            <pc:docMk/>
            <pc:sldMk cId="2512167783" sldId="292"/>
            <ac:spMk id="2" creationId="{00000000-0000-0000-0000-000000000000}"/>
          </ac:spMkLst>
        </pc:spChg>
      </pc:sldChg>
      <pc:sldChg chg="modSp">
        <pc:chgData name="Nuwan Kodagoda" userId="S::nuwan.k@sliit.lk::2aabc375-f6f0-4cbe-a5bd-62e03f74afc7" providerId="AD" clId="Web-{D70FE1C8-706A-4459-AE81-98C7D4EF9B02}" dt="2020-07-14T01:46:34.366" v="433" actId="20577"/>
        <pc:sldMkLst>
          <pc:docMk/>
          <pc:sldMk cId="0" sldId="293"/>
        </pc:sldMkLst>
        <pc:spChg chg="mod">
          <ac:chgData name="Nuwan Kodagoda" userId="S::nuwan.k@sliit.lk::2aabc375-f6f0-4cbe-a5bd-62e03f74afc7" providerId="AD" clId="Web-{D70FE1C8-706A-4459-AE81-98C7D4EF9B02}" dt="2020-07-14T01:46:26.147" v="422" actId="20577"/>
          <ac:spMkLst>
            <pc:docMk/>
            <pc:sldMk cId="0" sldId="293"/>
            <ac:spMk id="2" creationId="{00000000-0000-0000-0000-000000000000}"/>
          </ac:spMkLst>
        </pc:spChg>
        <pc:spChg chg="mod">
          <ac:chgData name="Nuwan Kodagoda" userId="S::nuwan.k@sliit.lk::2aabc375-f6f0-4cbe-a5bd-62e03f74afc7" providerId="AD" clId="Web-{D70FE1C8-706A-4459-AE81-98C7D4EF9B02}" dt="2020-07-14T01:46:34.366" v="433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 add replId">
        <pc:chgData name="Nuwan Kodagoda" userId="S::nuwan.k@sliit.lk::2aabc375-f6f0-4cbe-a5bd-62e03f74afc7" providerId="AD" clId="Web-{D70FE1C8-706A-4459-AE81-98C7D4EF9B02}" dt="2020-07-14T01:47:09.225" v="437" actId="20577"/>
        <pc:sldMkLst>
          <pc:docMk/>
          <pc:sldMk cId="2118586800" sldId="294"/>
        </pc:sldMkLst>
        <pc:spChg chg="mod">
          <ac:chgData name="Nuwan Kodagoda" userId="S::nuwan.k@sliit.lk::2aabc375-f6f0-4cbe-a5bd-62e03f74afc7" providerId="AD" clId="Web-{D70FE1C8-706A-4459-AE81-98C7D4EF9B02}" dt="2020-07-14T01:47:09.225" v="437" actId="20577"/>
          <ac:spMkLst>
            <pc:docMk/>
            <pc:sldMk cId="2118586800" sldId="294"/>
            <ac:spMk id="2" creationId="{00000000-0000-0000-0000-000000000000}"/>
          </ac:spMkLst>
        </pc:spChg>
        <pc:spChg chg="mod">
          <ac:chgData name="Nuwan Kodagoda" userId="S::nuwan.k@sliit.lk::2aabc375-f6f0-4cbe-a5bd-62e03f74afc7" providerId="AD" clId="Web-{D70FE1C8-706A-4459-AE81-98C7D4EF9B02}" dt="2020-07-14T01:43:29.053" v="148" actId="20577"/>
          <ac:spMkLst>
            <pc:docMk/>
            <pc:sldMk cId="2118586800" sldId="294"/>
            <ac:spMk id="3" creationId="{00000000-0000-0000-0000-000000000000}"/>
          </ac:spMkLst>
        </pc:spChg>
      </pc:sldChg>
      <pc:sldChg chg="modSp new">
        <pc:chgData name="Nuwan Kodagoda" userId="S::nuwan.k@sliit.lk::2aabc375-f6f0-4cbe-a5bd-62e03f74afc7" providerId="AD" clId="Web-{D70FE1C8-706A-4459-AE81-98C7D4EF9B02}" dt="2020-07-14T01:46:18.913" v="415" actId="20577"/>
        <pc:sldMkLst>
          <pc:docMk/>
          <pc:sldMk cId="2221093326" sldId="295"/>
        </pc:sldMkLst>
        <pc:spChg chg="mod">
          <ac:chgData name="Nuwan Kodagoda" userId="S::nuwan.k@sliit.lk::2aabc375-f6f0-4cbe-a5bd-62e03f74afc7" providerId="AD" clId="Web-{D70FE1C8-706A-4459-AE81-98C7D4EF9B02}" dt="2020-07-14T01:46:18.913" v="415" actId="20577"/>
          <ac:spMkLst>
            <pc:docMk/>
            <pc:sldMk cId="2221093326" sldId="295"/>
            <ac:spMk id="2" creationId="{4996D268-C620-4655-B1C1-22CFB6D48895}"/>
          </ac:spMkLst>
        </pc:spChg>
        <pc:spChg chg="mod">
          <ac:chgData name="Nuwan Kodagoda" userId="S::nuwan.k@sliit.lk::2aabc375-f6f0-4cbe-a5bd-62e03f74afc7" providerId="AD" clId="Web-{D70FE1C8-706A-4459-AE81-98C7D4EF9B02}" dt="2020-07-14T01:46:14.147" v="413" actId="20577"/>
          <ac:spMkLst>
            <pc:docMk/>
            <pc:sldMk cId="2221093326" sldId="295"/>
            <ac:spMk id="3" creationId="{86A367D5-7C37-43BA-BD68-4DBC1CFBAE17}"/>
          </ac:spMkLst>
        </pc:spChg>
      </pc:sldChg>
    </pc:docChg>
  </pc:docChgLst>
  <pc:docChgLst>
    <pc:chgData name="Nuwan Kodagoda" userId="S::nuwan.k@sliit.lk::2aabc375-f6f0-4cbe-a5bd-62e03f74afc7" providerId="AD" clId="Web-{C7E9705F-E0DF-22C8-9229-CB5F62A2E529}"/>
    <pc:docChg chg="modSld">
      <pc:chgData name="Nuwan Kodagoda" userId="S::nuwan.k@sliit.lk::2aabc375-f6f0-4cbe-a5bd-62e03f74afc7" providerId="AD" clId="Web-{C7E9705F-E0DF-22C8-9229-CB5F62A2E529}" dt="2020-07-14T16:26:57.488" v="47" actId="20577"/>
      <pc:docMkLst>
        <pc:docMk/>
      </pc:docMkLst>
      <pc:sldChg chg="modSp">
        <pc:chgData name="Nuwan Kodagoda" userId="S::nuwan.k@sliit.lk::2aabc375-f6f0-4cbe-a5bd-62e03f74afc7" providerId="AD" clId="Web-{C7E9705F-E0DF-22C8-9229-CB5F62A2E529}" dt="2020-07-14T15:44:50.123" v="25" actId="20577"/>
        <pc:sldMkLst>
          <pc:docMk/>
          <pc:sldMk cId="1410734637" sldId="258"/>
        </pc:sldMkLst>
        <pc:spChg chg="mod">
          <ac:chgData name="Nuwan Kodagoda" userId="S::nuwan.k@sliit.lk::2aabc375-f6f0-4cbe-a5bd-62e03f74afc7" providerId="AD" clId="Web-{C7E9705F-E0DF-22C8-9229-CB5F62A2E529}" dt="2020-07-14T15:44:50.123" v="25" actId="20577"/>
          <ac:spMkLst>
            <pc:docMk/>
            <pc:sldMk cId="1410734637" sldId="258"/>
            <ac:spMk id="3" creationId="{00000000-0000-0000-0000-000000000000}"/>
          </ac:spMkLst>
        </pc:spChg>
      </pc:sldChg>
      <pc:sldChg chg="modSp">
        <pc:chgData name="Nuwan Kodagoda" userId="S::nuwan.k@sliit.lk::2aabc375-f6f0-4cbe-a5bd-62e03f74afc7" providerId="AD" clId="Web-{C7E9705F-E0DF-22C8-9229-CB5F62A2E529}" dt="2020-07-14T16:10:48.689" v="41" actId="20577"/>
        <pc:sldMkLst>
          <pc:docMk/>
          <pc:sldMk cId="1194234976" sldId="277"/>
        </pc:sldMkLst>
        <pc:spChg chg="mod">
          <ac:chgData name="Nuwan Kodagoda" userId="S::nuwan.k@sliit.lk::2aabc375-f6f0-4cbe-a5bd-62e03f74afc7" providerId="AD" clId="Web-{C7E9705F-E0DF-22C8-9229-CB5F62A2E529}" dt="2020-07-14T16:10:48.689" v="41" actId="20577"/>
          <ac:spMkLst>
            <pc:docMk/>
            <pc:sldMk cId="1194234976" sldId="277"/>
            <ac:spMk id="3" creationId="{00000000-0000-0000-0000-000000000000}"/>
          </ac:spMkLst>
        </pc:spChg>
      </pc:sldChg>
      <pc:sldChg chg="modSp">
        <pc:chgData name="Nuwan Kodagoda" userId="S::nuwan.k@sliit.lk::2aabc375-f6f0-4cbe-a5bd-62e03f74afc7" providerId="AD" clId="Web-{C7E9705F-E0DF-22C8-9229-CB5F62A2E529}" dt="2020-07-14T16:26:57.488" v="47" actId="20577"/>
        <pc:sldMkLst>
          <pc:docMk/>
          <pc:sldMk cId="2802254" sldId="280"/>
        </pc:sldMkLst>
        <pc:spChg chg="mod">
          <ac:chgData name="Nuwan Kodagoda" userId="S::nuwan.k@sliit.lk::2aabc375-f6f0-4cbe-a5bd-62e03f74afc7" providerId="AD" clId="Web-{C7E9705F-E0DF-22C8-9229-CB5F62A2E529}" dt="2020-07-14T16:22:41.331" v="45" actId="20577"/>
          <ac:spMkLst>
            <pc:docMk/>
            <pc:sldMk cId="2802254" sldId="280"/>
            <ac:spMk id="8" creationId="{00000000-0000-0000-0000-000000000000}"/>
          </ac:spMkLst>
        </pc:spChg>
        <pc:spChg chg="mod">
          <ac:chgData name="Nuwan Kodagoda" userId="S::nuwan.k@sliit.lk::2aabc375-f6f0-4cbe-a5bd-62e03f74afc7" providerId="AD" clId="Web-{C7E9705F-E0DF-22C8-9229-CB5F62A2E529}" dt="2020-07-14T16:26:57.488" v="47" actId="20577"/>
          <ac:spMkLst>
            <pc:docMk/>
            <pc:sldMk cId="2802254" sldId="280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2C5B6-04D1-4559-A91E-88E59F48331F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5074-173C-465C-A3DC-58B38AC36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782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425D0-3ECE-420E-9130-D13D915528F8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9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7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3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439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496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296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53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46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6517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953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4397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409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859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562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3834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00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7401" y="1647592"/>
            <a:ext cx="5396363" cy="61151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0" y="227541"/>
            <a:ext cx="2554758" cy="851586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82" y="2412905"/>
            <a:ext cx="5396363" cy="1493793"/>
          </a:xfr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42096108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39049504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81189541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72659073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21095637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10606637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8823383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328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3198458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201918005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55989401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45243944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 Oriented Concepts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Introduction to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789290"/>
            <a:ext cx="457200" cy="273844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080" y="227541"/>
            <a:ext cx="2554758" cy="851586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7403" y="1647592"/>
            <a:ext cx="5396363" cy="611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884" indent="0">
              <a:buNone/>
              <a:defRPr sz="3300"/>
            </a:lvl2pPr>
            <a:lvl3pPr marL="685766" indent="0">
              <a:buNone/>
              <a:defRPr sz="3000"/>
            </a:lvl3pPr>
            <a:lvl4pPr marL="1028649" indent="0">
              <a:buNone/>
              <a:defRPr sz="2700"/>
            </a:lvl4pPr>
            <a:lvl5pPr marL="1371532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84" y="2412905"/>
            <a:ext cx="5396363" cy="14937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884" indent="0">
              <a:buNone/>
              <a:defRPr sz="3300"/>
            </a:lvl2pPr>
            <a:lvl3pPr marL="685766" indent="0">
              <a:buNone/>
              <a:defRPr sz="3000"/>
            </a:lvl3pPr>
            <a:lvl4pPr marL="1028649" indent="0">
              <a:buNone/>
              <a:defRPr sz="2700"/>
            </a:lvl4pPr>
            <a:lvl5pPr marL="1371532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9649036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14671-2548-9B4A-BC90-1ABE6275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569FD-E7A8-A74A-A927-2163C5DE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2D0C97-F2BE-1F46-8DF3-8613C7F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1FA457-CD19-7E42-BCE7-19B42EC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5555462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28224-E7F2-D948-A75F-27BE7602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3274C-2B21-0E4A-A8E9-C4D4E96E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2E7795-320A-AC41-9319-FA00A97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24889-94C4-FE4A-9EBD-FA34D044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6BF730-9B59-8B4F-B1CD-A90E43E4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9625297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71C7E-F47F-A740-8161-500BA0D2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7DE7F3-B809-3045-901F-BB3700330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CA977B-1B4C-1849-A510-DDB31D1A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6FE30D-E1F2-764A-9FF3-4DDFE8D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037FC9-FF28-704F-8F73-3DCC0304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239922-8FF3-334D-8AC6-167CC3AB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00014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596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6440F-30BD-EC47-8F28-28E35C0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9DA827-0A00-0648-B3C1-5EB6984B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653E0A-ADA9-D640-8D2A-C335F067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AEB8E11-FD7A-4B4D-8CC4-981C10EC3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637FC6-D39A-6640-BEFD-A3934C1D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38863D-C098-2A48-85BA-53A743E6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8E1737-7D3B-AC4D-B2DE-7CAB5F1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FC1A37-0D4F-1E44-AB54-2A9C08D7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883877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D0CF2-4FE2-0C4E-AEC9-EB428EB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1089262-86FD-7942-AE17-870A1596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8D7CE8-E9C6-394E-9DAE-F509FDB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EAA6A5-D0FA-D541-A385-0FA4D8DE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998446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0B41372-4AA9-3441-B767-BA04767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C336D2-6CA7-5E40-BEA6-53E1620E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9F1234-6AFD-AA4B-B051-5E11EF9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8270627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3361E-BD52-844C-8A6A-E222CA60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FF224-5B8F-DB4D-81C2-5F1D81FE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3F5B4C-BF1F-734B-BC03-36188B6C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1B5693-0A12-1148-B9BA-7B0E67A4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A2E3EC-0501-DA47-9535-DE116BB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0B25EA-A6C9-354B-8B1D-1EEAC246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7842216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C0641-E214-4E42-B539-42FF88B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E43784-F0EF-6F42-B7A0-9379BC22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1D639B-E1B6-AD43-9162-E3F15504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16F307-58F8-994F-98FB-536A4E05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E646F2-FC06-4C49-B044-3A96AD8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C1C94D-A47C-FE48-BD38-11973AF9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904555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67E0F-1F1B-A847-8BEA-0716D072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A535DE-2758-BE47-87AA-DA04AB40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30FD5-1ECF-064E-B6B3-F6EC467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E3543A-6C83-194B-8589-B5C624CE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8BD9C0-70AE-A44A-8305-6C32BDB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0152468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DC077D-2EDB-BC42-B959-CEA813812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0515B0-AD48-6E41-AC9E-DEC15DB56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6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6F8E1C-5EA0-3D4A-B64B-FD9A0F2E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AC8324-3C92-E941-B869-105EBE2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4F6284-20B3-0840-8AEA-87581B1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7" tIns="34289" rIns="68577" bIns="34289"/>
          <a:lstStyle/>
          <a:p>
            <a:fld id="{1369CC5A-799D-8E43-8032-7791EC7DE4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5622102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 Oriented Concepts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Introduction to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789290"/>
            <a:ext cx="457200" cy="273844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24D18CF-89A3-BF48-A490-7D1906AD7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36E61CA8-E35C-2448-901A-D4F36D2012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080" y="227541"/>
            <a:ext cx="2554758" cy="851586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2F6304E1-D957-4548-8D94-C8F685FDBE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7404" y="1647592"/>
            <a:ext cx="5396363" cy="611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875" indent="0">
              <a:buNone/>
              <a:defRPr sz="3300"/>
            </a:lvl2pPr>
            <a:lvl3pPr marL="685749" indent="0">
              <a:buNone/>
              <a:defRPr sz="3000"/>
            </a:lvl3pPr>
            <a:lvl4pPr marL="1028624" indent="0">
              <a:buNone/>
              <a:defRPr sz="2700"/>
            </a:lvl4pPr>
            <a:lvl5pPr marL="1371498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2949BD21-1F58-F74D-9D98-21A3ADDDC7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85" y="2412905"/>
            <a:ext cx="5396363" cy="14937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875" indent="0">
              <a:buNone/>
              <a:defRPr sz="3300"/>
            </a:lvl2pPr>
            <a:lvl3pPr marL="685749" indent="0">
              <a:buNone/>
              <a:defRPr sz="3000"/>
            </a:lvl3pPr>
            <a:lvl4pPr marL="1028624" indent="0">
              <a:buNone/>
              <a:defRPr sz="2700"/>
            </a:lvl4pPr>
            <a:lvl5pPr marL="1371498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757779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55DFE-D4AA-884A-B0AF-9091191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3A78A9-BE45-8147-A585-E8BF901F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0ED910-A7F2-3C4F-942D-96EC31BD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1B81F6-89F5-094B-B16A-B100DF4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7FA00-28C6-BA47-9BCA-7602B6A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1539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56497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68632-3FF1-114F-89D8-26506CF7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DDBC5B-0688-4245-914D-57EEBBBC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60DCD3-0138-984B-9BCF-6A74A20B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5E250C-F25C-8346-9557-E4D2F5B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5E146A-B9E0-2445-8288-0E18F947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955488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12DBE-F99A-AC47-AC4D-FD4FF28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F8C7D9-6025-3D48-B9EF-8468F88C9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7C8ECB-A5E1-6846-B4E5-6725A1E5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7030B0-F053-F540-A7D4-08C5A3F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C28EE3-05A7-C746-A06A-68E7C599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2372DA-7F41-3B43-AAD3-06278222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7596907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5CCD59-2B2F-6342-84CC-CDBFBF0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06C3F1-A786-B74F-87EE-CCD26105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B797CC-B575-114C-AC86-C67B45A1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2AE595-D8FB-8848-A7E1-4324FAE2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D88016-0A86-5B47-B42F-A3FCBEAF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D4D908D-C1E4-7D48-ABB0-FD884D8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1DCA8C-250C-4E4C-BB6E-24A1E107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A10730-617D-044F-9490-2AD97541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2532249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6FC8B4-28B8-7041-BEB1-52BD3610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CB3380-E09E-3C43-9A92-E6EB0B3D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94D097-9D59-9C4B-BD9A-0A0E9785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9D3078-4BD3-854C-BA6D-351397A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2849554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13292B-95FC-A54C-9E21-7CA64D6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2F27E7C-3225-5F43-948B-76F37A8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76F8A8-3F94-954F-BD63-8F423C03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8699732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31035-7105-3F46-B23E-61880CF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28537-2308-084C-85CA-D1F5990B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3C8F6B-0EB7-EF42-B6FC-DED9B2D7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235400-3E45-6E4C-ACDA-7B27CF3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763210-D575-3D45-AF1D-8B81BF97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8D18E9-72B9-5447-BBC9-A7B58B6B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0726038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AAE6D-A7C6-864C-A0E6-98D87046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3753E8-2A7F-BA43-B4B3-415AB2E9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DEA259-B848-884C-9F89-9D13CB35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763B9E-0D38-434D-A026-41C9B601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D3B9E2-8D80-7742-9888-1EC7509D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FB6CA9-994F-1245-9771-E23FDCA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720019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59689-1C00-884F-82C8-067B59B4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029053-FF3C-FF48-AEE9-7FA009A3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A20541-2512-D84F-AD2C-DA512A9E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571CD-CC46-FA4F-897E-4535749F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C40A0A-EA86-7442-BE2F-385D1E22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4709396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55A014-6951-BE44-8A86-DAA0F07B7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EBB579-260D-AB49-9B80-1A21613D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7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6DDAA9-5C47-284E-9934-5E8E122B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907007-A1FA-1D4F-8D2E-DC92C17B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64ABA-6D4C-764D-8FDA-62C57A76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63731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 Oriented Concepts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Introduction to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789290"/>
            <a:ext cx="457200" cy="273844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0250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129F7F3-9F03-6745-82D9-1C58E2ED7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EB73741-F5ED-864D-931A-858A844D73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080" y="227541"/>
            <a:ext cx="2554758" cy="851586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51CA3039-84A1-C946-A5F7-5CBD9EE42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7405" y="1647592"/>
            <a:ext cx="5396363" cy="611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866" indent="0">
              <a:buNone/>
              <a:defRPr sz="3300"/>
            </a:lvl2pPr>
            <a:lvl3pPr marL="685732" indent="0">
              <a:buNone/>
              <a:defRPr sz="3000"/>
            </a:lvl3pPr>
            <a:lvl4pPr marL="1028598" indent="0">
              <a:buNone/>
              <a:defRPr sz="2700"/>
            </a:lvl4pPr>
            <a:lvl5pPr marL="1371464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24264AD4-A097-5B4B-98C9-A1C1BF02F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86" y="2412905"/>
            <a:ext cx="5396363" cy="14937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866" indent="0">
              <a:buNone/>
              <a:defRPr sz="3300"/>
            </a:lvl2pPr>
            <a:lvl3pPr marL="685732" indent="0">
              <a:buNone/>
              <a:defRPr sz="3000"/>
            </a:lvl3pPr>
            <a:lvl4pPr marL="1028598" indent="0">
              <a:buNone/>
              <a:defRPr sz="2700"/>
            </a:lvl4pPr>
            <a:lvl5pPr marL="1371464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8566363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68BA11-1A32-C54B-9309-C6FC3DF5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BCA5A-D390-484A-A55D-EBAE9C16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0A0CE0-255B-9D48-9895-1DBBF8FB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200B41-8B4D-3641-A6E2-4EAEEDAC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60300A-5925-B849-9D04-6ACF517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9239897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E10CD-5FF6-D644-8F75-3C6E0F56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BA6A57-A120-F94D-8EA3-EA3D8641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221499-307A-7643-ADE6-D298E00C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4F30D1-7714-374F-BC33-73B2A62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0E1605-2E39-8141-97F7-8C650BA2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7672244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D3FCB-D002-214D-B46A-827BC002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E28CA7-1D76-6E4F-87EA-6BDB547C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48C7E8-E7DE-D34B-BA57-8BD8A6E9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526544-4FE6-B44F-A69D-7A923256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59E1D6-3EEE-B84B-8130-0567542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8D2B60-A597-0942-BB72-AC0130F4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079573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D9156-7ED5-6F41-97D9-1B47500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787EFE-7F1F-5041-AE5E-693F96AB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D5EA84-F4FA-4E4D-852B-D0A78283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6763292-D36A-5A45-B6AF-B1ACAFB24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3B6209-A769-6240-9DC9-34223F04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E30CFE5-EF40-C04C-A4DD-83D3392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ADC4E6-AD1E-4F43-BC6C-2FF050C6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D8BF98-4A8B-9D45-BC3D-148F821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6341151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601A1-9589-2B40-9187-92DC3853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AB0B05-C27C-7640-8ABE-679BF30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38BC55-A0B6-9049-AF6D-5C21E194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7D89E6-B899-8A41-99BC-FE0CBF25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5011781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71877D-7DAA-A24D-9830-DA354FB5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AF4227-3C44-644C-98C2-6091B0D9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BBBC5F-BACA-B445-ADDB-B88691DE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3264858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282E9-373E-1B42-B3E5-DED5A09B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D3C892-7991-DB4A-9FCB-6BEC76D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5D14E8-9C9F-3C45-8ED5-01DA001F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90D87D-73D0-E24D-B666-C32B866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8C982A-56C6-6C4B-9164-3753662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055C7F-5748-A947-9451-D18E491C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40185383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E9F9-3F5C-5F4A-AB69-E3FDCC70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A7E557-0685-DE49-A6F7-FAF3135D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058FE6-9CAD-854A-B539-D16466D0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75E515-7DAA-E648-BD3E-E4FEE60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80FF43-7001-1845-ABEA-41845D2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757134-E5FE-A54C-9B90-EA4CBFA2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647127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B99E8-36B5-0949-8513-689C34F5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8ABE95-8117-C043-8DB8-E267B453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F5E56E-ECDE-A644-96DE-56082F5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C3A234-4F81-A841-B3AF-33C41FFF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8A6CA2-D71B-C04F-8425-1758828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56592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1937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5FB5A0C-AF3E-DD4A-9869-9D0CB4AA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8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54FB47-CB7D-D541-AADE-0A562EAAB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8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17B44-9C32-5040-9951-6284080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D8170D-7439-1C4C-B41A-F911F36F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49A723-3CA4-C843-9091-FB60545B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7457633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 Oriented Concepts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Introduction to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789290"/>
            <a:ext cx="457200" cy="273844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E6D7474-90FC-2843-A6C6-7EC64A439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2137A8-B7A9-2A46-AC45-4250534E91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080" y="227541"/>
            <a:ext cx="2554758" cy="851586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AC908751-67EF-B24F-9891-A9E6E40477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7406" y="1647592"/>
            <a:ext cx="5396363" cy="611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857" indent="0">
              <a:buNone/>
              <a:defRPr sz="3300"/>
            </a:lvl2pPr>
            <a:lvl3pPr marL="685715" indent="0">
              <a:buNone/>
              <a:defRPr sz="3000"/>
            </a:lvl3pPr>
            <a:lvl4pPr marL="1028573" indent="0">
              <a:buNone/>
              <a:defRPr sz="2700"/>
            </a:lvl4pPr>
            <a:lvl5pPr marL="1371430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B8097590-88B5-144D-AFF3-0A7EEBB731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87" y="2412905"/>
            <a:ext cx="5396363" cy="14937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857" indent="0">
              <a:buNone/>
              <a:defRPr sz="3300"/>
            </a:lvl2pPr>
            <a:lvl3pPr marL="685715" indent="0">
              <a:buNone/>
              <a:defRPr sz="3000"/>
            </a:lvl3pPr>
            <a:lvl4pPr marL="1028573" indent="0">
              <a:buNone/>
              <a:defRPr sz="2700"/>
            </a:lvl4pPr>
            <a:lvl5pPr marL="1371430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456682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D2487-9088-DE47-98DB-6EAF6830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174E3A-DC25-E64A-888C-94941F13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A14187-3913-374E-AEAF-80AA66EC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24E1D9-21DE-9141-9208-3C74FF80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7364CB-CA1E-5244-A1D2-083E4C3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7448815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8F076-D2AB-2943-AF9A-72D3F807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9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3F7BF9-0A61-FF4F-8395-027DE0E1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6C7C4D-D285-9A4B-8BB5-37386095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D86127-0EA6-214A-B083-D35F0E93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EE0EDF-60E5-5D4D-9636-81771790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7770957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F3584-DBD9-744B-8E72-102A4829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2AA3D-4A15-E34C-8AF7-1009883AB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136B84-F8B1-F84F-BF1F-6272CA32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C513C1-A08B-2F44-8DA7-121F90D4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144FEE-4967-624A-9F10-4D7B7D28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C9A911-0630-4544-BC4F-184673FF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012215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6A0E63-D2DB-5D47-878D-DDAFFC9B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CFEB6B-B92B-CC49-8718-2EE2EEC1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40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75D6C4-21DD-DD4F-B969-021619D9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C4CCE0-F6C0-C14E-942C-C53C6113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40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7CEE15A-649F-F841-861A-E96BFED1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E5F3CB-0847-A149-B2D3-F83591B3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48C7ECC-B6CB-2E4D-A93D-44C1F6F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5921A9-D953-1441-89E0-852D67E2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178228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55A48-96BB-C249-92DA-6D671E6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E95BC2-7F4F-A74F-8B65-D090BFF7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0B41E8C-783A-3842-BA95-91CFE50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57E49-737A-774F-BEED-4D74F350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450099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1E19AB-93A9-CB4F-A97D-C6D0E4C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093FA0-71C8-3749-A2F2-ECC7B4B2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FEE156-6187-6141-BD3E-DA6E1C3A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0169545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81BC4-F8C9-5947-940B-1390E37F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9B7F54-094F-B143-83C5-95C52D9A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4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1066C6-C25C-984E-A0DD-D5415E51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57" indent="0">
              <a:buNone/>
              <a:defRPr sz="1100"/>
            </a:lvl2pPr>
            <a:lvl3pPr marL="685715" indent="0">
              <a:buNone/>
              <a:defRPr sz="9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  <a:lvl6pPr marL="1714289" indent="0">
              <a:buNone/>
              <a:defRPr sz="800"/>
            </a:lvl6pPr>
            <a:lvl7pPr marL="2057144" indent="0">
              <a:buNone/>
              <a:defRPr sz="800"/>
            </a:lvl7pPr>
            <a:lvl8pPr marL="2400000" indent="0">
              <a:buNone/>
              <a:defRPr sz="800"/>
            </a:lvl8pPr>
            <a:lvl9pPr marL="274285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60D5CD-069C-1948-8349-8061905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5A0036-3325-A94F-85AA-183519D7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2C2FD6-A57A-A249-8976-340497AE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7990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09671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6E09B5-A5B5-A14A-9542-024E78DD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006178-F035-6845-97F1-5BE5570EB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4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49A715-7EC3-FB42-9E17-B990CE9D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57" indent="0">
              <a:buNone/>
              <a:defRPr sz="1100"/>
            </a:lvl2pPr>
            <a:lvl3pPr marL="685715" indent="0">
              <a:buNone/>
              <a:defRPr sz="9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  <a:lvl6pPr marL="1714289" indent="0">
              <a:buNone/>
              <a:defRPr sz="800"/>
            </a:lvl6pPr>
            <a:lvl7pPr marL="2057144" indent="0">
              <a:buNone/>
              <a:defRPr sz="800"/>
            </a:lvl7pPr>
            <a:lvl8pPr marL="2400000" indent="0">
              <a:buNone/>
              <a:defRPr sz="800"/>
            </a:lvl8pPr>
            <a:lvl9pPr marL="274285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479DB0-B002-9645-AC57-C3D1473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D3AAF8-51B9-5C45-B2CD-732A4D78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662CF3-0416-BF4C-AA63-4B8A7263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5293242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CADB3-2C61-564D-997C-1DA70B29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FF8161-6881-D741-89D9-C165F33E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AD1751-1B65-1F49-A8C2-325477A8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DFCD24-4D35-674F-8BF1-400416E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27FF32-CD5B-FF41-9C75-89644CC9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0162342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CE3B775-5606-8445-B5C6-D71237AC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9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9F18FC-BDED-8C40-9D95-42AC2480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9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8FA7EB-3179-0548-99F6-45FFD523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81DB21-8761-1A49-86D0-64300BF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A24DBE-D2F1-5E4D-A1D3-D403F04B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835895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 Oriented Concepts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Introduction to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789290"/>
            <a:ext cx="457200" cy="273844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3000"/>
          <a:stretch/>
        </p:blipFill>
        <p:spPr>
          <a:xfrm>
            <a:off x="0" y="4800600"/>
            <a:ext cx="9144000" cy="3429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1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Learning Outcomes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Understand and apply the basic concepts of Object Oriented Programming</a:t>
            </a:r>
          </a:p>
          <a:p>
            <a:pPr lvl="0"/>
            <a:r>
              <a:rPr lang="en-US" dirty="0"/>
              <a:t>Design solutions by identifying the classes and relationships ( Object Oriented Analysis and Design ) Second level</a:t>
            </a:r>
          </a:p>
          <a:p>
            <a:pPr lvl="0"/>
            <a:r>
              <a:rPr lang="en-US" dirty="0"/>
              <a:t>Implement a solution to the given problem using the C++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3000"/>
          <a:stretch/>
        </p:blipFill>
        <p:spPr>
          <a:xfrm rot="10800000">
            <a:off x="0" y="-1"/>
            <a:ext cx="7620000" cy="342901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628650" y="108585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22E6-9103-4276-9BAB-ED011426809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D6A2-AAEB-4DDD-A927-8A6E0C04D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416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xmlns="" id="{B74E64AB-3617-6444-977E-451665F3AA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38D8-17A4-5542-BC90-8E3E8BB82911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19207C1-EF3A-474B-9260-57BDCDAABA5F}"/>
              </a:ext>
            </a:extLst>
          </p:cNvPr>
          <p:cNvSpPr/>
          <p:nvPr/>
        </p:nvSpPr>
        <p:spPr>
          <a:xfrm>
            <a:off x="2578713" y="4867275"/>
            <a:ext cx="6511948" cy="273844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sz="1400" dirty="0"/>
              <a:t>IT1050| Object Oriented Concepts| C++|</a:t>
            </a:r>
            <a:r>
              <a:rPr lang="en-US" sz="1400" dirty="0" err="1"/>
              <a:t>Anjalie</a:t>
            </a:r>
            <a:r>
              <a:rPr lang="en-US" sz="1400" dirty="0"/>
              <a:t> </a:t>
            </a:r>
            <a:r>
              <a:rPr lang="en-US" sz="1400" dirty="0" err="1"/>
              <a:t>Gamage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810" b="76667"/>
          <a:stretch/>
        </p:blipFill>
        <p:spPr>
          <a:xfrm>
            <a:off x="6690092" y="0"/>
            <a:ext cx="2453909" cy="11711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48400" y="57150"/>
            <a:ext cx="2743200" cy="6858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0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74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E16D633-DACB-C846-BDA7-A364E505FA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595381-8FBB-074E-85C0-EC0EE065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D59B-C6C2-C84A-A9B5-AB286FEC8FEA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D468D55-7135-BC4F-B4E1-521E101CC930}"/>
              </a:ext>
            </a:extLst>
          </p:cNvPr>
          <p:cNvSpPr/>
          <p:nvPr/>
        </p:nvSpPr>
        <p:spPr>
          <a:xfrm>
            <a:off x="2578713" y="4867275"/>
            <a:ext cx="6511948" cy="273844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r>
              <a:rPr lang="en-US" sz="1400" dirty="0"/>
              <a:t>Module Code | Module Name | Lecture Title | Lecturer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EEDC7D24-32C7-4B48-9F10-434887CD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26083DB-7BD6-3E47-B765-25CEE4F6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44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46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DBD57C8-B4C6-3C42-B6F4-C955BD6C8A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6AAD40-79E3-9A4C-A0B7-F3988464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ACE-BCC1-184F-A700-DFA15150D1CF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49F6B-E24B-774B-9985-5552F8469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308542-B565-C84C-A36F-281CEF297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7ECD-691F-C34D-A1DE-BB16D10A8AA5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86BD2B-3DFA-E24B-97EC-B151268D4BE7}"/>
              </a:ext>
            </a:extLst>
          </p:cNvPr>
          <p:cNvSpPr/>
          <p:nvPr/>
        </p:nvSpPr>
        <p:spPr>
          <a:xfrm>
            <a:off x="2578713" y="4867275"/>
            <a:ext cx="6511948" cy="273844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r>
              <a:rPr lang="en-US" sz="1400" dirty="0"/>
              <a:t>Module Code | Module Name | Lecture Title | Lecturer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1AFE1AAF-B956-2C44-8FEC-72B4E55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7" tIns="34289" rIns="68577" bIns="3428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2253E3D6-10BE-B648-833C-3BF1365C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2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47" r:id="rId12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86F86B0-CCE5-C247-8C3E-609758EDD3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F3B6E8-2F8C-BD44-8621-09962AFC7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E6BC-1CF3-D548-872D-25FC8E07215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BA8008-CB95-3B4A-A2A6-E3FFA6232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499DA9-A326-0744-B496-95638959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EFAC-9DE5-EE49-9E0C-0108BFBCFC7D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37D14D5-B266-324D-813B-7D2146A87BE8}"/>
              </a:ext>
            </a:extLst>
          </p:cNvPr>
          <p:cNvSpPr/>
          <p:nvPr/>
        </p:nvSpPr>
        <p:spPr>
          <a:xfrm>
            <a:off x="2578713" y="4867275"/>
            <a:ext cx="6565288" cy="273844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r>
              <a:rPr lang="en-US" sz="1400" dirty="0"/>
              <a:t>IT1050| Object Oriented Concepts| C++| </a:t>
            </a:r>
            <a:r>
              <a:rPr lang="en-US" sz="1400" dirty="0" err="1"/>
              <a:t>Anjalie</a:t>
            </a:r>
            <a:r>
              <a:rPr lang="en-US" sz="1400" dirty="0"/>
              <a:t> </a:t>
            </a:r>
            <a:r>
              <a:rPr lang="en-US" sz="1400" dirty="0" err="1"/>
              <a:t>Gamage</a:t>
            </a:r>
            <a:endParaRPr lang="en-US" sz="140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6BB38998-2073-AE42-9998-1D746B33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7DE789EF-2F79-8949-A254-5D7CCF0B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265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48" r:id="rId12"/>
  </p:sldLayoutIdLst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DF5791D-2785-FF4E-BB9F-BA95F7A785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22662D-6CBD-3E40-8908-73A2E180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6062-965F-0D4F-9928-5BD13379ABC1}" type="datetimeFigureOut">
              <a:rPr lang="x-none" smtClean="0"/>
              <a:pPr/>
              <a:t>14/07/2020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9A0E31-479D-AC42-8143-0F5CF079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0B0FD9-7401-9440-955C-2CC29D60A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62C7-B6AF-AC44-9DED-1AD9FB7CAF7F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3CBA682-B826-3E41-9370-D9CBAB4FDEDF}"/>
              </a:ext>
            </a:extLst>
          </p:cNvPr>
          <p:cNvSpPr/>
          <p:nvPr/>
        </p:nvSpPr>
        <p:spPr>
          <a:xfrm>
            <a:off x="2578713" y="4867275"/>
            <a:ext cx="6511948" cy="273844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r>
              <a:rPr lang="en-US" sz="14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32C0FA02-C8CF-7F45-AE8B-B2EE204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4" tIns="34289" rIns="68574" bIns="3428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46E731A-CE3E-B047-95B9-5CD6C76C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4" tIns="34289" rIns="68574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84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9" r:id="rId12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NuwanKodagoda/iomanipcpp" TargetMode="External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uwanKodagoda/namespace1cpp" TargetMode="External"/><Relationship Id="rId2" Type="http://schemas.openxmlformats.org/officeDocument/2006/relationships/hyperlink" Target="https://repl.it/@NuwanKodagoda/namespace2cpp" TargetMode="Externa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1714480" y="1647592"/>
            <a:ext cx="7000923" cy="611514"/>
          </a:xfrm>
        </p:spPr>
        <p:txBody>
          <a:bodyPr/>
          <a:lstStyle/>
          <a:p>
            <a:r>
              <a:rPr lang="en-US" dirty="0"/>
              <a:t>IT1050- Object Oriented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000364" y="2357436"/>
            <a:ext cx="5396363" cy="1493793"/>
          </a:xfrm>
        </p:spPr>
        <p:txBody>
          <a:bodyPr/>
          <a:lstStyle/>
          <a:p>
            <a:r>
              <a:rPr lang="en-US" dirty="0"/>
              <a:t>Lecture – 02  - 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4789488"/>
            <a:ext cx="457200" cy="273050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8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116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C++ Rules for making identifies</a:t>
            </a:r>
          </a:p>
          <a:p>
            <a:pPr lvl="1"/>
            <a:r>
              <a:rPr lang="en-US" dirty="0"/>
              <a:t>Consists with letters, digits, and underscore character</a:t>
            </a:r>
          </a:p>
          <a:p>
            <a:pPr lvl="1"/>
            <a:r>
              <a:rPr lang="en-US" dirty="0"/>
              <a:t>Starts with a letter</a:t>
            </a:r>
          </a:p>
          <a:p>
            <a:pPr lvl="1"/>
            <a:r>
              <a:rPr lang="en-US" dirty="0"/>
              <a:t>Cannot contain spaces, special characters, operators and reserve words / keywords</a:t>
            </a:r>
          </a:p>
          <a:p>
            <a:pPr lvl="1"/>
            <a:r>
              <a:rPr lang="en-US" dirty="0"/>
              <a:t>Cannot contain more than 31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0" y="3284783"/>
            <a:ext cx="1924050" cy="1443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53400" y="3486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xmlns="" val="420431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0034" y="1500180"/>
            <a:ext cx="3886200" cy="3228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// C Program</a:t>
            </a:r>
          </a:p>
          <a:p>
            <a:r>
              <a:rPr lang="en-US" dirty="0">
                <a:solidFill>
                  <a:srgbClr val="002060"/>
                </a:solidFill>
              </a:rPr>
              <a:t>#include &lt;</a:t>
            </a:r>
            <a:r>
              <a:rPr lang="en-US" dirty="0" err="1">
                <a:solidFill>
                  <a:srgbClr val="002060"/>
                </a:solidFill>
              </a:rPr>
              <a:t>stdio.h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void main ( void)</a:t>
            </a:r>
          </a:p>
          <a:p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printf</a:t>
            </a:r>
            <a:r>
              <a:rPr lang="en-US" dirty="0">
                <a:solidFill>
                  <a:srgbClr val="002060"/>
                </a:solidFill>
              </a:rPr>
              <a:t> (“Input Number :  ”);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scanf</a:t>
            </a:r>
            <a:r>
              <a:rPr lang="en-US" b="1" dirty="0">
                <a:solidFill>
                  <a:srgbClr val="002060"/>
                </a:solidFill>
              </a:rPr>
              <a:t>(“%d”, &amp;</a:t>
            </a:r>
            <a:r>
              <a:rPr lang="en-US" b="1" dirty="0" err="1">
                <a:solidFill>
                  <a:srgbClr val="002060"/>
                </a:solidFill>
              </a:rPr>
              <a:t>num</a:t>
            </a:r>
            <a:r>
              <a:rPr lang="en-US" b="1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printf</a:t>
            </a:r>
            <a:r>
              <a:rPr lang="en-US" dirty="0">
                <a:solidFill>
                  <a:srgbClr val="002060"/>
                </a:solidFill>
              </a:rPr>
              <a:t>(“Number : %d\n”,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00562" y="1500180"/>
            <a:ext cx="4267200" cy="32358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// C++ Program</a:t>
            </a:r>
          </a:p>
          <a:p>
            <a:r>
              <a:rPr lang="en-US" sz="1400" dirty="0">
                <a:solidFill>
                  <a:srgbClr val="002060"/>
                </a:solidFill>
              </a:rPr>
              <a:t>#include &lt;</a:t>
            </a:r>
            <a:r>
              <a:rPr lang="en-US" sz="1400" dirty="0" err="1">
                <a:solidFill>
                  <a:srgbClr val="002060"/>
                </a:solidFill>
              </a:rPr>
              <a:t>iostream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using namespace </a:t>
            </a:r>
            <a:r>
              <a:rPr lang="en-US" sz="1400" dirty="0" err="1">
                <a:solidFill>
                  <a:srgbClr val="002060"/>
                </a:solidFill>
              </a:rPr>
              <a:t>std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main ( 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</a:t>
            </a:r>
            <a:r>
              <a:rPr lang="en-US" sz="1400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num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&lt;&lt; “Input Number :”;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     </a:t>
            </a:r>
            <a:r>
              <a:rPr lang="en-US" sz="1400" b="1" dirty="0" err="1">
                <a:solidFill>
                  <a:srgbClr val="002060"/>
                </a:solidFill>
              </a:rPr>
              <a:t>cin</a:t>
            </a:r>
            <a:r>
              <a:rPr lang="en-US" sz="1400" b="1" dirty="0">
                <a:solidFill>
                  <a:srgbClr val="002060"/>
                </a:solidFill>
              </a:rPr>
              <a:t> &gt;&gt; </a:t>
            </a:r>
            <a:r>
              <a:rPr lang="en-US" sz="1400" b="1" dirty="0" err="1">
                <a:solidFill>
                  <a:srgbClr val="002060"/>
                </a:solidFill>
              </a:rPr>
              <a:t>num</a:t>
            </a:r>
            <a:r>
              <a:rPr lang="en-US" sz="1400" b="1" dirty="0">
                <a:solidFill>
                  <a:srgbClr val="002060"/>
                </a:solidFill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&lt;&lt;“Number is : “&lt;&lt; </a:t>
            </a:r>
            <a:r>
              <a:rPr lang="en-US" sz="1400" dirty="0" err="1">
                <a:solidFill>
                  <a:srgbClr val="002060"/>
                </a:solidFill>
              </a:rPr>
              <a:t>num</a:t>
            </a:r>
            <a:r>
              <a:rPr lang="en-US" sz="1400" dirty="0">
                <a:solidFill>
                  <a:srgbClr val="002060"/>
                </a:solidFill>
              </a:rPr>
              <a:t>    				&lt;&lt;</a:t>
            </a:r>
            <a:r>
              <a:rPr lang="en-US" sz="1400" dirty="0" err="1">
                <a:solidFill>
                  <a:srgbClr val="002060"/>
                </a:solidFill>
              </a:rPr>
              <a:t>endl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    return 0;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972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6" tIns="34289" rIns="68576" bIns="34289" rtlCol="0" anchor="t">
            <a:normAutofit/>
          </a:bodyPr>
          <a:lstStyle/>
          <a:p>
            <a:pPr marL="170815" indent="-170815"/>
            <a:r>
              <a:rPr lang="en-US" sz="2000" dirty="0" err="1">
                <a:latin typeface="Courier New"/>
                <a:cs typeface="Courier New"/>
              </a:rPr>
              <a:t>cin</a:t>
            </a:r>
            <a:r>
              <a:rPr lang="en-US" sz="2000" dirty="0"/>
              <a:t> is the stream input in the C++ standard library.</a:t>
            </a:r>
            <a:endParaRPr lang="en-US" sz="2000" dirty="0">
              <a:cs typeface="Calibri"/>
            </a:endParaRPr>
          </a:p>
          <a:p>
            <a:pPr marL="170815" indent="-170815"/>
            <a:r>
              <a:rPr lang="en-US" sz="2000" dirty="0"/>
              <a:t>The Extraction operator </a:t>
            </a:r>
            <a:r>
              <a:rPr lang="en-US" sz="2000" dirty="0">
                <a:latin typeface="Courier New"/>
                <a:cs typeface="Courier New"/>
              </a:rPr>
              <a:t>&gt;&gt;</a:t>
            </a:r>
            <a:r>
              <a:rPr lang="en-US" sz="2000" dirty="0"/>
              <a:t> will skip leading whitespace</a:t>
            </a:r>
            <a:endParaRPr lang="en-US" sz="2000" dirty="0">
              <a:cs typeface="Calibri"/>
            </a:endParaRPr>
          </a:p>
          <a:p>
            <a:pPr marL="170815" indent="-170815">
              <a:buNone/>
            </a:pPr>
            <a:r>
              <a:rPr lang="en-US" sz="2000" dirty="0"/>
              <a:t>   ( blank, tab, newline) characters and start the value with the first non-whitespace characters.</a:t>
            </a:r>
            <a:endParaRPr lang="en-US" sz="2000" dirty="0">
              <a:cs typeface="Calibri"/>
            </a:endParaRPr>
          </a:p>
          <a:p>
            <a:pPr marL="170815" indent="-170815"/>
            <a:r>
              <a:rPr lang="en-US" sz="2000" dirty="0"/>
              <a:t>A value is terminated by whitespace.</a:t>
            </a:r>
            <a:endParaRPr lang="en-US" sz="2000" dirty="0">
              <a:cs typeface="Calibri"/>
            </a:endParaRPr>
          </a:p>
          <a:p>
            <a:pPr marL="170815" indent="-170815"/>
            <a:r>
              <a:rPr lang="en-US" sz="2000" dirty="0" err="1"/>
              <a:t>e.g</a:t>
            </a:r>
            <a:r>
              <a:rPr lang="en-US" sz="2000" dirty="0"/>
              <a:t>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57290" y="4071948"/>
            <a:ext cx="3500462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002060"/>
                </a:solidFill>
              </a:rPr>
              <a:t>cout</a:t>
            </a:r>
            <a:r>
              <a:rPr lang="en-US" sz="1600" dirty="0">
                <a:solidFill>
                  <a:srgbClr val="002060"/>
                </a:solidFill>
              </a:rPr>
              <a:t>&lt;&lt; “Input length and width :”;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cin</a:t>
            </a:r>
            <a:r>
              <a:rPr lang="en-US" sz="1600" dirty="0">
                <a:solidFill>
                  <a:srgbClr val="002060"/>
                </a:solidFill>
              </a:rPr>
              <a:t> &gt;&gt; length &gt;&gt; width;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0628" y="4071948"/>
            <a:ext cx="39243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2060"/>
                </a:solidFill>
              </a:rPr>
              <a:t>Input length and width : 7.5     8.5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7950" y="371475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119423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program to input the length and the width of a rectangle and calculate and print the perimeter.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16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229630" cy="32635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header file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These allow you to send control signals to </a:t>
            </a:r>
            <a:r>
              <a:rPr lang="en-US" dirty="0" err="1"/>
              <a:t>cout</a:t>
            </a:r>
            <a:r>
              <a:rPr lang="en-US" dirty="0"/>
              <a:t> to control how the output is displayed.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US" dirty="0"/>
              <a:t>					- specifies number of spaces 							used to display a number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(n)</a:t>
            </a:r>
            <a:r>
              <a:rPr lang="en-US" dirty="0"/>
              <a:t> 			– determines the number of 							digits to be printed in a 								floating point number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setiosflags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::fixed)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/>
              <a:t>– determines the number 							of decimal places to be 								printed in a floating point 							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72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 </a:t>
            </a:r>
            <a:r>
              <a:rPr lang="en-US" sz="3600" dirty="0" err="1"/>
              <a:t>cont</a:t>
            </a:r>
            <a:r>
              <a:rPr lang="en-US" sz="3600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8650" y="1187768"/>
            <a:ext cx="7886700" cy="3552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&lt;&lt; </a:t>
            </a:r>
            <a:r>
              <a:rPr lang="en-US" sz="2000" dirty="0" err="1">
                <a:solidFill>
                  <a:srgbClr val="002060"/>
                </a:solidFill>
              </a:rPr>
              <a:t>setw</a:t>
            </a:r>
            <a:r>
              <a:rPr lang="en-US" sz="2000" dirty="0">
                <a:solidFill>
                  <a:srgbClr val="002060"/>
                </a:solidFill>
              </a:rPr>
              <a:t>(12) &lt;&lt;25.695789&lt;&lt; </a:t>
            </a:r>
            <a:r>
              <a:rPr lang="en-US" sz="2000" dirty="0" err="1">
                <a:solidFill>
                  <a:srgbClr val="002060"/>
                </a:solidFill>
              </a:rPr>
              <a:t>endl</a:t>
            </a:r>
            <a:r>
              <a:rPr lang="en-US" sz="2000" dirty="0">
                <a:solidFill>
                  <a:srgbClr val="002060"/>
                </a:solidFill>
              </a:rPr>
              <a:t>;  </a:t>
            </a:r>
            <a:endParaRPr lang="en-US" sz="2000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797606"/>
              </p:ext>
            </p:extLst>
          </p:nvPr>
        </p:nvGraphicFramePr>
        <p:xfrm>
          <a:off x="1447800" y="164496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28650" y="2330290"/>
            <a:ext cx="7886700" cy="3552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&lt;&lt; </a:t>
            </a:r>
            <a:r>
              <a:rPr lang="en-US" sz="2000" dirty="0" err="1">
                <a:solidFill>
                  <a:srgbClr val="002060"/>
                </a:solidFill>
              </a:rPr>
              <a:t>setw</a:t>
            </a:r>
            <a:r>
              <a:rPr lang="en-US" sz="2000" dirty="0">
                <a:solidFill>
                  <a:srgbClr val="002060"/>
                </a:solidFill>
              </a:rPr>
              <a:t>(12) &lt;&lt;</a:t>
            </a:r>
            <a:r>
              <a:rPr lang="en-US" sz="2000" dirty="0" err="1">
                <a:solidFill>
                  <a:srgbClr val="002060"/>
                </a:solidFill>
              </a:rPr>
              <a:t>setprecision</a:t>
            </a:r>
            <a:r>
              <a:rPr lang="en-US" sz="2000" dirty="0">
                <a:solidFill>
                  <a:srgbClr val="002060"/>
                </a:solidFill>
              </a:rPr>
              <a:t> (3) &lt;&lt; 25.695789&lt;&lt; </a:t>
            </a:r>
            <a:r>
              <a:rPr lang="en-US" sz="2000" dirty="0" err="1">
                <a:solidFill>
                  <a:srgbClr val="002060"/>
                </a:solidFill>
              </a:rPr>
              <a:t>endl</a:t>
            </a:r>
            <a:r>
              <a:rPr lang="en-US" sz="2000" dirty="0">
                <a:solidFill>
                  <a:srgbClr val="002060"/>
                </a:solidFill>
              </a:rPr>
              <a:t>;  </a:t>
            </a:r>
            <a:endParaRPr lang="en-US" sz="2000" dirty="0">
              <a:solidFill>
                <a:srgbClr val="7030A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5490432"/>
              </p:ext>
            </p:extLst>
          </p:nvPr>
        </p:nvGraphicFramePr>
        <p:xfrm>
          <a:off x="1475704" y="2841287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28650" y="3371135"/>
            <a:ext cx="7886700" cy="4579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&lt;&lt; </a:t>
            </a:r>
            <a:r>
              <a:rPr lang="en-US" sz="2000">
                <a:solidFill>
                  <a:srgbClr val="002060"/>
                </a:solidFill>
              </a:rPr>
              <a:t>setw(12) &lt;&lt;setiosflags(ios::fixed) &lt;&lt;  </a:t>
            </a:r>
            <a:r>
              <a:rPr lang="en-US" sz="2000" dirty="0">
                <a:solidFill>
                  <a:srgbClr val="002060"/>
                </a:solidFill>
              </a:rPr>
              <a:t>setprecision (5) &lt;&lt; 		</a:t>
            </a:r>
            <a:r>
              <a:rPr lang="en-US" sz="2000">
                <a:solidFill>
                  <a:srgbClr val="002060"/>
                </a:solidFill>
              </a:rPr>
              <a:t>						25.695789&lt;&lt; </a:t>
            </a:r>
            <a:r>
              <a:rPr lang="en-US" sz="2000" err="1">
                <a:solidFill>
                  <a:srgbClr val="002060"/>
                </a:solidFill>
              </a:rPr>
              <a:t>endl</a:t>
            </a:r>
            <a:r>
              <a:rPr lang="en-US" sz="2000" dirty="0">
                <a:solidFill>
                  <a:srgbClr val="002060"/>
                </a:solidFill>
              </a:rPr>
              <a:t>;  </a:t>
            </a:r>
            <a:endParaRPr lang="en-US" sz="2000" dirty="0">
              <a:solidFill>
                <a:srgbClr val="7030A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2889515"/>
              </p:ext>
            </p:extLst>
          </p:nvPr>
        </p:nvGraphicFramePr>
        <p:xfrm>
          <a:off x="1475704" y="3968710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Rounded Rectangle 11">
            <a:hlinkClick r:id="rId2"/>
          </p:cNvPr>
          <p:cNvSpPr/>
          <p:nvPr/>
        </p:nvSpPr>
        <p:spPr>
          <a:xfrm>
            <a:off x="6154502" y="4318675"/>
            <a:ext cx="2664296" cy="4133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iomanip.cpp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 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6" tIns="34289" rIns="68576" bIns="34289" rtlCol="0" anchor="t">
            <a:normAutofit/>
          </a:bodyPr>
          <a:lstStyle/>
          <a:p>
            <a:pPr marL="170815" indent="-170815"/>
            <a:r>
              <a:rPr lang="en-US" dirty="0"/>
              <a:t>Modify the program that was written to calculate the perimeter and area of a circle to display the results using two decimal places.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58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Control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1885950" cy="3263504"/>
          </a:xfrm>
        </p:spPr>
        <p:txBody>
          <a:bodyPr/>
          <a:lstStyle/>
          <a:p>
            <a:r>
              <a:rPr lang="en-US" dirty="0"/>
              <a:t>if</a:t>
            </a:r>
          </a:p>
          <a:p>
            <a:r>
              <a:rPr lang="en-US" dirty="0"/>
              <a:t>if- else</a:t>
            </a:r>
          </a:p>
          <a:p>
            <a:r>
              <a:rPr lang="en-US" dirty="0"/>
              <a:t>switch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1257300"/>
            <a:ext cx="5538184" cy="3618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     if( a &gt;b 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</a:t>
            </a:r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 &lt;&lt;a &lt;&lt;“is the largest”&lt;&lt;</a:t>
            </a:r>
            <a:r>
              <a:rPr lang="en-US" sz="2000" dirty="0" err="1">
                <a:solidFill>
                  <a:srgbClr val="002060"/>
                </a:solidFill>
              </a:rPr>
              <a:t>endl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}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     if ( a &gt; b 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</a:t>
            </a:r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&lt;&lt; a &lt;&lt; “is greater than”&lt;&lt; b&lt;&lt;</a:t>
            </a:r>
            <a:r>
              <a:rPr lang="en-US" sz="2000" dirty="0" err="1">
                <a:solidFill>
                  <a:srgbClr val="002060"/>
                </a:solidFill>
              </a:rPr>
              <a:t>endl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else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</a:t>
            </a:r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&lt;&lt;b &lt;&lt;“is greater than”&lt;&lt;a&lt;&lt; </a:t>
            </a:r>
            <a:r>
              <a:rPr lang="en-US" sz="2000" dirty="0" err="1">
                <a:solidFill>
                  <a:srgbClr val="002060"/>
                </a:solidFill>
              </a:rPr>
              <a:t>endl</a:t>
            </a:r>
            <a:r>
              <a:rPr lang="en-US" sz="2000" dirty="0">
                <a:solidFill>
                  <a:srgbClr val="002060"/>
                </a:solidFill>
              </a:rPr>
              <a:t>;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84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Control Structure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1125130"/>
            <a:ext cx="4500594" cy="3618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1600" b="1" dirty="0">
                <a:solidFill>
                  <a:srgbClr val="002060"/>
                </a:solidFill>
              </a:rPr>
              <a:t>if( score == 4 )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</a:t>
            </a:r>
            <a:r>
              <a:rPr lang="en-US" sz="1600" dirty="0" err="1">
                <a:solidFill>
                  <a:srgbClr val="002060"/>
                </a:solidFill>
              </a:rPr>
              <a:t>cout</a:t>
            </a:r>
            <a:r>
              <a:rPr lang="en-US" sz="1600" dirty="0">
                <a:solidFill>
                  <a:srgbClr val="002060"/>
                </a:solidFill>
              </a:rPr>
              <a:t> &lt;&lt;“Excellent”&lt;&lt;</a:t>
            </a:r>
            <a:r>
              <a:rPr lang="en-US" sz="1600" dirty="0" err="1">
                <a:solidFill>
                  <a:srgbClr val="002060"/>
                </a:solidFill>
              </a:rPr>
              <a:t>endl</a:t>
            </a:r>
            <a:r>
              <a:rPr lang="en-US" sz="1600" dirty="0">
                <a:solidFill>
                  <a:srgbClr val="002060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else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    if ( score == 3 )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        </a:t>
            </a:r>
            <a:r>
              <a:rPr lang="en-US" sz="1600" dirty="0" err="1">
                <a:solidFill>
                  <a:srgbClr val="002060"/>
                </a:solidFill>
              </a:rPr>
              <a:t>cout</a:t>
            </a:r>
            <a:r>
              <a:rPr lang="en-US" sz="1600" dirty="0">
                <a:solidFill>
                  <a:srgbClr val="002060"/>
                </a:solidFill>
              </a:rPr>
              <a:t>&lt;&lt;“Good”&lt;&lt;</a:t>
            </a:r>
            <a:r>
              <a:rPr lang="en-US" sz="1600" dirty="0" err="1">
                <a:solidFill>
                  <a:srgbClr val="002060"/>
                </a:solidFill>
              </a:rPr>
              <a:t>endl</a:t>
            </a:r>
            <a:r>
              <a:rPr lang="en-US" sz="1600" dirty="0">
                <a:solidFill>
                  <a:srgbClr val="002060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    else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        if ( score == 2)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               </a:t>
            </a:r>
            <a:r>
              <a:rPr lang="en-US" sz="1600" dirty="0" err="1">
                <a:solidFill>
                  <a:srgbClr val="002060"/>
                </a:solidFill>
              </a:rPr>
              <a:t>cout</a:t>
            </a:r>
            <a:r>
              <a:rPr lang="en-US" sz="1600" dirty="0">
                <a:solidFill>
                  <a:srgbClr val="002060"/>
                </a:solidFill>
              </a:rPr>
              <a:t>&lt;&lt;“Average”&lt;&lt;</a:t>
            </a:r>
            <a:r>
              <a:rPr lang="en-US" sz="1600" dirty="0" err="1">
                <a:solidFill>
                  <a:srgbClr val="002060"/>
                </a:solidFill>
              </a:rPr>
              <a:t>endl</a:t>
            </a:r>
            <a:r>
              <a:rPr lang="en-US" sz="1600" dirty="0">
                <a:solidFill>
                  <a:srgbClr val="002060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       else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        {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</a:t>
            </a:r>
            <a:r>
              <a:rPr lang="en-US" sz="1600" dirty="0" err="1">
                <a:solidFill>
                  <a:srgbClr val="002060"/>
                </a:solidFill>
              </a:rPr>
              <a:t>cout</a:t>
            </a:r>
            <a:r>
              <a:rPr lang="en-US" sz="1600" dirty="0">
                <a:solidFill>
                  <a:srgbClr val="002060"/>
                </a:solidFill>
              </a:rPr>
              <a:t>&lt;&lt;“Below Average”&lt;&lt;</a:t>
            </a:r>
            <a:r>
              <a:rPr lang="en-US" sz="1600" dirty="0" err="1">
                <a:solidFill>
                  <a:srgbClr val="002060"/>
                </a:solidFill>
              </a:rPr>
              <a:t>endl</a:t>
            </a:r>
            <a:r>
              <a:rPr lang="en-US" sz="1600" dirty="0">
                <a:solidFill>
                  <a:srgbClr val="002060"/>
                </a:solidFill>
              </a:rPr>
              <a:t>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</a:t>
            </a:r>
            <a:r>
              <a:rPr lang="en-US" sz="1600" dirty="0" err="1">
                <a:solidFill>
                  <a:srgbClr val="002060"/>
                </a:solidFill>
              </a:rPr>
              <a:t>cout</a:t>
            </a:r>
            <a:r>
              <a:rPr lang="en-US" sz="1600" dirty="0">
                <a:solidFill>
                  <a:srgbClr val="002060"/>
                </a:solidFill>
              </a:rPr>
              <a:t>&lt;&lt;“Needs Improvement”;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        }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1968" y="1125130"/>
            <a:ext cx="4572032" cy="3618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switch( score )</a:t>
            </a:r>
          </a:p>
          <a:p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</a:rPr>
              <a:t> case 4 :</a:t>
            </a: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 &lt;&lt;“Excellent”&lt;&lt;</a:t>
            </a:r>
            <a:r>
              <a:rPr lang="en-US" dirty="0" err="1">
                <a:solidFill>
                  <a:srgbClr val="002060"/>
                </a:solidFill>
              </a:rPr>
              <a:t>endl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break;</a:t>
            </a:r>
          </a:p>
          <a:p>
            <a:r>
              <a:rPr lang="en-US" b="1" dirty="0">
                <a:solidFill>
                  <a:srgbClr val="002060"/>
                </a:solidFill>
              </a:rPr>
              <a:t> case 3 :</a:t>
            </a: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&lt;&lt;“Good”&lt;&lt;</a:t>
            </a:r>
            <a:r>
              <a:rPr lang="en-US" dirty="0" err="1">
                <a:solidFill>
                  <a:srgbClr val="002060"/>
                </a:solidFill>
              </a:rPr>
              <a:t>endl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break;</a:t>
            </a:r>
          </a:p>
          <a:p>
            <a:r>
              <a:rPr lang="en-US" b="1" dirty="0">
                <a:solidFill>
                  <a:srgbClr val="002060"/>
                </a:solidFill>
              </a:rPr>
              <a:t> case 2 :</a:t>
            </a: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&lt;&lt;“Average”&lt;&lt;</a:t>
            </a:r>
            <a:r>
              <a:rPr lang="en-US" dirty="0" err="1">
                <a:solidFill>
                  <a:srgbClr val="002060"/>
                </a:solidFill>
              </a:rPr>
              <a:t>endl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break;</a:t>
            </a:r>
          </a:p>
          <a:p>
            <a:r>
              <a:rPr lang="en-US" b="1" dirty="0">
                <a:solidFill>
                  <a:srgbClr val="002060"/>
                </a:solidFill>
              </a:rPr>
              <a:t> default :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</a:t>
            </a: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&lt;&lt;“Below Average”&lt;&lt;</a:t>
            </a:r>
            <a:r>
              <a:rPr lang="en-US" dirty="0" err="1">
                <a:solidFill>
                  <a:srgbClr val="002060"/>
                </a:solidFill>
              </a:rPr>
              <a:t>endl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</a:t>
            </a: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&lt;&lt;“Needs Improvement”;</a:t>
            </a:r>
          </a:p>
          <a:p>
            <a:r>
              <a:rPr lang="en-US" b="1" dirty="0">
                <a:solidFill>
                  <a:srgbClr val="002060"/>
                </a:solidFill>
              </a:rPr>
              <a:t>  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program to input the total price to be paid by a customer and calculate the discount according to the chart below.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32" y="2714626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Discount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10000 - 5000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5000  -  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216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6" tIns="34289" rIns="68576" bIns="34289" rtlCol="0" anchor="t"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At  the end of the Lecture students should be able to</a:t>
            </a:r>
          </a:p>
          <a:p>
            <a:pPr marL="0" lvl="0" indent="0">
              <a:buNone/>
            </a:pPr>
            <a:r>
              <a:rPr lang="en-US" dirty="0"/>
              <a:t>Write a C++ program including : </a:t>
            </a:r>
          </a:p>
          <a:p>
            <a:pPr marL="0" lv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- namespaces</a:t>
            </a:r>
            <a:endParaRPr lang="en-US" dirty="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/>
              <a:t>-Variables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/>
              <a:t> 	- Sequence </a:t>
            </a:r>
          </a:p>
          <a:p>
            <a:pPr marL="457200" lvl="1" indent="0">
              <a:buNone/>
            </a:pPr>
            <a:r>
              <a:rPr lang="en-US" dirty="0"/>
              <a:t>	- Selection </a:t>
            </a:r>
          </a:p>
          <a:p>
            <a:pPr marL="457200" lvl="1" indent="0">
              <a:buNone/>
            </a:pPr>
            <a:r>
              <a:rPr lang="en-US" dirty="0"/>
              <a:t>	- Repetition</a:t>
            </a:r>
          </a:p>
          <a:p>
            <a:pPr marL="457200" lvl="1" indent="0">
              <a:buNone/>
            </a:pPr>
            <a:r>
              <a:rPr lang="en-US" dirty="0"/>
              <a:t>	- Using Input Commands and Formatting Output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mr-IN" dirty="0"/>
              <a:t>     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734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Control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1809750" cy="3263504"/>
          </a:xfrm>
        </p:spPr>
        <p:txBody>
          <a:bodyPr/>
          <a:lstStyle/>
          <a:p>
            <a:r>
              <a:rPr lang="en-US" dirty="0"/>
              <a:t>while</a:t>
            </a:r>
          </a:p>
          <a:p>
            <a:r>
              <a:rPr lang="en-US" dirty="0"/>
              <a:t>do – while</a:t>
            </a:r>
          </a:p>
          <a:p>
            <a:r>
              <a:rPr lang="en-US" dirty="0"/>
              <a:t>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14612" y="1071552"/>
            <a:ext cx="4000528" cy="1423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count=1;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while</a:t>
            </a:r>
            <a:r>
              <a:rPr lang="en-US" sz="1400" dirty="0">
                <a:solidFill>
                  <a:srgbClr val="002060"/>
                </a:solidFill>
              </a:rPr>
              <a:t> ( count &lt;=10 )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&lt;&lt;count&lt;&lt;</a:t>
            </a:r>
            <a:r>
              <a:rPr lang="en-US" sz="1400" dirty="0" err="1">
                <a:solidFill>
                  <a:srgbClr val="002060"/>
                </a:solidFill>
              </a:rPr>
              <a:t>endl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count ++;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14612" y="2571750"/>
            <a:ext cx="4000528" cy="1600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count=1;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do</a:t>
            </a:r>
          </a:p>
          <a:p>
            <a:r>
              <a:rPr lang="en-US" sz="1400" dirty="0">
                <a:solidFill>
                  <a:srgbClr val="002060"/>
                </a:solidFill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&lt;&lt;count&lt;&lt;</a:t>
            </a:r>
            <a:r>
              <a:rPr lang="en-US" sz="1400" dirty="0" err="1">
                <a:solidFill>
                  <a:srgbClr val="002060"/>
                </a:solidFill>
              </a:rPr>
              <a:t>endl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count ++;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 </a:t>
            </a:r>
            <a:r>
              <a:rPr lang="en-US" sz="1400" b="1" dirty="0">
                <a:solidFill>
                  <a:srgbClr val="002060"/>
                </a:solidFill>
              </a:rPr>
              <a:t>while </a:t>
            </a:r>
            <a:r>
              <a:rPr lang="en-US" sz="1400" dirty="0">
                <a:solidFill>
                  <a:srgbClr val="002060"/>
                </a:solidFill>
              </a:rPr>
              <a:t>( count &lt;=10 );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14613" y="4286262"/>
            <a:ext cx="4000527" cy="6104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2060"/>
                </a:solidFill>
              </a:rPr>
              <a:t>for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  <a:r>
              <a:rPr lang="en-US" sz="1400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count=1; count &lt;=10 ; count ++)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&lt;&lt;count&lt;&lt;</a:t>
            </a:r>
            <a:r>
              <a:rPr lang="en-US" sz="1400" dirty="0" err="1">
                <a:solidFill>
                  <a:srgbClr val="002060"/>
                </a:solidFill>
              </a:rPr>
              <a:t>endl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377035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6D268-C620-4655-B1C1-22CFB6D4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Exercise 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A367D5-7C37-43BA-BD68-4DBC1CFB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6" tIns="34289" rIns="68576" bIns="34289" rtlCol="0" anchor="t">
            <a:normAutofit/>
          </a:bodyPr>
          <a:lstStyle/>
          <a:p>
            <a:pPr marL="170815" indent="-170815"/>
            <a:r>
              <a:rPr lang="en-US" dirty="0">
                <a:cs typeface="Calibri"/>
              </a:rPr>
              <a:t>Display number 1000,900,800,700,… 100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Using a while loop, do while loop and a for loop within the same program.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i.e. Display these number series three times. One for each repetition structure.</a:t>
            </a:r>
          </a:p>
        </p:txBody>
      </p:sp>
    </p:spTree>
    <p:extLst>
      <p:ext uri="{BB962C8B-B14F-4D97-AF65-F5344CB8AC3E}">
        <p14:creationId xmlns:p14="http://schemas.microsoft.com/office/powerpoint/2010/main" xmlns="" val="222109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6" tIns="34289" rIns="68576" bIns="34289" rtlCol="0" anchor="t">
            <a:normAutofit/>
          </a:bodyPr>
          <a:lstStyle/>
          <a:p>
            <a:pPr marL="170815" indent="-170815"/>
            <a:r>
              <a:rPr lang="en-GB" dirty="0"/>
              <a:t>Consider Exercise 03</a:t>
            </a:r>
            <a:endParaRPr lang="en-US" dirty="0"/>
          </a:p>
          <a:p>
            <a:pPr marL="170815" indent="-170815"/>
            <a:r>
              <a:rPr lang="en-GB" dirty="0"/>
              <a:t>Modify the program to input details of 3 customers and calculate the total discount amount given.</a:t>
            </a:r>
            <a:endParaRPr lang="en-GB" dirty="0">
              <a:cs typeface="Calibri"/>
            </a:endParaRPr>
          </a:p>
          <a:p>
            <a:pPr marL="170815" indent="-170815"/>
            <a:r>
              <a:rPr lang="en-GB" dirty="0"/>
              <a:t>What would you do if you want to continue entering prices until -1 is entered ?</a:t>
            </a:r>
            <a:endParaRPr lang="en-GB" dirty="0">
              <a:cs typeface="Calibri"/>
            </a:endParaRPr>
          </a:p>
          <a:p>
            <a:pPr marL="170815" indent="-170815"/>
            <a:r>
              <a:rPr lang="en-GB" dirty="0"/>
              <a:t>What would you do if you want to enter data until user enters ‘y’ to continue and ‘n’ to stop? </a:t>
            </a:r>
            <a:endParaRPr lang="en-GB" dirty="0"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pic>
        <p:nvPicPr>
          <p:cNvPr id="5" name="Content Placeholder 4" descr="C++ How to Program, 9/e Cover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0656"/>
            <a:ext cx="2209800" cy="20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1380656"/>
            <a:ext cx="49339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dirty="0"/>
          </a:p>
          <a:p>
            <a:pPr lvl="0" algn="ctr"/>
            <a:r>
              <a:rPr lang="en-US" sz="4000" dirty="0"/>
              <a:t>Chapter 01 &amp; 02 </a:t>
            </a:r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Deitel’s</a:t>
            </a:r>
            <a:r>
              <a:rPr lang="en-US" dirty="0"/>
              <a:t> (2016), C++ How to Program, </a:t>
            </a:r>
          </a:p>
          <a:p>
            <a:pPr lvl="0" algn="ctr"/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Edition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39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 namespace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14" y="1239832"/>
            <a:ext cx="7886700" cy="1259681"/>
          </a:xfrm>
        </p:spPr>
        <p:txBody>
          <a:bodyPr/>
          <a:lstStyle/>
          <a:p>
            <a:r>
              <a:rPr lang="en-US" sz="1600" dirty="0"/>
              <a:t>Let’s have a look at the </a:t>
            </a:r>
            <a:r>
              <a:rPr lang="en-US" sz="1600" dirty="0" err="1"/>
              <a:t>iostream.h</a:t>
            </a:r>
            <a:r>
              <a:rPr lang="en-US" sz="1600" dirty="0"/>
              <a:t> header file (a simplistic view of the actual file)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2976" y="1500180"/>
            <a:ext cx="7677496" cy="30699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2060"/>
                </a:solidFill>
              </a:rPr>
              <a:t>// </a:t>
            </a:r>
            <a:r>
              <a:rPr lang="en-US" sz="1200" dirty="0" err="1">
                <a:solidFill>
                  <a:srgbClr val="002060"/>
                </a:solidFill>
              </a:rPr>
              <a:t>iostream.h</a:t>
            </a:r>
            <a:r>
              <a:rPr lang="en-US" sz="1200" dirty="0">
                <a:solidFill>
                  <a:srgbClr val="002060"/>
                </a:solidFill>
              </a:rPr>
              <a:t> header file</a:t>
            </a:r>
          </a:p>
          <a:p>
            <a:r>
              <a:rPr lang="en-US" sz="1200" dirty="0">
                <a:solidFill>
                  <a:srgbClr val="002060"/>
                </a:solidFill>
              </a:rPr>
              <a:t>// this is inserted to your program when you use the command #include &lt;</a:t>
            </a:r>
            <a:r>
              <a:rPr lang="en-US" sz="1200" dirty="0" err="1">
                <a:solidFill>
                  <a:srgbClr val="002060"/>
                </a:solidFill>
              </a:rPr>
              <a:t>iostream</a:t>
            </a:r>
            <a:r>
              <a:rPr lang="en-US" sz="1200" dirty="0">
                <a:solidFill>
                  <a:srgbClr val="002060"/>
                </a:solidFill>
              </a:rPr>
              <a:t>&gt;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namespace </a:t>
            </a:r>
            <a:r>
              <a:rPr lang="en-US" sz="1200" b="1" dirty="0" err="1">
                <a:solidFill>
                  <a:schemeClr val="tx1"/>
                </a:solidFill>
              </a:rPr>
              <a:t>std</a:t>
            </a:r>
            <a:r>
              <a:rPr lang="en-US" sz="1200" b="1" dirty="0">
                <a:solidFill>
                  <a:schemeClr val="tx1"/>
                </a:solidFill>
              </a:rPr>
              <a:t> {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     // various commands related to input and output are defined here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     </a:t>
            </a:r>
            <a:r>
              <a:rPr lang="en-US" sz="1200" dirty="0" err="1">
                <a:solidFill>
                  <a:srgbClr val="002060"/>
                </a:solidFill>
              </a:rPr>
              <a:t>ofstream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cout</a:t>
            </a:r>
            <a:r>
              <a:rPr lang="en-US" sz="1200" dirty="0">
                <a:solidFill>
                  <a:srgbClr val="002060"/>
                </a:solidFill>
              </a:rPr>
              <a:t>;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     //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</a:t>
            </a:r>
            <a:r>
              <a:rPr lang="en-US" sz="1200" dirty="0" err="1">
                <a:solidFill>
                  <a:srgbClr val="002060"/>
                </a:solidFill>
              </a:rPr>
              <a:t>ifstream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cin</a:t>
            </a:r>
            <a:r>
              <a:rPr lang="en-US" sz="1200" dirty="0">
                <a:solidFill>
                  <a:srgbClr val="002060"/>
                </a:solidFill>
              </a:rPr>
              <a:t>;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     char </a:t>
            </a:r>
            <a:r>
              <a:rPr lang="en-US" sz="1200" dirty="0" err="1">
                <a:solidFill>
                  <a:srgbClr val="002060"/>
                </a:solidFill>
              </a:rPr>
              <a:t>endl</a:t>
            </a:r>
            <a:r>
              <a:rPr lang="en-US" sz="1200" dirty="0">
                <a:solidFill>
                  <a:srgbClr val="002060"/>
                </a:solidFill>
              </a:rPr>
              <a:t> = ‘\n’;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500576"/>
            <a:ext cx="9144000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Everything defined in the </a:t>
            </a:r>
            <a:r>
              <a:rPr lang="en-US" dirty="0" err="1"/>
              <a:t>iostream</a:t>
            </a:r>
            <a:r>
              <a:rPr lang="en-US" dirty="0"/>
              <a:t> header file is defined under a namespace called </a:t>
            </a:r>
            <a:r>
              <a:rPr lang="en-US" dirty="0" err="1"/>
              <a:t>std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43504" y="3071816"/>
            <a:ext cx="3710191" cy="131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To access </a:t>
            </a:r>
            <a:r>
              <a:rPr lang="en-US" sz="1400" dirty="0" err="1"/>
              <a:t>cout</a:t>
            </a:r>
            <a:r>
              <a:rPr lang="en-US" sz="1400" dirty="0"/>
              <a:t>, </a:t>
            </a:r>
            <a:r>
              <a:rPr lang="en-US" sz="1400" dirty="0" err="1"/>
              <a:t>cin</a:t>
            </a:r>
            <a:r>
              <a:rPr lang="en-US" sz="1400" dirty="0"/>
              <a:t>, </a:t>
            </a:r>
            <a:r>
              <a:rPr lang="en-US" sz="1400" dirty="0" err="1"/>
              <a:t>endl</a:t>
            </a:r>
            <a:r>
              <a:rPr lang="en-US" sz="1400" dirty="0"/>
              <a:t> outside the namespace we have to explicitly use </a:t>
            </a:r>
          </a:p>
          <a:p>
            <a:endParaRPr lang="en-US" sz="1400" dirty="0"/>
          </a:p>
          <a:p>
            <a:r>
              <a:rPr lang="en-US" sz="1400" dirty="0" err="1"/>
              <a:t>std</a:t>
            </a:r>
            <a:r>
              <a:rPr lang="en-US" sz="1400" dirty="0"/>
              <a:t>::</a:t>
            </a:r>
            <a:r>
              <a:rPr lang="en-US" sz="1400" dirty="0" err="1"/>
              <a:t>cout</a:t>
            </a:r>
            <a:endParaRPr lang="en-US" sz="1400" dirty="0"/>
          </a:p>
          <a:p>
            <a:r>
              <a:rPr lang="en-US" sz="1400" dirty="0" err="1"/>
              <a:t>std</a:t>
            </a:r>
            <a:r>
              <a:rPr lang="en-US" sz="1400" dirty="0"/>
              <a:t>::</a:t>
            </a:r>
            <a:r>
              <a:rPr lang="en-US" sz="1400" dirty="0" err="1"/>
              <a:t>cin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std</a:t>
            </a:r>
            <a:r>
              <a:rPr lang="en-US" sz="1400" dirty="0"/>
              <a:t>::</a:t>
            </a:r>
            <a:r>
              <a:rPr lang="en-US" sz="1400" dirty="0" err="1"/>
              <a:t>endl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48265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16" cy="994172"/>
          </a:xfrm>
        </p:spPr>
        <p:txBody>
          <a:bodyPr>
            <a:normAutofit/>
          </a:bodyPr>
          <a:lstStyle/>
          <a:p>
            <a:r>
              <a:rPr lang="en-US" sz="2800" dirty="0"/>
              <a:t>namespaces are used to avoid naming collisions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5786" y="785800"/>
            <a:ext cx="4290243" cy="40568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2060"/>
                </a:solidFill>
              </a:rPr>
              <a:t>// I could write my code for example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// using the namespace FOCSLIIT</a:t>
            </a:r>
          </a:p>
          <a:p>
            <a:endParaRPr lang="en-US" sz="1400" b="1" dirty="0">
              <a:solidFill>
                <a:srgbClr val="002060"/>
              </a:solidFill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// Imagine a namespace to be a folder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// in your computer.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namespace FOCSLIIT {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       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b="1" dirty="0">
                <a:solidFill>
                  <a:srgbClr val="002060"/>
                </a:solidFill>
              </a:rPr>
              <a:t> data;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       void graphics(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b="1" dirty="0">
                <a:solidFill>
                  <a:srgbClr val="002060"/>
                </a:solidFill>
              </a:rPr>
              <a:t> x, 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b="1" dirty="0">
                <a:solidFill>
                  <a:srgbClr val="002060"/>
                </a:solidFill>
              </a:rPr>
              <a:t> y);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namespace Graphics {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      void graphics(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b="1" dirty="0">
                <a:solidFill>
                  <a:srgbClr val="002060"/>
                </a:solidFill>
              </a:rPr>
              <a:t> x, 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b="1" dirty="0">
                <a:solidFill>
                  <a:srgbClr val="002060"/>
                </a:solidFill>
              </a:rPr>
              <a:t> y);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      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mygraphics</a:t>
            </a:r>
            <a:r>
              <a:rPr lang="en-US" sz="1400" b="1" dirty="0">
                <a:solidFill>
                  <a:srgbClr val="002060"/>
                </a:solidFill>
              </a:rPr>
              <a:t>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      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b="1" dirty="0">
                <a:solidFill>
                  <a:srgbClr val="002060"/>
                </a:solidFill>
              </a:rPr>
              <a:t> data;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// Since FOCSLIIT and Graphics are 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// two separate namespaces (folders)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// variables, functions with the same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// name can exist without issues</a:t>
            </a:r>
          </a:p>
          <a:p>
            <a:pPr algn="ctr"/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214942" y="1357304"/>
            <a:ext cx="3733800" cy="2412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FOCSLIIT::data</a:t>
            </a:r>
          </a:p>
          <a:p>
            <a:r>
              <a:rPr lang="en-US" b="1" dirty="0">
                <a:solidFill>
                  <a:schemeClr val="tx1"/>
                </a:solidFill>
              </a:rPr>
              <a:t>FOC::graphics(10,20);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Graphics::data</a:t>
            </a:r>
          </a:p>
          <a:p>
            <a:r>
              <a:rPr lang="en-US" b="1" dirty="0">
                <a:solidFill>
                  <a:schemeClr val="tx1"/>
                </a:solidFill>
              </a:rPr>
              <a:t>Graphics::graphics(10,20);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hlinkClick r:id="rId2"/>
          </p:cNvPr>
          <p:cNvSpPr/>
          <p:nvPr/>
        </p:nvSpPr>
        <p:spPr>
          <a:xfrm>
            <a:off x="5754824" y="4407954"/>
            <a:ext cx="2664296" cy="4133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namespace2.cpp</a:t>
            </a:r>
          </a:p>
        </p:txBody>
      </p:sp>
      <p:sp>
        <p:nvSpPr>
          <p:cNvPr id="9" name="Rounded Rectangle 8">
            <a:hlinkClick r:id="rId3"/>
          </p:cNvPr>
          <p:cNvSpPr/>
          <p:nvPr/>
        </p:nvSpPr>
        <p:spPr>
          <a:xfrm>
            <a:off x="5754824" y="3922234"/>
            <a:ext cx="2664296" cy="4133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namespace1.cpp</a:t>
            </a:r>
          </a:p>
        </p:txBody>
      </p:sp>
    </p:spTree>
    <p:extLst>
      <p:ext uri="{BB962C8B-B14F-4D97-AF65-F5344CB8AC3E}">
        <p14:creationId xmlns:p14="http://schemas.microsoft.com/office/powerpoint/2010/main" xmlns="" val="244201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6286544" cy="99417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 namespace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71552"/>
            <a:ext cx="6143668" cy="1259681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2000" dirty="0"/>
              <a:t>before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/>
              <a:t> is required when we use names that we’ve brought into the program by the preprocessing directives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/>
              <a:t>Means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/>
              <a:t> belongs to namespace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86116" y="2357436"/>
            <a:ext cx="3019447" cy="2628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// C++ Program</a:t>
            </a:r>
          </a:p>
          <a:p>
            <a:r>
              <a:rPr lang="en-US" sz="1400" dirty="0">
                <a:solidFill>
                  <a:srgbClr val="002060"/>
                </a:solidFill>
              </a:rPr>
              <a:t>#include &lt;</a:t>
            </a:r>
            <a:r>
              <a:rPr lang="en-US" sz="1400" dirty="0" err="1">
                <a:solidFill>
                  <a:srgbClr val="002060"/>
                </a:solidFill>
              </a:rPr>
              <a:t>iostream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main ( 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std</a:t>
            </a:r>
            <a:r>
              <a:rPr lang="en-US" sz="1400" b="1" dirty="0">
                <a:solidFill>
                  <a:srgbClr val="002060"/>
                </a:solidFill>
              </a:rPr>
              <a:t>::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&lt;&lt; “Hello “;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std</a:t>
            </a:r>
            <a:r>
              <a:rPr lang="en-US" sz="1400" b="1" dirty="0">
                <a:solidFill>
                  <a:srgbClr val="002060"/>
                </a:solidFill>
              </a:rPr>
              <a:t>::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&lt;&lt;“World !“;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std</a:t>
            </a:r>
            <a:r>
              <a:rPr lang="en-US" sz="1400" b="1" dirty="0">
                <a:solidFill>
                  <a:srgbClr val="002060"/>
                </a:solidFill>
              </a:rPr>
              <a:t>::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 &lt;&lt;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std</a:t>
            </a:r>
            <a:r>
              <a:rPr lang="en-US" sz="1400" b="1" dirty="0">
                <a:solidFill>
                  <a:srgbClr val="002060"/>
                </a:solidFill>
              </a:rPr>
              <a:t>::</a:t>
            </a:r>
            <a:r>
              <a:rPr lang="en-US" sz="1400" dirty="0" err="1">
                <a:solidFill>
                  <a:srgbClr val="002060"/>
                </a:solidFill>
              </a:rPr>
              <a:t>endl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    return 0;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7950" y="1857370"/>
            <a:ext cx="2695567" cy="3000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// C++ Program</a:t>
            </a:r>
          </a:p>
          <a:p>
            <a:r>
              <a:rPr lang="en-US" sz="1400" dirty="0">
                <a:solidFill>
                  <a:srgbClr val="002060"/>
                </a:solidFill>
              </a:rPr>
              <a:t>#include &lt;</a:t>
            </a:r>
            <a:r>
              <a:rPr lang="en-US" sz="1400" dirty="0" err="1">
                <a:solidFill>
                  <a:srgbClr val="002060"/>
                </a:solidFill>
              </a:rPr>
              <a:t>iostream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using namespace </a:t>
            </a:r>
            <a:r>
              <a:rPr lang="en-US" sz="1400" b="1" dirty="0" err="1">
                <a:solidFill>
                  <a:srgbClr val="002060"/>
                </a:solidFill>
              </a:rPr>
              <a:t>std</a:t>
            </a:r>
            <a:r>
              <a:rPr lang="en-US" sz="1400" b="1" dirty="0">
                <a:solidFill>
                  <a:srgbClr val="002060"/>
                </a:solidFill>
              </a:rPr>
              <a:t>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main ( 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&lt;&lt; “Hello “;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&lt;&lt;“World !“;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 &lt;&lt; </a:t>
            </a:r>
            <a:r>
              <a:rPr lang="en-US" sz="1400" dirty="0" err="1">
                <a:solidFill>
                  <a:srgbClr val="002060"/>
                </a:solidFill>
              </a:rPr>
              <a:t>endl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    return 0;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32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</a:t>
            </a:r>
            <a:r>
              <a:rPr lang="en-US" dirty="0" err="1"/>
              <a:t>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2071684"/>
            <a:ext cx="7886700" cy="2461022"/>
          </a:xfrm>
        </p:spPr>
        <p:txBody>
          <a:bodyPr>
            <a:normAutofit/>
          </a:bodyPr>
          <a:lstStyle/>
          <a:p>
            <a:r>
              <a:rPr lang="en-US" sz="2000" dirty="0"/>
              <a:t>The keyword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2000" dirty="0"/>
              <a:t> defines a scope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/>
              <a:t> is a namespace defined by C++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/>
              <a:t> is included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Using the above statement will omit having to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2000" dirty="0"/>
              <a:t>(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/>
              <a:t> - scope resolution operator ) with every member ( directive/keyword) of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/>
              <a:t> namespace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" y="1254826"/>
            <a:ext cx="7543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02060"/>
                </a:solidFill>
              </a:rPr>
              <a:t>using namespace </a:t>
            </a:r>
            <a:r>
              <a:rPr lang="en-US" sz="3200" dirty="0" err="1">
                <a:solidFill>
                  <a:srgbClr val="002060"/>
                </a:solidFill>
              </a:rPr>
              <a:t>std</a:t>
            </a:r>
            <a:r>
              <a:rPr lang="en-US" sz="3200" dirty="0">
                <a:solidFill>
                  <a:srgbClr val="002060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xmlns="" val="73359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Chaining multiple &lt;&lt; operators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372506" cy="1259681"/>
          </a:xfrm>
        </p:spPr>
        <p:txBody>
          <a:bodyPr>
            <a:normAutofit/>
          </a:bodyPr>
          <a:lstStyle/>
          <a:p>
            <a:r>
              <a:rPr lang="en-US" sz="2000" dirty="0"/>
              <a:t>Instead of using only one &lt;&lt; for each </a:t>
            </a:r>
            <a:r>
              <a:rPr lang="en-US" sz="2000" dirty="0" err="1"/>
              <a:t>cout</a:t>
            </a:r>
            <a:r>
              <a:rPr lang="en-US" sz="2000" dirty="0"/>
              <a:t>. We can chain multiple insertion operators in the same line.  Each of the data can be of different types.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7886" y="1928808"/>
            <a:ext cx="3733800" cy="28586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// C++ Program</a:t>
            </a:r>
          </a:p>
          <a:p>
            <a:r>
              <a:rPr lang="en-US" sz="1400" dirty="0">
                <a:solidFill>
                  <a:srgbClr val="002060"/>
                </a:solidFill>
              </a:rPr>
              <a:t>#include &lt;</a:t>
            </a:r>
            <a:r>
              <a:rPr lang="en-US" sz="1400" dirty="0" err="1">
                <a:solidFill>
                  <a:srgbClr val="002060"/>
                </a:solidFill>
              </a:rPr>
              <a:t>iostream</a:t>
            </a:r>
            <a:r>
              <a:rPr lang="en-US" sz="1400" dirty="0">
                <a:solidFill>
                  <a:srgbClr val="002060"/>
                </a:solidFill>
              </a:rPr>
              <a:t>&gt;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using namespace </a:t>
            </a:r>
            <a:r>
              <a:rPr lang="en-US" sz="1400" b="1" dirty="0" err="1">
                <a:solidFill>
                  <a:srgbClr val="002060"/>
                </a:solidFill>
              </a:rPr>
              <a:t>std</a:t>
            </a:r>
            <a:r>
              <a:rPr lang="en-US" sz="1400" b="1" dirty="0">
                <a:solidFill>
                  <a:srgbClr val="002060"/>
                </a:solidFill>
              </a:rPr>
              <a:t>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main ( 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 &lt;&lt; “ My Score is  “;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 &lt;&lt; 70;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dirty="0" err="1">
                <a:solidFill>
                  <a:srgbClr val="002060"/>
                </a:solidFill>
              </a:rPr>
              <a:t>cout</a:t>
            </a:r>
            <a:r>
              <a:rPr lang="en-US" sz="1400" dirty="0">
                <a:solidFill>
                  <a:srgbClr val="002060"/>
                </a:solidFill>
              </a:rPr>
              <a:t> &lt;&lt; </a:t>
            </a:r>
            <a:r>
              <a:rPr lang="en-US" sz="1400" dirty="0" err="1">
                <a:solidFill>
                  <a:srgbClr val="002060"/>
                </a:solidFill>
              </a:rPr>
              <a:t>endl</a:t>
            </a:r>
            <a:r>
              <a:rPr lang="en-US" sz="1400" dirty="0">
                <a:solidFill>
                  <a:srgbClr val="002060"/>
                </a:solidFill>
              </a:rPr>
              <a:t>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    return 0;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70786" y="1928808"/>
            <a:ext cx="3809950" cy="28449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2060"/>
                </a:solidFill>
              </a:rPr>
              <a:t>// C++ Program</a:t>
            </a:r>
          </a:p>
          <a:p>
            <a:r>
              <a:rPr lang="en-US" sz="1600" dirty="0">
                <a:solidFill>
                  <a:srgbClr val="002060"/>
                </a:solidFill>
              </a:rPr>
              <a:t>#include &lt;</a:t>
            </a:r>
            <a:r>
              <a:rPr lang="en-US" sz="1600" dirty="0" err="1">
                <a:solidFill>
                  <a:srgbClr val="002060"/>
                </a:solidFill>
              </a:rPr>
              <a:t>iostream</a:t>
            </a:r>
            <a:r>
              <a:rPr lang="en-US" sz="1600" dirty="0">
                <a:solidFill>
                  <a:srgbClr val="002060"/>
                </a:solidFill>
              </a:rPr>
              <a:t>&gt;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using namespace </a:t>
            </a:r>
            <a:r>
              <a:rPr lang="en-US" sz="1600" b="1" dirty="0" err="1">
                <a:solidFill>
                  <a:srgbClr val="002060"/>
                </a:solidFill>
              </a:rPr>
              <a:t>std</a:t>
            </a:r>
            <a:r>
              <a:rPr lang="en-US" sz="1600" b="1" dirty="0">
                <a:solidFill>
                  <a:srgbClr val="002060"/>
                </a:solidFill>
              </a:rPr>
              <a:t>;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main ( 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{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</a:t>
            </a:r>
            <a:r>
              <a:rPr lang="en-US" sz="1600" dirty="0" err="1">
                <a:solidFill>
                  <a:srgbClr val="002060"/>
                </a:solidFill>
              </a:rPr>
              <a:t>cout</a:t>
            </a:r>
            <a:r>
              <a:rPr lang="en-US" sz="1600" dirty="0">
                <a:solidFill>
                  <a:srgbClr val="002060"/>
                </a:solidFill>
              </a:rPr>
              <a:t> &lt;&lt; “My Score is “ &lt;&lt; 70 &lt;&lt; </a:t>
            </a:r>
            <a:r>
              <a:rPr lang="en-US" sz="1600" dirty="0" err="1">
                <a:solidFill>
                  <a:srgbClr val="002060"/>
                </a:solidFill>
              </a:rPr>
              <a:t>endl</a:t>
            </a:r>
            <a:r>
              <a:rPr lang="en-US" sz="1600" dirty="0">
                <a:solidFill>
                  <a:srgbClr val="002060"/>
                </a:solidFill>
              </a:rPr>
              <a:t>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return 0;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6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Keywords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85850"/>
            <a:ext cx="7848600" cy="34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97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7886700" cy="994172"/>
          </a:xfrm>
        </p:spPr>
        <p:txBody>
          <a:bodyPr/>
          <a:lstStyle/>
          <a:p>
            <a:r>
              <a:rPr lang="en-US" dirty="0"/>
              <a:t>Use of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8"/>
            <a:ext cx="5357850" cy="457200"/>
          </a:xfrm>
        </p:spPr>
        <p:txBody>
          <a:bodyPr/>
          <a:lstStyle/>
          <a:p>
            <a:r>
              <a:rPr lang="en-US" dirty="0"/>
              <a:t>Same as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28728" y="1285866"/>
            <a:ext cx="6429420" cy="35242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>
                <a:solidFill>
                  <a:srgbClr val="7030A0"/>
                </a:solidFill>
              </a:rPr>
              <a:t>// prg_02.cpp</a:t>
            </a:r>
          </a:p>
          <a:p>
            <a:pPr lvl="3"/>
            <a:r>
              <a:rPr lang="en-US" dirty="0">
                <a:solidFill>
                  <a:srgbClr val="7030A0"/>
                </a:solidFill>
              </a:rPr>
              <a:t>//Program that adds two numbers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#include &lt;</a:t>
            </a:r>
            <a:r>
              <a:rPr lang="en-US" dirty="0" err="1">
                <a:solidFill>
                  <a:srgbClr val="002060"/>
                </a:solidFill>
              </a:rPr>
              <a:t>iostream</a:t>
            </a:r>
            <a:r>
              <a:rPr lang="en-US" dirty="0">
                <a:solidFill>
                  <a:srgbClr val="002060"/>
                </a:solidFill>
              </a:rPr>
              <a:t>&gt;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3"/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 ( )</a:t>
            </a:r>
            <a:endParaRPr lang="en-US" dirty="0">
              <a:solidFill>
                <a:srgbClr val="7030A0"/>
              </a:solidFill>
            </a:endParaRPr>
          </a:p>
          <a:p>
            <a:pPr lvl="3"/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number1 = 25;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number2 = 32;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sum;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      sum = number1 + number2;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&lt;&lt; “Sum is : “ &lt;&lt; sum &lt;&lt; </a:t>
            </a:r>
            <a:r>
              <a:rPr lang="en-US" dirty="0" err="1">
                <a:solidFill>
                  <a:srgbClr val="002060"/>
                </a:solidFill>
              </a:rPr>
              <a:t>endl</a:t>
            </a:r>
            <a:r>
              <a:rPr lang="en-US" dirty="0">
                <a:solidFill>
                  <a:srgbClr val="002060"/>
                </a:solidFill>
              </a:rPr>
              <a:t>;  </a:t>
            </a:r>
            <a:r>
              <a:rPr lang="en-US" dirty="0">
                <a:solidFill>
                  <a:srgbClr val="7030A0"/>
                </a:solidFill>
              </a:rPr>
              <a:t>// Display value of sum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      return 0;   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7199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5C82534-F570-47D0-B68B-77FF3196E0DA}" vid="{0BC3DA50-FEEF-43B6-860E-C898C0E591E6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C-Recording-Template-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C-Recording-Template" id="{D7319FCF-8542-1F41-8FCB-1CE7FD700E81}" vid="{55DFB19D-8CD7-374E-93C3-3427CC06C4CD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C-Recording-Template" id="{D7319FCF-8542-1F41-8FCB-1CE7FD700E81}" vid="{812AAC09-44D3-5540-A76F-F76F8887BB39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C-Recording-Template" id="{D7319FCF-8542-1F41-8FCB-1CE7FD700E81}" vid="{D494B3FE-53B0-E440-9A9B-ABF54A0C63FE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C-Recording-Template" id="{D7319FCF-8542-1F41-8FCB-1CE7FD700E81}" vid="{ABB46C2A-DBBF-2F44-9DD8-9AA6E3D75EB1}"/>
    </a:ext>
  </a:extLst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C-Recording-Template" id="{D7319FCF-8542-1F41-8FCB-1CE7FD700E81}" vid="{3B148348-D753-0A4F-BC14-61EDA13F40B8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01C4D8EF1CC4E825BA2818E91F137" ma:contentTypeVersion="2" ma:contentTypeDescription="Create a new document." ma:contentTypeScope="" ma:versionID="8d51f8f971736aabbed61a4b4ef5ddb4">
  <xsd:schema xmlns:xsd="http://www.w3.org/2001/XMLSchema" xmlns:xs="http://www.w3.org/2001/XMLSchema" xmlns:p="http://schemas.microsoft.com/office/2006/metadata/properties" xmlns:ns2="87caaba3-e0ec-4f17-ad9a-cb2f7ec67373" targetNamespace="http://schemas.microsoft.com/office/2006/metadata/properties" ma:root="true" ma:fieldsID="14ff48fb95bf6627a68ba2e1c8bd911e" ns2:_="">
    <xsd:import namespace="87caaba3-e0ec-4f17-ad9a-cb2f7ec673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aaba3-e0ec-4f17-ad9a-cb2f7ec6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3AD514-3D38-4BB9-864E-BF25CD9249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BD9E3-4BF0-4205-9421-D761B4328A84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186edda9-d4cb-4112-b78f-898fe1dfdd87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096FB6D-FC46-4B85-A86C-5BFEC9175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caaba3-e0ec-4f17-ad9a-cb2f7ec673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1578</TotalTime>
  <Words>1407</Words>
  <Application>Microsoft Office PowerPoint</Application>
  <PresentationFormat>On-screen Show (16:9)</PresentationFormat>
  <Paragraphs>326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Custom Design</vt:lpstr>
      <vt:lpstr>1_Custom Design</vt:lpstr>
      <vt:lpstr>FOC-Recording-Template-2</vt:lpstr>
      <vt:lpstr>2_Custom Design</vt:lpstr>
      <vt:lpstr>3_Custom Design</vt:lpstr>
      <vt:lpstr>4_Custom Design</vt:lpstr>
      <vt:lpstr>5_Custom Design</vt:lpstr>
      <vt:lpstr>Slide 1</vt:lpstr>
      <vt:lpstr>Learning Outcomes </vt:lpstr>
      <vt:lpstr>The std namespace </vt:lpstr>
      <vt:lpstr>namespaces are used to avoid naming collisions</vt:lpstr>
      <vt:lpstr>The std namespace </vt:lpstr>
      <vt:lpstr>namespace std</vt:lpstr>
      <vt:lpstr>Chaining multiple &lt;&lt; operators together</vt:lpstr>
      <vt:lpstr>C++ Keywords </vt:lpstr>
      <vt:lpstr>Use of Variables </vt:lpstr>
      <vt:lpstr>Recall…….</vt:lpstr>
      <vt:lpstr>Input from Keyboard</vt:lpstr>
      <vt:lpstr>cin command</vt:lpstr>
      <vt:lpstr>Exercise</vt:lpstr>
      <vt:lpstr>Formatting Output </vt:lpstr>
      <vt:lpstr>Formatting Output cont….</vt:lpstr>
      <vt:lpstr>Exercise  01</vt:lpstr>
      <vt:lpstr>Selection Control Structure </vt:lpstr>
      <vt:lpstr>Selection Control Structure </vt:lpstr>
      <vt:lpstr>Exercise 02</vt:lpstr>
      <vt:lpstr>Iteration Control Structure</vt:lpstr>
      <vt:lpstr>Exercise 03</vt:lpstr>
      <vt:lpstr>Exercise 04</vt:lpstr>
      <vt:lpstr>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Anjalie</cp:lastModifiedBy>
  <cp:revision>130</cp:revision>
  <cp:lastPrinted>2017-07-14T09:18:56Z</cp:lastPrinted>
  <dcterms:created xsi:type="dcterms:W3CDTF">2017-06-04T15:05:52Z</dcterms:created>
  <dcterms:modified xsi:type="dcterms:W3CDTF">2020-07-14T16:31:36Z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0x0101008C801C4D8EF1CC4E825BA2818E91F137</vt:lpwstr>
  </property>
</Properties>
</file>