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75" r:id="rId6"/>
    <p:sldId id="276" r:id="rId7"/>
    <p:sldId id="279" r:id="rId8"/>
    <p:sldId id="277" r:id="rId9"/>
    <p:sldId id="262" r:id="rId10"/>
    <p:sldId id="263" r:id="rId11"/>
    <p:sldId id="271" r:id="rId12"/>
    <p:sldId id="267" r:id="rId13"/>
    <p:sldId id="265" r:id="rId14"/>
    <p:sldId id="266" r:id="rId15"/>
    <p:sldId id="272" r:id="rId16"/>
    <p:sldId id="268" r:id="rId17"/>
    <p:sldId id="269" r:id="rId18"/>
    <p:sldId id="27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FB1"/>
    <a:srgbClr val="4174A3"/>
    <a:srgbClr val="3C6B96"/>
    <a:srgbClr val="376289"/>
    <a:srgbClr val="315779"/>
    <a:srgbClr val="2C4D6C"/>
    <a:srgbClr val="002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F649-FFB4-4AA5-BED1-4D8CE0F80A7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E5B5D-E325-4282-B44C-E4CA3F11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3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E5B5D-E325-4282-B44C-E4CA3F1176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1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E5B5D-E325-4282-B44C-E4CA3F1176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0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E5B5D-E325-4282-B44C-E4CA3F1176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8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E5B5D-E325-4282-B44C-E4CA3F1176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24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E5B5D-E325-4282-B44C-E4CA3F1176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8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E5B5D-E325-4282-B44C-E4CA3F1176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61B9-BEC7-4FE3-AEA3-8BDBF63E8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68638-554D-4637-B081-E2FC4ACC9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8DEDC-E821-4AFB-8D8E-2D13912E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2CDA-2A6D-4315-9973-E09D3FB3631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AA302-E220-44BF-9C77-4482F02E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2710-1A85-4D69-ACC2-07DEBB92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DAC-96CE-4B7B-AE58-D7F6E93E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CFB1-4749-42AF-97C1-B4750B3D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D0D6F-8503-47DC-BB1F-BCAE9BB10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8BCA-F7E2-413A-A642-8A727C52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2CDA-2A6D-4315-9973-E09D3FB3631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FA12-5BB4-4937-B3D3-EF44C9B8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DABA-82E0-4E08-9419-D0C7229C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DAC-96CE-4B7B-AE58-D7F6E93E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0C46A-500D-40CB-AA18-1578D33A8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5EA1D-1BF2-4FF5-842E-7719755BA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E23C-130C-43E4-8727-8CB0E4F6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2CDA-2A6D-4315-9973-E09D3FB3631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3E5D-FDCB-45F0-8F8F-7DB1947C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B4B6C-A309-4AD2-B6B2-E6E37CDC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DAC-96CE-4B7B-AE58-D7F6E93E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3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5BAD-6333-4513-845C-0F8CAC88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BE0E-7F6E-4909-BBE6-AB5E41729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FD996-329B-4927-B63B-CCF7F490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2CDA-2A6D-4315-9973-E09D3FB3631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5DBC-84B6-41EE-9395-4DF225B4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D7D5-8694-4720-B63F-B06055F9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DAC-96CE-4B7B-AE58-D7F6E93E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0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DB2D-2D14-47AE-BF57-AA60370D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238EE-5B95-4568-8C09-C9261678B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1FA0-F614-406E-BE2B-B3F272E2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2CDA-2A6D-4315-9973-E09D3FB3631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E51B-D1E9-4C19-B98A-76A2E573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866C-59BE-417D-9660-3BA768AC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DAC-96CE-4B7B-AE58-D7F6E93E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A19E-EBCA-4B13-B387-C6234439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E72F-AB21-4BD1-9773-4C951C9F9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F121C-025A-4A61-9C41-1EA3A91AE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640FC-F8DD-4265-A84B-A1879FCA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2CDA-2A6D-4315-9973-E09D3FB3631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DCFB1-AF83-4D85-A8B2-7E5BBE4E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AA14B-7DD6-4BA6-880C-5999D24B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DAC-96CE-4B7B-AE58-D7F6E93E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3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B48C-B1A9-4FD7-8B80-68328D39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D2C84-C02A-4C0F-AF96-E6B490FC0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E4CD8-3490-48D6-8FC5-68D97D045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F5F92-775E-428D-A890-531D7B094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941DD-F1E0-4D90-957A-01A28CBDD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6E892-424E-420D-A997-AEA52E2A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2CDA-2A6D-4315-9973-E09D3FB3631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A49B4-A1F8-48FD-9268-21BB9AC5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41A58-E56D-4B24-8FB7-F5EDD635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DAC-96CE-4B7B-AE58-D7F6E93E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D86C-F257-40F0-B41C-85375997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462B6-914D-46A3-BC84-BC0F127F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2CDA-2A6D-4315-9973-E09D3FB3631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934BC-45EE-4721-808B-8137CCFB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0C205-66C0-4425-899E-13A3100B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DAC-96CE-4B7B-AE58-D7F6E93E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8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551D8-6F78-4A59-8CCD-E2F3DCB7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2CDA-2A6D-4315-9973-E09D3FB3631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FFC95-A22D-4D51-AC82-FE29DE45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3FF4A-B9C2-4C49-9FB9-9064287C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DAC-96CE-4B7B-AE58-D7F6E93E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9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5A47-17BA-4EDE-AEE0-89B22FF3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8DBF-FEE2-4BE9-8689-C522BDF3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9AE33-4DB0-4E7B-832F-39ABC03A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5D10-F658-4848-9E1C-492E41B0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2CDA-2A6D-4315-9973-E09D3FB3631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B6EF8-AC20-412C-B468-BBA7E36F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9607E-DEB0-426D-BDF0-BEE3512F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DAC-96CE-4B7B-AE58-D7F6E93E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3705-4B84-43B3-A04D-9AC3EA49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F41A3-7EF8-4B68-BD48-4CF130F0F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CBD2-7502-4421-AD2B-068CF29AA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7A5C-B242-4B9B-8F9F-DB56E29E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2CDA-2A6D-4315-9973-E09D3FB3631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E61F2-40DD-4A71-95B9-3DD79E2C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134D7-47E3-4FAB-AB76-9E6176C2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DAC-96CE-4B7B-AE58-D7F6E93E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0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F69F3-77E3-4C6E-9DAE-BBF92602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8A3E4-2FFD-4C24-9559-6457D4F1A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FABC-F012-4F6B-9980-87FD90AF9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2CDA-2A6D-4315-9973-E09D3FB3631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553A7-B741-44DE-8154-1682C57A7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62636-9324-4939-A034-1F2AC0622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2DAC-96CE-4B7B-AE58-D7F6E93E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3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nt.com/cs/library/msds/8500-6035_Australia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00589-7870-43D5-9E3F-534ED25D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b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38A932-6631-4D62-91CF-4484CDB97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The Toxic Effects of Microplastic and </a:t>
            </a:r>
            <a:r>
              <a:rPr lang="en-US" sz="5100">
                <a:solidFill>
                  <a:srgbClr val="FFFFFF"/>
                </a:solidFill>
              </a:rPr>
              <a:t>Nanoplastic</a:t>
            </a:r>
            <a:r>
              <a:rPr lang="en-US" sz="5100" dirty="0">
                <a:solidFill>
                  <a:srgbClr val="FFFFFF"/>
                </a:solidFill>
              </a:rPr>
              <a:t> Bioaccumulation in Aquatic Species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41872-4A15-4960-B04B-C95BC2680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Ravel Larose – University of Connecticut – ravel.larose@uconn.edu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8A916-9C8F-43F2-A8D5-5A0DDD266B5C}"/>
              </a:ext>
            </a:extLst>
          </p:cNvPr>
          <p:cNvSpPr txBox="1"/>
          <p:nvPr/>
        </p:nvSpPr>
        <p:spPr>
          <a:xfrm>
            <a:off x="0" y="6596389"/>
            <a:ext cx="12284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Picture Citation: “Underwater ocean with plastic – Stock editorial photography.” </a:t>
            </a:r>
            <a:r>
              <a:rPr lang="en-US" sz="1100" i="1" dirty="0" err="1"/>
              <a:t>depositphotos</a:t>
            </a:r>
            <a:r>
              <a:rPr lang="en-US" sz="1100" dirty="0"/>
              <a:t> 2018. Accessed from https://depositphotos.com/312360394/stock-photo-august-28-2018-bali-indonesia.html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262335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90715-C7E8-4A78-8175-46EA3634653A}"/>
              </a:ext>
            </a:extLst>
          </p:cNvPr>
          <p:cNvSpPr/>
          <p:nvPr/>
        </p:nvSpPr>
        <p:spPr>
          <a:xfrm>
            <a:off x="-171396" y="0"/>
            <a:ext cx="12363395" cy="6858000"/>
          </a:xfrm>
          <a:prstGeom prst="rect">
            <a:avLst/>
          </a:prstGeom>
          <a:solidFill>
            <a:srgbClr val="3157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D7936-C373-4AD6-9113-4A3CF96D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Results: Effective Dependence on Microplastic Concentration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FCC8-603D-4E7B-A995-9266243D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2757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Downward trend in crab growth as microplastic concentration increases</a:t>
            </a:r>
          </a:p>
          <a:p>
            <a:r>
              <a:rPr lang="en-US" dirty="0">
                <a:solidFill>
                  <a:schemeClr val="bg1"/>
                </a:solidFill>
              </a:rPr>
              <a:t>Downward trend in survival time as microplastic concentration increases</a:t>
            </a:r>
          </a:p>
          <a:p>
            <a:r>
              <a:rPr lang="en-US" dirty="0">
                <a:solidFill>
                  <a:schemeClr val="bg1"/>
                </a:solidFill>
              </a:rPr>
              <a:t>Both symptoms of microplastic poisoning increase in severity as microplastic concentrations increase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B830A-3945-4615-8C84-6251FB576B69}"/>
              </a:ext>
            </a:extLst>
          </p:cNvPr>
          <p:cNvSpPr txBox="1"/>
          <p:nvPr/>
        </p:nvSpPr>
        <p:spPr>
          <a:xfrm>
            <a:off x="2193391" y="6371471"/>
            <a:ext cx="727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Increasing microplastic exposure increases the severity of the health effects.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0F85E-4C9C-4A53-88FD-C4537061A2CD}"/>
              </a:ext>
            </a:extLst>
          </p:cNvPr>
          <p:cNvSpPr txBox="1"/>
          <p:nvPr/>
        </p:nvSpPr>
        <p:spPr>
          <a:xfrm>
            <a:off x="5745167" y="1019934"/>
            <a:ext cx="597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Figure 1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Initial and final weights of </a:t>
            </a:r>
            <a:r>
              <a:rPr lang="en-US" sz="12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E. sinensis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exposed to varying concentrations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of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microplastic.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630C0B-B42C-4A94-AEA7-F1DA10C8D2B9}"/>
              </a:ext>
            </a:extLst>
          </p:cNvPr>
          <p:cNvSpPr txBox="1"/>
          <p:nvPr/>
        </p:nvSpPr>
        <p:spPr>
          <a:xfrm>
            <a:off x="5699144" y="3770461"/>
            <a:ext cx="6132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Figure 2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Median survival time of </a:t>
            </a:r>
            <a:r>
              <a:rPr lang="en-US" sz="12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M.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galloprovincialis</a:t>
            </a:r>
            <a:r>
              <a:rPr lang="en-US" sz="12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exposed to varying concentrations of microplastic. 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62ADC-7351-469F-A23A-DE608F2F5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" b="543"/>
          <a:stretch/>
        </p:blipFill>
        <p:spPr>
          <a:xfrm>
            <a:off x="5703011" y="1423121"/>
            <a:ext cx="5897589" cy="2245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C2CBCB-8130-4768-8672-960060DF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011" y="4183279"/>
            <a:ext cx="5897589" cy="21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A6CF0E-DF7E-4645-84D1-157B36344BFF}"/>
              </a:ext>
            </a:extLst>
          </p:cNvPr>
          <p:cNvSpPr/>
          <p:nvPr/>
        </p:nvSpPr>
        <p:spPr>
          <a:xfrm>
            <a:off x="-171395" y="0"/>
            <a:ext cx="12363395" cy="6858000"/>
          </a:xfrm>
          <a:prstGeom prst="rect">
            <a:avLst/>
          </a:prstGeom>
          <a:solidFill>
            <a:srgbClr val="3157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D7936-C373-4AD6-9113-4A3CF96D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Results: Effective Dependence on Microplastic Concentration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FCC8-603D-4E7B-A995-9266243D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2757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Every species shows a lowered survival rate as microplastic concentration increases</a:t>
            </a:r>
          </a:p>
          <a:p>
            <a:r>
              <a:rPr lang="en-US" dirty="0">
                <a:solidFill>
                  <a:schemeClr val="bg1"/>
                </a:solidFill>
              </a:rPr>
              <a:t>The species D. magna shows the most extreme change</a:t>
            </a:r>
          </a:p>
          <a:p>
            <a:r>
              <a:rPr lang="en-US" dirty="0">
                <a:solidFill>
                  <a:schemeClr val="bg1"/>
                </a:solidFill>
              </a:rPr>
              <a:t>Data was not available for every concentration and every species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93B5D-AFA4-47DF-88E0-0940830E3FE7}"/>
              </a:ext>
            </a:extLst>
          </p:cNvPr>
          <p:cNvSpPr txBox="1"/>
          <p:nvPr/>
        </p:nvSpPr>
        <p:spPr>
          <a:xfrm>
            <a:off x="610517" y="6371471"/>
            <a:ext cx="1079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Survival rate also depends on microplastic exposure, with smaller creatures being impacted much more severely.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2827A-C170-4449-A842-3463DC88C1CC}"/>
              </a:ext>
            </a:extLst>
          </p:cNvPr>
          <p:cNvSpPr txBox="1"/>
          <p:nvPr/>
        </p:nvSpPr>
        <p:spPr>
          <a:xfrm>
            <a:off x="5527884" y="1671533"/>
            <a:ext cx="575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Figure 3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Survival rate of </a:t>
            </a:r>
            <a:r>
              <a:rPr lang="en-US" sz="12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E. sinensis, O.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latipes</a:t>
            </a:r>
            <a:r>
              <a:rPr lang="en-US" sz="12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P.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viridis</a:t>
            </a:r>
            <a:r>
              <a:rPr lang="en-US" sz="12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</a:t>
            </a:r>
            <a:r>
              <a:rPr lang="en-US" sz="12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D. magna.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4EE1B1-BDF4-4621-9BC5-A4E2B90F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04" y="1948533"/>
            <a:ext cx="6374918" cy="3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7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8CBBAC-2616-4F20-A81A-AEE6D6DFCEE0}"/>
              </a:ext>
            </a:extLst>
          </p:cNvPr>
          <p:cNvSpPr/>
          <p:nvPr/>
        </p:nvSpPr>
        <p:spPr>
          <a:xfrm>
            <a:off x="-171396" y="0"/>
            <a:ext cx="12363395" cy="6858000"/>
          </a:xfrm>
          <a:prstGeom prst="rect">
            <a:avLst/>
          </a:prstGeom>
          <a:solidFill>
            <a:srgbClr val="3157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D7FCC-B15F-42B6-8124-B650BC75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Results: Plastic Contamination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D1E9-DB7B-4EA3-A688-DC3D5A95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29" y="3294501"/>
            <a:ext cx="10680971" cy="28436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health effects of plastic contaminated with other pollutants are worse than clean plastics, which are in turn worse than the control</a:t>
            </a:r>
          </a:p>
          <a:p>
            <a:r>
              <a:rPr lang="en-US" dirty="0">
                <a:solidFill>
                  <a:schemeClr val="bg1"/>
                </a:solidFill>
              </a:rPr>
              <a:t>The pollutants appear to cause some health issues that plastic does not</a:t>
            </a:r>
          </a:p>
          <a:p>
            <a:r>
              <a:rPr lang="en-US" dirty="0">
                <a:solidFill>
                  <a:schemeClr val="bg1"/>
                </a:solidFill>
              </a:rPr>
              <a:t>Pollutants include polybrominated </a:t>
            </a:r>
            <a:r>
              <a:rPr lang="en-US" dirty="0" err="1">
                <a:solidFill>
                  <a:schemeClr val="bg1"/>
                </a:solidFill>
              </a:rPr>
              <a:t>diphenyls</a:t>
            </a:r>
            <a:r>
              <a:rPr lang="en-US" dirty="0">
                <a:solidFill>
                  <a:schemeClr val="bg1"/>
                </a:solidFill>
              </a:rPr>
              <a:t>, polychlorinated biphenyls, and polycyclic aromatic hydrocarbons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937BD-4BC8-4FC5-8FB2-41AE1C7F94ED}"/>
              </a:ext>
            </a:extLst>
          </p:cNvPr>
          <p:cNvSpPr txBox="1"/>
          <p:nvPr/>
        </p:nvSpPr>
        <p:spPr>
          <a:xfrm>
            <a:off x="2417759" y="6322288"/>
            <a:ext cx="666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Contaminated plastic causes health issues and worsens existing ones.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AFEA3F-4B40-4F4C-828B-DF2C6ED6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032" y="1690688"/>
            <a:ext cx="8122537" cy="16038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E52C2F-95D0-4D1D-A558-4884E89F84F3}"/>
              </a:ext>
            </a:extLst>
          </p:cNvPr>
          <p:cNvSpPr txBox="1"/>
          <p:nvPr/>
        </p:nvSpPr>
        <p:spPr>
          <a:xfrm>
            <a:off x="1845991" y="1413689"/>
            <a:ext cx="688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Table 3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Health effects in </a:t>
            </a:r>
            <a:r>
              <a:rPr lang="en-US" sz="1200" i="1" dirty="0">
                <a:solidFill>
                  <a:schemeClr val="bg1"/>
                </a:solidFill>
                <a:latin typeface="Calibri" panose="020F0502020204030204" pitchFamily="34" charset="0"/>
              </a:rPr>
              <a:t>O. </a:t>
            </a:r>
            <a:r>
              <a:rPr lang="en-US" sz="1200" i="1" dirty="0" err="1">
                <a:solidFill>
                  <a:schemeClr val="bg1"/>
                </a:solidFill>
                <a:latin typeface="Calibri" panose="020F0502020204030204" pitchFamily="34" charset="0"/>
              </a:rPr>
              <a:t>latipes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 of contaminated and virgin microplastic exposure compared to a control group.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9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DC7D4DB-0A70-4085-A161-9F1645C993AB}"/>
              </a:ext>
            </a:extLst>
          </p:cNvPr>
          <p:cNvSpPr/>
          <p:nvPr/>
        </p:nvSpPr>
        <p:spPr>
          <a:xfrm>
            <a:off x="-171396" y="0"/>
            <a:ext cx="12363395" cy="6858000"/>
          </a:xfrm>
          <a:prstGeom prst="rect">
            <a:avLst/>
          </a:prstGeom>
          <a:solidFill>
            <a:srgbClr val="3762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E9DD8-D128-4728-907A-CFA88FF4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Discussion: Negative Effects of Microplastic on Aquatic Life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4BABBDD-0868-4BCC-8A83-F470C208D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4911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most common effects noted are slowed feeding, decreased energy, oxidative stress and death. </a:t>
            </a:r>
          </a:p>
          <a:p>
            <a:r>
              <a:rPr lang="en-US" dirty="0">
                <a:solidFill>
                  <a:schemeClr val="bg1"/>
                </a:solidFill>
              </a:rPr>
              <a:t>Some of these effects may be causally linked, for example slowed feeding and slowed growth</a:t>
            </a:r>
          </a:p>
          <a:p>
            <a:r>
              <a:rPr lang="en-US" dirty="0">
                <a:solidFill>
                  <a:schemeClr val="bg1"/>
                </a:solidFill>
              </a:rPr>
              <a:t>Microplastics may have the same effect on similar creatures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87AE-4AFF-4C54-A452-4A14D9970AB7}"/>
              </a:ext>
            </a:extLst>
          </p:cNvPr>
          <p:cNvSpPr txBox="1"/>
          <p:nvPr/>
        </p:nvSpPr>
        <p:spPr>
          <a:xfrm>
            <a:off x="592023" y="6371471"/>
            <a:ext cx="1076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most common effects confirmed in the studies may extend to all aquatic species, or even all exposed species.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B70AB-421C-43E6-92BE-3ED26EF7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310" y="1861751"/>
            <a:ext cx="6048375" cy="3867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DAA057-D19F-4AF9-9406-8D3E6E521B49}"/>
              </a:ext>
            </a:extLst>
          </p:cNvPr>
          <p:cNvSpPr txBox="1"/>
          <p:nvPr/>
        </p:nvSpPr>
        <p:spPr>
          <a:xfrm>
            <a:off x="5687310" y="1584752"/>
            <a:ext cx="6153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Table 1.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Overview of the negative effects of microplastic consumption on studies species.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39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1980B3-93F1-4EDA-8BBE-C2E15F2B0AAC}"/>
              </a:ext>
            </a:extLst>
          </p:cNvPr>
          <p:cNvSpPr/>
          <p:nvPr/>
        </p:nvSpPr>
        <p:spPr>
          <a:xfrm>
            <a:off x="-171396" y="0"/>
            <a:ext cx="12363395" cy="6858000"/>
          </a:xfrm>
          <a:prstGeom prst="rect">
            <a:avLst/>
          </a:prstGeom>
          <a:solidFill>
            <a:srgbClr val="3762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2800-A864-4B42-B53C-8CFF2E01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Discussion: Effective Dependence on Microplastic Concentration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40FA-B27B-435F-96C8-7868F9C63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6174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severity of the health effects worsens with increasing concentration, further confirming that the health effects are caused by microplastic consumption.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74D71-EDDE-436C-8966-443AE4C66AE9}"/>
              </a:ext>
            </a:extLst>
          </p:cNvPr>
          <p:cNvSpPr txBox="1"/>
          <p:nvPr/>
        </p:nvSpPr>
        <p:spPr>
          <a:xfrm>
            <a:off x="838200" y="6371471"/>
            <a:ext cx="1007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Confluence of evidence further suggests that microplastic consumption is the cause of the health effects.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5EB966-1FBB-4544-8C46-262E5B07C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" b="543"/>
          <a:stretch/>
        </p:blipFill>
        <p:spPr>
          <a:xfrm>
            <a:off x="5566762" y="1423121"/>
            <a:ext cx="5897589" cy="2245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CE09D3-130A-4DD5-9088-E8E3697C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61" y="4034385"/>
            <a:ext cx="5897590" cy="21140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4CC999-9B46-4038-BFF2-0AC3240702F7}"/>
              </a:ext>
            </a:extLst>
          </p:cNvPr>
          <p:cNvSpPr txBox="1"/>
          <p:nvPr/>
        </p:nvSpPr>
        <p:spPr>
          <a:xfrm>
            <a:off x="5526330" y="1146122"/>
            <a:ext cx="597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Figure 1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Initial and final weights of crabs exposed to varying concentrations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of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microplastic.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7BB70-15B4-4CCA-A632-419C6FD44648}"/>
              </a:ext>
            </a:extLst>
          </p:cNvPr>
          <p:cNvSpPr txBox="1"/>
          <p:nvPr/>
        </p:nvSpPr>
        <p:spPr>
          <a:xfrm>
            <a:off x="5451696" y="3778688"/>
            <a:ext cx="613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Figure 2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Median survival time of mussels exposed to varying concentrations of microplastic.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0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D1C3E1-F8C1-442C-9988-4E372E853A2B}"/>
              </a:ext>
            </a:extLst>
          </p:cNvPr>
          <p:cNvSpPr/>
          <p:nvPr/>
        </p:nvSpPr>
        <p:spPr>
          <a:xfrm>
            <a:off x="-171396" y="0"/>
            <a:ext cx="12363395" cy="6858000"/>
          </a:xfrm>
          <a:prstGeom prst="rect">
            <a:avLst/>
          </a:prstGeom>
          <a:solidFill>
            <a:srgbClr val="3762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D7FCC-B15F-42B6-8124-B650BC75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Discussion: Plastic Contamination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D1E9-DB7B-4EA3-A688-DC3D5A95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29" y="3294501"/>
            <a:ext cx="10680971" cy="284365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Pollutants cause single cell necrosis and make extant conditions worse</a:t>
            </a:r>
          </a:p>
          <a:p>
            <a:r>
              <a:rPr lang="en-US" dirty="0">
                <a:solidFill>
                  <a:schemeClr val="bg1"/>
                </a:solidFill>
              </a:rPr>
              <a:t>Most species that exhibited higher deathrates were included in studies with contaminated plastic</a:t>
            </a:r>
          </a:p>
          <a:p>
            <a:r>
              <a:rPr lang="en-US" dirty="0">
                <a:solidFill>
                  <a:schemeClr val="bg1"/>
                </a:solidFill>
              </a:rPr>
              <a:t>The contaminated plastic in the above study was prepared by leaving it to soak in ocean water for 3 months</a:t>
            </a:r>
          </a:p>
          <a:p>
            <a:r>
              <a:rPr lang="en-US" dirty="0">
                <a:solidFill>
                  <a:schemeClr val="bg1"/>
                </a:solidFill>
              </a:rPr>
              <a:t>This implies that contaminated plastic is the state microplastic exists in in the wild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F4A0B7-011B-449C-B5E9-52B2F8B5BC69}"/>
              </a:ext>
            </a:extLst>
          </p:cNvPr>
          <p:cNvSpPr/>
          <p:nvPr/>
        </p:nvSpPr>
        <p:spPr>
          <a:xfrm>
            <a:off x="1522138" y="6384431"/>
            <a:ext cx="8976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Plastic in the environment may be more toxic than some of the plastic used in the studies.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24345-AC2A-4C1E-B30F-70E599B4C05E}"/>
              </a:ext>
            </a:extLst>
          </p:cNvPr>
          <p:cNvSpPr txBox="1"/>
          <p:nvPr/>
        </p:nvSpPr>
        <p:spPr>
          <a:xfrm>
            <a:off x="1619654" y="1536828"/>
            <a:ext cx="6888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Table 3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Health effects of contaminated and virgin microplastic exposure compared to a control group. 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224C52-1B8F-4A38-A2F1-A120973C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54" y="1752258"/>
            <a:ext cx="7850271" cy="15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8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FD94D84-C2BA-4F2C-84AE-EC3BB03E112F}"/>
              </a:ext>
            </a:extLst>
          </p:cNvPr>
          <p:cNvSpPr/>
          <p:nvPr/>
        </p:nvSpPr>
        <p:spPr>
          <a:xfrm>
            <a:off x="-171396" y="0"/>
            <a:ext cx="12363395" cy="6858000"/>
          </a:xfrm>
          <a:prstGeom prst="rect">
            <a:avLst/>
          </a:prstGeom>
          <a:solidFill>
            <a:srgbClr val="3762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D7C97-7A31-4CC3-8333-9DF7B920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Discussion: Potential Safety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E9EF-C0A9-4575-9815-754CB25ED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D. Magna is often used as a model for the health of aquatic ecosystems</a:t>
            </a:r>
          </a:p>
          <a:p>
            <a:r>
              <a:rPr lang="en-US" dirty="0">
                <a:solidFill>
                  <a:schemeClr val="bg1"/>
                </a:solidFill>
              </a:rPr>
              <a:t>Therefore, safety limit is based off D. Magna</a:t>
            </a:r>
          </a:p>
          <a:p>
            <a:r>
              <a:rPr lang="en-US" dirty="0">
                <a:solidFill>
                  <a:schemeClr val="bg1"/>
                </a:solidFill>
              </a:rPr>
              <a:t>Proposed limit based off of D. Magna survival rate is 5ppm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99DD5F-DC7A-41EC-9938-8A7C65F1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739" y="2238222"/>
            <a:ext cx="6670165" cy="32470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4DF836-1008-4F77-82B1-03B372F9326E}"/>
              </a:ext>
            </a:extLst>
          </p:cNvPr>
          <p:cNvCxnSpPr>
            <a:cxnSpLocks/>
          </p:cNvCxnSpPr>
          <p:nvPr/>
        </p:nvCxnSpPr>
        <p:spPr>
          <a:xfrm>
            <a:off x="6664716" y="2596024"/>
            <a:ext cx="0" cy="24536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6536598-4121-4381-9335-567625558059}"/>
              </a:ext>
            </a:extLst>
          </p:cNvPr>
          <p:cNvSpPr/>
          <p:nvPr/>
        </p:nvSpPr>
        <p:spPr>
          <a:xfrm>
            <a:off x="1200705" y="6378453"/>
            <a:ext cx="10153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Ocean water should be kept at or below 5ppm microplastic in order to be considered safe in the long term.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4CFDB-FD0A-4148-BE42-8838D86150B4}"/>
              </a:ext>
            </a:extLst>
          </p:cNvPr>
          <p:cNvSpPr txBox="1"/>
          <p:nvPr/>
        </p:nvSpPr>
        <p:spPr>
          <a:xfrm>
            <a:off x="5220066" y="1961223"/>
            <a:ext cx="575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Figure 3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Survival rate of </a:t>
            </a:r>
            <a:r>
              <a:rPr lang="en-US" sz="12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E. sinensis, O.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latipes</a:t>
            </a:r>
            <a:r>
              <a:rPr lang="en-US" sz="12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P.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viridis</a:t>
            </a:r>
            <a:r>
              <a:rPr lang="en-US" sz="12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</a:t>
            </a:r>
            <a:r>
              <a:rPr lang="en-US" sz="12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D. magna.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809B1-E32D-4827-A9E4-5371E9B85741}"/>
              </a:ext>
            </a:extLst>
          </p:cNvPr>
          <p:cNvSpPr txBox="1"/>
          <p:nvPr/>
        </p:nvSpPr>
        <p:spPr>
          <a:xfrm>
            <a:off x="6664716" y="3939005"/>
            <a:ext cx="104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~5ppm</a:t>
            </a:r>
          </a:p>
        </p:txBody>
      </p:sp>
    </p:spTree>
    <p:extLst>
      <p:ext uri="{BB962C8B-B14F-4D97-AF65-F5344CB8AC3E}">
        <p14:creationId xmlns:p14="http://schemas.microsoft.com/office/powerpoint/2010/main" val="16249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DE6B7C-C81C-4FB4-9EC4-68F68F531B63}"/>
              </a:ext>
            </a:extLst>
          </p:cNvPr>
          <p:cNvSpPr/>
          <p:nvPr/>
        </p:nvSpPr>
        <p:spPr>
          <a:xfrm>
            <a:off x="-171396" y="0"/>
            <a:ext cx="12363395" cy="6858000"/>
          </a:xfrm>
          <a:prstGeom prst="rect">
            <a:avLst/>
          </a:prstGeom>
          <a:solidFill>
            <a:srgbClr val="3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C67C1-A4F3-41CC-8092-BEAA1BE7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Conclusions: Highlights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5CA4-052E-4B02-A02B-A353E621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Highlights of Research: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Microplastic consumption causes slowed growth and feeding, oxidative stress and increased death rates.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These symptoms increase in severity as microplastic concentration increases.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Contaminated plastic has a more severe effect on organism health than noncontaminated plastic.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 maximum safe microplastic concentration in the oceans should be around 5 ppm.</a:t>
            </a:r>
          </a:p>
          <a:p>
            <a:r>
              <a:rPr lang="en-US" sz="2400" dirty="0">
                <a:solidFill>
                  <a:schemeClr val="bg1"/>
                </a:solidFill>
              </a:rPr>
              <a:t>Future Work: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Research methods of alleviating symptoms of microplastic poisoning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Research methods to accelerate flushing of microplastic from the body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Find ways to reduce microplastic concentrations in water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D8CA69-30A2-4962-B891-CBC260508F84}"/>
              </a:ext>
            </a:extLst>
          </p:cNvPr>
          <p:cNvSpPr/>
          <p:nvPr/>
        </p:nvSpPr>
        <p:spPr>
          <a:xfrm>
            <a:off x="-85698" y="0"/>
            <a:ext cx="12363395" cy="6858000"/>
          </a:xfrm>
          <a:prstGeom prst="rect">
            <a:avLst/>
          </a:prstGeom>
          <a:solidFill>
            <a:srgbClr val="3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C22E7-D467-4E22-BC6F-150EFF66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254B-B58E-4273-A793-0E63D5967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592"/>
            <a:ext cx="10515600" cy="4800836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1. Chamas, A.; Moon, H.; Zheng, J.; </a:t>
            </a:r>
            <a:r>
              <a:rPr lang="en-US" sz="4000" dirty="0" err="1">
                <a:solidFill>
                  <a:schemeClr val="bg1"/>
                </a:solidFill>
              </a:rPr>
              <a:t>Qiu</a:t>
            </a:r>
            <a:r>
              <a:rPr lang="en-US" sz="4000" dirty="0">
                <a:solidFill>
                  <a:schemeClr val="bg1"/>
                </a:solidFill>
              </a:rPr>
              <a:t>, Y.; Tabassum, T.; Jang, J.; Abu-Omar, M.; Scott, S.; Suh, S. Degradation Rates of Plastics in the Environment. </a:t>
            </a:r>
            <a:r>
              <a:rPr lang="en-US" sz="4000" i="1" dirty="0">
                <a:solidFill>
                  <a:schemeClr val="bg1"/>
                </a:solidFill>
              </a:rPr>
              <a:t>ACS Sustainable Chem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2020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i="1" dirty="0">
                <a:solidFill>
                  <a:schemeClr val="bg1"/>
                </a:solidFill>
              </a:rPr>
              <a:t>8</a:t>
            </a:r>
            <a:r>
              <a:rPr lang="en-US" sz="4000" dirty="0">
                <a:solidFill>
                  <a:schemeClr val="bg1"/>
                </a:solidFill>
              </a:rPr>
              <a:t>, 3494-3511.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2. Watt, E.; Picard, M.; Maldonado, B.; </a:t>
            </a:r>
            <a:r>
              <a:rPr lang="en-US" sz="4000" dirty="0" err="1">
                <a:solidFill>
                  <a:schemeClr val="bg1"/>
                </a:solidFill>
              </a:rPr>
              <a:t>Abdelwahab</a:t>
            </a:r>
            <a:r>
              <a:rPr lang="en-US" sz="4000" dirty="0">
                <a:solidFill>
                  <a:schemeClr val="bg1"/>
                </a:solidFill>
              </a:rPr>
              <a:t>, M. A.; </a:t>
            </a:r>
            <a:r>
              <a:rPr lang="en-US" sz="4000" dirty="0" err="1">
                <a:solidFill>
                  <a:schemeClr val="bg1"/>
                </a:solidFill>
              </a:rPr>
              <a:t>Mielewski</a:t>
            </a:r>
            <a:r>
              <a:rPr lang="en-US" sz="4000" dirty="0">
                <a:solidFill>
                  <a:schemeClr val="bg1"/>
                </a:solidFill>
              </a:rPr>
              <a:t>, D. F.; </a:t>
            </a:r>
            <a:r>
              <a:rPr lang="en-US" sz="4000" dirty="0" err="1">
                <a:solidFill>
                  <a:schemeClr val="bg1"/>
                </a:solidFill>
              </a:rPr>
              <a:t>Drzal</a:t>
            </a:r>
            <a:r>
              <a:rPr lang="en-US" sz="4000" dirty="0">
                <a:solidFill>
                  <a:schemeClr val="bg1"/>
                </a:solidFill>
              </a:rPr>
              <a:t>, L. T., </a:t>
            </a:r>
            <a:r>
              <a:rPr lang="en-US" sz="4000" dirty="0" err="1">
                <a:solidFill>
                  <a:schemeClr val="bg1"/>
                </a:solidFill>
              </a:rPr>
              <a:t>Misra</a:t>
            </a:r>
            <a:r>
              <a:rPr lang="en-US" sz="4000" dirty="0">
                <a:solidFill>
                  <a:schemeClr val="bg1"/>
                </a:solidFill>
              </a:rPr>
              <a:t>, M.; Mohanty, A. K. Ocean plastics: environmental implications and potential routes for mitigation - a perspective. </a:t>
            </a:r>
            <a:r>
              <a:rPr lang="en-US" sz="4000" i="1" dirty="0">
                <a:solidFill>
                  <a:schemeClr val="bg1"/>
                </a:solidFill>
              </a:rPr>
              <a:t>RSC Advances </a:t>
            </a:r>
            <a:r>
              <a:rPr lang="en-US" sz="4000" b="1" dirty="0">
                <a:solidFill>
                  <a:schemeClr val="bg1"/>
                </a:solidFill>
              </a:rPr>
              <a:t>2021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i="1" dirty="0">
                <a:solidFill>
                  <a:schemeClr val="bg1"/>
                </a:solidFill>
              </a:rPr>
              <a:t>11(35)</a:t>
            </a:r>
            <a:r>
              <a:rPr lang="en-US" sz="4000" dirty="0">
                <a:solidFill>
                  <a:schemeClr val="bg1"/>
                </a:solidFill>
              </a:rPr>
              <a:t>, 21447–21462.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3. Xu, S.; Ma, J.; Ji, R.; Pan, K.; Miao, A.-J. Microplastics in aquatic environments: Occurrence, accumulation, and biological effects. </a:t>
            </a:r>
            <a:r>
              <a:rPr lang="en-US" sz="4000" i="1" dirty="0">
                <a:solidFill>
                  <a:schemeClr val="bg1"/>
                </a:solidFill>
              </a:rPr>
              <a:t>The Science of the Total Environment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2020,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i="1" dirty="0">
                <a:solidFill>
                  <a:schemeClr val="bg1"/>
                </a:solidFill>
              </a:rPr>
              <a:t>703</a:t>
            </a:r>
            <a:r>
              <a:rPr lang="en-US" sz="4000" dirty="0">
                <a:solidFill>
                  <a:schemeClr val="bg1"/>
                </a:solidFill>
              </a:rPr>
              <a:t>, 134699–.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4. Lusher, A. L.; McHugh, M.; Thompson, R. C. Occurrence of microplastics in the gastrointestinal tract of pelagic and demersal fish from the English Channel. </a:t>
            </a:r>
            <a:r>
              <a:rPr lang="en-US" sz="4000" i="1" dirty="0">
                <a:solidFill>
                  <a:schemeClr val="bg1"/>
                </a:solidFill>
              </a:rPr>
              <a:t>Marine Pollution Bulletin </a:t>
            </a:r>
            <a:r>
              <a:rPr lang="en-US" sz="4000" b="1" dirty="0">
                <a:solidFill>
                  <a:schemeClr val="bg1"/>
                </a:solidFill>
              </a:rPr>
              <a:t>2013,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i="1" dirty="0">
                <a:solidFill>
                  <a:schemeClr val="bg1"/>
                </a:solidFill>
              </a:rPr>
              <a:t>67 (1–2), </a:t>
            </a:r>
            <a:r>
              <a:rPr lang="en-US" sz="4000" dirty="0">
                <a:solidFill>
                  <a:schemeClr val="bg1"/>
                </a:solidFill>
              </a:rPr>
              <a:t>94-99.</a:t>
            </a:r>
            <a:r>
              <a:rPr lang="en-US" sz="4000" i="1" dirty="0">
                <a:solidFill>
                  <a:schemeClr val="bg1"/>
                </a:solidFill>
              </a:rPr>
              <a:t> 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5. </a:t>
            </a:r>
            <a:r>
              <a:rPr lang="en-US" sz="4000" dirty="0" err="1">
                <a:solidFill>
                  <a:schemeClr val="bg1"/>
                </a:solidFill>
              </a:rPr>
              <a:t>Dantas</a:t>
            </a:r>
            <a:r>
              <a:rPr lang="en-US" sz="4000" dirty="0">
                <a:solidFill>
                  <a:schemeClr val="bg1"/>
                </a:solidFill>
              </a:rPr>
              <a:t>, D.V.; Barletta, M.; da Costa, M.F. The seasonal and spatial patterns of ingestion of </a:t>
            </a:r>
            <a:r>
              <a:rPr lang="en-US" sz="4000" dirty="0" err="1">
                <a:solidFill>
                  <a:schemeClr val="bg1"/>
                </a:solidFill>
              </a:rPr>
              <a:t>polyfilament</a:t>
            </a:r>
            <a:r>
              <a:rPr lang="en-US" sz="4000" dirty="0">
                <a:solidFill>
                  <a:schemeClr val="bg1"/>
                </a:solidFill>
              </a:rPr>
              <a:t> nylon fragments by estuarine drums (</a:t>
            </a:r>
            <a:r>
              <a:rPr lang="en-US" sz="4000" dirty="0" err="1">
                <a:solidFill>
                  <a:schemeClr val="bg1"/>
                </a:solidFill>
              </a:rPr>
              <a:t>Sciaenidae</a:t>
            </a:r>
            <a:r>
              <a:rPr lang="en-US" sz="4000" dirty="0">
                <a:solidFill>
                  <a:schemeClr val="bg1"/>
                </a:solidFill>
              </a:rPr>
              <a:t>). </a:t>
            </a:r>
            <a:r>
              <a:rPr lang="en-US" sz="4000" i="1" dirty="0">
                <a:solidFill>
                  <a:schemeClr val="bg1"/>
                </a:solidFill>
              </a:rPr>
              <a:t>Environ Sci </a:t>
            </a:r>
            <a:r>
              <a:rPr lang="en-US" sz="4000" i="1" dirty="0" err="1">
                <a:solidFill>
                  <a:schemeClr val="bg1"/>
                </a:solidFill>
              </a:rPr>
              <a:t>Pollut</a:t>
            </a:r>
            <a:r>
              <a:rPr lang="en-US" sz="4000" i="1" dirty="0">
                <a:solidFill>
                  <a:schemeClr val="bg1"/>
                </a:solidFill>
              </a:rPr>
              <a:t> Res </a:t>
            </a:r>
            <a:r>
              <a:rPr lang="en-US" sz="4000" b="1" dirty="0">
                <a:solidFill>
                  <a:schemeClr val="bg1"/>
                </a:solidFill>
              </a:rPr>
              <a:t>2012,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i="1" dirty="0">
                <a:solidFill>
                  <a:schemeClr val="bg1"/>
                </a:solidFill>
              </a:rPr>
              <a:t>19</a:t>
            </a:r>
            <a:r>
              <a:rPr lang="en-US" sz="4000" dirty="0">
                <a:solidFill>
                  <a:schemeClr val="bg1"/>
                </a:solidFill>
              </a:rPr>
              <a:t>,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600–606.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6. Murray, F.; Cowie, P. R. Plastic contamination in the decapod crustacean </a:t>
            </a:r>
            <a:r>
              <a:rPr lang="en-US" sz="4000" dirty="0" err="1">
                <a:solidFill>
                  <a:schemeClr val="bg1"/>
                </a:solidFill>
              </a:rPr>
              <a:t>Nephrops</a:t>
            </a:r>
            <a:r>
              <a:rPr lang="en-US" sz="4000" dirty="0">
                <a:solidFill>
                  <a:schemeClr val="bg1"/>
                </a:solidFill>
              </a:rPr>
              <a:t> norvegicus (Linnaeus, 1758), </a:t>
            </a:r>
            <a:r>
              <a:rPr lang="en-US" sz="4000" i="1" dirty="0">
                <a:solidFill>
                  <a:schemeClr val="bg1"/>
                </a:solidFill>
              </a:rPr>
              <a:t>Marine Pollution Bulletin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2011, </a:t>
            </a:r>
            <a:r>
              <a:rPr lang="en-US" sz="4000" i="1" dirty="0">
                <a:solidFill>
                  <a:schemeClr val="bg1"/>
                </a:solidFill>
              </a:rPr>
              <a:t>62 (6),</a:t>
            </a:r>
            <a:r>
              <a:rPr lang="en-US" sz="4000" dirty="0">
                <a:solidFill>
                  <a:schemeClr val="bg1"/>
                </a:solidFill>
              </a:rPr>
              <a:t> 1207-1217.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7. Sanchez, W.; Bender, C.; </a:t>
            </a:r>
            <a:r>
              <a:rPr lang="en-US" sz="4000" dirty="0" err="1">
                <a:solidFill>
                  <a:schemeClr val="bg1"/>
                </a:solidFill>
              </a:rPr>
              <a:t>Porcher</a:t>
            </a:r>
            <a:r>
              <a:rPr lang="en-US" sz="4000" dirty="0">
                <a:solidFill>
                  <a:schemeClr val="bg1"/>
                </a:solidFill>
              </a:rPr>
              <a:t>, J. M. Wild gudgeons (Gobio gobio) from French rivers are contaminated by microplastics: Preliminary study and first evidence. </a:t>
            </a:r>
            <a:r>
              <a:rPr lang="en-US" sz="4000" i="1" dirty="0">
                <a:solidFill>
                  <a:schemeClr val="bg1"/>
                </a:solidFill>
              </a:rPr>
              <a:t>Environmental Research </a:t>
            </a:r>
            <a:r>
              <a:rPr lang="en-US" sz="4000" b="1" dirty="0">
                <a:solidFill>
                  <a:schemeClr val="bg1"/>
                </a:solidFill>
              </a:rPr>
              <a:t>2014,</a:t>
            </a:r>
            <a:r>
              <a:rPr lang="en-US" sz="4000" i="1" dirty="0">
                <a:solidFill>
                  <a:schemeClr val="bg1"/>
                </a:solidFill>
              </a:rPr>
              <a:t> 128,</a:t>
            </a:r>
            <a:r>
              <a:rPr lang="en-US" sz="4000" dirty="0">
                <a:solidFill>
                  <a:schemeClr val="bg1"/>
                </a:solidFill>
              </a:rPr>
              <a:t> 98-100.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8. Goldstein, M. C.; Goodwin, D. S. Gooseneck barnacles (</a:t>
            </a:r>
            <a:r>
              <a:rPr lang="en-US" sz="4000" i="1" dirty="0">
                <a:solidFill>
                  <a:schemeClr val="bg1"/>
                </a:solidFill>
              </a:rPr>
              <a:t>Lepas</a:t>
            </a:r>
            <a:r>
              <a:rPr lang="en-US" sz="4000" dirty="0">
                <a:solidFill>
                  <a:schemeClr val="bg1"/>
                </a:solidFill>
              </a:rPr>
              <a:t> spp.) ingest microplastic debris in the North Pacific Subtropical Gyre. </a:t>
            </a:r>
            <a:r>
              <a:rPr lang="en-US" sz="4000" i="1" dirty="0" err="1">
                <a:solidFill>
                  <a:schemeClr val="bg1"/>
                </a:solidFill>
              </a:rPr>
              <a:t>PeerJ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2013,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i="1" dirty="0">
                <a:solidFill>
                  <a:schemeClr val="bg1"/>
                </a:solidFill>
              </a:rPr>
              <a:t>184,</a:t>
            </a:r>
            <a:r>
              <a:rPr lang="en-US" sz="4000" dirty="0">
                <a:solidFill>
                  <a:schemeClr val="bg1"/>
                </a:solidFill>
              </a:rPr>
              <a:t> 1-17.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9. </a:t>
            </a:r>
            <a:r>
              <a:rPr lang="en-US" sz="4000" dirty="0" err="1">
                <a:solidFill>
                  <a:schemeClr val="bg1"/>
                </a:solidFill>
              </a:rPr>
              <a:t>Claessens</a:t>
            </a:r>
            <a:r>
              <a:rPr lang="en-US" sz="4000" dirty="0">
                <a:solidFill>
                  <a:schemeClr val="bg1"/>
                </a:solidFill>
              </a:rPr>
              <a:t>, M.; </a:t>
            </a:r>
            <a:r>
              <a:rPr lang="en-US" sz="4000" dirty="0" err="1">
                <a:solidFill>
                  <a:schemeClr val="bg1"/>
                </a:solidFill>
              </a:rPr>
              <a:t>Meester</a:t>
            </a:r>
            <a:r>
              <a:rPr lang="en-US" sz="4000" dirty="0">
                <a:solidFill>
                  <a:schemeClr val="bg1"/>
                </a:solidFill>
              </a:rPr>
              <a:t>, S.; Landuyt, L.; </a:t>
            </a:r>
            <a:r>
              <a:rPr lang="en-US" sz="4000" dirty="0" err="1">
                <a:solidFill>
                  <a:schemeClr val="bg1"/>
                </a:solidFill>
              </a:rPr>
              <a:t>Clerck</a:t>
            </a:r>
            <a:r>
              <a:rPr lang="en-US" sz="4000" dirty="0">
                <a:solidFill>
                  <a:schemeClr val="bg1"/>
                </a:solidFill>
              </a:rPr>
              <a:t>, K.; Janssen, C. Occurrence and distribution of microplastics in marine sediments along the Belgian coast</a:t>
            </a:r>
            <a:r>
              <a:rPr lang="en-US" sz="4000" i="1" dirty="0">
                <a:solidFill>
                  <a:schemeClr val="bg1"/>
                </a:solidFill>
              </a:rPr>
              <a:t>. Marine Pollution Bulletin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2011, </a:t>
            </a:r>
            <a:r>
              <a:rPr lang="en-US" sz="4000" i="1" dirty="0">
                <a:solidFill>
                  <a:schemeClr val="bg1"/>
                </a:solidFill>
              </a:rPr>
              <a:t>62 (10),</a:t>
            </a:r>
            <a:r>
              <a:rPr lang="en-US" sz="4000" dirty="0">
                <a:solidFill>
                  <a:schemeClr val="bg1"/>
                </a:solidFill>
              </a:rPr>
              <a:t> 2199-2204.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10. Cooke, M. Technical Fact Sheet – Polybrominated Biphenyls (PBBs). </a:t>
            </a:r>
            <a:r>
              <a:rPr lang="en-US" sz="4000" i="1" dirty="0">
                <a:solidFill>
                  <a:schemeClr val="bg1"/>
                </a:solidFill>
              </a:rPr>
              <a:t>United States Environmental Protection Agency </a:t>
            </a:r>
            <a:r>
              <a:rPr lang="en-US" sz="4000" b="1" dirty="0">
                <a:solidFill>
                  <a:schemeClr val="bg1"/>
                </a:solidFill>
              </a:rPr>
              <a:t>2017</a:t>
            </a:r>
            <a:r>
              <a:rPr lang="en-US" sz="4000" dirty="0">
                <a:solidFill>
                  <a:schemeClr val="bg1"/>
                </a:solidFill>
              </a:rPr>
              <a:t>. Accessed November 2021 from: https://www.epa.gov/sites/default/files/2017-12/documents/ffrro_factsheet_pbb_11-16-17_508.pdf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11. Safety Data Sheet: Polychlorinated Biphenyls. </a:t>
            </a:r>
            <a:r>
              <a:rPr lang="en-US" sz="4000" i="1" dirty="0">
                <a:solidFill>
                  <a:schemeClr val="bg1"/>
                </a:solidFill>
              </a:rPr>
              <a:t>NIST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2015</a:t>
            </a:r>
            <a:r>
              <a:rPr lang="en-US" sz="4000" dirty="0">
                <a:solidFill>
                  <a:schemeClr val="bg1"/>
                </a:solidFill>
              </a:rPr>
              <a:t>. Accessed November 2021 from: https://www-s.nist.gov/srmors/msds/3079-MSDS.pdf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12. Safety Data Sheet: Polynuclear Aromatic Hydrocarbon Standard. </a:t>
            </a:r>
            <a:r>
              <a:rPr lang="en-US" sz="4000" i="1" dirty="0">
                <a:solidFill>
                  <a:schemeClr val="bg1"/>
                </a:solidFill>
              </a:rPr>
              <a:t>Agilent Technologies </a:t>
            </a:r>
            <a:r>
              <a:rPr lang="en-US" sz="4000" b="1" dirty="0">
                <a:solidFill>
                  <a:schemeClr val="bg1"/>
                </a:solidFill>
              </a:rPr>
              <a:t>2020. </a:t>
            </a:r>
            <a:r>
              <a:rPr lang="en-US" sz="4000" dirty="0">
                <a:solidFill>
                  <a:schemeClr val="bg1"/>
                </a:solidFill>
              </a:rPr>
              <a:t>Accessed November 2021 from </a:t>
            </a:r>
            <a:r>
              <a:rPr lang="en-US" sz="40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https://www.agilent.com/cs/library/msds/8500-6035_Australia.pdf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13. Yu, P.; Liu, Z.; Wu, D.; Chen, M.; Lu, W.; Zhao, Y.  Accumulation of polystyrene microplastics in juvenile </a:t>
            </a:r>
            <a:r>
              <a:rPr lang="en-US" sz="4000" dirty="0" err="1">
                <a:solidFill>
                  <a:schemeClr val="bg1"/>
                </a:solidFill>
              </a:rPr>
              <a:t>Eriocheir</a:t>
            </a:r>
            <a:r>
              <a:rPr lang="en-US" sz="4000" dirty="0">
                <a:solidFill>
                  <a:schemeClr val="bg1"/>
                </a:solidFill>
              </a:rPr>
              <a:t> sinensis and oxidative stress effects in the liver. </a:t>
            </a:r>
            <a:r>
              <a:rPr lang="en-US" sz="4000" i="1" dirty="0">
                <a:solidFill>
                  <a:schemeClr val="bg1"/>
                </a:solidFill>
              </a:rPr>
              <a:t>Aquatic Toxicology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2018,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i="1" dirty="0">
                <a:solidFill>
                  <a:schemeClr val="bg1"/>
                </a:solidFill>
              </a:rPr>
              <a:t>200,</a:t>
            </a:r>
            <a:r>
              <a:rPr lang="en-US" sz="4000" dirty="0">
                <a:solidFill>
                  <a:schemeClr val="bg1"/>
                </a:solidFill>
              </a:rPr>
              <a:t> 28-36.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14. Pitt, J. A.; </a:t>
            </a:r>
            <a:r>
              <a:rPr lang="en-US" sz="4000" dirty="0" err="1">
                <a:solidFill>
                  <a:schemeClr val="bg1"/>
                </a:solidFill>
              </a:rPr>
              <a:t>Kozal</a:t>
            </a:r>
            <a:r>
              <a:rPr lang="en-US" sz="4000" dirty="0">
                <a:solidFill>
                  <a:schemeClr val="bg1"/>
                </a:solidFill>
              </a:rPr>
              <a:t>, J. S.; </a:t>
            </a:r>
            <a:r>
              <a:rPr lang="en-US" sz="4000" dirty="0" err="1">
                <a:solidFill>
                  <a:schemeClr val="bg1"/>
                </a:solidFill>
              </a:rPr>
              <a:t>Jayasundara</a:t>
            </a:r>
            <a:r>
              <a:rPr lang="en-US" sz="4000" dirty="0">
                <a:solidFill>
                  <a:schemeClr val="bg1"/>
                </a:solidFill>
              </a:rPr>
              <a:t>, N.; </a:t>
            </a:r>
            <a:r>
              <a:rPr lang="en-US" sz="4000" dirty="0" err="1">
                <a:solidFill>
                  <a:schemeClr val="bg1"/>
                </a:solidFill>
              </a:rPr>
              <a:t>Massarsky</a:t>
            </a:r>
            <a:r>
              <a:rPr lang="en-US" sz="4000" dirty="0">
                <a:solidFill>
                  <a:schemeClr val="bg1"/>
                </a:solidFill>
              </a:rPr>
              <a:t>, A.; </a:t>
            </a:r>
            <a:r>
              <a:rPr lang="en-US" sz="4000" dirty="0" err="1">
                <a:solidFill>
                  <a:schemeClr val="bg1"/>
                </a:solidFill>
              </a:rPr>
              <a:t>Trevisan</a:t>
            </a:r>
            <a:r>
              <a:rPr lang="en-US" sz="4000" dirty="0">
                <a:solidFill>
                  <a:schemeClr val="bg1"/>
                </a:solidFill>
              </a:rPr>
              <a:t>, R.; </a:t>
            </a:r>
            <a:r>
              <a:rPr lang="en-US" sz="4000" dirty="0" err="1">
                <a:solidFill>
                  <a:schemeClr val="bg1"/>
                </a:solidFill>
              </a:rPr>
              <a:t>Geitner</a:t>
            </a:r>
            <a:r>
              <a:rPr lang="en-US" sz="4000" dirty="0">
                <a:solidFill>
                  <a:schemeClr val="bg1"/>
                </a:solidFill>
              </a:rPr>
              <a:t>, N.; Wiesner, M.; Levin, E. D.; T., R.; Giulio, D. Uptake, tissue distribution, and toxicity of polystyrene nanoparticles in developing zebrafish (Danio rerio). </a:t>
            </a:r>
            <a:r>
              <a:rPr lang="en-US" sz="4000" i="1" dirty="0">
                <a:solidFill>
                  <a:schemeClr val="bg1"/>
                </a:solidFill>
              </a:rPr>
              <a:t>Aquatic Toxicology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2018, </a:t>
            </a:r>
            <a:r>
              <a:rPr lang="en-US" sz="4000" i="1" dirty="0">
                <a:solidFill>
                  <a:schemeClr val="bg1"/>
                </a:solidFill>
              </a:rPr>
              <a:t>194</a:t>
            </a:r>
            <a:r>
              <a:rPr lang="en-US" sz="4000" dirty="0">
                <a:solidFill>
                  <a:schemeClr val="bg1"/>
                </a:solidFill>
              </a:rPr>
              <a:t>, 185-194.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15. </a:t>
            </a:r>
            <a:r>
              <a:rPr lang="en-US" sz="4000" dirty="0" err="1">
                <a:solidFill>
                  <a:schemeClr val="bg1"/>
                </a:solidFill>
              </a:rPr>
              <a:t>Rochman</a:t>
            </a:r>
            <a:r>
              <a:rPr lang="en-US" sz="4000" dirty="0">
                <a:solidFill>
                  <a:schemeClr val="bg1"/>
                </a:solidFill>
              </a:rPr>
              <a:t>, C. M.; Hoh, E.; </a:t>
            </a:r>
            <a:r>
              <a:rPr lang="en-US" sz="4000" dirty="0" err="1">
                <a:solidFill>
                  <a:schemeClr val="bg1"/>
                </a:solidFill>
              </a:rPr>
              <a:t>Korube</a:t>
            </a:r>
            <a:r>
              <a:rPr lang="en-US" sz="4000" dirty="0">
                <a:solidFill>
                  <a:schemeClr val="bg1"/>
                </a:solidFill>
              </a:rPr>
              <a:t>, T.; </a:t>
            </a:r>
            <a:r>
              <a:rPr lang="en-US" sz="4000" dirty="0" err="1">
                <a:solidFill>
                  <a:schemeClr val="bg1"/>
                </a:solidFill>
              </a:rPr>
              <a:t>Teh</a:t>
            </a:r>
            <a:r>
              <a:rPr lang="en-US" sz="4000" dirty="0">
                <a:solidFill>
                  <a:schemeClr val="bg1"/>
                </a:solidFill>
              </a:rPr>
              <a:t>, S. J. Ingested plastic transfers hazardous chemicals to fish and induces hepatic stress. </a:t>
            </a:r>
            <a:r>
              <a:rPr lang="en-US" sz="4000" i="1" dirty="0">
                <a:solidFill>
                  <a:schemeClr val="bg1"/>
                </a:solidFill>
              </a:rPr>
              <a:t>Scientific Reports </a:t>
            </a:r>
            <a:r>
              <a:rPr lang="en-US" sz="4000" b="1" dirty="0">
                <a:solidFill>
                  <a:schemeClr val="bg1"/>
                </a:solidFill>
              </a:rPr>
              <a:t>2013,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i="1" dirty="0">
                <a:solidFill>
                  <a:schemeClr val="bg1"/>
                </a:solidFill>
              </a:rPr>
              <a:t>3</a:t>
            </a:r>
            <a:r>
              <a:rPr lang="en-US" sz="4000" dirty="0">
                <a:solidFill>
                  <a:schemeClr val="bg1"/>
                </a:solidFill>
              </a:rPr>
              <a:t>, 3263.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16. </a:t>
            </a:r>
            <a:r>
              <a:rPr lang="en-US" sz="4000" dirty="0" err="1">
                <a:solidFill>
                  <a:schemeClr val="bg1"/>
                </a:solidFill>
              </a:rPr>
              <a:t>Rist</a:t>
            </a:r>
            <a:r>
              <a:rPr lang="en-US" sz="4000" dirty="0">
                <a:solidFill>
                  <a:schemeClr val="bg1"/>
                </a:solidFill>
              </a:rPr>
              <a:t>, S. E.; </a:t>
            </a:r>
            <a:r>
              <a:rPr lang="en-US" sz="4000" dirty="0" err="1">
                <a:solidFill>
                  <a:schemeClr val="bg1"/>
                </a:solidFill>
              </a:rPr>
              <a:t>Assidqi</a:t>
            </a:r>
            <a:r>
              <a:rPr lang="en-US" sz="4000" dirty="0">
                <a:solidFill>
                  <a:schemeClr val="bg1"/>
                </a:solidFill>
              </a:rPr>
              <a:t>, K.; Zamani, N.; Appel, D.; </a:t>
            </a:r>
            <a:r>
              <a:rPr lang="en-US" sz="4000" dirty="0" err="1">
                <a:solidFill>
                  <a:schemeClr val="bg1"/>
                </a:solidFill>
              </a:rPr>
              <a:t>Perschke</a:t>
            </a:r>
            <a:r>
              <a:rPr lang="en-US" sz="4000" dirty="0">
                <a:solidFill>
                  <a:schemeClr val="bg1"/>
                </a:solidFill>
              </a:rPr>
              <a:t>, M.; </a:t>
            </a:r>
            <a:r>
              <a:rPr lang="en-US" sz="4000" dirty="0" err="1">
                <a:solidFill>
                  <a:schemeClr val="bg1"/>
                </a:solidFill>
              </a:rPr>
              <a:t>Huhn</a:t>
            </a:r>
            <a:r>
              <a:rPr lang="en-US" sz="4000" dirty="0">
                <a:solidFill>
                  <a:schemeClr val="bg1"/>
                </a:solidFill>
              </a:rPr>
              <a:t>, M.; Lenz, M. Suspended micro-sized PVC particles impair the performance and decrease survival in the Asian green mussel </a:t>
            </a:r>
            <a:r>
              <a:rPr lang="en-US" sz="4000" dirty="0" err="1">
                <a:solidFill>
                  <a:schemeClr val="bg1"/>
                </a:solidFill>
              </a:rPr>
              <a:t>Perna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viridis</a:t>
            </a:r>
            <a:r>
              <a:rPr lang="en-US" sz="4000" dirty="0">
                <a:solidFill>
                  <a:schemeClr val="bg1"/>
                </a:solidFill>
              </a:rPr>
              <a:t>. </a:t>
            </a:r>
            <a:r>
              <a:rPr lang="en-US" sz="4000" i="1" dirty="0">
                <a:solidFill>
                  <a:schemeClr val="bg1"/>
                </a:solidFill>
              </a:rPr>
              <a:t>Marine Pollution Bulletin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2016, </a:t>
            </a:r>
            <a:r>
              <a:rPr lang="en-US" sz="4000" i="1" dirty="0">
                <a:solidFill>
                  <a:schemeClr val="bg1"/>
                </a:solidFill>
              </a:rPr>
              <a:t>111 (1–2),</a:t>
            </a:r>
            <a:r>
              <a:rPr lang="en-US" sz="4000" dirty="0">
                <a:solidFill>
                  <a:schemeClr val="bg1"/>
                </a:solidFill>
              </a:rPr>
              <a:t> 213-220.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17. Carlo Giacomo </a:t>
            </a:r>
            <a:r>
              <a:rPr lang="en-US" sz="4000" dirty="0" err="1">
                <a:solidFill>
                  <a:schemeClr val="bg1"/>
                </a:solidFill>
              </a:rPr>
              <a:t>Avio</a:t>
            </a:r>
            <a:r>
              <a:rPr lang="en-US" sz="4000" dirty="0">
                <a:solidFill>
                  <a:schemeClr val="bg1"/>
                </a:solidFill>
              </a:rPr>
              <a:t>, Stefania </a:t>
            </a:r>
            <a:r>
              <a:rPr lang="en-US" sz="4000" dirty="0" err="1">
                <a:solidFill>
                  <a:schemeClr val="bg1"/>
                </a:solidFill>
              </a:rPr>
              <a:t>Gorbi</a:t>
            </a:r>
            <a:r>
              <a:rPr lang="en-US" sz="4000" dirty="0">
                <a:solidFill>
                  <a:schemeClr val="bg1"/>
                </a:solidFill>
              </a:rPr>
              <a:t>, Massimo Milan, Maura Benedetti, Daniele </a:t>
            </a:r>
            <a:r>
              <a:rPr lang="en-US" sz="4000" dirty="0" err="1">
                <a:solidFill>
                  <a:schemeClr val="bg1"/>
                </a:solidFill>
              </a:rPr>
              <a:t>Fattorini</a:t>
            </a:r>
            <a:r>
              <a:rPr lang="en-US" sz="4000" dirty="0">
                <a:solidFill>
                  <a:schemeClr val="bg1"/>
                </a:solidFill>
              </a:rPr>
              <a:t>, Giuseppe </a:t>
            </a:r>
            <a:r>
              <a:rPr lang="en-US" sz="4000" dirty="0" err="1">
                <a:solidFill>
                  <a:schemeClr val="bg1"/>
                </a:solidFill>
              </a:rPr>
              <a:t>d'Errico</a:t>
            </a:r>
            <a:r>
              <a:rPr lang="en-US" sz="4000" dirty="0">
                <a:solidFill>
                  <a:schemeClr val="bg1"/>
                </a:solidFill>
              </a:rPr>
              <a:t>, Marianna </a:t>
            </a:r>
            <a:r>
              <a:rPr lang="en-US" sz="4000" dirty="0" err="1">
                <a:solidFill>
                  <a:schemeClr val="bg1"/>
                </a:solidFill>
              </a:rPr>
              <a:t>Pauletto</a:t>
            </a:r>
            <a:r>
              <a:rPr lang="en-US" sz="4000" dirty="0">
                <a:solidFill>
                  <a:schemeClr val="bg1"/>
                </a:solidFill>
              </a:rPr>
              <a:t>, Luca </a:t>
            </a:r>
            <a:r>
              <a:rPr lang="en-US" sz="4000" dirty="0" err="1">
                <a:solidFill>
                  <a:schemeClr val="bg1"/>
                </a:solidFill>
              </a:rPr>
              <a:t>Bargelloni</a:t>
            </a:r>
            <a:r>
              <a:rPr lang="en-US" sz="4000" dirty="0">
                <a:solidFill>
                  <a:schemeClr val="bg1"/>
                </a:solidFill>
              </a:rPr>
              <a:t>, Francesco Regoli. (2015). Pollutants bioavailability and toxicological risk from microplastics to marine mussels. </a:t>
            </a:r>
            <a:r>
              <a:rPr lang="en-US" sz="4000" i="1" dirty="0">
                <a:solidFill>
                  <a:schemeClr val="bg1"/>
                </a:solidFill>
              </a:rPr>
              <a:t>Environmental Pollution </a:t>
            </a:r>
            <a:r>
              <a:rPr lang="en-US" sz="4000" b="1" dirty="0">
                <a:solidFill>
                  <a:schemeClr val="bg1"/>
                </a:solidFill>
              </a:rPr>
              <a:t>2015,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i="1" dirty="0">
                <a:solidFill>
                  <a:schemeClr val="bg1"/>
                </a:solidFill>
              </a:rPr>
              <a:t>198,</a:t>
            </a:r>
            <a:r>
              <a:rPr lang="en-US" sz="4000" dirty="0">
                <a:solidFill>
                  <a:schemeClr val="bg1"/>
                </a:solidFill>
              </a:rPr>
              <a:t> 211-222.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18. Nasser, F.; Lynch, I. Secreted protein eco-corona mediates uptake and impacts of polystyrene nanoparticles on Daphnia magna. </a:t>
            </a:r>
            <a:r>
              <a:rPr lang="en-US" sz="4000" i="1" dirty="0">
                <a:solidFill>
                  <a:schemeClr val="bg1"/>
                </a:solidFill>
              </a:rPr>
              <a:t>Journal of Proteomics </a:t>
            </a:r>
            <a:r>
              <a:rPr lang="en-US" sz="4000" b="1" dirty="0">
                <a:solidFill>
                  <a:schemeClr val="bg1"/>
                </a:solidFill>
              </a:rPr>
              <a:t>2016,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i="1" dirty="0">
                <a:solidFill>
                  <a:schemeClr val="bg1"/>
                </a:solidFill>
              </a:rPr>
              <a:t>137,</a:t>
            </a:r>
            <a:r>
              <a:rPr lang="en-US" sz="4000" dirty="0">
                <a:solidFill>
                  <a:schemeClr val="bg1"/>
                </a:solidFill>
              </a:rPr>
              <a:t> 45-51.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19. Ma, Y.; Huang, A.; Cao, S.; Sun, F.; Wang, L.; Guo, H.; Ji. R. Effects of </a:t>
            </a:r>
            <a:r>
              <a:rPr lang="en-US" sz="4000" dirty="0" err="1">
                <a:solidFill>
                  <a:schemeClr val="bg1"/>
                </a:solidFill>
              </a:rPr>
              <a:t>nanoplastics</a:t>
            </a:r>
            <a:r>
              <a:rPr lang="en-US" sz="4000" dirty="0">
                <a:solidFill>
                  <a:schemeClr val="bg1"/>
                </a:solidFill>
              </a:rPr>
              <a:t> and microplastics on toxicity, bioaccumulation, and environmental fate of phenanthrene in fresh water. </a:t>
            </a:r>
            <a:r>
              <a:rPr lang="en-US" sz="4000" i="1" dirty="0">
                <a:solidFill>
                  <a:schemeClr val="bg1"/>
                </a:solidFill>
              </a:rPr>
              <a:t>Environmental Pollution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2016,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i="1" dirty="0">
                <a:solidFill>
                  <a:schemeClr val="bg1"/>
                </a:solidFill>
              </a:rPr>
              <a:t>219,</a:t>
            </a:r>
            <a:r>
              <a:rPr lang="en-US" sz="4000" dirty="0">
                <a:solidFill>
                  <a:schemeClr val="bg1"/>
                </a:solidFill>
              </a:rPr>
              <a:t> (166-173).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20. </a:t>
            </a:r>
            <a:r>
              <a:rPr lang="en-US" sz="4000" dirty="0" err="1">
                <a:solidFill>
                  <a:schemeClr val="bg1"/>
                </a:solidFill>
              </a:rPr>
              <a:t>Everaert</a:t>
            </a:r>
            <a:r>
              <a:rPr lang="en-US" sz="4000" dirty="0">
                <a:solidFill>
                  <a:schemeClr val="bg1"/>
                </a:solidFill>
              </a:rPr>
              <a:t>, G.; </a:t>
            </a:r>
            <a:r>
              <a:rPr lang="en-US" sz="4000" dirty="0" err="1">
                <a:solidFill>
                  <a:schemeClr val="bg1"/>
                </a:solidFill>
              </a:rPr>
              <a:t>Cauwenberghe</a:t>
            </a:r>
            <a:r>
              <a:rPr lang="en-US" sz="4000" dirty="0">
                <a:solidFill>
                  <a:schemeClr val="bg1"/>
                </a:solidFill>
              </a:rPr>
              <a:t>, L. V.; </a:t>
            </a:r>
            <a:r>
              <a:rPr lang="en-US" sz="4000" dirty="0" err="1">
                <a:solidFill>
                  <a:schemeClr val="bg1"/>
                </a:solidFill>
              </a:rPr>
              <a:t>Rijcke</a:t>
            </a:r>
            <a:r>
              <a:rPr lang="en-US" sz="4000" dirty="0">
                <a:solidFill>
                  <a:schemeClr val="bg1"/>
                </a:solidFill>
              </a:rPr>
              <a:t>, M. D.; </a:t>
            </a:r>
            <a:r>
              <a:rPr lang="en-US" sz="4000" dirty="0" err="1">
                <a:solidFill>
                  <a:schemeClr val="bg1"/>
                </a:solidFill>
              </a:rPr>
              <a:t>Koelmans</a:t>
            </a:r>
            <a:r>
              <a:rPr lang="en-US" sz="4000" dirty="0">
                <a:solidFill>
                  <a:schemeClr val="bg1"/>
                </a:solidFill>
              </a:rPr>
              <a:t>, A. A.; Mees, J.; </a:t>
            </a:r>
            <a:r>
              <a:rPr lang="en-US" sz="4000" dirty="0" err="1">
                <a:solidFill>
                  <a:schemeClr val="bg1"/>
                </a:solidFill>
              </a:rPr>
              <a:t>Vandegehuchte</a:t>
            </a:r>
            <a:r>
              <a:rPr lang="en-US" sz="4000" dirty="0">
                <a:solidFill>
                  <a:schemeClr val="bg1"/>
                </a:solidFill>
              </a:rPr>
              <a:t>, M.; C. R. Risk assessment of microplastics in the ocean: Modelling approach and first conclusions. </a:t>
            </a:r>
            <a:r>
              <a:rPr lang="en-US" sz="4000" i="1" dirty="0">
                <a:solidFill>
                  <a:schemeClr val="bg1"/>
                </a:solidFill>
              </a:rPr>
              <a:t>Environmental Pollution </a:t>
            </a:r>
            <a:r>
              <a:rPr lang="en-US" sz="4000" b="1" dirty="0">
                <a:solidFill>
                  <a:schemeClr val="bg1"/>
                </a:solidFill>
              </a:rPr>
              <a:t>2018,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i="1" dirty="0">
                <a:solidFill>
                  <a:schemeClr val="bg1"/>
                </a:solidFill>
              </a:rPr>
              <a:t>242 (B),</a:t>
            </a:r>
            <a:r>
              <a:rPr lang="en-US" sz="4000" dirty="0">
                <a:solidFill>
                  <a:schemeClr val="bg1"/>
                </a:solidFill>
              </a:rPr>
              <a:t> 1930-1938.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8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D99107-8917-4F9F-97AE-1301F07F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2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A51E3-2935-485E-886B-DF9E43DC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 for your 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79A9C-CE91-4910-9782-BEFD7C0DA7EF}"/>
              </a:ext>
            </a:extLst>
          </p:cNvPr>
          <p:cNvSpPr txBox="1"/>
          <p:nvPr/>
        </p:nvSpPr>
        <p:spPr>
          <a:xfrm>
            <a:off x="-56099" y="6492875"/>
            <a:ext cx="1207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Picture Citation: “Plastic Pollution: What happens to plastic after it enters the oceans?” </a:t>
            </a:r>
            <a:r>
              <a:rPr lang="en-US" sz="1200" i="1" dirty="0">
                <a:solidFill>
                  <a:schemeClr val="bg1"/>
                </a:solidFill>
              </a:rPr>
              <a:t>Tech2, </a:t>
            </a:r>
            <a:r>
              <a:rPr lang="en-US" sz="1200" dirty="0">
                <a:solidFill>
                  <a:schemeClr val="bg1"/>
                </a:solidFill>
              </a:rPr>
              <a:t>2021. Accessed from https://www.firstpost.com/tech/science/plastic-pollution-what-happens-to-the-plastic-after-it-enters-the-ocean-9390831.html</a:t>
            </a:r>
          </a:p>
        </p:txBody>
      </p:sp>
    </p:spTree>
    <p:extLst>
      <p:ext uri="{BB962C8B-B14F-4D97-AF65-F5344CB8AC3E}">
        <p14:creationId xmlns:p14="http://schemas.microsoft.com/office/powerpoint/2010/main" val="103684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ECB718-9361-4D05-ADEA-F412A08566ED}"/>
              </a:ext>
            </a:extLst>
          </p:cNvPr>
          <p:cNvSpPr/>
          <p:nvPr/>
        </p:nvSpPr>
        <p:spPr>
          <a:xfrm>
            <a:off x="-171396" y="0"/>
            <a:ext cx="12363395" cy="6858000"/>
          </a:xfrm>
          <a:prstGeom prst="rect">
            <a:avLst/>
          </a:prstGeom>
          <a:solidFill>
            <a:srgbClr val="002B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043A6-9F29-4966-881C-251D62D8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EC1C6A-8EB3-490A-A0F3-ACEC0D8F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617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Microplastic accumulation leads to negative health effects</a:t>
            </a:r>
          </a:p>
          <a:p>
            <a:r>
              <a:rPr lang="en-US" dirty="0">
                <a:solidFill>
                  <a:schemeClr val="bg1"/>
                </a:solidFill>
              </a:rPr>
              <a:t>Six species of aquatic life are exposed to plastic</a:t>
            </a:r>
          </a:p>
          <a:p>
            <a:r>
              <a:rPr lang="en-US" dirty="0">
                <a:solidFill>
                  <a:schemeClr val="bg1"/>
                </a:solidFill>
              </a:rPr>
              <a:t>Results show some consistent trends of toxicity among species exposed to microplastics</a:t>
            </a:r>
          </a:p>
          <a:p>
            <a:r>
              <a:rPr lang="en-US" dirty="0">
                <a:solidFill>
                  <a:schemeClr val="bg1"/>
                </a:solidFill>
              </a:rPr>
              <a:t>The effects of microplastic toxicity appear to depend on the concentration the species are exposed to</a:t>
            </a:r>
          </a:p>
          <a:p>
            <a:r>
              <a:rPr lang="en-US" dirty="0">
                <a:solidFill>
                  <a:schemeClr val="bg1"/>
                </a:solidFill>
              </a:rPr>
              <a:t>A potential maximum safety limit is proposed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71C11-F5DE-489B-9997-72619862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212" y="2055813"/>
            <a:ext cx="6460854" cy="309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3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808DDD-A779-4209-A5CB-0BEADC230F38}"/>
              </a:ext>
            </a:extLst>
          </p:cNvPr>
          <p:cNvSpPr/>
          <p:nvPr/>
        </p:nvSpPr>
        <p:spPr>
          <a:xfrm>
            <a:off x="-171396" y="0"/>
            <a:ext cx="12363395" cy="6858000"/>
          </a:xfrm>
          <a:prstGeom prst="rect">
            <a:avLst/>
          </a:prstGeom>
          <a:solidFill>
            <a:srgbClr val="2C4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296B2-A00C-4638-81E1-0FA98970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Introduction: 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54C9-7FEC-4966-924A-90A57AF1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9"/>
            <a:ext cx="10013302" cy="435133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Plastic sees near universal use &amp; does not biodegrade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Remains in oceans and waterways, becoming microplastics and </a:t>
            </a:r>
            <a:r>
              <a:rPr lang="en-US" sz="2400" dirty="0" err="1">
                <a:solidFill>
                  <a:schemeClr val="bg1"/>
                </a:solidFill>
              </a:rPr>
              <a:t>nanoplastics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Easily ingested by aquatic life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5BC846-C4F0-4E6E-9C7B-03A7CFAFF723}"/>
              </a:ext>
            </a:extLst>
          </p:cNvPr>
          <p:cNvSpPr txBox="1">
            <a:spLocks/>
          </p:cNvSpPr>
          <p:nvPr/>
        </p:nvSpPr>
        <p:spPr>
          <a:xfrm>
            <a:off x="838200" y="4456654"/>
            <a:ext cx="10942983" cy="407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Studies show that many fish already consume plastic or microplastic in the wild</a:t>
            </a:r>
          </a:p>
          <a:p>
            <a:r>
              <a:rPr lang="en-US" sz="2400" dirty="0">
                <a:solidFill>
                  <a:schemeClr val="bg1"/>
                </a:solidFill>
              </a:rPr>
              <a:t>No recent studies have shown an uptake percentage of 0%</a:t>
            </a:r>
          </a:p>
          <a:p>
            <a:r>
              <a:rPr lang="en-US" sz="2400" dirty="0">
                <a:solidFill>
                  <a:schemeClr val="bg1"/>
                </a:solidFill>
              </a:rPr>
              <a:t>Microplastics tend to gather other pollutants to their surfaces that increase their toxicity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8712E5-A975-4EAB-9A05-A427494577E1}"/>
              </a:ext>
            </a:extLst>
          </p:cNvPr>
          <p:cNvSpPr txBox="1"/>
          <p:nvPr/>
        </p:nvSpPr>
        <p:spPr>
          <a:xfrm>
            <a:off x="1755737" y="6304003"/>
            <a:ext cx="850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Toxic microplastics are already present in the environment and getting consumed by fish, and what it is unclear what it does to them.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12092D-5125-4F45-99D7-BFDE7FFB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032" y="2742154"/>
            <a:ext cx="5734050" cy="1714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C628CB-1289-4D0E-95DA-781984B2D18B}"/>
              </a:ext>
            </a:extLst>
          </p:cNvPr>
          <p:cNvSpPr txBox="1"/>
          <p:nvPr/>
        </p:nvSpPr>
        <p:spPr>
          <a:xfrm>
            <a:off x="5159032" y="2472973"/>
            <a:ext cx="5580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Table 1.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Percentages of individual organisms containing plastic somewhere in the body.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7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9017B4-1E34-41D4-A23F-1D6962A61DBF}"/>
              </a:ext>
            </a:extLst>
          </p:cNvPr>
          <p:cNvSpPr/>
          <p:nvPr/>
        </p:nvSpPr>
        <p:spPr>
          <a:xfrm>
            <a:off x="-85698" y="0"/>
            <a:ext cx="12363395" cy="6858000"/>
          </a:xfrm>
          <a:prstGeom prst="rect">
            <a:avLst/>
          </a:prstGeom>
          <a:solidFill>
            <a:srgbClr val="2C4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1B650-9B33-484B-9887-5B5F7C23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Introduction: How to Solve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4BCE-CEEB-458E-88F6-91400D27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9272"/>
            <a:ext cx="10515600" cy="171684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Expose various aquatic species to microplastic to find common effects</a:t>
            </a:r>
          </a:p>
          <a:p>
            <a:r>
              <a:rPr lang="en-US" dirty="0">
                <a:solidFill>
                  <a:schemeClr val="bg1"/>
                </a:solidFill>
              </a:rPr>
              <a:t>Note change with microplastic concentration</a:t>
            </a:r>
          </a:p>
          <a:p>
            <a:r>
              <a:rPr lang="en-US" dirty="0">
                <a:solidFill>
                  <a:schemeClr val="bg1"/>
                </a:solidFill>
              </a:rPr>
              <a:t>Suggest a potential safety threshold for microplastic concentration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DBFA9-5760-48AE-995F-099610FC4408}"/>
              </a:ext>
            </a:extLst>
          </p:cNvPr>
          <p:cNvSpPr txBox="1"/>
          <p:nvPr/>
        </p:nvSpPr>
        <p:spPr>
          <a:xfrm>
            <a:off x="1906658" y="6308209"/>
            <a:ext cx="820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Studying how plastic affects aquatic life can help to study potential cures to symptoms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0674C-2CB3-404A-B83B-5C0616250F30}"/>
              </a:ext>
            </a:extLst>
          </p:cNvPr>
          <p:cNvSpPr txBox="1"/>
          <p:nvPr/>
        </p:nvSpPr>
        <p:spPr>
          <a:xfrm>
            <a:off x="1420533" y="1413689"/>
            <a:ext cx="797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Scheme 1.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Scheme showing plastic accumulation in waterways and the flow of the project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272B8-F494-4B91-AF50-15A80B509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579" y="1687674"/>
            <a:ext cx="9041443" cy="237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9017B4-1E34-41D4-A23F-1D6962A61DBF}"/>
              </a:ext>
            </a:extLst>
          </p:cNvPr>
          <p:cNvSpPr/>
          <p:nvPr/>
        </p:nvSpPr>
        <p:spPr>
          <a:xfrm>
            <a:off x="-85698" y="0"/>
            <a:ext cx="12363395" cy="6858000"/>
          </a:xfrm>
          <a:prstGeom prst="rect">
            <a:avLst/>
          </a:prstGeom>
          <a:solidFill>
            <a:srgbClr val="2C4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1B650-9B33-484B-9887-5B5F7C23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Experimental: Materials and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0266DA-805A-4ED0-BBAD-C40AA6F4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960"/>
            <a:ext cx="10820400" cy="61880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Each species underwent roughly the same experimental procedure: collection and preparation, exposure to microplastic, and collection of results</a:t>
            </a:r>
          </a:p>
          <a:p>
            <a:r>
              <a:rPr lang="en-US" dirty="0">
                <a:solidFill>
                  <a:schemeClr val="bg1"/>
                </a:solidFill>
              </a:rPr>
              <a:t>Three Main Areas of Interest: The effects of microplastic toxicity, the dependence of the effects on the concentration of microplastics, and the effects of contaminated microplastics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Toxicity Effects: </a:t>
            </a:r>
            <a:r>
              <a:rPr lang="en-US" i="1" dirty="0">
                <a:solidFill>
                  <a:schemeClr val="bg1"/>
                </a:solidFill>
              </a:rPr>
              <a:t>D. rerio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D. rerio </a:t>
            </a:r>
            <a:r>
              <a:rPr lang="en-US" dirty="0">
                <a:solidFill>
                  <a:schemeClr val="bg1"/>
                </a:solidFill>
              </a:rPr>
              <a:t>(zebrafish) embryos were exposed to polystyrene </a:t>
            </a:r>
            <a:r>
              <a:rPr lang="en-US" dirty="0" err="1">
                <a:solidFill>
                  <a:schemeClr val="bg1"/>
                </a:solidFill>
              </a:rPr>
              <a:t>nanoplastics</a:t>
            </a:r>
            <a:r>
              <a:rPr lang="en-US" dirty="0">
                <a:solidFill>
                  <a:schemeClr val="bg1"/>
                </a:solidFill>
              </a:rPr>
              <a:t> at varying concentrations in egg medium.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Larvae were observed to quantify </a:t>
            </a:r>
            <a:r>
              <a:rPr lang="en-US" dirty="0" err="1">
                <a:solidFill>
                  <a:schemeClr val="bg1"/>
                </a:solidFill>
              </a:rPr>
              <a:t>behavioural</a:t>
            </a:r>
            <a:r>
              <a:rPr lang="en-US" dirty="0">
                <a:solidFill>
                  <a:schemeClr val="bg1"/>
                </a:solidFill>
              </a:rPr>
              <a:t> changes, and imaged with fluorescent molecules to measure plastic uptake. </a:t>
            </a:r>
          </a:p>
        </p:txBody>
      </p:sp>
    </p:spTree>
    <p:extLst>
      <p:ext uri="{BB962C8B-B14F-4D97-AF65-F5344CB8AC3E}">
        <p14:creationId xmlns:p14="http://schemas.microsoft.com/office/powerpoint/2010/main" val="349287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9017B4-1E34-41D4-A23F-1D6962A61DBF}"/>
              </a:ext>
            </a:extLst>
          </p:cNvPr>
          <p:cNvSpPr/>
          <p:nvPr/>
        </p:nvSpPr>
        <p:spPr>
          <a:xfrm>
            <a:off x="-85698" y="0"/>
            <a:ext cx="12363395" cy="6858000"/>
          </a:xfrm>
          <a:prstGeom prst="rect">
            <a:avLst/>
          </a:prstGeom>
          <a:solidFill>
            <a:srgbClr val="2C4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1B650-9B33-484B-9887-5B5F7C23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Experimental: Materials and Methods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E4E8AD2-E9D6-4320-A249-13B1CDE7740A}"/>
              </a:ext>
            </a:extLst>
          </p:cNvPr>
          <p:cNvSpPr txBox="1">
            <a:spLocks/>
          </p:cNvSpPr>
          <p:nvPr/>
        </p:nvSpPr>
        <p:spPr>
          <a:xfrm>
            <a:off x="685799" y="1245291"/>
            <a:ext cx="10820400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Concentration Dependence: </a:t>
            </a:r>
            <a:r>
              <a:rPr lang="en-US" i="1" dirty="0">
                <a:solidFill>
                  <a:schemeClr val="bg1"/>
                </a:solidFill>
              </a:rPr>
              <a:t>E. sinensis, D. rerio, D. magna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E. sinensis </a:t>
            </a:r>
            <a:r>
              <a:rPr lang="en-US" dirty="0">
                <a:solidFill>
                  <a:schemeClr val="bg1"/>
                </a:solidFill>
              </a:rPr>
              <a:t>(Chinese river crabs) were exposed to varying concentrations of virgin polystyrene microbeads in water.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They were monitored for oxidative damage in the liver, and change in weight.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M. </a:t>
            </a:r>
            <a:r>
              <a:rPr lang="en-US" i="1" dirty="0" err="1">
                <a:solidFill>
                  <a:schemeClr val="bg1"/>
                </a:solidFill>
              </a:rPr>
              <a:t>galloprovincialis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(marine mussels) were exposed to polyethylene and polystyrene microbeads contaminated with pyrene.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Pyrene retention was measures via extraction with potassium hydroxide and microplastic retention was measured by staining with dyes.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Pyrene appeared to cause health issues that virgin plastic did not.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D. magna </a:t>
            </a:r>
            <a:r>
              <a:rPr lang="en-US" dirty="0">
                <a:solidFill>
                  <a:schemeClr val="bg1"/>
                </a:solidFill>
              </a:rPr>
              <a:t>(plankton) were exposed to polystyrene </a:t>
            </a:r>
            <a:r>
              <a:rPr lang="en-US" dirty="0" err="1">
                <a:solidFill>
                  <a:schemeClr val="bg1"/>
                </a:solidFill>
              </a:rPr>
              <a:t>nanoplastics</a:t>
            </a:r>
            <a:r>
              <a:rPr lang="en-US" dirty="0">
                <a:solidFill>
                  <a:schemeClr val="bg1"/>
                </a:solidFill>
              </a:rPr>
              <a:t> of varying concentrations in water.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Fluorescently labelled nanoparticles were used to determine plastic accumulation, and survival rate was quantified. </a:t>
            </a:r>
          </a:p>
        </p:txBody>
      </p:sp>
    </p:spTree>
    <p:extLst>
      <p:ext uri="{BB962C8B-B14F-4D97-AF65-F5344CB8AC3E}">
        <p14:creationId xmlns:p14="http://schemas.microsoft.com/office/powerpoint/2010/main" val="67743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9017B4-1E34-41D4-A23F-1D6962A61DBF}"/>
              </a:ext>
            </a:extLst>
          </p:cNvPr>
          <p:cNvSpPr/>
          <p:nvPr/>
        </p:nvSpPr>
        <p:spPr>
          <a:xfrm>
            <a:off x="0" y="0"/>
            <a:ext cx="12363395" cy="6858000"/>
          </a:xfrm>
          <a:prstGeom prst="rect">
            <a:avLst/>
          </a:prstGeom>
          <a:solidFill>
            <a:srgbClr val="2C4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1B650-9B33-484B-9887-5B5F7C23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Experimental: Materials and Methods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E4E8AD2-E9D6-4320-A249-13B1CDE7740A}"/>
              </a:ext>
            </a:extLst>
          </p:cNvPr>
          <p:cNvSpPr txBox="1">
            <a:spLocks/>
          </p:cNvSpPr>
          <p:nvPr/>
        </p:nvSpPr>
        <p:spPr>
          <a:xfrm>
            <a:off x="685799" y="1362986"/>
            <a:ext cx="10820400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Plastic Contamination: </a:t>
            </a:r>
            <a:r>
              <a:rPr lang="en-US" i="1" dirty="0">
                <a:solidFill>
                  <a:schemeClr val="bg1"/>
                </a:solidFill>
              </a:rPr>
              <a:t>O. </a:t>
            </a:r>
            <a:r>
              <a:rPr lang="en-US" i="1" dirty="0" err="1">
                <a:solidFill>
                  <a:schemeClr val="bg1"/>
                </a:solidFill>
              </a:rPr>
              <a:t>latipes</a:t>
            </a:r>
            <a:r>
              <a:rPr lang="en-US" i="1" dirty="0">
                <a:solidFill>
                  <a:schemeClr val="bg1"/>
                </a:solidFill>
              </a:rPr>
              <a:t>, P. </a:t>
            </a:r>
            <a:r>
              <a:rPr lang="en-US" i="1" dirty="0" err="1">
                <a:solidFill>
                  <a:schemeClr val="bg1"/>
                </a:solidFill>
              </a:rPr>
              <a:t>viridis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O. </a:t>
            </a:r>
            <a:r>
              <a:rPr lang="en-US" i="1" dirty="0" err="1">
                <a:solidFill>
                  <a:schemeClr val="bg1"/>
                </a:solidFill>
              </a:rPr>
              <a:t>latipes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(Japanese rice fish) were fed a diet of 10% virgin or contaminated microplastic pellets, which were prepared by soaking in ocean water.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Reference genes and spectrophotometry were used to quantify stress levels and oxidative damage in the liver.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P. </a:t>
            </a:r>
            <a:r>
              <a:rPr lang="en-US" i="1" dirty="0" err="1">
                <a:solidFill>
                  <a:schemeClr val="bg1"/>
                </a:solidFill>
              </a:rPr>
              <a:t>viridis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(green mussels) were exposed to varying concentrations of PVC microplastics, either virgin or exposed to sea water to absorb pollutants.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Respiration rate was monitored via dissolved oxygen levels in the water, and death rate was also monitored. </a:t>
            </a:r>
          </a:p>
        </p:txBody>
      </p:sp>
    </p:spTree>
    <p:extLst>
      <p:ext uri="{BB962C8B-B14F-4D97-AF65-F5344CB8AC3E}">
        <p14:creationId xmlns:p14="http://schemas.microsoft.com/office/powerpoint/2010/main" val="408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9017B4-1E34-41D4-A23F-1D6962A61DBF}"/>
              </a:ext>
            </a:extLst>
          </p:cNvPr>
          <p:cNvSpPr/>
          <p:nvPr/>
        </p:nvSpPr>
        <p:spPr>
          <a:xfrm>
            <a:off x="-85698" y="0"/>
            <a:ext cx="12363395" cy="6858000"/>
          </a:xfrm>
          <a:prstGeom prst="rect">
            <a:avLst/>
          </a:prstGeom>
          <a:solidFill>
            <a:srgbClr val="2C4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1B650-9B33-484B-9887-5B5F7C23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Experimental: Present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0266DA-805A-4ED0-BBAD-C40AA6F4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60500"/>
            <a:ext cx="11029123" cy="50323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values for concentration of microplastic were converted to ppm in order for effective comparison. </a:t>
            </a:r>
          </a:p>
          <a:p>
            <a:r>
              <a:rPr lang="en-US" dirty="0">
                <a:solidFill>
                  <a:schemeClr val="bg1"/>
                </a:solidFill>
              </a:rPr>
              <a:t>Similar health effects of species were compared at roughly the same plastic concentrations whenever possible</a:t>
            </a:r>
          </a:p>
          <a:p>
            <a:r>
              <a:rPr lang="en-US" dirty="0">
                <a:solidFill>
                  <a:schemeClr val="bg1"/>
                </a:solidFill>
              </a:rPr>
              <a:t>Common health effects were noted </a:t>
            </a:r>
          </a:p>
          <a:p>
            <a:r>
              <a:rPr lang="en-US" dirty="0">
                <a:solidFill>
                  <a:schemeClr val="bg1"/>
                </a:solidFill>
              </a:rPr>
              <a:t>Inconsistency between studies means that similar data sets are not available for all creatures, at all concentrations of microplastic, for every health effect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99CA0-291E-48EB-9D96-2FCEEFC13B8B}"/>
              </a:ext>
            </a:extLst>
          </p:cNvPr>
          <p:cNvSpPr txBox="1"/>
          <p:nvPr/>
        </p:nvSpPr>
        <p:spPr>
          <a:xfrm>
            <a:off x="1770413" y="5846544"/>
            <a:ext cx="865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Trends are drawn from the most commonly tested health effects, and many were shown to depend on the concentration and contamination of the microplastic.</a:t>
            </a:r>
          </a:p>
        </p:txBody>
      </p:sp>
    </p:spTree>
    <p:extLst>
      <p:ext uri="{BB962C8B-B14F-4D97-AF65-F5344CB8AC3E}">
        <p14:creationId xmlns:p14="http://schemas.microsoft.com/office/powerpoint/2010/main" val="89928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8C36F1-93F4-4C36-84E4-BB1A77F4660B}"/>
              </a:ext>
            </a:extLst>
          </p:cNvPr>
          <p:cNvSpPr/>
          <p:nvPr/>
        </p:nvSpPr>
        <p:spPr>
          <a:xfrm>
            <a:off x="-171396" y="0"/>
            <a:ext cx="12363395" cy="6858000"/>
          </a:xfrm>
          <a:prstGeom prst="rect">
            <a:avLst/>
          </a:prstGeom>
          <a:solidFill>
            <a:srgbClr val="3157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0A0AF-E7E8-4B99-9682-122CB596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Results: Negative Effects of Microplastic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B0758-E497-4683-B00B-D4526D2F9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4704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Most common effects include slowed feeding, oxidative stress, and death</a:t>
            </a:r>
          </a:p>
          <a:p>
            <a:r>
              <a:rPr lang="en-US" dirty="0">
                <a:solidFill>
                  <a:schemeClr val="bg1"/>
                </a:solidFill>
              </a:rPr>
              <a:t>Some of the species may exhibit more than the noted number of negative effects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B1E4B-228A-4218-BFC6-5DF50E20E4C8}"/>
              </a:ext>
            </a:extLst>
          </p:cNvPr>
          <p:cNvSpPr txBox="1"/>
          <p:nvPr/>
        </p:nvSpPr>
        <p:spPr>
          <a:xfrm>
            <a:off x="1684715" y="6371471"/>
            <a:ext cx="865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range of common effects are noted, and other species may exhibit more than are shown.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55705-3650-4F83-93C0-BFC935F567A9}"/>
              </a:ext>
            </a:extLst>
          </p:cNvPr>
          <p:cNvSpPr txBox="1"/>
          <p:nvPr/>
        </p:nvSpPr>
        <p:spPr>
          <a:xfrm>
            <a:off x="5687310" y="1584752"/>
            <a:ext cx="6153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Table 1.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Overview of the negative effects of microplastic consumption on studies species.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E27200-2CE2-49B8-A1FD-4383F389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310" y="1861751"/>
            <a:ext cx="60483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18126</TotalTime>
  <Words>2479</Words>
  <Application>Microsoft Office PowerPoint</Application>
  <PresentationFormat>Widescreen</PresentationFormat>
  <Paragraphs>143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The Toxic Effects of Microplastic and Nanoplastic Bioaccumulation in Aquatic Species</vt:lpstr>
      <vt:lpstr>Overview</vt:lpstr>
      <vt:lpstr>Introduction: What is the Problem?</vt:lpstr>
      <vt:lpstr>Introduction: How to Solve the Problem</vt:lpstr>
      <vt:lpstr>Experimental: Materials and Methods</vt:lpstr>
      <vt:lpstr>Experimental: Materials and Methods</vt:lpstr>
      <vt:lpstr>Experimental: Materials and Methods</vt:lpstr>
      <vt:lpstr>Experimental: Present Analysis</vt:lpstr>
      <vt:lpstr>Results: Negative Effects of Microplastic</vt:lpstr>
      <vt:lpstr>Results: Effective Dependence on Microplastic Concentration</vt:lpstr>
      <vt:lpstr>Results: Effective Dependence on Microplastic Concentration</vt:lpstr>
      <vt:lpstr>Results: Plastic Contamination</vt:lpstr>
      <vt:lpstr>Discussion: Negative Effects of Microplastic on Aquatic Life </vt:lpstr>
      <vt:lpstr>Discussion: Effective Dependence on Microplastic Concentration</vt:lpstr>
      <vt:lpstr>Discussion: Plastic Contamination</vt:lpstr>
      <vt:lpstr>Discussion: Potential Safety Limit</vt:lpstr>
      <vt:lpstr>Conclusions: Highlights of Research</vt:lpstr>
      <vt:lpstr>References</vt:lpstr>
      <vt:lpstr>Thank you for your time.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and Nanoplastics in the Water – Bioaccumulation in Aquatic Life and the Resultant Toxic Effects</dc:title>
  <dc:creator>Larose, Ravel</dc:creator>
  <cp:lastModifiedBy>Larose, Daniel (Math)</cp:lastModifiedBy>
  <cp:revision>24</cp:revision>
  <dcterms:created xsi:type="dcterms:W3CDTF">2021-11-01T17:07:30Z</dcterms:created>
  <dcterms:modified xsi:type="dcterms:W3CDTF">2021-12-02T21:20:01Z</dcterms:modified>
</cp:coreProperties>
</file>