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270" r:id="rId7"/>
    <p:sldId id="279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00" r:id="rId29"/>
    <p:sldId id="303" r:id="rId30"/>
    <p:sldId id="304" r:id="rId31"/>
    <p:sldId id="305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66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4ABB-53E1-4C7F-AC3B-A2C98575F013}" v="75" dt="2018-12-13T13:14:02.433"/>
    <p1510:client id="{90E7B24F-338B-419A-9941-A7D7DD95F9FB}" v="9" dt="2018-12-17T06:55:54.213"/>
    <p1510:client id="{090AD983-84B7-4362-B068-7E53218DBB13}" v="12" dt="2018-12-16T18:10:57.877"/>
    <p1510:client id="{9559B5AA-9024-4AD7-84CD-C8E54EC62A6D}" v="17" dt="2019-01-05T13:51:0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44028-5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 dirty="0">
                <a:cs typeface="Calibri"/>
              </a:rPr>
              <a:t> Heerdegen</a:t>
            </a:r>
            <a:endParaRPr lang="de-DE" sz="1800">
              <a:cs typeface="Calibri"/>
            </a:endParaRPr>
          </a:p>
          <a:p>
            <a:r>
              <a:rPr lang="de-DE" sz="1800" dirty="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cs typeface="Calibri Light"/>
              </a:rPr>
              <a:t>Betreuer Prof. Dr. Christian </a:t>
            </a:r>
            <a:r>
              <a:rPr lang="de-DE" sz="1800" dirty="0" err="1">
                <a:cs typeface="Calibri Light"/>
              </a:rPr>
              <a:t>Kücherer</a:t>
            </a:r>
            <a:endParaRPr lang="de-DE" sz="1800" dirty="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  <a:endParaRPr lang="de-DE" sz="4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Text verwandeln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Cobalt's Cubic Speech Recognition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 in maschinelle Kommandos übersetzen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Alexa -&gt; "Alexa, wie spät ist es?"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Identifikation und Verstehen von Sprachsignalen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Merkmalentnahme der Signale, um diese zuordnen zu können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Hidden Markov Model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1967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Berechnen von Zuordnungen -&gt; Ergebnisse können von nachfolgenden Layern weiterverarbeitet werden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Zustände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Ausgabealphabet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Übergangswahrscheinlichkeit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Emissionswahrscheinlichkeit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Verteilung d. Anfangswahrscheinlichkeit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8440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Trainingsdaten von 30 Personen als Eingabeparameter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Umfassten verschiedene gesprochene Wörter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Testen des NNs und dessen Spracherkennung mit fünf Personen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F5E765-CA6B-4491-9EF5-64E2DB07EC82}"/>
              </a:ext>
            </a:extLst>
          </p:cNvPr>
          <p:cNvSpPr txBox="1"/>
          <p:nvPr/>
        </p:nvSpPr>
        <p:spPr>
          <a:xfrm>
            <a:off x="1531258" y="3992638"/>
            <a:ext cx="915367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erster Durchlauf:</a:t>
            </a:r>
          </a:p>
          <a:p>
            <a:r>
              <a:rPr lang="de-DE" sz="2400">
                <a:cs typeface="Calibri"/>
              </a:rPr>
              <a:t>Erwartete Werte waren alle 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C649F8-A97A-4C58-9435-B41BE113AC62}"/>
              </a:ext>
            </a:extLst>
          </p:cNvPr>
          <p:cNvSpPr txBox="1"/>
          <p:nvPr/>
        </p:nvSpPr>
        <p:spPr>
          <a:xfrm>
            <a:off x="1531257" y="4827209"/>
            <a:ext cx="91536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 nach mehreren Durchläufen:</a:t>
            </a:r>
          </a:p>
          <a:p>
            <a:r>
              <a:rPr lang="de-DE" sz="2400">
                <a:cs typeface="Calibri"/>
              </a:rPr>
              <a:t>Cost function wird mit jedem Durchlauf niedriger -&gt; Ergebnisse werden genauer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36220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Geräuschvolle Umgebung (Geräusche mit ansteigender Lautstärke), Signale von Männern und Frauen mit Mobiltelefon aufgezeichnet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Trainiertes CNN, welches die HMM-Verteilungswahrscheinlichkeiten schätzen kann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CNN bezieht vorherige und nachkommende Aufnahmen mit ein, um Zusammenhänge zu erkennen.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1E14D-5AE2-4E39-9E81-71297947BF5A}"/>
              </a:ext>
            </a:extLst>
          </p:cNvPr>
          <p:cNvSpPr txBox="1"/>
          <p:nvPr/>
        </p:nvSpPr>
        <p:spPr>
          <a:xfrm>
            <a:off x="1531257" y="5770638"/>
            <a:ext cx="915367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Ergebnis: CNN-</a:t>
            </a:r>
            <a:r>
              <a:rPr lang="de-DE" sz="2400"/>
              <a:t>HMM Modell am wenigsten </a:t>
            </a:r>
            <a:r>
              <a:rPr lang="de-DE" sz="2400" dirty="0"/>
              <a:t>beeinflusst von Geräuschen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1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Spracherkennung und residual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14327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Resnet mit mehreren Res (Layer)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8-DNN -&gt; Deep neural network mit acht Layern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0A1AC7-C666-4BC1-A2B0-2B06939367D5}"/>
              </a:ext>
            </a:extLst>
          </p:cNvPr>
          <p:cNvSpPr txBox="1"/>
          <p:nvPr/>
        </p:nvSpPr>
        <p:spPr>
          <a:xfrm>
            <a:off x="1531258" y="3641876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Resnet mit acht Res beste Resultate </a:t>
            </a:r>
          </a:p>
          <a:p>
            <a:r>
              <a:rPr lang="de-DE" sz="2400"/>
              <a:t>in Bezug auf word error rate,</a:t>
            </a:r>
            <a:endParaRPr lang="de-DE" sz="2400">
              <a:cs typeface="Calibri"/>
            </a:endParaRPr>
          </a:p>
          <a:p>
            <a:r>
              <a:rPr lang="de-DE" sz="2400"/>
              <a:t>Ab acht Res -&gt; Abnahme der Performanz</a:t>
            </a:r>
            <a:endParaRPr lang="de-DE"/>
          </a:p>
          <a:p>
            <a:r>
              <a:rPr lang="de-DE" sz="2400">
                <a:cs typeface="Calibri"/>
              </a:rPr>
              <a:t>HMM-Resnets mit steignder Anzahl an Res -&gt; 0,4% besser als HMM-CNN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Menschliche Aktionen verstehen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Gesichtsausdrücke werden über Muskelbewegungen gesteuert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Muskelbewegungen = Action Units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Varianz von Action Units lässt auf unterschiedliche Emotionen schließen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Systeme können anhand Action units analysis Emotionen zuordnen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Sechs kulturell unabhängige Emotionen: Wut, Ekel, Angst, Freude, Trauer, Überraschung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028080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Mensch-Maschine Kommunikation herstellen und verbessern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Eingesetzt z.B. um bessere Werbung zu schalten oder zugeschnittene Angebote zu erstellen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Statische und dynamische Verfahren (Bilder- Videoverarbeitung)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4420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Facial Action Coding System (FACS) für AU-Erkennung und Interpretation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123 Personen mit verschiedenen Folgen von Emotionen als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Unscharfstellung der Eingabeparameter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Diverse Rotations- und Farbkorrektur-Techniken eingesetzt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467" y="2124842"/>
            <a:ext cx="9099826" cy="1227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Erster CNN-Layer für: Erkennung von Kanten, Lippenformen, Falten, Augen und Augenbrauen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63BA21-65C7-45DC-B3E3-26387E85A462}"/>
              </a:ext>
            </a:extLst>
          </p:cNvPr>
          <p:cNvSpPr txBox="1"/>
          <p:nvPr/>
        </p:nvSpPr>
        <p:spPr>
          <a:xfrm>
            <a:off x="1531258" y="3424162"/>
            <a:ext cx="915367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Ergebnis: </a:t>
            </a:r>
            <a:endParaRPr lang="de-DE"/>
          </a:p>
          <a:p>
            <a:r>
              <a:rPr lang="de-DE" sz="2400"/>
              <a:t>Parallelen zwischen Emotionen Wut und Neutralität</a:t>
            </a:r>
            <a:endParaRPr lang="de-DE"/>
          </a:p>
          <a:p>
            <a:r>
              <a:rPr lang="de-DE" sz="2400">
                <a:cs typeface="Calibri"/>
              </a:rPr>
              <a:t>Freude wurde am Besten erkannt</a:t>
            </a:r>
          </a:p>
          <a:p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086" y="2028080"/>
            <a:ext cx="9196587" cy="426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 Methodik und Top-down Methode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Bottom-up: Isolieren von Gesichtern aus Bildern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Top-down: Labeling-Algorithmus -&gt; Bezeichnungen einer Szene zuordnen um Kontext zu erfassen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Z.B. Lichter, Lampen, Menschen, Nebel, Dunkel -&gt; Bayesian network -&gt; Abhängigkeiten und Beziehungen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Output-Layer mit drei Ausgängen: negativ, neutral, positiv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sz="2000">
                <a:cs typeface="Calibri"/>
              </a:rPr>
              <a:t>6470 Bilder unterschiedlicher Personen in verschiedenen Situationen</a:t>
            </a:r>
            <a:endParaRPr lang="de-DE" sz="2000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  <a:endParaRPr lang="de-DE" sz="3600" dirty="0">
              <a:cs typeface="Calibri"/>
            </a:endParaRPr>
          </a:p>
          <a:p>
            <a:pPr algn="l"/>
            <a:endParaRPr lang="de-DE" sz="3600" dirty="0">
              <a:cs typeface="Calibri"/>
            </a:endParaRPr>
          </a:p>
          <a:p>
            <a:pPr marL="342900" indent="-342900" algn="l">
              <a:buChar char="•"/>
            </a:pP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64991" y="1117255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 und convolutional neural networks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C1A1B-24F8-45A1-99DC-9F7CF0B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48" y="2330461"/>
            <a:ext cx="9559444" cy="10215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Ergebnis: </a:t>
            </a:r>
            <a:endParaRPr lang="de-DE"/>
          </a:p>
          <a:p>
            <a:pPr algn="l">
              <a:lnSpc>
                <a:spcPct val="100000"/>
              </a:lnSpc>
            </a:pPr>
            <a:r>
              <a:rPr lang="de-DE">
                <a:cs typeface="Calibri"/>
              </a:rPr>
              <a:t>CNN mit BN beste Resultate gegenüber Versuchen ohne CNN oder ohne BN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  <a:endParaRPr lang="de-DE" dirty="0">
              <a:cs typeface="Calibri"/>
            </a:endParaRP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60348" y="1117255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117255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117255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1117255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  <a:endParaRPr lang="de-DE" dirty="0">
              <a:cs typeface="Calibri"/>
            </a:endParaRP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1117255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Abrahamsson</a:t>
            </a:r>
            <a:r>
              <a:rPr lang="de-DE" dirty="0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 NN schnitt besser ab als mathematisches, eins schlechter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NN und Support Vector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 liefern bessere Ergebnisse und sind performanter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 err="1">
                <a:cs typeface="Calibri"/>
              </a:rPr>
              <a:t>Gharehchopogh</a:t>
            </a:r>
            <a:r>
              <a:rPr lang="de-DE" dirty="0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11 Projekte, 90% lieferte NN bessere Ergebnisse als COCOMO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Automatisiertes Testen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Evaluation von Softwarequalität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Vorhersage von Softwarequalität</a:t>
            </a:r>
          </a:p>
        </p:txBody>
      </p:sp>
    </p:spTree>
    <p:extLst>
      <p:ext uri="{BB962C8B-B14F-4D97-AF65-F5344CB8AC3E}">
        <p14:creationId xmlns:p14="http://schemas.microsoft.com/office/powerpoint/2010/main" val="41917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Einleitung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Softwarequalität -&gt; Erfüllung von Vorgaben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Qualitätssicherung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Testmethoden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Testwerkzeug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Schulungen von Mitarbeitern</a:t>
            </a:r>
          </a:p>
        </p:txBody>
      </p:sp>
    </p:spTree>
    <p:extLst>
      <p:ext uri="{BB962C8B-B14F-4D97-AF65-F5344CB8AC3E}">
        <p14:creationId xmlns:p14="http://schemas.microsoft.com/office/powerpoint/2010/main" val="6550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Gliederung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  <a:endParaRPr lang="de-DE" dirty="0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dirty="0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Automatisiertes Testen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Absicherung eines bestehenden Systems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Testdaten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Training des NN mit Testdaten und </a:t>
            </a:r>
            <a:r>
              <a:rPr lang="de-DE" dirty="0" err="1">
                <a:cs typeface="Calibri"/>
              </a:rPr>
              <a:t>Erwartngswerten</a:t>
            </a: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Ableiten von Tests aus dem NN</a:t>
            </a:r>
          </a:p>
        </p:txBody>
      </p:sp>
    </p:spTree>
    <p:extLst>
      <p:ext uri="{BB962C8B-B14F-4D97-AF65-F5344CB8AC3E}">
        <p14:creationId xmlns:p14="http://schemas.microsoft.com/office/powerpoint/2010/main" val="19004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75359" y="1118015"/>
            <a:ext cx="6689637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Evaluation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75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Meng, J., Zhang, J., Zhao, H.: Overview of the speech recognition technology. Proceedings - 4th International Conference on Computational and Information Sciences, ICCIS 2012, pp. 199{202 (2012). </a:t>
            </a:r>
            <a:r>
              <a:rPr lang="de-DE" sz="1400" dirty="0">
                <a:cs typeface="Calibri"/>
              </a:rPr>
              <a:t>https://doi.org/10.1109/ICCIS.2012.202</a:t>
            </a:r>
            <a:endParaRPr lang="de-DE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Vydana, H.K., Vuppala, A.K.: Residual neural networks for speech recognition. 25th European Signal Processing Conference, EUSIPCO 2017 pp. 543{547. </a:t>
            </a:r>
            <a:r>
              <a:rPr lang="de-DE" sz="1400" dirty="0">
                <a:cs typeface="Calibri"/>
              </a:rPr>
              <a:t>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Guiming, D., Xia, W., Guangyan, W., Yan, Z., Dan, L.: Speech recognition based on convolutional neural networks. 2016 IEEE </a:t>
            </a:r>
            <a:r>
              <a:rPr lang="de-DE" sz="1400">
                <a:cs typeface="Calibri"/>
              </a:rPr>
              <a:t>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/>
              </a:rPr>
              <a:t>Maind, M.S.B., Wankar, M.P.: Research Paper on Basic of Articial Neural Network. International Journal on Recent and Innovation Trends in Computing and Communication 2(1), 96{100 (2014). https://doi.org/10.1109/Oceans-</a:t>
            </a:r>
            <a:r>
              <a:rPr lang="de-DE" sz="1400" dirty="0">
                <a:cs typeface="Calibri"/>
              </a:rPr>
              <a:t>Spain.2011.6003625, </a:t>
            </a:r>
            <a:r>
              <a:rPr lang="de-DE" sz="1400">
                <a:cs typeface="Calibri"/>
              </a:rPr>
              <a:t>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r>
              <a:rPr lang="de-DE" sz="1400">
                <a:cs typeface="Calibri" panose="020F0502020204030204"/>
              </a:rPr>
              <a:t>Tang, X.: Hybrid hidden markov model and arti cial neural network for automatic speech recognition. Proceedings of the 2009 Paci c-Asia Conference on Circuits,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Khalifelu, Z.A., Gharehchopogh, F.S.: Comparison and evaluation of data mining techniques with algorithmic models in software cost estimation. Procedia Technology 1, 65{71 (2012). https://doi.org/10.1016/j.protcy.2012.02.013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/>
              </a:rPr>
              <a:t>Jayashree, P., Melvin Jose, J., Premkumar: Machine learning in automatic speech recognition: A survey. IETE Technical Review (Institution of Electronics and Telecommunication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A. K. Jain, Robert P. W. Duin, J. Mao: Statistical Pattern Recognition: A Review. IEEE Transactions on Pattern Analysis And Machine Intelligence, Vol. 22, No. 1, January 2000 22(1), 4{37 (2000)</a:t>
            </a:r>
            <a:endParaRPr lang="en-US" sz="140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Awasthi, A.: Facial Emotion Recognition Using Deep Learning. IEEE 4th International Conference on Knowledge-Based Engineering and Innovation (KBEI) Dec. 22, 2017 1(September), 9{12 (2013). https://doi.org/10.1145/2818346.2830593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Santos, R.M., Matos, L.N., Macedo, H.T., Montalvao, J.: Speech recognition in noisy environments with convolutional neural networks. Proceedings - 2015 Brazilian Conference on Intelligent Systems, BRACIS 2015 pp. 175{179 (2016). </a:t>
            </a:r>
            <a:r>
              <a:rPr lang="de-DE" sz="1400" dirty="0">
                <a:cs typeface="Calibri" panose="020F0502020204030204"/>
              </a:rPr>
              <a:t>https://doi.org/10.1109/BRACIS.2015.44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Deng, L., Yu, D.: Automatic speech recognition, Springer Verlag, vol. 9 (2015). </a:t>
            </a:r>
            <a:r>
              <a:rPr lang="de-DE" sz="1400" dirty="0">
                <a:cs typeface="Calibri" panose="020F0502020204030204"/>
              </a:rPr>
              <a:t>https://doi.org/10.1007/BF02747521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Aracena, C., Basterrech, S., Snasel, V., Velasquez, J.: Neural Networks for Emotion Recognition Based on Eye Tracking Data. Proceedings - 2015 IEEE International Conference on Systems, Man, and Cybernetics, SMC 2015 pp. 2632{2637 (2016). https://doi.org/10.1109/SMC.2015.460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Surace, L., Patacchiola, M., Sonmez, E.B., Spataro, W., Cangelosi, A.: Emotion Recognition in the Wild using Deep Neural Networks and Bayesian </a:t>
            </a:r>
            <a:r>
              <a:rPr lang="de-DE" sz="1400">
                <a:cs typeface="Calibri" panose="020F0502020204030204"/>
              </a:rPr>
              <a:t>Classi ers. Proceeding ICMI 2017 Proceedings of the 19th ACM International Conference on Multimodal Interaction Pages 593- 597 pp. 593{597 (2017). </a:t>
            </a:r>
            <a:r>
              <a:rPr lang="de-DE" sz="1400" dirty="0">
                <a:cs typeface="Calibri" panose="020F0502020204030204"/>
              </a:rPr>
              <a:t>https://doi.org/10.1145/3136755.3143015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C.: Combining convolutional neural networks for emotion recognition. 2017 IEEE MIT Undergraduate Research Technology Conference, URTC 2017 pp. 1{4 (2018). https://doi.org/10.1109/URTC.2017.8284175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Bajta, M.E., Idri, A., Ros, J.N., Fernandez-Aleman, J.L., Gea, J.M.C.D., Garca, F., Toval, A.: Software project management approaches for global software development: a systematic mapping study. Tsinghua Science and Technology 23(6), 690{714 (2018). https://doi.org/10.26599/TST.2018.9010029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Matson, J.E., Barrett, B.E., Mellichamp, J.M.: Software development cost estimation using function points. IEEE Transactions on Software Engineering 20(4), 275{287 (1994). </a:t>
            </a:r>
            <a:r>
              <a:rPr lang="de-DE" sz="1400" dirty="0">
                <a:cs typeface="Calibri" panose="020F0502020204030204"/>
              </a:rPr>
              <a:t>https://doi.org/10.1109/32.277575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Bilgaiyan, S., Mishra, S., Das, M.: A Review of Software Cost Estimation in Agile Software Development Using Soft Computing Techniques. In: 2016 2nd International Conference on Computational Intelligence and Networks (CINE), Computational Intelligence and Networks (CINE), 2016 2nd International Conference on, cine. p. 112. IEEE. </a:t>
            </a:r>
            <a:r>
              <a:rPr lang="de-DE" sz="1400" dirty="0">
                <a:cs typeface="Calibri"/>
              </a:rPr>
              <a:t>https://doi.org/10.1109/CINE.2016.27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Jeery, D.R., Low, G.: Calibrating estimation tools for software development. Software Engineering Journal 5(4), 215{221 (1990). https://doi.org/10.1049/sej.1990.0024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Heemstra, F.J.: Software Cost Estimation. Handbook of Software Engineering, Hong Kong Polytechnic University 34(10) (1992). https://doi.org/10.1142/97898123897010014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Huang, X., Ho, D., Ren, J., Capretz, L.F.: Improving the COCOMO model using a neuro-fuzzy approach. Applied Soft Computing 7(1), 29{ 40 (2007). https://doi.org/10.1016/J.ASOC.2005.06.007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 Huang, S.J., Lin, C.Y., Chiu, N.H.: Fuzzy decision tree approach for embedding risk assessment information into software cost estimation model. Journal of Information Science and Engineering 22(2), 297{313 (2006)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>
                <a:cs typeface="Calibri"/>
              </a:rPr>
              <a:t>Jain, R., Sharma, V.K., Hiranwal, S.: Reduce mean magnitude relative error in software cost estimation by HOD-COCOMO algorithm. In: 2016 International Conference on Control, Instrumentation, Communication and Computational Technologies (ICCICCT). pp. 708{712. https://doi.org/10.1109/ICCICCT.2016.7988044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Chen, Z., Menzies, T., Port, D., Boehm, B.: Feature subset selection can improve software cost estimation accuracy. ACM SIGSOFT Software Engineering Notes 30(4), 1 (2005). https://doi.org/10.1145/1082983.1083171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Abrahamsson, P., Moser, R., Pedrycz, W., Sillitti, A., Succi, G.: Eort Prediction in Iterative Software Development Processes { Incremental Versus </a:t>
            </a:r>
            <a:r>
              <a:rPr lang="de-DE" sz="1400">
                <a:cs typeface="Calibri" panose="020F0502020204030204"/>
              </a:rPr>
              <a:t>Global Prediction Models. In: First International Symposium on Empirical Software Engineering and Measurement (ESEM 2007). Pp. 344{353 (2007). https://doi.org/10.1109/ESEM.2007.16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Boetticher, G.D.: Using Machine Learning to Predict Project Eort: Empirical Case Studies in Data-Starved Domains. Model Based Requirements Workshop pp. 17{24 (2001). </a:t>
            </a:r>
            <a:r>
              <a:rPr lang="de-DE" sz="1400" dirty="0">
                <a:cs typeface="Calibri" panose="020F0502020204030204"/>
              </a:rPr>
              <a:t>https://doi.org/10.1.1.19.111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Setyawati, B.R., Sahirman, S., Creese, R.C.: Neural Networks for Cost Estimation. AACE International Transactions p. 13.1 (2002)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Finnie, G.R., Wittig, G.E.: AI tools for software development eort estimation. Software Engineering: Education and Practice,20 1996. Proceedings. International Conference pp. 346{353 (1996). https://doi.org/10.1109/SEEP.1996.534020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Gharehchopogh, F.S.: Neural networks application in software cost estimation: A case study. In: 2011 International Symposium on Innovations in Intelligent Systems and Applications. pp. 69{73 (2011). https://doi.org/10.1109/INISTA.2011.5946160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Franz, K.: Handbuch zum Testen von Web- und Mobile-Apps, Springer- Verlag Berlin Heidelberg (2015). </a:t>
            </a:r>
            <a:r>
              <a:rPr lang="de-DE" sz="1400" dirty="0">
                <a:cs typeface="Calibri" panose="020F0502020204030204"/>
              </a:rPr>
              <a:t>https://doi.org/10.1007/978-3-662-</a:t>
            </a:r>
            <a:r>
              <a:rPr lang="de-DE" sz="1400" dirty="0">
                <a:cs typeface="Calibri" panose="020F0502020204030204"/>
                <a:hlinkClick r:id="rId4"/>
              </a:rPr>
              <a:t>44028-5</a:t>
            </a:r>
            <a:endParaRPr lang="de-DE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Antinyan, V., Derehag, J., Sandberg, A., Staron, M.: Mythical unit test coverage. IEEE Software (3), 73{79 (2018). https://doi.org/10.1109/MS.2017.3281318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Committee, S.&amp;.S.E.S., Others: IEEE Std 1061-1998-IEEE Standard for a Software Quality Metrics Methodology. IEEE Computer Society, Tech. Rep (1998)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Wu, L., Liu, B., Jin, Y., Xie, X.: Using back-propagation neural networks for functional software testing. In: 2nd International Conference on Anti-counterfeiting, Security and Identi cation, ASID 2008. https://doi.org/10.1109/IWASID.2008.4688385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Majma, N., Babamir, S.M.: Software test case generation &amp; test oracle design using neural network. 22nd Iranian Conference on Electrical Engineering, ICEE 2014 pp. 1168{1173 (2014). https://doi.org/10.1109/IranianCEE.2014.6999712</a:t>
            </a:r>
            <a:endParaRPr lang="de-DE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Pomorova, O., Hovorushchenko, T.: Arti cial neural network for software quality evaluation based on the metric analysis. Proceedings of IEEE East-West Design and Test Symposium, EWDTS 2013 pp. 0{3 (2013). </a:t>
            </a:r>
            <a:r>
              <a:rPr lang="de-DE" sz="1400" dirty="0">
                <a:cs typeface="Calibri" panose="020F0502020204030204"/>
              </a:rPr>
              <a:t>https://doi.org/10.1109/EWDTS.2013.6673193</a:t>
            </a:r>
            <a:endParaRPr lang="de-DE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>
                <a:cs typeface="Calibri" panose="020F0502020204030204"/>
              </a:rPr>
              <a:t>Peng, W., Yao, L., Miao, Q.: An approach of software quality prediction based on relationship analysis and prediction model. In: Proceedings of 2009 8th International Conference on Reliability, Maintainability and Safety, ICRMS 2009. </a:t>
            </a:r>
            <a:r>
              <a:rPr lang="de-DE" sz="1400" dirty="0">
                <a:cs typeface="Calibri" panose="020F0502020204030204"/>
              </a:rPr>
              <a:t>https://doi.org/10.1109/ICRMS.2009.5270097</a:t>
            </a:r>
            <a:endParaRPr lang="de-DE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1: Maind, M.S.B., Wankar, M.P.: Research Paper on Basic of Articial Neural Network. International Journal on Recent and Innovation Trends in Computing and Communication 2(1), 96{ 100 (2014). </a:t>
            </a:r>
            <a:r>
              <a:rPr lang="de-DE" sz="1400" dirty="0">
                <a:cs typeface="Calibri" panose="020F0502020204030204"/>
              </a:rPr>
              <a:t>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>
                <a:cs typeface="Calibri" panose="020F0502020204030204"/>
              </a:rPr>
              <a:t>Abbildung 2: </a:t>
            </a:r>
            <a:endParaRPr lang="de-DE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  <a:endParaRPr lang="de-DE" sz="4800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 dirty="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Neuronale Netze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309950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de-DE">
                <a:cs typeface="Calibri"/>
              </a:rPr>
              <a:t>Lösung für komplexe Probleme</a:t>
            </a:r>
            <a:endParaRPr lang="de-DE"/>
          </a:p>
          <a:p>
            <a:pPr marL="342900" indent="-342900" algn="l">
              <a:buChar char="•"/>
            </a:pPr>
            <a:r>
              <a:rPr lang="de-DE">
                <a:cs typeface="Calibri"/>
              </a:rPr>
              <a:t>Bestandteile: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Neuronen (Neurons)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Layer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Gewichte (Weights)</a:t>
            </a:r>
            <a:endParaRPr lang="de-DE" dirty="0">
              <a:cs typeface="Calibri"/>
            </a:endParaRPr>
          </a:p>
          <a:p>
            <a:pPr marL="800100" lvl="1" indent="-342900" algn="l">
              <a:buChar char="•"/>
            </a:pPr>
            <a:r>
              <a:rPr lang="de-DE">
                <a:cs typeface="Calibri"/>
              </a:rPr>
              <a:t>Aktivierungsfunktion</a:t>
            </a:r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0FEC04BA-B0BC-43BE-B451-07E9BBC66F03}"/>
              </a:ext>
            </a:extLst>
          </p:cNvPr>
          <p:cNvSpPr txBox="1">
            <a:spLocks/>
          </p:cNvSpPr>
          <p:nvPr/>
        </p:nvSpPr>
        <p:spPr>
          <a:xfrm>
            <a:off x="4318000" y="1117255"/>
            <a:ext cx="355600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4609" y="1117255"/>
            <a:ext cx="3556001" cy="9048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Neuronale Netze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35" y="2018962"/>
            <a:ext cx="4565373" cy="40459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962399" y="5922618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Convolutional neural networks (CNNs)</a:t>
            </a:r>
            <a:endParaRPr lang="de-DE" dirty="0">
              <a:cs typeface="Calibri" panose="020F0502020204030204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Durchführung von Klassifizierungen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Supervised, unsupervised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Spracherkennung, Visuelle Qualitätskontrolle, automatische Dokumentauswertung und –bearbeitung (OCR), Gefühlserkennung, Musikerkennung, Medizinische Signal- und Bildauswertung, Kriminalistik (Fingerabdrücke, Gesichtserkennung, …), etc.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3467" y="2149032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Feed-forward neural networks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Bestandteile: </a:t>
            </a:r>
            <a:br>
              <a:rPr lang="de-DE" dirty="0">
                <a:cs typeface="Calibri"/>
              </a:rPr>
            </a:br>
            <a:r>
              <a:rPr lang="de-DE">
                <a:cs typeface="Calibri"/>
              </a:rPr>
              <a:t>Input-Layer, Convolutional-Layer, Pooling-Layer, Fully-connected-Layer, Subsampling-Layer, Hidden-Layer, Output-Layer, …</a:t>
            </a:r>
            <a:endParaRPr lang="de-DE" dirty="0">
              <a:cs typeface="Calibri"/>
            </a:endParaRP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Layer = Viele zweidimensionale Flächen mit unabhängigen Neuronen</a:t>
            </a:r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Mustererkennung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>
                <a:cs typeface="Calibri"/>
              </a:rPr>
              <a:t>Neuronale Netze in der Softwaretechnik </a:t>
            </a:r>
            <a:r>
              <a:rPr lang="de-DE" sz="1200">
                <a:cs typeface="Calibri"/>
              </a:rPr>
              <a:t>– Robin S., Konstantin R., Ravell H.</a:t>
            </a:r>
            <a:endParaRPr lang="de-DE" sz="1200" dirty="0">
              <a:cs typeface="Calibr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7" name="Grafik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06DD1B9-5B40-49DB-B7B9-0B62CAEB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05" y="2478782"/>
            <a:ext cx="9407675" cy="33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Breitbild</PresentationFormat>
  <Paragraphs>312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Larissa</vt:lpstr>
      <vt:lpstr>PowerPoint-Präsentation</vt:lpstr>
      <vt:lpstr>Einleitung</vt:lpstr>
      <vt:lpstr>Gliederung</vt:lpstr>
      <vt:lpstr>Neuronale Netze</vt:lpstr>
      <vt:lpstr>Einleitung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Mustererkennung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Kosten- und Aufwandsschätzung</vt:lpstr>
      <vt:lpstr>Softwarequalität</vt:lpstr>
      <vt:lpstr>Softwarequalität</vt:lpstr>
      <vt:lpstr>Softwarequalität</vt:lpstr>
      <vt:lpstr>Softwarequalität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Konstantin Rosenberg</cp:lastModifiedBy>
  <cp:revision>1473</cp:revision>
  <dcterms:created xsi:type="dcterms:W3CDTF">2012-07-30T21:06:50Z</dcterms:created>
  <dcterms:modified xsi:type="dcterms:W3CDTF">2019-01-07T11:41:15Z</dcterms:modified>
</cp:coreProperties>
</file>