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1309350" cx="20104100"/>
  <p:notesSz cx="20104100" cy="11309350"/>
  <p:embeddedFontLst>
    <p:embeddedFont>
      <p:font typeface="Libre Franklin"/>
      <p:regular r:id="rId26"/>
      <p:bold r:id="rId27"/>
      <p:italic r:id="rId28"/>
      <p:boldItalic r:id="rId29"/>
    </p:embeddedFont>
    <p:embeddedFont>
      <p:font typeface="Franklin Gothic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5yDNQEEhqSUlwcD3P7PcGhcYb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regular.fntdata"/><Relationship Id="rId25" Type="http://schemas.openxmlformats.org/officeDocument/2006/relationships/slide" Target="slides/slide20.xml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Franklin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03f2cff8b_0_2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3103f2cff8b_0_2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03f2cff8b_0_3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3103f2cff8b_0_3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22fb7e74f_2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3122fb7e74f_2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22fb7e74f_2_1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g3122fb7e74f_2_1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22fb7e74f_2_2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3122fb7e74f_2_2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22fb7e74f_2_3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3122fb7e74f_2_3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22fb7e74f_2_3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3122fb7e74f_2_39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2776d9d15_0_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g312776d9d15_0_5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2776d9d15_0_1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g312776d9d15_0_18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2776d9d15_0_2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g312776d9d15_0_2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56a8fca13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3056a8fca13_0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0b9d738dea_0_2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g30b9d738dea_0_2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de81e6b0a_0_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30de81e6b0a_0_3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37b11eb2d_0_1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d37b11eb2d_0_1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bb7118609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30bb7118609_0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4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ff07bdbfe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30ff07bdbfe_0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03f2cff8b_0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3103f2cff8b_0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03f2cff8b_0_1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3103f2cff8b_0_1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8036"/>
            <a:ext cx="20152520" cy="113373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10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4" name="Google Shape;14;p10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0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0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" name="Google Shape;34;p13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35" name="Google Shape;35;p13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3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13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3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1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47" name="Google Shape;47;p1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" name="Google Shape;48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" name="Google Shape;49;p13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20104101" cy="733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2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2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1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59" name="Google Shape;59;p12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" name="Google Shape;60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" name="Google Shape;61;p12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62" name="Google Shape;62;p12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11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81" name="Google Shape;81;p11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11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84" name="Google Shape;84;p11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1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10" name="Google Shape;110;p14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4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14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22" name="Google Shape;122;p14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4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26" y="0"/>
            <a:ext cx="20121026" cy="73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872"/>
            <a:ext cx="20143340" cy="11332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5"/>
          <p:cNvGrpSpPr/>
          <p:nvPr/>
        </p:nvGrpSpPr>
        <p:grpSpPr>
          <a:xfrm>
            <a:off x="8375650" y="10531475"/>
            <a:ext cx="3894979" cy="335915"/>
            <a:chOff x="8592670" y="10723202"/>
            <a:chExt cx="3894979" cy="335915"/>
          </a:xfrm>
        </p:grpSpPr>
        <p:sp>
          <p:nvSpPr>
            <p:cNvPr id="131" name="Google Shape;131;p15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5"/>
          <p:cNvSpPr/>
          <p:nvPr/>
        </p:nvSpPr>
        <p:spPr>
          <a:xfrm>
            <a:off x="5092767" y="7254875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092767" y="6209204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7815028" y="9029006"/>
            <a:ext cx="3477895" cy="864869"/>
          </a:xfrm>
          <a:custGeom>
            <a:rect b="b" l="l" r="r" t="t"/>
            <a:pathLst>
              <a:path extrusionOk="0" h="864870" w="3477895">
                <a:moveTo>
                  <a:pt x="743635" y="406793"/>
                </a:moveTo>
                <a:lnTo>
                  <a:pt x="740346" y="345351"/>
                </a:lnTo>
                <a:lnTo>
                  <a:pt x="730719" y="289318"/>
                </a:lnTo>
                <a:lnTo>
                  <a:pt x="715162" y="238620"/>
                </a:lnTo>
                <a:lnTo>
                  <a:pt x="694055" y="193154"/>
                </a:lnTo>
                <a:lnTo>
                  <a:pt x="667804" y="152844"/>
                </a:lnTo>
                <a:lnTo>
                  <a:pt x="636803" y="117602"/>
                </a:lnTo>
                <a:lnTo>
                  <a:pt x="601421" y="87325"/>
                </a:lnTo>
                <a:lnTo>
                  <a:pt x="565569" y="63233"/>
                </a:lnTo>
                <a:lnTo>
                  <a:pt x="542772" y="51714"/>
                </a:lnTo>
                <a:lnTo>
                  <a:pt x="542772" y="413016"/>
                </a:lnTo>
                <a:lnTo>
                  <a:pt x="539419" y="470103"/>
                </a:lnTo>
                <a:lnTo>
                  <a:pt x="529577" y="520890"/>
                </a:lnTo>
                <a:lnTo>
                  <a:pt x="513562" y="565442"/>
                </a:lnTo>
                <a:lnTo>
                  <a:pt x="491693" y="603796"/>
                </a:lnTo>
                <a:lnTo>
                  <a:pt x="464312" y="636041"/>
                </a:lnTo>
                <a:lnTo>
                  <a:pt x="431723" y="662216"/>
                </a:lnTo>
                <a:lnTo>
                  <a:pt x="394246" y="682383"/>
                </a:lnTo>
                <a:lnTo>
                  <a:pt x="352221" y="696620"/>
                </a:lnTo>
                <a:lnTo>
                  <a:pt x="305955" y="704964"/>
                </a:lnTo>
                <a:lnTo>
                  <a:pt x="255765" y="707478"/>
                </a:lnTo>
                <a:lnTo>
                  <a:pt x="238239" y="707415"/>
                </a:lnTo>
                <a:lnTo>
                  <a:pt x="220370" y="707009"/>
                </a:lnTo>
                <a:lnTo>
                  <a:pt x="203644" y="705891"/>
                </a:lnTo>
                <a:lnTo>
                  <a:pt x="189598" y="703707"/>
                </a:lnTo>
                <a:lnTo>
                  <a:pt x="189598" y="153466"/>
                </a:lnTo>
                <a:lnTo>
                  <a:pt x="204139" y="150698"/>
                </a:lnTo>
                <a:lnTo>
                  <a:pt x="223329" y="148285"/>
                </a:lnTo>
                <a:lnTo>
                  <a:pt x="247205" y="146583"/>
                </a:lnTo>
                <a:lnTo>
                  <a:pt x="275742" y="145935"/>
                </a:lnTo>
                <a:lnTo>
                  <a:pt x="328282" y="149136"/>
                </a:lnTo>
                <a:lnTo>
                  <a:pt x="375869" y="158788"/>
                </a:lnTo>
                <a:lnTo>
                  <a:pt x="418185" y="174967"/>
                </a:lnTo>
                <a:lnTo>
                  <a:pt x="454888" y="197739"/>
                </a:lnTo>
                <a:lnTo>
                  <a:pt x="485648" y="227177"/>
                </a:lnTo>
                <a:lnTo>
                  <a:pt x="510146" y="263347"/>
                </a:lnTo>
                <a:lnTo>
                  <a:pt x="528053" y="306336"/>
                </a:lnTo>
                <a:lnTo>
                  <a:pt x="539038" y="356196"/>
                </a:lnTo>
                <a:lnTo>
                  <a:pt x="542772" y="413016"/>
                </a:lnTo>
                <a:lnTo>
                  <a:pt x="542772" y="51714"/>
                </a:lnTo>
                <a:lnTo>
                  <a:pt x="482523" y="27292"/>
                </a:lnTo>
                <a:lnTo>
                  <a:pt x="434238" y="15125"/>
                </a:lnTo>
                <a:lnTo>
                  <a:pt x="380707" y="6616"/>
                </a:lnTo>
                <a:lnTo>
                  <a:pt x="321398" y="1625"/>
                </a:lnTo>
                <a:lnTo>
                  <a:pt x="255765" y="0"/>
                </a:lnTo>
                <a:lnTo>
                  <a:pt x="199453" y="749"/>
                </a:lnTo>
                <a:lnTo>
                  <a:pt x="144881" y="2997"/>
                </a:lnTo>
                <a:lnTo>
                  <a:pt x="92887" y="6743"/>
                </a:lnTo>
                <a:lnTo>
                  <a:pt x="44323" y="11976"/>
                </a:lnTo>
                <a:lnTo>
                  <a:pt x="0" y="18719"/>
                </a:lnTo>
                <a:lnTo>
                  <a:pt x="0" y="843470"/>
                </a:lnTo>
                <a:lnTo>
                  <a:pt x="39331" y="848067"/>
                </a:lnTo>
                <a:lnTo>
                  <a:pt x="88277" y="852055"/>
                </a:lnTo>
                <a:lnTo>
                  <a:pt x="147027" y="854887"/>
                </a:lnTo>
                <a:lnTo>
                  <a:pt x="215836" y="855954"/>
                </a:lnTo>
                <a:lnTo>
                  <a:pt x="276225" y="854316"/>
                </a:lnTo>
                <a:lnTo>
                  <a:pt x="333705" y="849350"/>
                </a:lnTo>
                <a:lnTo>
                  <a:pt x="388048" y="841019"/>
                </a:lnTo>
                <a:lnTo>
                  <a:pt x="439051" y="829284"/>
                </a:lnTo>
                <a:lnTo>
                  <a:pt x="486473" y="814108"/>
                </a:lnTo>
                <a:lnTo>
                  <a:pt x="530123" y="795426"/>
                </a:lnTo>
                <a:lnTo>
                  <a:pt x="569747" y="773214"/>
                </a:lnTo>
                <a:lnTo>
                  <a:pt x="605155" y="747420"/>
                </a:lnTo>
                <a:lnTo>
                  <a:pt x="634022" y="719683"/>
                </a:lnTo>
                <a:lnTo>
                  <a:pt x="644169" y="707478"/>
                </a:lnTo>
                <a:lnTo>
                  <a:pt x="660463" y="687882"/>
                </a:lnTo>
                <a:lnTo>
                  <a:pt x="684047" y="651916"/>
                </a:lnTo>
                <a:lnTo>
                  <a:pt x="704329" y="611720"/>
                </a:lnTo>
                <a:lnTo>
                  <a:pt x="720864" y="567194"/>
                </a:lnTo>
                <a:lnTo>
                  <a:pt x="733221" y="518261"/>
                </a:lnTo>
                <a:lnTo>
                  <a:pt x="740968" y="464820"/>
                </a:lnTo>
                <a:lnTo>
                  <a:pt x="743635" y="406793"/>
                </a:lnTo>
                <a:close/>
              </a:path>
              <a:path extrusionOk="0" h="864870" w="3477895">
                <a:moveTo>
                  <a:pt x="1394968" y="847204"/>
                </a:moveTo>
                <a:lnTo>
                  <a:pt x="1393126" y="806246"/>
                </a:lnTo>
                <a:lnTo>
                  <a:pt x="1391513" y="760018"/>
                </a:lnTo>
                <a:lnTo>
                  <a:pt x="1390370" y="708418"/>
                </a:lnTo>
                <a:lnTo>
                  <a:pt x="1389938" y="651319"/>
                </a:lnTo>
                <a:lnTo>
                  <a:pt x="1389938" y="237070"/>
                </a:lnTo>
                <a:lnTo>
                  <a:pt x="1200277" y="237070"/>
                </a:lnTo>
                <a:lnTo>
                  <a:pt x="1200277" y="600151"/>
                </a:lnTo>
                <a:lnTo>
                  <a:pt x="1199819" y="611860"/>
                </a:lnTo>
                <a:lnTo>
                  <a:pt x="1180630" y="664324"/>
                </a:lnTo>
                <a:lnTo>
                  <a:pt x="1133335" y="701357"/>
                </a:lnTo>
                <a:lnTo>
                  <a:pt x="1097978" y="707478"/>
                </a:lnTo>
                <a:lnTo>
                  <a:pt x="1054544" y="697712"/>
                </a:lnTo>
                <a:lnTo>
                  <a:pt x="1024686" y="669582"/>
                </a:lnTo>
                <a:lnTo>
                  <a:pt x="1007452" y="624840"/>
                </a:lnTo>
                <a:lnTo>
                  <a:pt x="1001915" y="565238"/>
                </a:lnTo>
                <a:lnTo>
                  <a:pt x="1001915" y="237070"/>
                </a:lnTo>
                <a:lnTo>
                  <a:pt x="812266" y="237070"/>
                </a:lnTo>
                <a:lnTo>
                  <a:pt x="812266" y="595160"/>
                </a:lnTo>
                <a:lnTo>
                  <a:pt x="816368" y="660679"/>
                </a:lnTo>
                <a:lnTo>
                  <a:pt x="828255" y="716178"/>
                </a:lnTo>
                <a:lnTo>
                  <a:pt x="847267" y="762063"/>
                </a:lnTo>
                <a:lnTo>
                  <a:pt x="872769" y="798715"/>
                </a:lnTo>
                <a:lnTo>
                  <a:pt x="904125" y="826541"/>
                </a:lnTo>
                <a:lnTo>
                  <a:pt x="940689" y="845921"/>
                </a:lnTo>
                <a:lnTo>
                  <a:pt x="981811" y="857275"/>
                </a:lnTo>
                <a:lnTo>
                  <a:pt x="1026845" y="860958"/>
                </a:lnTo>
                <a:lnTo>
                  <a:pt x="1086599" y="854176"/>
                </a:lnTo>
                <a:lnTo>
                  <a:pt x="1134656" y="836599"/>
                </a:lnTo>
                <a:lnTo>
                  <a:pt x="1171943" y="812444"/>
                </a:lnTo>
                <a:lnTo>
                  <a:pt x="1199349" y="785888"/>
                </a:lnTo>
                <a:lnTo>
                  <a:pt x="1217764" y="761123"/>
                </a:lnTo>
                <a:lnTo>
                  <a:pt x="1221486" y="761123"/>
                </a:lnTo>
                <a:lnTo>
                  <a:pt x="1230261" y="847204"/>
                </a:lnTo>
                <a:lnTo>
                  <a:pt x="1394968" y="847204"/>
                </a:lnTo>
                <a:close/>
              </a:path>
              <a:path extrusionOk="0" h="864870" w="3477895">
                <a:moveTo>
                  <a:pt x="2097112" y="536511"/>
                </a:moveTo>
                <a:lnTo>
                  <a:pt x="2094064" y="487603"/>
                </a:lnTo>
                <a:lnTo>
                  <a:pt x="2085124" y="441807"/>
                </a:lnTo>
                <a:lnTo>
                  <a:pt x="2070569" y="399427"/>
                </a:lnTo>
                <a:lnTo>
                  <a:pt x="2050681" y="360819"/>
                </a:lnTo>
                <a:lnTo>
                  <a:pt x="2049614" y="359359"/>
                </a:lnTo>
                <a:lnTo>
                  <a:pt x="2025751" y="326301"/>
                </a:lnTo>
                <a:lnTo>
                  <a:pt x="1996071" y="296202"/>
                </a:lnTo>
                <a:lnTo>
                  <a:pt x="1961934" y="270840"/>
                </a:lnTo>
                <a:lnTo>
                  <a:pt x="1923605" y="250532"/>
                </a:lnTo>
                <a:lnTo>
                  <a:pt x="1899958" y="242189"/>
                </a:lnTo>
                <a:lnTo>
                  <a:pt x="1899958" y="541528"/>
                </a:lnTo>
                <a:lnTo>
                  <a:pt x="1894560" y="602767"/>
                </a:lnTo>
                <a:lnTo>
                  <a:pt x="1878926" y="653516"/>
                </a:lnTo>
                <a:lnTo>
                  <a:pt x="1853895" y="691984"/>
                </a:lnTo>
                <a:lnTo>
                  <a:pt x="1820291" y="716381"/>
                </a:lnTo>
                <a:lnTo>
                  <a:pt x="1778939" y="724916"/>
                </a:lnTo>
                <a:lnTo>
                  <a:pt x="1777720" y="724916"/>
                </a:lnTo>
                <a:lnTo>
                  <a:pt x="1734197" y="715911"/>
                </a:lnTo>
                <a:lnTo>
                  <a:pt x="1699729" y="690626"/>
                </a:lnTo>
                <a:lnTo>
                  <a:pt x="1674660" y="651637"/>
                </a:lnTo>
                <a:lnTo>
                  <a:pt x="1659369" y="601484"/>
                </a:lnTo>
                <a:lnTo>
                  <a:pt x="1654187" y="542772"/>
                </a:lnTo>
                <a:lnTo>
                  <a:pt x="1657184" y="497560"/>
                </a:lnTo>
                <a:lnTo>
                  <a:pt x="1666570" y="454748"/>
                </a:lnTo>
                <a:lnTo>
                  <a:pt x="1682877" y="416915"/>
                </a:lnTo>
                <a:lnTo>
                  <a:pt x="1706676" y="386676"/>
                </a:lnTo>
                <a:lnTo>
                  <a:pt x="1778939" y="359359"/>
                </a:lnTo>
                <a:lnTo>
                  <a:pt x="1824596" y="369684"/>
                </a:lnTo>
                <a:lnTo>
                  <a:pt x="1858733" y="397611"/>
                </a:lnTo>
                <a:lnTo>
                  <a:pt x="1882152" y="438594"/>
                </a:lnTo>
                <a:lnTo>
                  <a:pt x="1895640" y="488086"/>
                </a:lnTo>
                <a:lnTo>
                  <a:pt x="1899958" y="541528"/>
                </a:lnTo>
                <a:lnTo>
                  <a:pt x="1899958" y="242189"/>
                </a:lnTo>
                <a:lnTo>
                  <a:pt x="1881390" y="235635"/>
                </a:lnTo>
                <a:lnTo>
                  <a:pt x="1835569" y="226453"/>
                </a:lnTo>
                <a:lnTo>
                  <a:pt x="1786420" y="223316"/>
                </a:lnTo>
                <a:lnTo>
                  <a:pt x="1734375" y="226402"/>
                </a:lnTo>
                <a:lnTo>
                  <a:pt x="1685937" y="235483"/>
                </a:lnTo>
                <a:lnTo>
                  <a:pt x="1641424" y="250329"/>
                </a:lnTo>
                <a:lnTo>
                  <a:pt x="1601089" y="270675"/>
                </a:lnTo>
                <a:lnTo>
                  <a:pt x="1565224" y="296278"/>
                </a:lnTo>
                <a:lnTo>
                  <a:pt x="1534109" y="326898"/>
                </a:lnTo>
                <a:lnTo>
                  <a:pt x="1508010" y="362280"/>
                </a:lnTo>
                <a:lnTo>
                  <a:pt x="1487233" y="402170"/>
                </a:lnTo>
                <a:lnTo>
                  <a:pt x="1472044" y="446328"/>
                </a:lnTo>
                <a:lnTo>
                  <a:pt x="1462722" y="494512"/>
                </a:lnTo>
                <a:lnTo>
                  <a:pt x="1459547" y="546468"/>
                </a:lnTo>
                <a:lnTo>
                  <a:pt x="1462874" y="598233"/>
                </a:lnTo>
                <a:lnTo>
                  <a:pt x="1472590" y="645896"/>
                </a:lnTo>
                <a:lnTo>
                  <a:pt x="1488224" y="689216"/>
                </a:lnTo>
                <a:lnTo>
                  <a:pt x="1509369" y="728091"/>
                </a:lnTo>
                <a:lnTo>
                  <a:pt x="1535582" y="762330"/>
                </a:lnTo>
                <a:lnTo>
                  <a:pt x="1566443" y="791756"/>
                </a:lnTo>
                <a:lnTo>
                  <a:pt x="1601508" y="816216"/>
                </a:lnTo>
                <a:lnTo>
                  <a:pt x="1640344" y="835533"/>
                </a:lnTo>
                <a:lnTo>
                  <a:pt x="1682521" y="849541"/>
                </a:lnTo>
                <a:lnTo>
                  <a:pt x="1727619" y="858075"/>
                </a:lnTo>
                <a:lnTo>
                  <a:pt x="1775180" y="860958"/>
                </a:lnTo>
                <a:lnTo>
                  <a:pt x="1776425" y="860958"/>
                </a:lnTo>
                <a:lnTo>
                  <a:pt x="1820456" y="858405"/>
                </a:lnTo>
                <a:lnTo>
                  <a:pt x="1863610" y="850696"/>
                </a:lnTo>
                <a:lnTo>
                  <a:pt x="1905177" y="837768"/>
                </a:lnTo>
                <a:lnTo>
                  <a:pt x="1944458" y="819518"/>
                </a:lnTo>
                <a:lnTo>
                  <a:pt x="1980780" y="795896"/>
                </a:lnTo>
                <a:lnTo>
                  <a:pt x="2013419" y="766787"/>
                </a:lnTo>
                <a:lnTo>
                  <a:pt x="2041690" y="732142"/>
                </a:lnTo>
                <a:lnTo>
                  <a:pt x="2064893" y="691870"/>
                </a:lnTo>
                <a:lnTo>
                  <a:pt x="2082330" y="645871"/>
                </a:lnTo>
                <a:lnTo>
                  <a:pt x="2093302" y="594131"/>
                </a:lnTo>
                <a:lnTo>
                  <a:pt x="2097112" y="536511"/>
                </a:lnTo>
                <a:close/>
              </a:path>
              <a:path extrusionOk="0" h="864870" w="3477895">
                <a:moveTo>
                  <a:pt x="2656205" y="247065"/>
                </a:moveTo>
                <a:lnTo>
                  <a:pt x="2623756" y="237032"/>
                </a:lnTo>
                <a:lnTo>
                  <a:pt x="2587587" y="229565"/>
                </a:lnTo>
                <a:lnTo>
                  <a:pt x="2549537" y="224917"/>
                </a:lnTo>
                <a:lnTo>
                  <a:pt x="2511463" y="223316"/>
                </a:lnTo>
                <a:lnTo>
                  <a:pt x="2456891" y="226301"/>
                </a:lnTo>
                <a:lnTo>
                  <a:pt x="2406751" y="234962"/>
                </a:lnTo>
                <a:lnTo>
                  <a:pt x="2361095" y="248920"/>
                </a:lnTo>
                <a:lnTo>
                  <a:pt x="2319985" y="267779"/>
                </a:lnTo>
                <a:lnTo>
                  <a:pt x="2283485" y="291147"/>
                </a:lnTo>
                <a:lnTo>
                  <a:pt x="2251646" y="318617"/>
                </a:lnTo>
                <a:lnTo>
                  <a:pt x="2224557" y="349808"/>
                </a:lnTo>
                <a:lnTo>
                  <a:pt x="2202243" y="384327"/>
                </a:lnTo>
                <a:lnTo>
                  <a:pt x="2184781" y="421779"/>
                </a:lnTo>
                <a:lnTo>
                  <a:pt x="2172246" y="461759"/>
                </a:lnTo>
                <a:lnTo>
                  <a:pt x="2164664" y="503885"/>
                </a:lnTo>
                <a:lnTo>
                  <a:pt x="2162137" y="547763"/>
                </a:lnTo>
                <a:lnTo>
                  <a:pt x="2165210" y="598373"/>
                </a:lnTo>
                <a:lnTo>
                  <a:pt x="2174303" y="645236"/>
                </a:lnTo>
                <a:lnTo>
                  <a:pt x="2189137" y="688111"/>
                </a:lnTo>
                <a:lnTo>
                  <a:pt x="2209482" y="726795"/>
                </a:lnTo>
                <a:lnTo>
                  <a:pt x="2235085" y="761034"/>
                </a:lnTo>
                <a:lnTo>
                  <a:pt x="2265692" y="790625"/>
                </a:lnTo>
                <a:lnTo>
                  <a:pt x="2301075" y="815352"/>
                </a:lnTo>
                <a:lnTo>
                  <a:pt x="2340965" y="834961"/>
                </a:lnTo>
                <a:lnTo>
                  <a:pt x="2385123" y="849249"/>
                </a:lnTo>
                <a:lnTo>
                  <a:pt x="2433320" y="857986"/>
                </a:lnTo>
                <a:lnTo>
                  <a:pt x="2485275" y="860958"/>
                </a:lnTo>
                <a:lnTo>
                  <a:pt x="2537599" y="858761"/>
                </a:lnTo>
                <a:lnTo>
                  <a:pt x="2584640" y="852703"/>
                </a:lnTo>
                <a:lnTo>
                  <a:pt x="2624442" y="843597"/>
                </a:lnTo>
                <a:lnTo>
                  <a:pt x="2632506" y="692505"/>
                </a:lnTo>
                <a:lnTo>
                  <a:pt x="2609748" y="700887"/>
                </a:lnTo>
                <a:lnTo>
                  <a:pt x="2584310" y="707174"/>
                </a:lnTo>
                <a:lnTo>
                  <a:pt x="2555811" y="711098"/>
                </a:lnTo>
                <a:lnTo>
                  <a:pt x="2523909" y="712470"/>
                </a:lnTo>
                <a:lnTo>
                  <a:pt x="2479484" y="707517"/>
                </a:lnTo>
                <a:lnTo>
                  <a:pt x="2439555" y="692785"/>
                </a:lnTo>
                <a:lnTo>
                  <a:pt x="2405710" y="668489"/>
                </a:lnTo>
                <a:lnTo>
                  <a:pt x="2379548" y="634834"/>
                </a:lnTo>
                <a:lnTo>
                  <a:pt x="2362695" y="592023"/>
                </a:lnTo>
                <a:lnTo>
                  <a:pt x="2356713" y="540283"/>
                </a:lnTo>
                <a:lnTo>
                  <a:pt x="2361463" y="492950"/>
                </a:lnTo>
                <a:lnTo>
                  <a:pt x="2376360" y="451586"/>
                </a:lnTo>
                <a:lnTo>
                  <a:pt x="2400566" y="417360"/>
                </a:lnTo>
                <a:lnTo>
                  <a:pt x="2433180" y="391452"/>
                </a:lnTo>
                <a:lnTo>
                  <a:pt x="2473350" y="375043"/>
                </a:lnTo>
                <a:lnTo>
                  <a:pt x="2520213" y="369303"/>
                </a:lnTo>
                <a:lnTo>
                  <a:pt x="2554694" y="370827"/>
                </a:lnTo>
                <a:lnTo>
                  <a:pt x="2583548" y="374929"/>
                </a:lnTo>
                <a:lnTo>
                  <a:pt x="2607246" y="380911"/>
                </a:lnTo>
                <a:lnTo>
                  <a:pt x="2626271" y="388061"/>
                </a:lnTo>
                <a:lnTo>
                  <a:pt x="2656205" y="247065"/>
                </a:lnTo>
                <a:close/>
              </a:path>
              <a:path extrusionOk="0" h="864870" w="3477895">
                <a:moveTo>
                  <a:pt x="3477476" y="72466"/>
                </a:moveTo>
                <a:lnTo>
                  <a:pt x="3301720" y="72466"/>
                </a:lnTo>
                <a:lnTo>
                  <a:pt x="3301720" y="521081"/>
                </a:lnTo>
                <a:lnTo>
                  <a:pt x="3297517" y="583844"/>
                </a:lnTo>
                <a:lnTo>
                  <a:pt x="3285109" y="634695"/>
                </a:lnTo>
                <a:lnTo>
                  <a:pt x="3264738" y="673836"/>
                </a:lnTo>
                <a:lnTo>
                  <a:pt x="3236658" y="701522"/>
                </a:lnTo>
                <a:lnTo>
                  <a:pt x="3201111" y="717969"/>
                </a:lnTo>
                <a:lnTo>
                  <a:pt x="3158363" y="723404"/>
                </a:lnTo>
                <a:lnTo>
                  <a:pt x="3116605" y="717727"/>
                </a:lnTo>
                <a:lnTo>
                  <a:pt x="3081705" y="700760"/>
                </a:lnTo>
                <a:lnTo>
                  <a:pt x="3054019" y="672541"/>
                </a:lnTo>
                <a:lnTo>
                  <a:pt x="3033852" y="633145"/>
                </a:lnTo>
                <a:lnTo>
                  <a:pt x="3021507" y="582637"/>
                </a:lnTo>
                <a:lnTo>
                  <a:pt x="3017329" y="521081"/>
                </a:lnTo>
                <a:lnTo>
                  <a:pt x="3017329" y="72466"/>
                </a:lnTo>
                <a:lnTo>
                  <a:pt x="2840393" y="72466"/>
                </a:lnTo>
                <a:lnTo>
                  <a:pt x="2840393" y="507225"/>
                </a:lnTo>
                <a:lnTo>
                  <a:pt x="2842780" y="566483"/>
                </a:lnTo>
                <a:lnTo>
                  <a:pt x="2849867" y="620014"/>
                </a:lnTo>
                <a:lnTo>
                  <a:pt x="2861526" y="667931"/>
                </a:lnTo>
                <a:lnTo>
                  <a:pt x="2877655" y="710349"/>
                </a:lnTo>
                <a:lnTo>
                  <a:pt x="2898114" y="747369"/>
                </a:lnTo>
                <a:lnTo>
                  <a:pt x="2922778" y="779094"/>
                </a:lnTo>
                <a:lnTo>
                  <a:pt x="2951556" y="805637"/>
                </a:lnTo>
                <a:lnTo>
                  <a:pt x="2984296" y="827125"/>
                </a:lnTo>
                <a:lnTo>
                  <a:pt x="3020885" y="843635"/>
                </a:lnTo>
                <a:lnTo>
                  <a:pt x="3061220" y="855294"/>
                </a:lnTo>
                <a:lnTo>
                  <a:pt x="3105162" y="862215"/>
                </a:lnTo>
                <a:lnTo>
                  <a:pt x="3152584" y="864501"/>
                </a:lnTo>
                <a:lnTo>
                  <a:pt x="3201733" y="862114"/>
                </a:lnTo>
                <a:lnTo>
                  <a:pt x="3247313" y="854900"/>
                </a:lnTo>
                <a:lnTo>
                  <a:pt x="3289198" y="842860"/>
                </a:lnTo>
                <a:lnTo>
                  <a:pt x="3327260" y="825919"/>
                </a:lnTo>
                <a:lnTo>
                  <a:pt x="3361347" y="804037"/>
                </a:lnTo>
                <a:lnTo>
                  <a:pt x="3391344" y="777201"/>
                </a:lnTo>
                <a:lnTo>
                  <a:pt x="3417100" y="745350"/>
                </a:lnTo>
                <a:lnTo>
                  <a:pt x="3438474" y="708444"/>
                </a:lnTo>
                <a:lnTo>
                  <a:pt x="3455327" y="666445"/>
                </a:lnTo>
                <a:lnTo>
                  <a:pt x="3467544" y="619328"/>
                </a:lnTo>
                <a:lnTo>
                  <a:pt x="3474974" y="567029"/>
                </a:lnTo>
                <a:lnTo>
                  <a:pt x="3477476" y="509524"/>
                </a:lnTo>
                <a:lnTo>
                  <a:pt x="3477476" y="724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76" y="8778875"/>
            <a:ext cx="1554405" cy="11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5138402" y="6287962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3" type="body"/>
          </p:nvPr>
        </p:nvSpPr>
        <p:spPr>
          <a:xfrm>
            <a:off x="5092767" y="7563485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16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53" name="Google Shape;153;p16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" name="Google Shape;154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6"/>
          <p:cNvGrpSpPr/>
          <p:nvPr/>
        </p:nvGrpSpPr>
        <p:grpSpPr>
          <a:xfrm>
            <a:off x="12509606" y="10652760"/>
            <a:ext cx="3894979" cy="335915"/>
            <a:chOff x="8592670" y="10723202"/>
            <a:chExt cx="3894979" cy="335915"/>
          </a:xfrm>
        </p:grpSpPr>
        <p:sp>
          <p:nvSpPr>
            <p:cNvPr id="156" name="Google Shape;156;p16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7"/>
          <p:cNvGrpSpPr/>
          <p:nvPr/>
        </p:nvGrpSpPr>
        <p:grpSpPr>
          <a:xfrm>
            <a:off x="1278903" y="7528560"/>
            <a:ext cx="3894979" cy="335915"/>
            <a:chOff x="8592670" y="10723202"/>
            <a:chExt cx="3894979" cy="335915"/>
          </a:xfrm>
        </p:grpSpPr>
        <p:sp>
          <p:nvSpPr>
            <p:cNvPr id="167" name="Google Shape;167;p17"/>
            <p:cNvSpPr/>
            <p:nvPr/>
          </p:nvSpPr>
          <p:spPr>
            <a:xfrm>
              <a:off x="859267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7B40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9037546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D684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9482433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D0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9927320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BAC5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10372207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1081708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2C3E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11261981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591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591" y="335602"/>
                  </a:lnTo>
                  <a:lnTo>
                    <a:pt x="335591" y="0"/>
                  </a:lnTo>
                  <a:close/>
                </a:path>
              </a:pathLst>
            </a:custGeom>
            <a:solidFill>
              <a:srgbClr val="2C91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1706858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44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2151734" y="10723202"/>
              <a:ext cx="335915" cy="335915"/>
            </a:xfrm>
            <a:custGeom>
              <a:rect b="b" l="l" r="r" t="t"/>
              <a:pathLst>
                <a:path extrusionOk="0" h="335915" w="335915">
                  <a:moveTo>
                    <a:pt x="335602" y="0"/>
                  </a:moveTo>
                  <a:lnTo>
                    <a:pt x="0" y="0"/>
                  </a:lnTo>
                  <a:lnTo>
                    <a:pt x="0" y="335602"/>
                  </a:lnTo>
                  <a:lnTo>
                    <a:pt x="335602" y="335602"/>
                  </a:lnTo>
                  <a:lnTo>
                    <a:pt x="335602" y="0"/>
                  </a:lnTo>
                  <a:close/>
                </a:path>
              </a:pathLst>
            </a:custGeom>
            <a:solidFill>
              <a:srgbClr val="35A4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7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17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79" name="Google Shape;179;p17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0" name="Google Shape;180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17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2" name="Google Shape;182;p17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27" y="-1"/>
            <a:ext cx="20121027" cy="732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eEHZC0N0O0FbQKkG1ReWXUCj7u-Z22j9/edit?usp=drive_link&amp;ouid=100369585773658969990&amp;rtpof=true&amp;sd=true" TargetMode="External"/><Relationship Id="rId4" Type="http://schemas.openxmlformats.org/officeDocument/2006/relationships/hyperlink" Target="https://docs.google.com/spreadsheets/d/1vZBcAfopniedvIvRXXh7u-R_devl4kK1/edit?usp=drive_link&amp;ouid=100369585773658969990&amp;rtpof=true&amp;sd=tru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ucid.app/lucidchart/2717aae1-fa1d-4848-97ea-2232dde1cdbd/edit?viewport_loc=-119%2C1059%2C4394%2C2060%2C0_0&amp;invitationId=inv_b56f7e9d-dcbe-4503-9d25-9842445ccf0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ucid.app/lucidchart/ae980d59-e6e7-4c24-a88d-6206c989984f/edit?viewport_loc=-2188%2C-691%2C2219%2C1031%2C0_0&amp;invitationId=inv_f0d771ce-3447-4941-86ff-01b9d33aa63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VT00aP6tn5xFF6Kld_h33PniDGK7gBdd/edit?usp=sharing&amp;ouid=100369585773658969990&amp;rtpof=true&amp;sd=true" TargetMode="External"/><Relationship Id="rId4" Type="http://schemas.openxmlformats.org/officeDocument/2006/relationships/hyperlink" Target="https://docs.google.com/spreadsheets/d/121QNi08YXdIjNmXzJTKEeCtsujF2tr7v/edit?usp=sharing&amp;ouid=100369585773658969990&amp;rtpof=true&amp;sd=true" TargetMode="External"/><Relationship Id="rId5" Type="http://schemas.openxmlformats.org/officeDocument/2006/relationships/hyperlink" Target="https://docs.google.com/document/d/1qhzMKtK2fUnjjEbOJ7zDwsnfx9pL6wGTUeEyl01YUb8/edit?usp=drive_li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idx="1" type="body"/>
          </p:nvPr>
        </p:nvSpPr>
        <p:spPr>
          <a:xfrm>
            <a:off x="5138402" y="6287962"/>
            <a:ext cx="1064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lang="es-CL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Presentación Proyecto Capstone</a:t>
            </a:r>
            <a:endParaRPr/>
          </a:p>
        </p:txBody>
      </p:sp>
      <p:sp>
        <p:nvSpPr>
          <p:cNvPr id="190" name="Google Shape;190;p1"/>
          <p:cNvSpPr txBox="1"/>
          <p:nvPr>
            <p:ph idx="2" type="body"/>
          </p:nvPr>
        </p:nvSpPr>
        <p:spPr>
          <a:xfrm>
            <a:off x="4718050" y="5133092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NutriMove</a:t>
            </a:r>
            <a:endParaRPr/>
          </a:p>
        </p:txBody>
      </p:sp>
      <p:sp>
        <p:nvSpPr>
          <p:cNvPr id="191" name="Google Shape;191;p1"/>
          <p:cNvSpPr txBox="1"/>
          <p:nvPr>
            <p:ph idx="3" type="body"/>
          </p:nvPr>
        </p:nvSpPr>
        <p:spPr>
          <a:xfrm>
            <a:off x="13669576" y="7563475"/>
            <a:ext cx="6172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000">
                <a:latin typeface="Libre Franklin"/>
                <a:ea typeface="Libre Franklin"/>
                <a:cs typeface="Libre Franklin"/>
                <a:sym typeface="Libre Franklin"/>
              </a:rPr>
              <a:t>Patricio Catejo</a:t>
            </a:r>
            <a:endParaRPr b="1" sz="30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000">
                <a:latin typeface="Libre Franklin"/>
                <a:ea typeface="Libre Franklin"/>
                <a:cs typeface="Libre Franklin"/>
                <a:sym typeface="Libre Franklin"/>
              </a:rPr>
              <a:t>Felipe Prieto</a:t>
            </a:r>
            <a:endParaRPr b="1" sz="30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000">
                <a:latin typeface="Libre Franklin"/>
                <a:ea typeface="Libre Franklin"/>
                <a:cs typeface="Libre Franklin"/>
                <a:sym typeface="Libre Franklin"/>
              </a:rPr>
              <a:t>Miguel Angel Ravello</a:t>
            </a:r>
            <a:endParaRPr b="1" sz="30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000">
                <a:latin typeface="Libre Franklin"/>
                <a:ea typeface="Libre Franklin"/>
                <a:cs typeface="Libre Franklin"/>
                <a:sym typeface="Libre Franklin"/>
              </a:rPr>
              <a:t>Alejandro Vásquez</a:t>
            </a:r>
            <a:endParaRPr b="1" sz="30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03f2cff8b_0_22"/>
          <p:cNvSpPr txBox="1"/>
          <p:nvPr>
            <p:ph idx="1" type="body"/>
          </p:nvPr>
        </p:nvSpPr>
        <p:spPr>
          <a:xfrm>
            <a:off x="330315" y="917186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Gestión de Riesgos</a:t>
            </a:r>
            <a:endParaRPr/>
          </a:p>
        </p:txBody>
      </p:sp>
      <p:pic>
        <p:nvPicPr>
          <p:cNvPr id="269" name="Google Shape;269;g3103f2cff8b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488" y="3729088"/>
            <a:ext cx="17136076" cy="11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3103f2cff8b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575" y="6333700"/>
            <a:ext cx="14128075" cy="12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03f2cff8b_0_30"/>
          <p:cNvSpPr txBox="1"/>
          <p:nvPr>
            <p:ph idx="1" type="body"/>
          </p:nvPr>
        </p:nvSpPr>
        <p:spPr>
          <a:xfrm>
            <a:off x="330315" y="917186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Gestión de Riesgos</a:t>
            </a:r>
            <a:endParaRPr/>
          </a:p>
        </p:txBody>
      </p:sp>
      <p:pic>
        <p:nvPicPr>
          <p:cNvPr id="276" name="Google Shape;276;g3103f2cff8b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547375"/>
            <a:ext cx="17901974" cy="16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3103f2cff8b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9903" y="5785973"/>
            <a:ext cx="14184699" cy="1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22fb7e74f_2_0"/>
          <p:cNvSpPr txBox="1"/>
          <p:nvPr>
            <p:ph idx="1" type="body"/>
          </p:nvPr>
        </p:nvSpPr>
        <p:spPr>
          <a:xfrm>
            <a:off x="330315" y="917186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Gestión de Riesgos</a:t>
            </a:r>
            <a:endParaRPr/>
          </a:p>
        </p:txBody>
      </p:sp>
      <p:sp>
        <p:nvSpPr>
          <p:cNvPr id="283" name="Google Shape;283;g3122fb7e74f_2_0"/>
          <p:cNvSpPr txBox="1"/>
          <p:nvPr/>
        </p:nvSpPr>
        <p:spPr>
          <a:xfrm>
            <a:off x="820375" y="3059075"/>
            <a:ext cx="97881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rgbClr val="CC0000"/>
                </a:solidFill>
              </a:rPr>
              <a:t>Planificación y organización:</a:t>
            </a:r>
            <a:r>
              <a:rPr lang="es-CL" sz="2400">
                <a:solidFill>
                  <a:srgbClr val="CC0000"/>
                </a:solidFill>
              </a:rPr>
              <a:t> Para mitigar los riesgos, es clave tener una planificación adecuada que contemple tanto la capacitación continua del personal como la gestión equilibrada de la carga de trabajo.</a:t>
            </a:r>
            <a:endParaRPr sz="2700">
              <a:solidFill>
                <a:srgbClr val="CC0000"/>
              </a:solidFill>
            </a:endParaRPr>
          </a:p>
        </p:txBody>
      </p:sp>
      <p:sp>
        <p:nvSpPr>
          <p:cNvPr id="284" name="Google Shape;284;g3122fb7e74f_2_0"/>
          <p:cNvSpPr txBox="1"/>
          <p:nvPr/>
        </p:nvSpPr>
        <p:spPr>
          <a:xfrm>
            <a:off x="7017625" y="4887575"/>
            <a:ext cx="107982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rgbClr val="6AA84F"/>
                </a:solidFill>
              </a:rPr>
              <a:t>Soporte y comunicación:</a:t>
            </a:r>
            <a:r>
              <a:rPr lang="es-CL" sz="2400">
                <a:solidFill>
                  <a:srgbClr val="6AA84F"/>
                </a:solidFill>
              </a:rPr>
              <a:t> Fomentar una cultura de comunicación abierta y apoyo mutuo entre los miembros del equipo, creando un entorno donde puedan expresar preocupaciones tanto sobre el exceso de carga de trabajo como sobre la falta de habilidades.</a:t>
            </a:r>
            <a:endParaRPr sz="2700">
              <a:solidFill>
                <a:srgbClr val="6AA84F"/>
              </a:solidFill>
            </a:endParaRPr>
          </a:p>
        </p:txBody>
      </p:sp>
      <p:sp>
        <p:nvSpPr>
          <p:cNvPr id="285" name="Google Shape;285;g3122fb7e74f_2_0"/>
          <p:cNvSpPr txBox="1"/>
          <p:nvPr/>
        </p:nvSpPr>
        <p:spPr>
          <a:xfrm>
            <a:off x="1699350" y="7341125"/>
            <a:ext cx="102510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rgbClr val="CC0000"/>
                </a:solidFill>
              </a:rPr>
              <a:t>Monitoreo proactivo:</a:t>
            </a:r>
            <a:r>
              <a:rPr lang="es-CL" sz="2400">
                <a:solidFill>
                  <a:srgbClr val="CC0000"/>
                </a:solidFill>
              </a:rPr>
              <a:t> Para todos los riesgos, establecer sistemas de monitoreo continuo de recursos (almacenamiento físico, virtual y recursos tecnológicos) para poder reaccionar antes de que se conviertan en problemas graves.</a:t>
            </a:r>
            <a:endParaRPr sz="27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22fb7e74f_2_12"/>
          <p:cNvSpPr txBox="1"/>
          <p:nvPr>
            <p:ph idx="1" type="body"/>
          </p:nvPr>
        </p:nvSpPr>
        <p:spPr>
          <a:xfrm>
            <a:off x="330315" y="917186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Gestión de Riesgos</a:t>
            </a:r>
            <a:endParaRPr/>
          </a:p>
        </p:txBody>
      </p:sp>
      <p:sp>
        <p:nvSpPr>
          <p:cNvPr id="291" name="Google Shape;291;g3122fb7e74f_2_12"/>
          <p:cNvSpPr txBox="1"/>
          <p:nvPr/>
        </p:nvSpPr>
        <p:spPr>
          <a:xfrm>
            <a:off x="818625" y="3790700"/>
            <a:ext cx="9867900" cy="6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Impactos: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Retrasos en el proyecto</a:t>
            </a:r>
            <a:r>
              <a:rPr lang="es-CL" sz="2400">
                <a:solidFill>
                  <a:schemeClr val="dk1"/>
                </a:solidFill>
              </a:rPr>
              <a:t>: 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La falta de personal con habilidades específicas podría retrasar los plazos del proyecto y comprometer su entrega.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Dependencia de personal clave: 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Si solo un pequeño grupo de personas tiene las habilidades necesarias, el proyecto podría volverse dependiente de su disponibilidad, lo que aumenta el riesgo de parálisis en caso de ausencias o rotación.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92" name="Google Shape;292;g3122fb7e74f_2_12"/>
          <p:cNvSpPr txBox="1"/>
          <p:nvPr/>
        </p:nvSpPr>
        <p:spPr>
          <a:xfrm>
            <a:off x="11721675" y="3508650"/>
            <a:ext cx="67089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Causas: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Falta de acceso a recursos educativos y programas de formación adecuados.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Baja disponibilidad de profesionales con las competencias requeridas.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93" name="Google Shape;293;g3122fb7e74f_2_12"/>
          <p:cNvSpPr txBox="1"/>
          <p:nvPr/>
        </p:nvSpPr>
        <p:spPr>
          <a:xfrm>
            <a:off x="5703475" y="1523525"/>
            <a:ext cx="61746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u="sng">
                <a:solidFill>
                  <a:schemeClr val="dk1"/>
                </a:solidFill>
              </a:rPr>
              <a:t>Riesgo 4.2: Dificultades para adquirir habilidades específicas necesarias para el proyecto</a:t>
            </a:r>
            <a:endParaRPr sz="24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22fb7e74f_2_21"/>
          <p:cNvSpPr txBox="1"/>
          <p:nvPr>
            <p:ph idx="1" type="body"/>
          </p:nvPr>
        </p:nvSpPr>
        <p:spPr>
          <a:xfrm>
            <a:off x="330315" y="917186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Gestión de Riesgos</a:t>
            </a:r>
            <a:endParaRPr/>
          </a:p>
        </p:txBody>
      </p:sp>
      <p:sp>
        <p:nvSpPr>
          <p:cNvPr id="299" name="Google Shape;299;g3122fb7e74f_2_21"/>
          <p:cNvSpPr txBox="1"/>
          <p:nvPr/>
        </p:nvSpPr>
        <p:spPr>
          <a:xfrm>
            <a:off x="330325" y="2754075"/>
            <a:ext cx="19419300" cy="7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Identificar necesidades y ofrecer recursos específicos: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Realizar un análisis detallado de las competencias necesarias para el proyecto y crear un perfil de habilidades específicas requeridas.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Identificar gaps de habilidades en el equipo y priorizar áreas críticas para la formación.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Crear un plan de capacitación continua: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Desarrollar programas de formación internos y externos específicos para las habilidades que faltan, utilizando plataformas educativas online (como Coursera, Udemy, LinkedIn Learning, etc.) o contratando expertos en la materia para cursos internos.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Fomentar la participación en conferencias y seminarios especializados para aumentar el conocimiento del equipo en áreas clave.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Fomentar el aprendizaje cruzado: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Implementar un sistema de mentoring o "buddy systems", donde empleados con habilidades más desarrolladas en áreas específicas guíen a otros miembros del equipo, promoviendo la transferencia de conocimiento.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Organizar talleres y sesiones de capacitación internas para compartir conocimientos dentro del equipo y reducir la dependencia de expertos externos.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00" name="Google Shape;300;g3122fb7e74f_2_21"/>
          <p:cNvSpPr txBox="1"/>
          <p:nvPr/>
        </p:nvSpPr>
        <p:spPr>
          <a:xfrm>
            <a:off x="5430050" y="13790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1"/>
                </a:solidFill>
              </a:rPr>
              <a:t>Medidas de control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22fb7e74f_2_32"/>
          <p:cNvSpPr txBox="1"/>
          <p:nvPr>
            <p:ph idx="1" type="body"/>
          </p:nvPr>
        </p:nvSpPr>
        <p:spPr>
          <a:xfrm>
            <a:off x="330315" y="917186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Gestión de Riesgos</a:t>
            </a:r>
            <a:endParaRPr/>
          </a:p>
        </p:txBody>
      </p:sp>
      <p:sp>
        <p:nvSpPr>
          <p:cNvPr id="306" name="Google Shape;306;g3122fb7e74f_2_32"/>
          <p:cNvSpPr txBox="1"/>
          <p:nvPr/>
        </p:nvSpPr>
        <p:spPr>
          <a:xfrm>
            <a:off x="818625" y="4572000"/>
            <a:ext cx="9867900" cy="4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Impactos: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Estrés y agotamiento del equipo: La sobrecarga de trabajo puede llevar a niveles elevados de estrés, agotamiento y posible desgaste del equipo, lo que afecta la productividad y la moral.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Reducción de la calidad del trabajo: La gestión inadecuada de las tareas puede resultar en errores, menor calidad en los entregables y una disminución general en la eficiencia del equipo.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07" name="Google Shape;307;g3122fb7e74f_2_32"/>
          <p:cNvSpPr txBox="1"/>
          <p:nvPr/>
        </p:nvSpPr>
        <p:spPr>
          <a:xfrm>
            <a:off x="11721675" y="3508650"/>
            <a:ext cx="67089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Causas: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Planificación inadecuada de recursos y asignación de tareas.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No considerar los límites individuales de cada miembro del equipo en cuanto a carga de trabajo.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08" name="Google Shape;308;g3122fb7e74f_2_32"/>
          <p:cNvSpPr txBox="1"/>
          <p:nvPr/>
        </p:nvSpPr>
        <p:spPr>
          <a:xfrm>
            <a:off x="5703475" y="1523525"/>
            <a:ext cx="61746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u="sng">
                <a:solidFill>
                  <a:schemeClr val="dk1"/>
                </a:solidFill>
              </a:rPr>
              <a:t>Riesgo 5.5: Carga de trabajo excesiva o mal gestionada</a:t>
            </a:r>
            <a:endParaRPr sz="24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22fb7e74f_2_39"/>
          <p:cNvSpPr txBox="1"/>
          <p:nvPr>
            <p:ph idx="1" type="body"/>
          </p:nvPr>
        </p:nvSpPr>
        <p:spPr>
          <a:xfrm>
            <a:off x="330315" y="917186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Gestión de Riesgos</a:t>
            </a:r>
            <a:endParaRPr/>
          </a:p>
        </p:txBody>
      </p:sp>
      <p:sp>
        <p:nvSpPr>
          <p:cNvPr id="314" name="Google Shape;314;g3122fb7e74f_2_39"/>
          <p:cNvSpPr txBox="1"/>
          <p:nvPr/>
        </p:nvSpPr>
        <p:spPr>
          <a:xfrm>
            <a:off x="342400" y="2500150"/>
            <a:ext cx="19419300" cy="8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Revisar la distribución de tareas y ajustar prioridades: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Realizar una evaluación de la carga de trabajo actual de cada miembro del equipo, asegurando que las tareas están distribuidas de manera equilibrada.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Implementar un sistema de priorización de tareas, alineando las actividades con los objetivos estratégicos del proyecto. Utilizar metodologías ágiles (como Scrum o Kanban) para gestionar las tareas de manera dinámica y flexible.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Implementar un sistema de feedback constante: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Establecer reuniones regulares de seguimiento del progreso del equipo y asegurarse de que todos tengan espacio para expresar sus preocupaciones sobre la carga de trabajo.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Promover una cultura abierta para que los miembros del equipo se sientan cómodos hablando sobre posibles sobrecargas de trabajo o dificultades para cumplir con los plazos.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Implementar herramientas de gestión del tiempo y recursos: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</a:rPr>
              <a:t>Usar herramientas de gestión de proyectos (como Trello, Asana, Jira, etc.) para planificar y hacer un seguimiento detallado de la carga de trabajo, y asegurarse de que las tareas están asignadas correctamente y no se acumulen sin control.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15" name="Google Shape;315;g3122fb7e74f_2_39"/>
          <p:cNvSpPr txBox="1"/>
          <p:nvPr/>
        </p:nvSpPr>
        <p:spPr>
          <a:xfrm>
            <a:off x="5430050" y="13790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1"/>
                </a:solidFill>
              </a:rPr>
              <a:t>Medidas de control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2776d9d15_0_5"/>
          <p:cNvSpPr txBox="1"/>
          <p:nvPr>
            <p:ph type="title"/>
          </p:nvPr>
        </p:nvSpPr>
        <p:spPr>
          <a:xfrm>
            <a:off x="1321990" y="823599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Plan de Pruebas</a:t>
            </a:r>
            <a:endParaRPr/>
          </a:p>
        </p:txBody>
      </p:sp>
      <p:sp>
        <p:nvSpPr>
          <p:cNvPr id="321" name="Google Shape;321;g312776d9d15_0_5"/>
          <p:cNvSpPr txBox="1"/>
          <p:nvPr/>
        </p:nvSpPr>
        <p:spPr>
          <a:xfrm>
            <a:off x="8459775" y="7915025"/>
            <a:ext cx="1125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u="sng">
                <a:solidFill>
                  <a:schemeClr val="hlink"/>
                </a:solidFill>
                <a:hlinkClick r:id="rId3"/>
              </a:rPr>
              <a:t>Plan de Pruebas</a:t>
            </a:r>
            <a:endParaRPr sz="2000"/>
          </a:p>
        </p:txBody>
      </p:sp>
      <p:sp>
        <p:nvSpPr>
          <p:cNvPr id="322" name="Google Shape;322;g312776d9d15_0_5"/>
          <p:cNvSpPr txBox="1"/>
          <p:nvPr/>
        </p:nvSpPr>
        <p:spPr>
          <a:xfrm>
            <a:off x="11252925" y="7915025"/>
            <a:ext cx="30276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u="sng">
                <a:solidFill>
                  <a:schemeClr val="hlink"/>
                </a:solidFill>
                <a:hlinkClick r:id="rId4"/>
              </a:rPr>
              <a:t>Casos de Prueba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2776d9d15_0_18"/>
          <p:cNvSpPr txBox="1"/>
          <p:nvPr>
            <p:ph idx="1" type="body"/>
          </p:nvPr>
        </p:nvSpPr>
        <p:spPr>
          <a:xfrm>
            <a:off x="330315" y="917186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Plan de Pruebas</a:t>
            </a:r>
            <a:endParaRPr/>
          </a:p>
        </p:txBody>
      </p:sp>
      <p:sp>
        <p:nvSpPr>
          <p:cNvPr id="328" name="Google Shape;328;g312776d9d15_0_18"/>
          <p:cNvSpPr txBox="1"/>
          <p:nvPr/>
        </p:nvSpPr>
        <p:spPr>
          <a:xfrm>
            <a:off x="432350" y="4572000"/>
            <a:ext cx="12031500" cy="6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s-CL" sz="2700"/>
              <a:t>Validar la precisión y efectividad de las recomendaciones de ejercicio proporcionadas por la IA.</a:t>
            </a:r>
            <a:endParaRPr sz="2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s-CL" sz="2700"/>
              <a:t>Asegurar que la aplicación tenga una interfaz intuitiva y amigable.</a:t>
            </a:r>
            <a:endParaRPr sz="2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s-CL" sz="2700"/>
              <a:t>Verificar que el seguimiento de avances y métricas del usuario se realice correctamente.</a:t>
            </a:r>
            <a:endParaRPr sz="2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s-CL" sz="2700"/>
              <a:t>Comprobar que la aplicación sea robusta, escalable y que opere sin fallos en diferentes dispositivos y plataformas.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12776d9d15_0_18"/>
          <p:cNvSpPr txBox="1"/>
          <p:nvPr/>
        </p:nvSpPr>
        <p:spPr>
          <a:xfrm>
            <a:off x="1467125" y="3227225"/>
            <a:ext cx="58599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4200"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1"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312776d9d15_0_18"/>
          <p:cNvSpPr txBox="1"/>
          <p:nvPr/>
        </p:nvSpPr>
        <p:spPr>
          <a:xfrm>
            <a:off x="11350550" y="3217475"/>
            <a:ext cx="585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700"/>
              <a:t>Aborda las actividades específicas de prueba para cada componente</a:t>
            </a:r>
            <a:endParaRPr sz="2700"/>
          </a:p>
        </p:txBody>
      </p:sp>
      <p:sp>
        <p:nvSpPr>
          <p:cNvPr id="331" name="Google Shape;331;g312776d9d15_0_18"/>
          <p:cNvSpPr txBox="1"/>
          <p:nvPr/>
        </p:nvSpPr>
        <p:spPr>
          <a:xfrm>
            <a:off x="10559825" y="1882450"/>
            <a:ext cx="58599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4200">
                <a:latin typeface="Calibri"/>
                <a:ea typeface="Calibri"/>
                <a:cs typeface="Calibri"/>
                <a:sym typeface="Calibri"/>
              </a:rPr>
              <a:t>Plan </a:t>
            </a:r>
            <a:endParaRPr b="1" sz="4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4200">
                <a:latin typeface="Calibri"/>
                <a:ea typeface="Calibri"/>
                <a:cs typeface="Calibri"/>
                <a:sym typeface="Calibri"/>
              </a:rPr>
              <a:t>Detallado</a:t>
            </a:r>
            <a:endParaRPr b="1" sz="4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2776d9d15_0_26"/>
          <p:cNvSpPr txBox="1"/>
          <p:nvPr>
            <p:ph idx="1" type="body"/>
          </p:nvPr>
        </p:nvSpPr>
        <p:spPr>
          <a:xfrm>
            <a:off x="330315" y="917186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Casos de Prueba</a:t>
            </a:r>
            <a:endParaRPr/>
          </a:p>
        </p:txBody>
      </p:sp>
      <p:sp>
        <p:nvSpPr>
          <p:cNvPr id="337" name="Google Shape;337;g312776d9d15_0_26"/>
          <p:cNvSpPr txBox="1"/>
          <p:nvPr/>
        </p:nvSpPr>
        <p:spPr>
          <a:xfrm>
            <a:off x="2971250" y="3343675"/>
            <a:ext cx="5312700" cy="6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1"/>
                </a:solidFill>
              </a:rPr>
              <a:t>Tipos de Prueba</a:t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-CL" sz="2200">
                <a:solidFill>
                  <a:schemeClr val="dk1"/>
                </a:solidFill>
              </a:rPr>
              <a:t>Pruebas funcionales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-CL" sz="2200">
                <a:solidFill>
                  <a:schemeClr val="dk1"/>
                </a:solidFill>
              </a:rPr>
              <a:t>Pruebas de usabilidad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-CL" sz="2200">
                <a:solidFill>
                  <a:schemeClr val="dk1"/>
                </a:solidFill>
              </a:rPr>
              <a:t>Pruebas de rendimiento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-CL" sz="2200">
                <a:solidFill>
                  <a:schemeClr val="dk1"/>
                </a:solidFill>
              </a:rPr>
              <a:t>Pruebas de seguridad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-CL" sz="2200">
                <a:solidFill>
                  <a:schemeClr val="dk1"/>
                </a:solidFill>
              </a:rPr>
              <a:t>Pruebas de integración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-CL" sz="2200">
                <a:solidFill>
                  <a:schemeClr val="dk1"/>
                </a:solidFill>
              </a:rPr>
              <a:t>Pruebas de compatibilidad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312776d9d15_0_26"/>
          <p:cNvSpPr txBox="1"/>
          <p:nvPr/>
        </p:nvSpPr>
        <p:spPr>
          <a:xfrm>
            <a:off x="9993375" y="2629375"/>
            <a:ext cx="6563100" cy="6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/>
              <a:t>Módulos</a:t>
            </a:r>
            <a:endParaRPr b="1"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CL" sz="2200"/>
              <a:t>Módulo de Autenticación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CL" sz="2200"/>
              <a:t>Módulo de Perfil de Usuario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CL" sz="2200"/>
              <a:t>Módulo de Nutrición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CL" sz="2200"/>
              <a:t>Módulo de Ejercicio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CL" sz="2200"/>
              <a:t>Base de Datos (Firebase) (Módulo)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CL" sz="2200"/>
              <a:t>Interfaz de Usuario (UI) (Módulo)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CL" sz="2200"/>
              <a:t>Módulo de Configuración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CL" sz="2200"/>
              <a:t>Notificaciones y Recordatorios (Módulo)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56a8fca13_0_0"/>
          <p:cNvSpPr/>
          <p:nvPr/>
        </p:nvSpPr>
        <p:spPr>
          <a:xfrm>
            <a:off x="8166275" y="9567600"/>
            <a:ext cx="2871600" cy="98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3056a8fca13_0_0"/>
          <p:cNvSpPr txBox="1"/>
          <p:nvPr>
            <p:ph type="title"/>
          </p:nvPr>
        </p:nvSpPr>
        <p:spPr>
          <a:xfrm>
            <a:off x="1120040" y="9548694"/>
            <a:ext cx="60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Carta Gantt</a:t>
            </a:r>
            <a:endParaRPr/>
          </a:p>
        </p:txBody>
      </p:sp>
      <p:sp>
        <p:nvSpPr>
          <p:cNvPr id="198" name="Google Shape;198;g3056a8fca13_0_0"/>
          <p:cNvSpPr/>
          <p:nvPr/>
        </p:nvSpPr>
        <p:spPr>
          <a:xfrm>
            <a:off x="8254475" y="9665775"/>
            <a:ext cx="444000" cy="195900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056a8fca13_0_0"/>
          <p:cNvSpPr/>
          <p:nvPr/>
        </p:nvSpPr>
        <p:spPr>
          <a:xfrm>
            <a:off x="8254475" y="9959850"/>
            <a:ext cx="444000" cy="195900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3056a8fca13_0_0"/>
          <p:cNvSpPr/>
          <p:nvPr/>
        </p:nvSpPr>
        <p:spPr>
          <a:xfrm>
            <a:off x="8254475" y="10239200"/>
            <a:ext cx="444000" cy="1959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3056a8fca13_0_0"/>
          <p:cNvSpPr txBox="1"/>
          <p:nvPr/>
        </p:nvSpPr>
        <p:spPr>
          <a:xfrm>
            <a:off x="8887675" y="9548700"/>
            <a:ext cx="2094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Finalizado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3056a8fca13_0_0"/>
          <p:cNvSpPr txBox="1"/>
          <p:nvPr/>
        </p:nvSpPr>
        <p:spPr>
          <a:xfrm>
            <a:off x="8887675" y="9858000"/>
            <a:ext cx="2094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curso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056a8fca13_0_0"/>
          <p:cNvSpPr txBox="1"/>
          <p:nvPr/>
        </p:nvSpPr>
        <p:spPr>
          <a:xfrm>
            <a:off x="8887675" y="10137350"/>
            <a:ext cx="20940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L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hacer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3056a8fca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104100" cy="91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b9d738dea_0_20"/>
          <p:cNvSpPr txBox="1"/>
          <p:nvPr>
            <p:ph type="title"/>
          </p:nvPr>
        </p:nvSpPr>
        <p:spPr>
          <a:xfrm>
            <a:off x="665840" y="9357819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Presupuesto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g30b9d738dea_0_20"/>
          <p:cNvSpPr/>
          <p:nvPr/>
        </p:nvSpPr>
        <p:spPr>
          <a:xfrm>
            <a:off x="0" y="-125"/>
            <a:ext cx="3180000" cy="808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30b9d738dea_0_20"/>
          <p:cNvSpPr/>
          <p:nvPr/>
        </p:nvSpPr>
        <p:spPr>
          <a:xfrm>
            <a:off x="2364850" y="-317250"/>
            <a:ext cx="17836800" cy="82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g30b9d738dea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7774" y="139525"/>
            <a:ext cx="11408726" cy="948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de81e6b0a_0_3"/>
          <p:cNvSpPr txBox="1"/>
          <p:nvPr>
            <p:ph type="title"/>
          </p:nvPr>
        </p:nvSpPr>
        <p:spPr>
          <a:xfrm>
            <a:off x="665850" y="10099297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Tablero kanban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30de81e6b0a_0_3"/>
          <p:cNvSpPr/>
          <p:nvPr/>
        </p:nvSpPr>
        <p:spPr>
          <a:xfrm>
            <a:off x="0" y="-125"/>
            <a:ext cx="3180000" cy="808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30de81e6b0a_0_3"/>
          <p:cNvSpPr/>
          <p:nvPr/>
        </p:nvSpPr>
        <p:spPr>
          <a:xfrm>
            <a:off x="2364850" y="-317250"/>
            <a:ext cx="17836800" cy="82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30de81e6b0a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4850" y="0"/>
            <a:ext cx="15399326" cy="97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37b11eb2d_0_12"/>
          <p:cNvSpPr txBox="1"/>
          <p:nvPr>
            <p:ph idx="1" type="body"/>
          </p:nvPr>
        </p:nvSpPr>
        <p:spPr>
          <a:xfrm>
            <a:off x="330315" y="917186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Descripción</a:t>
            </a:r>
            <a:endParaRPr/>
          </a:p>
        </p:txBody>
      </p:sp>
      <p:sp>
        <p:nvSpPr>
          <p:cNvPr id="218" name="Google Shape;218;g2d37b11eb2d_0_12"/>
          <p:cNvSpPr txBox="1"/>
          <p:nvPr>
            <p:ph idx="2" type="body"/>
          </p:nvPr>
        </p:nvSpPr>
        <p:spPr>
          <a:xfrm>
            <a:off x="509675" y="2586500"/>
            <a:ext cx="144240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L" sz="4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 una aplicación interactiva que busca generar un plan de entrenamiento físico  eficaz, </a:t>
            </a:r>
            <a:r>
              <a:rPr lang="es-CL" sz="4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personalizado</a:t>
            </a:r>
            <a:r>
              <a:rPr lang="es-CL" sz="4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y de libre acceso. También cuenta con la opción de generar un plan alimenticio para complementar y optimizar la evolución en el proceso.</a:t>
            </a:r>
            <a:endParaRPr sz="4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L" sz="4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 busca innovar y marcar la diferencia de otras aplicaciones similares mediante el uso de recursos AI para generar las rutinas y resultados, acorde a los datos entregados por los usuarios. Todo esto para lograr salir de la generalidad y poder ofrecer un servicio lo más personalizado que sea posible.</a:t>
            </a:r>
            <a:endParaRPr b="1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bb7118609_0_0"/>
          <p:cNvSpPr txBox="1"/>
          <p:nvPr>
            <p:ph idx="1" type="body"/>
          </p:nvPr>
        </p:nvSpPr>
        <p:spPr>
          <a:xfrm>
            <a:off x="574040" y="1258411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Listado de herramientas </a:t>
            </a:r>
            <a:endParaRPr/>
          </a:p>
        </p:txBody>
      </p:sp>
      <p:sp>
        <p:nvSpPr>
          <p:cNvPr id="224" name="Google Shape;224;g30bb7118609_0_0"/>
          <p:cNvSpPr txBox="1"/>
          <p:nvPr>
            <p:ph idx="2" type="body"/>
          </p:nvPr>
        </p:nvSpPr>
        <p:spPr>
          <a:xfrm>
            <a:off x="9884075" y="3497900"/>
            <a:ext cx="7577400" cy="6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L" sz="3000"/>
              <a:t>Bases de Datos / BaaS</a:t>
            </a:r>
            <a:endParaRPr b="1" sz="30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 sz="3000"/>
              <a:t>firebase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L" sz="3000"/>
              <a:t>Modelado de Procesos de Negocio</a:t>
            </a:r>
            <a:endParaRPr b="1" sz="30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 sz="3000"/>
              <a:t>BPM 2.0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L" sz="3000"/>
              <a:t>Gestión de Proyectos</a:t>
            </a:r>
            <a:endParaRPr b="1" sz="30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 sz="3000"/>
              <a:t>Jira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L" sz="3000"/>
              <a:t>Contenedores</a:t>
            </a:r>
            <a:endParaRPr b="1" sz="30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 sz="3000"/>
              <a:t>Docker Compose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100"/>
          </a:p>
        </p:txBody>
      </p:sp>
      <p:sp>
        <p:nvSpPr>
          <p:cNvPr id="225" name="Google Shape;225;g30bb7118609_0_0"/>
          <p:cNvSpPr txBox="1"/>
          <p:nvPr>
            <p:ph idx="2" type="body"/>
          </p:nvPr>
        </p:nvSpPr>
        <p:spPr>
          <a:xfrm>
            <a:off x="1632175" y="3582650"/>
            <a:ext cx="75774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L" sz="3000"/>
              <a:t>Frontend</a:t>
            </a:r>
            <a:endParaRPr b="1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L" sz="3000"/>
              <a:t>Ionic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L" sz="3000"/>
              <a:t>Angular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L" sz="3000"/>
              <a:t>Gestión y prueba de APIs</a:t>
            </a:r>
            <a:endParaRPr b="1"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L" sz="3000"/>
              <a:t>Postman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L" sz="3000"/>
              <a:t>Desarrollo de Aplicaciones Móviles 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CL" sz="3000"/>
              <a:t>Ionic</a:t>
            </a:r>
            <a:endParaRPr sz="4100"/>
          </a:p>
        </p:txBody>
      </p:sp>
      <p:pic>
        <p:nvPicPr>
          <p:cNvPr descr="File:Ionic Logo.svg - Wikimedia Commons" id="226" name="Google Shape;226;g30bb711860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746" y="4047425"/>
            <a:ext cx="1346550" cy="45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Angular full color logo.svg - Wikipedia, la enciclopedia libre" id="227" name="Google Shape;227;g30bb711860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0996" y="4501100"/>
            <a:ext cx="453676" cy="4536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ostman (software).png - Wikimedia Commons" id="228" name="Google Shape;228;g30bb7118609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9592" y="5878950"/>
            <a:ext cx="1494859" cy="45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onic Logo.svg - Wikimedia Commons" id="229" name="Google Shape;229;g30bb711860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7746" y="7256800"/>
            <a:ext cx="1346550" cy="45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Lucidchart-logo.svg - Wikimedia Commons" id="230" name="Google Shape;230;g30bb7118609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26418" y="5812325"/>
            <a:ext cx="3262381" cy="45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Jira Logo.svg - Wikimedia Commons" id="231" name="Google Shape;231;g30bb7118609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43392" y="7145450"/>
            <a:ext cx="1077873" cy="45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Docker-svgrepo-com.svg - Wikimedia Commons" id="232" name="Google Shape;232;g30bb7118609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598227" y="8450101"/>
            <a:ext cx="609300" cy="60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Firebase Logo.png - Wikipedia, la enciclopedia libre" id="233" name="Google Shape;233;g30bb7118609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926423" y="3969613"/>
            <a:ext cx="1772499" cy="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Diagrama de secuencia</a:t>
            </a:r>
            <a:endParaRPr/>
          </a:p>
        </p:txBody>
      </p:sp>
      <p:sp>
        <p:nvSpPr>
          <p:cNvPr id="239" name="Google Shape;239;p4"/>
          <p:cNvSpPr txBox="1"/>
          <p:nvPr>
            <p:ph idx="1" type="body"/>
          </p:nvPr>
        </p:nvSpPr>
        <p:spPr>
          <a:xfrm>
            <a:off x="8314271" y="8170445"/>
            <a:ext cx="11193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u="sng">
                <a:solidFill>
                  <a:schemeClr val="hlink"/>
                </a:solidFill>
                <a:hlinkClick r:id="rId3"/>
              </a:rPr>
              <a:t>Diagrama de secuencia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ff07bdbfe_0_0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Diagrama de comunicación</a:t>
            </a:r>
            <a:endParaRPr/>
          </a:p>
        </p:txBody>
      </p:sp>
      <p:sp>
        <p:nvSpPr>
          <p:cNvPr id="245" name="Google Shape;245;g30ff07bdbfe_0_0"/>
          <p:cNvSpPr txBox="1"/>
          <p:nvPr>
            <p:ph idx="1" type="body"/>
          </p:nvPr>
        </p:nvSpPr>
        <p:spPr>
          <a:xfrm>
            <a:off x="8314271" y="8170445"/>
            <a:ext cx="11193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u="sng">
                <a:solidFill>
                  <a:schemeClr val="hlink"/>
                </a:solidFill>
                <a:hlinkClick r:id="rId3"/>
              </a:rPr>
              <a:t>Diagrama de comunicación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03f2cff8b_0_0"/>
          <p:cNvSpPr txBox="1"/>
          <p:nvPr>
            <p:ph type="title"/>
          </p:nvPr>
        </p:nvSpPr>
        <p:spPr>
          <a:xfrm>
            <a:off x="1321990" y="8235994"/>
            <a:ext cx="604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Gestión de Riesgos</a:t>
            </a:r>
            <a:endParaRPr/>
          </a:p>
        </p:txBody>
      </p:sp>
      <p:sp>
        <p:nvSpPr>
          <p:cNvPr id="251" name="Google Shape;251;g3103f2cff8b_0_0"/>
          <p:cNvSpPr txBox="1"/>
          <p:nvPr/>
        </p:nvSpPr>
        <p:spPr>
          <a:xfrm>
            <a:off x="8381650" y="9067000"/>
            <a:ext cx="568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100"/>
              <a:t>Presupuesto: 15% del proyecto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100"/>
              <a:t>			      $6.387.838.-</a:t>
            </a:r>
            <a:endParaRPr b="1" sz="2100"/>
          </a:p>
        </p:txBody>
      </p:sp>
      <p:sp>
        <p:nvSpPr>
          <p:cNvPr id="252" name="Google Shape;252;g3103f2cff8b_0_0"/>
          <p:cNvSpPr txBox="1"/>
          <p:nvPr>
            <p:ph idx="1" type="body"/>
          </p:nvPr>
        </p:nvSpPr>
        <p:spPr>
          <a:xfrm>
            <a:off x="8509571" y="8235995"/>
            <a:ext cx="1119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2000" u="sng">
                <a:solidFill>
                  <a:schemeClr val="hlink"/>
                </a:solidFill>
                <a:hlinkClick r:id="rId3"/>
              </a:rPr>
              <a:t>Plan de Gestión de Riesgos</a:t>
            </a:r>
            <a:endParaRPr sz="2000"/>
          </a:p>
        </p:txBody>
      </p:sp>
      <p:sp>
        <p:nvSpPr>
          <p:cNvPr id="253" name="Google Shape;253;g3103f2cff8b_0_0"/>
          <p:cNvSpPr txBox="1"/>
          <p:nvPr/>
        </p:nvSpPr>
        <p:spPr>
          <a:xfrm>
            <a:off x="12406975" y="8143750"/>
            <a:ext cx="1125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CL" sz="2000" u="sng" cap="none" strike="noStrike">
                <a:solidFill>
                  <a:schemeClr val="hlink"/>
                </a:solidFill>
                <a:hlinkClick r:id="rId4"/>
              </a:rPr>
              <a:t>Listado de Riesgos</a:t>
            </a:r>
            <a:endParaRPr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254" name="Google Shape;254;g3103f2cff8b_0_0"/>
          <p:cNvSpPr txBox="1"/>
          <p:nvPr/>
        </p:nvSpPr>
        <p:spPr>
          <a:xfrm>
            <a:off x="15594200" y="8143750"/>
            <a:ext cx="450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u="sng">
                <a:solidFill>
                  <a:schemeClr val="hlink"/>
                </a:solidFill>
                <a:hlinkClick r:id="rId5"/>
              </a:rPr>
              <a:t>Monitoreo y Control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03f2cff8b_0_10"/>
          <p:cNvSpPr txBox="1"/>
          <p:nvPr>
            <p:ph idx="1" type="body"/>
          </p:nvPr>
        </p:nvSpPr>
        <p:spPr>
          <a:xfrm>
            <a:off x="330315" y="917186"/>
            <a:ext cx="4343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Gestión de Riesgos</a:t>
            </a:r>
            <a:endParaRPr/>
          </a:p>
        </p:txBody>
      </p:sp>
      <p:pic>
        <p:nvPicPr>
          <p:cNvPr id="260" name="Google Shape;260;g3103f2cff8b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2925" y="1215349"/>
            <a:ext cx="13956500" cy="4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3103f2cff8b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1100" y="5743075"/>
            <a:ext cx="10651275" cy="42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3103f2cff8b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2925" y="434050"/>
            <a:ext cx="13956499" cy="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3103f2cff8b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1100" y="10124050"/>
            <a:ext cx="10651276" cy="729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2021-04-02T01:36:00Z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</Properties>
</file>