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lwjGfXqOUmxXPnQdlss9ds/lb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978c02ff3_0_31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1978c02ff3_0_31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978c02ff3_0_33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1978c02ff3_0_33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978c02ff3_0_29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1978c02ff3_0_29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978c02ff3_0_46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1978c02ff3_0_46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978c02ff3_0_35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1978c02ff3_0_35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978c02ff3_0_53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1978c02ff3_0_53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9a528b75e_1_2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19a528b75e_1_2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978c02ff3_0_20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1978c02ff3_0_20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9a528b75e_1_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19a528b75e_1_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978c02ff3_0_33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1978c02ff3_0_33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9a528b75e_1_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19a528b75e_1_1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978c02ff3_0_32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1978c02ff3_0_32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978c02ff3_0_22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1978c02ff3_0_22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978c02ff3_0_27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1978c02ff3_0_27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978c02ff3_0_24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1978c02ff3_0_24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036"/>
            <a:ext cx="20152520" cy="11337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0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4" name="Google Shape;14;p1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0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1" name="Google Shape;41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11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44" name="Google Shape;44;p11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5" name="Google Shape;75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2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78" name="Google Shape;78;p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2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91" name="Google Shape;91;p1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03" name="Google Shape;103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5" name="Google Shape;105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10" name="Google Shape;110;p1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22" name="Google Shape;122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6" y="0"/>
            <a:ext cx="20121026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72"/>
            <a:ext cx="20143340" cy="11332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5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31" name="Google Shape;131;p1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53" name="Google Shape;153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156" name="Google Shape;156;p1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67" name="Google Shape;167;p1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7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7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79" name="Google Shape;179;p1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2" name="Google Shape;182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7" y="-1"/>
            <a:ext cx="20121027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78c02ff3_0_199"/>
          <p:cNvSpPr txBox="1"/>
          <p:nvPr>
            <p:ph type="ctrTitle"/>
          </p:nvPr>
        </p:nvSpPr>
        <p:spPr>
          <a:xfrm>
            <a:off x="2513013" y="1850860"/>
            <a:ext cx="15078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75350" lIns="150750" spcFirstLastPara="1" rIns="150750" wrap="square" tIns="753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 sz="9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31978c02ff3_0_199"/>
          <p:cNvSpPr txBox="1"/>
          <p:nvPr>
            <p:ph idx="1" type="subTitle"/>
          </p:nvPr>
        </p:nvSpPr>
        <p:spPr>
          <a:xfrm>
            <a:off x="2513013" y="5940027"/>
            <a:ext cx="15078000" cy="2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9pPr>
          </a:lstStyle>
          <a:p/>
        </p:txBody>
      </p:sp>
      <p:sp>
        <p:nvSpPr>
          <p:cNvPr id="188" name="Google Shape;188;g31978c02ff3_0_199"/>
          <p:cNvSpPr txBox="1"/>
          <p:nvPr>
            <p:ph idx="10" type="dt"/>
          </p:nvPr>
        </p:nvSpPr>
        <p:spPr>
          <a:xfrm>
            <a:off x="1382157" y="10482092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31978c02ff3_0_199"/>
          <p:cNvSpPr txBox="1"/>
          <p:nvPr>
            <p:ph idx="11" type="ftr"/>
          </p:nvPr>
        </p:nvSpPr>
        <p:spPr>
          <a:xfrm>
            <a:off x="6659483" y="10482092"/>
            <a:ext cx="6785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31978c02ff3_0_199"/>
          <p:cNvSpPr txBox="1"/>
          <p:nvPr>
            <p:ph idx="12" type="sldNum"/>
          </p:nvPr>
        </p:nvSpPr>
        <p:spPr>
          <a:xfrm>
            <a:off x="14198521" y="10482092"/>
            <a:ext cx="4523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1" Type="http://schemas.openxmlformats.org/officeDocument/2006/relationships/image" Target="../media/image20.png"/><Relationship Id="rId10" Type="http://schemas.openxmlformats.org/officeDocument/2006/relationships/image" Target="../media/image22.png"/><Relationship Id="rId9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idx="1" type="body"/>
          </p:nvPr>
        </p:nvSpPr>
        <p:spPr>
          <a:xfrm>
            <a:off x="5201038" y="6332825"/>
            <a:ext cx="1046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200"/>
              <a:t>NUTRIMOVE</a:t>
            </a:r>
            <a:endParaRPr sz="6200"/>
          </a:p>
        </p:txBody>
      </p:sp>
      <p:sp>
        <p:nvSpPr>
          <p:cNvPr id="196" name="Google Shape;196;p1"/>
          <p:cNvSpPr txBox="1"/>
          <p:nvPr>
            <p:ph idx="2" type="body"/>
          </p:nvPr>
        </p:nvSpPr>
        <p:spPr>
          <a:xfrm>
            <a:off x="4718050" y="5133092"/>
            <a:ext cx="1143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PROYECTO</a:t>
            </a:r>
            <a:endParaRPr/>
          </a:p>
        </p:txBody>
      </p:sp>
      <p:sp>
        <p:nvSpPr>
          <p:cNvPr id="197" name="Google Shape;197;p1"/>
          <p:cNvSpPr txBox="1"/>
          <p:nvPr>
            <p:ph idx="3" type="body"/>
          </p:nvPr>
        </p:nvSpPr>
        <p:spPr>
          <a:xfrm>
            <a:off x="5092767" y="7563485"/>
            <a:ext cx="106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PRESENTACIÓN FINAL 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978c02ff3_0_315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Modelo de Datos</a:t>
            </a:r>
            <a:endParaRPr/>
          </a:p>
        </p:txBody>
      </p:sp>
      <p:pic>
        <p:nvPicPr>
          <p:cNvPr id="286" name="Google Shape;286;g31978c02ff3_0_315"/>
          <p:cNvPicPr preferRelativeResize="0"/>
          <p:nvPr/>
        </p:nvPicPr>
        <p:blipFill rotWithShape="1">
          <a:blip r:embed="rId3">
            <a:alphaModFix/>
          </a:blip>
          <a:srcRect b="5270" l="0" r="0" t="5706"/>
          <a:stretch/>
        </p:blipFill>
        <p:spPr>
          <a:xfrm>
            <a:off x="4002350" y="382725"/>
            <a:ext cx="15049175" cy="9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978c02ff3_0_336"/>
          <p:cNvSpPr txBox="1"/>
          <p:nvPr>
            <p:ph idx="1" type="body"/>
          </p:nvPr>
        </p:nvSpPr>
        <p:spPr>
          <a:xfrm>
            <a:off x="2476350" y="2593800"/>
            <a:ext cx="300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No incluirá gestión y seguimiento de plan de alimentación</a:t>
            </a:r>
            <a:endParaRPr/>
          </a:p>
        </p:txBody>
      </p:sp>
      <p:sp>
        <p:nvSpPr>
          <p:cNvPr id="292" name="Google Shape;292;g31978c02ff3_0_336"/>
          <p:cNvSpPr txBox="1"/>
          <p:nvPr>
            <p:ph idx="3" type="body"/>
          </p:nvPr>
        </p:nvSpPr>
        <p:spPr>
          <a:xfrm>
            <a:off x="2520907" y="5908547"/>
            <a:ext cx="2916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 su versión inicial</a:t>
            </a:r>
            <a:endParaRPr/>
          </a:p>
        </p:txBody>
      </p:sp>
      <p:sp>
        <p:nvSpPr>
          <p:cNvPr id="293" name="Google Shape;293;g31978c02ff3_0_336"/>
          <p:cNvSpPr txBox="1"/>
          <p:nvPr>
            <p:ph idx="4" type="body"/>
          </p:nvPr>
        </p:nvSpPr>
        <p:spPr>
          <a:xfrm>
            <a:off x="6569623" y="2138100"/>
            <a:ext cx="30054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/>
              <a:t>Uso de palabras claves para interactuar con el agente de gemini</a:t>
            </a:r>
            <a:endParaRPr/>
          </a:p>
        </p:txBody>
      </p:sp>
      <p:sp>
        <p:nvSpPr>
          <p:cNvPr id="294" name="Google Shape;294;g31978c02ff3_0_336"/>
          <p:cNvSpPr txBox="1"/>
          <p:nvPr>
            <p:ph idx="6" type="body"/>
          </p:nvPr>
        </p:nvSpPr>
        <p:spPr>
          <a:xfrm>
            <a:off x="6658730" y="5908547"/>
            <a:ext cx="2916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/>
              <a:t>Para generar y modificar la rutina el usuario necesita usar palabras claves como “dame”, “genera”, “generar”, “modifica”, “modificar”, “cambiar”, “mejorar”.</a:t>
            </a:r>
            <a:endParaRPr/>
          </a:p>
        </p:txBody>
      </p:sp>
      <p:sp>
        <p:nvSpPr>
          <p:cNvPr id="295" name="Google Shape;295;g31978c02ff3_0_336"/>
          <p:cNvSpPr txBox="1"/>
          <p:nvPr>
            <p:ph idx="7" type="body"/>
          </p:nvPr>
        </p:nvSpPr>
        <p:spPr>
          <a:xfrm>
            <a:off x="10582455" y="2415300"/>
            <a:ext cx="300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Dependencia de acceso a internet para la generación de rutinas</a:t>
            </a:r>
            <a:endParaRPr/>
          </a:p>
        </p:txBody>
      </p:sp>
      <p:sp>
        <p:nvSpPr>
          <p:cNvPr id="296" name="Google Shape;296;g31978c02ff3_0_336"/>
          <p:cNvSpPr txBox="1"/>
          <p:nvPr>
            <p:ph idx="9" type="body"/>
          </p:nvPr>
        </p:nvSpPr>
        <p:spPr>
          <a:xfrm>
            <a:off x="10731587" y="5908547"/>
            <a:ext cx="291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Debido a la necesidad de conexión al servicio de Gemini, el cual genera o modifica la rutina.</a:t>
            </a:r>
            <a:endParaRPr/>
          </a:p>
        </p:txBody>
      </p:sp>
      <p:sp>
        <p:nvSpPr>
          <p:cNvPr id="297" name="Google Shape;297;g31978c02ff3_0_336"/>
          <p:cNvSpPr txBox="1"/>
          <p:nvPr>
            <p:ph idx="13" type="body"/>
          </p:nvPr>
        </p:nvSpPr>
        <p:spPr>
          <a:xfrm>
            <a:off x="14843854" y="2138100"/>
            <a:ext cx="30054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Uso de formato </a:t>
            </a:r>
            <a:r>
              <a:rPr lang="es-CL"/>
              <a:t>específico</a:t>
            </a:r>
            <a:r>
              <a:rPr lang="es-CL"/>
              <a:t> para el registro de la rutina </a:t>
            </a:r>
            <a:endParaRPr/>
          </a:p>
        </p:txBody>
      </p:sp>
      <p:sp>
        <p:nvSpPr>
          <p:cNvPr id="298" name="Google Shape;298;g31978c02ff3_0_336"/>
          <p:cNvSpPr txBox="1"/>
          <p:nvPr>
            <p:ph idx="15" type="body"/>
          </p:nvPr>
        </p:nvSpPr>
        <p:spPr>
          <a:xfrm>
            <a:off x="14932961" y="5908547"/>
            <a:ext cx="2916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Las </a:t>
            </a:r>
            <a:r>
              <a:rPr lang="es-CL"/>
              <a:t>aplicación</a:t>
            </a:r>
            <a:r>
              <a:rPr lang="es-CL"/>
              <a:t> requiere de entregar un formato </a:t>
            </a:r>
            <a:r>
              <a:rPr lang="es-CL"/>
              <a:t>específico</a:t>
            </a:r>
            <a:r>
              <a:rPr lang="es-CL"/>
              <a:t> para el correcto registro de la rutina en la base de datos.</a:t>
            </a:r>
            <a:endParaRPr/>
          </a:p>
        </p:txBody>
      </p:sp>
      <p:sp>
        <p:nvSpPr>
          <p:cNvPr id="299" name="Google Shape;299;g31978c02ff3_0_336"/>
          <p:cNvSpPr txBox="1"/>
          <p:nvPr>
            <p:ph idx="4294967295" type="title"/>
          </p:nvPr>
        </p:nvSpPr>
        <p:spPr>
          <a:xfrm>
            <a:off x="453152" y="376450"/>
            <a:ext cx="70518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Limitaciones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978c02ff3_0_299"/>
          <p:cNvSpPr txBox="1"/>
          <p:nvPr>
            <p:ph idx="1" type="body"/>
          </p:nvPr>
        </p:nvSpPr>
        <p:spPr>
          <a:xfrm>
            <a:off x="574040" y="1258411"/>
            <a:ext cx="4343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Demostración del Resultado del Proyecto</a:t>
            </a:r>
            <a:endParaRPr/>
          </a:p>
        </p:txBody>
      </p:sp>
      <p:pic>
        <p:nvPicPr>
          <p:cNvPr id="305" name="Google Shape;305;g31978c02ff3_0_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75" y="415400"/>
            <a:ext cx="9701949" cy="97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978c02ff3_0_464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Resultados Obtenidos</a:t>
            </a:r>
            <a:endParaRPr/>
          </a:p>
        </p:txBody>
      </p:sp>
      <p:sp>
        <p:nvSpPr>
          <p:cNvPr id="311" name="Google Shape;311;g31978c02ff3_0_464"/>
          <p:cNvSpPr txBox="1"/>
          <p:nvPr/>
        </p:nvSpPr>
        <p:spPr>
          <a:xfrm>
            <a:off x="977900" y="3530600"/>
            <a:ext cx="18211800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El desarrollo de nuestra aplicación NutriMove ha arrojado resultados altamente satisfactorios. A lo largo del proceso de desarrollo, hemos logrado los siguientes objetivos: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Personalización Avanzada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Adaptabilidad Dinámica de rutinas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Recomendación de Ejercicios y Rutinas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Experiencia de Usuario Optimizada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/>
              <a:t>Visualización de Dato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978c02ff3_0_354"/>
          <p:cNvSpPr txBox="1"/>
          <p:nvPr>
            <p:ph idx="1" type="body"/>
          </p:nvPr>
        </p:nvSpPr>
        <p:spPr>
          <a:xfrm>
            <a:off x="2476350" y="2593800"/>
            <a:ext cx="300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Carga de trabajo excesiva o mal gestionada</a:t>
            </a:r>
            <a:endParaRPr/>
          </a:p>
        </p:txBody>
      </p:sp>
      <p:sp>
        <p:nvSpPr>
          <p:cNvPr id="317" name="Google Shape;317;g31978c02ff3_0_354"/>
          <p:cNvSpPr txBox="1"/>
          <p:nvPr>
            <p:ph idx="3" type="body"/>
          </p:nvPr>
        </p:nvSpPr>
        <p:spPr>
          <a:xfrm>
            <a:off x="2390550" y="6265550"/>
            <a:ext cx="3091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CL"/>
              <a:t>Estrés y agotamiento del equipo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CL"/>
              <a:t>Planificación inadecuada de recursos y asignación de tareas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1978c02ff3_0_354"/>
          <p:cNvSpPr txBox="1"/>
          <p:nvPr>
            <p:ph idx="4" type="body"/>
          </p:nvPr>
        </p:nvSpPr>
        <p:spPr>
          <a:xfrm>
            <a:off x="6529398" y="2870850"/>
            <a:ext cx="3005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Cambios frecuentes de recursos tecnológicos</a:t>
            </a:r>
            <a:endParaRPr/>
          </a:p>
        </p:txBody>
      </p:sp>
      <p:sp>
        <p:nvSpPr>
          <p:cNvPr id="319" name="Google Shape;319;g31978c02ff3_0_354"/>
          <p:cNvSpPr txBox="1"/>
          <p:nvPr>
            <p:ph idx="7" type="body"/>
          </p:nvPr>
        </p:nvSpPr>
        <p:spPr>
          <a:xfrm>
            <a:off x="10410300" y="1807700"/>
            <a:ext cx="3422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Dificultades para adquirir habilidades específicas necesarias para el proyecto.</a:t>
            </a:r>
            <a:endParaRPr/>
          </a:p>
        </p:txBody>
      </p:sp>
      <p:sp>
        <p:nvSpPr>
          <p:cNvPr id="320" name="Google Shape;320;g31978c02ff3_0_354"/>
          <p:cNvSpPr txBox="1"/>
          <p:nvPr>
            <p:ph idx="9" type="body"/>
          </p:nvPr>
        </p:nvSpPr>
        <p:spPr>
          <a:xfrm>
            <a:off x="10465550" y="6265550"/>
            <a:ext cx="3197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Retrasos en el proyecto y dependencia de personal clave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Falta de acceso a recursos educativos y programas de formación</a:t>
            </a:r>
            <a:endParaRPr/>
          </a:p>
        </p:txBody>
      </p:sp>
      <p:sp>
        <p:nvSpPr>
          <p:cNvPr id="321" name="Google Shape;321;g31978c02ff3_0_354"/>
          <p:cNvSpPr txBox="1"/>
          <p:nvPr>
            <p:ph idx="13" type="body"/>
          </p:nvPr>
        </p:nvSpPr>
        <p:spPr>
          <a:xfrm>
            <a:off x="14618850" y="1807700"/>
            <a:ext cx="3422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Falta de transparencia en la comunicación sobre el progreso del proyecto.</a:t>
            </a:r>
            <a:endParaRPr/>
          </a:p>
        </p:txBody>
      </p:sp>
      <p:sp>
        <p:nvSpPr>
          <p:cNvPr id="322" name="Google Shape;322;g31978c02ff3_0_354"/>
          <p:cNvSpPr txBox="1"/>
          <p:nvPr>
            <p:ph idx="4294967295" type="title"/>
          </p:nvPr>
        </p:nvSpPr>
        <p:spPr>
          <a:xfrm>
            <a:off x="453152" y="376450"/>
            <a:ext cx="70518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Obstáculos</a:t>
            </a:r>
            <a:endParaRPr/>
          </a:p>
        </p:txBody>
      </p:sp>
      <p:sp>
        <p:nvSpPr>
          <p:cNvPr id="323" name="Google Shape;323;g31978c02ff3_0_354"/>
          <p:cNvSpPr txBox="1"/>
          <p:nvPr>
            <p:ph idx="3" type="body"/>
          </p:nvPr>
        </p:nvSpPr>
        <p:spPr>
          <a:xfrm>
            <a:off x="6486512" y="6127100"/>
            <a:ext cx="3091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CL"/>
              <a:t>Incompatibilidad y pérdida de tiempo en adaptaciones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CL"/>
              <a:t>Estrategia de tecnología poco clara o falta de visión a largo plazo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1978c02ff3_0_354"/>
          <p:cNvSpPr txBox="1"/>
          <p:nvPr>
            <p:ph idx="3" type="body"/>
          </p:nvPr>
        </p:nvSpPr>
        <p:spPr>
          <a:xfrm>
            <a:off x="14800962" y="6185750"/>
            <a:ext cx="3091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CL"/>
              <a:t>Desmotivación y falta de alineación en objetivos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CL"/>
              <a:t>Cultura organizacional que no prioriza la apertura y la comunicación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978c02ff3_0_536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Preguntas de la Comisión</a:t>
            </a:r>
            <a:endParaRPr/>
          </a:p>
        </p:txBody>
      </p:sp>
      <p:sp>
        <p:nvSpPr>
          <p:cNvPr id="330" name="Google Shape;330;g31978c02ff3_0_536"/>
          <p:cNvSpPr txBox="1"/>
          <p:nvPr>
            <p:ph idx="1" type="body"/>
          </p:nvPr>
        </p:nvSpPr>
        <p:spPr>
          <a:xfrm>
            <a:off x="8300446" y="9898295"/>
            <a:ext cx="111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Muchas Gracias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9a528b75e_1_27"/>
          <p:cNvSpPr txBox="1"/>
          <p:nvPr>
            <p:ph idx="1" type="body"/>
          </p:nvPr>
        </p:nvSpPr>
        <p:spPr>
          <a:xfrm>
            <a:off x="8300446" y="9898295"/>
            <a:ext cx="111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Muchas Gracias</a:t>
            </a:r>
            <a:endParaRPr sz="3000"/>
          </a:p>
        </p:txBody>
      </p:sp>
      <p:sp>
        <p:nvSpPr>
          <p:cNvPr id="336" name="Google Shape;336;g319a528b75e_1_27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Conclusión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31978c02ff3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60226" y="3228759"/>
            <a:ext cx="8598224" cy="209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1978c02ff3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60226" y="5438084"/>
            <a:ext cx="8598224" cy="209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1978c02ff3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60226" y="7794984"/>
            <a:ext cx="8598224" cy="209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1978c02ff3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60226" y="950409"/>
            <a:ext cx="8598224" cy="2093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1978c02ff3_0_205"/>
          <p:cNvSpPr txBox="1"/>
          <p:nvPr/>
        </p:nvSpPr>
        <p:spPr>
          <a:xfrm flipH="1">
            <a:off x="8261049" y="1007650"/>
            <a:ext cx="59922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1978c02ff3_0_205"/>
          <p:cNvSpPr txBox="1"/>
          <p:nvPr>
            <p:ph idx="1" type="body"/>
          </p:nvPr>
        </p:nvSpPr>
        <p:spPr>
          <a:xfrm>
            <a:off x="422140" y="1258399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Integrantes del Proyecto</a:t>
            </a:r>
            <a:endParaRPr/>
          </a:p>
        </p:txBody>
      </p:sp>
      <p:sp>
        <p:nvSpPr>
          <p:cNvPr id="208" name="Google Shape;208;g31978c02ff3_0_205"/>
          <p:cNvSpPr/>
          <p:nvPr/>
        </p:nvSpPr>
        <p:spPr>
          <a:xfrm>
            <a:off x="6874286" y="6235803"/>
            <a:ext cx="806450" cy="787400"/>
          </a:xfrm>
          <a:custGeom>
            <a:rect b="b" l="l" r="r" t="t"/>
            <a:pathLst>
              <a:path extrusionOk="0" h="787400" w="806450">
                <a:moveTo>
                  <a:pt x="402856" y="0"/>
                </a:moveTo>
                <a:lnTo>
                  <a:pt x="355902" y="2540"/>
                </a:lnTo>
                <a:lnTo>
                  <a:pt x="310527" y="10160"/>
                </a:lnTo>
                <a:lnTo>
                  <a:pt x="267035" y="22860"/>
                </a:lnTo>
                <a:lnTo>
                  <a:pt x="225730" y="40640"/>
                </a:lnTo>
                <a:lnTo>
                  <a:pt x="186918" y="62230"/>
                </a:lnTo>
                <a:lnTo>
                  <a:pt x="150902" y="87630"/>
                </a:lnTo>
                <a:lnTo>
                  <a:pt x="117988" y="115570"/>
                </a:lnTo>
                <a:lnTo>
                  <a:pt x="88479" y="148590"/>
                </a:lnTo>
                <a:lnTo>
                  <a:pt x="62681" y="182880"/>
                </a:lnTo>
                <a:lnTo>
                  <a:pt x="40897" y="220980"/>
                </a:lnTo>
                <a:lnTo>
                  <a:pt x="23433" y="261620"/>
                </a:lnTo>
                <a:lnTo>
                  <a:pt x="10592" y="304800"/>
                </a:lnTo>
                <a:lnTo>
                  <a:pt x="2679" y="347980"/>
                </a:lnTo>
                <a:lnTo>
                  <a:pt x="0" y="394970"/>
                </a:lnTo>
                <a:lnTo>
                  <a:pt x="2752" y="440690"/>
                </a:lnTo>
                <a:lnTo>
                  <a:pt x="10736" y="485140"/>
                </a:lnTo>
                <a:lnTo>
                  <a:pt x="23645" y="527050"/>
                </a:lnTo>
                <a:lnTo>
                  <a:pt x="41174" y="567690"/>
                </a:lnTo>
                <a:lnTo>
                  <a:pt x="63019" y="605790"/>
                </a:lnTo>
                <a:lnTo>
                  <a:pt x="88874" y="640080"/>
                </a:lnTo>
                <a:lnTo>
                  <a:pt x="118434" y="673100"/>
                </a:lnTo>
                <a:lnTo>
                  <a:pt x="151395" y="701040"/>
                </a:lnTo>
                <a:lnTo>
                  <a:pt x="187450" y="726440"/>
                </a:lnTo>
                <a:lnTo>
                  <a:pt x="226295" y="748030"/>
                </a:lnTo>
                <a:lnTo>
                  <a:pt x="267625" y="764540"/>
                </a:lnTo>
                <a:lnTo>
                  <a:pt x="311135" y="777240"/>
                </a:lnTo>
                <a:lnTo>
                  <a:pt x="356520" y="784860"/>
                </a:lnTo>
                <a:lnTo>
                  <a:pt x="403474" y="787400"/>
                </a:lnTo>
                <a:lnTo>
                  <a:pt x="450426" y="784860"/>
                </a:lnTo>
                <a:lnTo>
                  <a:pt x="495800" y="777240"/>
                </a:lnTo>
                <a:lnTo>
                  <a:pt x="539290" y="764540"/>
                </a:lnTo>
                <a:lnTo>
                  <a:pt x="545645" y="762000"/>
                </a:lnTo>
                <a:lnTo>
                  <a:pt x="390867" y="762000"/>
                </a:lnTo>
                <a:lnTo>
                  <a:pt x="368767" y="754380"/>
                </a:lnTo>
                <a:lnTo>
                  <a:pt x="318231" y="754380"/>
                </a:lnTo>
                <a:lnTo>
                  <a:pt x="270563" y="740410"/>
                </a:lnTo>
                <a:lnTo>
                  <a:pt x="225761" y="720090"/>
                </a:lnTo>
                <a:lnTo>
                  <a:pt x="184279" y="694690"/>
                </a:lnTo>
                <a:lnTo>
                  <a:pt x="146571" y="665480"/>
                </a:lnTo>
                <a:lnTo>
                  <a:pt x="165709" y="648970"/>
                </a:lnTo>
                <a:lnTo>
                  <a:pt x="167394" y="647700"/>
                </a:lnTo>
                <a:lnTo>
                  <a:pt x="128708" y="647700"/>
                </a:lnTo>
                <a:lnTo>
                  <a:pt x="94729" y="607060"/>
                </a:lnTo>
                <a:lnTo>
                  <a:pt x="66808" y="562610"/>
                </a:lnTo>
                <a:lnTo>
                  <a:pt x="45554" y="513080"/>
                </a:lnTo>
                <a:lnTo>
                  <a:pt x="31580" y="461010"/>
                </a:lnTo>
                <a:lnTo>
                  <a:pt x="25496" y="406400"/>
                </a:lnTo>
                <a:lnTo>
                  <a:pt x="805576" y="406400"/>
                </a:lnTo>
                <a:lnTo>
                  <a:pt x="806320" y="393700"/>
                </a:lnTo>
                <a:lnTo>
                  <a:pt x="805632" y="382270"/>
                </a:lnTo>
                <a:lnTo>
                  <a:pt x="25486" y="382270"/>
                </a:lnTo>
                <a:lnTo>
                  <a:pt x="31478" y="327660"/>
                </a:lnTo>
                <a:lnTo>
                  <a:pt x="45366" y="275590"/>
                </a:lnTo>
                <a:lnTo>
                  <a:pt x="66539" y="226060"/>
                </a:lnTo>
                <a:lnTo>
                  <a:pt x="94387" y="181610"/>
                </a:lnTo>
                <a:lnTo>
                  <a:pt x="128299" y="140970"/>
                </a:lnTo>
                <a:lnTo>
                  <a:pt x="166992" y="140970"/>
                </a:lnTo>
                <a:lnTo>
                  <a:pt x="165305" y="139700"/>
                </a:lnTo>
                <a:lnTo>
                  <a:pt x="183794" y="93980"/>
                </a:lnTo>
                <a:lnTo>
                  <a:pt x="225233" y="68580"/>
                </a:lnTo>
                <a:lnTo>
                  <a:pt x="270003" y="48260"/>
                </a:lnTo>
                <a:lnTo>
                  <a:pt x="317644" y="34290"/>
                </a:lnTo>
                <a:lnTo>
                  <a:pt x="367076" y="34290"/>
                </a:lnTo>
                <a:lnTo>
                  <a:pt x="390260" y="25400"/>
                </a:lnTo>
                <a:lnTo>
                  <a:pt x="544608" y="25400"/>
                </a:lnTo>
                <a:lnTo>
                  <a:pt x="538704" y="22860"/>
                </a:lnTo>
                <a:lnTo>
                  <a:pt x="495195" y="10160"/>
                </a:lnTo>
                <a:lnTo>
                  <a:pt x="449810" y="2540"/>
                </a:lnTo>
                <a:lnTo>
                  <a:pt x="402856" y="0"/>
                </a:lnTo>
                <a:close/>
              </a:path>
              <a:path extrusionOk="0" h="787400" w="806450">
                <a:moveTo>
                  <a:pt x="415882" y="566420"/>
                </a:moveTo>
                <a:lnTo>
                  <a:pt x="390710" y="566420"/>
                </a:lnTo>
                <a:lnTo>
                  <a:pt x="390867" y="762000"/>
                </a:lnTo>
                <a:lnTo>
                  <a:pt x="416039" y="762000"/>
                </a:lnTo>
                <a:lnTo>
                  <a:pt x="415882" y="566420"/>
                </a:lnTo>
                <a:close/>
              </a:path>
              <a:path extrusionOk="0" h="787400" w="806450">
                <a:moveTo>
                  <a:pt x="543501" y="566420"/>
                </a:moveTo>
                <a:lnTo>
                  <a:pt x="415882" y="566420"/>
                </a:lnTo>
                <a:lnTo>
                  <a:pt x="451986" y="568960"/>
                </a:lnTo>
                <a:lnTo>
                  <a:pt x="487065" y="575310"/>
                </a:lnTo>
                <a:lnTo>
                  <a:pt x="520959" y="584200"/>
                </a:lnTo>
                <a:lnTo>
                  <a:pt x="553511" y="596900"/>
                </a:lnTo>
                <a:lnTo>
                  <a:pt x="532961" y="648970"/>
                </a:lnTo>
                <a:lnTo>
                  <a:pt x="508285" y="692150"/>
                </a:lnTo>
                <a:lnTo>
                  <a:pt x="480136" y="726440"/>
                </a:lnTo>
                <a:lnTo>
                  <a:pt x="449170" y="750570"/>
                </a:lnTo>
                <a:lnTo>
                  <a:pt x="416039" y="762000"/>
                </a:lnTo>
                <a:lnTo>
                  <a:pt x="545645" y="762000"/>
                </a:lnTo>
                <a:lnTo>
                  <a:pt x="564708" y="754380"/>
                </a:lnTo>
                <a:lnTo>
                  <a:pt x="488697" y="754380"/>
                </a:lnTo>
                <a:lnTo>
                  <a:pt x="515038" y="726440"/>
                </a:lnTo>
                <a:lnTo>
                  <a:pt x="538796" y="693420"/>
                </a:lnTo>
                <a:lnTo>
                  <a:pt x="559650" y="652780"/>
                </a:lnTo>
                <a:lnTo>
                  <a:pt x="577280" y="607060"/>
                </a:lnTo>
                <a:lnTo>
                  <a:pt x="625750" y="607060"/>
                </a:lnTo>
                <a:lnTo>
                  <a:pt x="609764" y="596900"/>
                </a:lnTo>
                <a:lnTo>
                  <a:pt x="584652" y="582930"/>
                </a:lnTo>
                <a:lnTo>
                  <a:pt x="587124" y="572770"/>
                </a:lnTo>
                <a:lnTo>
                  <a:pt x="560642" y="572770"/>
                </a:lnTo>
                <a:lnTo>
                  <a:pt x="543501" y="566420"/>
                </a:lnTo>
                <a:close/>
              </a:path>
              <a:path extrusionOk="0" h="787400" w="806450">
                <a:moveTo>
                  <a:pt x="257683" y="608330"/>
                </a:moveTo>
                <a:lnTo>
                  <a:pt x="229406" y="608330"/>
                </a:lnTo>
                <a:lnTo>
                  <a:pt x="247096" y="652780"/>
                </a:lnTo>
                <a:lnTo>
                  <a:pt x="268015" y="693420"/>
                </a:lnTo>
                <a:lnTo>
                  <a:pt x="291836" y="726440"/>
                </a:lnTo>
                <a:lnTo>
                  <a:pt x="318231" y="754380"/>
                </a:lnTo>
                <a:lnTo>
                  <a:pt x="368767" y="754380"/>
                </a:lnTo>
                <a:lnTo>
                  <a:pt x="357718" y="750570"/>
                </a:lnTo>
                <a:lnTo>
                  <a:pt x="326719" y="727710"/>
                </a:lnTo>
                <a:lnTo>
                  <a:pt x="298523" y="692150"/>
                </a:lnTo>
                <a:lnTo>
                  <a:pt x="273784" y="648970"/>
                </a:lnTo>
                <a:lnTo>
                  <a:pt x="257683" y="608330"/>
                </a:lnTo>
                <a:close/>
              </a:path>
              <a:path extrusionOk="0" h="787400" w="806450">
                <a:moveTo>
                  <a:pt x="625750" y="607060"/>
                </a:moveTo>
                <a:lnTo>
                  <a:pt x="577280" y="607060"/>
                </a:lnTo>
                <a:lnTo>
                  <a:pt x="599508" y="619760"/>
                </a:lnTo>
                <a:lnTo>
                  <a:pt x="620775" y="633730"/>
                </a:lnTo>
                <a:lnTo>
                  <a:pt x="641019" y="648970"/>
                </a:lnTo>
                <a:lnTo>
                  <a:pt x="660178" y="664210"/>
                </a:lnTo>
                <a:lnTo>
                  <a:pt x="622522" y="694690"/>
                </a:lnTo>
                <a:lnTo>
                  <a:pt x="581085" y="720090"/>
                </a:lnTo>
                <a:lnTo>
                  <a:pt x="536325" y="739140"/>
                </a:lnTo>
                <a:lnTo>
                  <a:pt x="488697" y="754380"/>
                </a:lnTo>
                <a:lnTo>
                  <a:pt x="564708" y="754380"/>
                </a:lnTo>
                <a:lnTo>
                  <a:pt x="619405" y="726440"/>
                </a:lnTo>
                <a:lnTo>
                  <a:pt x="655419" y="701040"/>
                </a:lnTo>
                <a:lnTo>
                  <a:pt x="688333" y="671830"/>
                </a:lnTo>
                <a:lnTo>
                  <a:pt x="710760" y="647700"/>
                </a:lnTo>
                <a:lnTo>
                  <a:pt x="678021" y="647700"/>
                </a:lnTo>
                <a:lnTo>
                  <a:pt x="656519" y="628650"/>
                </a:lnTo>
                <a:lnTo>
                  <a:pt x="633743" y="612140"/>
                </a:lnTo>
                <a:lnTo>
                  <a:pt x="625750" y="607060"/>
                </a:lnTo>
                <a:close/>
              </a:path>
              <a:path extrusionOk="0" h="787400" w="806450">
                <a:moveTo>
                  <a:pt x="222579" y="406400"/>
                </a:moveTo>
                <a:lnTo>
                  <a:pt x="197397" y="406400"/>
                </a:lnTo>
                <a:lnTo>
                  <a:pt x="199598" y="454660"/>
                </a:lnTo>
                <a:lnTo>
                  <a:pt x="204522" y="499110"/>
                </a:lnTo>
                <a:lnTo>
                  <a:pt x="212030" y="543560"/>
                </a:lnTo>
                <a:lnTo>
                  <a:pt x="221982" y="584200"/>
                </a:lnTo>
                <a:lnTo>
                  <a:pt x="196883" y="596900"/>
                </a:lnTo>
                <a:lnTo>
                  <a:pt x="172926" y="612140"/>
                </a:lnTo>
                <a:lnTo>
                  <a:pt x="150179" y="629920"/>
                </a:lnTo>
                <a:lnTo>
                  <a:pt x="128708" y="647700"/>
                </a:lnTo>
                <a:lnTo>
                  <a:pt x="167394" y="647700"/>
                </a:lnTo>
                <a:lnTo>
                  <a:pt x="185935" y="633730"/>
                </a:lnTo>
                <a:lnTo>
                  <a:pt x="207188" y="619760"/>
                </a:lnTo>
                <a:lnTo>
                  <a:pt x="229406" y="608330"/>
                </a:lnTo>
                <a:lnTo>
                  <a:pt x="257683" y="608330"/>
                </a:lnTo>
                <a:lnTo>
                  <a:pt x="253154" y="596900"/>
                </a:lnTo>
                <a:lnTo>
                  <a:pt x="285673" y="584200"/>
                </a:lnTo>
                <a:lnTo>
                  <a:pt x="319545" y="575310"/>
                </a:lnTo>
                <a:lnTo>
                  <a:pt x="333571" y="572770"/>
                </a:lnTo>
                <a:lnTo>
                  <a:pt x="245971" y="572770"/>
                </a:lnTo>
                <a:lnTo>
                  <a:pt x="236590" y="534670"/>
                </a:lnTo>
                <a:lnTo>
                  <a:pt x="229449" y="494030"/>
                </a:lnTo>
                <a:lnTo>
                  <a:pt x="224722" y="450850"/>
                </a:lnTo>
                <a:lnTo>
                  <a:pt x="222579" y="406400"/>
                </a:lnTo>
                <a:close/>
              </a:path>
              <a:path extrusionOk="0" h="787400" w="806450">
                <a:moveTo>
                  <a:pt x="805576" y="406400"/>
                </a:moveTo>
                <a:lnTo>
                  <a:pt x="780845" y="406400"/>
                </a:lnTo>
                <a:lnTo>
                  <a:pt x="774852" y="461010"/>
                </a:lnTo>
                <a:lnTo>
                  <a:pt x="760964" y="513080"/>
                </a:lnTo>
                <a:lnTo>
                  <a:pt x="739789" y="561340"/>
                </a:lnTo>
                <a:lnTo>
                  <a:pt x="711938" y="607060"/>
                </a:lnTo>
                <a:lnTo>
                  <a:pt x="678021" y="647700"/>
                </a:lnTo>
                <a:lnTo>
                  <a:pt x="710760" y="647700"/>
                </a:lnTo>
                <a:lnTo>
                  <a:pt x="743640" y="604520"/>
                </a:lnTo>
                <a:lnTo>
                  <a:pt x="765423" y="566420"/>
                </a:lnTo>
                <a:lnTo>
                  <a:pt x="782888" y="527050"/>
                </a:lnTo>
                <a:lnTo>
                  <a:pt x="795728" y="483870"/>
                </a:lnTo>
                <a:lnTo>
                  <a:pt x="803641" y="439420"/>
                </a:lnTo>
                <a:lnTo>
                  <a:pt x="805576" y="406400"/>
                </a:lnTo>
                <a:close/>
              </a:path>
              <a:path extrusionOk="0" h="787400" w="806450">
                <a:moveTo>
                  <a:pt x="415746" y="406400"/>
                </a:moveTo>
                <a:lnTo>
                  <a:pt x="390574" y="406400"/>
                </a:lnTo>
                <a:lnTo>
                  <a:pt x="390689" y="542290"/>
                </a:lnTo>
                <a:lnTo>
                  <a:pt x="352754" y="544830"/>
                </a:lnTo>
                <a:lnTo>
                  <a:pt x="315880" y="551180"/>
                </a:lnTo>
                <a:lnTo>
                  <a:pt x="280230" y="560070"/>
                </a:lnTo>
                <a:lnTo>
                  <a:pt x="245971" y="572770"/>
                </a:lnTo>
                <a:lnTo>
                  <a:pt x="333571" y="572770"/>
                </a:lnTo>
                <a:lnTo>
                  <a:pt x="354610" y="568960"/>
                </a:lnTo>
                <a:lnTo>
                  <a:pt x="390710" y="566420"/>
                </a:lnTo>
                <a:lnTo>
                  <a:pt x="543501" y="566420"/>
                </a:lnTo>
                <a:lnTo>
                  <a:pt x="526360" y="560070"/>
                </a:lnTo>
                <a:lnTo>
                  <a:pt x="490699" y="551180"/>
                </a:lnTo>
                <a:lnTo>
                  <a:pt x="453817" y="544830"/>
                </a:lnTo>
                <a:lnTo>
                  <a:pt x="415872" y="542290"/>
                </a:lnTo>
                <a:lnTo>
                  <a:pt x="415746" y="406400"/>
                </a:lnTo>
                <a:close/>
              </a:path>
              <a:path extrusionOk="0" h="787400" w="806450">
                <a:moveTo>
                  <a:pt x="608934" y="406400"/>
                </a:moveTo>
                <a:lnTo>
                  <a:pt x="583762" y="406400"/>
                </a:lnTo>
                <a:lnTo>
                  <a:pt x="581694" y="450850"/>
                </a:lnTo>
                <a:lnTo>
                  <a:pt x="577036" y="492760"/>
                </a:lnTo>
                <a:lnTo>
                  <a:pt x="569960" y="534670"/>
                </a:lnTo>
                <a:lnTo>
                  <a:pt x="560642" y="572770"/>
                </a:lnTo>
                <a:lnTo>
                  <a:pt x="587124" y="572770"/>
                </a:lnTo>
                <a:lnTo>
                  <a:pt x="594540" y="542290"/>
                </a:lnTo>
                <a:lnTo>
                  <a:pt x="601980" y="499110"/>
                </a:lnTo>
                <a:lnTo>
                  <a:pt x="606826" y="453390"/>
                </a:lnTo>
                <a:lnTo>
                  <a:pt x="608934" y="406400"/>
                </a:lnTo>
                <a:close/>
              </a:path>
              <a:path extrusionOk="0" h="787400" w="806450">
                <a:moveTo>
                  <a:pt x="166992" y="140970"/>
                </a:moveTo>
                <a:lnTo>
                  <a:pt x="128299" y="140970"/>
                </a:lnTo>
                <a:lnTo>
                  <a:pt x="149797" y="158750"/>
                </a:lnTo>
                <a:lnTo>
                  <a:pt x="172573" y="176530"/>
                </a:lnTo>
                <a:lnTo>
                  <a:pt x="196554" y="191770"/>
                </a:lnTo>
                <a:lnTo>
                  <a:pt x="221668" y="204470"/>
                </a:lnTo>
                <a:lnTo>
                  <a:pt x="211784" y="245110"/>
                </a:lnTo>
                <a:lnTo>
                  <a:pt x="204344" y="288290"/>
                </a:lnTo>
                <a:lnTo>
                  <a:pt x="199496" y="334010"/>
                </a:lnTo>
                <a:lnTo>
                  <a:pt x="197386" y="382270"/>
                </a:lnTo>
                <a:lnTo>
                  <a:pt x="222558" y="382270"/>
                </a:lnTo>
                <a:lnTo>
                  <a:pt x="224630" y="337820"/>
                </a:lnTo>
                <a:lnTo>
                  <a:pt x="229288" y="294640"/>
                </a:lnTo>
                <a:lnTo>
                  <a:pt x="236361" y="254000"/>
                </a:lnTo>
                <a:lnTo>
                  <a:pt x="245678" y="215900"/>
                </a:lnTo>
                <a:lnTo>
                  <a:pt x="333286" y="215900"/>
                </a:lnTo>
                <a:lnTo>
                  <a:pt x="319254" y="213360"/>
                </a:lnTo>
                <a:lnTo>
                  <a:pt x="285365" y="204470"/>
                </a:lnTo>
                <a:lnTo>
                  <a:pt x="252829" y="191770"/>
                </a:lnTo>
                <a:lnTo>
                  <a:pt x="257339" y="180340"/>
                </a:lnTo>
                <a:lnTo>
                  <a:pt x="229040" y="180340"/>
                </a:lnTo>
                <a:lnTo>
                  <a:pt x="206813" y="168910"/>
                </a:lnTo>
                <a:lnTo>
                  <a:pt x="185549" y="154940"/>
                </a:lnTo>
                <a:lnTo>
                  <a:pt x="166992" y="140970"/>
                </a:lnTo>
                <a:close/>
              </a:path>
              <a:path extrusionOk="0" h="787400" w="806450">
                <a:moveTo>
                  <a:pt x="333286" y="215900"/>
                </a:moveTo>
                <a:lnTo>
                  <a:pt x="245678" y="215900"/>
                </a:lnTo>
                <a:lnTo>
                  <a:pt x="279963" y="228600"/>
                </a:lnTo>
                <a:lnTo>
                  <a:pt x="315629" y="237490"/>
                </a:lnTo>
                <a:lnTo>
                  <a:pt x="352511" y="243840"/>
                </a:lnTo>
                <a:lnTo>
                  <a:pt x="390448" y="246380"/>
                </a:lnTo>
                <a:lnTo>
                  <a:pt x="390553" y="382270"/>
                </a:lnTo>
                <a:lnTo>
                  <a:pt x="415746" y="382270"/>
                </a:lnTo>
                <a:lnTo>
                  <a:pt x="415631" y="246380"/>
                </a:lnTo>
                <a:lnTo>
                  <a:pt x="453566" y="243840"/>
                </a:lnTo>
                <a:lnTo>
                  <a:pt x="490441" y="237490"/>
                </a:lnTo>
                <a:lnTo>
                  <a:pt x="526094" y="227330"/>
                </a:lnTo>
                <a:lnTo>
                  <a:pt x="541323" y="222250"/>
                </a:lnTo>
                <a:lnTo>
                  <a:pt x="390438" y="222250"/>
                </a:lnTo>
                <a:lnTo>
                  <a:pt x="354333" y="219710"/>
                </a:lnTo>
                <a:lnTo>
                  <a:pt x="333286" y="215900"/>
                </a:lnTo>
                <a:close/>
              </a:path>
              <a:path extrusionOk="0" h="787400" w="806450">
                <a:moveTo>
                  <a:pt x="587148" y="215900"/>
                </a:moveTo>
                <a:lnTo>
                  <a:pt x="560359" y="215900"/>
                </a:lnTo>
                <a:lnTo>
                  <a:pt x="569739" y="254000"/>
                </a:lnTo>
                <a:lnTo>
                  <a:pt x="576876" y="294640"/>
                </a:lnTo>
                <a:lnTo>
                  <a:pt x="581600" y="337820"/>
                </a:lnTo>
                <a:lnTo>
                  <a:pt x="583741" y="382270"/>
                </a:lnTo>
                <a:lnTo>
                  <a:pt x="608923" y="382270"/>
                </a:lnTo>
                <a:lnTo>
                  <a:pt x="606733" y="334010"/>
                </a:lnTo>
                <a:lnTo>
                  <a:pt x="601811" y="288290"/>
                </a:lnTo>
                <a:lnTo>
                  <a:pt x="594302" y="245110"/>
                </a:lnTo>
                <a:lnTo>
                  <a:pt x="587148" y="215900"/>
                </a:lnTo>
                <a:close/>
              </a:path>
              <a:path extrusionOk="0" h="787400" w="806450">
                <a:moveTo>
                  <a:pt x="711538" y="140970"/>
                </a:moveTo>
                <a:lnTo>
                  <a:pt x="677612" y="140970"/>
                </a:lnTo>
                <a:lnTo>
                  <a:pt x="711592" y="181610"/>
                </a:lnTo>
                <a:lnTo>
                  <a:pt x="739515" y="226060"/>
                </a:lnTo>
                <a:lnTo>
                  <a:pt x="760770" y="274320"/>
                </a:lnTo>
                <a:lnTo>
                  <a:pt x="774744" y="326390"/>
                </a:lnTo>
                <a:lnTo>
                  <a:pt x="780824" y="381000"/>
                </a:lnTo>
                <a:lnTo>
                  <a:pt x="608923" y="382270"/>
                </a:lnTo>
                <a:lnTo>
                  <a:pt x="805632" y="382270"/>
                </a:lnTo>
                <a:lnTo>
                  <a:pt x="795585" y="303530"/>
                </a:lnTo>
                <a:lnTo>
                  <a:pt x="782676" y="261620"/>
                </a:lnTo>
                <a:lnTo>
                  <a:pt x="765148" y="220980"/>
                </a:lnTo>
                <a:lnTo>
                  <a:pt x="743304" y="182880"/>
                </a:lnTo>
                <a:lnTo>
                  <a:pt x="717450" y="147320"/>
                </a:lnTo>
                <a:lnTo>
                  <a:pt x="711538" y="140970"/>
                </a:lnTo>
                <a:close/>
              </a:path>
              <a:path extrusionOk="0" h="787400" w="806450">
                <a:moveTo>
                  <a:pt x="415453" y="25400"/>
                </a:moveTo>
                <a:lnTo>
                  <a:pt x="390260" y="25400"/>
                </a:lnTo>
                <a:lnTo>
                  <a:pt x="390438" y="222250"/>
                </a:lnTo>
                <a:lnTo>
                  <a:pt x="415610" y="222250"/>
                </a:lnTo>
                <a:lnTo>
                  <a:pt x="415453" y="25400"/>
                </a:lnTo>
                <a:close/>
              </a:path>
              <a:path extrusionOk="0" h="787400" w="806450">
                <a:moveTo>
                  <a:pt x="544608" y="25400"/>
                </a:moveTo>
                <a:lnTo>
                  <a:pt x="415453" y="25400"/>
                </a:lnTo>
                <a:lnTo>
                  <a:pt x="448606" y="36830"/>
                </a:lnTo>
                <a:lnTo>
                  <a:pt x="479611" y="60960"/>
                </a:lnTo>
                <a:lnTo>
                  <a:pt x="507813" y="95250"/>
                </a:lnTo>
                <a:lnTo>
                  <a:pt x="532554" y="139700"/>
                </a:lnTo>
                <a:lnTo>
                  <a:pt x="553176" y="191770"/>
                </a:lnTo>
                <a:lnTo>
                  <a:pt x="520651" y="203200"/>
                </a:lnTo>
                <a:lnTo>
                  <a:pt x="486777" y="213360"/>
                </a:lnTo>
                <a:lnTo>
                  <a:pt x="451710" y="219710"/>
                </a:lnTo>
                <a:lnTo>
                  <a:pt x="415610" y="222250"/>
                </a:lnTo>
                <a:lnTo>
                  <a:pt x="541323" y="222250"/>
                </a:lnTo>
                <a:lnTo>
                  <a:pt x="560359" y="215900"/>
                </a:lnTo>
                <a:lnTo>
                  <a:pt x="587148" y="215900"/>
                </a:lnTo>
                <a:lnTo>
                  <a:pt x="584348" y="204470"/>
                </a:lnTo>
                <a:lnTo>
                  <a:pt x="609437" y="190500"/>
                </a:lnTo>
                <a:lnTo>
                  <a:pt x="625407" y="180340"/>
                </a:lnTo>
                <a:lnTo>
                  <a:pt x="576924" y="180340"/>
                </a:lnTo>
                <a:lnTo>
                  <a:pt x="559230" y="134620"/>
                </a:lnTo>
                <a:lnTo>
                  <a:pt x="538312" y="95250"/>
                </a:lnTo>
                <a:lnTo>
                  <a:pt x="514493" y="60960"/>
                </a:lnTo>
                <a:lnTo>
                  <a:pt x="488100" y="34290"/>
                </a:lnTo>
                <a:lnTo>
                  <a:pt x="565273" y="34290"/>
                </a:lnTo>
                <a:lnTo>
                  <a:pt x="544608" y="25400"/>
                </a:lnTo>
                <a:close/>
              </a:path>
              <a:path extrusionOk="0" h="787400" w="806450">
                <a:moveTo>
                  <a:pt x="367076" y="34290"/>
                </a:moveTo>
                <a:lnTo>
                  <a:pt x="317644" y="34290"/>
                </a:lnTo>
                <a:lnTo>
                  <a:pt x="291296" y="60960"/>
                </a:lnTo>
                <a:lnTo>
                  <a:pt x="267531" y="95250"/>
                </a:lnTo>
                <a:lnTo>
                  <a:pt x="246671" y="134620"/>
                </a:lnTo>
                <a:lnTo>
                  <a:pt x="229040" y="180340"/>
                </a:lnTo>
                <a:lnTo>
                  <a:pt x="257339" y="180340"/>
                </a:lnTo>
                <a:lnTo>
                  <a:pt x="273374" y="139700"/>
                </a:lnTo>
                <a:lnTo>
                  <a:pt x="298043" y="95250"/>
                </a:lnTo>
                <a:lnTo>
                  <a:pt x="326184" y="60960"/>
                </a:lnTo>
                <a:lnTo>
                  <a:pt x="357141" y="38100"/>
                </a:lnTo>
                <a:lnTo>
                  <a:pt x="367076" y="34290"/>
                </a:lnTo>
                <a:close/>
              </a:path>
              <a:path extrusionOk="0" h="787400" w="806450">
                <a:moveTo>
                  <a:pt x="565273" y="34290"/>
                </a:moveTo>
                <a:lnTo>
                  <a:pt x="488100" y="34290"/>
                </a:lnTo>
                <a:lnTo>
                  <a:pt x="535766" y="48260"/>
                </a:lnTo>
                <a:lnTo>
                  <a:pt x="580564" y="68580"/>
                </a:lnTo>
                <a:lnTo>
                  <a:pt x="622043" y="93980"/>
                </a:lnTo>
                <a:lnTo>
                  <a:pt x="659749" y="123190"/>
                </a:lnTo>
                <a:lnTo>
                  <a:pt x="640603" y="139700"/>
                </a:lnTo>
                <a:lnTo>
                  <a:pt x="620379" y="154940"/>
                </a:lnTo>
                <a:lnTo>
                  <a:pt x="599133" y="167640"/>
                </a:lnTo>
                <a:lnTo>
                  <a:pt x="576924" y="180340"/>
                </a:lnTo>
                <a:lnTo>
                  <a:pt x="625407" y="180340"/>
                </a:lnTo>
                <a:lnTo>
                  <a:pt x="633391" y="175260"/>
                </a:lnTo>
                <a:lnTo>
                  <a:pt x="656140" y="158750"/>
                </a:lnTo>
                <a:lnTo>
                  <a:pt x="677612" y="140970"/>
                </a:lnTo>
                <a:lnTo>
                  <a:pt x="711538" y="140970"/>
                </a:lnTo>
                <a:lnTo>
                  <a:pt x="687891" y="115570"/>
                </a:lnTo>
                <a:lnTo>
                  <a:pt x="654932" y="86360"/>
                </a:lnTo>
                <a:lnTo>
                  <a:pt x="618877" y="60960"/>
                </a:lnTo>
                <a:lnTo>
                  <a:pt x="580033" y="40640"/>
                </a:lnTo>
                <a:lnTo>
                  <a:pt x="565273" y="34290"/>
                </a:lnTo>
                <a:close/>
              </a:path>
            </a:pathLst>
          </a:custGeom>
          <a:solidFill>
            <a:srgbClr val="2E2D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1978c02ff3_0_205"/>
          <p:cNvSpPr/>
          <p:nvPr/>
        </p:nvSpPr>
        <p:spPr>
          <a:xfrm>
            <a:off x="6881703" y="8541936"/>
            <a:ext cx="791845" cy="734695"/>
          </a:xfrm>
          <a:custGeom>
            <a:rect b="b" l="l" r="r" t="t"/>
            <a:pathLst>
              <a:path extrusionOk="0" h="734695" w="79184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extrusionOk="0" h="734695" w="79184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extrusionOk="0" h="734695" w="79184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extrusionOk="0" h="734695" w="79184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extrusionOk="0" h="734695" w="79184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31978c02ff3_0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157" y="1948334"/>
            <a:ext cx="1031738" cy="5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1978c02ff3_0_205"/>
          <p:cNvSpPr/>
          <p:nvPr/>
        </p:nvSpPr>
        <p:spPr>
          <a:xfrm>
            <a:off x="6874286" y="4092478"/>
            <a:ext cx="847725" cy="565785"/>
          </a:xfrm>
          <a:custGeom>
            <a:rect b="b" l="l" r="r" t="t"/>
            <a:pathLst>
              <a:path extrusionOk="0" h="565785" w="847725">
                <a:moveTo>
                  <a:pt x="143256" y="262610"/>
                </a:moveTo>
                <a:lnTo>
                  <a:pt x="143230" y="165836"/>
                </a:lnTo>
                <a:lnTo>
                  <a:pt x="108546" y="143078"/>
                </a:lnTo>
                <a:lnTo>
                  <a:pt x="108546" y="183908"/>
                </a:lnTo>
                <a:lnTo>
                  <a:pt x="108546" y="262610"/>
                </a:lnTo>
                <a:lnTo>
                  <a:pt x="34696" y="262610"/>
                </a:lnTo>
                <a:lnTo>
                  <a:pt x="34696" y="135432"/>
                </a:lnTo>
                <a:lnTo>
                  <a:pt x="108546" y="183908"/>
                </a:lnTo>
                <a:lnTo>
                  <a:pt x="108546" y="143078"/>
                </a:lnTo>
                <a:lnTo>
                  <a:pt x="96913" y="135432"/>
                </a:lnTo>
                <a:lnTo>
                  <a:pt x="31623" y="92583"/>
                </a:lnTo>
                <a:lnTo>
                  <a:pt x="27228" y="91401"/>
                </a:lnTo>
                <a:lnTo>
                  <a:pt x="22948" y="91401"/>
                </a:lnTo>
                <a:lnTo>
                  <a:pt x="14363" y="93052"/>
                </a:lnTo>
                <a:lnTo>
                  <a:pt x="7035" y="97650"/>
                </a:lnTo>
                <a:lnTo>
                  <a:pt x="1930" y="104724"/>
                </a:lnTo>
                <a:lnTo>
                  <a:pt x="25" y="113753"/>
                </a:lnTo>
                <a:lnTo>
                  <a:pt x="25" y="262610"/>
                </a:lnTo>
                <a:lnTo>
                  <a:pt x="0" y="414515"/>
                </a:lnTo>
                <a:lnTo>
                  <a:pt x="736" y="417220"/>
                </a:lnTo>
                <a:lnTo>
                  <a:pt x="15278" y="432320"/>
                </a:lnTo>
                <a:lnTo>
                  <a:pt x="17538" y="433120"/>
                </a:lnTo>
                <a:lnTo>
                  <a:pt x="19862" y="433616"/>
                </a:lnTo>
                <a:lnTo>
                  <a:pt x="22275" y="433666"/>
                </a:lnTo>
                <a:lnTo>
                  <a:pt x="22504" y="433692"/>
                </a:lnTo>
                <a:lnTo>
                  <a:pt x="22733" y="433806"/>
                </a:lnTo>
                <a:lnTo>
                  <a:pt x="22948" y="433806"/>
                </a:lnTo>
                <a:lnTo>
                  <a:pt x="23215" y="433768"/>
                </a:lnTo>
                <a:lnTo>
                  <a:pt x="24777" y="433743"/>
                </a:lnTo>
                <a:lnTo>
                  <a:pt x="26365" y="433438"/>
                </a:lnTo>
                <a:lnTo>
                  <a:pt x="28473" y="432968"/>
                </a:lnTo>
                <a:lnTo>
                  <a:pt x="28994" y="432968"/>
                </a:lnTo>
                <a:lnTo>
                  <a:pt x="29502" y="432828"/>
                </a:lnTo>
                <a:lnTo>
                  <a:pt x="31584" y="432193"/>
                </a:lnTo>
                <a:lnTo>
                  <a:pt x="33616" y="431304"/>
                </a:lnTo>
                <a:lnTo>
                  <a:pt x="35572" y="429996"/>
                </a:lnTo>
                <a:lnTo>
                  <a:pt x="143230" y="359359"/>
                </a:lnTo>
                <a:lnTo>
                  <a:pt x="143256" y="262610"/>
                </a:lnTo>
                <a:close/>
              </a:path>
              <a:path extrusionOk="0" h="565785" w="847725">
                <a:moveTo>
                  <a:pt x="847699" y="0"/>
                </a:moveTo>
                <a:lnTo>
                  <a:pt x="813041" y="8547"/>
                </a:lnTo>
                <a:lnTo>
                  <a:pt x="813041" y="43484"/>
                </a:lnTo>
                <a:lnTo>
                  <a:pt x="813041" y="262610"/>
                </a:lnTo>
                <a:lnTo>
                  <a:pt x="590677" y="262610"/>
                </a:lnTo>
                <a:lnTo>
                  <a:pt x="590677" y="461860"/>
                </a:lnTo>
                <a:lnTo>
                  <a:pt x="585838" y="480606"/>
                </a:lnTo>
                <a:lnTo>
                  <a:pt x="577342" y="499313"/>
                </a:lnTo>
                <a:lnTo>
                  <a:pt x="563511" y="513918"/>
                </a:lnTo>
                <a:lnTo>
                  <a:pt x="545642" y="523417"/>
                </a:lnTo>
                <a:lnTo>
                  <a:pt x="525056" y="526808"/>
                </a:lnTo>
                <a:lnTo>
                  <a:pt x="524776" y="526808"/>
                </a:lnTo>
                <a:lnTo>
                  <a:pt x="524459" y="526757"/>
                </a:lnTo>
                <a:lnTo>
                  <a:pt x="519341" y="526707"/>
                </a:lnTo>
                <a:lnTo>
                  <a:pt x="514502" y="526110"/>
                </a:lnTo>
                <a:lnTo>
                  <a:pt x="509752" y="524954"/>
                </a:lnTo>
                <a:lnTo>
                  <a:pt x="509473" y="524916"/>
                </a:lnTo>
                <a:lnTo>
                  <a:pt x="325729" y="478917"/>
                </a:lnTo>
                <a:lnTo>
                  <a:pt x="287248" y="450659"/>
                </a:lnTo>
                <a:lnTo>
                  <a:pt x="278663" y="419036"/>
                </a:lnTo>
                <a:lnTo>
                  <a:pt x="279806" y="407987"/>
                </a:lnTo>
                <a:lnTo>
                  <a:pt x="280073" y="406704"/>
                </a:lnTo>
                <a:lnTo>
                  <a:pt x="280098" y="405422"/>
                </a:lnTo>
                <a:lnTo>
                  <a:pt x="285038" y="386537"/>
                </a:lnTo>
                <a:lnTo>
                  <a:pt x="590677" y="461860"/>
                </a:lnTo>
                <a:lnTo>
                  <a:pt x="590677" y="262610"/>
                </a:lnTo>
                <a:lnTo>
                  <a:pt x="209384" y="262610"/>
                </a:lnTo>
                <a:lnTo>
                  <a:pt x="209384" y="192265"/>
                </a:lnTo>
                <a:lnTo>
                  <a:pt x="813041" y="43484"/>
                </a:lnTo>
                <a:lnTo>
                  <a:pt x="813041" y="8547"/>
                </a:lnTo>
                <a:lnTo>
                  <a:pt x="174726" y="165836"/>
                </a:lnTo>
                <a:lnTo>
                  <a:pt x="174726" y="262610"/>
                </a:lnTo>
                <a:lnTo>
                  <a:pt x="174688" y="359308"/>
                </a:lnTo>
                <a:lnTo>
                  <a:pt x="246862" y="377139"/>
                </a:lnTo>
                <a:lnTo>
                  <a:pt x="241947" y="395897"/>
                </a:lnTo>
                <a:lnTo>
                  <a:pt x="241947" y="397243"/>
                </a:lnTo>
                <a:lnTo>
                  <a:pt x="241655" y="398576"/>
                </a:lnTo>
                <a:lnTo>
                  <a:pt x="239877" y="409790"/>
                </a:lnTo>
                <a:lnTo>
                  <a:pt x="244436" y="450138"/>
                </a:lnTo>
                <a:lnTo>
                  <a:pt x="265290" y="486244"/>
                </a:lnTo>
                <a:lnTo>
                  <a:pt x="300685" y="510692"/>
                </a:lnTo>
                <a:lnTo>
                  <a:pt x="310807" y="514324"/>
                </a:lnTo>
                <a:lnTo>
                  <a:pt x="313258" y="515543"/>
                </a:lnTo>
                <a:lnTo>
                  <a:pt x="499541" y="562203"/>
                </a:lnTo>
                <a:lnTo>
                  <a:pt x="524992" y="565353"/>
                </a:lnTo>
                <a:lnTo>
                  <a:pt x="531914" y="565353"/>
                </a:lnTo>
                <a:lnTo>
                  <a:pt x="578065" y="550849"/>
                </a:lnTo>
                <a:lnTo>
                  <a:pt x="612711" y="516597"/>
                </a:lnTo>
                <a:lnTo>
                  <a:pt x="628929" y="471347"/>
                </a:lnTo>
                <a:lnTo>
                  <a:pt x="847674" y="525221"/>
                </a:lnTo>
                <a:lnTo>
                  <a:pt x="847699" y="471347"/>
                </a:lnTo>
                <a:lnTo>
                  <a:pt x="847699" y="386537"/>
                </a:lnTo>
                <a:lnTo>
                  <a:pt x="847699" y="43484"/>
                </a:lnTo>
                <a:lnTo>
                  <a:pt x="847699" y="0"/>
                </a:lnTo>
                <a:close/>
              </a:path>
            </a:pathLst>
          </a:custGeom>
          <a:solidFill>
            <a:srgbClr val="2E2D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1978c02ff3_0_205"/>
          <p:cNvSpPr txBox="1"/>
          <p:nvPr/>
        </p:nvSpPr>
        <p:spPr>
          <a:xfrm>
            <a:off x="8223250" y="1041234"/>
            <a:ext cx="922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>
                <a:solidFill>
                  <a:schemeClr val="lt2"/>
                </a:solidFill>
              </a:rPr>
              <a:t>Patricio Catejo Jiménez</a:t>
            </a:r>
            <a:endParaRPr b="1" sz="3500">
              <a:solidFill>
                <a:schemeClr val="lt2"/>
              </a:solidFill>
            </a:endParaRPr>
          </a:p>
          <a:p>
            <a:pPr indent="0" lvl="0" marL="12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500">
                <a:solidFill>
                  <a:schemeClr val="lt2"/>
                </a:solidFill>
              </a:rPr>
              <a:t>PM, QA.</a:t>
            </a:r>
            <a:endParaRPr sz="3500">
              <a:solidFill>
                <a:schemeClr val="lt2"/>
              </a:solidFill>
            </a:endParaRPr>
          </a:p>
          <a:p>
            <a:pPr indent="0" lvl="0" marL="12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500">
                <a:solidFill>
                  <a:schemeClr val="lt2"/>
                </a:solidFill>
              </a:rPr>
              <a:t>Gestión, Riesgo, Calidad.</a:t>
            </a:r>
            <a:endParaRPr i="0" sz="1950">
              <a:solidFill>
                <a:schemeClr val="lt2"/>
              </a:solidFill>
            </a:endParaRPr>
          </a:p>
        </p:txBody>
      </p:sp>
      <p:sp>
        <p:nvSpPr>
          <p:cNvPr id="213" name="Google Shape;213;g31978c02ff3_0_205"/>
          <p:cNvSpPr txBox="1"/>
          <p:nvPr/>
        </p:nvSpPr>
        <p:spPr>
          <a:xfrm>
            <a:off x="8223250" y="3292475"/>
            <a:ext cx="922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500">
                <a:solidFill>
                  <a:schemeClr val="lt2"/>
                </a:solidFill>
              </a:rPr>
              <a:t>Felipe Prieto Hemstrom</a:t>
            </a:r>
            <a:endParaRPr b="1"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500">
                <a:solidFill>
                  <a:schemeClr val="lt2"/>
                </a:solidFill>
              </a:rPr>
              <a:t>DEV.</a:t>
            </a:r>
            <a:endParaRPr sz="3500">
              <a:solidFill>
                <a:schemeClr val="dk1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3500">
                <a:solidFill>
                  <a:schemeClr val="lt2"/>
                </a:solidFill>
              </a:rPr>
              <a:t>Arquitectura, Desarrollo.</a:t>
            </a:r>
            <a:endParaRPr sz="19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1978c02ff3_0_205"/>
          <p:cNvSpPr txBox="1"/>
          <p:nvPr/>
        </p:nvSpPr>
        <p:spPr>
          <a:xfrm>
            <a:off x="8223250" y="5543715"/>
            <a:ext cx="922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500">
                <a:solidFill>
                  <a:schemeClr val="lt2"/>
                </a:solidFill>
              </a:rPr>
              <a:t>Miguel Angel Ravello</a:t>
            </a:r>
            <a:endParaRPr b="1"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500">
                <a:solidFill>
                  <a:schemeClr val="lt2"/>
                </a:solidFill>
              </a:rPr>
              <a:t>PO, DEV.</a:t>
            </a:r>
            <a:endParaRPr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3500">
                <a:solidFill>
                  <a:schemeClr val="lt2"/>
                </a:solidFill>
              </a:rPr>
              <a:t>Arquitectura, Desarrollo.</a:t>
            </a:r>
            <a:endParaRPr sz="19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1978c02ff3_0_205"/>
          <p:cNvSpPr txBox="1"/>
          <p:nvPr/>
        </p:nvSpPr>
        <p:spPr>
          <a:xfrm>
            <a:off x="8223250" y="7826367"/>
            <a:ext cx="922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500">
                <a:solidFill>
                  <a:schemeClr val="lt2"/>
                </a:solidFill>
              </a:rPr>
              <a:t>Alejandro Vásquez González</a:t>
            </a:r>
            <a:endParaRPr b="1"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500">
                <a:solidFill>
                  <a:schemeClr val="lt2"/>
                </a:solidFill>
              </a:rPr>
              <a:t>DEV.</a:t>
            </a:r>
            <a:endParaRPr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3500">
                <a:solidFill>
                  <a:schemeClr val="lt2"/>
                </a:solidFill>
              </a:rPr>
              <a:t>Arquitectura, Gestión.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216" name="Google Shape;216;g31978c02ff3_0_205"/>
          <p:cNvPicPr preferRelativeResize="0"/>
          <p:nvPr/>
        </p:nvPicPr>
        <p:blipFill rotWithShape="1">
          <a:blip r:embed="rId5">
            <a:alphaModFix/>
          </a:blip>
          <a:srcRect b="8667" l="11410" r="13373" t="0"/>
          <a:stretch/>
        </p:blipFill>
        <p:spPr>
          <a:xfrm>
            <a:off x="14466225" y="3439700"/>
            <a:ext cx="1810974" cy="17085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7" name="Google Shape;217;g31978c02ff3_0_205"/>
          <p:cNvPicPr preferRelativeResize="0"/>
          <p:nvPr/>
        </p:nvPicPr>
        <p:blipFill rotWithShape="1">
          <a:blip r:embed="rId6">
            <a:alphaModFix/>
          </a:blip>
          <a:srcRect b="2543" l="0" r="3034" t="5965"/>
          <a:stretch/>
        </p:blipFill>
        <p:spPr>
          <a:xfrm>
            <a:off x="14466230" y="1146600"/>
            <a:ext cx="1810970" cy="170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9a528b75e_1_7"/>
          <p:cNvSpPr/>
          <p:nvPr/>
        </p:nvSpPr>
        <p:spPr>
          <a:xfrm>
            <a:off x="916575" y="368725"/>
            <a:ext cx="7170900" cy="66681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 u="sng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600" u="sng">
                <a:solidFill>
                  <a:schemeClr val="dk1"/>
                </a:solidFill>
              </a:rPr>
              <a:t>Problema o dolor</a:t>
            </a:r>
            <a:endParaRPr sz="2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</a:rPr>
              <a:t>Muchas aplicaciones de fitness ofrecen planes genéricos que no se ajustan a las necesidades individuales de cada usuario, lo que resulta en una menor efectividad o, incluso, en posibles lesiones por rutinas inapropiadas.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19a528b75e_1_7"/>
          <p:cNvSpPr/>
          <p:nvPr/>
        </p:nvSpPr>
        <p:spPr>
          <a:xfrm>
            <a:off x="8735931" y="2606691"/>
            <a:ext cx="1880700" cy="12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19a528b75e_1_7"/>
          <p:cNvSpPr/>
          <p:nvPr/>
        </p:nvSpPr>
        <p:spPr>
          <a:xfrm>
            <a:off x="11135450" y="381150"/>
            <a:ext cx="7170900" cy="66558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 u="sng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600" u="sng">
                <a:solidFill>
                  <a:schemeClr val="dk1"/>
                </a:solidFill>
              </a:rPr>
              <a:t>Propuesta de solución</a:t>
            </a:r>
            <a:endParaRPr sz="2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</a:rPr>
              <a:t>Al utilizar inteligencia artificial para adaptar las rutinas a datos personales del usuario, la aplicación promete ofrecer planes de entrenamiento más específicos y efectivos, basados en los objetivos y características únicas de cada persona.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25" name="Google Shape;225;g319a528b75e_1_7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Descripción del Proyecto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978c02ff3_0_331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Alcance</a:t>
            </a:r>
            <a:endParaRPr/>
          </a:p>
        </p:txBody>
      </p:sp>
      <p:sp>
        <p:nvSpPr>
          <p:cNvPr id="231" name="Google Shape;231;g31978c02ff3_0_331"/>
          <p:cNvSpPr/>
          <p:nvPr/>
        </p:nvSpPr>
        <p:spPr>
          <a:xfrm>
            <a:off x="1013350" y="2369603"/>
            <a:ext cx="18077400" cy="339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3300">
                <a:solidFill>
                  <a:schemeClr val="dk1"/>
                </a:solidFill>
              </a:rPr>
              <a:t>La app se enfoca en ofrecer una </a:t>
            </a:r>
            <a:r>
              <a:rPr b="1" lang="es-CL" sz="3300">
                <a:solidFill>
                  <a:schemeClr val="dk1"/>
                </a:solidFill>
              </a:rPr>
              <a:t>personalización avanzada</a:t>
            </a:r>
            <a:r>
              <a:rPr lang="es-CL" sz="3300">
                <a:solidFill>
                  <a:schemeClr val="dk1"/>
                </a:solidFill>
              </a:rPr>
              <a:t> mediante el uso de inteligencia artificial, con planes de entrenamiento y nutrición gratuitos, un sistema de seguimiento de progreso, y un enfoque en la motivación del usuario. Tiene potencial para </a:t>
            </a:r>
            <a:r>
              <a:rPr b="1" lang="es-CL" sz="3300">
                <a:solidFill>
                  <a:schemeClr val="dk1"/>
                </a:solidFill>
              </a:rPr>
              <a:t>alcanzar a una audiencia global</a:t>
            </a:r>
            <a:r>
              <a:rPr lang="es-CL" sz="3300">
                <a:solidFill>
                  <a:schemeClr val="dk1"/>
                </a:solidFill>
              </a:rPr>
              <a:t>, democratizando el acceso a herramientas de fitness y salud.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9a528b75e_1_16"/>
          <p:cNvSpPr/>
          <p:nvPr/>
        </p:nvSpPr>
        <p:spPr>
          <a:xfrm>
            <a:off x="7662300" y="7368350"/>
            <a:ext cx="345300" cy="3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19a528b75e_1_16"/>
          <p:cNvSpPr txBox="1"/>
          <p:nvPr/>
        </p:nvSpPr>
        <p:spPr>
          <a:xfrm>
            <a:off x="-150" y="1161532"/>
            <a:ext cx="20104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19a528b75e_1_16"/>
          <p:cNvSpPr txBox="1"/>
          <p:nvPr/>
        </p:nvSpPr>
        <p:spPr>
          <a:xfrm>
            <a:off x="-48" y="6190943"/>
            <a:ext cx="20104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19a528b75e_1_16"/>
          <p:cNvSpPr/>
          <p:nvPr/>
        </p:nvSpPr>
        <p:spPr>
          <a:xfrm>
            <a:off x="1013160" y="2243765"/>
            <a:ext cx="18077400" cy="25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</a:rPr>
              <a:t>Crear una aplicación que sea capaz de generar un plan de entrenamiento personalizado para aquellos que no se puedan permitir costear un personal trainer o recursos de pago.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40" name="Google Shape;240;g319a528b75e_1_16"/>
          <p:cNvSpPr/>
          <p:nvPr/>
        </p:nvSpPr>
        <p:spPr>
          <a:xfrm>
            <a:off x="1013358" y="7318002"/>
            <a:ext cx="18077400" cy="25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-558800" lvl="0" marL="749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>
                <a:solidFill>
                  <a:schemeClr val="dk1"/>
                </a:solidFill>
              </a:rPr>
              <a:t>Crear planes personalizados basados en las preferencias y objetivos del usuario.</a:t>
            </a:r>
            <a:endParaRPr sz="3000">
              <a:solidFill>
                <a:schemeClr val="dk1"/>
              </a:solidFill>
            </a:endParaRPr>
          </a:p>
          <a:p>
            <a:pPr indent="-558800" lvl="0" marL="749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>
                <a:solidFill>
                  <a:schemeClr val="dk1"/>
                </a:solidFill>
              </a:rPr>
              <a:t>Gestionar el almacenamiento y la recuperación de los datos del usuario y sus progresos.</a:t>
            </a:r>
            <a:endParaRPr sz="3000">
              <a:solidFill>
                <a:schemeClr val="dk1"/>
              </a:solidFill>
            </a:endParaRPr>
          </a:p>
          <a:p>
            <a:pPr indent="-558800" lvl="0" marL="749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>
                <a:solidFill>
                  <a:schemeClr val="dk1"/>
                </a:solidFill>
              </a:rPr>
              <a:t>Combinar la recuperación de información con la generación de contenido para ofrecer respuestas personalizadas y contextuales.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41" name="Google Shape;241;g319a528b75e_1_16"/>
          <p:cNvSpPr/>
          <p:nvPr/>
        </p:nvSpPr>
        <p:spPr>
          <a:xfrm>
            <a:off x="5787350" y="979350"/>
            <a:ext cx="8529000" cy="119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5400">
                <a:solidFill>
                  <a:schemeClr val="dk1"/>
                </a:solidFill>
              </a:rPr>
              <a:t>Objetivo General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42" name="Google Shape;242;g319a528b75e_1_16"/>
          <p:cNvSpPr/>
          <p:nvPr/>
        </p:nvSpPr>
        <p:spPr>
          <a:xfrm>
            <a:off x="5787450" y="6052850"/>
            <a:ext cx="8529000" cy="119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5400">
                <a:solidFill>
                  <a:schemeClr val="dk1"/>
                </a:solidFill>
              </a:rPr>
              <a:t>Objetivos Específicos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978c02ff3_0_322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 Trabajo</a:t>
            </a:r>
            <a:endParaRPr/>
          </a:p>
        </p:txBody>
      </p:sp>
      <p:sp>
        <p:nvSpPr>
          <p:cNvPr id="248" name="Google Shape;248;g31978c02ff3_0_322"/>
          <p:cNvSpPr/>
          <p:nvPr/>
        </p:nvSpPr>
        <p:spPr>
          <a:xfrm>
            <a:off x="1013351" y="3171715"/>
            <a:ext cx="18077400" cy="25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Scrum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</a:rPr>
              <a:t>Nos permite identificar y corregir errores, así como implementar mejoras en el proyecto a lo largo del proceso. Además, su estructura ágil nos ayuda a adaptarnos rápidamente a cualquier cambio o nueva necesidad que puede surgir durante el proyecto.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978c02ff3_0_221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Cronograma</a:t>
            </a:r>
            <a:endParaRPr/>
          </a:p>
        </p:txBody>
      </p:sp>
      <p:pic>
        <p:nvPicPr>
          <p:cNvPr id="254" name="Google Shape;254;g31978c02ff3_0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75" y="2087050"/>
            <a:ext cx="17713549" cy="80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978c02ff3_0_277"/>
          <p:cNvSpPr/>
          <p:nvPr/>
        </p:nvSpPr>
        <p:spPr>
          <a:xfrm>
            <a:off x="1658663" y="673750"/>
            <a:ext cx="6298800" cy="5343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1978c02ff3_0_277"/>
          <p:cNvSpPr/>
          <p:nvPr/>
        </p:nvSpPr>
        <p:spPr>
          <a:xfrm>
            <a:off x="9809750" y="673750"/>
            <a:ext cx="6441600" cy="5907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31978c02ff3_0_277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Tecnologías Utilizadas</a:t>
            </a:r>
            <a:endParaRPr/>
          </a:p>
        </p:txBody>
      </p:sp>
      <p:sp>
        <p:nvSpPr>
          <p:cNvPr id="262" name="Google Shape;262;g31978c02ff3_0_277"/>
          <p:cNvSpPr txBox="1"/>
          <p:nvPr/>
        </p:nvSpPr>
        <p:spPr>
          <a:xfrm>
            <a:off x="10248443" y="955007"/>
            <a:ext cx="6372600" cy="478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Bases de Datos / BaaS</a:t>
            </a:r>
            <a:endParaRPr b="1" sz="2500"/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CL" sz="2500"/>
              <a:t>F</a:t>
            </a:r>
            <a:r>
              <a:rPr lang="es-CL" sz="2500"/>
              <a:t>irebase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Modelado de Procesos de Negocio</a:t>
            </a:r>
            <a:endParaRPr b="1" sz="2500"/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CL" sz="2500"/>
              <a:t>BPM 2.0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Gestión de Proyectos</a:t>
            </a:r>
            <a:endParaRPr b="1" sz="2500"/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CL" sz="2500"/>
              <a:t>Jira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>
                <a:solidFill>
                  <a:schemeClr val="dk1"/>
                </a:solidFill>
              </a:rPr>
              <a:t>Generación de Rutina Personalizada</a:t>
            </a:r>
            <a:endParaRPr b="1" sz="2500">
              <a:solidFill>
                <a:schemeClr val="dk1"/>
              </a:solidFill>
            </a:endParaRPr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2500">
                <a:solidFill>
                  <a:schemeClr val="dk1"/>
                </a:solidFill>
              </a:rPr>
              <a:t>Gemini </a:t>
            </a:r>
            <a:endParaRPr sz="2500">
              <a:solidFill>
                <a:schemeClr val="dk1"/>
              </a:solidFill>
            </a:endParaRPr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>
                <a:solidFill>
                  <a:schemeClr val="dk1"/>
                </a:solidFill>
              </a:rPr>
              <a:t>Verificación de Acceso</a:t>
            </a:r>
            <a:endParaRPr b="1" sz="2500">
              <a:solidFill>
                <a:schemeClr val="dk1"/>
              </a:solidFill>
            </a:endParaRPr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2500">
                <a:solidFill>
                  <a:schemeClr val="dk1"/>
                </a:solidFill>
              </a:rPr>
              <a:t>Google Account </a:t>
            </a:r>
            <a:endParaRPr sz="2500">
              <a:solidFill>
                <a:schemeClr val="dk1"/>
              </a:solidFill>
            </a:endParaRPr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/>
          </a:p>
        </p:txBody>
      </p:sp>
      <p:sp>
        <p:nvSpPr>
          <p:cNvPr id="263" name="Google Shape;263;g31978c02ff3_0_277"/>
          <p:cNvSpPr txBox="1"/>
          <p:nvPr/>
        </p:nvSpPr>
        <p:spPr>
          <a:xfrm>
            <a:off x="1971269" y="955013"/>
            <a:ext cx="6372600" cy="347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Frontend</a:t>
            </a:r>
            <a:endParaRPr b="1"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Ionic</a:t>
            </a:r>
            <a:endParaRPr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Angular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Gestión y prueba de APIs</a:t>
            </a:r>
            <a:endParaRPr b="1"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Postman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Desarrollo de Aplicaciones Móviles </a:t>
            </a:r>
            <a:endParaRPr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Ionic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Lenguaje de programación</a:t>
            </a:r>
            <a:endParaRPr b="1"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Typescript </a:t>
            </a:r>
            <a:endParaRPr sz="2500"/>
          </a:p>
        </p:txBody>
      </p:sp>
      <p:pic>
        <p:nvPicPr>
          <p:cNvPr descr="File:Ionic Logo.svg - Wikimedia Commons" id="264" name="Google Shape;264;g31978c02ff3_0_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512" y="1344148"/>
            <a:ext cx="1132365" cy="3798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rchivo:Angular full color logo.svg - Wikipedia, la enciclopedia libre" id="265" name="Google Shape;265;g31978c02ff3_0_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334" y="1723990"/>
            <a:ext cx="381508" cy="3798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Postman (software).png - Wikimedia Commons" id="266" name="Google Shape;266;g31978c02ff3_0_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9533" y="2821801"/>
            <a:ext cx="1257079" cy="3798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Ionic Logo.svg - Wikimedia Commons" id="267" name="Google Shape;267;g31978c02ff3_0_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512" y="4031214"/>
            <a:ext cx="1132365" cy="3798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Lucidchart-logo.svg - Wikimedia Commons" id="268" name="Google Shape;268;g31978c02ff3_0_2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79598" y="2699458"/>
            <a:ext cx="2743456" cy="3798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Jira Logo.svg - Wikimedia Commons" id="269" name="Google Shape;269;g31978c02ff3_0_277"/>
          <p:cNvPicPr preferRelativeResize="0"/>
          <p:nvPr/>
        </p:nvPicPr>
        <p:blipFill rotWithShape="1">
          <a:blip r:embed="rId7">
            <a:alphaModFix/>
          </a:blip>
          <a:srcRect b="-14539" l="10660" r="-10659" t="14540"/>
          <a:stretch/>
        </p:blipFill>
        <p:spPr>
          <a:xfrm>
            <a:off x="11721662" y="3663703"/>
            <a:ext cx="906440" cy="3798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rchivo:Firebase Logo.png - Wikipedia, la enciclopedia libre" id="270" name="Google Shape;270;g31978c02ff3_0_2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13882" y="1284771"/>
            <a:ext cx="1490541" cy="5101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1" name="Google Shape;271;g31978c02ff3_0_2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6419" y="4792778"/>
            <a:ext cx="906432" cy="8967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2" name="Google Shape;272;g31978c02ff3_0_2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31025" y="4792777"/>
            <a:ext cx="1132375" cy="44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31978c02ff3_0_27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918224" y="5582300"/>
            <a:ext cx="758973" cy="75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978c02ff3_0_245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Arquitectura del Software</a:t>
            </a:r>
            <a:endParaRPr/>
          </a:p>
        </p:txBody>
      </p:sp>
      <p:sp>
        <p:nvSpPr>
          <p:cNvPr id="279" name="Google Shape;279;g31978c02ff3_0_245"/>
          <p:cNvSpPr txBox="1"/>
          <p:nvPr>
            <p:ph idx="2" type="body"/>
          </p:nvPr>
        </p:nvSpPr>
        <p:spPr>
          <a:xfrm>
            <a:off x="5614875" y="1006712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/>
              <a:t>Diagrama de Despliegue</a:t>
            </a:r>
            <a:endParaRPr i="1"/>
          </a:p>
        </p:txBody>
      </p:sp>
      <p:pic>
        <p:nvPicPr>
          <p:cNvPr id="280" name="Google Shape;280;g31978c02ff3_0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040" y="228475"/>
            <a:ext cx="14881859" cy="955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