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20"/>
  </p:notesMasterIdLst>
  <p:sldIdLst>
    <p:sldId id="256" r:id="rId4"/>
    <p:sldId id="265" r:id="rId5"/>
    <p:sldId id="276" r:id="rId6"/>
    <p:sldId id="277" r:id="rId7"/>
    <p:sldId id="266" r:id="rId8"/>
    <p:sldId id="267" r:id="rId9"/>
    <p:sldId id="268" r:id="rId10"/>
    <p:sldId id="269" r:id="rId11"/>
    <p:sldId id="270" r:id="rId12"/>
    <p:sldId id="278" r:id="rId13"/>
    <p:sldId id="271" r:id="rId14"/>
    <p:sldId id="272" r:id="rId15"/>
    <p:sldId id="280" r:id="rId16"/>
    <p:sldId id="281" r:id="rId17"/>
    <p:sldId id="279" r:id="rId18"/>
    <p:sldId id="282" r:id="rId19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95332" autoAdjust="0"/>
  </p:normalViewPr>
  <p:slideViewPr>
    <p:cSldViewPr snapToGrid="0">
      <p:cViewPr varScale="1"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50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96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892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058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b="0" strike="noStrike" spc="-1" dirty="0" smtClean="0">
                <a:solidFill>
                  <a:schemeClr val="accent6"/>
                </a:solidFill>
                <a:latin typeface="GRAPHIKLCG-MEDIUM"/>
              </a:rPr>
              <a:t>2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Рекламщики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9093200" y="2213756"/>
            <a:ext cx="10193867" cy="67326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4400" b="1" i="1" spc="-1" dirty="0" smtClean="0">
                <a:latin typeface="GRAPHIKLCG-SEMIBOLD"/>
              </a:rPr>
              <a:t>РК </a:t>
            </a:r>
            <a:r>
              <a:rPr lang="en-US" sz="4400" b="1" i="1" spc="-1" dirty="0" smtClean="0">
                <a:latin typeface="GRAPHIKLCG-SEMIBOLD"/>
              </a:rPr>
              <a:t>A </a:t>
            </a:r>
            <a:r>
              <a:rPr lang="ru-RU" sz="4400" i="1" spc="-1" dirty="0" smtClean="0">
                <a:latin typeface="GRAPHIKLCG-SEMIBOLD"/>
              </a:rPr>
              <a:t>даёт </a:t>
            </a:r>
            <a:r>
              <a:rPr lang="ru-RU" sz="4400" b="1" i="1" spc="-1" dirty="0" smtClean="0">
                <a:latin typeface="GRAPHIKLCG-SEMIBOLD"/>
              </a:rPr>
              <a:t>меньшую прибыль</a:t>
            </a:r>
            <a:r>
              <a:rPr lang="ru-RU" sz="4400" i="1" spc="-1" dirty="0" smtClean="0">
                <a:latin typeface="GRAPHIKLCG-SEMIBOLD"/>
              </a:rPr>
              <a:t>, но результатам её тестирования </a:t>
            </a:r>
            <a:r>
              <a:rPr lang="ru-RU" sz="4400" b="1" i="1" spc="-1" dirty="0" smtClean="0">
                <a:latin typeface="GRAPHIKLCG-SEMIBOLD"/>
              </a:rPr>
              <a:t>можно доверять</a:t>
            </a:r>
            <a:r>
              <a:rPr lang="ru-RU" sz="4400" i="1" spc="-1" dirty="0" smtClean="0">
                <a:latin typeface="GRAPHIKLCG-SEMIBOLD"/>
              </a:rPr>
              <a:t>. </a:t>
            </a:r>
          </a:p>
          <a:p>
            <a:pPr defTabSz="1488240">
              <a:lnSpc>
                <a:spcPts val="7500"/>
              </a:lnSpc>
            </a:pPr>
            <a:endParaRPr lang="ru-RU" sz="4400" b="1" i="1" spc="-1" dirty="0">
              <a:latin typeface="GRAPHIKLCG-SEMIBOLD"/>
            </a:endParaRPr>
          </a:p>
          <a:p>
            <a:pPr defTabSz="1488240">
              <a:lnSpc>
                <a:spcPts val="7500"/>
              </a:lnSpc>
            </a:pPr>
            <a:r>
              <a:rPr lang="ru-RU" sz="4400" b="1" i="1" spc="-1" dirty="0" smtClean="0">
                <a:latin typeface="GRAPHIKLCG-SEMIBOLD"/>
              </a:rPr>
              <a:t>РК </a:t>
            </a:r>
            <a:r>
              <a:rPr lang="en-US" sz="4400" b="1" i="1" spc="-1" dirty="0" smtClean="0">
                <a:latin typeface="GRAPHIKLCG-SEMIBOLD"/>
              </a:rPr>
              <a:t>B </a:t>
            </a:r>
            <a:r>
              <a:rPr lang="ru-RU" sz="4400" i="1" spc="-1" dirty="0" smtClean="0">
                <a:latin typeface="GRAPHIKLCG-SEMIBOLD"/>
              </a:rPr>
              <a:t>даёт </a:t>
            </a:r>
            <a:r>
              <a:rPr lang="ru-RU" sz="4400" b="1" i="1" spc="-1" dirty="0" smtClean="0">
                <a:latin typeface="GRAPHIKLCG-SEMIBOLD"/>
              </a:rPr>
              <a:t>большую прибыль</a:t>
            </a:r>
            <a:r>
              <a:rPr lang="ru-RU" sz="4400" i="1" spc="-1" dirty="0" smtClean="0">
                <a:latin typeface="GRAPHIKLCG-SEMIBOLD"/>
              </a:rPr>
              <a:t>, но результатам её тестирования </a:t>
            </a:r>
            <a:r>
              <a:rPr lang="ru-RU" sz="4400" b="1" i="1" spc="-1" dirty="0" smtClean="0">
                <a:latin typeface="GRAPHIKLCG-SEMIBOLD"/>
              </a:rPr>
              <a:t>доверять нельзя</a:t>
            </a:r>
          </a:p>
        </p:txBody>
      </p:sp>
    </p:spTree>
    <p:extLst>
      <p:ext uri="{BB962C8B-B14F-4D97-AF65-F5344CB8AC3E}">
        <p14:creationId xmlns:p14="http://schemas.microsoft.com/office/powerpoint/2010/main" val="37904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Чёрный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6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62" y="4982080"/>
            <a:ext cx="9828187" cy="6071518"/>
          </a:xfrm>
          <a:prstGeom prst="rect">
            <a:avLst/>
          </a:prstGeom>
        </p:spPr>
      </p:pic>
      <p:sp>
        <p:nvSpPr>
          <p:cNvPr id="2" name="Заголовок 4"/>
          <p:cNvSpPr/>
          <p:nvPr/>
        </p:nvSpPr>
        <p:spPr>
          <a:xfrm>
            <a:off x="827021" y="335967"/>
            <a:ext cx="18160920" cy="1923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Конверсия среди групп </a:t>
            </a: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клиентов и необходимость перечёта прибыльности РК </a:t>
            </a:r>
            <a:r>
              <a:rPr lang="en-US" sz="5500" b="1" strike="noStrike" spc="-1" dirty="0" smtClean="0">
                <a:solidFill>
                  <a:schemeClr val="dk1"/>
                </a:solidFill>
                <a:latin typeface="GRAPHIKLCG-SEMIBOLD"/>
              </a:rPr>
              <a:t>B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20" y="4982080"/>
            <a:ext cx="7308543" cy="6071518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839520" y="272490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Разница в уровне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Разница в уровне конверсии различается по годам начала работы с клиентом почти в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10 раз.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440561" y="2724903"/>
            <a:ext cx="8965972" cy="1898402"/>
            <a:chOff x="839520" y="7741772"/>
            <a:chExt cx="8965972" cy="1898402"/>
          </a:xfrm>
        </p:grpSpPr>
        <p:grpSp>
          <p:nvGrpSpPr>
            <p:cNvPr id="27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1" name="Рисунок 8"/>
              <p:cNvPicPr/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8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Доверять ли тесту РК </a:t>
              </a:r>
              <a:r>
                <a:rPr lang="en-US" sz="2400" b="1" spc="-1" dirty="0" smtClean="0">
                  <a:solidFill>
                    <a:schemeClr val="dk1"/>
                  </a:solidFill>
                  <a:latin typeface="GRAPHIKLCG-MEDIUM"/>
                </a:rPr>
                <a:t>B?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Заголовок 4"/>
            <p:cNvSpPr/>
            <p:nvPr/>
          </p:nvSpPr>
          <p:spPr>
            <a:xfrm>
              <a:off x="2132019" y="8293652"/>
              <a:ext cx="767347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Доверять тесту РК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нельзя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,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 так как средняя конверсия у группы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и контрольной группы сильно отличаются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.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Необходимо пересчитать конверсию с учётом неоднородности выборки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23245"/>
              </p:ext>
            </p:extLst>
          </p:nvPr>
        </p:nvGraphicFramePr>
        <p:xfrm>
          <a:off x="572780" y="2523071"/>
          <a:ext cx="18694399" cy="7552260"/>
        </p:xfrm>
        <a:graphic>
          <a:graphicData uri="http://schemas.openxmlformats.org/drawingml/2006/table">
            <a:tbl>
              <a:tblPr/>
              <a:tblGrid>
                <a:gridCol w="1103620">
                  <a:extLst>
                    <a:ext uri="{9D8B030D-6E8A-4147-A177-3AD203B41FA5}">
                      <a16:colId xmlns:a16="http://schemas.microsoft.com/office/drawing/2014/main" val="1829444453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val="793785144"/>
                    </a:ext>
                  </a:extLst>
                </a:gridCol>
                <a:gridCol w="1291634">
                  <a:extLst>
                    <a:ext uri="{9D8B030D-6E8A-4147-A177-3AD203B41FA5}">
                      <a16:colId xmlns:a16="http://schemas.microsoft.com/office/drawing/2014/main" val="2714043316"/>
                    </a:ext>
                  </a:extLst>
                </a:gridCol>
                <a:gridCol w="1236435">
                  <a:extLst>
                    <a:ext uri="{9D8B030D-6E8A-4147-A177-3AD203B41FA5}">
                      <a16:colId xmlns:a16="http://schemas.microsoft.com/office/drawing/2014/main" val="3772120610"/>
                    </a:ext>
                  </a:extLst>
                </a:gridCol>
                <a:gridCol w="1509718">
                  <a:extLst>
                    <a:ext uri="{9D8B030D-6E8A-4147-A177-3AD203B41FA5}">
                      <a16:colId xmlns:a16="http://schemas.microsoft.com/office/drawing/2014/main" val="1419917756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1729590618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55819125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043579904"/>
                    </a:ext>
                  </a:extLst>
                </a:gridCol>
                <a:gridCol w="1233964">
                  <a:extLst>
                    <a:ext uri="{9D8B030D-6E8A-4147-A177-3AD203B41FA5}">
                      <a16:colId xmlns:a16="http://schemas.microsoft.com/office/drawing/2014/main" val="1876289592"/>
                    </a:ext>
                  </a:extLst>
                </a:gridCol>
                <a:gridCol w="1629939">
                  <a:extLst>
                    <a:ext uri="{9D8B030D-6E8A-4147-A177-3AD203B41FA5}">
                      <a16:colId xmlns:a16="http://schemas.microsoft.com/office/drawing/2014/main" val="3487197714"/>
                    </a:ext>
                  </a:extLst>
                </a:gridCol>
                <a:gridCol w="1979031">
                  <a:extLst>
                    <a:ext uri="{9D8B030D-6E8A-4147-A177-3AD203B41FA5}">
                      <a16:colId xmlns:a16="http://schemas.microsoft.com/office/drawing/2014/main" val="15552446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71572125"/>
                    </a:ext>
                  </a:extLst>
                </a:gridCol>
                <a:gridCol w="1910512">
                  <a:extLst>
                    <a:ext uri="{9D8B030D-6E8A-4147-A177-3AD203B41FA5}">
                      <a16:colId xmlns:a16="http://schemas.microsoft.com/office/drawing/2014/main" val="3934631959"/>
                    </a:ext>
                  </a:extLst>
                </a:gridCol>
              </a:tblGrid>
              <a:tr h="24675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Впервые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стал клиентом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Конверсия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людей в контрольной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группе, чел.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до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после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Увеличение числа покупок после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Выручка с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покупки,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Стоимость рекламы за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просмотр,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выручка после внедрения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Общие затраты на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рекламу,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084823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83478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4125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-193880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3856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7200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285360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90881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325280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838720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60593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-275160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96581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68410"/>
                  </a:ext>
                </a:extLst>
              </a:tr>
              <a:tr h="56496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93868"/>
                  </a:ext>
                </a:extLst>
              </a:tr>
            </a:tbl>
          </a:graphicData>
        </a:graphic>
      </p:graphicFrame>
      <p:sp>
        <p:nvSpPr>
          <p:cNvPr id="4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выручка после внедрения РК 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6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63022"/>
              </p:ext>
            </p:extLst>
          </p:nvPr>
        </p:nvGraphicFramePr>
        <p:xfrm>
          <a:off x="572780" y="2523071"/>
          <a:ext cx="18694399" cy="7552260"/>
        </p:xfrm>
        <a:graphic>
          <a:graphicData uri="http://schemas.openxmlformats.org/drawingml/2006/table">
            <a:tbl>
              <a:tblPr/>
              <a:tblGrid>
                <a:gridCol w="1103620">
                  <a:extLst>
                    <a:ext uri="{9D8B030D-6E8A-4147-A177-3AD203B41FA5}">
                      <a16:colId xmlns:a16="http://schemas.microsoft.com/office/drawing/2014/main" val="1829444453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val="793785144"/>
                    </a:ext>
                  </a:extLst>
                </a:gridCol>
                <a:gridCol w="1291634">
                  <a:extLst>
                    <a:ext uri="{9D8B030D-6E8A-4147-A177-3AD203B41FA5}">
                      <a16:colId xmlns:a16="http://schemas.microsoft.com/office/drawing/2014/main" val="2714043316"/>
                    </a:ext>
                  </a:extLst>
                </a:gridCol>
                <a:gridCol w="1236435">
                  <a:extLst>
                    <a:ext uri="{9D8B030D-6E8A-4147-A177-3AD203B41FA5}">
                      <a16:colId xmlns:a16="http://schemas.microsoft.com/office/drawing/2014/main" val="3772120610"/>
                    </a:ext>
                  </a:extLst>
                </a:gridCol>
                <a:gridCol w="1509718">
                  <a:extLst>
                    <a:ext uri="{9D8B030D-6E8A-4147-A177-3AD203B41FA5}">
                      <a16:colId xmlns:a16="http://schemas.microsoft.com/office/drawing/2014/main" val="1419917756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1729590618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55819125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043579904"/>
                    </a:ext>
                  </a:extLst>
                </a:gridCol>
                <a:gridCol w="1233964">
                  <a:extLst>
                    <a:ext uri="{9D8B030D-6E8A-4147-A177-3AD203B41FA5}">
                      <a16:colId xmlns:a16="http://schemas.microsoft.com/office/drawing/2014/main" val="1876289592"/>
                    </a:ext>
                  </a:extLst>
                </a:gridCol>
                <a:gridCol w="1629939">
                  <a:extLst>
                    <a:ext uri="{9D8B030D-6E8A-4147-A177-3AD203B41FA5}">
                      <a16:colId xmlns:a16="http://schemas.microsoft.com/office/drawing/2014/main" val="3487197714"/>
                    </a:ext>
                  </a:extLst>
                </a:gridCol>
                <a:gridCol w="1979031">
                  <a:extLst>
                    <a:ext uri="{9D8B030D-6E8A-4147-A177-3AD203B41FA5}">
                      <a16:colId xmlns:a16="http://schemas.microsoft.com/office/drawing/2014/main" val="15552446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71572125"/>
                    </a:ext>
                  </a:extLst>
                </a:gridCol>
                <a:gridCol w="1910512">
                  <a:extLst>
                    <a:ext uri="{9D8B030D-6E8A-4147-A177-3AD203B41FA5}">
                      <a16:colId xmlns:a16="http://schemas.microsoft.com/office/drawing/2014/main" val="3934631959"/>
                    </a:ext>
                  </a:extLst>
                </a:gridCol>
              </a:tblGrid>
              <a:tr h="24675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Впервые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стал клиентом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Конверсия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людей в контрольной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группе, чел.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до внедрения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покупок в контрольной группе после внедрения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РК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Увеличение числа покупок после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шт.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Выручка с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покупки,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Стоимость рекламы за 1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просмотр,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выручка после внедрения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рекламы,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Общие затраты на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рекламу,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руб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084823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83478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14125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3856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-26840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7200"/>
                  </a:ext>
                </a:extLst>
              </a:tr>
              <a:tr h="564964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182880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908816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60593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-102440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96581"/>
                  </a:ext>
                </a:extLst>
              </a:tr>
              <a:tr h="5649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-98640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068410"/>
                  </a:ext>
                </a:extLst>
              </a:tr>
              <a:tr h="56496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-1521000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93868"/>
                  </a:ext>
                </a:extLst>
              </a:tr>
            </a:tbl>
          </a:graphicData>
        </a:graphic>
      </p:graphicFrame>
      <p:sp>
        <p:nvSpPr>
          <p:cNvPr id="4" name="Заголовок 4"/>
          <p:cNvSpPr/>
          <p:nvPr/>
        </p:nvSpPr>
        <p:spPr>
          <a:xfrm>
            <a:off x="839520" y="526379"/>
            <a:ext cx="18160920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выручка после внедрения РК </a:t>
            </a:r>
            <a:r>
              <a:rPr lang="en-US" sz="5500" b="1" spc="-1" dirty="0" smtClean="0">
                <a:solidFill>
                  <a:schemeClr val="dk1"/>
                </a:solidFill>
                <a:latin typeface="GRAPHIKLCG-SEMIBOLD"/>
              </a:rPr>
              <a:t>B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Зачем платить за то, что не </a:t>
            </a:r>
            <a:r>
              <a:rPr lang="ru-RU" sz="5500" b="1" spc="-1" smtClean="0">
                <a:solidFill>
                  <a:schemeClr val="dk1"/>
                </a:solidFill>
                <a:latin typeface="GRAPHIKLCG-SEMIBOLD"/>
              </a:rPr>
              <a:t>приносит прибыль?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19" y="1917183"/>
            <a:ext cx="9641493" cy="1898402"/>
            <a:chOff x="839520" y="7741772"/>
            <a:chExt cx="8601042" cy="189840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Сравнение уровней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8" y="8293652"/>
              <a:ext cx="7308544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Как видим, в большинстве подгрупп РК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A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работает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эффективнее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,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чем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B.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Иногда </a:t>
              </a:r>
              <a:r>
                <a:rPr lang="ru-RU" sz="2000" spc="-1" dirty="0">
                  <a:solidFill>
                    <a:schemeClr val="dk1"/>
                  </a:solidFill>
                  <a:latin typeface="Graphik LCG"/>
                </a:rPr>
                <a:t>РК </a:t>
              </a:r>
              <a:r>
                <a:rPr lang="en-US" sz="2000" spc="-1" dirty="0">
                  <a:solidFill>
                    <a:schemeClr val="dk1"/>
                  </a:solidFill>
                  <a:latin typeface="Graphik LCG"/>
                </a:rPr>
                <a:t>A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или РК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уменьшают уровень естественной конверсии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sp>
        <p:nvSpPr>
          <p:cNvPr id="32" name="Заголовок 4"/>
          <p:cNvSpPr/>
          <p:nvPr/>
        </p:nvSpPr>
        <p:spPr>
          <a:xfrm>
            <a:off x="1447200" y="10330423"/>
            <a:ext cx="7993361" cy="4066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1488240">
              <a:lnSpc>
                <a:spcPts val="3501"/>
              </a:lnSpc>
            </a:pPr>
            <a:r>
              <a:rPr lang="ru-RU" sz="2400" spc="-1" dirty="0" smtClean="0">
                <a:solidFill>
                  <a:schemeClr val="dk1"/>
                </a:solidFill>
                <a:latin typeface="GRAPHIKLCG-MEDIUM"/>
              </a:rPr>
              <a:t>Уровни конверсии по группам</a:t>
            </a:r>
            <a:endParaRPr lang="ru-RU" sz="1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0734297" y="1856223"/>
            <a:ext cx="932240" cy="8880850"/>
          </a:xfrm>
          <a:prstGeom prst="righ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13074"/>
              </p:ext>
            </p:extLst>
          </p:nvPr>
        </p:nvGraphicFramePr>
        <p:xfrm>
          <a:off x="839519" y="3956995"/>
          <a:ext cx="9992159" cy="6285372"/>
        </p:xfrm>
        <a:graphic>
          <a:graphicData uri="http://schemas.openxmlformats.org/drawingml/2006/table">
            <a:tbl>
              <a:tblPr/>
              <a:tblGrid>
                <a:gridCol w="1461982">
                  <a:extLst>
                    <a:ext uri="{9D8B030D-6E8A-4147-A177-3AD203B41FA5}">
                      <a16:colId xmlns:a16="http://schemas.microsoft.com/office/drawing/2014/main" val="1091863358"/>
                    </a:ext>
                  </a:extLst>
                </a:gridCol>
                <a:gridCol w="1085314">
                  <a:extLst>
                    <a:ext uri="{9D8B030D-6E8A-4147-A177-3AD203B41FA5}">
                      <a16:colId xmlns:a16="http://schemas.microsoft.com/office/drawing/2014/main" val="2442640184"/>
                    </a:ext>
                  </a:extLst>
                </a:gridCol>
                <a:gridCol w="1637838">
                  <a:extLst>
                    <a:ext uri="{9D8B030D-6E8A-4147-A177-3AD203B41FA5}">
                      <a16:colId xmlns:a16="http://schemas.microsoft.com/office/drawing/2014/main" val="2236955137"/>
                    </a:ext>
                  </a:extLst>
                </a:gridCol>
                <a:gridCol w="1935675">
                  <a:extLst>
                    <a:ext uri="{9D8B030D-6E8A-4147-A177-3AD203B41FA5}">
                      <a16:colId xmlns:a16="http://schemas.microsoft.com/office/drawing/2014/main" val="746654411"/>
                    </a:ext>
                  </a:extLst>
                </a:gridCol>
                <a:gridCol w="1935675">
                  <a:extLst>
                    <a:ext uri="{9D8B030D-6E8A-4147-A177-3AD203B41FA5}">
                      <a16:colId xmlns:a16="http://schemas.microsoft.com/office/drawing/2014/main" val="2612000862"/>
                    </a:ext>
                  </a:extLst>
                </a:gridCol>
                <a:gridCol w="1935675">
                  <a:extLst>
                    <a:ext uri="{9D8B030D-6E8A-4147-A177-3AD203B41FA5}">
                      <a16:colId xmlns:a16="http://schemas.microsoft.com/office/drawing/2014/main" val="482880228"/>
                    </a:ext>
                  </a:extLst>
                </a:gridCol>
              </a:tblGrid>
              <a:tr h="23952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Впервые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стал клиентом</a:t>
                      </a:r>
                      <a:endParaRPr lang="ru-RU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Возраст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с внедрения РК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Дополнительная прибыль от комбинации РК A, РК B, "Не показывать 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рекламу«, руб.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3848"/>
                  </a:ext>
                </a:extLst>
              </a:tr>
              <a:tr h="43223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-76400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-139400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11631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-81960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984971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-193880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76424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-95960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568"/>
                  </a:ext>
                </a:extLst>
              </a:tr>
              <a:tr h="43223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560640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-93360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560640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44425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838720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-307280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838720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36157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Младше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-275160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-383160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55924"/>
                  </a:ext>
                </a:extLst>
              </a:tr>
              <a:tr h="432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Старше 23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-418000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477218"/>
                  </a:ext>
                </a:extLst>
              </a:tr>
              <a:tr h="432232">
                <a:tc>
                  <a:txBody>
                    <a:bodyPr/>
                    <a:lstStyle/>
                    <a:p>
                      <a:pPr algn="ctr" fontAlgn="t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</a:t>
                      </a:r>
                    </a:p>
                  </a:txBody>
                  <a:tcPr marL="7620" marR="7620" marT="762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-1521000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1864520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95401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9822" y="3956995"/>
            <a:ext cx="7080619" cy="6254750"/>
          </a:xfrm>
          <a:prstGeom prst="rect">
            <a:avLst/>
          </a:prstGeom>
        </p:spPr>
      </p:pic>
      <p:grpSp>
        <p:nvGrpSpPr>
          <p:cNvPr id="24" name="Группа 23"/>
          <p:cNvGrpSpPr/>
          <p:nvPr/>
        </p:nvGrpSpPr>
        <p:grpSpPr>
          <a:xfrm>
            <a:off x="12199840" y="1917183"/>
            <a:ext cx="6520579" cy="1449563"/>
            <a:chOff x="839520" y="7741771"/>
            <a:chExt cx="5816918" cy="1449563"/>
          </a:xfrm>
        </p:grpSpPr>
        <p:grpSp>
          <p:nvGrpSpPr>
            <p:cNvPr id="25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5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6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" name="Заголовок 4"/>
            <p:cNvSpPr/>
            <p:nvPr/>
          </p:nvSpPr>
          <p:spPr>
            <a:xfrm>
              <a:off x="2132019" y="7741771"/>
              <a:ext cx="4524419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Сравнение уровней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Заголовок 4"/>
            <p:cNvSpPr/>
            <p:nvPr/>
          </p:nvSpPr>
          <p:spPr>
            <a:xfrm>
              <a:off x="2132018" y="8293652"/>
              <a:ext cx="4524420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Комбинация стратегий позволит убрать отрицательные эффекты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1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9093201" y="3175558"/>
            <a:ext cx="977392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4400" i="1" spc="-1" dirty="0" smtClean="0">
                <a:latin typeface="GRAPHIKLCG-SEMIBOLD"/>
              </a:rPr>
              <a:t>Из двух рекламных кампаний необходимо выбрать </a:t>
            </a:r>
            <a:r>
              <a:rPr lang="en-US" sz="4400" b="1" i="1" spc="-1" dirty="0" smtClean="0">
                <a:latin typeface="GRAPHIKLCG-SEMIBOLD"/>
              </a:rPr>
              <a:t>A</a:t>
            </a:r>
            <a:r>
              <a:rPr lang="en-US" sz="4400" i="1" spc="-1" dirty="0" smtClean="0">
                <a:latin typeface="GRAPHIKLCG-SEMIBOLD"/>
              </a:rPr>
              <a:t>, </a:t>
            </a:r>
            <a:r>
              <a:rPr lang="ru-RU" sz="4400" i="1" spc="-1" dirty="0" smtClean="0">
                <a:latin typeface="GRAPHIKLCG-SEMIBOLD"/>
              </a:rPr>
              <a:t>но если есть возможность, </a:t>
            </a:r>
            <a:r>
              <a:rPr lang="ru-RU" sz="4400" b="1" i="1" spc="-1" dirty="0" smtClean="0">
                <a:latin typeface="GRAPHIKLCG-SEMIBOLD"/>
              </a:rPr>
              <a:t>можно скомбинировать стратегии в зависимости от типа клиента</a:t>
            </a:r>
            <a:endParaRPr lang="ru-RU" sz="44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Синий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2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26379"/>
            <a:ext cx="18160920" cy="961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Тестирование рекламных компаний (РК): конверсия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3347994"/>
            <a:ext cx="8601042" cy="1867946"/>
            <a:chOff x="839520" y="7741772"/>
            <a:chExt cx="8601042" cy="1867946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54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3200" b="1" spc="-1" dirty="0" smtClean="0">
                  <a:solidFill>
                    <a:schemeClr val="dk1"/>
                  </a:solidFill>
                  <a:latin typeface="GRAPHIKLCG-MEDIUM"/>
                </a:rPr>
                <a:t>Разделение клиентов на группы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7308543" cy="13160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Тестирование РК </a:t>
              </a:r>
              <a:r>
                <a:rPr lang="en-US" sz="2800" b="1" spc="-1" dirty="0" smtClean="0">
                  <a:solidFill>
                    <a:schemeClr val="dk1"/>
                  </a:solidFill>
                  <a:latin typeface="Graphik LCG"/>
                </a:rPr>
                <a:t>A – 300 </a:t>
              </a: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человек</a:t>
              </a:r>
              <a:endParaRPr lang="en-US" sz="2800" b="1" spc="-1" dirty="0" smtClean="0">
                <a:solidFill>
                  <a:schemeClr val="dk1"/>
                </a:solidFill>
                <a:latin typeface="Graphik LCG"/>
              </a:endParaRP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Тестирование РК </a:t>
              </a:r>
              <a:r>
                <a:rPr lang="en-US" sz="2800" b="1" spc="-1" dirty="0" smtClean="0">
                  <a:solidFill>
                    <a:schemeClr val="dk1"/>
                  </a:solidFill>
                  <a:latin typeface="Graphik LCG"/>
                </a:rPr>
                <a:t>B – 500 </a:t>
              </a: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человек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Контрольная группа </a:t>
              </a:r>
              <a:r>
                <a:rPr lang="en-US" sz="2800" b="1" spc="-1" dirty="0" smtClean="0">
                  <a:solidFill>
                    <a:schemeClr val="dk1"/>
                  </a:solidFill>
                  <a:latin typeface="Graphik LCG"/>
                </a:rPr>
                <a:t>C – 19 200 </a:t>
              </a: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человек</a:t>
              </a:r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777" y="2626996"/>
            <a:ext cx="8685663" cy="7056140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839520" y="6239733"/>
            <a:ext cx="8601042" cy="2316787"/>
            <a:chOff x="839520" y="7741772"/>
            <a:chExt cx="8601042" cy="2316787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54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741772"/>
              <a:ext cx="7308543" cy="44884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3200" b="1" spc="-1" dirty="0" smtClean="0">
                  <a:solidFill>
                    <a:schemeClr val="dk1"/>
                  </a:solidFill>
                  <a:latin typeface="GRAPHIKLCG-MEDIUM"/>
                </a:rPr>
                <a:t>Эффективность стратегий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7308543" cy="176490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Обе РК кажутся эффективными</a:t>
              </a:r>
              <a:r>
                <a:rPr lang="ru-RU" sz="2800" spc="-1" dirty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(уровень конверсии выше естественного)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РК </a:t>
              </a:r>
              <a:r>
                <a:rPr lang="en-US" sz="28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кажется эффективнее, чем</a:t>
              </a:r>
              <a:r>
                <a:rPr lang="en-US" sz="28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800" spc="-1" dirty="0" smtClean="0">
                  <a:solidFill>
                    <a:schemeClr val="dk1"/>
                  </a:solidFill>
                  <a:latin typeface="Graphik LCG"/>
                </a:rPr>
                <a:t>А, так как её конверсия выше.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От конверсии к дополнительным покупкам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25606"/>
              </p:ext>
            </p:extLst>
          </p:nvPr>
        </p:nvGraphicFramePr>
        <p:xfrm>
          <a:off x="10295467" y="2568531"/>
          <a:ext cx="9160933" cy="235034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08347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175282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  <a:gridCol w="2377304">
                  <a:extLst>
                    <a:ext uri="{9D8B030D-6E8A-4147-A177-3AD203B41FA5}">
                      <a16:colId xmlns:a16="http://schemas.microsoft.com/office/drawing/2014/main" val="2283781437"/>
                    </a:ext>
                  </a:extLst>
                </a:gridCol>
              </a:tblGrid>
              <a:tr h="795864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Параметр\Стратегия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48622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Количество доп.</a:t>
                      </a:r>
                      <a:r>
                        <a:rPr lang="ru-RU" sz="2800" baseline="0" dirty="0" smtClean="0"/>
                        <a:t> просмотров 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19 200 шт.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19 200 шт.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402626"/>
                  </a:ext>
                </a:extLst>
              </a:tr>
              <a:tr h="486228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Доп.</a:t>
                      </a:r>
                      <a:r>
                        <a:rPr lang="ru-RU" sz="2800" baseline="0" dirty="0" smtClean="0"/>
                        <a:t> к</a:t>
                      </a:r>
                      <a:r>
                        <a:rPr lang="ru-RU" sz="2800" dirty="0" smtClean="0"/>
                        <a:t>онверсия</a:t>
                      </a:r>
                      <a:r>
                        <a:rPr lang="ru-RU" sz="2800" baseline="0" dirty="0" smtClean="0"/>
                        <a:t> рекламы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4.6%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6.8%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938162"/>
                  </a:ext>
                </a:extLst>
              </a:tr>
              <a:tr h="486228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Количество</a:t>
                      </a:r>
                      <a:r>
                        <a:rPr lang="ru-RU" sz="2800" b="1" baseline="0" dirty="0" smtClean="0"/>
                        <a:t> покупок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884</a:t>
                      </a:r>
                      <a:r>
                        <a:rPr lang="ru-RU" sz="2800" b="1" dirty="0" smtClean="0"/>
                        <a:t> шт.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1306</a:t>
                      </a:r>
                      <a:r>
                        <a:rPr lang="ru-RU" sz="2800" b="1" dirty="0" smtClean="0"/>
                        <a:t> шт.</a:t>
                      </a:r>
                      <a:endParaRPr lang="en-US" sz="2800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</a:tbl>
          </a:graphicData>
        </a:graphic>
      </p:graphicFrame>
      <p:pic>
        <p:nvPicPr>
          <p:cNvPr id="47" name="Рисунок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9" y="2568531"/>
            <a:ext cx="9049547" cy="7124772"/>
          </a:xfrm>
          <a:prstGeom prst="rect">
            <a:avLst/>
          </a:prstGeom>
        </p:spPr>
      </p:pic>
      <p:sp>
        <p:nvSpPr>
          <p:cNvPr id="48" name="Стрелка вниз 47"/>
          <p:cNvSpPr/>
          <p:nvPr/>
        </p:nvSpPr>
        <p:spPr>
          <a:xfrm>
            <a:off x="14046510" y="5088208"/>
            <a:ext cx="1592352" cy="2430192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Заголовок 4"/>
          <p:cNvSpPr/>
          <p:nvPr/>
        </p:nvSpPr>
        <p:spPr>
          <a:xfrm>
            <a:off x="10829176" y="7687733"/>
            <a:ext cx="8027020" cy="14773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1488240">
              <a:lnSpc>
                <a:spcPct val="150000"/>
              </a:lnSpc>
            </a:pPr>
            <a:r>
              <a:rPr lang="ru-RU" sz="3200" spc="-1" dirty="0" smtClean="0">
                <a:solidFill>
                  <a:schemeClr val="dk1"/>
                </a:solidFill>
                <a:latin typeface="GRAPHIKLCG-MEDIUM"/>
              </a:rPr>
              <a:t>Если уровень конверсии сохранится, </a:t>
            </a:r>
            <a:r>
              <a:rPr lang="ru-RU" sz="3200" b="1" spc="-1" dirty="0" smtClean="0">
                <a:solidFill>
                  <a:schemeClr val="dk1"/>
                </a:solidFill>
                <a:latin typeface="GRAPHIKLCG-MEDIUM"/>
              </a:rPr>
              <a:t>кампания </a:t>
            </a:r>
            <a:r>
              <a:rPr lang="en-US" sz="3200" b="1" spc="-1" dirty="0" smtClean="0">
                <a:solidFill>
                  <a:schemeClr val="dk1"/>
                </a:solidFill>
                <a:latin typeface="GRAPHIKLCG-MEDIUM"/>
              </a:rPr>
              <a:t>B </a:t>
            </a:r>
            <a:r>
              <a:rPr lang="ru-RU" sz="3200" b="1" spc="-1" dirty="0" smtClean="0">
                <a:solidFill>
                  <a:schemeClr val="dk1"/>
                </a:solidFill>
                <a:latin typeface="GRAPHIKLCG-MEDIUM"/>
              </a:rPr>
              <a:t>принесёт больше клиентов</a:t>
            </a:r>
            <a:endParaRPr lang="ru-RU" sz="24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Красный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6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066" y="2217951"/>
            <a:ext cx="8857373" cy="7317428"/>
          </a:xfrm>
          <a:prstGeom prst="rect">
            <a:avLst/>
          </a:prstGeom>
        </p:spPr>
      </p:pic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От количества покупок к рентабельности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25772"/>
              </p:ext>
            </p:extLst>
          </p:nvPr>
        </p:nvGraphicFramePr>
        <p:xfrm>
          <a:off x="839520" y="3136868"/>
          <a:ext cx="9303546" cy="57506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465177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891970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  <a:gridCol w="2946399">
                  <a:extLst>
                    <a:ext uri="{9D8B030D-6E8A-4147-A177-3AD203B41FA5}">
                      <a16:colId xmlns:a16="http://schemas.microsoft.com/office/drawing/2014/main" val="2283781437"/>
                    </a:ext>
                  </a:extLst>
                </a:gridCol>
              </a:tblGrid>
              <a:tr h="795864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Параметр\Стратегия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ru-RU" sz="2800" b="1" i="1" dirty="0" smtClean="0"/>
                        <a:t>Доп.</a:t>
                      </a:r>
                      <a:r>
                        <a:rPr lang="ru-RU" sz="2800" b="1" i="1" baseline="0" dirty="0" smtClean="0"/>
                        <a:t> выручка</a:t>
                      </a:r>
                      <a:endParaRPr lang="en-US" sz="28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Количество доп.</a:t>
                      </a:r>
                      <a:r>
                        <a:rPr lang="ru-RU" sz="2800" b="0" baseline="0" dirty="0" smtClean="0"/>
                        <a:t> покупок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884</a:t>
                      </a:r>
                      <a:r>
                        <a:rPr lang="ru-RU" sz="2800" b="0" dirty="0" smtClean="0"/>
                        <a:t> шт.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1306</a:t>
                      </a:r>
                      <a:r>
                        <a:rPr lang="ru-RU" sz="2800" b="0" dirty="0" smtClean="0"/>
                        <a:t> шт.</a:t>
                      </a:r>
                      <a:endParaRPr lang="en-US" sz="28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567587"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Выручка с клиента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3000 руб.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3000 руб.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799590">
                <a:tc>
                  <a:txBody>
                    <a:bodyPr/>
                    <a:lstStyle/>
                    <a:p>
                      <a:r>
                        <a:rPr lang="ru-RU" sz="2800" b="0" i="1" dirty="0" smtClean="0"/>
                        <a:t>Итого доп. выручка</a:t>
                      </a:r>
                      <a:endParaRPr lang="en-US" sz="2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2.652</a:t>
                      </a:r>
                      <a:r>
                        <a:rPr lang="ru-RU" sz="2800" baseline="0" dirty="0" smtClean="0"/>
                        <a:t> млн. руб.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3.918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baseline="0" dirty="0" smtClean="0"/>
                        <a:t>млн. руб.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1" dirty="0" smtClean="0"/>
                        <a:t>Расходы</a:t>
                      </a:r>
                      <a:endParaRPr lang="en-US" sz="2800" b="1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Стоимость</a:t>
                      </a:r>
                      <a:r>
                        <a:rPr lang="ru-RU" sz="2800" b="0" baseline="0" dirty="0" smtClean="0"/>
                        <a:t> рекламы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80 руб./просмотр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80 руб./просмотр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692636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Количество клиентов</a:t>
                      </a:r>
                      <a:endParaRPr lang="en-US" sz="2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19</a:t>
                      </a:r>
                      <a:r>
                        <a:rPr lang="ru-RU" sz="2800" b="0" baseline="0" dirty="0" smtClean="0"/>
                        <a:t> 200 чел.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/>
                        <a:t>19</a:t>
                      </a:r>
                      <a:r>
                        <a:rPr lang="ru-RU" sz="2800" b="0" baseline="0" dirty="0" smtClean="0"/>
                        <a:t> 200 чел.</a:t>
                      </a:r>
                      <a:endParaRPr lang="en-US" sz="2800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306545"/>
                  </a:ext>
                </a:extLst>
              </a:tr>
              <a:tr h="52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1" dirty="0" smtClean="0"/>
                        <a:t>Итого расходы</a:t>
                      </a:r>
                      <a:endParaRPr lang="en-US" sz="2800" b="0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1.536</a:t>
                      </a:r>
                      <a:r>
                        <a:rPr lang="ru-RU" sz="2800" baseline="0" dirty="0" smtClean="0"/>
                        <a:t> млн. руб.</a:t>
                      </a:r>
                      <a:endParaRPr lang="en-US" sz="28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1.536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baseline="0" dirty="0" smtClean="0"/>
                        <a:t> млн. руб.</a:t>
                      </a:r>
                      <a:endParaRPr lang="en-US" sz="2800" b="0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736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3175558"/>
            <a:ext cx="647568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Правильность выделения тестовых групп:</a:t>
            </a:r>
            <a:r>
              <a:rPr lang="ru-RU" sz="5500" spc="-1" dirty="0" smtClean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полу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206155" y="1117035"/>
            <a:ext cx="10907590" cy="8926054"/>
            <a:chOff x="8323385" y="843159"/>
            <a:chExt cx="10907590" cy="892605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3385" y="843159"/>
              <a:ext cx="10907590" cy="7081448"/>
            </a:xfrm>
            <a:prstGeom prst="rect">
              <a:avLst/>
            </a:prstGeom>
          </p:spPr>
        </p:pic>
        <p:grpSp>
          <p:nvGrpSpPr>
            <p:cNvPr id="15" name="Группа 14"/>
            <p:cNvGrpSpPr/>
            <p:nvPr/>
          </p:nvGrpSpPr>
          <p:grpSpPr>
            <a:xfrm>
              <a:off x="8323385" y="7924607"/>
              <a:ext cx="8601042" cy="1844606"/>
              <a:chOff x="839520" y="7741772"/>
              <a:chExt cx="8601042" cy="1844606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29272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b="0" strike="noStrike" spc="-1" dirty="0" smtClean="0">
                    <a:solidFill>
                      <a:schemeClr val="dk1"/>
                    </a:solidFill>
                    <a:latin typeface="Graphik LCG"/>
                  </a:rPr>
                  <a:t>Выборки достаточно точно отражают характеристики всех клиентов. Отклонения в процентах долей мужчин и женщин незначительны.</a:t>
                </a:r>
                <a:endParaRPr lang="ru-RU" sz="2000" spc="-1" dirty="0" smtClean="0">
                  <a:solidFill>
                    <a:schemeClr val="dk1"/>
                  </a:solidFill>
                  <a:latin typeface="Graphik LCG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6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3175558"/>
            <a:ext cx="647568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latin typeface="GRAPHIKLCG-SEMIBOLD"/>
              </a:rPr>
              <a:t>Правильность выделения тестовых групп :</a:t>
            </a:r>
            <a:r>
              <a:rPr lang="ru-RU" sz="5500" spc="-1" dirty="0" smtClean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возрасту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206155" y="8198483"/>
            <a:ext cx="8601042" cy="1898402"/>
            <a:chOff x="839520" y="7741772"/>
            <a:chExt cx="8601042" cy="1898402"/>
          </a:xfrm>
        </p:grpSpPr>
        <p:grpSp>
          <p:nvGrpSpPr>
            <p:cNvPr id="16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2" name="Рисунок 8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7" name="Заголовок 4"/>
            <p:cNvSpPr/>
            <p:nvPr/>
          </p:nvSpPr>
          <p:spPr>
            <a:xfrm>
              <a:off x="2132019" y="7741772"/>
              <a:ext cx="730854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Правильность разбиения на группы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1488240">
                <a:lnSpc>
                  <a:spcPts val="3501"/>
                </a:lnSpc>
              </a:pP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Выборки достаточно точно отражают характеристики всех клиентов. Отклонения в процентах долей людей старше и младше 23 лет незначительны.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54" y="1125415"/>
            <a:ext cx="11115029" cy="70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3175558"/>
            <a:ext cx="6475680" cy="4809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latin typeface="GRAPHIKLCG-SEMIBOLD"/>
              </a:rPr>
              <a:t>Правильность выделения тестовых групп :</a:t>
            </a:r>
            <a:r>
              <a:rPr lang="ru-RU" sz="5500" spc="-1" dirty="0" smtClean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давности клиента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06155" y="1117035"/>
            <a:ext cx="11462998" cy="9428691"/>
            <a:chOff x="8206155" y="1117035"/>
            <a:chExt cx="11462998" cy="9428691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8206155" y="8198483"/>
              <a:ext cx="8601042" cy="2347243"/>
              <a:chOff x="839520" y="7741772"/>
              <a:chExt cx="8601042" cy="2347243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79536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A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достаточно точно отражает характеристики всех клиентов. 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–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нет. В группе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существенно больше старых клиентов, чем в общей массе покупателей. Поэтому прибыльность стратегий нужно пересчитать.</a:t>
                </a:r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6155" y="1117035"/>
              <a:ext cx="11462998" cy="7081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5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1019</Words>
  <Application>Microsoft Office PowerPoint</Application>
  <PresentationFormat>Произвольный</PresentationFormat>
  <Paragraphs>359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Синий уровень</vt:lpstr>
      <vt:lpstr>Презентация PowerPoint</vt:lpstr>
      <vt:lpstr>Презентация PowerPoint</vt:lpstr>
      <vt:lpstr>Красный уровень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Чёрный уровень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188</cp:revision>
  <dcterms:created xsi:type="dcterms:W3CDTF">2023-08-09T15:52:21Z</dcterms:created>
  <dcterms:modified xsi:type="dcterms:W3CDTF">2024-08-10T18:01:33Z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