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  <p:sldMasterId id="2147483692" r:id="rId2"/>
    <p:sldMasterId id="2147483812" r:id="rId3"/>
  </p:sldMasterIdLst>
  <p:notesMasterIdLst>
    <p:notesMasterId r:id="rId15"/>
  </p:notesMasterIdLst>
  <p:sldIdLst>
    <p:sldId id="256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</p:sldIdLst>
  <p:sldSz cx="19840575" cy="111601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3" autoAdjust="0"/>
    <p:restoredTop sz="86393"/>
  </p:normalViewPr>
  <p:slideViewPr>
    <p:cSldViewPr snapToGrid="0">
      <p:cViewPr varScale="1">
        <p:scale>
          <a:sx n="45" d="100"/>
          <a:sy n="45" d="100"/>
        </p:scale>
        <p:origin x="235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26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6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2680" name="PlaceHolder 4"/>
          <p:cNvSpPr>
            <a:spLocks noGrp="1"/>
          </p:cNvSpPr>
          <p:nvPr>
            <p:ph type="dt" idx="7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681" name="PlaceHolder 5"/>
          <p:cNvSpPr>
            <a:spLocks noGrp="1"/>
          </p:cNvSpPr>
          <p:nvPr>
            <p:ph type="ftr" idx="7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682" name="PlaceHolder 6"/>
          <p:cNvSpPr>
            <a:spLocks noGrp="1"/>
          </p:cNvSpPr>
          <p:nvPr>
            <p:ph type="sldNum" idx="7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1E7B9E-DDFB-4EF9-9DDF-54DFAB1D8676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50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7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C44C8F5-C76C-4A47-ABAB-9B6F07826660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239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196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89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лайд с текстовыми бло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824D428-55ED-4FFF-A23E-1E663A2EA0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Титульный слайд(зел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3"/>
          </p:nvPr>
        </p:nvSpPr>
        <p:spPr/>
        <p:txBody>
          <a:bodyPr/>
          <a:lstStyle/>
          <a:p>
            <a:fld id="{10D10074-B072-4F08-9D4F-097AAE8AEE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2"/>
          <p:cNvSpPr/>
          <p:nvPr/>
        </p:nvSpPr>
        <p:spPr>
          <a:xfrm>
            <a:off x="0" y="0"/>
            <a:ext cx="7973640" cy="1115964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1486080">
              <a:lnSpc>
                <a:spcPct val="100000"/>
              </a:lnSpc>
            </a:pPr>
            <a:endParaRPr lang="ru-RU" sz="2930" b="0" strike="noStrike" spc="-1">
              <a:solidFill>
                <a:schemeClr val="lt1"/>
              </a:solidFill>
              <a:latin typeface="Graphik LCG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839520" y="2343600"/>
            <a:ext cx="4792320" cy="647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1488240">
              <a:lnSpc>
                <a:spcPts val="7500"/>
              </a:lnSpc>
              <a:buNone/>
              <a:tabLst>
                <a:tab pos="0" algn="l"/>
              </a:tabLst>
            </a:pPr>
            <a:r>
              <a:rPr lang="ru-RU" sz="6500" b="1" strike="noStrike" spc="-1">
                <a:solidFill>
                  <a:schemeClr val="dk1"/>
                </a:solidFill>
                <a:latin typeface="GRAPHIKLCG-SEMIBOLD"/>
              </a:rPr>
              <a:t>Заголовок</a:t>
            </a:r>
            <a:endParaRPr lang="ru-RU" sz="6500" b="0" strike="noStrike" spc="-1">
              <a:solidFill>
                <a:schemeClr val="dk1"/>
              </a:solidFill>
              <a:latin typeface="GRAPHIKLCG-MEDIUM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Num" idx="14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22AF61AA-5BCD-47E1-A992-4D8706FBA5F4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9520" y="4223520"/>
            <a:ext cx="16520400" cy="119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>
                <a:solidFill>
                  <a:srgbClr val="FAFAFA"/>
                </a:solidFill>
                <a:latin typeface="GRAPHIKLCG-SEMIBOLD"/>
              </a:rPr>
              <a:t>Образец заголовка</a:t>
            </a:r>
            <a:endParaRPr lang="ru-RU" sz="8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dt" idx="20"/>
          </p:nvPr>
        </p:nvSpPr>
        <p:spPr>
          <a:xfrm>
            <a:off x="14536800" y="10002240"/>
            <a:ext cx="446364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1486080">
              <a:lnSpc>
                <a:spcPts val="3399"/>
              </a:lnSpc>
              <a:buNone/>
              <a:defRPr lang="ru-RU" sz="2400" b="0" strike="noStrike" spc="-1">
                <a:solidFill>
                  <a:srgbClr val="FAFAFA"/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ts val="3399"/>
              </a:lnSpc>
              <a:buNone/>
            </a:pPr>
            <a:r>
              <a:rPr lang="ru-RU" sz="2400" b="0" strike="noStrike" spc="-1">
                <a:solidFill>
                  <a:srgbClr val="FAFAFA"/>
                </a:solidFill>
                <a:latin typeface="Graphik LCG"/>
              </a:rPr>
              <a:t>&lt;дата/время&gt;</a:t>
            </a:r>
            <a:endParaRPr lang="ru-RU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380" name="Прямая соединительная линия 14"/>
          <p:cNvCxnSpPr/>
          <p:nvPr/>
        </p:nvCxnSpPr>
        <p:spPr>
          <a:xfrm>
            <a:off x="839520" y="2490480"/>
            <a:ext cx="1500516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1" name="Прямая соединительная линия 15"/>
          <p:cNvCxnSpPr/>
          <p:nvPr/>
        </p:nvCxnSpPr>
        <p:spPr>
          <a:xfrm>
            <a:off x="16265520" y="870840"/>
            <a:ext cx="360" cy="11988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2" name="Прямая соединительная линия 16"/>
          <p:cNvCxnSpPr/>
          <p:nvPr/>
        </p:nvCxnSpPr>
        <p:spPr>
          <a:xfrm>
            <a:off x="16265520" y="2911680"/>
            <a:ext cx="360" cy="74142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3" name="Прямая соединительная линия 25"/>
          <p:cNvCxnSpPr/>
          <p:nvPr/>
        </p:nvCxnSpPr>
        <p:spPr>
          <a:xfrm>
            <a:off x="16686720" y="2490480"/>
            <a:ext cx="231444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pic>
        <p:nvPicPr>
          <p:cNvPr id="384" name="Рисунок 6"/>
          <p:cNvPicPr/>
          <p:nvPr/>
        </p:nvPicPr>
        <p:blipFill>
          <a:blip r:embed="rId4"/>
          <a:stretch/>
        </p:blipFill>
        <p:spPr>
          <a:xfrm>
            <a:off x="839520" y="858240"/>
            <a:ext cx="5666040" cy="99288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3"/>
          <p:cNvSpPr>
            <a:spLocks noGrp="1"/>
          </p:cNvSpPr>
          <p:nvPr>
            <p:ph type="ftr" idx="21"/>
          </p:nvPr>
        </p:nvSpPr>
        <p:spPr>
          <a:xfrm>
            <a:off x="839520" y="10002240"/>
            <a:ext cx="669600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sldNum" idx="73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C0250951-0E05-4D3D-BF3E-AC259A6B75BD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>
                <a:solidFill>
                  <a:srgbClr val="FAFAFA"/>
                </a:solidFill>
                <a:latin typeface="GRAPHIKLCG-SEMIBOLD"/>
              </a:rPr>
              <a:t>Введение в статистику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84" name="PlaceHolder 2"/>
          <p:cNvSpPr>
            <a:spLocks noGrp="1"/>
          </p:cNvSpPr>
          <p:nvPr>
            <p:ph type="subTitle" idx="4294967295"/>
          </p:nvPr>
        </p:nvSpPr>
        <p:spPr>
          <a:xfrm>
            <a:off x="839520" y="6131860"/>
            <a:ext cx="10600005" cy="65078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4601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accent6"/>
                </a:solidFill>
                <a:latin typeface="GRAPHIKLCG-MEDIUM"/>
              </a:rPr>
              <a:t>Проект </a:t>
            </a:r>
            <a:r>
              <a:rPr lang="ru-RU" sz="2000" b="0" strike="noStrike" spc="-1" dirty="0" smtClean="0">
                <a:solidFill>
                  <a:schemeClr val="accent6"/>
                </a:solidFill>
                <a:latin typeface="GRAPHIKLCG-MEDIUM"/>
              </a:rPr>
              <a:t>#</a:t>
            </a:r>
            <a:r>
              <a:rPr lang="en-US" sz="2000" b="0" strike="noStrike" spc="-1" dirty="0" smtClean="0">
                <a:solidFill>
                  <a:schemeClr val="accent6"/>
                </a:solidFill>
                <a:latin typeface="GRAPHIKLCG-MEDIUM"/>
              </a:rPr>
              <a:t>2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5" name="Подзаголовок 19"/>
          <p:cNvSpPr/>
          <p:nvPr/>
        </p:nvSpPr>
        <p:spPr>
          <a:xfrm>
            <a:off x="839520" y="6770880"/>
            <a:ext cx="1143900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1488240">
              <a:lnSpc>
                <a:spcPts val="4601"/>
              </a:lnSpc>
              <a:tabLst>
                <a:tab pos="0" algn="l"/>
              </a:tabLst>
            </a:pPr>
            <a:r>
              <a:rPr lang="ru-RU" sz="4000" spc="-1" dirty="0" smtClean="0">
                <a:solidFill>
                  <a:schemeClr val="accent4">
                    <a:lumMod val="75000"/>
                  </a:schemeClr>
                </a:solidFill>
                <a:latin typeface="GRAPHIKLCG-MEDIUM"/>
              </a:rPr>
              <a:t>Рекламщики</a:t>
            </a:r>
            <a:endParaRPr lang="ru-RU" sz="40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Конверсия среди групп клиентов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31" y="3835695"/>
            <a:ext cx="7308543" cy="6071518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662732" y="1792063"/>
            <a:ext cx="8601042" cy="1898402"/>
            <a:chOff x="839520" y="7741772"/>
            <a:chExt cx="8601042" cy="189840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Разница в уровне конверсии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7308543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Разница в уровне конверсии различается по годам начала работы с клиентом почти в </a:t>
              </a:r>
              <a:r>
                <a:rPr lang="ru-RU" sz="2000" b="1" spc="-1" dirty="0" smtClean="0">
                  <a:solidFill>
                    <a:schemeClr val="dk1"/>
                  </a:solidFill>
                  <a:latin typeface="Graphik LCG"/>
                </a:rPr>
                <a:t>10 раз.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Поэтому мы не можем доверять прибыльности стратегии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B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8586" y="4348288"/>
            <a:ext cx="8891239" cy="4861441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9787467" y="1792063"/>
            <a:ext cx="8601042" cy="1898402"/>
            <a:chOff x="839520" y="7741772"/>
            <a:chExt cx="8601042" cy="1898402"/>
          </a:xfrm>
        </p:grpSpPr>
        <p:grpSp>
          <p:nvGrpSpPr>
            <p:cNvPr id="20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4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1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Конверсия внутри групп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Заголовок 4"/>
            <p:cNvSpPr/>
            <p:nvPr/>
          </p:nvSpPr>
          <p:spPr>
            <a:xfrm>
              <a:off x="2132019" y="8293652"/>
              <a:ext cx="7308543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Разница в уровне конверсии внутри групп рознится только у старых и новых клиентов. При разбиении на другие признаки конверсия меняется незначительно</a:t>
              </a:r>
            </a:p>
          </p:txBody>
        </p:sp>
      </p:grpSp>
      <p:sp>
        <p:nvSpPr>
          <p:cNvPr id="25" name="Заголовок 4"/>
          <p:cNvSpPr/>
          <p:nvPr/>
        </p:nvSpPr>
        <p:spPr>
          <a:xfrm>
            <a:off x="9928586" y="9443648"/>
            <a:ext cx="8891239" cy="4488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1488240">
              <a:lnSpc>
                <a:spcPts val="3501"/>
              </a:lnSpc>
            </a:pPr>
            <a:r>
              <a:rPr lang="ru-RU" sz="2400" spc="-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конверсии по полу, возрасту и давности клиента</a:t>
            </a:r>
            <a:endParaRPr lang="ru-RU" sz="18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Итоговая прибыльность рекламной кампании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2" y="4941247"/>
            <a:ext cx="10135028" cy="5256472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11063998" y="4941247"/>
            <a:ext cx="7936442" cy="5256472"/>
            <a:chOff x="839520" y="5068358"/>
            <a:chExt cx="7936442" cy="5256472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3"/>
            <a:srcRect t="16243"/>
            <a:stretch/>
          </p:blipFill>
          <p:spPr>
            <a:xfrm>
              <a:off x="839520" y="5068358"/>
              <a:ext cx="7936442" cy="4358790"/>
            </a:xfrm>
            <a:prstGeom prst="rect">
              <a:avLst/>
            </a:prstGeom>
          </p:spPr>
        </p:pic>
        <p:sp>
          <p:nvSpPr>
            <p:cNvPr id="26" name="Заголовок 4"/>
            <p:cNvSpPr/>
            <p:nvPr/>
          </p:nvSpPr>
          <p:spPr>
            <a:xfrm>
              <a:off x="839520" y="9427148"/>
              <a:ext cx="7936442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ctr" defTabSz="1488240">
                <a:lnSpc>
                  <a:spcPts val="3501"/>
                </a:lnSpc>
              </a:pPr>
              <a:r>
                <a:rPr lang="ru-RU" sz="2400" spc="-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Количество покупок у каждой из групп клиентов в пересчёте на контрольную группу</a:t>
              </a:r>
              <a:endParaRPr lang="ru-RU" sz="18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662732" y="1792063"/>
            <a:ext cx="8601042" cy="2347243"/>
            <a:chOff x="839520" y="7741772"/>
            <a:chExt cx="8601042" cy="2347243"/>
          </a:xfrm>
        </p:grpSpPr>
        <p:grpSp>
          <p:nvGrpSpPr>
            <p:cNvPr id="28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31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32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9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Итоговая прибыльность кампаний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Заголовок 4"/>
            <p:cNvSpPr/>
            <p:nvPr/>
          </p:nvSpPr>
          <p:spPr>
            <a:xfrm>
              <a:off x="2132019" y="8293652"/>
              <a:ext cx="7308543" cy="179536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Как и предполагалось, прибыльность кампании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B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была изначально рассчитана ошибочно и в итоге оказалась практически в два раза меньше. </a:t>
              </a:r>
              <a:r>
                <a:rPr lang="ru-RU" sz="2000" b="1" spc="-1" dirty="0" smtClean="0">
                  <a:solidFill>
                    <a:schemeClr val="dk1"/>
                  </a:solidFill>
                  <a:latin typeface="Graphik LCG"/>
                </a:rPr>
                <a:t>Кампания </a:t>
              </a:r>
              <a:r>
                <a:rPr lang="en-US" sz="2000" b="1" spc="-1" dirty="0" smtClean="0">
                  <a:solidFill>
                    <a:schemeClr val="dk1"/>
                  </a:solidFill>
                  <a:latin typeface="Graphik LCG"/>
                </a:rPr>
                <a:t>A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–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единственная кампания, покрывающая альтернативные издержки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9787467" y="1792063"/>
            <a:ext cx="8601042" cy="2796084"/>
            <a:chOff x="839520" y="7741772"/>
            <a:chExt cx="8601042" cy="2796084"/>
          </a:xfrm>
        </p:grpSpPr>
        <p:grpSp>
          <p:nvGrpSpPr>
            <p:cNvPr id="34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37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38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5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>
                  <a:solidFill>
                    <a:schemeClr val="dk1"/>
                  </a:solidFill>
                  <a:latin typeface="GRAPHIKLCG-MEDIUM"/>
                </a:rPr>
                <a:t>Фокус-группа</a:t>
              </a:r>
              <a:endParaRPr lang="ru-RU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Заголовок 4"/>
            <p:cNvSpPr/>
            <p:nvPr/>
          </p:nvSpPr>
          <p:spPr>
            <a:xfrm>
              <a:off x="2132019" y="8293652"/>
              <a:ext cx="7308543" cy="224420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В пересчёте на контрольную выборку, наиболее доходными с точки зрения количества покупок оказываются клиенты женского пола старше 23 лет. Таким образом, можно выделить наиболее приоритетную группу для рекламы: </a:t>
              </a:r>
              <a:r>
                <a:rPr lang="ru-RU" sz="2000" b="1" spc="-1" dirty="0" smtClean="0">
                  <a:solidFill>
                    <a:schemeClr val="dk1"/>
                  </a:solidFill>
                  <a:latin typeface="Graphik LCG"/>
                </a:rPr>
                <a:t>женщины, а также мужчины старше 23 лет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03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 smtClean="0">
                <a:solidFill>
                  <a:srgbClr val="FAFAFA"/>
                </a:solidFill>
                <a:latin typeface="GRAPHIKLCG-SEMIBOLD"/>
              </a:rPr>
              <a:t>Синий уровень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2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клиентов и конверсия рекламы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20" y="2754954"/>
            <a:ext cx="5951238" cy="47589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145" y="2526858"/>
            <a:ext cx="5857926" cy="49870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5458" y="2526859"/>
            <a:ext cx="5774982" cy="4987013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1113537" y="7898288"/>
            <a:ext cx="8601042" cy="1844606"/>
            <a:chOff x="839520" y="7741772"/>
            <a:chExt cx="8601042" cy="1844606"/>
          </a:xfrm>
        </p:grpSpPr>
        <p:grpSp>
          <p:nvGrpSpPr>
            <p:cNvPr id="48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49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50" name="Рисунок 8"/>
              <p:cNvPicPr/>
              <p:nvPr/>
            </p:nvPicPr>
            <p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51" name="Заголовок 4"/>
            <p:cNvSpPr/>
            <p:nvPr/>
          </p:nvSpPr>
          <p:spPr>
            <a:xfrm>
              <a:off x="2132019" y="7741772"/>
              <a:ext cx="730854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Размер выборок</a:t>
              </a:r>
              <a:endParaRPr lang="ru-RU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1488240">
                <a:lnSpc>
                  <a:spcPts val="3501"/>
                </a:lnSpc>
              </a:pP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Заголовок 4"/>
            <p:cNvSpPr/>
            <p:nvPr/>
          </p:nvSpPr>
          <p:spPr>
            <a:xfrm>
              <a:off x="2132019" y="8293652"/>
              <a:ext cx="7308543" cy="129272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b="0" strike="noStrike" spc="-1" dirty="0" smtClean="0">
                  <a:solidFill>
                    <a:schemeClr val="dk1"/>
                  </a:solidFill>
                  <a:latin typeface="Graphik LCG"/>
                </a:rPr>
                <a:t>Выборки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для тестирования рекламных компаний не равны между собой.</a:t>
              </a:r>
              <a:r>
                <a:rPr lang="ru-RU" sz="2000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ru-RU" sz="2000" spc="-1" dirty="0" smtClean="0">
                  <a:solidFill>
                    <a:srgbClr val="000000"/>
                  </a:solidFill>
                  <a:latin typeface="Arial"/>
                </a:rPr>
                <a:t>Для тестирования рекламы </a:t>
              </a:r>
              <a:r>
                <a:rPr lang="en-US" sz="2000" spc="-1" dirty="0" smtClean="0">
                  <a:solidFill>
                    <a:srgbClr val="000000"/>
                  </a:solidFill>
                  <a:latin typeface="Arial"/>
                </a:rPr>
                <a:t>E-mail </a:t>
              </a:r>
              <a:r>
                <a:rPr lang="ru-RU" sz="2000" spc="-1" dirty="0" smtClean="0">
                  <a:solidFill>
                    <a:srgbClr val="000000"/>
                  </a:solidFill>
                  <a:latin typeface="Arial"/>
                </a:rPr>
                <a:t>рассылками </a:t>
              </a:r>
              <a:r>
                <a:rPr lang="en-US" sz="2000" spc="-1" dirty="0" smtClean="0">
                  <a:solidFill>
                    <a:srgbClr val="000000"/>
                  </a:solidFill>
                  <a:latin typeface="Arial"/>
                </a:rPr>
                <a:t>(</a:t>
              </a:r>
              <a:r>
                <a:rPr lang="ru-RU" sz="2000" spc="-1" dirty="0" smtClean="0">
                  <a:solidFill>
                    <a:srgbClr val="000000"/>
                  </a:solidFill>
                  <a:latin typeface="Arial"/>
                </a:rPr>
                <a:t>группа </a:t>
              </a:r>
              <a:r>
                <a:rPr lang="en-US" sz="2000" spc="-1" dirty="0">
                  <a:solidFill>
                    <a:srgbClr val="000000"/>
                  </a:solidFill>
                  <a:latin typeface="Arial"/>
                </a:rPr>
                <a:t>B</a:t>
              </a:r>
              <a:r>
                <a:rPr lang="en-US" sz="2000" spc="-1" dirty="0" smtClean="0">
                  <a:solidFill>
                    <a:srgbClr val="000000"/>
                  </a:solidFill>
                  <a:latin typeface="Arial"/>
                </a:rPr>
                <a:t>)</a:t>
              </a:r>
              <a:r>
                <a:rPr lang="ru-RU" sz="2000" spc="-1" dirty="0" smtClean="0">
                  <a:solidFill>
                    <a:srgbClr val="000000"/>
                  </a:solidFill>
                  <a:latin typeface="Arial"/>
                </a:rPr>
                <a:t> было выбрано на 200 больше респондентов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10399398" y="7922909"/>
            <a:ext cx="8601042" cy="2347243"/>
            <a:chOff x="839520" y="7741772"/>
            <a:chExt cx="8601042" cy="2347243"/>
          </a:xfrm>
        </p:grpSpPr>
        <p:grpSp>
          <p:nvGrpSpPr>
            <p:cNvPr id="57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60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61" name="Рисунок 8"/>
              <p:cNvPicPr/>
              <p:nvPr/>
            </p:nvPicPr>
            <p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58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Естественная конверсия и её увеличение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Заголовок 4"/>
            <p:cNvSpPr/>
            <p:nvPr/>
          </p:nvSpPr>
          <p:spPr>
            <a:xfrm>
              <a:off x="2132019" y="8293652"/>
              <a:ext cx="7308543" cy="179536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b="0" strike="noStrike" spc="-1" dirty="0" smtClean="0">
                  <a:solidFill>
                    <a:schemeClr val="dk1"/>
                  </a:solidFill>
                  <a:latin typeface="Graphik LCG"/>
                </a:rPr>
                <a:t>Стратегия </a:t>
              </a:r>
              <a:r>
                <a:rPr lang="en-US" sz="2000" b="0" strike="noStrike" spc="-1" dirty="0" smtClean="0">
                  <a:solidFill>
                    <a:schemeClr val="dk1"/>
                  </a:solidFill>
                  <a:latin typeface="Graphik LCG"/>
                </a:rPr>
                <a:t>E-mail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рассылок кажется куда более прибыльной, превосходя стратегию СМС-уведомлений по уровню конверсии почти на 2%. В любом случае, обе стратегии увеличивают естественную конверсию почти в 2 раза!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 smtClean="0">
                <a:solidFill>
                  <a:srgbClr val="FAFAFA"/>
                </a:solidFill>
                <a:latin typeface="GRAPHIKLCG-SEMIBOLD"/>
              </a:rPr>
              <a:t>Красный уровень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6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839521" y="2642528"/>
            <a:ext cx="18160919" cy="7439317"/>
            <a:chOff x="839521" y="2642529"/>
            <a:chExt cx="17786420" cy="7204856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521" y="2656251"/>
              <a:ext cx="8714588" cy="7189909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6719" y="2642529"/>
              <a:ext cx="8819222" cy="7204856"/>
            </a:xfrm>
            <a:prstGeom prst="rect">
              <a:avLst/>
            </a:prstGeom>
          </p:spPr>
        </p:pic>
      </p:grpSp>
      <p:sp>
        <p:nvSpPr>
          <p:cNvPr id="21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покупок и их рентабельность</a:t>
            </a:r>
            <a:endParaRPr lang="ru-RU" sz="5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5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2694657"/>
            <a:ext cx="6475680" cy="57708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Проверка правильности тестирования стратегий:</a:t>
            </a:r>
            <a:r>
              <a:rPr lang="ru-RU" sz="5500" spc="-1" dirty="0">
                <a:latin typeface="Arial"/>
              </a:rPr>
              <a:t> </a:t>
            </a:r>
            <a:r>
              <a:rPr lang="ru-RU" sz="5500" b="1" spc="-1" dirty="0" smtClean="0">
                <a:latin typeface="Arial"/>
              </a:rPr>
              <a:t>Разбиение по полу</a:t>
            </a:r>
            <a:endParaRPr lang="ru-RU" sz="5500" b="1" spc="-1" dirty="0" smtClean="0">
              <a:latin typeface="GRAPHIKLCG-SEMIBOLD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206155" y="1117035"/>
            <a:ext cx="10907590" cy="8926054"/>
            <a:chOff x="8323385" y="843159"/>
            <a:chExt cx="10907590" cy="8926054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3385" y="843159"/>
              <a:ext cx="10907590" cy="7081448"/>
            </a:xfrm>
            <a:prstGeom prst="rect">
              <a:avLst/>
            </a:prstGeom>
          </p:spPr>
        </p:pic>
        <p:grpSp>
          <p:nvGrpSpPr>
            <p:cNvPr id="15" name="Группа 14"/>
            <p:cNvGrpSpPr/>
            <p:nvPr/>
          </p:nvGrpSpPr>
          <p:grpSpPr>
            <a:xfrm>
              <a:off x="8323385" y="7924607"/>
              <a:ext cx="8601042" cy="1844606"/>
              <a:chOff x="839520" y="7741772"/>
              <a:chExt cx="8601042" cy="1844606"/>
            </a:xfrm>
          </p:grpSpPr>
          <p:grpSp>
            <p:nvGrpSpPr>
              <p:cNvPr id="16" name="Группа 5"/>
              <p:cNvGrpSpPr/>
              <p:nvPr/>
            </p:nvGrpSpPr>
            <p:grpSpPr>
              <a:xfrm>
                <a:off x="839520" y="7969957"/>
                <a:ext cx="607680" cy="607680"/>
                <a:chOff x="839520" y="2291760"/>
                <a:chExt cx="607680" cy="607680"/>
              </a:xfrm>
            </p:grpSpPr>
            <p:sp>
              <p:nvSpPr>
                <p:cNvPr id="20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76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22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17" name="Заголовок 4"/>
              <p:cNvSpPr/>
              <p:nvPr/>
            </p:nvSpPr>
            <p:spPr>
              <a:xfrm>
                <a:off x="2132019" y="7741772"/>
                <a:ext cx="7308543" cy="89768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defTabSz="1488240">
                  <a:lnSpc>
                    <a:spcPts val="3501"/>
                  </a:lnSpc>
                </a:pPr>
                <a:r>
                  <a:rPr lang="ru-RU" sz="2400" b="1" spc="-1" dirty="0" smtClean="0">
                    <a:solidFill>
                      <a:schemeClr val="dk1"/>
                    </a:solidFill>
                    <a:latin typeface="GRAPHIKLCG-MEDIUM"/>
                  </a:rPr>
                  <a:t>Правильность разбиения на группы</a:t>
                </a:r>
                <a:endParaRPr lang="ru-RU" sz="2400" b="0" strike="noStrike" spc="-1" dirty="0">
                  <a:solidFill>
                    <a:srgbClr val="000000"/>
                  </a:solidFill>
                  <a:latin typeface="Arial"/>
                </a:endParaRPr>
              </a:p>
              <a:p>
                <a:pPr defTabSz="1488240">
                  <a:lnSpc>
                    <a:spcPts val="3501"/>
                  </a:lnSpc>
                </a:pPr>
                <a:endParaRPr lang="ru-RU" sz="18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Заголовок 4"/>
              <p:cNvSpPr/>
              <p:nvPr/>
            </p:nvSpPr>
            <p:spPr>
              <a:xfrm>
                <a:off x="2132019" y="8293652"/>
                <a:ext cx="7308543" cy="129272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algn="just" defTabSz="1488240">
                  <a:lnSpc>
                    <a:spcPts val="3501"/>
                  </a:lnSpc>
                </a:pPr>
                <a:r>
                  <a:rPr lang="ru-RU" sz="2000" b="0" strike="noStrike" spc="-1" dirty="0" smtClean="0">
                    <a:solidFill>
                      <a:schemeClr val="dk1"/>
                    </a:solidFill>
                    <a:latin typeface="Graphik LCG"/>
                  </a:rPr>
                  <a:t>Выборки достаточно точно отражают характеристики всех клиентов. Отклонения в процентах долей мужчин и женщин незначительны.</a:t>
                </a:r>
                <a:endParaRPr lang="ru-RU" sz="2000" spc="-1" dirty="0" smtClean="0">
                  <a:solidFill>
                    <a:schemeClr val="dk1"/>
                  </a:solidFill>
                  <a:latin typeface="Graphik LCG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26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2694657"/>
            <a:ext cx="6475680" cy="57708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Проверка правильности тестирования стратегий:</a:t>
            </a:r>
            <a:r>
              <a:rPr lang="ru-RU" sz="5500" spc="-1" dirty="0">
                <a:latin typeface="Arial"/>
              </a:rPr>
              <a:t> </a:t>
            </a:r>
            <a:r>
              <a:rPr lang="ru-RU" sz="5500" b="1" spc="-1" dirty="0" smtClean="0">
                <a:latin typeface="Arial"/>
              </a:rPr>
              <a:t>Разбиение по полу</a:t>
            </a:r>
            <a:endParaRPr lang="ru-RU" sz="5500" b="1" spc="-1" dirty="0" smtClean="0">
              <a:latin typeface="GRAPHIKLCG-SEMIBOLD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8206155" y="8198483"/>
            <a:ext cx="8601042" cy="1898402"/>
            <a:chOff x="839520" y="7741772"/>
            <a:chExt cx="8601042" cy="1898402"/>
          </a:xfrm>
        </p:grpSpPr>
        <p:grpSp>
          <p:nvGrpSpPr>
            <p:cNvPr id="16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0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2" name="Рисунок 8"/>
              <p:cNvPicPr/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7" name="Заголовок 4"/>
            <p:cNvSpPr/>
            <p:nvPr/>
          </p:nvSpPr>
          <p:spPr>
            <a:xfrm>
              <a:off x="2132019" y="7741772"/>
              <a:ext cx="730854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Правильность разбиения на группы</a:t>
              </a:r>
              <a:endParaRPr lang="ru-RU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1488240">
                <a:lnSpc>
                  <a:spcPts val="3501"/>
                </a:lnSpc>
              </a:pP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Заголовок 4"/>
            <p:cNvSpPr/>
            <p:nvPr/>
          </p:nvSpPr>
          <p:spPr>
            <a:xfrm>
              <a:off x="2132019" y="8293652"/>
              <a:ext cx="7308543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b="0" strike="noStrike" spc="-1" dirty="0" smtClean="0">
                  <a:solidFill>
                    <a:schemeClr val="dk1"/>
                  </a:solidFill>
                  <a:latin typeface="Graphik LCG"/>
                </a:rPr>
                <a:t>Выборки достаточно точно отражают характеристики всех клиентов. Отклонения в процентах долей людей старше и младше 23 лет незначительны.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154" y="1125415"/>
            <a:ext cx="11115029" cy="70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2694657"/>
            <a:ext cx="6475680" cy="57708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Проверка правильности тестирования стратегий:</a:t>
            </a:r>
            <a:r>
              <a:rPr lang="ru-RU" sz="5500" spc="-1" dirty="0">
                <a:latin typeface="Arial"/>
              </a:rPr>
              <a:t> </a:t>
            </a:r>
            <a:r>
              <a:rPr lang="ru-RU" sz="5500" b="1" spc="-1" dirty="0" smtClean="0">
                <a:latin typeface="Arial"/>
              </a:rPr>
              <a:t>Разбиение по давности клиента</a:t>
            </a:r>
            <a:endParaRPr lang="ru-RU" sz="5500" b="1" spc="-1" dirty="0" smtClean="0">
              <a:latin typeface="GRAPHIKLCG-SEMIBOLD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06155" y="1117035"/>
            <a:ext cx="11462998" cy="9428691"/>
            <a:chOff x="8206155" y="1117035"/>
            <a:chExt cx="11462998" cy="9428691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8206155" y="8198483"/>
              <a:ext cx="8601042" cy="2347243"/>
              <a:chOff x="839520" y="7741772"/>
              <a:chExt cx="8601042" cy="2347243"/>
            </a:xfrm>
          </p:grpSpPr>
          <p:grpSp>
            <p:nvGrpSpPr>
              <p:cNvPr id="16" name="Группа 5"/>
              <p:cNvGrpSpPr/>
              <p:nvPr/>
            </p:nvGrpSpPr>
            <p:grpSpPr>
              <a:xfrm>
                <a:off x="839520" y="7969957"/>
                <a:ext cx="607680" cy="607680"/>
                <a:chOff x="839520" y="2291760"/>
                <a:chExt cx="607680" cy="607680"/>
              </a:xfrm>
            </p:grpSpPr>
            <p:sp>
              <p:nvSpPr>
                <p:cNvPr id="20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76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22" name="Рисунок 8"/>
                <p:cNvPicPr/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17" name="Заголовок 4"/>
              <p:cNvSpPr/>
              <p:nvPr/>
            </p:nvSpPr>
            <p:spPr>
              <a:xfrm>
                <a:off x="2132019" y="7741772"/>
                <a:ext cx="7308543" cy="89768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defTabSz="1488240">
                  <a:lnSpc>
                    <a:spcPts val="3501"/>
                  </a:lnSpc>
                </a:pPr>
                <a:r>
                  <a:rPr lang="ru-RU" sz="2400" b="1" spc="-1" dirty="0" smtClean="0">
                    <a:solidFill>
                      <a:schemeClr val="dk1"/>
                    </a:solidFill>
                    <a:latin typeface="GRAPHIKLCG-MEDIUM"/>
                  </a:rPr>
                  <a:t>Правильность разбиения на группы</a:t>
                </a:r>
                <a:endParaRPr lang="ru-RU" sz="2400" b="0" strike="noStrike" spc="-1" dirty="0">
                  <a:solidFill>
                    <a:srgbClr val="000000"/>
                  </a:solidFill>
                  <a:latin typeface="Arial"/>
                </a:endParaRPr>
              </a:p>
              <a:p>
                <a:pPr defTabSz="1488240">
                  <a:lnSpc>
                    <a:spcPts val="3501"/>
                  </a:lnSpc>
                </a:pPr>
                <a:endParaRPr lang="ru-RU" sz="18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Заголовок 4"/>
              <p:cNvSpPr/>
              <p:nvPr/>
            </p:nvSpPr>
            <p:spPr>
              <a:xfrm>
                <a:off x="2132019" y="8293652"/>
                <a:ext cx="7308543" cy="179536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algn="just" defTabSz="1488240">
                  <a:lnSpc>
                    <a:spcPts val="3501"/>
                  </a:lnSpc>
                </a:pP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Группа </a:t>
                </a:r>
                <a:r>
                  <a:rPr lang="en-US" sz="2000" spc="-1" dirty="0" smtClean="0">
                    <a:solidFill>
                      <a:schemeClr val="dk1"/>
                    </a:solidFill>
                    <a:latin typeface="Graphik LCG"/>
                  </a:rPr>
                  <a:t>A </a:t>
                </a: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достаточно точно отражает характеристики всех клиентов. Группа </a:t>
                </a:r>
                <a:r>
                  <a:rPr lang="en-US" sz="2000" spc="-1" dirty="0" smtClean="0">
                    <a:solidFill>
                      <a:schemeClr val="dk1"/>
                    </a:solidFill>
                    <a:latin typeface="Graphik LCG"/>
                  </a:rPr>
                  <a:t>B – </a:t>
                </a: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нет. В группе </a:t>
                </a:r>
                <a:r>
                  <a:rPr lang="en-US" sz="2000" spc="-1" dirty="0" smtClean="0">
                    <a:solidFill>
                      <a:schemeClr val="dk1"/>
                    </a:solidFill>
                    <a:latin typeface="Graphik LCG"/>
                  </a:rPr>
                  <a:t>B </a:t>
                </a: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существенно больше старых клиентов, чем в общей массе покупателей. Поэтому прибыльность стратегий нужно пересчитать.</a:t>
                </a:r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6155" y="1117035"/>
              <a:ext cx="11462998" cy="7081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95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 smtClean="0">
                <a:solidFill>
                  <a:srgbClr val="FAFAFA"/>
                </a:solidFill>
                <a:latin typeface="GRAPHIKLCG-SEMIBOLD"/>
              </a:rPr>
              <a:t>Чёрный уровень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6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5272</TotalTime>
  <Words>381</Words>
  <Application>Microsoft Office PowerPoint</Application>
  <PresentationFormat>Произвольный</PresentationFormat>
  <Paragraphs>42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3" baseType="lpstr">
      <vt:lpstr>DejaVu Sans</vt:lpstr>
      <vt:lpstr>Graphik LCG</vt:lpstr>
      <vt:lpstr>GRAPHIKLCG-MEDIUM</vt:lpstr>
      <vt:lpstr>GRAPHIKLCG-SEMIBOLD</vt:lpstr>
      <vt:lpstr>Arial</vt:lpstr>
      <vt:lpstr>Calibri</vt:lpstr>
      <vt:lpstr>Symbol</vt:lpstr>
      <vt:lpstr>Times New Roman</vt:lpstr>
      <vt:lpstr>Wingdings</vt:lpstr>
      <vt:lpstr>Специальное оформление</vt:lpstr>
      <vt:lpstr>Специальное оформление</vt:lpstr>
      <vt:lpstr>Специальное оформление</vt:lpstr>
      <vt:lpstr>Введение в статистику</vt:lpstr>
      <vt:lpstr>Синий уровень</vt:lpstr>
      <vt:lpstr>Презентация PowerPoint</vt:lpstr>
      <vt:lpstr>Красный уровень</vt:lpstr>
      <vt:lpstr>Презентация PowerPoint</vt:lpstr>
      <vt:lpstr>Презентация PowerPoint</vt:lpstr>
      <vt:lpstr>Презентация PowerPoint</vt:lpstr>
      <vt:lpstr>Презентация PowerPoint</vt:lpstr>
      <vt:lpstr>Чёрный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Karina Sulimova</dc:creator>
  <dc:description/>
  <cp:lastModifiedBy>Mikhail</cp:lastModifiedBy>
  <cp:revision>136</cp:revision>
  <dcterms:created xsi:type="dcterms:W3CDTF">2023-08-09T15:52:21Z</dcterms:created>
  <dcterms:modified xsi:type="dcterms:W3CDTF">2024-08-02T01:08:31Z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Произвольный</vt:lpwstr>
  </property>
  <property fmtid="{D5CDD505-2E9C-101B-9397-08002B2CF9AE}" pid="4" name="Slides">
    <vt:i4>8</vt:i4>
  </property>
</Properties>
</file>