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692" r:id="rId2"/>
    <p:sldMasterId id="2147483812" r:id="rId3"/>
  </p:sldMasterIdLst>
  <p:notesMasterIdLst>
    <p:notesMasterId r:id="rId18"/>
  </p:notesMasterIdLst>
  <p:sldIdLst>
    <p:sldId id="256" r:id="rId4"/>
    <p:sldId id="284" r:id="rId5"/>
    <p:sldId id="276" r:id="rId6"/>
    <p:sldId id="277" r:id="rId7"/>
    <p:sldId id="267" r:id="rId8"/>
    <p:sldId id="272" r:id="rId9"/>
    <p:sldId id="285" r:id="rId10"/>
    <p:sldId id="286" r:id="rId11"/>
    <p:sldId id="290" r:id="rId12"/>
    <p:sldId id="282" r:id="rId13"/>
    <p:sldId id="287" r:id="rId14"/>
    <p:sldId id="288" r:id="rId15"/>
    <p:sldId id="289" r:id="rId16"/>
    <p:sldId id="291" r:id="rId17"/>
  </p:sldIdLst>
  <p:sldSz cx="19840575" cy="111601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3" autoAdjust="0"/>
    <p:restoredTop sz="95332" autoAdjust="0"/>
  </p:normalViewPr>
  <p:slideViewPr>
    <p:cSldViewPr>
      <p:cViewPr varScale="1">
        <p:scale>
          <a:sx n="50" d="100"/>
          <a:sy n="50" d="100"/>
        </p:scale>
        <p:origin x="667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6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80" name="PlaceHolder 4"/>
          <p:cNvSpPr>
            <a:spLocks noGrp="1"/>
          </p:cNvSpPr>
          <p:nvPr>
            <p:ph type="dt" idx="7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681" name="PlaceHolder 5"/>
          <p:cNvSpPr>
            <a:spLocks noGrp="1"/>
          </p:cNvSpPr>
          <p:nvPr>
            <p:ph type="ftr" idx="7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682" name="PlaceHolder 6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E7B9E-DDFB-4EF9-9DDF-54DFAB1D8676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6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791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04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98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8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67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76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2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 с текстовым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24D428-55ED-4FFF-A23E-1E663A2EA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Титульный слайд(зел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10D10074-B072-4F08-9D4F-097AAE8AEE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2"/>
          <p:cNvSpPr/>
          <p:nvPr/>
        </p:nvSpPr>
        <p:spPr>
          <a:xfrm>
            <a:off x="0" y="0"/>
            <a:ext cx="7973640" cy="1115964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486080">
              <a:lnSpc>
                <a:spcPct val="100000"/>
              </a:lnSpc>
            </a:pPr>
            <a:endParaRPr lang="ru-RU" sz="2930" b="0" strike="noStrike" spc="-1">
              <a:solidFill>
                <a:schemeClr val="lt1"/>
              </a:solidFill>
              <a:latin typeface="Graphik LCG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839520" y="2343600"/>
            <a:ext cx="4792320" cy="647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1488240">
              <a:lnSpc>
                <a:spcPts val="7500"/>
              </a:lnSpc>
              <a:buNone/>
              <a:tabLst>
                <a:tab pos="0" algn="l"/>
              </a:tabLst>
            </a:pPr>
            <a:r>
              <a:rPr lang="ru-RU" sz="6500" b="1" strike="noStrike" spc="-1">
                <a:solidFill>
                  <a:schemeClr val="dk1"/>
                </a:solidFill>
                <a:latin typeface="GRAPHIKLCG-SEMIBOLD"/>
              </a:rPr>
              <a:t>Заголовок</a:t>
            </a:r>
            <a:endParaRPr lang="ru-RU" sz="6500" b="0" strike="noStrike" spc="-1">
              <a:solidFill>
                <a:schemeClr val="dk1"/>
              </a:solidFill>
              <a:latin typeface="GRAPHIKLCG-MEDIUM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22AF61AA-5BCD-47E1-A992-4D8706FBA5F4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9520" y="4223520"/>
            <a:ext cx="1652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>
                <a:solidFill>
                  <a:srgbClr val="FAFAFA"/>
                </a:solidFill>
                <a:latin typeface="GRAPHIKLCG-SEMIBOLD"/>
              </a:rPr>
              <a:t>Образец заголовка</a:t>
            </a:r>
            <a:endParaRPr lang="ru-RU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dt" idx="20"/>
          </p:nvPr>
        </p:nvSpPr>
        <p:spPr>
          <a:xfrm>
            <a:off x="14536800" y="10002240"/>
            <a:ext cx="446364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1486080">
              <a:lnSpc>
                <a:spcPts val="3399"/>
              </a:lnSpc>
              <a:buNone/>
              <a:defRPr lang="ru-RU" sz="2400" b="0" strike="noStrike" spc="-1">
                <a:solidFill>
                  <a:srgbClr val="FAFAFA"/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ts val="3399"/>
              </a:lnSpc>
              <a:buNone/>
            </a:pPr>
            <a:r>
              <a:rPr lang="ru-RU" sz="2400" b="0" strike="noStrike" spc="-1">
                <a:solidFill>
                  <a:srgbClr val="FAFAFA"/>
                </a:solidFill>
                <a:latin typeface="Graphik LCG"/>
              </a:rPr>
              <a:t>&lt;дата/время&gt;</a:t>
            </a:r>
            <a:endParaRPr lang="ru-RU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80" name="Прямая соединительная линия 14"/>
          <p:cNvCxnSpPr/>
          <p:nvPr/>
        </p:nvCxnSpPr>
        <p:spPr>
          <a:xfrm>
            <a:off x="839520" y="2490480"/>
            <a:ext cx="1500516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1" name="Прямая соединительная линия 15"/>
          <p:cNvCxnSpPr/>
          <p:nvPr/>
        </p:nvCxnSpPr>
        <p:spPr>
          <a:xfrm>
            <a:off x="16265520" y="870840"/>
            <a:ext cx="360" cy="11988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2" name="Прямая соединительная линия 16"/>
          <p:cNvCxnSpPr/>
          <p:nvPr/>
        </p:nvCxnSpPr>
        <p:spPr>
          <a:xfrm>
            <a:off x="16265520" y="2911680"/>
            <a:ext cx="360" cy="74142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3" name="Прямая соединительная линия 25"/>
          <p:cNvCxnSpPr/>
          <p:nvPr/>
        </p:nvCxnSpPr>
        <p:spPr>
          <a:xfrm>
            <a:off x="16686720" y="2490480"/>
            <a:ext cx="231444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pic>
        <p:nvPicPr>
          <p:cNvPr id="384" name="Рисунок 6"/>
          <p:cNvPicPr/>
          <p:nvPr/>
        </p:nvPicPr>
        <p:blipFill>
          <a:blip r:embed="rId4"/>
          <a:stretch/>
        </p:blipFill>
        <p:spPr>
          <a:xfrm>
            <a:off x="839520" y="858240"/>
            <a:ext cx="5666040" cy="99288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3"/>
          <p:cNvSpPr>
            <a:spLocks noGrp="1"/>
          </p:cNvSpPr>
          <p:nvPr>
            <p:ph type="ftr" idx="21"/>
          </p:nvPr>
        </p:nvSpPr>
        <p:spPr>
          <a:xfrm>
            <a:off x="839520" y="10002240"/>
            <a:ext cx="669600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ldNum" idx="73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C0250951-0E05-4D3D-BF3E-AC259A6B75BD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>
                <a:solidFill>
                  <a:srgbClr val="FAFAFA"/>
                </a:solidFill>
                <a:latin typeface="GRAPHIKLCG-SEMIBOLD"/>
              </a:rPr>
              <a:t>Введение в статистику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subTitle" idx="4294967295"/>
          </p:nvPr>
        </p:nvSpPr>
        <p:spPr>
          <a:xfrm>
            <a:off x="839520" y="6131860"/>
            <a:ext cx="10600005" cy="65078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4601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accent6"/>
                </a:solidFill>
                <a:latin typeface="GRAPHIKLCG-MEDIUM"/>
              </a:rPr>
              <a:t>Проект </a:t>
            </a:r>
            <a:r>
              <a:rPr lang="ru-RU" sz="2000" b="0" strike="noStrike" spc="-1" dirty="0" smtClean="0">
                <a:solidFill>
                  <a:schemeClr val="accent6"/>
                </a:solidFill>
                <a:latin typeface="GRAPHIKLCG-MEDIUM"/>
              </a:rPr>
              <a:t>#</a:t>
            </a:r>
            <a:r>
              <a:rPr lang="en-US" sz="2000" spc="-1" dirty="0">
                <a:solidFill>
                  <a:schemeClr val="accent6"/>
                </a:solidFill>
                <a:latin typeface="GRAPHIKLCG-MEDIUM"/>
              </a:rPr>
              <a:t>3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5" name="Подзаголовок 19"/>
          <p:cNvSpPr/>
          <p:nvPr/>
        </p:nvSpPr>
        <p:spPr>
          <a:xfrm>
            <a:off x="839520" y="6770880"/>
            <a:ext cx="1143900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1488240">
              <a:lnSpc>
                <a:spcPts val="4601"/>
              </a:lnSpc>
              <a:tabLst>
                <a:tab pos="0" algn="l"/>
              </a:tabLst>
            </a:pPr>
            <a:r>
              <a:rPr lang="ru-RU" sz="4000" spc="-1" dirty="0" smtClean="0">
                <a:solidFill>
                  <a:schemeClr val="accent4">
                    <a:lumMod val="75000"/>
                  </a:schemeClr>
                </a:solidFill>
                <a:latin typeface="GRAPHIKLCG-MEDIUM"/>
              </a:rPr>
              <a:t>Экспансия</a:t>
            </a:r>
            <a:endParaRPr lang="ru-RU" sz="40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139108"/>
            <a:ext cx="647568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Вывод:</a:t>
            </a:r>
          </a:p>
        </p:txBody>
      </p:sp>
      <p:sp>
        <p:nvSpPr>
          <p:cNvPr id="3" name="Заголовок 4"/>
          <p:cNvSpPr/>
          <p:nvPr/>
        </p:nvSpPr>
        <p:spPr>
          <a:xfrm>
            <a:off x="7315200" y="3856513"/>
            <a:ext cx="11551920" cy="34470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/>
            <a:r>
              <a:rPr lang="ru-RU" sz="3200" i="1" spc="-1" dirty="0">
                <a:latin typeface="GRAPHIKLCG-SEMIBOLD"/>
              </a:rPr>
              <a:t>Данные показывают, что большинство ритейлеров сосредоточены в крупных городах, особенно в Москве, с преобладанием малых и микро предприятий. Топ-3 отрасли — </a:t>
            </a:r>
            <a:r>
              <a:rPr lang="ru-RU" sz="3200" i="1" spc="-1" dirty="0" smtClean="0">
                <a:latin typeface="GRAPHIKLCG-SEMIBOLD"/>
              </a:rPr>
              <a:t>легкая и </a:t>
            </a:r>
            <a:r>
              <a:rPr lang="ru-RU" sz="3200" i="1" spc="-1" dirty="0">
                <a:latin typeface="GRAPHIKLCG-SEMIBOLD"/>
              </a:rPr>
              <a:t>пищевая </a:t>
            </a:r>
            <a:r>
              <a:rPr lang="ru-RU" sz="3200" i="1" spc="-1" dirty="0" smtClean="0">
                <a:latin typeface="GRAPHIKLCG-SEMIBOLD"/>
              </a:rPr>
              <a:t>промышленность— </a:t>
            </a:r>
            <a:r>
              <a:rPr lang="ru-RU" sz="3200" i="1" spc="-1" dirty="0">
                <a:latin typeface="GRAPHIKLCG-SEMIBOLD"/>
              </a:rPr>
              <a:t>демонстрируют разное географическое распределение, что указывает на </a:t>
            </a:r>
            <a:r>
              <a:rPr lang="ru-RU" sz="3200" b="1" i="1" spc="-1" dirty="0">
                <a:latin typeface="GRAPHIKLCG-SEMIBOLD"/>
              </a:rPr>
              <a:t>необходимость адаптации</a:t>
            </a:r>
            <a:r>
              <a:rPr lang="ru-RU" sz="3200" i="1" spc="-1" dirty="0">
                <a:latin typeface="GRAPHIKLCG-SEMIBOLD"/>
              </a:rPr>
              <a:t> стратегий экспансии </a:t>
            </a:r>
            <a:r>
              <a:rPr lang="ru-RU" sz="3200" b="1" i="1" spc="-1" dirty="0">
                <a:latin typeface="GRAPHIKLCG-SEMIBOLD"/>
              </a:rPr>
              <a:t>для максимального охвата рынка</a:t>
            </a:r>
            <a:r>
              <a:rPr lang="ru-RU" sz="3200" i="1" spc="-1" dirty="0">
                <a:latin typeface="GRAPHIKLCG-SEMIBOLD"/>
              </a:rPr>
              <a:t>.</a:t>
            </a:r>
            <a:endParaRPr lang="ru-RU" sz="3200" i="1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433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87" y="2507831"/>
            <a:ext cx="7337108" cy="8091271"/>
          </a:xfrm>
          <a:prstGeom prst="rect">
            <a:avLst/>
          </a:prstGeom>
        </p:spPr>
      </p:pic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Более подробный взгляд на ритейлеров по отраслям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205814" y="2598538"/>
            <a:ext cx="9794626" cy="7048083"/>
            <a:chOff x="9205814" y="2598538"/>
            <a:chExt cx="9794626" cy="704808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055286" y="2598538"/>
              <a:ext cx="8945154" cy="7048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>
                  <a:latin typeface="Arial" panose="020B0604020202020204" pitchFamily="34" charset="0"/>
                </a:rPr>
                <a:t>Наибольшее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количество</a:t>
              </a:r>
              <a:r>
                <a:rPr lang="en-US" altLang="en-US" sz="2800" b="1" dirty="0">
                  <a:latin typeface="Arial" panose="020B0604020202020204" pitchFamily="34" charset="0"/>
                </a:rPr>
                <a:t>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ритейлеров</a:t>
              </a:r>
              <a:r>
                <a:rPr lang="en-US" altLang="en-US" sz="2800" dirty="0">
                  <a:latin typeface="Arial" panose="020B0604020202020204" pitchFamily="34" charset="0"/>
                </a:rPr>
                <a:t>: В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отраслях</a:t>
              </a:r>
              <a:r>
                <a:rPr lang="en-US" altLang="en-US" sz="2800" dirty="0">
                  <a:latin typeface="Arial" panose="020B0604020202020204" pitchFamily="34" charset="0"/>
                </a:rPr>
                <a:t>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Одежда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Кафе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рестораны</a:t>
              </a:r>
              <a:r>
                <a:rPr lang="en-US" altLang="en-US" sz="2800" dirty="0">
                  <a:latin typeface="Arial" panose="020B0604020202020204" pitchFamily="34" charset="0"/>
                </a:rPr>
                <a:t>" и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Продукты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питания</a:t>
              </a:r>
              <a:r>
                <a:rPr lang="en-US" altLang="en-US" sz="2800" dirty="0">
                  <a:latin typeface="Arial" panose="020B0604020202020204" pitchFamily="34" charset="0"/>
                </a:rPr>
                <a:t>" —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каждое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из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них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имеет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более</a:t>
              </a:r>
              <a:r>
                <a:rPr lang="en-US" altLang="en-US" sz="2800" dirty="0">
                  <a:latin typeface="Arial" panose="020B0604020202020204" pitchFamily="34" charset="0"/>
                </a:rPr>
                <a:t> 300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компаний</a:t>
              </a:r>
              <a:r>
                <a:rPr lang="en-US" altLang="en-US" sz="2800" dirty="0">
                  <a:latin typeface="Arial" panose="020B0604020202020204" pitchFamily="34" charset="0"/>
                </a:rPr>
                <a:t>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 err="1">
                  <a:latin typeface="Arial" panose="020B0604020202020204" pitchFamily="34" charset="0"/>
                </a:rPr>
                <a:t>Средние</a:t>
              </a:r>
              <a:r>
                <a:rPr lang="en-US" altLang="en-US" sz="2800" b="1" dirty="0">
                  <a:latin typeface="Arial" panose="020B0604020202020204" pitchFamily="34" charset="0"/>
                </a:rPr>
                <a:t>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позиции</a:t>
              </a:r>
              <a:r>
                <a:rPr lang="en-US" altLang="en-US" sz="2800" dirty="0">
                  <a:latin typeface="Arial" panose="020B0604020202020204" pitchFamily="34" charset="0"/>
                </a:rPr>
                <a:t>: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Отрасли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такие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как</a:t>
              </a:r>
              <a:r>
                <a:rPr lang="en-US" altLang="en-US" sz="2800" dirty="0">
                  <a:latin typeface="Arial" panose="020B0604020202020204" pitchFamily="34" charset="0"/>
                </a:rPr>
                <a:t>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Мебель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Косметика</a:t>
              </a:r>
              <a:r>
                <a:rPr lang="en-US" altLang="en-US" sz="2800" dirty="0">
                  <a:latin typeface="Arial" panose="020B0604020202020204" pitchFamily="34" charset="0"/>
                </a:rPr>
                <a:t>" и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Спорт</a:t>
              </a:r>
              <a:r>
                <a:rPr lang="en-US" altLang="en-US" sz="2800" dirty="0">
                  <a:latin typeface="Arial" panose="020B0604020202020204" pitchFamily="34" charset="0"/>
                </a:rPr>
                <a:t>",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занимают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средние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позиции</a:t>
              </a:r>
              <a:r>
                <a:rPr lang="en-US" altLang="en-US" sz="2800" dirty="0">
                  <a:latin typeface="Arial" panose="020B0604020202020204" pitchFamily="34" charset="0"/>
                </a:rPr>
                <a:t> с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количеством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ритейлеров</a:t>
              </a:r>
              <a:r>
                <a:rPr lang="en-US" altLang="en-US" sz="2800" dirty="0">
                  <a:latin typeface="Arial" panose="020B0604020202020204" pitchFamily="34" charset="0"/>
                </a:rPr>
                <a:t> в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диапазоне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</a:t>
              </a:r>
              <a:r>
                <a:rPr lang="en-US" altLang="en-US" sz="2800" dirty="0">
                  <a:latin typeface="Arial" panose="020B0604020202020204" pitchFamily="34" charset="0"/>
                </a:rPr>
                <a:t> 100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до</a:t>
              </a:r>
              <a:r>
                <a:rPr lang="en-US" altLang="en-US" sz="2800" dirty="0">
                  <a:latin typeface="Arial" panose="020B0604020202020204" pitchFamily="34" charset="0"/>
                </a:rPr>
                <a:t> 150.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 err="1">
                  <a:latin typeface="Arial" panose="020B0604020202020204" pitchFamily="34" charset="0"/>
                </a:rPr>
                <a:t>Меньшее</a:t>
              </a:r>
              <a:r>
                <a:rPr lang="en-US" altLang="en-US" sz="2800" b="1" dirty="0">
                  <a:latin typeface="Arial" panose="020B0604020202020204" pitchFamily="34" charset="0"/>
                </a:rPr>
                <a:t>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присутствие</a:t>
              </a:r>
              <a:r>
                <a:rPr lang="en-US" altLang="en-US" sz="2800" dirty="0">
                  <a:latin typeface="Arial" panose="020B0604020202020204" pitchFamily="34" charset="0"/>
                </a:rPr>
                <a:t>: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Отрасли</a:t>
              </a:r>
              <a:r>
                <a:rPr lang="en-US" altLang="en-US" sz="2800" dirty="0">
                  <a:latin typeface="Arial" panose="020B0604020202020204" pitchFamily="34" charset="0"/>
                </a:rPr>
                <a:t>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Авто</a:t>
              </a:r>
              <a:r>
                <a:rPr lang="en-US" altLang="en-US" sz="2800" dirty="0">
                  <a:latin typeface="Arial" panose="020B0604020202020204" pitchFamily="34" charset="0"/>
                </a:rPr>
                <a:t> и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товары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для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авто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Хобби</a:t>
              </a:r>
              <a:r>
                <a:rPr lang="en-US" altLang="en-US" sz="2800" dirty="0">
                  <a:latin typeface="Arial" panose="020B0604020202020204" pitchFamily="34" charset="0"/>
                </a:rPr>
                <a:t> и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увлечения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Аптека</a:t>
              </a:r>
              <a:r>
                <a:rPr lang="en-US" altLang="en-US" sz="2800" dirty="0">
                  <a:latin typeface="Arial" panose="020B0604020202020204" pitchFamily="34" charset="0"/>
                </a:rPr>
                <a:t>"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имеют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наименьшее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количество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ритейлеров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меньше</a:t>
              </a:r>
              <a:r>
                <a:rPr lang="en-US" altLang="en-US" sz="2800" dirty="0">
                  <a:latin typeface="Arial" panose="020B0604020202020204" pitchFamily="34" charset="0"/>
                </a:rPr>
                <a:t> 50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компаний</a:t>
              </a:r>
              <a:r>
                <a:rPr lang="en-US" altLang="en-US" sz="2800" dirty="0">
                  <a:latin typeface="Arial" panose="020B0604020202020204" pitchFamily="34" charset="0"/>
                </a:rPr>
                <a:t>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 err="1">
                  <a:latin typeface="Arial" panose="020B0604020202020204" pitchFamily="34" charset="0"/>
                </a:rPr>
                <a:t>Вывод</a:t>
              </a:r>
              <a:r>
                <a:rPr lang="en-US" altLang="en-US" sz="2800" dirty="0">
                  <a:latin typeface="Arial" panose="020B0604020202020204" pitchFamily="34" charset="0"/>
                </a:rPr>
                <a:t>: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Сектор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ритейла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наиболее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развит</a:t>
              </a:r>
              <a:r>
                <a:rPr lang="en-US" altLang="en-US" sz="2800" dirty="0">
                  <a:latin typeface="Arial" panose="020B0604020202020204" pitchFamily="34" charset="0"/>
                </a:rPr>
                <a:t> в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индустриях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повседневного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спроса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таких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как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одежда</a:t>
              </a:r>
              <a:r>
                <a:rPr lang="en-US" altLang="en-US" sz="2800" dirty="0">
                  <a:latin typeface="Arial" panose="020B0604020202020204" pitchFamily="34" charset="0"/>
                </a:rPr>
                <a:t> и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питание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что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подчеркивает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важность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на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российском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рынке</a:t>
              </a:r>
              <a:r>
                <a:rPr lang="en-US" altLang="en-US" sz="2800" dirty="0">
                  <a:latin typeface="Arial" panose="020B0604020202020204" pitchFamily="34" charset="0"/>
                </a:rPr>
                <a:t>. </a:t>
              </a: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9205814" y="2751148"/>
              <a:ext cx="607680" cy="5776594"/>
              <a:chOff x="9205814" y="2751148"/>
              <a:chExt cx="607680" cy="5776594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9205814" y="2751148"/>
                <a:ext cx="607680" cy="607680"/>
                <a:chOff x="839520" y="2291760"/>
                <a:chExt cx="607680" cy="607680"/>
              </a:xfrm>
            </p:grpSpPr>
            <p:sp>
              <p:nvSpPr>
                <p:cNvPr id="8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9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0" name="Группа 5"/>
              <p:cNvGrpSpPr/>
              <p:nvPr/>
            </p:nvGrpSpPr>
            <p:grpSpPr>
              <a:xfrm>
                <a:off x="9205814" y="4245783"/>
                <a:ext cx="607680" cy="607680"/>
                <a:chOff x="839520" y="2291760"/>
                <a:chExt cx="607680" cy="607680"/>
              </a:xfrm>
            </p:grpSpPr>
            <p:sp>
              <p:nvSpPr>
                <p:cNvPr id="11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12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3" name="Группа 5"/>
              <p:cNvGrpSpPr/>
              <p:nvPr/>
            </p:nvGrpSpPr>
            <p:grpSpPr>
              <a:xfrm>
                <a:off x="9205814" y="7920062"/>
                <a:ext cx="607680" cy="607680"/>
                <a:chOff x="839520" y="2291760"/>
                <a:chExt cx="607680" cy="607680"/>
              </a:xfrm>
            </p:grpSpPr>
            <p:sp>
              <p:nvSpPr>
                <p:cNvPr id="14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15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6" name="Группа 5"/>
              <p:cNvGrpSpPr/>
              <p:nvPr/>
            </p:nvGrpSpPr>
            <p:grpSpPr>
              <a:xfrm>
                <a:off x="9205814" y="5940265"/>
                <a:ext cx="607680" cy="607680"/>
                <a:chOff x="839520" y="2291760"/>
                <a:chExt cx="607680" cy="607680"/>
              </a:xfrm>
            </p:grpSpPr>
            <p:sp>
              <p:nvSpPr>
                <p:cNvPr id="17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18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478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Присутствие ритейлеров в Москве </a:t>
            </a:r>
          </a:p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и Санкт-Петербурге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881287"/>
            <a:ext cx="8275321" cy="5350839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9210804" y="2386335"/>
            <a:ext cx="9885599" cy="8340745"/>
            <a:chOff x="9210804" y="2386335"/>
            <a:chExt cx="9885599" cy="834074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145287" y="2386335"/>
              <a:ext cx="8951116" cy="8340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Присутствие в Москве и Санкт-Петербурге: </a:t>
              </a:r>
              <a:r>
                <a:rPr lang="ru-RU" altLang="en-US" sz="2800" dirty="0">
                  <a:latin typeface="Arial" panose="020B0604020202020204" pitchFamily="34" charset="0"/>
                </a:rPr>
                <a:t>897 ритейлеров имеют точки продаж в обоих городах, что свидетельствует о значимости этих городов для бизнеса.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Исключительное присутствие: </a:t>
              </a:r>
              <a:r>
                <a:rPr lang="ru-RU" altLang="en-US" sz="2800" dirty="0">
                  <a:latin typeface="Arial" panose="020B0604020202020204" pitchFamily="34" charset="0"/>
                </a:rPr>
                <a:t>781 </a:t>
              </a:r>
              <a:r>
                <a:rPr lang="ru-RU" altLang="en-US" sz="2800" dirty="0" err="1">
                  <a:latin typeface="Arial" panose="020B0604020202020204" pitchFamily="34" charset="0"/>
                </a:rPr>
                <a:t>ритейлер</a:t>
              </a:r>
              <a:r>
                <a:rPr lang="ru-RU" altLang="en-US" sz="2800" dirty="0">
                  <a:latin typeface="Arial" panose="020B0604020202020204" pitchFamily="34" charset="0"/>
                </a:rPr>
                <a:t> представлен только в Москве, что подчеркивает стратегический фокус на столице.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 smtClean="0">
                  <a:latin typeface="Arial" panose="020B0604020202020204" pitchFamily="34" charset="0"/>
                </a:rPr>
                <a:t>Региональные сети: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826 </a:t>
              </a:r>
              <a:r>
                <a:rPr lang="ru-RU" altLang="en-US" sz="2800" dirty="0">
                  <a:latin typeface="Arial" panose="020B0604020202020204" pitchFamily="34" charset="0"/>
                </a:rPr>
                <a:t>ритейлеров не присутствуют ни в Москве, ни в Санкт-Петербурге, что может указывать на их локальную ориентированность или целевую аудиторию в других регионах.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Вывод: </a:t>
              </a:r>
              <a:r>
                <a:rPr lang="ru-RU" altLang="en-US" sz="2800" dirty="0">
                  <a:latin typeface="Arial" panose="020B0604020202020204" pitchFamily="34" charset="0"/>
                </a:rPr>
                <a:t>Москва и Санкт-Петербург остаются ключевыми рынками для большинства ритейлеров, однако значительное количество компаний выбирают развиваться исключительно в других регионах России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9210804" y="8624446"/>
              <a:ext cx="607680" cy="607680"/>
              <a:chOff x="839520" y="2291760"/>
              <a:chExt cx="607680" cy="607680"/>
            </a:xfrm>
          </p:grpSpPr>
          <p:sp>
            <p:nvSpPr>
              <p:cNvPr id="8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9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" name="Группа 9"/>
            <p:cNvGrpSpPr/>
            <p:nvPr/>
          </p:nvGrpSpPr>
          <p:grpSpPr>
            <a:xfrm>
              <a:off x="9210804" y="6120062"/>
              <a:ext cx="607680" cy="607680"/>
              <a:chOff x="839520" y="2291760"/>
              <a:chExt cx="607680" cy="607680"/>
            </a:xfrm>
          </p:grpSpPr>
          <p:sp>
            <p:nvSpPr>
              <p:cNvPr id="1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2" name="Рисунок 11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" name="Группа 12"/>
            <p:cNvGrpSpPr/>
            <p:nvPr/>
          </p:nvGrpSpPr>
          <p:grpSpPr>
            <a:xfrm>
              <a:off x="9210804" y="4590062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14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" name="Группа 15"/>
            <p:cNvGrpSpPr/>
            <p:nvPr/>
          </p:nvGrpSpPr>
          <p:grpSpPr>
            <a:xfrm>
              <a:off x="9210804" y="2749325"/>
              <a:ext cx="607680" cy="607680"/>
              <a:chOff x="839520" y="2291760"/>
              <a:chExt cx="607680" cy="607680"/>
            </a:xfrm>
          </p:grpSpPr>
          <p:sp>
            <p:nvSpPr>
              <p:cNvPr id="1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8" name="Рисунок 17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621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502678"/>
            <a:ext cx="18160920" cy="19236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филиалов ритейлера и его присутствие в столицах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015062"/>
            <a:ext cx="8180767" cy="6489066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9588034" y="3258773"/>
            <a:ext cx="9412406" cy="5570756"/>
            <a:chOff x="9588034" y="3258773"/>
            <a:chExt cx="9412406" cy="55707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775287" y="3258773"/>
              <a:ext cx="8225153" cy="5570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Присутствие в Москве или Санкт-Петербурге </a:t>
              </a:r>
              <a:r>
                <a:rPr lang="ru-RU" altLang="en-US" sz="2800" dirty="0">
                  <a:latin typeface="Arial" panose="020B0604020202020204" pitchFamily="34" charset="0"/>
                </a:rPr>
                <a:t>имеет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сравнительно незначительное </a:t>
              </a:r>
              <a:r>
                <a:rPr lang="ru-RU" altLang="en-US" sz="2800" dirty="0">
                  <a:latin typeface="Arial" panose="020B0604020202020204" pitchFamily="34" charset="0"/>
                </a:rPr>
                <a:t>влияние на среднее количество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филиалов </a:t>
              </a:r>
              <a:r>
                <a:rPr lang="ru-RU" altLang="en-US" sz="2800" dirty="0">
                  <a:latin typeface="Arial" panose="020B0604020202020204" pitchFamily="34" charset="0"/>
                </a:rPr>
                <a:t>в </a:t>
              </a:r>
              <a:r>
                <a:rPr lang="ru-RU" altLang="en-US" sz="2800" dirty="0" err="1">
                  <a:latin typeface="Arial" panose="020B0604020202020204" pitchFamily="34" charset="0"/>
                </a:rPr>
                <a:t>микросетях</a:t>
              </a:r>
              <a:r>
                <a:rPr lang="ru-RU" altLang="en-US" sz="2800" dirty="0">
                  <a:latin typeface="Arial" panose="020B0604020202020204" pitchFamily="34" charset="0"/>
                </a:rPr>
                <a:t>, малых и средних сетях, но заметное влияние на крупные и сверхкрупные сети.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 smtClean="0">
                  <a:latin typeface="Arial" panose="020B0604020202020204" pitchFamily="34" charset="0"/>
                </a:rPr>
                <a:t>В </a:t>
              </a:r>
              <a:r>
                <a:rPr lang="ru-RU" altLang="en-US" sz="2800" b="1" dirty="0">
                  <a:latin typeface="Arial" panose="020B0604020202020204" pitchFamily="34" charset="0"/>
                </a:rPr>
                <a:t>среднем, </a:t>
              </a:r>
              <a:r>
                <a:rPr lang="ru-RU" altLang="en-US" sz="2800" b="1" dirty="0" smtClean="0">
                  <a:latin typeface="Arial" panose="020B0604020202020204" pitchFamily="34" charset="0"/>
                </a:rPr>
                <a:t>крупные и сверхкрупные сети</a:t>
              </a:r>
              <a:r>
                <a:rPr lang="ru-RU" altLang="en-US" sz="2800" dirty="0">
                  <a:latin typeface="Arial" panose="020B0604020202020204" pitchFamily="34" charset="0"/>
                </a:rPr>
                <a:t>, не представленные в Москве и Санкт-Петербурге, имеют больше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филиалов. Это может быть обусловлено сравнительно меньшей плотностью населения в регионах и необходимостью покрыть более крупные площади.</a:t>
              </a:r>
            </a:p>
          </p:txBody>
        </p:sp>
        <p:grpSp>
          <p:nvGrpSpPr>
            <p:cNvPr id="9" name="Группа 5"/>
            <p:cNvGrpSpPr/>
            <p:nvPr/>
          </p:nvGrpSpPr>
          <p:grpSpPr>
            <a:xfrm>
              <a:off x="9588034" y="3431418"/>
              <a:ext cx="607680" cy="607680"/>
              <a:chOff x="839520" y="2291760"/>
              <a:chExt cx="607680" cy="607680"/>
            </a:xfrm>
          </p:grpSpPr>
          <p:sp>
            <p:nvSpPr>
              <p:cNvPr id="1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1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" name="Группа 5"/>
            <p:cNvGrpSpPr/>
            <p:nvPr/>
          </p:nvGrpSpPr>
          <p:grpSpPr>
            <a:xfrm>
              <a:off x="9616140" y="6259594"/>
              <a:ext cx="607680" cy="607680"/>
              <a:chOff x="839520" y="2291760"/>
              <a:chExt cx="607680" cy="607680"/>
            </a:xfrm>
          </p:grpSpPr>
          <p:sp>
            <p:nvSpPr>
              <p:cNvPr id="1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4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5570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495062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Присутствие иностранных ритейлеров в России</a:t>
            </a:r>
            <a:endParaRPr lang="ru-RU" sz="5500" b="0" strike="noStrike" spc="-1" dirty="0">
              <a:latin typeface="Arial"/>
            </a:endParaRPr>
          </a:p>
        </p:txBody>
      </p:sp>
      <p:sp>
        <p:nvSpPr>
          <p:cNvPr id="2" name="AutoShape 2" descr="data:image/png;base64,iVBORw0KGgoAAAANSUhEUgAAAkcAAAI4CAYAAABgN03jAAAAOXRFWHRTb2Z0d2FyZQBNYXRwbG90bGliIHZlcnNpb24zLjcuMSwgaHR0cHM6Ly9tYXRwbG90bGliLm9yZy/bCgiHAAAACXBIWXMAAA9hAAAPYQGoP6dpAAB5ZElEQVR4nO3dd1QU1/8+8GfpIEWwoDFYsCMKig1FsWGJmmiiH7tYE0vUYI9Gwa6xx26MNbYYS9RobNHYe+8FFCygoIL0dn9/+GO+u+wuwrIyu/i8ztlz2Ll3Z58dBngzc+eOQgghQEREREQAABO5AxAREREZEhZHREREREpYHBEREREpYXFEREREpITFEREREZESFkdERERESlgcERERESlhcURERESkhMURERERkRIWR2QQSpcuDYVCofZ4/Pix1EdTO5Ex2bRpE5ydnRETEyMt69evH7744gsZUxFRZmZyByACIBVBGQVPSEgISpcurdLn9evX8PPzg42NDfbt2wdbW9s8TkmUO97e3qhatSqqVq0KAEhPT0ehQoUQEBAgczIiUqbgvdXIkGgrjqKiouDn5wc7Ozvs27cPBQoUkCkhERHldzytRgYvMjISTZo0gb29PQsjIiL66FgckUF79eoVGjduDCcnp2wVRmfOnEH79u1RtGhRWFpaonTp0hgwYADCwsLU+h47dkzjOCZtY5/Wrl2rtjzj6FZQUJBaW6NGjQAgy9f16tVLra1Xr14qOVNSUjB//nxUr14dNjY2sLe3R7169bBu3Tqt2+HUqVP46quvULhwYVhZWcHV1RUtW7bEkiVLEB0drTWXpkdQUBDevn2rtd3JyQkNGjTAoUOHNGb5/fff0aBBA9jb28Pa2hpVq1bF1KlTER8fn+X3UpO9e/fCz88PBQsWhI2NDSpUqIB27dph3bp1SExMVOkbGxuLwMBAVK5cGVZWVihYsCCaNm2KvXv3qvR7/PhxtrZDxvczw6tXrxAQEICyZcvC0tIShQsXRtu2bXH69GmVfrruN1lp1KhRtvddhUKBtWvXqrw+KioKo0ePRoUKFWBlZQUnJyc0b94c+/bty9b3QVlsbCwmT56MKlWqwNraGoULF0b16tUxaNAgnDlzRuqnbVyhpnGEmX8uXr16hQEDBqBEiRKwtLSEq6srgoKCkJSUpJJFCIGtW7eiU6dOKF++PKysrODo6IhmzZpp/GyatmNQUJDWvMrb8fr16xg1ahRq1KgBR0dHWFtbo0qVKggKClLbFzXtA+fOnVPL8/z5c5iZmWX5vaM8IogMCAABQISEhIjw8HDh5uYmGjduLOLi4j742t9++02YmpqKr776Sjx48EAkJiaKkydPigoVKohChQqJS5cuaXxdYGCg8PX1VVm2Zs0aAUAEBgaq9ff39xcAxNGjR9XaSpUqJbT9WGX1OgCiVKlSasuTkpJE06ZNhYmJiZg7d66Ijo4Wr169EhMmTBAAxODBg9Ves3LlSmFiYiLat28vHj58KBISEsSVK1dE48aNBQAxf/586TMqf25Nn9nf31/leeY+sbGxYvPmzcLS0lJYWlqKe/fuqWTp3bu3ACAmTpwoXr58KWJjY8XGjRtFgQIFRPXq1cXbt281bitNfvrpJwFADBgwQISFhYm4uDhx8uRJ4eHhIQCInTt3Sn1fv34tqlWrJqysrMT69etFXFycePr0qejfv78AIGbPni31DQkJUfmeZTzPvG2UnwcHBwsXFxdRqFAhsXfvXpGYmCgePnwo2rZtK0xNTcWWLVvU8uu632RF235z9OhRAUD4+/urtT1+/FiULl1aFC9eXOzbt08kJCSI0NBQ0a9fPwFATJo0Kdvvn7Gd7e3txebNm0VcXJyIiIgQK1asEBYWFsLBwUHlMyp/9syfOfP3QbmPp6enWLlypYiJiRGvXr0S48aNEwBEy5YtRVpamtQ/ISFBABBNmzYVN27cEAkJCeLRo0fi22+/FQDEb7/9pvFz6LIdO3XqJAoWLCh27NghYmJiRGRkpNi4caOwt7cXvr6+Krky+Pv7C2dnZwFA9O7dW6198uTJUrum96S8w+KIDEpGcXT69GlRqVIlAUC0atXqg6+7c+eOMDc3F6VLlxZJSUkqbbdu3RIKhUKULVtWpKSkqL02MDBQNGrUSGWZLsXRtm3bhImJiV6Lo4yCoFevXmptLVq0EADEoUOHpGW3b98WZmZmwtXVVSQnJ6v0f/PmjbCzs5OKoz179ohvv/02y88cFBQkVqxYkWUfIYT0h3XJkiXSst9++00AEF27dlXLvmzZMgFA9OzZU61Nk4MHDwoAokGDBmptDx48UCuOunfvLgCIoKAglb7p6emiUqVKwszMTNy5c0cIIcTz58+Fl5eX1EdTcZR5W/n4+AgAYu3atSrrj4uLE05OTsLe3l5ERUWptOm632RFlz/qDRo0EADEwYMHVZanp6eLunXrCgDiyJEj2Xr/bt26CQBi1apVam0//fSTSnHUtm1bcfHiRel55uIo8/dBuc/o0aPV1t+2bVsBQKxcuVJalpSUJDw9PUVERITaZ/Pw8BCFCxcWqampauvSZTuOGTNG/Prrr2rL582bJwCIXbt2qbX5+/uL7t27i+LFiwsbGxuVfw7S0tJEqVKlxOjRo1kcGQCeViOD1K5dOxQqVAgFCxbE/v378csvv2TZf9myZUhJSUGnTp1gYWGh0ubm5oaaNWvi0aNH2LNnj9prhRAwNTXNVd7//vsPPXv2hJnZhy8AFdm8BiItLQ1LliwBAHz33Xdq7d27dwcArFy5Ulq2bNkypKam4n//+x/Mzc1V+hcsWBATJ06Eu7s7AKBNmzZYsWJFlhkCAwPx7bfffjCrpmkVFi5cCADo0aOHWlu3bt1gamqKjRs3IjIy8oPrX7RokfS6zMqVK4exY8dKp6pevXqFzZs3A1DfbgqFAt26dUNqaipWr14NAChevDguXryY5fsrb6vLly/j5MmTsLW1VctjY2OD9u3bIyYmBlu2bPng58rJfqMPV65cwYkTJ1CsWDH4+fmptCkUCul7lfG9y0rGdjY1NUXnzp3V2nv06IGePXtKz3fv3g0vLy+t68vq+6BtHwKAVatWScssLCxw5coVFC1aVKWvQqFAtWrVEBkZiTt37mT9wbJp5syZ6Nevn9pyDw8PAMCJEyc0vs7U1BT+/v6Ij4/Hhg0bpOUHDhxAeno6WrRooZd8lDssjsgg1apVC4cOHZKKgzFjxuDGjRta+2eMbXBzc9PYXqVKFZV+ylJSUmBpaalz1ps3b6Jdu3b4+eefUbx4ca39Moq2jDE/H3Lv3j28efMGJiYm0i9cZSVLlgQAnD9/Xlp29uxZAEDlypU1rnPkyJFo1qxZtt4/O+Lj47Ft2zZs2LABpUqVQqdOnQAAcXFxuH79OgDN3xM7Ozu4uLggLS1NJb82H/pcM2bMgKenJwDgwoULSEtLQ7FixVCsWDG1vpq2W05kZHF3d9dY1GR3/dndb/QpY//Xth2z+jnJ7MKFC0hPT0fJkiU1jgWsUKHCB/+pya5SpUqpLcv4DFeuXFH5h+POnTvo3bs3KlSoAGtra2nsTkYh8vr1a71kiouLw9y5c+Hl5YVChQpJ79O0adMPvk+fPn0AQOWfk5UrV6JXr14wMeGfZUPA7wIZpMWLF8Pa2hpdu3ZFly5dkJiYiK5du6oNdMzw5s0bANA691HG8ox+ymJiYuDo6KhTzrCwMLRq1QoDBgzA999/n2XfjP/UN2/erPVzKMvImp6eDhsbG7UBnb6+vgCAiIgItdd87DmgJk2aBIVCgQIFCuB///sfqlatiu3bt6NQoUIAgLdv30p9dfmeZJaTz5XRNzw8XOOAX39/fwCq2y0nMtZ/9uxZjesPDAz84Ppzst/oU25+TnK6Ln2ys7NTW5ZRkKWkpEiD+0+cOIHq1avj77//xs8//4zw8HCI98NHpO97enq6xvd48uSJ2veycePGGvsmJSWhQYMGGDlyJJo0aYKrV68iLS0NQggcPXo0y/cBgPLly6Nhw4a4efMmTp8+jRcvXmDfvn1S0UTyY3FEBm/p0qVwcXHBzZs3MWrUKI19Moqb2NhYje0ZyzUVQSEhIShTpkyOc7158wYtW7ZE48aNMWPGjA/279ixI6ZOnYojR46o/Eer6ZSUclZzc3PpF6+mR0JCgtprtG0HfQkMDIQQAqmpqbhz5w4cHR1Rt25d6VRVwYIFpb66fE8yy8nnyujr6uqqdZsJIXQ+vZKx/iZNmmS5/v3792t8fU73G33Kzc9JTtelT+/evVNbFhcXB+D9z4eNjQ0AYOrUqUhKSsL48ePRrl07ODg4ZPs9SpUqpfY9zCh0MtuxYweuXLkCT09PzJ49Gy4uLjk+4tO3b18A748erV69Gr6+vmoT35J8WByRwStYsCDWr18PExMTLF68GH///bdan7p16wIAbt26pXEdGcu9vb3V2h48eICKFSvmONfAgQPx+eef47fffsv2a8aPH4/IyEi1X8KaVKxYEY6OjkhJScHTp0819rl8+bJ0mgf4v+2g7Q//1q1b8ddff2U774eYmpqiUqVKWL16NVJTUzFx4kQA7/+rz5gFWtP35N27dwgLC4OpqSlq1679wff50Of69ddfpT9ktWrVgqmpKZ4+fYrU1FSN/U+dOoVr1659+ANmkSUkJERrn8OHD+P+/fsa23TZb/QlI/vt27c17ndZ/ZxklrGdQ0NDpUJF2ZMnT7BgwQKdj9BlXldmt2/fBgDUqFFDZfJY4P0pvcyU/4nILX28T8eOHeHg4IA//vgDK1askIolMgwsjsgoNGrUCCNGjADw/nx95l+4AwcOhLm5ObZu3ao298nt27dx8eJFlClTBm3atFFpi4uLQ3BwcJYDRbX5/PPPsX37drWBz/piamqKwYMHA4DGP6RRUVFo0qQJDhw4IC3L2A5//PEHUlJSVPq/ePECPXv21PiHRl+Ux1MNGzYMADTOx/T7778jLS0NXbp0QeHChT+43qFDh0qvy+zy5cv49ttvpaMLRYoUQZcuXZCcnKwy4DXDvXv34Ovri6tXr2brM2VWo0YN+Pj4ICQkROORhSNHjsDPzw8vXrzQ+PqPvd9kJSN7RESEyn4DvL9QIGN7ZWzvrGRs57S0NI2Dz+fOnYuZM2fCyckp17k3btyotmzTpk0AoDIoOmO8V+bCNzk5WeO8QrrKeJ8bN26onT7TNhA7M2tra2nIQHx8PNq3b6+3fKQHH/VaOKIcgtI8R5llXKaL/z+/SXp6ukp7xvw+bdu2FQ8ePBBJSUni1KlTomLFisLR0VFcuHBB6hscHCwSEhLEkiVLhIuLi9p7ZedS/sOHD6u16Xu+mox5jiwsLMTMmTPF48ePRVxcnDh+/LioUaOGqFWrloiOjta4Hb7++mtpnqOzZ88KLy8vUbduXREfH68xQ1afWVuf1NRUcefOHeHn5ycAiD59+qj079GjhwAgfvrpJ/Hy5UsRFxcnNm3aJGxtbUW1atXE69evs72NMqY1GDhwoHj69KmIi4sThw4dEmXLlhXt2rVTmVcmY/4dOzs7sXLlSvHs2TMRExMj/v77b+Hq6ipat26tNtVBBk2X8mcWHBwsSpYsKZydncUff/whXr16JV6/fi02b94sChUqpHLZf4a83G+yugQ9I3uxYsXE33//LRITE0VYWJg0HcOECROy/f7K8xxt3bpVmufo559/FmZmZuLPP//U+trsfOaMPq1btxarVq0S7969E5GRkWL8+PEa5znat2+fUCgUwt7eXvzxxx8iJiZGBAcHi06dOgmFQpHjqTS0bce4uDhRtmxZlXm33r59K3777TdhbW2tddv7+/urLL9w4YIwNTUVAQEBH3xPylssjsggZPwSzPzIKJIy/mBlfmT+hXby5Enx5ZdfikKFCglzc3Ph4uIi+vfvLx4/fqzSz9bWVpiYmIjKlSur/LLU9j4hISFSYaDp/QMDA9XasvrjmiHjD6byI/MvxeTkZLFw4ULh5eUlbGxshL29vahataqYOnWqWmGU4cSJE6Jt27aiUKFCwsrKSlSsWFGMHz9ea39Nn1l5u7x580ZjHwCiQIECwtPTU0yZMkVtjqn09HSxbt06Ua9ePWFrayssLS1FlSpVxKRJk0RsbOwHt09mu3fvFk2bNhUODg7CxsZGuLu7i9mzZ4vExES1vrGxsWLy5MmiSpUqwsrKSjg6OoqaNWuKX375RS1nBl9fX7XPp61YfPXqlRg5cqQoV66csLCwEIULFxY+Pj5i/fr1KoX7x9hvssqp6WdpzZo1atlHjBghypYtKywsLETBggVFs2bNxJ49ez743pm9e/dOBAUFCTc3N2FlZSWKFCki/Pz8NBYhOf3MGZ8lNjZWjBgxQri4uEjzmU2cOFHj9/3YsWOiSZMmolChQsLS0lK4ubmJGTNmiK5du6pt/9xsx4iICDFgwABRpkwZYW5uLooVKya6desmVq1apfZzpGkfyGoy0Ky+d5Q3eONZIiIySKVLl8aTJ0+yPTcYkb5wzBERERGREhZHREREREpYHBERkUHp1asXFAqFdGWlQqHgHECUpzjmiIiIiEgJjxwRERERKWFxRERERKSExVEOCSEQExPDS0uJiIjyKRZHOfTu3Ts4ODhovBEiERERGT8WR0RERERKWBwRERERKWFxRERERKSExRERERGREhZHREREREpYHBEREREpYXFEREREpITFEREREZESFkdERERESlgcERERESlhcURERESkhMURERERkRIWR0RERERKWBwRERERKWFxRERERKSExRERERGREhZHRERERErM5A5AqhadkTuBuiHecicgIiLKOzxy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oMqjv744w80b94cTZs2Ra1atdCxY0c8fvxYahdCYPLkyahRowZq166N7t27Izo6WmUd0dHR6NGjB2rXro0aNWpg0qRJEEKo9Ll9+zYaNWqEhg0bombNmtixY0defDwiIiIyAgZVHHXv3h0jRozAkSNHcO7cOVhbW6Nly5ZISkoCAMyfPx/bt2/HqVOncP78eVhYWKBHjx4q6+jRowesrKxw/vx5nDx5Etu2bcP8+fOl9nfv3qF58+bo378/jh8/jk2bNsHf3x/nz5/P089KREREhsmgiqOvvvoKLVq0AACYmJhg6NChuHfvHi5fvoy0tDTMnDkTgwYNgrW1NQBg5MiR2LNnD27cuAEAuH79Ovbs2YORI0cCAGxsbDBo0CDMnDkTaWlpAIA1a9YgPT0dXbt2BQBUqFABrVq1wqxZs/L64xIREZEBMqjiaNu2bSrPraysAABJSUm4fv06Xr16hZo1a0rtlStXRoECBXD48GEAwJEjR2Bra4uKFStKfWrVqoVXr17h+vXrUh8vLy8oFAqVPkeOHPlon4uIiIiMh0EVR5mdOXMGn332GerXr4/g4GAAgLOzs9SuUCjg7OyMkJAQAEBwcLBKOwAUK1YMAD7YJzo6Gq9fv1bLkJSUhJiYGJUHERER5V8GWxwlJSVh9uzZWLx4MczNzREfHw8AsLS0VOlnaWkptcXHx2tsz2jLbh9lM2bMgIODg/RwcXHRw6cjIiIiQ2WwxdF3332HTp06oX379gDejx8CIA3OzpCUlCS12djYaGxXfn12+ij78ccfER0dLT3CwsJy+9GIiIjIgJnJHUCTsWPHwsbGBlOmTJGWubq6AgAiIiLw+eefS8sjIiKkNldXV0RERKisKzw8XOX12vo4ODjAyclJLYulpaXakSYiIiLKvwzuyNHMmTMRFhaGxYsXAwAuXbqES5cuoVq1aihSpAguXbok9b1z5w7i4uLQrFkzAEDTpk0RGxuL+/fvS30uXryIokWLolq1alKfy5cvq8x9dPHiRWkdRERE9GkzqOJo+fLl+P333zFkyBBcvnwZFy9elC7VNzU1xdixY7F06VIkJCQAAObOnYu2bdvC3d0dAFCtWjW0bdsWc+fOBQAkJCRg2bJlGDNmDExM3n/U3r17Q6FQYMuWLQCABw8eYP/+/Rg9erQMn5iIiIgMjUJknj5aJu/evUPBggWRnp6u1rZmzRr06tULQghMmTIFu3btgpmZGcqXL48lS5agYMGCUt+3b9/i+++/x4MHD5CcnIx27dph4sSJKpfu37p1C4MGDUJ6ejoSEhIwbtw4fP3119nKGRMTAwcHB0RHR8Pe3j7XnzuzRWf0vspcG+ItdwIiIqK8YzDFkbFgcURERJS/GdRpNSIiIiK5sTgiIiIiUsLiiIiIiEgJiyMiIiIiJSyOiIiIiJSwOCIiIiJSwuKIiIiISAmLIyIiIiIlLI6IiIiIlLA4IiIiIlLC4oiIiIhICYsjIiIiIiUsjoiIiIiUsDgiIiIiUsLiiIiIiEgJiyMiIiIiJSyOiIiIiJSwOCIiIiJSwuKIiIiISAmLIyIiIiIlOhVH3t7euWonIiIiMlRmurzo/v376NOnj9b2Bw8e6ByIiIiISE7ZLo4GDhyIr7/+Gn5+foiNjcW+ffvw6tUrfP755zAxUT0AFRsbq/egRERERHkh26fVypQpg5kzZwIA3Nzc8PTpU3Tp0gWenp64c+cOQkJCpEflypU/WmAiIiKijynbxdHo0aNhZvb+QNPatWthZmaG33//HeXLl0fTpk3x9u1bqe/atWv1nZOIiIgoT+RoQHZaWhoA4NKlS9KyOXPmoEOHDvDx8cHTp0/V2omIiIiMSbaLIx8fH9jZ2QEA5s2bh7CwMISGhiI0NBTffPMNunfvjnr16uH06dOYN2/eRwtMRERE9DFle0D2+PHjUaNGDQDA7du3Ubp0abU+Qgj4+PhAoVDoLSARERFRXsp2cdSqVSvpaxcXF0yePFljPyEEgoKCch2MiIiISA46zXPUtm1b+Pv7a22/ePGizoGIiIiI5KQQQgi5QxiTmJgYODg4IDo6Gvb29npf/6Izel9lrg3hhOdERPQJ0en2Id98802u2omIiIgMlU6n1U6fPo0pU6ZA20GnM2cM8PAHERERUTboVBxFREQgMDAQCoVCY4HEq9WIiIjIWOl0Ws3DwwPR0dHw9fXFwIEDkZ6ervKoVq2avnMSERER5QmdiqPp06fDzs4O//zzD6KiotCxY0ekpKSotBMREREZI52Ko4zTZhYWFti8eTM+++wz+Pn5ISYmRqWdiIiIyNjoVByNGzdO+lqhUGDhwoVo1aoVGjZsiOfPn6u0ExERERkTnQZkX716FaampmrLhRBwcXHJdSgiIiIiuehUHDk7O2PAgAEa24QQWLlyZa5CEREREclFp+LI29sbgYGBWtuvX7+ucyAiIiIiOek05mjHjh25aiciIiIyVDoVR0OGDMlVOxEREZGh0um02u7du1G7dm2ttw/Zs2cPFi1alKtgRERERHLQqTgKCwuDv7+/9DzzbUQ4zxEREREZK51Oq1WuXBkhISEICQlBcHAwKlWqpPaciIiIyBjpdORo+PDhKFWqlPTc0tJS5fnw4cNzn4yIiIhIBjodOapVq1au2omIiIgMlU7FUa9evXLVTkRERGSodDqtduvWLbi6ukrPnz17pvL8+fPnuU9GREREJAOdiiNbW1v4+vpqbBNCYO/evbkKRURERCQXnYqj8uXLY82aNVrb69atq3MgIiIiIjnpNObo7NmzWbYfPHhQpzBEREREctOpOPqQRo0afYzVEhEREX10Op1WA4CrV69i1apVePToEZKSklTaHj58mOtgRERERHLQ6cjRoUOH4OPjg0uXLuHkyZMQQkAIgefPn+PYsWOoXLmyvnMSERER5QmdjhxNmTIF+/btQ8OGDVG9enUcPXpUalu/fj1u3rypt4BEREREeUmnI0cxMTFo2LChxraePXvi4sWLuQpFREREJBediiMLCwvpa4VCgdjYWOl5amoqxxwRERGR0dKpOLKyssK+ffsAAJ6envD398eVK1dw9epV9OrVC0WLFtVrSCIiIqK8otOYox49emDkyJEoV64cfvzxR/j4+KBmzZoAAEtLS+zcuVOvIYmIiIjyikIIIXK7kvDwcOzduxdJSUlo3rw5ypcvr49sBikmJgYODg6Ijo6Gvb293te/6IzeV5lrQ7zlTkBERJR3dJ7nSFmxYsXQr18/fayKiIiISFY6jTkaMmRIrtqJiIiIDJVOR452796N2rVrQ9sZuT179mDRokW5CkZEREQkB52Ko7CwMPj7+2ttVygUOoVJTk7GxIkTMWfOHDx8+BClS5eW2nr16oW7d+/CyspKWubm5oalS5eqvH7UqFE4deoUhBCoX78+5syZozL1wLNnz/Ddd9/hzZs3SEhIwLfffosBAwbolJeIiIjyH52Ko8qVK0uX8mcmhEDr1q1zvM7Hjx+jS5cuqFChAtLS0jT22bJli0rBlNnIkSNx//59nDt3DgDQsmVLjBw5Er/88gsAID09HW3atEGHDh0wfvx4vHr1ClWrVkXRokXx9ddf5zgzERER5T86FUeWlpYoVaqU1vbhw4fneJ2xsbHYsGEDnj59ivXr1+f49VFRUVi+fDn27NkDU1NTAEBAQADatWuHoKAgODk5Ye/evbh16xZOnDgBAChSpAh69uyJadOmsTgiIiIiADoOyP6QWrVq5fg17u7uKFeunM7vefz4caSkpEjzLWXkSElJwX///QcAOHLkCCpWrAhbW1uVPpcvX8abN290fm8iIiLKPz5KcdSrV6+PsVrMmDEDjRo1go+PDwYPHoyIiAipLTg4GGZmZihUqJC0rEiRIjA1NUVISIjUx9nZWWWdxYoVAwCpT2ZJSUmIiYlReRAREVH+pdNptVu3bsHV1VVr+/Pnz3UOpE2FChVQqlQpLFu2DGlpaRg4cCDq1q2LGzduwNbWFvHx8SoDrzNYWFggPj4eABAfH68yoBt4f4owo02TGTNmYNKkSXr+NERERGSodCqObG1t4evrq7FNCIG9e/fmKpQm48aNk742MTHBvHnz4OjoiM2bN6N///6wsbFBcnKy2uuSk5NhY2MDALCxsUFCQoJKe1JSktSmyY8//qgyhiomJgYuLi65/jxERERkmHQqjsqXL481a9Zoba9bt67OgbLL3t4eRYoUwaNHjwAArq6uSE1NRVRUlHRq7dWrV0hLS5OOcrm6uuLff/9VWU94eDgAoEyZMhrfx9LSUjq6RERERPmfTmOOzp49m6t2XQwbNkzleVJSEqKiolCyZEkAQMOGDWFubo5Lly5JfS5evAhzc3M0bNgQANC0aVPcu3cPsbGxKn28vLzg6Oio98xERERkfHQqjr755ptcteti+fLluHjxovR86tSpcHR0RMeOHQEAhQoVwoABA7BgwQKkp6cjPT0dCxYswIABA+Dk5AQAaN26NapUqSLN3h0ZGYn169ernLIjIiKiT5tOp9VOnz6NKVOmaL19yJkzOb+1fHJyMpo3b463b98CADp37gwXFxds27YNADBnzhwEBATAzMwM8fHxKFKkCI4ePYoiRYpI65g9ezZGjRolTSVQr149zJ49W2o3NTXFnj17MGDAANSvXx8JCQmYOHEi5zgiIiIiiUJoq3CyYGJiAoVCobU4UigUWme5NnYxMTFwcHBAdHQ07O3t9b7+RTmvKz+6Id5yJyAiIso7Op1W8/Pzg7u7O+bOnYuIiAjpNFbGo1q1avrOSURERJQndCqODhw4gL179+Ldu3fw8fFB+/btsXv3bulo0axZs/QakoiIiCiv6DxDtouLCyZOnIh79+5h8ODB2Lx5M0qXLo1Ro0bB25vnYYiIiMg45fr2IfHx8QgLC0NoaCiePXuGRYsW4cWLF/rIRkRERJTndC6Ozp8/j2+//RbFixdH3759ERcXh/nz5+Pp06eoUKGCPjMSERER5RmdLuWvWrUqbt++DScnJ/j7+6N3796oXr261P7NN99g+/btegtJRERElFd0vvFslSpV0LZtW1hZWWHPnj3Ys2cPgPf3VtNlniMiIiIiQ6BTceTs7IwOHToAgNa5joiIiIiMkU7Fkbe3NwIDA7W2X7t2TedARERERHLSaUD2jh07ctVOREREZKh0OnKU4eTJk/jnn3/w6tUrFClSBC1btoSPj4++shERERHlOZ2Ko7S0NPTo0QNbt25VGXM0Y8YMdO7cGRs2bICJSa6nUCIiIiLKczpVMDNmzMDx48cxZ84cnD59Gvfu3cPp06cxZ84cHD9+HDNnztR3TiIiIqI8oRA6XG5WqVIl7N27F+XKlVNre/jwIVq3bo179+7pJaChiYmJgYODA6Kjo2Fvb6/39S8ywFkQhvBuMERE9AnR6ciRiYmJxsIIAMqVKwdTU9NchSIiIiKSi07FUVJSEqKiojS2RUZGIjExMVehiIiIiOSiU3H01VdfoVmzZti7dy9evnyJ1NRUvHz5Env27EHz5s3Rvn17feckIiIiyhM6jTmKi4uDn58fzp07p9ZWt25dHDx4EAUKFNBLQEPDMUdERET5m06X8hcoUADHjx/H77//joMHDyIyMhKFCxdGixYt0K1bN5iZ5Wr6JCIiIiLZ6HTk6ENCQ0NRsmRJfa/WIPDIERERUf6m05ijMWPGZNnerl07XVZLREREJDudiqN9+/ZpbVu4cCHu3r2rcyAiIiIiOelUHN26dQuTJ09WWRYaGoqmTZsiICAAqampeglHRERElNd0Ko7c3d1x+/ZtTJkyBQCwatUqVK1aFTdu3MAff/yBKlWq6DUkERERUV7R6bKyDRs2wN3dHZ07d4aHhwdu3ryJL774AqtWrYKzszOaNGmi75xEREREeUKnI0erVq2CqakpNm/eDFdXV7Rp0wZ79uyBs7MzACAwMFCvIYmIiIjyik5Hjnbv3o3atWtDCIHWrVvjp59+wvjx41GxYkUAwJ49e7Bo0SK9BiUiIiLKCzrNc2RikvUBJ4VCgbS0NJ1DGTLOc0RERJS/6XTkqHLlylov5884mkRERERkjHQqjkaNGoVSpUpl2U5ERERkjD7K7UPyM55WIyIiyt90ulqNiIiIKL9icURERESkhMURERERkRIWR0RERERKWBwRERERKdG5OIqNjcXUqVPh4+ODihUrwsfHB9OmTUNsbKw+8xERERHlKZ3mOXr16hUaNGiA+/fvw9LSEk5OTggNDcXp06exceNGHD9+HIULF9Z3ViIiIqKPTqcjR+PGjcNnn32GS5cuISEhAc+ePUNCQgIuXbqEzz77DOPGjdN3TiIiIqI8odORo8OHD+PWrVuwsbFRWV69enX89ddfqFKlil7CEREREeU1nY4cWVlZqRVGGQoUKABra+tchSIiIiKSi07FkZmZGS5evKix7eLFizA1Nc1VKCIiIiK56HRabcCAAfDz80Pfvn1Ru3ZtODk54fXr1zh37hzWrFmDqVOn6jsnERERUZ7QqTgaPHgwQkJCsGDBAmTct1YIARMTEwQEBGDQoEF6DUlERESUVxQio7rRQXBwMA4fPozIyEgULlwYfn5+KFOmjD7zGZyYmBg4ODggOjoa9vb2el//ojN6X2WuDfGWOwEREVHe0enIUQZXV1d8++23+spCREREJDudZ8i+efMmtm/fjufPnwMAJk+eDE9PT3Tv3h1v3rzRW0AiIiKivKRTcbR48WJ4eHigY8eOqFKlCjZu3Ijp06fD3Nwcu3btwujRo/Wdk4iIiChP6FQczZs3D7169cLevXvRvHlzjBgxAvv378eFCxdw+vRp/Pvvv/rOSURERJQndBpzlJKSgt9++w0A0LRpU5QqVQqNGzcGAFSrVg0FChTQX0IiIiKiPKTTkaMiRYpIX1taWuKzzz5TaTczy9U4byIiIiLZ6FTFPHnyBH369JGeh4aGqj0nIiIiMkY6FUexsbE4evSo9NzOzk7leWxsbO6TEREREclAp+LIzc0NV65c0dpevXp1nQMRERERyUmnMUdr167NVTsRERGRodKpOPrrr78wefJkBAcHa2z38PDIVSgiIiIiuehUHP32228oXbo0rK2t9Z2HiIiISFY6FUdOTk7o2bMnihcvrrF9zJgxuQpFREREJBedBmS/fv0aGzZsgBBCY/vWrVsxa9asXAUjIiIikoNOxVFYWBj8/f21tisUCp0DEREREclJp+KocuXK2Ldvn8Y2IQRat26dq1BEREREctGpOLK0tESpUqW0tg8fPlznQERERERy0mlA9osXL7K8lL9v3765CkVEREQkF52OHM2cORMAeCk/ERER5Ts6FUfaBmO/e/cOdnZ2uQpEREREJCedTqtt3LgRTk5OKF26tMpyPz8/9O7dG8nJyTqFSU5OxtixY2FmZobHjx+rta9YsQJeXl6oX78+WrdujWfPnqm9ftiwYahZsya8vLwwdOhQtSzPnj1DmzZtUL9+fdSoUQPLly/XKSsRERHlTzoXR126dFG7+eyuXbsghMCECRNyvM7Hjx/D19cXL168QFpamlr7jh07MGnSJBw4cACnTp1CnTp10KZNG6Snp0t9Ro4ciXv37uHcuXM4f/487ty5g5EjR0rt6enpaNOmDby9vXHq1CkcOHAAQUFB2LFjR47zEhERUf6kENpmcsyCh4cHLl++DFNTU7W25ORk1K5dG1evXs3ROm/evAkrKys8ffoUjRs3RkhIiMqRqRo1aqBFixaYMWMGACA6OhqFCxfGjh070LZtW0RFRaF48eLYs2cPWrRoAQDYt28f2rVrh/DwcDg5OWH37t3o0KEDXr9+DVtbWwDA6NGjceTIEVy6dClbOWNiYuDg4IDo6GjY29vn6DNmx6Izel9lrg3xljsBERFR3tHpyFFqaqrGwggALCwskJKSkuN1uru7o1y5chrbXr9+jStXrqBmzZrSMgcHB1SoUAGHDx8GABw/fhwpKSkqfWrVqoWUlBT8999/AIAjR46gYsWKUmGU0efy5ct48+ZNjjMTERFR/qNTcaRQKHD58mWNbdk9ApMTISEhAABnZ2eV5cWKFZPagoODYWZmhkKFCkntRYoUgampqUofTetQfo/MkpKSEBMTo/IgIiKi/Eunq9UGDhyIZs2aoW/fvqhVqxacnJzw+vVrnD9/HqtXr8bUqVP1GjI+Ph7A+8knlVlaWkpt8fHxsLCwUHuthYWFSh8rKyu1dSi/R2YzZszApEmTcvcBiIiIyGjoVBwNHjwYISEhmD9/vnTzWSEETExMEBAQgEGDBuk1pI2NDYD3R3GUJSUloUCBAlIfTVfJJScnS6+3sbFBQkKC2jqU3yOzH3/8UWXG75iYGLi4uOj4SYiIiMjQ6VQcAcCcOXMwaNAgHDp0CFFRUShcuDD8/PxQpkwZfeYDALi6ugIAIiIiVJaHh4fDz89P6pOamoqoqCjp1NqrV6+QlpYmvd7V1RX//vuv2joAaM1taWmpdsSKiIiI8i+dxhxlcHV1xXfffYdx48bh22+//SiFEQA4OjqievXqKuOZYmJicP/+fTRr1gwA0LBhQ5ibm6v0uXjxIszNzdGwYUMAQNOmTXHv3j3Exsaq9PHy8oKjo+NHyU5ERETGRefiKDU1FRs3bkTfvn3RvXt3AO/nInr69Knewin76aefsG7dOkRFRQEAfvnlF7i7u+OLL74AABQqVAgDBgzAggULkJ6ejvT0dCxYsAADBgyAk5MTAKB169aoUqUKFi1aBACIjIzE+vXrMW7cuI+SmYiIiIyPTqfVoqKi4OfnJ81llHHF1+3bt/H999/j8OHDcHNzy9E6k5OT0bx5c7x9+xYA0LlzZ7i4uGDbtm0AgK+//hovX76En58frKys4OjoiD179sDE5P/qu9mzZ2PUqFGoVasWAKBevXqYPXu21G5qaoo9e/ZgwIABqF+/PhISEjBx4kR8/fXXumwGIiIiyod0mgSyX79+ePjwIaZOnQp3d3c0btxYmi179+7dWLNmDXbu3Kn3sIaAk0ASERHlbzqdVvv333+xb98++Pj4oGDBglAoFFLbl19+ibCwML0FJCIiIspLOhVHFhYWWi99ByCdGiMiIiIyNjoVR1ZWVti3b5/GtkOHDsHBwSFXoYiIiIjkotOA7BEjRqBt27Zo3bo16tevj9evX2PRokW4cuUKNm/ejLVr1+o5JhEREVHe0Kk46tGjB16/fo0JEyZg7969AIBhw4bB1tYWc+bMQadOnfQakoiIiCiv6HS1WobY2FicPn0akZGRKFy4MOrVq6dyx/v8iFerERER5W863z4EAGxtbdG8eXN9ZSEiIiKSnU4Dsr/55ptctRMREREZKp2OHJ0+fRpTpkyBtjNyZ84Y4LkhIiIiomzQqTiKiIhAYGCgyjKFQiEVS8qTQhIREREZE51Oq3l4eEg3d814VKtWTeVrIiIiImOkU3GUcVd7ZcpHi6ZPn657IiIiIiIZ6VQcfejeaa1atdIpDBEREZHcdBpzNG3aNPj4+EAIgaSkJJw6dQpxcXH6zkZERESU53Qqjm7fvo3SpUurLPvll1/0kYeIiIhIVjoVRy4uLpg8eTKA92ONqlatiurVq+s1GBEREZEcdCqO2rZtC39/f31nISIiIpKdTgOyFy9erO8cRERERAaBtw8hIiIiUsLbhxAREREpydXtQ5RvGaKMtw8hIiIiY6Xz7UOio6Ph6+uLgQMHaryVCBEREZEx0qk4mj59Ouzs7PDPP/8gKioKHTt2REpKiko7ERERkTHSqTjKOG1mYWGBzZs347PPPoOfnx9iYmJU2omIiIiMjU7F0bhx46SvFQoFFi5ciFatWqFhw4Z4/vy5SjsRERGRMdFpQPbVq1dhamqqtlwIARcXl1yHIiIiIpKLTsWRs7MzBgwYoLFNCIGVK1fmKhQRERGRXHQqjry9vREYGKi1/fr16zoHIiIiIpKTTmOOduzYkat2IiIiIkOlU3Hk7e2dq3YiIiIiQ6XTabX79++jT58+WtsfPHigcyAiIiIiOelUHMXGxuLo0aNZthMREREZI52KIzc3N1y5ckVre/Xq1XUORERERCSnXM2Qrc3atWt1WS0RERGR7HQqjj7Ew8PjY6yWiIiI6KPL1QzZCoUC5ubmsLe3R5kyZVClShXUrl0bXbt2hZ2dnb6zEhEREX10OhVHHh4e0pij9PR0xMbG4vHjx7h//z5OnjyJb775BgcPHtRrUCIiIqK8oFNxNGvWLOlrExMT2Nvbo1q1aqhWrRo6dOgAd3d3vQUkIiIiyks6jTlq3rx5lu28Wo2IiIiMVa4HZCclJeHFixdISkqSlm3YsCG3qyUiIiKShc7F0dWrV9GsWTPY2dnh888/h52dHfz8/HDt2jV95iMiIiLKUzpfrebj4wMbGxs0adIEhQoVQlRUFK5cuQIfHx+cOHECnp6eeo5KRERE9PEphBAipy9q3bo13N3dMXXqVJibm0vLU1JSMHHiRFy/fh1///23XoMaipiYGDg4OCA6Ohr29vZ6X/+iM3pfZa4N4X2EiYjoE6LTkaPbt29rLH7Mzc0xffp0uLq65joYERERkRx0GnNkamqqtU2hUMDE5KNMvE1ERET00elUxZQoUQK//vqrxrbffvsNJUqUyFUoIiIiIrnodFptwoQJaNmyJZYvX446derAyckJr1+/xvnz53Ht2jUcOHBA3zmJiIiI8oROxVGzZs2wY8cODBs2DMuXL5eWly5dGjt27ECTJk30FpCIiIgoL+lUHAHAl19+iS+//BL3799HZGQkChcujAoVKugzGxEREVGey/aYo7i4OI3LK1SogHr16qkURiNGjMh9MiIiIiIZZLs4atCgQbb6paamYu/evToHIiIiIpJTtoujsLAwPH36NMs+wcHB8PHxwcOHD3MdjIiIiEgO2S6OEhMT0bRpUzx//lxj+++//47q1avj4sWLsLKy0ltAIiIioryU7eKoSpUq+Omnn9C0aVOEh4dLy2NjY9GjRw/4+/vD3t4ehw8f5sBsIiIiMlrZvlrt7NmzAN7fP61JkyY4duwYnjx5gi5duiA4OBhff/01fv31Vzg6OuLMGQO8QRgRERFRNuT4Uv4+ffogNTUVtWrVQnh4OMzNzbFy5Ur069dP6sPTakRERGSssn1abcyYMdLX3377LcaMGYPU1FQcOHBApTDK3JeIiIjImGS7OPr7778RFhaG0NBQhIaGok2bNvjhhx8wePBg3L9/X1oeGhqKv//++2NmJiIiIvposn1a7fbt2yhdurTaciEEKleurM9MRERERLLJdnHk7OyMAQMGfLCfEAIrV67MVSgiIiIiuWS7OCpWrBgCAwOz1fevv/7SORARERGRnLI95ignl+fzUn4iIiIyVtkujnJyeT4v5SciIiJjle3iiIiIiOhTwOKIiIiISEmOZ8iWU1BQEHbt2oWCBQtKy5ycnLBjxw4A76+UmzJlCnbt2gUzMzNUqFABS5YsgYODg9Q/Ojoa33//Pe7du4fU1FR89dVXmDhxIhQKRV5/HCIiIjJARlUcAcCCBQvQqFEjjW3z58/H9u3bcfbsWVhbW6NPnz7o0aMHdu/eLfXp0aMHnJ2dcf78ecTHx6N27dqws7PD8OHD8+gTEBERkSHLN6fV0tLSMHPmTAwaNAjW1tYAgJEjR2LPnj24ceMGAOD69evYs2cPRo4cCQCwsbHBoEGDMHPmTKSlpcmWnYiIiAxHvimOrl+/jlevXqFmzZrSssqVK6NAgQI4fPgwAODIkSOwtbVFxYoVpT61atXCq1evcP369TzPTERERIbH6Iqj1atXo1GjRqhfvz78/f3x6NEjAEBwcDCA9zN5Z1AoFHB2dkZISIjUR7kdeD+5JQCpT2ZJSUmIiYlReRAREVH+ZVTFUcmSJVG9enUcPnwYJ06cQJkyZeDl5YVnz54hPj4eAGBpaanyGktLS6ktPj5eY3tGmyYzZsyAg4OD9HBxcdH3xyIiIiIDYlTFUZ8+fRAQEAAzMzOYmJhgwoQJsLKywtKlS2FjYwPg/ZEeZUlJSVKbjY2NxvaMNk1+/PFHREdHS4+wsDB9fywiIiIyIEZVHGVmamqK0qVL49GjR3B1dQUAREREqPSJiIiQ2lxdXdXaw8PDpTZNLC0tYW9vr/IgIiKi/MuoiqNhw4apLXv+/DlKliyJatWqoUiRIrh06ZLUdufOHcTFxaFZs2YAgKZNmyI2Nhb379+X+ly8eBFFixZFtWrVPv4HICIiIoNnVMXR7t27VeYsWrVqFV69eoU+ffrA1NQUY8eOxdKlS5GQkAAAmDt3Ltq2bQt3d3cAQLVq1dC2bVvMnTsXAJCQkIBly5ZhzJgxMDExqk1BREREH4lRTQI5bdo0LFiwAPPmzUNycjIsLS1x+PBhVKpUCQAQEBCA2NhY1K9fH2ZmZihfvjzWr1+vso7169fj+++/R506dZCcnIxvvvkGAQEBcnwcIiIiMkAKIYSQO4QxiYmJgYODA6Kjoz/K+KNFZ/S+ylwb4i13AiIiorzDc0l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rM5A5A+cOiM3InUDfEW+4ERERkjHjkiIiIiEgJiyMiIiIiJTytRp80ng4kIqLMeOSIiIiISAmLIyIiIiIlLI6IiIiIlHyyY4527tyJ6dOnw8rKCiYmJli6dCmqVKkidyyibOFYKSKij+eTLI7Onz8Pf39/XLp0CeXLl8f69evRokUL3LlzB3Z2dnLHI8q3WNQRkTH4JE+rzZw5E61bt0b58uUBAN27d0dqairWrl0rbzAiIiKS3Sd55OjIkSOYOHGi9NzExAReXl44fPgwhgwZImMyIjJExnrEi7n1Jz/nJnWfXHEUFRWFmJgYODs7qywvVqwYLly4IFMqIiIiebCoU/fJFUfx8fEAAEtLS5XllpaWUpuypKQkJCUlSc+jo6MBADExMR8lX0LcR1ltrmTnozK3/jB33mLuvMXceSs/59aVnZ0dFApF1p3EJyYyMlIAEBs2bFBZ3qdPH1G1alW1/oGBgQIAH3zwwQcffPCRDx7R0dEfrBU+uSNHhQoVgoODAyIiIlSWh4eHw9XVVa3/jz/+iOHDh0vP09PT8fr1axQqVOjDladMYmJi4OLigrCwMNjb28sdJ9uYO28xd95i7rzF3HnLmHJn56r0T644AoAmTZrg0qVL0nMhBC5fvozx48er9bW0tFQ7BVewYMGPHVEv7O3tDX4n1YS58xZz5y3mzlvMnbeMNXdmn+Sl/GPHjsXff/+Nhw8fAgA2btwIU1NT+Pv7y5yMiIiI5PZJHjmqXbs21q5di86dO8Pa2homJiY4cOAAJ4AkIiKiT7M4AoD27dujffv2csf4KCwtLREYGKh2OtDQMXfeYu68xdx5i7nzlrHm1kYhhBByhyAiIiIyFJ/kmCMiIiIibVgcERERESlhcURERESkhMURERERkRIWRySrd+/eyR1B76ZOnSp3BK3y4/Ym/eN+Qp86Fkf5hKbZvTP8/PPPeZgkZ7766iutbU2aNMnDJLkXExOD1atXY9myZXJH0cpYt/eDBw+0tr18+TIPk+TckydPMHToUDRu3BiNGzfG0KFDERoaKnesLBnrfrJo0SKtbevXr8/DJPozd+5cuSNkadu2bVrbDh48mIdJ9IuX8ucTZcqUQe/evTW2rV27FsHBwXmcKHusra1RvHhxjW3h4eGIj4/P40Q5k5ycjD179mDjxo3Yv38/kpKSYGZmhuTkZLmjaWSs27tJkyb4999/c9wmt2PHjqFVq1aoVKkSypUrBwB49OgR7t69i/3798PX11fmhJoZ637i5uaGH3/8EZr+rM2cORO3b9+WIVX2BAcH48iRIwgPD1fJb8i/vwGgRo0aWLhwocZt/sMPP+Dy5csypMq9T3YSyPzm7du3OHr0qPT82rVr8PDwkNoMVenSpTF27FgA7+9xN2vWLIwdO1b62hAJIXD48GFs2rQJO3fuRExMDKytrREQEICuXbtiyJAhckfUyhi3N/C+yDA1NZU7Ro6NGzcOu3fvhp+fn8ryw4cPY+zYsThz5oxMybJmrPtJSEgIJk6cKD2PiIiAs7Oz9LWh2rNnD3r27InKlSvj7t278PDwQHJyMq5du4by5cvLHS9LV69eVSnyFQqFVCgZ6s3Zs0VQvtCoUSOV5w0aNJC+7t27d17HybbGjRurPK9Ro4YICQkRQgixdetWGRJpd/bsWTF06FBRrFgxoVAoRJEiRcSgQYPEiRMnhK+vr9QvOTlZvpAfYEzbW5mnp6c4duyYOHbsmDh69Kj0PONrQ1W3bl2tbXXq1MnDJDljrPtJ5t+Dys9btWqV13GyzdvbW9y/f18IoZr54cOH4ttvv5UrVrZktc0ztxkTFkf5ROZftEWLFhVffPGFePbsmUyJsqd8+fIiNTVVCCHE27dvhaOjo7C1tRWLFi2SOZk6hUIhzM3NRY8ePcT+/ful3EKo/zExVMa0vZVl3r7VqlUTZ86cEUII8d9//8kRKVuqVq0qXr16pbb85cuXomrVqjIkyh5j3U/q1aun8vyzzz4TAwcOFHFxcTIlyh7lIqJhw4YqbYZc1Amh+o+4EEKUKVNGzJo1S6Snp4vo6GiZUuUeB2TnE8+fP8eMGTNw6NAhDBs2DN7e3jA1NUWVKlWwevVqueNp5ezsDA8PD3Tr1g0eHh4IDAzEmjVrEBQUhEaNGskdT8WBAwfQtWtXXLt2DcePHzfo8QvaGNP2Vvb48WPExsYCAJ4+fYqXL1+icePGGDlyJOrUqSNzOu38/f3h5eWFoKAgbNiwARs2bEBgYCBq1aqFXr16yR1PK2PdT548eYLNmzfjwYMHmD9/PlxdXXHu3DlUqVLFYMelAUBcXBwSEhIAAGZmZjh//jyA9xciGPrvmeDgYJw5cwYpKSnYuXMnbG1tsXjxYtStWxfPnz+XO57u5K7OSD+2bt0q7OzshEKhEF5eXiI8PFwIIcTy5cuFra2tzOm0e/r0qfjuu+9E27ZtxS+//CItf/78uShbtqyMybRLTEwUf/75p/j6669FzZo1xfTp01VOn1y+fFnGdFkzxu0thBCtW7cWhQsXFvXq1RN2dnZi48aN4syZM6J8+fKiYsWKcsfL0ooVK0SpUqWEQqEQCoVClCpVSqxcuVLuWFky1v1kwYIFwtTUVJiYmAgXFxfx4MEDkZKSIsaOHSvMzc3ljqfV999/L8qWLSuePn0q1q5dK8zNzUW5cuWElZWVGDx4sNzxsjRq1CihUCiEiYmJsLe3FxcuXBBv374VnTt3FlZWVnLH0xmvVstHUlNTERMTAycnJ5Xl7dq1w65du+QJlQvLly/HgAED5I6RpZiYGGzfvh2bNm1CSkoKunTpgtWrV+PcuXNyR8sxQ97e7969w5IlS/D8+XP4+fmhbdu2AN7/x12nTh3cvHlT5oQflnHky9bWVuYkuWPI+wnw/ih6eHg4KleuDGtra2l548aNVS5aMSRpaWlITEyEjY0NFAoFtm3bhhMnTsDNzQ39+/c3+IsRzp07h2fPnqFu3br47LPPpOU+Pj44efKkjMl0x+KIZHX9+nVUq1Ytx22GKDw8HFu2bMHMmTMRHh4udxyN8tP2zrBr1y60a9dO7hgaHTx4EM2bN89xm9zy436SmJgIKysruWNolB+3N/D+dHjp0qXljqETjjnKJ7p27apTm9wGDBiAsLAwhIaGqj0M+b9TTYoVK4YffvgBY8aMkTuKVsa6vbOaTM7GxiYPk+TM2LFjceLECRw/flztkXGpvCEy1v1k+PDhWtvGjRuXh0lyxli3N5D1JMN//PFHHibRLx45yiccHR1RvXp1jW1Xr17F69ev8zhR9piYmKjMhSGEkObJUCgUSEtLkzGdqhUrVuC7777TWz85GNP2VmasE82ZmPzf/5/K879kPDfU7W2s+0nx4sXRqlUrjW3//POPwQ4Qzry9Mxj69gaMdwLiD+EkkPlEwYIFUaZMGWzevBlDhgxR+W/68ePH8gX7gDp16uDnn39Gv3798NNPP6Fhw4YA3v9S6NKli8zpVK1YsQJubm4a/0Bn7meoxZExbW9lV69eVblKKnORYah8fX2lcS6Zx7w0btxYrlgfZKz7CQCEhobi9OnT6Nixo0pxasjq1KmDLVu2qC03hu399u1bbN68GaGhoahTp47Kz6YhT0D8QXk5+ps+ntmzZwshhNi4caOoX7++ePr0qVqbIbpx44YQQojw8HDRqFEjsWrVKrU2Q5FxRUbGVUfaHiYmJnJH1cqYtreyRo0aidDQUFGvXj2xefNmtTZDpTzHUea5mjTNf2QojHU/GTFihBBCiGnTpok2bdqImJgYtTZDdPXqVa1thj6HWrdu3URKSoro37+/+O6771Tmf+vWrZuMyXKHxVE+cfjwYenr8+fPCy8vL3Hu3Dm1NkMzcuRI6eukpCTRq1cvERAQINLT01XaDEHdunXF48ePs3yEhIRkOSuy3IxpeyvLKCTi4+NFx44dxfjx49XaDFH37t2lrzP/kVNuMzTGup/cvHlT+nrXrl2iTp06Ijg4WK3N0GRVABl6cRQZGSl9/csvvwg/Pz/x5s0btTZjwzFH+UTmMRnPnj3DyJEj8dNPP+HXX3812DEZmccICCGwe/duVKpUCSEhIQY1RmDfvn344osvPtjPkG+EakzbW1mPHj2wYcMG6XlQUBBu3bqFdevW4bvvvlNpMyTKYwGvXLmiMi7QkMcCGut+Uq9ePWzdulX6PXj9+nUMHz4cCxcuxJQpU3D69GmZE2pmrDf6BdR/3x05cgQ//vgj1q1bh8GDBxvs78IP4ZijfCLzzf8yDB482KDHZABQG8Pz5ZdfAnh/E0lDYujbMbuMZXsr27t3L5o0aSI9F0Lg2rVrqFq1Kt68eSNjsqwVLFhQ+rnM/PNpyGMBAePcT86ePat26bgQAq1btzbon1/lG/0qE0JkeTWYIdB0U2ghBKpUqWLQ2/xDWBzlE8oDPzMz5IGfnTt3xvz58zW2BQQE5HGarE2ZMgXu7u4fHJCdmJiYR4lyzpi2tzLlIiNDo0aNIITA+vXrZUr1YQMGDNA6tYOhzrkDGO9+YqwDm8eOHQt/f3+NbevWrcvjNDnj4eGBBQsWqC0XQhj0vvJBeX0ejz6OjNuF5LRNbteuXdOpTQ4Zg62zehj6gGxjNXPmTJ3a5LZu3TqxadMmuWN8MrIa2JxVm9wCAgK0thn6mKN//vlHpzZDxyNH+cTbt2+xdetWuLm5oVmzZgCA/fv3w8LCAk2bNpU5nXYDBgxQGSOQuc2Qxgho+w9JmTDw/5ayGg9lyGOlypcvr7WtXLly+OWXXwAAQ4cOzatI2TJjxgxMnDhR7hg5Zqz7yZIlS7By5UqtbRcvXoSFhQXOnj2bx8mytnnzZq2Xvd+9ezdvw+RQVqfOeFqNZBcUFITo6GjUrl1bWla0aFGMGDECwcHB6N+/v4zptNM0RgD4v8nPDMmQIUM0juvKzNHRMQ/S6ObMmTNwdXXV2GaotzwBgKlTp6JIkSIai+hp06bB09NT+qfAkBQrVkzr6Zzvv/8eixcvzuNE2WOs+8mePXvQp08fjW3//PMPNm7caLDDDDTt28Zg7NixsLa21ph/7NixBnuLnA9hcZRPhISE4PTp0yqTnnl5eeHgwYNo3LixwRZHxjRGQNsM5JkZ8i+5jIGfQgjMmjVLGgSa8dxQabvgAHj/36mhXo159+7dLP9YG2pxZKz7CZD1z5+hFkbGOsYLUP3Z1DQLvLFicZRPKBQKjbPBWlhYID09XYZE2WNtbY1SpUppbDO0gYgjRozI1ukEQ/6FMH78eHTv3h3A++2rPAjUzMxwfx0Y6wUHgGEXy9oY637SrVs3zJkzR2ObIe8nmgqjqKgoFCpUSGvRZCiMdRb4DzHcvZxyxMLCAtu2bUPHjh1Vlm/fvh3m5uYypfqwFy9eYP369TAxMYGlpSWKFCmC8uXLo0SJEqhQoYLc8VRoumTV2CgXbpmLOEMu6rZt26a1zZBzV65cGWvWrNHYZsg3QjXW/UTbPb4Aw86t7ObNm2jbti2ePHmCggULYsOGDWjdurXcsbRS/tnMvI2z+rk1dCyO8onZs2ejRYsWGDVqFMqWLQsACA4ORnR0dJZ3NJdbYmIiHj9+jPT0dKSkpCAyMhIPHz5EeHg4Bg0ahMGDB8sdUVKxYsUP3knd0E87TJs2Denp6RBCIDw8XOUy+JkzZ6Jbt24yptMuICDAYCd6zEpISAhmzpypcb+ZPn26DImyx1j3k/79+2u9wMOQp9hQFhQUhClTpqBDhw44ceIERo8ebdDFUVY/m8b6cwsAnCE7H3n16hUWL16MW7duAQDc3d3x/fffo3DhwjIn027WrFka54FJTU1F/fr1ce7cORlSaTZlyhRMmDBBb/3kYG1tjWLFimlsi4iIMNiZeJVnms7MkGea/u+//2BqagofHx+5o+SIse4nxnp3+5cvX6Jo0aIAgKZNm+LIkSNSW6NGjXDs2DGZkn2Ysc4C/yE8cpSPFClSBJMmTZI7Ro5omyDPzMwMlStXzuM0WRswYAAmT54MAOjQoQPc3NxU2kePHo3Ro0cbbGEEAHXr1jXKsTuaJoHMYMgzTVeoUAEXLlzA1atX4enpCeD9FZoFCxZEpUqV5A2XBWPdT4zpAg9lnTt3lsYzZj5eoWksqSEx5lngs5R3UyrRx3Tu3DkREBCgcsfyTZs2qdxN29jMmTNH7ggqFi1aJCwsLMTw4cPFs2fP1NrbtGkjypYtK54+fSpDutwz5Bu4GuskkP379xeenp5iz5490rLDhw8Ld3d3sWvXLhmT6c6Q9xNjnQRSeYJZTZPNGjJj/dn8EJ5Wyye+/PJLFC9eHKNGjUK5cuUAAI8ePcLEiRNRsWJFg56ILjg4GEeOHEF4eLjKf01r165FcHCwjMlU+fn54fvvv8dXX32ltc+iRYtw48YNrRPRGTJDntxP+bRDTtrkVqtWLRw/fhzW1tYqy2NiYtC6dWucOHFCpmS6M+T9BABSUlKwfft23LlzBwDg5uaGr7/+2qAvTKlevXqWt+C4cuVK3ofSg40bNxrs+LQPkrc2I32pV6+exuVpaWla2wzB7t27RcGCBYW3t7dwdHQUjRo1EvXq1RMFChQQnp6ecsdTkd3taMjb++3bt6JPnz7is88+03j7E0OV1S0UDPn2CvXr19epTW7Gup9cunRJfP7558LExEQUKVJEFClSRJiYmAgXFxdx+fJlueNp9eeff+rUZiiio6PFwYMHxfr168W6deukR+XKleWOpjOOOconkpOTNS43MTHR2mYIZsyYgfPnz6N8+fIqc2Q8evTI4O5Gnd0bhVpaWn7kJLoLCAiAmZkZ1qxZgzFjxmDBggVISkrCjh07DPpGqMY6jUJycjLOnTuHOnXqqCy/cOGCQf9cGut+0q9fP/Tv3x8//PAD7O3tAQDR0dFYsGAB+vXrh0uXLsmcULNHjx7p1GYITp8+ja+++grm5uZ4+/YtnJ2dkZycjBcvXqB48eJyx9MZi6N8okiRIpg9ezaGDBki/fJKSkrC4sWLDfpqNUtLS+m+WcqTVZYtWxZhYWFyxdIoJSUF6enpWQ6QTEtLM+g/enfv3pXuVzdz5kxpAGXz5s3Rvn17OaNlKeO+duL/n2bIOAUhDPxedpMnT4avry/q1Kkjne4ODg7G2bNnsWvXLnnDZcFY9xOFQqE2hMDBwQGBgYHYvXu3TKk+bNmyZVqnGli7di1Gjx6dx4my78cff8TOnTvh4+Oj8g/u6dOnsX37dpnT6Y7FUT7xyy+/oEWLFggMDJSq9RcvXuCzzz7DP//8I3M67eLi4pCQkABra2uYmZnh/PnzqF27Nh48eIDbt2/LHU+Fn58fxowZg9mzZ2vtM378eLRo0SIPU+WM8n/9SUlJSElJkcZiGPKVJbNnz5b+QDs6OqpcFZPV90NuLVu2xOXLlzFr1ixcu3YNwPspNpYuXWpwV2MqM9b9JOOohYWFhcryxMREfP7559Lzv/76K8uxg3nt7du3Wq8O1HZDWkOhUCikqSqE0pjRevXqGfScbx/C4iifKFeuHO7cuYONGzeqzHPUtWtXtV8UhqROnTqoWrUq/vvvP/Ts2RM+Pj4oVaoUnj59ir59+8odT8XIkSPRuHFjeHl5oUuXLqhUqRJsbW0RFxeH27dv448//oCNjQ0OHTokd9QsLV++HH369IGbmxu6du2Kdu3a4d9//zXoS4avXbum9cayWbUZAjc3N4O7FU52GON+0qxZM+lekiVLlgQAhIaGYsOGDejUqROOHz8OAJg0aZJBFUeenp5aiyNt9+YzFAkJCdI8UkIIhISEoEyZMoiMjMT169fljqczXq1GskpLS0NiYiJsbGygUCiwbds2nDhxAm5ubujfv7/BjTNJSEjAhAkTsGrVKsTExEi/EBwcHDBw4EAEBQUZdDF69OhR7Nu3D6NGjUJSUhJatmyJO3fuwNnZGX/++Sfq168vd0SNypQpI90aYu3atejVq5fUZmhXNWYWFhaGVatWITY2FnPnzsXOnTvh7u4unU42RFntJ9u3b0e9evXkjqhRdgs3Q5sQ0tCvAMxK79698eDBA+zcuRMbNmzA1KlT4eXlhevXr6Np06bYtGmT3BF1wuIoHzl79iymT5+OGzduAACqVq2K8ePHqw0GNSShoaEwMTFROeRtDNLS0nD37l1ER0dLE/oZ8n/UWXn9+jWcnJzkjpElR0dHaRLFzK5du2aws/CePHkSzZs3R7ly5ZCamiodYZw8eTIWLlyIpk2byh0x24xhP8l849Pc9ssrGbNMZ77HpJeXF5o0aWLQ/3C9ffsWz549Q4UKFWBmZoY5c+ZI/+COHz8ednZ2ckfUjVyXyZF+bdu2TVhbW4t27dqJkSNHipEjR4r27dsLGxsbg74UtFixYmLgwIFyx/hkzJo1S6c2uXXu3FmnNrk1atRInD59Wvo6w8uXLw16CoIDBw7o1Ca369evZ6vfvXv3PnKSnKlbt654/PixCAkJEffv3xenT58W69evF8OGDROtWrWSO94niUeO8gkvLy+sW7cO7u7uKstv3bqFnj17GuwlrFn9B7dq1Sr069cvjxPlb66uriqnpJQZ+ukpbW7duoUqVarIHUMj5ftiZT514uvri//++0+mZFmrUaMGFi5cqPEGrj/88AMuX74sQ6oPq1KlCv7++2+ULl1a7ig5cu3aNXh4eGhsq1+/Pk6dOpXHibLP0dER9erVw99//y13FL3igOx8wsLCQq0wAt7/sjDkQ7IRERHYsGGDxl/C8+bNY3GkZ48fP8aff/6JwoULq21zQ78qBnh/5dTLly9Vsvfv31+67NzQREdH4927d2qnFsLCwhAZGSlTqg+7evWq1nvZabqxq6FISkrC8OHDERsbi+7du6Njx45qs5MbIm2FEQAMHz48D5PknKenp9bCaO/evWjTpk0eJ9IPFkf5RGJiIh4+fCjNpZLh0aNHWufPMAQhISFab20SERGRx2nyv7Vr12Lr1q0wNzdHly5d8NVXX0mXbXfv3l3mdNo9e/YMPXv2xH///aexkDZUXbt2RZ06ddCvXz+8evUK69evx927d7Fu3TqMGjVK7nha+fr6GuWNZ6dMmYIuXbrg1atX+P3339GsWTNUrlwZffv2hbe3t9zxsvTu3Tv8+uuv0pjRatWqoV+/fvjmm29kTpa16OhonDhxQuPP5cSJE422OOJptXxiw4YNGDx4MNq3by8VSA8fPsRff/2FxYsXG+wfvqxOq33xxRfYt29fHif6NLx48QKbNm3CX3/9hbJly6Jbt25o0qSJwQ4q/+abb1C9enV07NgRvXr1wpYtW5CUlITt27cjJiYGM2bMkDuiVitXrsT06dMRGhoKAChZsiTGjx+P/v37y5xMu6yunoqMjDToiWWVJSYmYty4cVi4cCHKly+PXr16wd/f3+Bmbr5+/Tr8/PyQnp4unRJ8/PgxTE1NcejQIVStWlXegFnI6neGoV0VmCNyDXYi/Ttw4IDw9fUVhQoVEoUKFRK+vr7i4MGDcsfKkqenpzh16pTcMT5JERERYv78+aJEiRLCxMREGjhsiHx8fKSvlQc2CyFE+/bt8zqOTt69eyfevXsnd4xsyWqwePfu3fMwSc6MGzdOCCHEhQsXxMCBA4Wjo6Ows7MTffr0Ef/995/YtGmT8PPzE3PmzJE5qaomTZqIlStXirS0NGlZWlqa+PXXXw164L4Q6j+P2W0zdDxyZOS2bduG7du3w9zcHL1790aTJk3kjvRBFy9eRM2aNQEAQUFBsLKywtixY7PsR/oRHx8vzUfy77//omTJkujatSu6deuGihUryh1PK+XByz4+Pjh48CBsbGyQlpaGqlWrGtxs6spiY2NhYWEBCwsLXL16Ff/++y/KlSuHL7/8Uu5oWmVcWq7J1atXDXbqhBIlSqBQoUK4efMmGjZsiN69e6Njx46wsbFR6VezZk1cvHhRppTq6tSpg3PnzuW4zRB4e3vjzz//RIkSJdTaYmJipHvcGRuOOTJiv/76KwYNGgR3d3ekpKRg8+bN2L9/P/z8/OSOlqXRo0dLh+yDgoKy1Y/0w9nZGTY2Nvjf//6HoKAg1K1bV2rz8/Mz2Nm9bW1tMWbMGAQGBqJ27drw8/PDF198gf/++8+gT/HMmzcPo0aNgpOTE1avXo0OHTqgYMGCeP36NX788UdMnjxZ7ogaFSxYUOuAbEO7fUjG6UoHBwfEx8ejb9++2LVrF1xdXTX2X7VqFV68eJGXET8oPj5euo1S5uXx8fEypcqeSpUqYdq0aVi6dKlam7EWRgDHHBk1Dw8PLFu2TJqtduvWrVi3bp3Bj9MxMTHJ9hUvRnu+2kCZmJigRIkSMDMzU/keCCEQERFhsL+Ir127hpMnT6Jbt25IT09Hjx49pInmVq9eDTc3N7kjauTi4oLx48cjKioKCxcuxJYtW9CkSRPcvn0bHTp0MNgjXrNmzcKYMWNy3CaHjKNcvXr1wsuXLzFy5Mgs+0dGRiI1NRXFihXLo4QfNnbsWBw+fBjff/89ypYtC+D9mNGlS5fCz88P06dPlzmhdi9fvkTRokVz3GboWBwZMW9vb5w5c+aDywxN5cqVMXbsWCxZsgQJCQkaf5kJITBr1izcuXNHhoT5V1YD4A1t1uD8oG7dujh79iyA93MHKc8PZMjzHGmSmJiockNaQ5Ef9tu0tDRMmDABCxYsQFJSEoQQsLKyQkBAAKZMmWKwF0oAWQ/eN+bbovC0mhHTNH+HpmWtW7c2qAm6unbtCn9/f3zzzTdo27Ytzp07p/GQbFhYmAzp8rctW7bo1GYIUlJSsH37dqlgdnNzw9dffy3dLd4QmZiYICwsTPpjl/E18P7zGKqFCxdiypQpGDp0qDTVxpIlS7Br1y5s2bJF4/gSuWT3KPTSpUsxaNCgj5wm+5THVJqammL69OmYOHEiHj58COD9zcStrKwMfuzlsWPHDO4emPrAI0dGrHLlyhg3bpzK/BIzZ87Ejz/+qLbMUA/fJyUloWPHjnBwcMC6desM+j+k/CIyMhKrVq2SioyMeWCKFCkiczLtLl++jK+++grPnz9HoUKFAABRUVEoUaIE/vrrL62Dh+WmfApZ/P87lyt/bainjWvXro358+er3Yj4n3/+wfLly7Fr1y55gmmQ1WzeygxtZu/sHlUx9KMv1atXx/DhwzF69GgEBQWhUqVKAN7v4wEBAbhy5YrMCXXD4siIGesdqDNLS0tD9+7dER8fj23bthn0jN7G7uDBg/j6669hY2OjMp9KQkICdu7ciWbNmskbUIsaNWqgXbt2+OGHH6RBntHR0ViwYAF2795tsLfH8fb21nhETgiBLl26GOwpcGM6/ZpRgH7oT5mh/R7ML2MvDx8+jGbNmuHOnTvo2bMnpk2bhubNm6u0GSOeVjNiWc1iq8zQZrSdNGkSAgMDpeempqbYtGkTBg4ciFatWmHPnj2wsbFR60e5FxAQgKVLl6JHjx4qRzHWr1+PoUOHGuwRRoVCoTaTuoODAwIDA7F7926ZUn3Y8uXLUapUKa1thioqKkrjGKOEhASDu+1JnTp1PnhKOKMYNSQVK1bUOIWJsoyxl4bs2rVr0kzkhw4dQufOnXH37l0MHTpUajNGLI6M2M8//6zXfnll69atcHV1VftPr169ejh58iSaNm2KgQMHYuvWrSyO9MzW1hY9e/ZUWaZQKODv749ly5bJlOrDnJ2dkZycrHZUMTExEZ9//rn0/K+//sJXX32V1/G0ynzPrFOnTuHs2bOoUaOGwf3TouyLL75AgwYNMHjwYOnqqeDgYCxbtszgbgdhbW2ttQBVltW0IXIoVqwY/P39P9jP0MdeLl68GHFxcdLzWrVqYfLkyTh16hQuXLiAESNGyJhOdzytRnkuv5wONEbt2rXDmjVr4OjoqLL8zZs3GDhwoPQf+IoVK/Ddd9/JEVGjefPmYfv27ejfvz9KliwJ4P38Nhs2bECnTp2kcQ6GNq5k79696Nu3L4oXL44ZM2bgyy+/RNWqVfHgwQMsW7bMYG/rY0xXTxn6mBxtjDV3Zo6OjvD09NTYdu3aNYOdMPRDWBxRnsvumAVDG9uQHwQGBmLTpk3o2rWr9N92aGgoduzYge7du0tzvxjaIH5jLai9vLwwceJEBAcHY+bMmZg3bx66deuG69evo1+/fjh//rzcESWarorKuKE1YLhXT5UuXRomJib44YcfMHToULnjZFt+KY66dOmCzZs357jN0LE4ojx34cIF1KpVS2/9KPusra2zNfmdoU0IaawFdYMGDXDixAmkpaWhRIkSCA8Pl9oaNWqEY8eOyRcuk/xy9ZSxyO525NhLeXDMEeW57BY8LIz0r27dukY5iH/lypWYMWMGQkND4eLigi5duqBMmTJq/VasWCFDOu0y5mAyNTVF+/btVdoMbZ6j/DpfjaF68eIFNmzY8MGr7Ixh7OW+ffvwyy+/qEwPMmzYMLRq1UrmZLrjkSOiT0h2bwRpSDeM/PXXXzFkyBBYW1vDzs4O7969Q0JCAhYvXox+/frJHS9L3t7eGDt2rMog8fj4eIwePRoFCxbE1KlTZUynijPX5y1jPVWc2Zw5czBx4kS0atVKGrz/6NEj7N+/H1OmTDHaAdk8ckT0CbG3t5dmJE9MTMTWrVuxfPlyVK5cWeVGo4ZSGB09ehR//PEHbt26Jf3iBd7/8h04cCBcXV3RpEkTGRNmbezYsbh//77KstDQUBQsWBBTpkyRKZVmnLk+bxnrVCyZLV26FFeuXEHFihVVlt+9exetWrUy2uKIR46IPiG7du1Cjx490LhxYzx+/BjXr1/HsWPHMG7cOAwdOhSdO3eWO6IkKCgIly5dwm+//abx5pXh4eHo3bs3vL291eZAotzhzPUfX34Ze5nVPQINbQxgTnCPJ/qEzJ07F9euXcPu3bul23A0atQIhw4d0niUQE5bt27Fw4cPceDAAaxfv17tcfDgQYSEhBj0PeGGDx+uU5vcLC0tsXPnTqSmpqJ9+/ZITk6WO1K+k1/GXlaqVAkXL15UW37p0iXUqFFDej5w4MC8jJVrPHJE9AlRvkIq89UyPj4+OHnypEzJ1BnrbSGUFS9eXOug1H/++QfPnz/P40TaaboqSgiBgQMH4sGDB5y5njTq0qULdu7ciTp16qhMD3LlyhW0a9dOGuRvaPv7h3DMEdEn5N27d3jx4gWKFy+usvzGjRt49+6dTKk0a9iwIdLT03H8+HGN7enp6ahXrx5sbGzyOFnOhIaG4vTp0+jYsaNBn57izPWki2PHjqndmqVMmTLS1aTGevyFxRHRJ2TYsGHw8PBA586dERYWhkmTJuHevXvYvXs3Vq5cKXc8FTNnzsSmTZvw77//ahx0vWXLFlSvXj1bt2CQS7du3TBnzhxMnz4dZ86cwaZNm2BnZwcAGq8Gk9Pdu3c/uC3PnTuX7Zul0qehVatWWL169Qf79enTJw/S6A9PqxF9Yg4cOIAZM2bg5s2bAAB3d3eMHz8efn5+MidTFx4ejubNm+Obb75BjRo1UKBAAYSHh+Pw4cM4duwYLly4II2dMkS3bt1ClSpVALy/79uMGTOwefNmlClTRqXNEBjrRJtkODJOb+eL+bIEEeVrvXv3Fr179xb//vuv3FF08vjxY+Hn5ycUCoX0aNy4sXj48KHc0T7I29tbhIaGiidPnognT56IPXv2iPLly4t9+/YJb29vueOpOH/+vF77Uf40b948ERcXp7Jsy5YtomrVqsLCwkJYWFiIatWqiT///FOmhPrBI0dE+Vz16tWxcOFClCtXDp999pnccXT27NkzhIWFoUSJEnBxcZE7TrZkDCpXlvEr15AHkhNp4+/vj3PnzuHMmTNwdHTEkiVLMG3aNHTu3Fmai+zhw4fYunUrJk2ahP79+8ucWDcsjojyOZ4GkY+3t7fGqQaEEOjSpQvOnDkjQyoi3d24cQMeHh5Ys2YN/P39Ub16dezbt0/tIo/nz5+jTZs2uHz5skxJc4cDsonyOQ6glc/y5culy5s1tREZm4oVK8LMzAxXrlyBv78/rK2t1QojAPjss89gYWEhQ0L9MNzrSokoTxnybTiMlYeHB+Li4rBmzRrMmzcPAHDy5Em8efMGHh4eMqcjyjkLCwuVWbFTUlJw4cIFtX5nz5416slDeeSIKJ/L7t2/w8PD8yjRp+PWrVto3LgxEhMTUaxYMQwfPhzXrl1D3759pakIiIzNihUrUL9+fYwfPx4zZsxAixYt4OHhAVdXVwDvxxydPXsW27Ztkzmp7jjmiCifyy93/zZGLVu2RK9evdC5c2eVsV8PHjzA999/jwMHDsickEg3b968wc8//4z79+8jOTkZN2/ehEKhQJEiReDm5oYRI0bA3d1d7pg645Ejonwuv9z92xglJiZKN/NVHvtVvnx5oz7lQOTo6IgZM2bIHeOjYXFElM/9/PPPeu1H2RcdHY3U1FSYman+qn379i0iIiJkSkWkX0+ePMHcuXNx48YNAEC1atUwYsQIlCxZUuZkuuOAbKJ8Lr/c/dsYNW/eHH5+ftixYwfevXuH48ePY+XKlWjYsCHat28vdzyiXDt27BgqVaqEEydOoHDhwihcuDBOnDiBSpUqSYO2jRHHHBERfSRpaWmYMGECFixYgMTERACAlZUVAgICMGXKFIO+ES1RdtSrVw+TJk1Su/3Q4cOHMWHCBKOdy4vFERGRHl28eBE1a9ZUWZaYmIiHDx8CAMqVKwcrKyuN/YiMjbe3t9YCqG7dujh79mweJ9IP/ttCRKRHo0ePVltmZWUFd3d3uLu7w8rKSms/ImMTFxeHyMhIteWvXr1CfHy8DIn0gwOyiYj06NixY/njruRE2eDv7w8vLy/07t1b5d5q69atw9ChQ2VOpzsWR0REelSxYkWMHTtWei6EwKxZszQuIzJ2I0aMgJ2dHaZPn47Q0FAAQMmSJTF+/HijvekswOKIiEivunbtCn9/f5Vl69evV1sWFhaWl7GIPppvv/0W3377LWJjYwEAtra2MifKPY45IiLSowkTJui1H5EhW7NmjfS1ra2tSmHUoUMHOSLpBYsjIiIi0smKFSs0Lv/tt99w+PDhPE6jPyyOiIj0aNKkSXrtR2TIbt68iZEjR0rPg4OD0axZMwwbNgwWFhYyJssdjjkiItKjrVu3wtXVFcpTyIWHh2PDhg0qy7Zu3YrAwEA5IhLpTf/+/eHi4oJBgwahdOnSCAoKgo+PD27cuIHNmzfLHU9nnASSiEiPsjvrtUKhQFpa2kdOQ/RxHTx4EM2bN8eKFSvw/fffY/ny5ejbt69KmzHikSMiIj3y9fXF0aNHP9ivcePGeZCG6OMaO3YsrK2tUblyZfj7++PIkSOoUKEChBAYO3as0RZHPHJERKRHFy5cyNZNfLPbj8iQZXWk1JiPjnJANhGRHmW34GFhRPmBr68v0tPTNT4aNmwodzyd8cgRERER6SQiIgLOzs45bjN0PHJEREREOlm3bp1ObYaOR46IiIhIJ2XKlEHv3r01tq1duxbBwcF5nEg/WBwRERGRThwdHVGsWDGEhoaiTp06KnN5Xbt2Da9fv5Yxne54KT8RERHppHXr1li7di0GDRoEExMTLFmyBKampgCA7t27y5xOdzxyRERERDqJiopCoUKFAACLFi3Cnj178Mcff6BgwYIqbcaGA7KJiIhIJx07dpS+HjJkCMaMGYPmzZvjzp07Km3GhkeOiIiISCcmJiZQKBQqyzLKCmOeBJJjjoiIiEgnHh4eWLBggdpyIQQCAgLyPpCe8MgRERER6eTAgQNo0aJFjtsMHcccERERkU6uXbumU5uh45EjIiIi0kl+nQSSY46IiIhIJ2/fvsXRo0e1thkrFkdERESkE09PT63FUZ8+ffI4jf5wzBERERHpJPNl/MpWr16dh0n0i2OOiIiISCeOjo6oXr06TExMYGlpiSJFiqB8+fLw8vJCkyZNYGFhIXdEnbA4IiIiIp14e3tjy5YtEEIgJSUFkZGRePjwIS5duoT79+9j3759ckfUCYsjIiIi0sm1a9fg4eGhsa1+/fo4depUHifSD445IiIiIp1oK4wAYPjw4XmYRL945IiIiIh0FhYWhlWrVuHdu3eYN28edu7cCXd3d5QvX17uaDrjkSMiIiLSycmTJ1GxYkXs3LkT//zzDwAgJSUF7du3x5EjR2ROpzsWR0RERKSTCRMm4MiRI7h+/TqcnZ0BAP/73/9w9OhRTJs2TeZ0umNxRERERDoRQsDb2xuA6pxHRYoUQVpamlyxco3FEREREekkOjoa7969U1seFhaGyMhIGRLpB28fQkRERDrp2rUr6tSpg379+uHVq1dYv3497t69i3Xr1mHUqFFyx9MZr1YjIiIina1cuRLTp09HaGgoAKBkyZIYP348+vfvL3My3bE4IiIiolyLjY1FcHAwzM3NUbFiRZiYGO/IHeNNTkRERHlOCIFly5ahY8eO+N///iddwt+jRw9Ur14d7u7ucHNzw6NHj2ROqjseOSIiIqJsGz9+PObMmQN3d3ekpKTg3r17GDt2LI4dO4ahQ4fC1NQU69atg6mpKf7880+54+qExRERERFlW/ny5bFt2zZ4enoCAPbu3YvOnTsjNDQUTk5OAIDk5GR4eXnhxo0bMibVHU+rERERUbY5OjpKhREAtGnTBq6urlJhBAAWFhZwdHSUIZ1+sDgiIiKibLO1tVVbVrhwYbVlZmbGO1uQ8SYnIiKiPPfixQts2LAByqNywsPDNS4zVhxzRERERNmW3Uv0FQqF0d5ChKfViIiIKNt8fX2Rnp7+wUfDhg3ljqozHjkiIiKibLtw4QJq1aqlt36GiMURERERkRKeViMiIiJSwuKIiIiISAmLIyIiIiIlLI6IiIiIlHASSCIZPXz4EHPmzMGZM2egUCgQExMDe3t7+Pr64ssvv0TDhg1hbm4ud0wiok8KjxwRyWTHjh2oXr06KlasiPPnz+Pq1asIDg7G77//jjNnzqBZs2b4+++/5Y5JRPTJYXFEJIObN2+iW7duGDZsGAICAmBpaSm1ubu7Y+/evbC2tpYxIRHRp4vFEZEMpkyZgqSkJAwZMkRje9GiRREYGIjPP/8cANCoUSO4ubnB09MTxYoVg0KhgKenJzw9PWFra4vHjx+jU6dOKFmyJBQKBXbv3o3mzZujSpUqKFq0KIYOHYrExERp/YmJiRg3bhy8vLzg5eWFatWqoX379rh//77U58aNG/D09ISFhQWcnJxQs2ZNAMCAAQOk93Fzc8OaNWuyvU5t6tSpAycnJ1hYWEify9PTE25ublAoFChZsiQGDx4MAGjQoIG0Df777z80bNgQFStWRIkSJTBp0iSkp6errDsiIgJ9+/ZFqVKlULFiRbi7u2Pp0qVSe1RUlLQdbW1t4enpiZcvX2Ly5MkoV64cFAoFypUrh2nTpkmvSUlJweTJk1GhQgVUqVIF7u7u+Prrr6UjfY0bN4aNjQ1MTEzQoEEDAMD48ePh7OyM4sWLIyAgINv5MrZPyZIlUaBAATRo0EBj5qioKDRo0AAFChRAyZIlUadOHbXPV65cOWnbKm/vixcvSu/1zz//oG7duihXrhxKly6Njh07IiQkRGofPHiwyvd/1apVuHr1qsq+kvHe06ZNU9mGkydPxsuXLzVmzzB+/HgUL14cZcuWhaenp8rrlbcb0UcliChPpaWlCTs7O+Hq6prt1/j6+oqQkBAhhBCBgYFC+UdXuW3NmjUCgKhZs6Z48eKFEEKIq1evioIFC4o+ffpIr3nx4oUoUqSIePTokRBCiPT0dDFz5kzh4uIi3r17p/LepUqVEv7+/irLMt4n431zuk5N/P39RalSpVSWhYSECABizZo1KssztkGrVq1ETEyMEEKIQ4cOCXNzczF58mSp35s3b0S5cuVE06ZNRWxsrBBCiDNnzgg7OzsxZswYlXX6+voKX19flWV//fWXACCOHj2qsrxDhw7CxcVFPHz4UAghRFxcnPjyyy+Fh4eH1GflypUCgFi5cqUQQoioqChRuXJllW2Wk3yxsbHC19dXrF27VmvmNWvWCF9fX2ldmT+f8ufQtL137NghTExMxOLFi4UQQqSkpIhOnTqJEiVKiKioKJX3yfz9F0LzvnL06FGN27B69epq23vHjh0CgJg7d+4HX0/0MfHIEVEei4yMxLt37+Ds7Jzt1/z8889a+2tqGzZsGIoVKwYA8PDwQO/evbF27Vo8ePAAAFC4cGGcPn0arq6uAN7fIHLYsGEICwvDvn37dPlYH2WdHzJu3DjY2dkBAJo1a4Y2bdpg9uzZiI6OBgAsWLAADx8+xNy5c1GgQAEAQN26ddGrVy/MmTNH5YhIZk+ePMGAAQPUlh87dgx//vknRo4cibJlywIAbGxsMHnyZNjY2Ej9+vfvj5YtW+KHH37AvXv30L9/fwwfPhylS5eW+uQkX4ECBbB371789ttvWL9+vVqu9evXY82aNdi7d6+0rsyyumGoEAIBAQGoVKmSdJTOzMwMs2fPxrNnz7BkyRKtr82pcePG4cqVK2rLHz9+DABo2bKl3t6LSBcsjojymEKhyPFrateurXUMkqa2atWqqfVJT0/HuXPnALz/o/fkyRO0bdsWVatWhaenJ+rWrQsAePToUY7zfax1foimz/nu3TvcuHEDAHDgwAFYWVnBw8NDpZ+3tzfS0tJw6NAhjeuNiopCq1at8OWXX6q1HThwQHovZR4eHjh9+rTKslWrVsHCwgINGjRAYmIi+vXrp7aunOSztbXFsmXL0KdPH2zcuFFa/vvvv6N3795YunQpbG1tNX6mlJQUlbFtmd2/fx9PnjyBj4+PynIXFxc4ODjg33//1franFi8eDEOHToknaZV1qJFC9jY2OD333+H4J2tSEa8lJ8ojxUqVAh2dnaIiIj4aO9hb2+v8tzJyQkA8OzZMwDAwYMH0bJlS0ydOhW7du2CqakpgPeFW1JSktr6du/eDU9PT+n569ev1frkdJ368KHPGRkZCUdHR7XXFSpUCADw6tUrtbb4+Hi0adMG/fv3R/Xq1bFixQqV9sjISJX3ykqJEiUwefJkDB06FM2aNVNr1yVfQEAA7O3tsXz5cty6dQsAsGLFCjg4OCAgIAAHDx7UmCUuLk5r4aT8uf766y+piM5QoEABpKSkqL3miy++gIWFhfT8+fPnWtcPAH/++ScWLVqEkydPomPHjmrtbm5uOHv2LEaMGAE7OzuUKFECaWlpWa6T6GPgkSOiPGZiYoJWrVohJCQE4eHhWvsdPXoUd+/e1ek9Mk4rZcgY8FqiRAkAwLp161CgQAH8+OOPUhGTlS+//BJXr16VHpMnT1brk9N16sOHPmfhwoXx5s0btddl9CtSpIjK8rS0NHTq1Ak+Pj5aB/8WLlwYgOYCMbP09HRs3boVderUwYQJExAcHKy2rpzkW7FiBQ4dOoSFCxdi//79cHJygpOTE/bv348FCxbg0KFDWLlypcYsz549w2effaY1a8bn6tKli8r3+urVq3j27BlOnjyp9pp9+/ap9Mtq/f/99x9GjBiB/fv3q30uZVWrVkXRokVhamqKY8eOYdWqVVr7En0sLI6IZDBp0iRYW1tj8eLFGtvPnDmDJk2a6Hx0KeO0Uobz58/DxMREuoooKSkJJiYmKqf4Xrx4odN7ZfgY6/wQTZ/Tzs4OVatWBfD+NE1iYiKuXbum0u/s2bMwNTWFn5+fyvKTJ0+iYMGC+Pnnn7W+Z4sWLaT3Unb58mU0a9ZM5Wq52bNno27dutI4oF69eqm05yTfkydPMGrUKLRp0wY9evSAra0tPv/8c3z++eewtbVFz5490aZNG4wcORJPnjxRWd+jR4+gUCg0HqXKUKFCBZQuXVrjWKCVK1eqXUGXU/PmzcPOnTulMWnanDhxAhs3bsS0adNQvHjxXL0nka5YHBHJoFKlSti2bRsWLVqE+fPnIzk5WWo7fvw4OnTogJEjR8LX11en9f/222/SUalr165h7dq16NWrF8qXLw8AaNu2LWJiYqTiLC0tDYGBgbn6TB9jnR/yyy+/4N27dwCAw4cP4++//8aoUaPg4OAAAPjhhx9QtmxZjBo1CnFxcQDeFzVr1qzByJEjUaZMGZX1VapUCatXr85yXFijRo3QoUMHzJkzRxpL9e7dO4wdOxb16tWTBj3fvHkTW7ZswdSpU1G4cGGsWLECJ06cwPz586V1ZTefEAJ9+vSBmZmZ1iNDwPsjS6ampujbt6/KmJ1169apnBbVRKFQYOHChThx4oQ0PQPwvlCbOHGi2hirnFqyZAlq1KiRZZ/U1FQMHjwYXl5eGDRoUK7ejyhX5L1YjujT9uDBA9GvXz/h5uYmPDw8RLVq1USzZs3Ejh07NPZv27atcHZ2FgCEh4eHOH78uEp7xiXWR44cEW3atBFVqlQRhQsXFkOGDBEJCQkqfWfPni1cXV1FhQoVhK+vr1i+fLkAIJydncU333wjrl+/Ljw8PIS5ublwdHQUXl5eQgghvvvuO+Hi4iIAiMqVK4vVq1dne53a1K5dWzg6Ogpzc3Ph4eEhrly5In799VdRuXJlAUC4uLiIQYMGSf0zLuW/dOmSaNKkiahYsaIoXry4CAoKEmlpaSrrDg8PF7179xYuLi6iQoUKws3NTSxZskRqj4yMFB4eHqJAgQKiQIECwsPDQ0RERIhJkyaJsmXLCgCibNmyYurUqdJrkpOTRVBQkChXrpxwc3MT1apVE9OnT5feu1evXqJIkSKiePHi0mXxPj4+wszMTFhYWAgPDw8RHx+frXzr1q2TtoOjo6P43//+pzFzZGSk+N///iccHR2l7826detE7969hYmJiXB0dBQeHh7SQ3l7X7hwQXq/gwcPivr164uSJUuKGjVqiKZNm6rsZ4MGDVL5/v/666/iypUrKvtK7dq1hRBCTJ06VWUbTpo0SURERGjMvm7dOlGhQgVhYmIizp8/L4QQ4ueff9b6PSD6mBRC8JIAovxi7dq16N27N0JCQlQuGc9vgoKCMGnSJF7RlA2NGjVC27ZtMWLECLW2qKgouLm5YevWrWjUqFHehyMyUDytRkSUz2WMk8qsUKFCuT5dRpQf8VJ+IqJ8bNWqVVkeRVy6dGmWA7WJPkU8ckSUT3Tq1AkTJ04E8H7+mV9++UXmRB9HgwYNsHz5cgCAp6cn/vzzT5kTGbZy5crBzEz7/8EuLi5Zzn9E9CnimCMiIiIiJTxyRERERKSExRERERGREhZHREREREpYHBEREREpYXFEREREpITFEREREZESFkdERERESlgcERERESlhcURERESk5P8BgPDCHJBu5d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87" y="1890062"/>
            <a:ext cx="7525580" cy="724496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053" y="1889960"/>
            <a:ext cx="8034551" cy="7245103"/>
          </a:xfrm>
          <a:prstGeom prst="rect">
            <a:avLst/>
          </a:prstGeom>
        </p:spPr>
      </p:pic>
      <p:sp>
        <p:nvSpPr>
          <p:cNvPr id="16" name="Заголовок 4"/>
          <p:cNvSpPr/>
          <p:nvPr/>
        </p:nvSpPr>
        <p:spPr>
          <a:xfrm>
            <a:off x="1370287" y="9783736"/>
            <a:ext cx="17979608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 defTabSz="1488240"/>
            <a:r>
              <a:rPr lang="ru-RU" sz="3600" b="1" spc="-1" dirty="0" smtClean="0">
                <a:latin typeface="GRAPHIKLCG-SEMIBOLD"/>
              </a:rPr>
              <a:t>Вывод: </a:t>
            </a:r>
            <a:r>
              <a:rPr lang="ru-RU" sz="3600" i="1" spc="-1" dirty="0" smtClean="0">
                <a:latin typeface="GRAPHIKLCG-SEMIBOLD"/>
              </a:rPr>
              <a:t>Влияние иностранных компаний на отечественный ритейл крайне мало</a:t>
            </a:r>
            <a:endParaRPr lang="ru-RU" sz="3600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219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70000" y="3656459"/>
            <a:ext cx="6551880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характеристика исходного </a:t>
            </a:r>
            <a:r>
              <a:rPr lang="ru-RU" sz="5500" b="1" spc="-1" dirty="0" err="1" smtClean="0">
                <a:solidFill>
                  <a:schemeClr val="dk1"/>
                </a:solidFill>
                <a:latin typeface="GRAPHIKLCG-SEMIBOLD"/>
              </a:rPr>
              <a:t>датасета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75407" y="486361"/>
            <a:ext cx="9966960" cy="1018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Название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contry_origin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происхождения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domain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Сфера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деятельности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или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специализация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обувь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мебель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price_category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Ценовая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категория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товаров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предлагаемых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ритейлером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выше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founded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Год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основания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presence_world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которых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представлен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presence_russia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торговых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точек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России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включая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собственные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франчайзинговые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lvl="0" indent="-45720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b="1" dirty="0" err="1" smtClean="0">
                <a:latin typeface="Graphik LCG"/>
              </a:rPr>
              <a:t>presence_regions</a:t>
            </a:r>
            <a:r>
              <a:rPr lang="ru-RU" sz="2800" dirty="0" smtClean="0">
                <a:latin typeface="Graphik LCG"/>
              </a:rPr>
              <a:t>: Перечень регионов России, где присутствуют филиалы ритейлера.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 smtClean="0">
                <a:latin typeface="Graphik LCG"/>
              </a:rPr>
              <a:t>_____________________________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>
                <a:latin typeface="Graphik LCG"/>
              </a:rPr>
              <a:t>Всего </a:t>
            </a:r>
            <a:r>
              <a:rPr lang="ru-RU" altLang="en-US" sz="2800" dirty="0" smtClean="0">
                <a:latin typeface="Graphik LCG"/>
              </a:rPr>
              <a:t>2737 наблюдений с учётом непригодных для анализа данных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</p:spTree>
    <p:extLst>
      <p:ext uri="{BB962C8B-B14F-4D97-AF65-F5344CB8AC3E}">
        <p14:creationId xmlns:p14="http://schemas.microsoft.com/office/powerpoint/2010/main" val="12581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>
                <a:solidFill>
                  <a:schemeClr val="dk1"/>
                </a:solidFill>
                <a:latin typeface="GRAPHIKLCG-SEMIBOLD"/>
              </a:rPr>
              <a:t>Предобработка данных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39520" y="2308676"/>
            <a:ext cx="7451068" cy="3693766"/>
            <a:chOff x="839520" y="7741772"/>
            <a:chExt cx="7451068" cy="3693766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>
                  <a:latin typeface="Graphik LCG"/>
                </a:rPr>
                <a:t>Удаление пропущенных данных</a:t>
              </a:r>
              <a:r>
                <a:rPr lang="ru-RU" sz="2800" dirty="0">
                  <a:latin typeface="Graphik LCG"/>
                </a:rPr>
                <a:t>: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158569" cy="314188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Удалены строки с пропусками в поле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name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Заполнены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пропуски 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contry_origin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значением "Неизвестно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".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Пропуски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founded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заменены на "Неизвестно" с преобразованием в целочисленный тип.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839520" y="6264088"/>
            <a:ext cx="7451068" cy="1810862"/>
            <a:chOff x="839520" y="7829312"/>
            <a:chExt cx="7451068" cy="1810862"/>
          </a:xfrm>
        </p:grpSpPr>
        <p:grpSp>
          <p:nvGrpSpPr>
            <p:cNvPr id="3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4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4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0" name="Заголовок 4"/>
            <p:cNvSpPr/>
            <p:nvPr/>
          </p:nvSpPr>
          <p:spPr>
            <a:xfrm>
              <a:off x="2132019" y="782931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>
                  <a:solidFill>
                    <a:schemeClr val="dk1"/>
                  </a:solidFill>
                  <a:latin typeface="Graphik LCG"/>
                </a:rPr>
                <a:t>Объединение данных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41" name="Заголовок 4"/>
            <p:cNvSpPr/>
            <p:nvPr/>
          </p:nvSpPr>
          <p:spPr>
            <a:xfrm>
              <a:off x="2132019" y="8293652"/>
              <a:ext cx="6158569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Число торговых точек считается суммарно, объединяя собственные и </a:t>
              </a:r>
              <a:r>
                <a:rPr lang="ru-RU" sz="2400" dirty="0" err="1">
                  <a:latin typeface="Graphik LCG"/>
                </a:rPr>
                <a:t>франчайзинговые</a:t>
              </a:r>
              <a:endParaRPr lang="ru-RU" sz="24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39520" y="8621475"/>
            <a:ext cx="7451068" cy="1898402"/>
            <a:chOff x="839520" y="7741772"/>
            <a:chExt cx="7451068" cy="1898402"/>
          </a:xfrm>
        </p:grpSpPr>
        <p:grpSp>
          <p:nvGrpSpPr>
            <p:cNvPr id="1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" name="Заголовок 4"/>
            <p:cNvSpPr/>
            <p:nvPr/>
          </p:nvSpPr>
          <p:spPr>
            <a:xfrm>
              <a:off x="2132019" y="774177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Создание новых столбцов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1" name="Заголовок 4"/>
            <p:cNvSpPr/>
            <p:nvPr/>
          </p:nvSpPr>
          <p:spPr>
            <a:xfrm>
              <a:off x="2132019" y="8293652"/>
              <a:ext cx="6158569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На основе имеющихся данных были созданы новые столбцы (подробности см. в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гугл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колаб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)</a:t>
              </a:r>
            </a:p>
          </p:txBody>
        </p:sp>
      </p:grp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10053607" y="2232215"/>
            <a:ext cx="8946833" cy="806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 smtClean="0">
                <a:latin typeface="Graphik LCG"/>
              </a:rPr>
              <a:t>presence_russia_combined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С</a:t>
            </a:r>
            <a:r>
              <a:rPr lang="ru-RU" altLang="en-US" sz="2400" dirty="0" smtClean="0">
                <a:latin typeface="Graphik LCG"/>
              </a:rPr>
              <a:t>уммарное число собственных и </a:t>
            </a:r>
            <a:r>
              <a:rPr lang="ru-RU" altLang="en-US" sz="2400" dirty="0" err="1" smtClean="0">
                <a:latin typeface="Graphik LCG"/>
              </a:rPr>
              <a:t>франчайзинговых</a:t>
            </a:r>
            <a:r>
              <a:rPr lang="ru-RU" altLang="en-US" sz="2400" dirty="0" smtClean="0">
                <a:latin typeface="Graphik LCG"/>
              </a:rPr>
              <a:t> торговых точек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num_presence</a:t>
            </a:r>
            <a:r>
              <a:rPr lang="en-US" altLang="en-US" sz="2400" b="1" dirty="0" err="1" smtClean="0">
                <a:latin typeface="Graphik LCG"/>
              </a:rPr>
              <a:t>_regions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 регионов, в которых представлен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ru-RU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lvl="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latin typeface="Graphik LCG"/>
              </a:rPr>
              <a:t>price_category_split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Содержит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список всех ценовых категорий ритейлера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 smtClean="0">
                <a:latin typeface="Graphik LCG"/>
              </a:rPr>
              <a:t>i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s_in_moscow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</a:t>
            </a:r>
            <a:r>
              <a:rPr lang="ru-RU" altLang="en-US" sz="2400" dirty="0" smtClean="0">
                <a:latin typeface="Graphik LCG"/>
              </a:rPr>
              <a:t>Представлен ли </a:t>
            </a:r>
            <a:r>
              <a:rPr lang="ru-RU" altLang="en-US" sz="2400" dirty="0" err="1" smtClean="0">
                <a:latin typeface="Graphik LCG"/>
              </a:rPr>
              <a:t>ритейлер</a:t>
            </a:r>
            <a:r>
              <a:rPr lang="ru-RU" altLang="en-US" sz="2400" dirty="0" smtClean="0">
                <a:latin typeface="Graphik LCG"/>
              </a:rPr>
              <a:t> в Москве (1 – представлен, 0 – не представлен)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Graphik LCG"/>
              </a:rPr>
              <a:t>is_in_spb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lang="ru-RU" altLang="en-US" sz="2400" dirty="0">
                <a:latin typeface="Graphik LCG"/>
              </a:rPr>
              <a:t>Представлен ли </a:t>
            </a:r>
            <a:r>
              <a:rPr lang="ru-RU" altLang="en-US" sz="2400" dirty="0" err="1">
                <a:latin typeface="Graphik LCG"/>
              </a:rPr>
              <a:t>ритейлер</a:t>
            </a:r>
            <a:r>
              <a:rPr lang="ru-RU" altLang="en-US" sz="2400" dirty="0">
                <a:latin typeface="Graphik LCG"/>
              </a:rPr>
              <a:t> в </a:t>
            </a:r>
            <a:r>
              <a:rPr lang="ru-RU" altLang="en-US" sz="2400" dirty="0" smtClean="0">
                <a:latin typeface="Graphik LCG"/>
              </a:rPr>
              <a:t>Санкт-Петербурге </a:t>
            </a:r>
            <a:r>
              <a:rPr lang="ru-RU" altLang="en-US" sz="2400" dirty="0">
                <a:latin typeface="Graphik LCG"/>
              </a:rPr>
              <a:t>(1 – представлен, 0 – не представлен</a:t>
            </a:r>
            <a:r>
              <a:rPr lang="ru-RU" altLang="en-US" sz="2400" dirty="0" smtClean="0">
                <a:latin typeface="Graphik LCG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smtClean="0">
                <a:latin typeface="Graphik LCG"/>
              </a:rPr>
              <a:t>classification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Классификация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ритейлера по количеству его филиалов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lvl="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Graphik LCG"/>
              </a:rPr>
              <a:t>is_in_msk_or_spb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Представлен ли </a:t>
            </a:r>
            <a:r>
              <a:rPr lang="ru-RU" altLang="en-US" sz="2400" dirty="0" err="1">
                <a:latin typeface="Graphik LCG"/>
              </a:rPr>
              <a:t>ритейлер</a:t>
            </a:r>
            <a:r>
              <a:rPr lang="ru-RU" altLang="en-US" sz="2400" dirty="0">
                <a:latin typeface="Graphik LCG"/>
              </a:rPr>
              <a:t> в </a:t>
            </a:r>
            <a:r>
              <a:rPr lang="ru-RU" altLang="en-US" sz="2400" dirty="0" smtClean="0">
                <a:latin typeface="Graphik LCG"/>
              </a:rPr>
              <a:t>Москве ИЛИ Санкт-Петербурге </a:t>
            </a:r>
            <a:r>
              <a:rPr lang="ru-RU" altLang="en-US" sz="2400" dirty="0">
                <a:latin typeface="Graphik LCG"/>
              </a:rPr>
              <a:t>(1 – представлен, 0 – не представлен)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ru-RU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lvl="0" algn="just" eaLnBrk="0" fontAlgn="base" hangingPunct="0">
              <a:spcAft>
                <a:spcPts val="600"/>
              </a:spcAft>
            </a:pPr>
            <a:r>
              <a:rPr lang="ru-RU" altLang="en-US" sz="2400" dirty="0" smtClean="0">
                <a:latin typeface="Graphik LCG"/>
              </a:rPr>
              <a:t>_____________________________</a:t>
            </a:r>
          </a:p>
          <a:p>
            <a:pPr lvl="0" algn="just" eaLnBrk="0" fontAlgn="base" hangingPunct="0">
              <a:spcBef>
                <a:spcPts val="1200"/>
              </a:spcBef>
              <a:spcAft>
                <a:spcPts val="600"/>
              </a:spcAft>
            </a:pPr>
            <a:r>
              <a:rPr lang="ru-RU" altLang="en-US" sz="2400" dirty="0" smtClean="0">
                <a:latin typeface="Graphik LCG"/>
              </a:rPr>
              <a:t>Итого из 2737 наблюдений после очистки </a:t>
            </a:r>
            <a:r>
              <a:rPr lang="ru-RU" altLang="en-US" sz="2400" b="1" dirty="0" smtClean="0">
                <a:latin typeface="Graphik LCG"/>
              </a:rPr>
              <a:t>осталось 2693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  <p:cxnSp>
        <p:nvCxnSpPr>
          <p:cNvPr id="36" name="Соединительная линия уступом 35"/>
          <p:cNvCxnSpPr>
            <a:stCxn id="21" idx="3"/>
            <a:endCxn id="44" idx="1"/>
          </p:cNvCxnSpPr>
          <p:nvPr/>
        </p:nvCxnSpPr>
        <p:spPr>
          <a:xfrm flipV="1">
            <a:off x="8290588" y="6264088"/>
            <a:ext cx="1763019" cy="358252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информация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39520" y="3389699"/>
            <a:ext cx="8601042" cy="2347243"/>
            <a:chOff x="839520" y="7741772"/>
            <a:chExt cx="8601042" cy="2347243"/>
          </a:xfrm>
        </p:grpSpPr>
        <p:grpSp>
          <p:nvGrpSpPr>
            <p:cNvPr id="8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2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" name="Заголовок 4"/>
            <p:cNvSpPr/>
            <p:nvPr/>
          </p:nvSpPr>
          <p:spPr>
            <a:xfrm>
              <a:off x="2132019" y="7741772"/>
              <a:ext cx="7308543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 smtClean="0">
                  <a:latin typeface="Graphik LCG"/>
                </a:rPr>
                <a:t>Компании и их названия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0" name="Заголовок 4"/>
            <p:cNvSpPr/>
            <p:nvPr/>
          </p:nvSpPr>
          <p:spPr>
            <a:xfrm>
              <a:off x="2132019" y="8293652"/>
              <a:ext cx="6691941" cy="179536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 smtClean="0">
                  <a:latin typeface="Graphik LCG"/>
                </a:rPr>
                <a:t>Уникальных </a:t>
              </a:r>
              <a:r>
                <a:rPr lang="ru-RU" sz="2400" dirty="0">
                  <a:latin typeface="Graphik LCG"/>
                </a:rPr>
                <a:t>компаний: </a:t>
              </a:r>
              <a:r>
                <a:rPr lang="ru-RU" sz="2400" b="1" dirty="0" smtClean="0">
                  <a:latin typeface="Graphik LCG"/>
                </a:rPr>
                <a:t>2693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Уникальных названий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: 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2675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Прочие данные о компаниях с одинаковыми названиями не дублируются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39520" y="6069134"/>
            <a:ext cx="8601042" cy="958530"/>
            <a:chOff x="839520" y="7741772"/>
            <a:chExt cx="8601042" cy="958530"/>
          </a:xfrm>
        </p:grpSpPr>
        <p:grpSp>
          <p:nvGrpSpPr>
            <p:cNvPr id="14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8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регионы присутствия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6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Количество уникальных городов: </a:t>
              </a:r>
              <a:r>
                <a:rPr lang="ru-RU" sz="2400" b="1" dirty="0" smtClean="0">
                  <a:latin typeface="Graphik LCG"/>
                </a:rPr>
                <a:t>298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39520" y="7359856"/>
            <a:ext cx="8601042" cy="958530"/>
            <a:chOff x="839520" y="7741772"/>
            <a:chExt cx="8601042" cy="958530"/>
          </a:xfrm>
        </p:grpSpPr>
        <p:grpSp>
          <p:nvGrpSpPr>
            <p:cNvPr id="20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4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отрасли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2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Количество уникальных отраслей: </a:t>
              </a:r>
              <a:r>
                <a:rPr lang="ru-RU" sz="2400" b="1" spc="-1" dirty="0">
                  <a:solidFill>
                    <a:schemeClr val="dk1"/>
                  </a:solidFill>
                  <a:latin typeface="Graphik LCG"/>
                </a:rPr>
                <a:t>39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398" y="249839"/>
            <a:ext cx="6629537" cy="5219481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3825" y="5464601"/>
            <a:ext cx="6964681" cy="54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Разбивка на категории по числу торговых точек</a:t>
            </a:r>
            <a:endParaRPr lang="ru-RU" sz="5500" b="0" strike="noStrike" spc="-1" dirty="0">
              <a:latin typeface="Arial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74906"/>
              </p:ext>
            </p:extLst>
          </p:nvPr>
        </p:nvGraphicFramePr>
        <p:xfrm>
          <a:off x="839519" y="1987610"/>
          <a:ext cx="6144855" cy="40369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49460">
                  <a:extLst>
                    <a:ext uri="{9D8B030D-6E8A-4147-A177-3AD203B41FA5}">
                      <a16:colId xmlns:a16="http://schemas.microsoft.com/office/drawing/2014/main" val="3035952418"/>
                    </a:ext>
                  </a:extLst>
                </a:gridCol>
                <a:gridCol w="2795395">
                  <a:extLst>
                    <a:ext uri="{9D8B030D-6E8A-4147-A177-3AD203B41FA5}">
                      <a16:colId xmlns:a16="http://schemas.microsoft.com/office/drawing/2014/main" val="1872635584"/>
                    </a:ext>
                  </a:extLst>
                </a:gridCol>
              </a:tblGrid>
              <a:tr h="938306">
                <a:tc>
                  <a:txBody>
                    <a:bodyPr/>
                    <a:lstStyle/>
                    <a:p>
                      <a:pPr fontAlgn="ctr"/>
                      <a:r>
                        <a:rPr lang="ru-RU" sz="2400" b="1">
                          <a:effectLst/>
                          <a:latin typeface="Graphik LCG"/>
                        </a:rPr>
                        <a:t>Классификация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b="1" dirty="0">
                          <a:effectLst/>
                          <a:latin typeface="Graphik LCG"/>
                        </a:rPr>
                        <a:t>Количество филиалов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466774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Микро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1 - 15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04649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Малая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16 - 100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43296"/>
                  </a:ext>
                </a:extLst>
              </a:tr>
              <a:tr h="669172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Средняя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101 - 250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984854"/>
                  </a:ext>
                </a:extLst>
              </a:tr>
              <a:tr h="559999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251 - 1500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609138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Сверхкрупная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1501 и более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68418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57" y="1987610"/>
            <a:ext cx="11481183" cy="90589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06" y="6563886"/>
            <a:ext cx="618750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3656459"/>
            <a:ext cx="5131819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Доли ритейлеров по ценовой категории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212120" y="895806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Почему доли не складываются в 100%?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У каждой сети несколько категорий, поэтому часть из них дублируется</a:t>
              </a: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84255"/>
            <a:ext cx="7973808" cy="79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4137360"/>
            <a:ext cx="5131819" cy="28854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Топ-3 отрасли по количеству ритейлеров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353240" y="763218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Вывод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Наиболее популярными среди ритейлеров являются лёгкая и пищевая промышленность</a:t>
              </a: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12547"/>
            <a:ext cx="7904280" cy="63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48128"/>
            <a:ext cx="18364799" cy="961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ритейлеров топ-3 отраслей по регионам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1460287" y="2250062"/>
            <a:ext cx="7942680" cy="8320455"/>
            <a:chOff x="942607" y="2706887"/>
            <a:chExt cx="7176720" cy="786363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607" y="2706887"/>
              <a:ext cx="7176720" cy="7863630"/>
            </a:xfrm>
            <a:prstGeom prst="rect">
              <a:avLst/>
            </a:prstGeom>
          </p:spPr>
        </p:pic>
        <p:grpSp>
          <p:nvGrpSpPr>
            <p:cNvPr id="9" name="Группа 8"/>
            <p:cNvGrpSpPr/>
            <p:nvPr/>
          </p:nvGrpSpPr>
          <p:grpSpPr>
            <a:xfrm>
              <a:off x="2061427" y="8366756"/>
              <a:ext cx="5565240" cy="1814061"/>
              <a:chOff x="2110740" y="8458196"/>
              <a:chExt cx="5565240" cy="1814061"/>
            </a:xfrm>
          </p:grpSpPr>
          <p:sp>
            <p:nvSpPr>
              <p:cNvPr id="16" name="Прямоугольник 15"/>
              <p:cNvSpPr/>
              <p:nvPr/>
            </p:nvSpPr>
            <p:spPr>
              <a:xfrm>
                <a:off x="211074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67777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24480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3811830" y="845819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4383075" y="8477122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5546700" y="8458196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6113730" y="8477123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6714540" y="848130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7281570" y="848130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Группа 1"/>
          <p:cNvGrpSpPr/>
          <p:nvPr/>
        </p:nvGrpSpPr>
        <p:grpSpPr>
          <a:xfrm>
            <a:off x="9861453" y="1979589"/>
            <a:ext cx="8098668" cy="8861400"/>
            <a:chOff x="9861453" y="1979589"/>
            <a:chExt cx="8098668" cy="8861400"/>
          </a:xfrm>
        </p:grpSpPr>
        <p:grpSp>
          <p:nvGrpSpPr>
            <p:cNvPr id="32" name="Группа 5"/>
            <p:cNvGrpSpPr/>
            <p:nvPr/>
          </p:nvGrpSpPr>
          <p:grpSpPr>
            <a:xfrm>
              <a:off x="9866586" y="2094736"/>
              <a:ext cx="607680" cy="607680"/>
              <a:chOff x="839520" y="2291760"/>
              <a:chExt cx="607680" cy="607680"/>
            </a:xfrm>
          </p:grpSpPr>
          <p:sp>
            <p:nvSpPr>
              <p:cNvPr id="35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6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4" name="Заголовок 4"/>
            <p:cNvSpPr/>
            <p:nvPr/>
          </p:nvSpPr>
          <p:spPr>
            <a:xfrm>
              <a:off x="10927620" y="1979589"/>
              <a:ext cx="7032501" cy="886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 smtClean="0">
                  <a:latin typeface="Graphik LCG"/>
                </a:rPr>
                <a:t>Топ городов по количеству ритейлеров почти полностью совпадает со списком городов-</a:t>
              </a:r>
              <a:r>
                <a:rPr lang="ru-RU" sz="2400" dirty="0" err="1" smtClean="0">
                  <a:latin typeface="Graphik LCG"/>
                </a:rPr>
                <a:t>миллионников</a:t>
              </a:r>
              <a:r>
                <a:rPr lang="ru-RU" sz="2400" dirty="0" smtClean="0">
                  <a:latin typeface="Graphik LCG"/>
                </a:rPr>
                <a:t> (помечены синим)</a:t>
              </a:r>
              <a:endParaRPr lang="ru-RU" sz="2400" dirty="0">
                <a:latin typeface="Graphik LCG"/>
              </a:endParaRP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>
                  <a:latin typeface="Graphik LCG"/>
                </a:rPr>
                <a:t>Москва уверенно лидирует с наибольшим количеством ритейлеров в топ-3 отраслях, значительно превосходя другие регионы.</a:t>
              </a: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>
                  <a:latin typeface="Graphik LCG"/>
                </a:rPr>
                <a:t>Санкт-Петербург также занимает высокую позицию, но количество ритейлеров в нем заметно меньше по сравнению с Москвой. </a:t>
              </a: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 smtClean="0">
                  <a:latin typeface="Graphik LCG"/>
                </a:rPr>
                <a:t>Значительный </a:t>
              </a:r>
              <a:r>
                <a:rPr lang="ru-RU" sz="2400" dirty="0">
                  <a:latin typeface="Graphik LCG"/>
                </a:rPr>
                <a:t>разрыв между Москвой и другими регионами может указывать на централизацию ритейл-бизнеса в столице.</a:t>
              </a: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>
                  <a:latin typeface="Graphik LCG"/>
                </a:rPr>
                <a:t>Остальные регионы, хотя и уступают двум ведущим городам, имеют относительно схожие уровни присутствия ритейлеров, что может говорить о развитии ритейл-индустрии в крупных региональных центрах. </a:t>
              </a:r>
            </a:p>
          </p:txBody>
        </p:sp>
        <p:grpSp>
          <p:nvGrpSpPr>
            <p:cNvPr id="52" name="Группа 5"/>
            <p:cNvGrpSpPr/>
            <p:nvPr/>
          </p:nvGrpSpPr>
          <p:grpSpPr>
            <a:xfrm>
              <a:off x="9861453" y="3703132"/>
              <a:ext cx="607680" cy="607680"/>
              <a:chOff x="839520" y="2291760"/>
              <a:chExt cx="607680" cy="607680"/>
            </a:xfrm>
          </p:grpSpPr>
          <p:sp>
            <p:nvSpPr>
              <p:cNvPr id="5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54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5" name="Группа 5"/>
            <p:cNvGrpSpPr/>
            <p:nvPr/>
          </p:nvGrpSpPr>
          <p:grpSpPr>
            <a:xfrm>
              <a:off x="9866586" y="6994048"/>
              <a:ext cx="607680" cy="607680"/>
              <a:chOff x="839520" y="2291760"/>
              <a:chExt cx="607680" cy="607680"/>
            </a:xfrm>
          </p:grpSpPr>
          <p:sp>
            <p:nvSpPr>
              <p:cNvPr id="56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57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8" name="Группа 5"/>
            <p:cNvGrpSpPr/>
            <p:nvPr/>
          </p:nvGrpSpPr>
          <p:grpSpPr>
            <a:xfrm>
              <a:off x="9866586" y="5389525"/>
              <a:ext cx="607680" cy="607680"/>
              <a:chOff x="839520" y="2291760"/>
              <a:chExt cx="607680" cy="607680"/>
            </a:xfrm>
          </p:grpSpPr>
          <p:sp>
            <p:nvSpPr>
              <p:cNvPr id="59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60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1" name="Группа 5"/>
            <p:cNvGrpSpPr/>
            <p:nvPr/>
          </p:nvGrpSpPr>
          <p:grpSpPr>
            <a:xfrm>
              <a:off x="9861453" y="8602444"/>
              <a:ext cx="607680" cy="607680"/>
              <a:chOff x="839520" y="2291760"/>
              <a:chExt cx="607680" cy="607680"/>
            </a:xfrm>
          </p:grpSpPr>
          <p:sp>
            <p:nvSpPr>
              <p:cNvPr id="6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63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232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/>
          <p:nvPr/>
        </p:nvSpPr>
        <p:spPr>
          <a:xfrm>
            <a:off x="839520" y="577976"/>
            <a:ext cx="18364799" cy="902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5500" b="1" spc="-1" dirty="0">
                <a:solidFill>
                  <a:srgbClr val="141414"/>
                </a:solidFill>
                <a:latin typeface="GRAPHIKLCG-SEMIBOLD"/>
              </a:rPr>
              <a:t>Структура ритейлеров топ-3 отраслей по регионам</a:t>
            </a:r>
            <a:endParaRPr lang="en-US" sz="6000" dirty="0">
              <a:effectLst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509" y="2000755"/>
            <a:ext cx="9639810" cy="7539307"/>
          </a:xfrm>
          <a:prstGeom prst="rect">
            <a:avLst/>
          </a:prstGeom>
        </p:spPr>
      </p:pic>
      <p:grpSp>
        <p:nvGrpSpPr>
          <p:cNvPr id="9" name="Группа 5"/>
          <p:cNvGrpSpPr/>
          <p:nvPr/>
        </p:nvGrpSpPr>
        <p:grpSpPr>
          <a:xfrm>
            <a:off x="535680" y="2088792"/>
            <a:ext cx="607680" cy="607680"/>
            <a:chOff x="839520" y="2291760"/>
            <a:chExt cx="607680" cy="607680"/>
          </a:xfrm>
        </p:grpSpPr>
        <p:sp>
          <p:nvSpPr>
            <p:cNvPr id="1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2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" name="Группа 5"/>
          <p:cNvGrpSpPr/>
          <p:nvPr/>
        </p:nvGrpSpPr>
        <p:grpSpPr>
          <a:xfrm>
            <a:off x="535680" y="3493338"/>
            <a:ext cx="607680" cy="607680"/>
            <a:chOff x="839520" y="2291760"/>
            <a:chExt cx="607680" cy="607680"/>
          </a:xfrm>
        </p:grpSpPr>
        <p:sp>
          <p:nvSpPr>
            <p:cNvPr id="1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5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" name="Группа 5"/>
          <p:cNvGrpSpPr/>
          <p:nvPr/>
        </p:nvGrpSpPr>
        <p:grpSpPr>
          <a:xfrm>
            <a:off x="524152" y="6743143"/>
            <a:ext cx="607680" cy="607680"/>
            <a:chOff x="839520" y="2291760"/>
            <a:chExt cx="607680" cy="607680"/>
          </a:xfrm>
        </p:grpSpPr>
        <p:sp>
          <p:nvSpPr>
            <p:cNvPr id="17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8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" name="Группа 5"/>
          <p:cNvGrpSpPr/>
          <p:nvPr/>
        </p:nvGrpSpPr>
        <p:grpSpPr>
          <a:xfrm>
            <a:off x="524152" y="5338597"/>
            <a:ext cx="607680" cy="607680"/>
            <a:chOff x="839520" y="2291760"/>
            <a:chExt cx="607680" cy="607680"/>
          </a:xfrm>
        </p:grpSpPr>
        <p:sp>
          <p:nvSpPr>
            <p:cNvPr id="2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22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" name="Группа 5"/>
          <p:cNvGrpSpPr/>
          <p:nvPr/>
        </p:nvGrpSpPr>
        <p:grpSpPr>
          <a:xfrm>
            <a:off x="524152" y="7695062"/>
            <a:ext cx="607680" cy="607680"/>
            <a:chOff x="839520" y="2291760"/>
            <a:chExt cx="607680" cy="607680"/>
          </a:xfrm>
        </p:grpSpPr>
        <p:sp>
          <p:nvSpPr>
            <p:cNvPr id="2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25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" name="Заголовок 4"/>
          <p:cNvSpPr/>
          <p:nvPr/>
        </p:nvSpPr>
        <p:spPr>
          <a:xfrm>
            <a:off x="1370287" y="9506737"/>
            <a:ext cx="17979608" cy="1107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 defTabSz="1488240"/>
            <a:r>
              <a:rPr lang="ru-RU" sz="3600" b="1" spc="-1" dirty="0" smtClean="0">
                <a:latin typeface="GRAPHIKLCG-SEMIBOLD"/>
              </a:rPr>
              <a:t>Вывод: </a:t>
            </a:r>
            <a:r>
              <a:rPr lang="ru-RU" sz="3600" i="1" spc="-1" dirty="0" smtClean="0">
                <a:latin typeface="GRAPHIKLCG-SEMIBOLD"/>
              </a:rPr>
              <a:t>Регионы существенно различаются по структуре ритейл-</a:t>
            </a:r>
            <a:r>
              <a:rPr lang="ru-RU" sz="3600" i="1" spc="-1" dirty="0">
                <a:latin typeface="GRAPHIKLCG-SEMIBOLD"/>
              </a:rPr>
              <a:t>с</a:t>
            </a:r>
            <a:r>
              <a:rPr lang="ru-RU" sz="3600" i="1" spc="-1" dirty="0" smtClean="0">
                <a:latin typeface="GRAPHIKLCG-SEMIBOLD"/>
              </a:rPr>
              <a:t>егмента. Для каждого из них необходима уникальная политика экспансии</a:t>
            </a:r>
            <a:endParaRPr lang="ru-RU" sz="3600" spc="-1" dirty="0" smtClean="0">
              <a:latin typeface="GRAPHIKLCG-SEMIBOLD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524152" y="1955755"/>
            <a:ext cx="8801902" cy="7232749"/>
            <a:chOff x="524152" y="1955755"/>
            <a:chExt cx="8801902" cy="7232749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1370287" y="1955755"/>
              <a:ext cx="7955767" cy="7232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Москва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имеет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высокую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(34.1%),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низкую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—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(51.1%).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Санкт-Петербург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Екатеринбург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показывают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схожие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тренды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, с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долей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около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29%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долей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примерно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58-59%.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Нижний</a:t>
              </a:r>
              <a:r>
                <a:rPr kumimoji="0" lang="en-US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Новгород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выделяется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высокой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долей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(62.4%)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самой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низкой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(21.3%).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Новосибирск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имеет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низкую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продукты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питания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(10.</a:t>
              </a:r>
              <a:r>
                <a:rPr kumimoji="0" lang="ru-RU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2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%).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Уфа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демонстрирует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сравнительно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сбалансированные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траты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между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категориями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, с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долями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около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30%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, 57%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14%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продукты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питания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. </a:t>
              </a:r>
            </a:p>
          </p:txBody>
        </p:sp>
        <p:grpSp>
          <p:nvGrpSpPr>
            <p:cNvPr id="3" name="Группа 2"/>
            <p:cNvGrpSpPr/>
            <p:nvPr/>
          </p:nvGrpSpPr>
          <p:grpSpPr>
            <a:xfrm>
              <a:off x="524152" y="2082594"/>
              <a:ext cx="619208" cy="6213950"/>
              <a:chOff x="524152" y="2082594"/>
              <a:chExt cx="619208" cy="6213950"/>
            </a:xfrm>
          </p:grpSpPr>
          <p:grpSp>
            <p:nvGrpSpPr>
              <p:cNvPr id="21" name="Группа 5"/>
              <p:cNvGrpSpPr/>
              <p:nvPr/>
            </p:nvGrpSpPr>
            <p:grpSpPr>
              <a:xfrm>
                <a:off x="535680" y="2082594"/>
                <a:ext cx="607680" cy="607680"/>
                <a:chOff x="839520" y="2291760"/>
                <a:chExt cx="607680" cy="607680"/>
              </a:xfrm>
            </p:grpSpPr>
            <p:sp>
              <p:nvSpPr>
                <p:cNvPr id="27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8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9" name="Группа 5"/>
              <p:cNvGrpSpPr/>
              <p:nvPr/>
            </p:nvGrpSpPr>
            <p:grpSpPr>
              <a:xfrm>
                <a:off x="535680" y="3487140"/>
                <a:ext cx="607680" cy="607680"/>
                <a:chOff x="839520" y="2291760"/>
                <a:chExt cx="607680" cy="607680"/>
              </a:xfrm>
            </p:grpSpPr>
            <p:sp>
              <p:nvSpPr>
                <p:cNvPr id="3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31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32" name="Группа 5"/>
              <p:cNvGrpSpPr/>
              <p:nvPr/>
            </p:nvGrpSpPr>
            <p:grpSpPr>
              <a:xfrm>
                <a:off x="524152" y="6736945"/>
                <a:ext cx="607680" cy="607680"/>
                <a:chOff x="839520" y="2291760"/>
                <a:chExt cx="607680" cy="607680"/>
              </a:xfrm>
            </p:grpSpPr>
            <p:sp>
              <p:nvSpPr>
                <p:cNvPr id="33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34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35" name="Группа 5"/>
              <p:cNvGrpSpPr/>
              <p:nvPr/>
            </p:nvGrpSpPr>
            <p:grpSpPr>
              <a:xfrm>
                <a:off x="524152" y="5332399"/>
                <a:ext cx="607680" cy="607680"/>
                <a:chOff x="839520" y="2291760"/>
                <a:chExt cx="607680" cy="607680"/>
              </a:xfrm>
            </p:grpSpPr>
            <p:sp>
              <p:nvSpPr>
                <p:cNvPr id="36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37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38" name="Группа 5"/>
              <p:cNvGrpSpPr/>
              <p:nvPr/>
            </p:nvGrpSpPr>
            <p:grpSpPr>
              <a:xfrm>
                <a:off x="524152" y="7688864"/>
                <a:ext cx="607680" cy="607680"/>
                <a:chOff x="839520" y="2291760"/>
                <a:chExt cx="607680" cy="607680"/>
              </a:xfrm>
            </p:grpSpPr>
            <p:sp>
              <p:nvSpPr>
                <p:cNvPr id="39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40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2933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6925</TotalTime>
  <Words>982</Words>
  <Application>Microsoft Office PowerPoint</Application>
  <PresentationFormat>Произвольный</PresentationFormat>
  <Paragraphs>101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DejaVu Sans</vt:lpstr>
      <vt:lpstr>Graphik LCG</vt:lpstr>
      <vt:lpstr>GRAPHIKLCG-MEDIUM</vt:lpstr>
      <vt:lpstr>GRAPHIKLCG-SEMIBOLD</vt:lpstr>
      <vt:lpstr>Arial</vt:lpstr>
      <vt:lpstr>Calibri</vt:lpstr>
      <vt:lpstr>Symbol</vt:lpstr>
      <vt:lpstr>Times New Roman</vt:lpstr>
      <vt:lpstr>Wingdings</vt:lpstr>
      <vt:lpstr>Специальное оформление</vt:lpstr>
      <vt:lpstr>Специальное оформление</vt:lpstr>
      <vt:lpstr>Специальное оформление</vt:lpstr>
      <vt:lpstr>Введение в статистику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Karina Sulimova</dc:creator>
  <dc:description/>
  <cp:lastModifiedBy>Mikhail</cp:lastModifiedBy>
  <cp:revision>234</cp:revision>
  <dcterms:created xsi:type="dcterms:W3CDTF">2023-08-09T15:52:21Z</dcterms:created>
  <dcterms:modified xsi:type="dcterms:W3CDTF">2024-09-01T17:12:02Z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