
<file path=[Content_Types].xml><?xml version="1.0" encoding="utf-8"?>
<Types xmlns="http://schemas.openxmlformats.org/package/2006/content-types">
  <Default Extension="png" ContentType="image/png"/>
  <Default Extension="svg" ContentType="image/sv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  <p:sldMasterId id="2147483692" r:id="rId2"/>
    <p:sldMasterId id="2147483812" r:id="rId3"/>
  </p:sldMasterIdLst>
  <p:notesMasterIdLst>
    <p:notesMasterId r:id="rId16"/>
  </p:notesMasterIdLst>
  <p:sldIdLst>
    <p:sldId id="256" r:id="rId4"/>
    <p:sldId id="284" r:id="rId5"/>
    <p:sldId id="276" r:id="rId6"/>
    <p:sldId id="277" r:id="rId7"/>
    <p:sldId id="267" r:id="rId8"/>
    <p:sldId id="272" r:id="rId9"/>
    <p:sldId id="285" r:id="rId10"/>
    <p:sldId id="286" r:id="rId11"/>
    <p:sldId id="282" r:id="rId12"/>
    <p:sldId id="287" r:id="rId13"/>
    <p:sldId id="288" r:id="rId14"/>
    <p:sldId id="289" r:id="rId15"/>
  </p:sldIdLst>
  <p:sldSz cx="19840575" cy="11160125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3" autoAdjust="0"/>
    <p:restoredTop sz="95332" autoAdjust="0"/>
  </p:normalViewPr>
  <p:slideViewPr>
    <p:cSldViewPr snapToGrid="0">
      <p:cViewPr>
        <p:scale>
          <a:sx n="50" d="100"/>
          <a:sy n="50" d="100"/>
        </p:scale>
        <p:origin x="667" y="2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2930" b="0" strike="noStrike" spc="-1">
                <a:solidFill>
                  <a:schemeClr val="dk1"/>
                </a:solidFill>
                <a:latin typeface="Calibri"/>
              </a:rPr>
              <a:t>Для перемещения страницы щёлкните мышью</a:t>
            </a:r>
          </a:p>
        </p:txBody>
      </p:sp>
      <p:sp>
        <p:nvSpPr>
          <p:cNvPr id="26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26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</a:p>
        </p:txBody>
      </p:sp>
      <p:sp>
        <p:nvSpPr>
          <p:cNvPr id="2680" name="PlaceHolder 4"/>
          <p:cNvSpPr>
            <a:spLocks noGrp="1"/>
          </p:cNvSpPr>
          <p:nvPr>
            <p:ph type="dt" idx="7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2681" name="PlaceHolder 5"/>
          <p:cNvSpPr>
            <a:spLocks noGrp="1"/>
          </p:cNvSpPr>
          <p:nvPr>
            <p:ph type="ftr" idx="7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2682" name="PlaceHolder 6"/>
          <p:cNvSpPr>
            <a:spLocks noGrp="1"/>
          </p:cNvSpPr>
          <p:nvPr>
            <p:ph type="sldNum" idx="7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01E7B9E-DDFB-4EF9-9DDF-54DFAB1D8676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Титульный слайд с фоном фирменного цвета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4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000000"/>
                </a:solidFill>
                <a:latin typeface="Graphik LCG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7B4578C-1033-4DA5-84D6-DFECE0FC3D06}" type="slidenum">
              <a:rPr lang="ru-RU" sz="1200" b="0" strike="noStrike" spc="-1">
                <a:solidFill>
                  <a:srgbClr val="000000"/>
                </a:solidFill>
                <a:latin typeface="Graphik LCG"/>
              </a:rPr>
              <a:t>1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2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167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3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7917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4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4049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5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2987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6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8864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7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7671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C01E7B9E-DDFB-4EF9-9DDF-54DFAB1D8676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8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0764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Слайд с текстовыми бло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8824D428-55ED-4FFF-A23E-1E663A2EA08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Титульный слайд(зел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12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3"/>
          </p:nvPr>
        </p:nvSpPr>
        <p:spPr/>
        <p:txBody>
          <a:bodyPr/>
          <a:lstStyle/>
          <a:p>
            <a:fld id="{10D10074-B072-4F08-9D4F-097AAE8AEEF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Прямоугольник 2"/>
          <p:cNvSpPr/>
          <p:nvPr/>
        </p:nvSpPr>
        <p:spPr>
          <a:xfrm>
            <a:off x="0" y="0"/>
            <a:ext cx="7973640" cy="11159640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1486080">
              <a:lnSpc>
                <a:spcPct val="100000"/>
              </a:lnSpc>
            </a:pPr>
            <a:endParaRPr lang="ru-RU" sz="2930" b="0" strike="noStrike" spc="-1">
              <a:solidFill>
                <a:schemeClr val="lt1"/>
              </a:solidFill>
              <a:latin typeface="Graphik LCG"/>
            </a:endParaRPr>
          </a:p>
        </p:txBody>
      </p:sp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839520" y="2343600"/>
            <a:ext cx="4792320" cy="647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1488240">
              <a:lnSpc>
                <a:spcPts val="7500"/>
              </a:lnSpc>
              <a:buNone/>
              <a:tabLst>
                <a:tab pos="0" algn="l"/>
              </a:tabLst>
            </a:pPr>
            <a:r>
              <a:rPr lang="ru-RU" sz="6500" b="1" strike="noStrike" spc="-1">
                <a:solidFill>
                  <a:schemeClr val="dk1"/>
                </a:solidFill>
                <a:latin typeface="GRAPHIKLCG-SEMIBOLD"/>
              </a:rPr>
              <a:t>Заголовок</a:t>
            </a:r>
            <a:endParaRPr lang="ru-RU" sz="6500" b="0" strike="noStrike" spc="-1">
              <a:solidFill>
                <a:schemeClr val="dk1"/>
              </a:solidFill>
              <a:latin typeface="GRAPHIKLCG-MEDIUM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ldNum" idx="14"/>
          </p:nvPr>
        </p:nvSpPr>
        <p:spPr>
          <a:xfrm>
            <a:off x="14531040" y="10265760"/>
            <a:ext cx="4463640" cy="59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1486080">
              <a:lnSpc>
                <a:spcPct val="100000"/>
              </a:lnSpc>
              <a:buNone/>
              <a:defRPr lang="ru-RU" sz="1400" b="0" strike="noStrike" spc="-1">
                <a:solidFill>
                  <a:schemeClr val="accent5">
                    <a:tint val="75000"/>
                  </a:schemeClr>
                </a:solidFill>
                <a:latin typeface="Graphik LCG"/>
              </a:defRPr>
            </a:lvl1pPr>
          </a:lstStyle>
          <a:p>
            <a:pPr indent="0" algn="r" defTabSz="1486080">
              <a:lnSpc>
                <a:spcPct val="100000"/>
              </a:lnSpc>
              <a:buNone/>
            </a:pPr>
            <a:fld id="{22AF61AA-5BCD-47E1-A992-4D8706FBA5F4}" type="slidenum">
              <a:rPr lang="ru-RU" sz="1400" b="0" strike="noStrike" spc="-1">
                <a:solidFill>
                  <a:schemeClr val="accent5">
                    <a:tint val="75000"/>
                  </a:schemeClr>
                </a:solidFill>
                <a:latin typeface="Graphik LCG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title"/>
          </p:nvPr>
        </p:nvSpPr>
        <p:spPr>
          <a:xfrm>
            <a:off x="991800" y="444960"/>
            <a:ext cx="17856000" cy="186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2930" b="0" strike="noStrike" spc="-1">
                <a:solidFill>
                  <a:schemeClr val="dk1"/>
                </a:solidFill>
                <a:latin typeface="Calibri"/>
              </a:rPr>
              <a:t>Для правки текста заглавия щёлкните мышью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839520" y="4223520"/>
            <a:ext cx="16520400" cy="119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defTabSz="1488240">
              <a:lnSpc>
                <a:spcPts val="9000"/>
              </a:lnSpc>
              <a:buNone/>
            </a:pPr>
            <a:r>
              <a:rPr lang="ru-RU" sz="8000" b="1" strike="noStrike" spc="-1">
                <a:solidFill>
                  <a:srgbClr val="FAFAFA"/>
                </a:solidFill>
                <a:latin typeface="GRAPHIKLCG-SEMIBOLD"/>
              </a:rPr>
              <a:t>Образец заголовка</a:t>
            </a:r>
            <a:endParaRPr lang="ru-RU" sz="8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dt" idx="20"/>
          </p:nvPr>
        </p:nvSpPr>
        <p:spPr>
          <a:xfrm>
            <a:off x="14536800" y="10002240"/>
            <a:ext cx="4463640" cy="46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 defTabSz="1486080">
              <a:lnSpc>
                <a:spcPts val="3399"/>
              </a:lnSpc>
              <a:buNone/>
              <a:defRPr lang="ru-RU" sz="2400" b="0" strike="noStrike" spc="-1">
                <a:solidFill>
                  <a:srgbClr val="FAFAFA"/>
                </a:solidFill>
                <a:latin typeface="Graphik LCG"/>
              </a:defRPr>
            </a:lvl1pPr>
          </a:lstStyle>
          <a:p>
            <a:pPr indent="0" algn="r" defTabSz="1486080">
              <a:lnSpc>
                <a:spcPts val="3399"/>
              </a:lnSpc>
              <a:buNone/>
            </a:pPr>
            <a:r>
              <a:rPr lang="ru-RU" sz="2400" b="0" strike="noStrike" spc="-1">
                <a:solidFill>
                  <a:srgbClr val="FAFAFA"/>
                </a:solidFill>
                <a:latin typeface="Graphik LCG"/>
              </a:rPr>
              <a:t>&lt;дата/время&gt;</a:t>
            </a:r>
            <a:endParaRPr lang="ru-RU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cxnSp>
        <p:nvCxnSpPr>
          <p:cNvPr id="380" name="Прямая соединительная линия 14"/>
          <p:cNvCxnSpPr/>
          <p:nvPr/>
        </p:nvCxnSpPr>
        <p:spPr>
          <a:xfrm>
            <a:off x="839520" y="2490480"/>
            <a:ext cx="15005160" cy="360"/>
          </a:xfrm>
          <a:prstGeom prst="straightConnector1">
            <a:avLst/>
          </a:prstGeom>
          <a:ln w="41275">
            <a:solidFill>
              <a:srgbClr val="E6E6E6"/>
            </a:solidFill>
          </a:ln>
        </p:spPr>
      </p:cxnSp>
      <p:cxnSp>
        <p:nvCxnSpPr>
          <p:cNvPr id="381" name="Прямая соединительная линия 15"/>
          <p:cNvCxnSpPr/>
          <p:nvPr/>
        </p:nvCxnSpPr>
        <p:spPr>
          <a:xfrm>
            <a:off x="16265520" y="870840"/>
            <a:ext cx="360" cy="1198800"/>
          </a:xfrm>
          <a:prstGeom prst="straightConnector1">
            <a:avLst/>
          </a:prstGeom>
          <a:ln w="41275">
            <a:solidFill>
              <a:srgbClr val="E6E6E6"/>
            </a:solidFill>
          </a:ln>
        </p:spPr>
      </p:cxnSp>
      <p:cxnSp>
        <p:nvCxnSpPr>
          <p:cNvPr id="382" name="Прямая соединительная линия 16"/>
          <p:cNvCxnSpPr/>
          <p:nvPr/>
        </p:nvCxnSpPr>
        <p:spPr>
          <a:xfrm>
            <a:off x="16265520" y="2911680"/>
            <a:ext cx="360" cy="7414200"/>
          </a:xfrm>
          <a:prstGeom prst="straightConnector1">
            <a:avLst/>
          </a:prstGeom>
          <a:ln w="41275">
            <a:solidFill>
              <a:srgbClr val="E6E6E6"/>
            </a:solidFill>
          </a:ln>
        </p:spPr>
      </p:cxnSp>
      <p:cxnSp>
        <p:nvCxnSpPr>
          <p:cNvPr id="383" name="Прямая соединительная линия 25"/>
          <p:cNvCxnSpPr/>
          <p:nvPr/>
        </p:nvCxnSpPr>
        <p:spPr>
          <a:xfrm>
            <a:off x="16686720" y="2490480"/>
            <a:ext cx="2314440" cy="360"/>
          </a:xfrm>
          <a:prstGeom prst="straightConnector1">
            <a:avLst/>
          </a:prstGeom>
          <a:ln w="41275">
            <a:solidFill>
              <a:srgbClr val="E6E6E6"/>
            </a:solidFill>
          </a:ln>
        </p:spPr>
      </p:cxnSp>
      <p:pic>
        <p:nvPicPr>
          <p:cNvPr id="384" name="Рисунок 6"/>
          <p:cNvPicPr/>
          <p:nvPr/>
        </p:nvPicPr>
        <p:blipFill>
          <a:blip r:embed="rId4"/>
          <a:stretch/>
        </p:blipFill>
        <p:spPr>
          <a:xfrm>
            <a:off x="839520" y="858240"/>
            <a:ext cx="5666040" cy="992880"/>
          </a:xfrm>
          <a:prstGeom prst="rect">
            <a:avLst/>
          </a:prstGeom>
          <a:ln w="0">
            <a:noFill/>
          </a:ln>
        </p:spPr>
      </p:pic>
      <p:sp>
        <p:nvSpPr>
          <p:cNvPr id="385" name="PlaceHolder 3"/>
          <p:cNvSpPr>
            <a:spLocks noGrp="1"/>
          </p:cNvSpPr>
          <p:nvPr>
            <p:ph type="ftr" idx="21"/>
          </p:nvPr>
        </p:nvSpPr>
        <p:spPr>
          <a:xfrm>
            <a:off x="839520" y="10002240"/>
            <a:ext cx="6696000" cy="46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991800" y="2611440"/>
            <a:ext cx="17856000" cy="647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4000" b="0" strike="noStrike" spc="-1">
                <a:solidFill>
                  <a:schemeClr val="dk1"/>
                </a:solidFill>
                <a:latin typeface="GRAPHIKLCG-MEDIUM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chemeClr val="dk1"/>
                </a:solidFill>
                <a:latin typeface="Graphik LCG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300" b="0" strike="noStrike" spc="-1">
                <a:solidFill>
                  <a:schemeClr val="dk1"/>
                </a:solidFill>
                <a:latin typeface="Graphik LCG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8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PlaceHolder 1"/>
          <p:cNvSpPr>
            <a:spLocks noGrp="1"/>
          </p:cNvSpPr>
          <p:nvPr>
            <p:ph type="sldNum" idx="73"/>
          </p:nvPr>
        </p:nvSpPr>
        <p:spPr>
          <a:xfrm>
            <a:off x="14531040" y="10265760"/>
            <a:ext cx="4463640" cy="59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1486080">
              <a:lnSpc>
                <a:spcPct val="100000"/>
              </a:lnSpc>
              <a:buNone/>
              <a:defRPr lang="ru-RU" sz="1400" b="0" strike="noStrike" spc="-1">
                <a:solidFill>
                  <a:schemeClr val="accent5">
                    <a:tint val="75000"/>
                  </a:schemeClr>
                </a:solidFill>
                <a:latin typeface="Graphik LCG"/>
              </a:defRPr>
            </a:lvl1pPr>
          </a:lstStyle>
          <a:p>
            <a:pPr indent="0" algn="r" defTabSz="1486080">
              <a:lnSpc>
                <a:spcPct val="100000"/>
              </a:lnSpc>
              <a:buNone/>
            </a:pPr>
            <a:fld id="{C0250951-0E05-4D3D-BF3E-AC259A6B75BD}" type="slidenum">
              <a:rPr lang="ru-RU" sz="1400" b="0" strike="noStrike" spc="-1">
                <a:solidFill>
                  <a:schemeClr val="accent5">
                    <a:tint val="75000"/>
                  </a:schemeClr>
                </a:solidFill>
                <a:latin typeface="Graphik LCG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9" name="PlaceHolder 2"/>
          <p:cNvSpPr>
            <a:spLocks noGrp="1"/>
          </p:cNvSpPr>
          <p:nvPr>
            <p:ph type="title"/>
          </p:nvPr>
        </p:nvSpPr>
        <p:spPr>
          <a:xfrm>
            <a:off x="991800" y="444960"/>
            <a:ext cx="17856000" cy="186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2930" b="0" strike="noStrike" spc="-1">
                <a:solidFill>
                  <a:schemeClr val="dk1"/>
                </a:solidFill>
                <a:latin typeface="Calibri"/>
              </a:rPr>
              <a:t>Для правки текста заглавия щёлкните мышью</a:t>
            </a:r>
          </a:p>
        </p:txBody>
      </p:sp>
      <p:sp>
        <p:nvSpPr>
          <p:cNvPr id="1440" name="PlaceHolder 3"/>
          <p:cNvSpPr>
            <a:spLocks noGrp="1"/>
          </p:cNvSpPr>
          <p:nvPr>
            <p:ph type="body"/>
          </p:nvPr>
        </p:nvSpPr>
        <p:spPr>
          <a:xfrm>
            <a:off x="991800" y="2611440"/>
            <a:ext cx="17856000" cy="647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4000" b="0" strike="noStrike" spc="-1">
                <a:solidFill>
                  <a:schemeClr val="dk1"/>
                </a:solidFill>
                <a:latin typeface="GRAPHIKLCG-MEDIUM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chemeClr val="dk1"/>
                </a:solidFill>
                <a:latin typeface="Graphik LCG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300" b="0" strike="noStrike" spc="-1">
                <a:solidFill>
                  <a:schemeClr val="dk1"/>
                </a:solidFill>
                <a:latin typeface="Graphik LCG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Graphik LCG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PlaceHolder 1"/>
          <p:cNvSpPr>
            <a:spLocks noGrp="1"/>
          </p:cNvSpPr>
          <p:nvPr>
            <p:ph type="title" idx="4294967295"/>
          </p:nvPr>
        </p:nvSpPr>
        <p:spPr>
          <a:xfrm>
            <a:off x="839520" y="4471988"/>
            <a:ext cx="15680005" cy="18637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1488240">
              <a:lnSpc>
                <a:spcPts val="9000"/>
              </a:lnSpc>
              <a:buNone/>
            </a:pPr>
            <a:r>
              <a:rPr lang="ru-RU" sz="8000" b="1" strike="noStrike" spc="-1" dirty="0">
                <a:solidFill>
                  <a:srgbClr val="FAFAFA"/>
                </a:solidFill>
                <a:latin typeface="GRAPHIKLCG-SEMIBOLD"/>
              </a:rPr>
              <a:t>Введение в статистику</a:t>
            </a:r>
            <a:endParaRPr lang="ru-RU" sz="80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84" name="PlaceHolder 2"/>
          <p:cNvSpPr>
            <a:spLocks noGrp="1"/>
          </p:cNvSpPr>
          <p:nvPr>
            <p:ph type="subTitle" idx="4294967295"/>
          </p:nvPr>
        </p:nvSpPr>
        <p:spPr>
          <a:xfrm>
            <a:off x="839520" y="6131860"/>
            <a:ext cx="10600005" cy="650781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1488240">
              <a:lnSpc>
                <a:spcPts val="4601"/>
              </a:lnSpc>
              <a:buNone/>
              <a:tabLst>
                <a:tab pos="0" algn="l"/>
              </a:tabLst>
            </a:pPr>
            <a:r>
              <a:rPr lang="ru-RU" sz="2000" b="0" strike="noStrike" spc="-1" dirty="0">
                <a:solidFill>
                  <a:schemeClr val="accent6"/>
                </a:solidFill>
                <a:latin typeface="GRAPHIKLCG-MEDIUM"/>
              </a:rPr>
              <a:t>Проект </a:t>
            </a:r>
            <a:r>
              <a:rPr lang="ru-RU" sz="2000" b="0" strike="noStrike" spc="-1" dirty="0" smtClean="0">
                <a:solidFill>
                  <a:schemeClr val="accent6"/>
                </a:solidFill>
                <a:latin typeface="GRAPHIKLCG-MEDIUM"/>
              </a:rPr>
              <a:t>#</a:t>
            </a:r>
            <a:r>
              <a:rPr lang="en-US" sz="2000" spc="-1" dirty="0">
                <a:solidFill>
                  <a:schemeClr val="accent6"/>
                </a:solidFill>
                <a:latin typeface="GRAPHIKLCG-MEDIUM"/>
              </a:rPr>
              <a:t>3</a:t>
            </a:r>
            <a:endParaRPr lang="ru-RU" sz="2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85" name="Подзаголовок 19"/>
          <p:cNvSpPr/>
          <p:nvPr/>
        </p:nvSpPr>
        <p:spPr>
          <a:xfrm>
            <a:off x="839520" y="6770880"/>
            <a:ext cx="11439000" cy="58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1488240">
              <a:lnSpc>
                <a:spcPts val="4601"/>
              </a:lnSpc>
              <a:tabLst>
                <a:tab pos="0" algn="l"/>
              </a:tabLst>
            </a:pPr>
            <a:r>
              <a:rPr lang="ru-RU" sz="4000" spc="-1" dirty="0" smtClean="0">
                <a:solidFill>
                  <a:schemeClr val="accent4">
                    <a:lumMod val="75000"/>
                  </a:schemeClr>
                </a:solidFill>
                <a:latin typeface="GRAPHIKLCG-MEDIUM"/>
              </a:rPr>
              <a:t>Экспансия</a:t>
            </a:r>
            <a:endParaRPr lang="ru-RU" sz="4000" b="0" strike="noStrike" spc="-1" dirty="0">
              <a:solidFill>
                <a:schemeClr val="accent4">
                  <a:lumMod val="75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572" y="2598538"/>
            <a:ext cx="7337108" cy="809127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289098" y="2598538"/>
            <a:ext cx="8983662" cy="7909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Arial" panose="020B0604020202020204" pitchFamily="34" charset="0"/>
              </a:rPr>
              <a:t>Наибольшее </a:t>
            </a:r>
            <a:r>
              <a:rPr lang="en-US" altLang="en-US" sz="2800" b="1" dirty="0" err="1">
                <a:latin typeface="Arial" panose="020B0604020202020204" pitchFamily="34" charset="0"/>
              </a:rPr>
              <a:t>количество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ритейлеров</a:t>
            </a:r>
            <a:r>
              <a:rPr lang="en-US" altLang="en-US" sz="2800" dirty="0">
                <a:latin typeface="Arial" panose="020B0604020202020204" pitchFamily="34" charset="0"/>
              </a:rPr>
              <a:t>: В </a:t>
            </a:r>
            <a:r>
              <a:rPr lang="en-US" altLang="en-US" sz="2800" dirty="0" err="1">
                <a:latin typeface="Arial" panose="020B0604020202020204" pitchFamily="34" charset="0"/>
              </a:rPr>
              <a:t>отраслях</a:t>
            </a:r>
            <a:r>
              <a:rPr lang="en-US" altLang="en-US" sz="2800" dirty="0">
                <a:latin typeface="Arial" panose="020B0604020202020204" pitchFamily="34" charset="0"/>
              </a:rPr>
              <a:t> "</a:t>
            </a:r>
            <a:r>
              <a:rPr lang="en-US" altLang="en-US" sz="2800" dirty="0" err="1">
                <a:latin typeface="Arial" panose="020B0604020202020204" pitchFamily="34" charset="0"/>
              </a:rPr>
              <a:t>Одежда</a:t>
            </a:r>
            <a:r>
              <a:rPr lang="en-US" altLang="en-US" sz="2800" dirty="0">
                <a:latin typeface="Arial" panose="020B0604020202020204" pitchFamily="34" charset="0"/>
              </a:rPr>
              <a:t>", "</a:t>
            </a:r>
            <a:r>
              <a:rPr lang="en-US" altLang="en-US" sz="2800" dirty="0" err="1">
                <a:latin typeface="Arial" panose="020B0604020202020204" pitchFamily="34" charset="0"/>
              </a:rPr>
              <a:t>Кафе</a:t>
            </a:r>
            <a:r>
              <a:rPr lang="en-US" altLang="en-US" sz="2800" dirty="0">
                <a:latin typeface="Arial" panose="020B0604020202020204" pitchFamily="34" charset="0"/>
              </a:rPr>
              <a:t>, </a:t>
            </a:r>
            <a:r>
              <a:rPr lang="en-US" altLang="en-US" sz="2800" dirty="0" err="1">
                <a:latin typeface="Arial" panose="020B0604020202020204" pitchFamily="34" charset="0"/>
              </a:rPr>
              <a:t>рестораны</a:t>
            </a:r>
            <a:r>
              <a:rPr lang="en-US" altLang="en-US" sz="2800" dirty="0">
                <a:latin typeface="Arial" panose="020B0604020202020204" pitchFamily="34" charset="0"/>
              </a:rPr>
              <a:t>" и "</a:t>
            </a:r>
            <a:r>
              <a:rPr lang="en-US" altLang="en-US" sz="2800" dirty="0" err="1">
                <a:latin typeface="Arial" panose="020B0604020202020204" pitchFamily="34" charset="0"/>
              </a:rPr>
              <a:t>Продукты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питания</a:t>
            </a:r>
            <a:r>
              <a:rPr lang="en-US" altLang="en-US" sz="2800" dirty="0">
                <a:latin typeface="Arial" panose="020B0604020202020204" pitchFamily="34" charset="0"/>
              </a:rPr>
              <a:t>" — </a:t>
            </a:r>
            <a:r>
              <a:rPr lang="en-US" altLang="en-US" sz="2800" dirty="0" err="1">
                <a:latin typeface="Arial" panose="020B0604020202020204" pitchFamily="34" charset="0"/>
              </a:rPr>
              <a:t>каждое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из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них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имеет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более</a:t>
            </a:r>
            <a:r>
              <a:rPr lang="en-US" altLang="en-US" sz="2800" dirty="0">
                <a:latin typeface="Arial" panose="020B0604020202020204" pitchFamily="34" charset="0"/>
              </a:rPr>
              <a:t> 300 </a:t>
            </a:r>
            <a:r>
              <a:rPr lang="en-US" altLang="en-US" sz="2800" dirty="0" err="1">
                <a:latin typeface="Arial" panose="020B0604020202020204" pitchFamily="34" charset="0"/>
              </a:rPr>
              <a:t>компаний</a:t>
            </a:r>
            <a:r>
              <a:rPr lang="en-US" altLang="en-US" sz="2800" dirty="0">
                <a:latin typeface="Arial" panose="020B0604020202020204" pitchFamily="34" charset="0"/>
              </a:rPr>
              <a:t>.</a:t>
            </a:r>
          </a:p>
          <a:p>
            <a:pPr marL="285750" lvl="0" indent="-285750" eaLnBrk="0" fontAlgn="base" hangingPunc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 err="1">
                <a:latin typeface="Arial" panose="020B0604020202020204" pitchFamily="34" charset="0"/>
              </a:rPr>
              <a:t>Средние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позиции</a:t>
            </a:r>
            <a:r>
              <a:rPr lang="en-US" altLang="en-US" sz="2800" dirty="0">
                <a:latin typeface="Arial" panose="020B0604020202020204" pitchFamily="34" charset="0"/>
              </a:rPr>
              <a:t>: </a:t>
            </a:r>
            <a:r>
              <a:rPr lang="en-US" altLang="en-US" sz="2800" dirty="0" err="1">
                <a:latin typeface="Arial" panose="020B0604020202020204" pitchFamily="34" charset="0"/>
              </a:rPr>
              <a:t>Отрасли</a:t>
            </a:r>
            <a:r>
              <a:rPr lang="en-US" altLang="en-US" sz="2800" dirty="0">
                <a:latin typeface="Arial" panose="020B0604020202020204" pitchFamily="34" charset="0"/>
              </a:rPr>
              <a:t>, </a:t>
            </a:r>
            <a:r>
              <a:rPr lang="en-US" altLang="en-US" sz="2800" dirty="0" err="1">
                <a:latin typeface="Arial" panose="020B0604020202020204" pitchFamily="34" charset="0"/>
              </a:rPr>
              <a:t>такие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как</a:t>
            </a:r>
            <a:r>
              <a:rPr lang="en-US" altLang="en-US" sz="2800" dirty="0">
                <a:latin typeface="Arial" panose="020B0604020202020204" pitchFamily="34" charset="0"/>
              </a:rPr>
              <a:t> "</a:t>
            </a:r>
            <a:r>
              <a:rPr lang="en-US" altLang="en-US" sz="2800" dirty="0" err="1">
                <a:latin typeface="Arial" panose="020B0604020202020204" pitchFamily="34" charset="0"/>
              </a:rPr>
              <a:t>Мебель</a:t>
            </a:r>
            <a:r>
              <a:rPr lang="en-US" altLang="en-US" sz="2800" dirty="0">
                <a:latin typeface="Arial" panose="020B0604020202020204" pitchFamily="34" charset="0"/>
              </a:rPr>
              <a:t>", "</a:t>
            </a:r>
            <a:r>
              <a:rPr lang="en-US" altLang="en-US" sz="2800" dirty="0" err="1">
                <a:latin typeface="Arial" panose="020B0604020202020204" pitchFamily="34" charset="0"/>
              </a:rPr>
              <a:t>Косметика</a:t>
            </a:r>
            <a:r>
              <a:rPr lang="en-US" altLang="en-US" sz="2800" dirty="0">
                <a:latin typeface="Arial" panose="020B0604020202020204" pitchFamily="34" charset="0"/>
              </a:rPr>
              <a:t>" и "</a:t>
            </a:r>
            <a:r>
              <a:rPr lang="en-US" altLang="en-US" sz="2800" dirty="0" err="1">
                <a:latin typeface="Arial" panose="020B0604020202020204" pitchFamily="34" charset="0"/>
              </a:rPr>
              <a:t>Спорт</a:t>
            </a:r>
            <a:r>
              <a:rPr lang="en-US" altLang="en-US" sz="2800" dirty="0">
                <a:latin typeface="Arial" panose="020B0604020202020204" pitchFamily="34" charset="0"/>
              </a:rPr>
              <a:t>", </a:t>
            </a:r>
            <a:r>
              <a:rPr lang="en-US" altLang="en-US" sz="2800" dirty="0" err="1">
                <a:latin typeface="Arial" panose="020B0604020202020204" pitchFamily="34" charset="0"/>
              </a:rPr>
              <a:t>занимают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средние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позиции</a:t>
            </a:r>
            <a:r>
              <a:rPr lang="en-US" altLang="en-US" sz="2800" dirty="0">
                <a:latin typeface="Arial" panose="020B0604020202020204" pitchFamily="34" charset="0"/>
              </a:rPr>
              <a:t> с </a:t>
            </a:r>
            <a:r>
              <a:rPr lang="en-US" altLang="en-US" sz="2800" dirty="0" err="1">
                <a:latin typeface="Arial" panose="020B0604020202020204" pitchFamily="34" charset="0"/>
              </a:rPr>
              <a:t>количеством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ритейлеров</a:t>
            </a:r>
            <a:r>
              <a:rPr lang="en-US" altLang="en-US" sz="2800" dirty="0">
                <a:latin typeface="Arial" panose="020B0604020202020204" pitchFamily="34" charset="0"/>
              </a:rPr>
              <a:t> в </a:t>
            </a:r>
            <a:r>
              <a:rPr lang="en-US" altLang="en-US" sz="2800" dirty="0" err="1">
                <a:latin typeface="Arial" panose="020B0604020202020204" pitchFamily="34" charset="0"/>
              </a:rPr>
              <a:t>диапазоне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от</a:t>
            </a:r>
            <a:r>
              <a:rPr lang="en-US" altLang="en-US" sz="2800" dirty="0">
                <a:latin typeface="Arial" panose="020B0604020202020204" pitchFamily="34" charset="0"/>
              </a:rPr>
              <a:t> 100 </a:t>
            </a:r>
            <a:r>
              <a:rPr lang="en-US" altLang="en-US" sz="2800" dirty="0" err="1">
                <a:latin typeface="Arial" panose="020B0604020202020204" pitchFamily="34" charset="0"/>
              </a:rPr>
              <a:t>до</a:t>
            </a:r>
            <a:r>
              <a:rPr lang="en-US" altLang="en-US" sz="2800" dirty="0">
                <a:latin typeface="Arial" panose="020B0604020202020204" pitchFamily="34" charset="0"/>
              </a:rPr>
              <a:t> 150.</a:t>
            </a:r>
          </a:p>
          <a:p>
            <a:pPr marL="285750" lvl="0" indent="-285750" eaLnBrk="0" fontAlgn="base" hangingPunc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 err="1">
                <a:latin typeface="Arial" panose="020B0604020202020204" pitchFamily="34" charset="0"/>
              </a:rPr>
              <a:t>Меньшее</a:t>
            </a: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lang="en-US" altLang="en-US" sz="2800" b="1" dirty="0" err="1">
                <a:latin typeface="Arial" panose="020B0604020202020204" pitchFamily="34" charset="0"/>
              </a:rPr>
              <a:t>присутствие</a:t>
            </a:r>
            <a:r>
              <a:rPr lang="en-US" altLang="en-US" sz="2800" dirty="0">
                <a:latin typeface="Arial" panose="020B0604020202020204" pitchFamily="34" charset="0"/>
              </a:rPr>
              <a:t>: </a:t>
            </a:r>
            <a:r>
              <a:rPr lang="en-US" altLang="en-US" sz="2800" dirty="0" err="1">
                <a:latin typeface="Arial" panose="020B0604020202020204" pitchFamily="34" charset="0"/>
              </a:rPr>
              <a:t>Отрасли</a:t>
            </a:r>
            <a:r>
              <a:rPr lang="en-US" altLang="en-US" sz="2800" dirty="0">
                <a:latin typeface="Arial" panose="020B0604020202020204" pitchFamily="34" charset="0"/>
              </a:rPr>
              <a:t> "</a:t>
            </a:r>
            <a:r>
              <a:rPr lang="en-US" altLang="en-US" sz="2800" dirty="0" err="1">
                <a:latin typeface="Arial" panose="020B0604020202020204" pitchFamily="34" charset="0"/>
              </a:rPr>
              <a:t>Авто</a:t>
            </a:r>
            <a:r>
              <a:rPr lang="en-US" altLang="en-US" sz="2800" dirty="0">
                <a:latin typeface="Arial" panose="020B0604020202020204" pitchFamily="34" charset="0"/>
              </a:rPr>
              <a:t> и </a:t>
            </a:r>
            <a:r>
              <a:rPr lang="en-US" altLang="en-US" sz="2800" dirty="0" err="1">
                <a:latin typeface="Arial" panose="020B0604020202020204" pitchFamily="34" charset="0"/>
              </a:rPr>
              <a:t>товары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для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авто</a:t>
            </a:r>
            <a:r>
              <a:rPr lang="en-US" altLang="en-US" sz="2800" dirty="0">
                <a:latin typeface="Arial" panose="020B0604020202020204" pitchFamily="34" charset="0"/>
              </a:rPr>
              <a:t>", "</a:t>
            </a:r>
            <a:r>
              <a:rPr lang="en-US" altLang="en-US" sz="2800" dirty="0" err="1">
                <a:latin typeface="Arial" panose="020B0604020202020204" pitchFamily="34" charset="0"/>
              </a:rPr>
              <a:t>Хобби</a:t>
            </a:r>
            <a:r>
              <a:rPr lang="en-US" altLang="en-US" sz="2800" dirty="0">
                <a:latin typeface="Arial" panose="020B0604020202020204" pitchFamily="34" charset="0"/>
              </a:rPr>
              <a:t> и </a:t>
            </a:r>
            <a:r>
              <a:rPr lang="en-US" altLang="en-US" sz="2800" dirty="0" err="1">
                <a:latin typeface="Arial" panose="020B0604020202020204" pitchFamily="34" charset="0"/>
              </a:rPr>
              <a:t>увлечения</a:t>
            </a:r>
            <a:r>
              <a:rPr lang="en-US" altLang="en-US" sz="2800" dirty="0">
                <a:latin typeface="Arial" panose="020B0604020202020204" pitchFamily="34" charset="0"/>
              </a:rPr>
              <a:t>", "</a:t>
            </a:r>
            <a:r>
              <a:rPr lang="en-US" altLang="en-US" sz="2800" dirty="0" err="1">
                <a:latin typeface="Arial" panose="020B0604020202020204" pitchFamily="34" charset="0"/>
              </a:rPr>
              <a:t>Аптека</a:t>
            </a:r>
            <a:r>
              <a:rPr lang="en-US" altLang="en-US" sz="2800" dirty="0">
                <a:latin typeface="Arial" panose="020B0604020202020204" pitchFamily="34" charset="0"/>
              </a:rPr>
              <a:t>" </a:t>
            </a:r>
            <a:r>
              <a:rPr lang="en-US" altLang="en-US" sz="2800" dirty="0" err="1">
                <a:latin typeface="Arial" panose="020B0604020202020204" pitchFamily="34" charset="0"/>
              </a:rPr>
              <a:t>имеют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наименьшее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количество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ритейлеров</a:t>
            </a:r>
            <a:r>
              <a:rPr lang="en-US" altLang="en-US" sz="2800" dirty="0">
                <a:latin typeface="Arial" panose="020B0604020202020204" pitchFamily="34" charset="0"/>
              </a:rPr>
              <a:t>, </a:t>
            </a:r>
            <a:r>
              <a:rPr lang="en-US" altLang="en-US" sz="2800" dirty="0" err="1">
                <a:latin typeface="Arial" panose="020B0604020202020204" pitchFamily="34" charset="0"/>
              </a:rPr>
              <a:t>меньше</a:t>
            </a:r>
            <a:r>
              <a:rPr lang="en-US" altLang="en-US" sz="2800" dirty="0">
                <a:latin typeface="Arial" panose="020B0604020202020204" pitchFamily="34" charset="0"/>
              </a:rPr>
              <a:t> 50 </a:t>
            </a:r>
            <a:r>
              <a:rPr lang="en-US" altLang="en-US" sz="2800" dirty="0" err="1">
                <a:latin typeface="Arial" panose="020B0604020202020204" pitchFamily="34" charset="0"/>
              </a:rPr>
              <a:t>компаний</a:t>
            </a:r>
            <a:r>
              <a:rPr lang="en-US" altLang="en-US" sz="2800" dirty="0">
                <a:latin typeface="Arial" panose="020B0604020202020204" pitchFamily="34" charset="0"/>
              </a:rPr>
              <a:t>.</a:t>
            </a:r>
          </a:p>
          <a:p>
            <a:pPr marL="285750" lvl="0" indent="-285750" eaLnBrk="0" fontAlgn="base" hangingPunc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 err="1">
                <a:latin typeface="Arial" panose="020B0604020202020204" pitchFamily="34" charset="0"/>
              </a:rPr>
              <a:t>Вывод</a:t>
            </a:r>
            <a:r>
              <a:rPr lang="en-US" altLang="en-US" sz="2800" dirty="0">
                <a:latin typeface="Arial" panose="020B0604020202020204" pitchFamily="34" charset="0"/>
              </a:rPr>
              <a:t>: </a:t>
            </a:r>
            <a:r>
              <a:rPr lang="en-US" altLang="en-US" sz="2800" dirty="0" err="1">
                <a:latin typeface="Arial" panose="020B0604020202020204" pitchFamily="34" charset="0"/>
              </a:rPr>
              <a:t>Сектор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ритейла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наиболее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развит</a:t>
            </a:r>
            <a:r>
              <a:rPr lang="en-US" altLang="en-US" sz="2800" dirty="0">
                <a:latin typeface="Arial" panose="020B0604020202020204" pitchFamily="34" charset="0"/>
              </a:rPr>
              <a:t> в </a:t>
            </a:r>
            <a:r>
              <a:rPr lang="en-US" altLang="en-US" sz="2800" dirty="0" err="1">
                <a:latin typeface="Arial" panose="020B0604020202020204" pitchFamily="34" charset="0"/>
              </a:rPr>
              <a:t>индустриях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повседневного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спроса</a:t>
            </a:r>
            <a:r>
              <a:rPr lang="en-US" altLang="en-US" sz="2800" dirty="0">
                <a:latin typeface="Arial" panose="020B0604020202020204" pitchFamily="34" charset="0"/>
              </a:rPr>
              <a:t>, </a:t>
            </a:r>
            <a:r>
              <a:rPr lang="en-US" altLang="en-US" sz="2800" dirty="0" err="1">
                <a:latin typeface="Arial" panose="020B0604020202020204" pitchFamily="34" charset="0"/>
              </a:rPr>
              <a:t>таких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как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одежда</a:t>
            </a:r>
            <a:r>
              <a:rPr lang="en-US" altLang="en-US" sz="2800" dirty="0">
                <a:latin typeface="Arial" panose="020B0604020202020204" pitchFamily="34" charset="0"/>
              </a:rPr>
              <a:t> и </a:t>
            </a:r>
            <a:r>
              <a:rPr lang="en-US" altLang="en-US" sz="2800" dirty="0" err="1">
                <a:latin typeface="Arial" panose="020B0604020202020204" pitchFamily="34" charset="0"/>
              </a:rPr>
              <a:t>питание</a:t>
            </a:r>
            <a:r>
              <a:rPr lang="en-US" altLang="en-US" sz="2800" dirty="0">
                <a:latin typeface="Arial" panose="020B0604020202020204" pitchFamily="34" charset="0"/>
              </a:rPr>
              <a:t>, </a:t>
            </a:r>
            <a:r>
              <a:rPr lang="en-US" altLang="en-US" sz="2800" dirty="0" err="1">
                <a:latin typeface="Arial" panose="020B0604020202020204" pitchFamily="34" charset="0"/>
              </a:rPr>
              <a:t>что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подчеркивает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их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важность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на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российском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рынке</a:t>
            </a:r>
            <a:r>
              <a:rPr lang="en-US" altLang="en-US" sz="2800" dirty="0"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7" name="Заголовок 4"/>
          <p:cNvSpPr/>
          <p:nvPr/>
        </p:nvSpPr>
        <p:spPr>
          <a:xfrm>
            <a:off x="839520" y="542625"/>
            <a:ext cx="18160920" cy="18437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Более подробный взгляд на ритейлеров по отраслям</a:t>
            </a:r>
            <a:endParaRPr lang="ru-RU" sz="5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784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289098" y="2386335"/>
            <a:ext cx="8983662" cy="8340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en-US" sz="2800" b="1" dirty="0">
                <a:latin typeface="Arial" panose="020B0604020202020204" pitchFamily="34" charset="0"/>
              </a:rPr>
              <a:t>Присутствие в Москве и Санкт-Петербурге: </a:t>
            </a:r>
            <a:r>
              <a:rPr lang="ru-RU" altLang="en-US" sz="2800" dirty="0">
                <a:latin typeface="Arial" panose="020B0604020202020204" pitchFamily="34" charset="0"/>
              </a:rPr>
              <a:t>897 ритейлеров имеют точки продаж в обоих городах, что свидетельствует о значимости этих городов для бизнеса.</a:t>
            </a:r>
          </a:p>
          <a:p>
            <a:pPr marL="285750" lvl="0" indent="-285750" eaLnBrk="0" fontAlgn="base" hangingPunc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en-US" sz="2800" b="1" dirty="0">
                <a:latin typeface="Arial" panose="020B0604020202020204" pitchFamily="34" charset="0"/>
              </a:rPr>
              <a:t>Исключительное присутствие: </a:t>
            </a:r>
            <a:r>
              <a:rPr lang="ru-RU" altLang="en-US" sz="2800" dirty="0">
                <a:latin typeface="Arial" panose="020B0604020202020204" pitchFamily="34" charset="0"/>
              </a:rPr>
              <a:t>781 </a:t>
            </a:r>
            <a:r>
              <a:rPr lang="ru-RU" altLang="en-US" sz="2800" dirty="0" err="1">
                <a:latin typeface="Arial" panose="020B0604020202020204" pitchFamily="34" charset="0"/>
              </a:rPr>
              <a:t>ритейлер</a:t>
            </a:r>
            <a:r>
              <a:rPr lang="ru-RU" altLang="en-US" sz="2800" dirty="0">
                <a:latin typeface="Arial" panose="020B0604020202020204" pitchFamily="34" charset="0"/>
              </a:rPr>
              <a:t> представлен только в Москве, что подчеркивает стратегический фокус на столице.</a:t>
            </a:r>
          </a:p>
          <a:p>
            <a:pPr marL="285750" lvl="0" indent="-285750" eaLnBrk="0" fontAlgn="base" hangingPunc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en-US" sz="2800" b="1" dirty="0" smtClean="0">
                <a:latin typeface="Arial" panose="020B0604020202020204" pitchFamily="34" charset="0"/>
              </a:rPr>
              <a:t>Региональные сети: </a:t>
            </a:r>
            <a:r>
              <a:rPr lang="ru-RU" altLang="en-US" sz="2800" dirty="0" smtClean="0">
                <a:latin typeface="Arial" panose="020B0604020202020204" pitchFamily="34" charset="0"/>
              </a:rPr>
              <a:t>826 </a:t>
            </a:r>
            <a:r>
              <a:rPr lang="ru-RU" altLang="en-US" sz="2800" dirty="0">
                <a:latin typeface="Arial" panose="020B0604020202020204" pitchFamily="34" charset="0"/>
              </a:rPr>
              <a:t>ритейлеров не присутствуют ни в Москве, ни в Санкт-Петербурге, что может указывать на их локальную ориентированность или целевую аудиторию в других регионах.</a:t>
            </a:r>
          </a:p>
          <a:p>
            <a:pPr marL="285750" lvl="0" indent="-285750" eaLnBrk="0" fontAlgn="base" hangingPunc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en-US" sz="2800" b="1" dirty="0">
                <a:latin typeface="Arial" panose="020B0604020202020204" pitchFamily="34" charset="0"/>
              </a:rPr>
              <a:t>Вывод: </a:t>
            </a:r>
            <a:r>
              <a:rPr lang="ru-RU" altLang="en-US" sz="2800" dirty="0">
                <a:latin typeface="Arial" panose="020B0604020202020204" pitchFamily="34" charset="0"/>
              </a:rPr>
              <a:t>Москва и Санкт-Петербург остаются ключевыми рынками для большинства ритейлеров, однако значительное количество компаний выбирают развиваться исключительно в других регионах России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7" name="Заголовок 4"/>
          <p:cNvSpPr/>
          <p:nvPr/>
        </p:nvSpPr>
        <p:spPr>
          <a:xfrm>
            <a:off x="839520" y="542625"/>
            <a:ext cx="18160920" cy="18437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Более подробный взгляд на ритейлеров по отраслям</a:t>
            </a:r>
            <a:endParaRPr lang="ru-RU" sz="5500" b="0" strike="noStrike" spc="-1" dirty="0">
              <a:latin typeface="Arial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20" y="3881287"/>
            <a:ext cx="8275321" cy="535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289098" y="2386335"/>
            <a:ext cx="8983662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en-US" sz="2800" b="1" dirty="0">
                <a:latin typeface="Arial" panose="020B0604020202020204" pitchFamily="34" charset="0"/>
              </a:rPr>
              <a:t>Присутствие в Москве или Санкт-Петербурге </a:t>
            </a:r>
            <a:r>
              <a:rPr lang="ru-RU" altLang="en-US" sz="2800" dirty="0">
                <a:latin typeface="Arial" panose="020B0604020202020204" pitchFamily="34" charset="0"/>
              </a:rPr>
              <a:t>имеет незначительное влияние на среднее количество филиалов в </a:t>
            </a:r>
            <a:r>
              <a:rPr lang="ru-RU" altLang="en-US" sz="2800" dirty="0" err="1">
                <a:latin typeface="Arial" panose="020B0604020202020204" pitchFamily="34" charset="0"/>
              </a:rPr>
              <a:t>микросетях</a:t>
            </a:r>
            <a:r>
              <a:rPr lang="ru-RU" altLang="en-US" sz="2800" dirty="0">
                <a:latin typeface="Arial" panose="020B0604020202020204" pitchFamily="34" charset="0"/>
              </a:rPr>
              <a:t>, малых и средних сетях, но заметное влияние на крупные и сверхкрупные сети.</a:t>
            </a:r>
          </a:p>
          <a:p>
            <a:pPr marL="285750" lvl="0" indent="-285750" eaLnBrk="0" fontAlgn="base" hangingPunc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en-US" sz="2800" b="1" dirty="0">
                <a:latin typeface="Arial" panose="020B0604020202020204" pitchFamily="34" charset="0"/>
              </a:rPr>
              <a:t>Сравнение групп: </a:t>
            </a:r>
            <a:r>
              <a:rPr lang="ru-RU" altLang="en-US" sz="2800" dirty="0">
                <a:latin typeface="Arial" panose="020B0604020202020204" pitchFamily="34" charset="0"/>
              </a:rPr>
              <a:t>В среднем, сети, не представленные в Москве и Санкт-Петербурге, имеют больше филиалов, особенно среди крупных и сверхкрупных сетей (зеленые столбцы выше нуля).</a:t>
            </a:r>
          </a:p>
          <a:p>
            <a:pPr marL="285750" lvl="0" indent="-285750" eaLnBrk="0" fontAlgn="base" hangingPunc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altLang="en-US" sz="2800" b="1" dirty="0">
                <a:latin typeface="Arial" panose="020B0604020202020204" pitchFamily="34" charset="0"/>
              </a:rPr>
              <a:t>Значительное различие в количестве филиалов </a:t>
            </a:r>
            <a:r>
              <a:rPr lang="ru-RU" altLang="en-US" sz="2800" dirty="0">
                <a:latin typeface="Arial" panose="020B0604020202020204" pitchFamily="34" charset="0"/>
              </a:rPr>
              <a:t>наблюдается среди сетей крупного и сверхкрупного размера, где отсутствие в двух крупнейших городах </a:t>
            </a:r>
            <a:r>
              <a:rPr lang="ru-RU" altLang="en-US" sz="2800" dirty="0" smtClean="0">
                <a:latin typeface="Arial" panose="020B0604020202020204" pitchFamily="34" charset="0"/>
              </a:rPr>
              <a:t>непосредственно влияет на увеличение </a:t>
            </a:r>
            <a:r>
              <a:rPr lang="ru-RU" altLang="en-US" sz="2800" dirty="0">
                <a:latin typeface="Arial" panose="020B0604020202020204" pitchFamily="34" charset="0"/>
              </a:rPr>
              <a:t>среднего числа филиалов.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7" name="Заголовок 4"/>
          <p:cNvSpPr/>
          <p:nvPr/>
        </p:nvSpPr>
        <p:spPr>
          <a:xfrm>
            <a:off x="839520" y="542625"/>
            <a:ext cx="18160920" cy="18437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Более подробный взгляд на ритейлеров по отраслям</a:t>
            </a:r>
            <a:endParaRPr lang="ru-RU" sz="5500" b="0" strike="noStrike" spc="-1" dirty="0">
              <a:latin typeface="Arial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20" y="3638064"/>
            <a:ext cx="8364461" cy="591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9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870000" y="3656459"/>
            <a:ext cx="6551880" cy="38472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solidFill>
                  <a:schemeClr val="dk1"/>
                </a:solidFill>
                <a:latin typeface="GRAPHIKLCG-SEMIBOLD"/>
              </a:rPr>
              <a:t>Общая характеристика исходного </a:t>
            </a:r>
            <a:r>
              <a:rPr lang="ru-RU" sz="5500" b="1" spc="-1" dirty="0" err="1" smtClean="0">
                <a:solidFill>
                  <a:schemeClr val="dk1"/>
                </a:solidFill>
                <a:latin typeface="GRAPHIKLCG-SEMIBOLD"/>
              </a:rPr>
              <a:t>датасета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975407" y="486361"/>
            <a:ext cx="9966960" cy="1018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name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Название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contry_origin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Страна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происхождения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domain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Сфера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деятельности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или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специализация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например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одежда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обувь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мебель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price_category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Ценовая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категория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товаров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предлагаемых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ритейлером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например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средний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выше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среднего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founded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Год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основания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presence_world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Число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стран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, в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которых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представлен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presence_russia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Число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торговых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точек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ритейлера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в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России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включая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собственные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 и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франчайзинговые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raphik LCG"/>
              </a:rPr>
              <a:t>).</a:t>
            </a:r>
            <a:endParaRPr kumimoji="0" lang="ru-RU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raphik LCG"/>
            </a:endParaRPr>
          </a:p>
          <a:p>
            <a:pPr marL="457200" lvl="0" indent="-457200" eaLnBrk="0" fontAlgn="base" hangingPunc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800" b="1" dirty="0" err="1" smtClean="0">
                <a:latin typeface="Graphik LCG"/>
              </a:rPr>
              <a:t>presence_regions</a:t>
            </a:r>
            <a:r>
              <a:rPr lang="ru-RU" sz="2800" dirty="0" smtClean="0">
                <a:latin typeface="Graphik LCG"/>
              </a:rPr>
              <a:t>: Перечень регионов России, где присутствуют филиалы </a:t>
            </a:r>
            <a:r>
              <a:rPr lang="ru-RU" sz="2800" dirty="0" err="1" smtClean="0">
                <a:latin typeface="Graphik LCG"/>
              </a:rPr>
              <a:t>ритейлера</a:t>
            </a:r>
            <a:r>
              <a:rPr lang="ru-RU" sz="2800" dirty="0" smtClean="0">
                <a:latin typeface="Graphik LCG"/>
              </a:rPr>
              <a:t>.</a:t>
            </a:r>
          </a:p>
          <a:p>
            <a:pPr lvl="0" eaLnBrk="0" fontAlgn="base" hangingPunct="0">
              <a:spcBef>
                <a:spcPts val="1200"/>
              </a:spcBef>
              <a:spcAft>
                <a:spcPts val="1200"/>
              </a:spcAft>
            </a:pPr>
            <a:r>
              <a:rPr lang="ru-RU" altLang="en-US" sz="2800" dirty="0" smtClean="0">
                <a:latin typeface="Graphik LCG"/>
              </a:rPr>
              <a:t>_____________________________</a:t>
            </a:r>
          </a:p>
          <a:p>
            <a:pPr lvl="0" eaLnBrk="0" fontAlgn="base" hangingPunct="0">
              <a:spcBef>
                <a:spcPts val="1200"/>
              </a:spcBef>
              <a:spcAft>
                <a:spcPts val="1200"/>
              </a:spcAft>
            </a:pPr>
            <a:r>
              <a:rPr lang="ru-RU" altLang="en-US" sz="2800" dirty="0">
                <a:latin typeface="Graphik LCG"/>
              </a:rPr>
              <a:t>Всего </a:t>
            </a:r>
            <a:r>
              <a:rPr lang="ru-RU" altLang="en-US" sz="2800" dirty="0" smtClean="0">
                <a:latin typeface="Graphik LCG"/>
              </a:rPr>
              <a:t>2729 наблюдений с учётом непригодных для анализа данных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raphik LCG"/>
            </a:endParaRPr>
          </a:p>
        </p:txBody>
      </p:sp>
    </p:spTree>
    <p:extLst>
      <p:ext uri="{BB962C8B-B14F-4D97-AF65-F5344CB8AC3E}">
        <p14:creationId xmlns:p14="http://schemas.microsoft.com/office/powerpoint/2010/main" val="12581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839520" y="566326"/>
            <a:ext cx="1816092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>
                <a:solidFill>
                  <a:schemeClr val="dk1"/>
                </a:solidFill>
                <a:latin typeface="GRAPHIKLCG-SEMIBOLD"/>
              </a:rPr>
              <a:t>Предобработка данных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839520" y="1740759"/>
            <a:ext cx="8601042" cy="2753893"/>
            <a:chOff x="839520" y="7741772"/>
            <a:chExt cx="8601042" cy="2753893"/>
          </a:xfrm>
        </p:grpSpPr>
        <p:grpSp>
          <p:nvGrpSpPr>
            <p:cNvPr id="11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14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5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2" name="Заголовок 4"/>
            <p:cNvSpPr/>
            <p:nvPr/>
          </p:nvSpPr>
          <p:spPr>
            <a:xfrm>
              <a:off x="2132019" y="7741772"/>
              <a:ext cx="7308543" cy="418384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800" b="1" dirty="0">
                  <a:latin typeface="Graphik LCG"/>
                </a:rPr>
                <a:t>Удаление пропущенных данных</a:t>
              </a:r>
              <a:r>
                <a:rPr lang="ru-RU" sz="2800" dirty="0">
                  <a:latin typeface="Graphik LCG"/>
                </a:rPr>
                <a:t>:</a:t>
              </a:r>
              <a:endParaRPr lang="ru-RU" sz="2000" b="0" strike="noStrike" spc="-1" dirty="0">
                <a:solidFill>
                  <a:srgbClr val="000000"/>
                </a:solidFill>
                <a:latin typeface="Graphik LCG"/>
              </a:endParaRPr>
            </a:p>
          </p:txBody>
        </p:sp>
        <p:sp>
          <p:nvSpPr>
            <p:cNvPr id="13" name="Заголовок 4"/>
            <p:cNvSpPr/>
            <p:nvPr/>
          </p:nvSpPr>
          <p:spPr>
            <a:xfrm>
              <a:off x="2132019" y="8293652"/>
              <a:ext cx="7308543" cy="220201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spc="-1" dirty="0">
                  <a:solidFill>
                    <a:schemeClr val="dk1"/>
                  </a:solidFill>
                  <a:latin typeface="Graphik LCG"/>
                </a:rPr>
                <a:t>Удалены строки с пропусками в поле </a:t>
              </a:r>
              <a:r>
                <a:rPr lang="ru-RU" sz="2400" spc="-1" dirty="0" err="1">
                  <a:solidFill>
                    <a:schemeClr val="dk1"/>
                  </a:solidFill>
                  <a:latin typeface="Graphik LCG"/>
                </a:rPr>
                <a:t>name</a:t>
              </a: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.</a:t>
              </a:r>
            </a:p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Заполнены </a:t>
              </a:r>
              <a:r>
                <a:rPr lang="ru-RU" sz="2400" spc="-1" dirty="0">
                  <a:solidFill>
                    <a:schemeClr val="dk1"/>
                  </a:solidFill>
                  <a:latin typeface="Graphik LCG"/>
                </a:rPr>
                <a:t>пропуски в </a:t>
              </a:r>
              <a:r>
                <a:rPr lang="ru-RU" sz="2400" spc="-1" dirty="0" err="1">
                  <a:solidFill>
                    <a:schemeClr val="dk1"/>
                  </a:solidFill>
                  <a:latin typeface="Graphik LCG"/>
                </a:rPr>
                <a:t>contry_origin</a:t>
              </a:r>
              <a:r>
                <a:rPr lang="ru-RU" sz="2400" spc="-1" dirty="0">
                  <a:solidFill>
                    <a:schemeClr val="dk1"/>
                  </a:solidFill>
                  <a:latin typeface="Graphik LCG"/>
                </a:rPr>
                <a:t> значением "Неизвестно</a:t>
              </a: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".</a:t>
              </a:r>
            </a:p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Пропуски </a:t>
              </a:r>
              <a:r>
                <a:rPr lang="ru-RU" sz="2400" spc="-1" dirty="0">
                  <a:solidFill>
                    <a:schemeClr val="dk1"/>
                  </a:solidFill>
                  <a:latin typeface="Graphik LCG"/>
                </a:rPr>
                <a:t>в </a:t>
              </a:r>
              <a:r>
                <a:rPr lang="ru-RU" sz="2400" spc="-1" dirty="0" err="1">
                  <a:solidFill>
                    <a:schemeClr val="dk1"/>
                  </a:solidFill>
                  <a:latin typeface="Graphik LCG"/>
                </a:rPr>
                <a:t>founded</a:t>
              </a:r>
              <a:r>
                <a:rPr lang="ru-RU" sz="2400" spc="-1" dirty="0">
                  <a:solidFill>
                    <a:schemeClr val="dk1"/>
                  </a:solidFill>
                  <a:latin typeface="Graphik LCG"/>
                </a:rPr>
                <a:t> заменены на "Неизвестно" с преобразованием в целочисленный тип.</a:t>
              </a:r>
              <a:endParaRPr lang="ru-RU" sz="2400" b="1" spc="-1" dirty="0" smtClean="0">
                <a:solidFill>
                  <a:schemeClr val="dk1"/>
                </a:solidFill>
                <a:latin typeface="Graphik LCG"/>
              </a:endParaRP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10125381" y="1740759"/>
            <a:ext cx="8601042" cy="1407371"/>
            <a:chOff x="839520" y="7741772"/>
            <a:chExt cx="8601042" cy="1407371"/>
          </a:xfrm>
        </p:grpSpPr>
        <p:grpSp>
          <p:nvGrpSpPr>
            <p:cNvPr id="39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42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43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40" name="Заголовок 4"/>
            <p:cNvSpPr/>
            <p:nvPr/>
          </p:nvSpPr>
          <p:spPr>
            <a:xfrm>
              <a:off x="2132019" y="7741772"/>
              <a:ext cx="7308543" cy="418384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800" b="1" spc="-1" dirty="0">
                  <a:solidFill>
                    <a:schemeClr val="dk1"/>
                  </a:solidFill>
                  <a:latin typeface="Graphik LCG"/>
                </a:rPr>
                <a:t>Объединение данных</a:t>
              </a:r>
              <a:endParaRPr lang="ru-RU" sz="2000" b="0" strike="noStrike" spc="-1" dirty="0">
                <a:solidFill>
                  <a:srgbClr val="000000"/>
                </a:solidFill>
                <a:latin typeface="Graphik LCG"/>
              </a:endParaRPr>
            </a:p>
          </p:txBody>
        </p:sp>
        <p:sp>
          <p:nvSpPr>
            <p:cNvPr id="41" name="Заголовок 4"/>
            <p:cNvSpPr/>
            <p:nvPr/>
          </p:nvSpPr>
          <p:spPr>
            <a:xfrm>
              <a:off x="2132019" y="8293652"/>
              <a:ext cx="7308543" cy="85549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dirty="0">
                  <a:latin typeface="Graphik LCG"/>
                </a:rPr>
                <a:t>Число торговых точек считается суммарно, объединяя собственные и </a:t>
              </a:r>
              <a:r>
                <a:rPr lang="ru-RU" sz="2400" dirty="0" err="1">
                  <a:latin typeface="Graphik LCG"/>
                </a:rPr>
                <a:t>франчайзинговые</a:t>
              </a:r>
              <a:endParaRPr lang="ru-RU" sz="2400" spc="-1" dirty="0" smtClean="0">
                <a:solidFill>
                  <a:schemeClr val="dk1"/>
                </a:solidFill>
                <a:latin typeface="Graphik LCG"/>
              </a:endParaRPr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10125381" y="3393645"/>
            <a:ext cx="8601042" cy="1449562"/>
            <a:chOff x="839520" y="7741772"/>
            <a:chExt cx="8601042" cy="1449562"/>
          </a:xfrm>
        </p:grpSpPr>
        <p:grpSp>
          <p:nvGrpSpPr>
            <p:cNvPr id="19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22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23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0" name="Заголовок 4"/>
            <p:cNvSpPr/>
            <p:nvPr/>
          </p:nvSpPr>
          <p:spPr>
            <a:xfrm>
              <a:off x="2132019" y="7741772"/>
              <a:ext cx="7308543" cy="418384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800" b="1" spc="-1" dirty="0" smtClean="0">
                  <a:solidFill>
                    <a:schemeClr val="dk1"/>
                  </a:solidFill>
                  <a:latin typeface="Graphik LCG"/>
                </a:rPr>
                <a:t>Создание новых столбцов</a:t>
              </a:r>
              <a:endParaRPr lang="ru-RU" sz="2000" b="0" strike="noStrike" spc="-1" dirty="0">
                <a:solidFill>
                  <a:srgbClr val="000000"/>
                </a:solidFill>
                <a:latin typeface="Graphik LCG"/>
              </a:endParaRPr>
            </a:p>
          </p:txBody>
        </p:sp>
        <p:sp>
          <p:nvSpPr>
            <p:cNvPr id="21" name="Заголовок 4"/>
            <p:cNvSpPr/>
            <p:nvPr/>
          </p:nvSpPr>
          <p:spPr>
            <a:xfrm>
              <a:off x="2132019" y="8293652"/>
              <a:ext cx="7308543" cy="89768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На основе имеющихся данных были созданы новые столбцы (подробности см. в </a:t>
              </a:r>
              <a:r>
                <a:rPr lang="ru-RU" sz="2400" spc="-1" dirty="0" err="1" smtClean="0">
                  <a:solidFill>
                    <a:schemeClr val="dk1"/>
                  </a:solidFill>
                  <a:latin typeface="Graphik LCG"/>
                </a:rPr>
                <a:t>гугл</a:t>
              </a: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 </a:t>
              </a:r>
              <a:r>
                <a:rPr lang="ru-RU" sz="2400" spc="-1" dirty="0" err="1" smtClean="0">
                  <a:solidFill>
                    <a:schemeClr val="dk1"/>
                  </a:solidFill>
                  <a:latin typeface="Graphik LCG"/>
                </a:rPr>
                <a:t>колаб</a:t>
              </a:r>
              <a:r>
                <a:rPr lang="ru-RU" sz="2400" spc="-1" dirty="0" smtClean="0">
                  <a:solidFill>
                    <a:schemeClr val="dk1"/>
                  </a:solidFill>
                  <a:latin typeface="Graphik LCG"/>
                </a:rPr>
                <a:t>)</a:t>
              </a:r>
            </a:p>
          </p:txBody>
        </p:sp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200" y="5425439"/>
            <a:ext cx="7253127" cy="489648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7879" y="4870949"/>
            <a:ext cx="7022520" cy="6005464"/>
          </a:xfrm>
          <a:prstGeom prst="rect">
            <a:avLst/>
          </a:prstGeom>
        </p:spPr>
      </p:pic>
      <p:sp>
        <p:nvSpPr>
          <p:cNvPr id="17" name="Стрелка вправо 16"/>
          <p:cNvSpPr/>
          <p:nvPr/>
        </p:nvSpPr>
        <p:spPr>
          <a:xfrm>
            <a:off x="9030403" y="6883081"/>
            <a:ext cx="2057400" cy="1981200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2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839520" y="566326"/>
            <a:ext cx="1816092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solidFill>
                  <a:schemeClr val="dk1"/>
                </a:solidFill>
                <a:latin typeface="GRAPHIKLCG-SEMIBOLD"/>
              </a:rPr>
              <a:t>Общая информация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839520" y="3782919"/>
            <a:ext cx="8601042" cy="1898402"/>
            <a:chOff x="839520" y="7741772"/>
            <a:chExt cx="8601042" cy="1898402"/>
          </a:xfrm>
        </p:grpSpPr>
        <p:grpSp>
          <p:nvGrpSpPr>
            <p:cNvPr id="8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11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2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9" name="Заголовок 4"/>
            <p:cNvSpPr/>
            <p:nvPr/>
          </p:nvSpPr>
          <p:spPr>
            <a:xfrm>
              <a:off x="2132019" y="7741772"/>
              <a:ext cx="7308543" cy="418384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800" b="1" dirty="0" smtClean="0">
                  <a:latin typeface="Graphik LCG"/>
                </a:rPr>
                <a:t>Проверка дубликатов</a:t>
              </a:r>
              <a:endParaRPr lang="ru-RU" sz="2000" b="0" strike="noStrike" spc="-1" dirty="0">
                <a:solidFill>
                  <a:srgbClr val="000000"/>
                </a:solidFill>
                <a:latin typeface="Graphik LCG"/>
              </a:endParaRPr>
            </a:p>
          </p:txBody>
        </p:sp>
        <p:sp>
          <p:nvSpPr>
            <p:cNvPr id="10" name="Заголовок 4"/>
            <p:cNvSpPr/>
            <p:nvPr/>
          </p:nvSpPr>
          <p:spPr>
            <a:xfrm>
              <a:off x="2132019" y="8293652"/>
              <a:ext cx="7308543" cy="134652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dirty="0">
                  <a:latin typeface="Graphik LCG"/>
                </a:rPr>
                <a:t>Уникальных названий: 2675 </a:t>
              </a:r>
              <a:endParaRPr lang="ru-RU" sz="2400" dirty="0" smtClean="0">
                <a:latin typeface="Graphik LCG"/>
              </a:endParaRPr>
            </a:p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dirty="0" smtClean="0">
                  <a:latin typeface="Graphik LCG"/>
                </a:rPr>
                <a:t>Дубликатов </a:t>
              </a:r>
              <a:r>
                <a:rPr lang="ru-RU" sz="2400" dirty="0">
                  <a:latin typeface="Graphik LCG"/>
                </a:rPr>
                <a:t>в </a:t>
              </a:r>
              <a:r>
                <a:rPr lang="ru-RU" sz="2400" dirty="0" err="1">
                  <a:latin typeface="Graphik LCG"/>
                </a:rPr>
                <a:t>датасете</a:t>
              </a:r>
              <a:r>
                <a:rPr lang="ru-RU" sz="2400" dirty="0">
                  <a:latin typeface="Graphik LCG"/>
                </a:rPr>
                <a:t>: 0 </a:t>
              </a:r>
              <a:endParaRPr lang="ru-RU" sz="2400" dirty="0" smtClean="0">
                <a:latin typeface="Graphik LCG"/>
              </a:endParaRPr>
            </a:p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dirty="0" smtClean="0">
                  <a:latin typeface="Graphik LCG"/>
                </a:rPr>
                <a:t>Следовательно</a:t>
              </a:r>
              <a:r>
                <a:rPr lang="ru-RU" sz="2400" dirty="0">
                  <a:latin typeface="Graphik LCG"/>
                </a:rPr>
                <a:t>, уникальных компаний: </a:t>
              </a:r>
              <a:r>
                <a:rPr lang="ru-RU" sz="2400" b="1" dirty="0">
                  <a:latin typeface="Graphik LCG"/>
                </a:rPr>
                <a:t>2693</a:t>
              </a:r>
              <a:endParaRPr lang="ru-RU" sz="2400" b="1" spc="-1" dirty="0" smtClean="0">
                <a:solidFill>
                  <a:schemeClr val="dk1"/>
                </a:solidFill>
                <a:latin typeface="Graphik LCG"/>
              </a:endParaRP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839520" y="6069134"/>
            <a:ext cx="8601042" cy="958530"/>
            <a:chOff x="839520" y="7741772"/>
            <a:chExt cx="8601042" cy="958530"/>
          </a:xfrm>
        </p:grpSpPr>
        <p:grpSp>
          <p:nvGrpSpPr>
            <p:cNvPr id="14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17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8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5" name="Заголовок 4"/>
            <p:cNvSpPr/>
            <p:nvPr/>
          </p:nvSpPr>
          <p:spPr>
            <a:xfrm>
              <a:off x="2132019" y="7741772"/>
              <a:ext cx="7308543" cy="418384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800" b="1" spc="-1" dirty="0" smtClean="0">
                  <a:solidFill>
                    <a:schemeClr val="dk1"/>
                  </a:solidFill>
                  <a:latin typeface="Graphik LCG"/>
                </a:rPr>
                <a:t>Уникальные регионы присутствия</a:t>
              </a:r>
              <a:endParaRPr lang="ru-RU" sz="2000" b="0" strike="noStrike" spc="-1" dirty="0">
                <a:solidFill>
                  <a:srgbClr val="000000"/>
                </a:solidFill>
                <a:latin typeface="Graphik LCG"/>
              </a:endParaRPr>
            </a:p>
          </p:txBody>
        </p:sp>
        <p:sp>
          <p:nvSpPr>
            <p:cNvPr id="16" name="Заголовок 4"/>
            <p:cNvSpPr/>
            <p:nvPr/>
          </p:nvSpPr>
          <p:spPr>
            <a:xfrm>
              <a:off x="2132019" y="8293652"/>
              <a:ext cx="7308543" cy="40665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dirty="0">
                  <a:latin typeface="Graphik LCG"/>
                </a:rPr>
                <a:t>Количество уникальных городов: </a:t>
              </a:r>
              <a:r>
                <a:rPr lang="ru-RU" sz="2400" b="1" dirty="0" smtClean="0">
                  <a:latin typeface="Graphik LCG"/>
                </a:rPr>
                <a:t>298</a:t>
              </a:r>
              <a:endParaRPr lang="ru-RU" sz="2400" b="1" spc="-1" dirty="0" smtClean="0">
                <a:solidFill>
                  <a:schemeClr val="dk1"/>
                </a:solidFill>
                <a:latin typeface="Graphik LCG"/>
              </a:endParaRPr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839520" y="7359856"/>
            <a:ext cx="8601042" cy="958530"/>
            <a:chOff x="839520" y="7741772"/>
            <a:chExt cx="8601042" cy="958530"/>
          </a:xfrm>
        </p:grpSpPr>
        <p:grpSp>
          <p:nvGrpSpPr>
            <p:cNvPr id="20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23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80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24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1" name="Заголовок 4"/>
            <p:cNvSpPr/>
            <p:nvPr/>
          </p:nvSpPr>
          <p:spPr>
            <a:xfrm>
              <a:off x="2132019" y="7741772"/>
              <a:ext cx="7308543" cy="418384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800" b="1" spc="-1" dirty="0" smtClean="0">
                  <a:solidFill>
                    <a:schemeClr val="dk1"/>
                  </a:solidFill>
                  <a:latin typeface="Graphik LCG"/>
                </a:rPr>
                <a:t>Уникальные отрасли</a:t>
              </a:r>
              <a:endParaRPr lang="ru-RU" sz="2000" b="0" strike="noStrike" spc="-1" dirty="0">
                <a:solidFill>
                  <a:srgbClr val="000000"/>
                </a:solidFill>
                <a:latin typeface="Graphik LCG"/>
              </a:endParaRPr>
            </a:p>
          </p:txBody>
        </p:sp>
        <p:sp>
          <p:nvSpPr>
            <p:cNvPr id="22" name="Заголовок 4"/>
            <p:cNvSpPr/>
            <p:nvPr/>
          </p:nvSpPr>
          <p:spPr>
            <a:xfrm>
              <a:off x="2132019" y="8293652"/>
              <a:ext cx="7308543" cy="40665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marL="342900" indent="-342900" algn="just" defTabSz="1488240">
                <a:lnSpc>
                  <a:spcPts val="3501"/>
                </a:lnSpc>
                <a:buFont typeface="Arial" panose="020B0604020202020204" pitchFamily="34" charset="0"/>
                <a:buChar char="•"/>
              </a:pPr>
              <a:r>
                <a:rPr lang="ru-RU" sz="2400" spc="-1" dirty="0">
                  <a:solidFill>
                    <a:schemeClr val="dk1"/>
                  </a:solidFill>
                  <a:latin typeface="Graphik LCG"/>
                </a:rPr>
                <a:t>Количество уникальных отраслей: </a:t>
              </a:r>
              <a:r>
                <a:rPr lang="ru-RU" sz="2400" b="1" spc="-1" dirty="0">
                  <a:solidFill>
                    <a:schemeClr val="dk1"/>
                  </a:solidFill>
                  <a:latin typeface="Graphik LCG"/>
                </a:rPr>
                <a:t>39</a:t>
              </a:r>
              <a:endParaRPr lang="ru-RU" sz="2400" b="1" spc="-1" dirty="0" smtClean="0">
                <a:solidFill>
                  <a:schemeClr val="dk1"/>
                </a:solidFill>
                <a:latin typeface="Graphik LCG"/>
              </a:endParaRPr>
            </a:p>
          </p:txBody>
        </p:sp>
      </p:grpSp>
      <p:pic>
        <p:nvPicPr>
          <p:cNvPr id="36" name="Рисунок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8641" y="201625"/>
            <a:ext cx="6792294" cy="5347624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8641" y="5469320"/>
            <a:ext cx="6792294" cy="545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4"/>
          <p:cNvSpPr/>
          <p:nvPr/>
        </p:nvSpPr>
        <p:spPr>
          <a:xfrm>
            <a:off x="839520" y="566326"/>
            <a:ext cx="1816092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Разбивка на категории по числу торговых точек</a:t>
            </a:r>
            <a:endParaRPr lang="ru-RU" sz="5500" b="0" strike="noStrike" spc="-1" dirty="0">
              <a:latin typeface="Arial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474906"/>
              </p:ext>
            </p:extLst>
          </p:nvPr>
        </p:nvGraphicFramePr>
        <p:xfrm>
          <a:off x="839519" y="1987610"/>
          <a:ext cx="6144855" cy="40369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349460">
                  <a:extLst>
                    <a:ext uri="{9D8B030D-6E8A-4147-A177-3AD203B41FA5}">
                      <a16:colId xmlns:a16="http://schemas.microsoft.com/office/drawing/2014/main" val="3035952418"/>
                    </a:ext>
                  </a:extLst>
                </a:gridCol>
                <a:gridCol w="2795395">
                  <a:extLst>
                    <a:ext uri="{9D8B030D-6E8A-4147-A177-3AD203B41FA5}">
                      <a16:colId xmlns:a16="http://schemas.microsoft.com/office/drawing/2014/main" val="1872635584"/>
                    </a:ext>
                  </a:extLst>
                </a:gridCol>
              </a:tblGrid>
              <a:tr h="938306">
                <a:tc>
                  <a:txBody>
                    <a:bodyPr/>
                    <a:lstStyle/>
                    <a:p>
                      <a:pPr fontAlgn="ctr"/>
                      <a:r>
                        <a:rPr lang="ru-RU" sz="2400" b="1">
                          <a:effectLst/>
                          <a:latin typeface="Graphik LCG"/>
                        </a:rPr>
                        <a:t>Классификация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2400" b="1" dirty="0">
                          <a:effectLst/>
                          <a:latin typeface="Graphik LCG"/>
                        </a:rPr>
                        <a:t>Количество филиалов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1466774"/>
                  </a:ext>
                </a:extLst>
              </a:tr>
              <a:tr h="623141">
                <a:tc>
                  <a:txBody>
                    <a:bodyPr/>
                    <a:lstStyle/>
                    <a:p>
                      <a:pPr fontAlgn="ctr"/>
                      <a:r>
                        <a:rPr lang="ru-RU" sz="2400">
                          <a:effectLst/>
                          <a:latin typeface="Graphik LCG"/>
                        </a:rPr>
                        <a:t>Микро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  <a:latin typeface="Graphik LCG"/>
                        </a:rPr>
                        <a:t>1 - 15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1404649"/>
                  </a:ext>
                </a:extLst>
              </a:tr>
              <a:tr h="623141">
                <a:tc>
                  <a:txBody>
                    <a:bodyPr/>
                    <a:lstStyle/>
                    <a:p>
                      <a:pPr fontAlgn="ctr"/>
                      <a:r>
                        <a:rPr lang="ru-RU" sz="2400">
                          <a:effectLst/>
                          <a:latin typeface="Graphik LCG"/>
                        </a:rPr>
                        <a:t>Малая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dirty="0">
                          <a:effectLst/>
                          <a:latin typeface="Graphik LCG"/>
                        </a:rPr>
                        <a:t>16 - 100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943296"/>
                  </a:ext>
                </a:extLst>
              </a:tr>
              <a:tr h="669172">
                <a:tc>
                  <a:txBody>
                    <a:bodyPr/>
                    <a:lstStyle/>
                    <a:p>
                      <a:pPr fontAlgn="ctr"/>
                      <a:r>
                        <a:rPr lang="ru-RU" sz="2400">
                          <a:effectLst/>
                          <a:latin typeface="Graphik LCG"/>
                        </a:rPr>
                        <a:t>Средняя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  <a:latin typeface="Graphik LCG"/>
                        </a:rPr>
                        <a:t>101 - 250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0984854"/>
                  </a:ext>
                </a:extLst>
              </a:tr>
              <a:tr h="559999">
                <a:tc>
                  <a:txBody>
                    <a:bodyPr/>
                    <a:lstStyle/>
                    <a:p>
                      <a:pPr fontAlgn="ctr"/>
                      <a:r>
                        <a:rPr lang="ru-RU" sz="2400">
                          <a:effectLst/>
                          <a:latin typeface="Graphik LCG"/>
                        </a:rPr>
                        <a:t>Крупная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>
                          <a:effectLst/>
                          <a:latin typeface="Graphik LCG"/>
                        </a:rPr>
                        <a:t>251 - 1500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6609138"/>
                  </a:ext>
                </a:extLst>
              </a:tr>
              <a:tr h="623141">
                <a:tc>
                  <a:txBody>
                    <a:bodyPr/>
                    <a:lstStyle/>
                    <a:p>
                      <a:pPr fontAlgn="ctr"/>
                      <a:r>
                        <a:rPr lang="ru-RU" sz="2400" dirty="0">
                          <a:effectLst/>
                          <a:latin typeface="Graphik LCG"/>
                        </a:rPr>
                        <a:t>Сверхкрупная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2400" dirty="0">
                          <a:effectLst/>
                          <a:latin typeface="Graphik LCG"/>
                        </a:rPr>
                        <a:t>1501 и более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684188"/>
                  </a:ext>
                </a:extLst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257" y="1987610"/>
            <a:ext cx="11481183" cy="90589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19" y="6563886"/>
            <a:ext cx="6144855" cy="448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6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1025141" y="3656459"/>
            <a:ext cx="5131819" cy="38472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trike="noStrike" spc="-1" dirty="0" smtClean="0">
                <a:solidFill>
                  <a:schemeClr val="dk1"/>
                </a:solidFill>
                <a:latin typeface="GRAPHIKLCG-SEMIBOLD"/>
              </a:rPr>
              <a:t>Доли ритейлеров по ценовой категории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0212120" y="8958063"/>
            <a:ext cx="8601042" cy="1449562"/>
            <a:chOff x="839520" y="7741772"/>
            <a:chExt cx="8601042" cy="1449562"/>
          </a:xfrm>
        </p:grpSpPr>
        <p:grpSp>
          <p:nvGrpSpPr>
            <p:cNvPr id="11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14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76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5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2" name="Заголовок 4"/>
            <p:cNvSpPr/>
            <p:nvPr/>
          </p:nvSpPr>
          <p:spPr>
            <a:xfrm>
              <a:off x="2132019" y="7741772"/>
              <a:ext cx="7308543" cy="40665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400" b="1" spc="-1" dirty="0" smtClean="0">
                  <a:solidFill>
                    <a:schemeClr val="dk1"/>
                  </a:solidFill>
                  <a:latin typeface="GRAPHIKLCG-MEDIUM"/>
                </a:rPr>
                <a:t>Почему доли не складываются в 100%?</a:t>
              </a:r>
              <a:endParaRPr lang="ru-RU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Заголовок 4"/>
            <p:cNvSpPr/>
            <p:nvPr/>
          </p:nvSpPr>
          <p:spPr>
            <a:xfrm>
              <a:off x="2132019" y="8293652"/>
              <a:ext cx="6623723" cy="89768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algn="just" defTabSz="1488240">
                <a:lnSpc>
                  <a:spcPts val="3501"/>
                </a:lnSpc>
              </a:pP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У каждой сети несколько категорий, поэтому часть из них дублируется</a:t>
              </a:r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2120" y="804615"/>
            <a:ext cx="8030160" cy="797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3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1025141" y="4137360"/>
            <a:ext cx="5131819" cy="28854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trike="noStrike" spc="-1" dirty="0" smtClean="0">
                <a:solidFill>
                  <a:schemeClr val="dk1"/>
                </a:solidFill>
                <a:latin typeface="GRAPHIKLCG-SEMIBOLD"/>
              </a:rPr>
              <a:t>Топ-3 отрасли по количеству ритейлеров</a:t>
            </a:r>
            <a:endParaRPr lang="ru-RU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10353240" y="7632183"/>
            <a:ext cx="8601042" cy="1395765"/>
            <a:chOff x="839520" y="7741772"/>
            <a:chExt cx="8601042" cy="1395765"/>
          </a:xfrm>
        </p:grpSpPr>
        <p:grpSp>
          <p:nvGrpSpPr>
            <p:cNvPr id="11" name="Группа 5"/>
            <p:cNvGrpSpPr/>
            <p:nvPr/>
          </p:nvGrpSpPr>
          <p:grpSpPr>
            <a:xfrm>
              <a:off x="839520" y="7969957"/>
              <a:ext cx="607680" cy="607680"/>
              <a:chOff x="839520" y="2291760"/>
              <a:chExt cx="607680" cy="607680"/>
            </a:xfrm>
          </p:grpSpPr>
          <p:sp>
            <p:nvSpPr>
              <p:cNvPr id="14" name="Овал 6"/>
              <p:cNvSpPr/>
              <p:nvPr/>
            </p:nvSpPr>
            <p:spPr>
              <a:xfrm>
                <a:off x="839520" y="2291760"/>
                <a:ext cx="607680" cy="607680"/>
              </a:xfrm>
              <a:prstGeom prst="ellipse">
                <a:avLst/>
              </a:prstGeom>
              <a:noFill/>
              <a:ln w="25400">
                <a:solidFill>
                  <a:srgbClr val="14141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1486080">
                  <a:lnSpc>
                    <a:spcPct val="100000"/>
                  </a:lnSpc>
                  <a:tabLst>
                    <a:tab pos="0" algn="l"/>
                  </a:tabLst>
                </a:pPr>
                <a:endParaRPr lang="ru-RU" sz="4760" b="0" strike="noStrike" spc="-1">
                  <a:solidFill>
                    <a:srgbClr val="141414"/>
                  </a:solidFill>
                  <a:latin typeface="Graphik LCG"/>
                </a:endParaRPr>
              </a:p>
            </p:txBody>
          </p:sp>
          <p:pic>
            <p:nvPicPr>
              <p:cNvPr id="15" name="Рисунок 8"/>
              <p:cNvPicPr/>
              <p:nvPr/>
            </p:nvPicPr>
            <p:blipFill>
              <a:blip r:embed="rId3">
                <a:extLs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/>
            </p:blipFill>
            <p:spPr>
              <a:xfrm>
                <a:off x="980640" y="2471400"/>
                <a:ext cx="325800" cy="2484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2" name="Заголовок 4"/>
            <p:cNvSpPr/>
            <p:nvPr/>
          </p:nvSpPr>
          <p:spPr>
            <a:xfrm>
              <a:off x="2132019" y="7741772"/>
              <a:ext cx="7308543" cy="40665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defTabSz="1488240">
                <a:lnSpc>
                  <a:spcPts val="3501"/>
                </a:lnSpc>
              </a:pPr>
              <a:r>
                <a:rPr lang="ru-RU" sz="2400" b="1" spc="-1" dirty="0" smtClean="0">
                  <a:solidFill>
                    <a:schemeClr val="dk1"/>
                  </a:solidFill>
                  <a:latin typeface="GRAPHIKLCG-MEDIUM"/>
                </a:rPr>
                <a:t>Вывод</a:t>
              </a:r>
              <a:endParaRPr lang="ru-RU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Заголовок 4"/>
            <p:cNvSpPr/>
            <p:nvPr/>
          </p:nvSpPr>
          <p:spPr>
            <a:xfrm>
              <a:off x="2132019" y="8293652"/>
              <a:ext cx="6623723" cy="84388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0" tIns="0" rIns="0" bIns="0" anchor="t">
              <a:spAutoFit/>
            </a:bodyPr>
            <a:lstStyle/>
            <a:p>
              <a:pPr algn="just" defTabSz="1488240">
                <a:lnSpc>
                  <a:spcPts val="3501"/>
                </a:lnSpc>
              </a:pPr>
              <a:r>
                <a:rPr lang="ru-RU" sz="2000" spc="-1" dirty="0" smtClean="0">
                  <a:solidFill>
                    <a:schemeClr val="dk1"/>
                  </a:solidFill>
                  <a:latin typeface="Graphik LCG"/>
                </a:rPr>
                <a:t>Наиболее популярными среди ритейлеров являются лёгкая и пищевая промышленность</a:t>
              </a:r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3240" y="912547"/>
            <a:ext cx="7904280" cy="633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8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4"/>
          <p:cNvSpPr/>
          <p:nvPr/>
        </p:nvSpPr>
        <p:spPr>
          <a:xfrm>
            <a:off x="839520" y="542625"/>
            <a:ext cx="18160920" cy="18437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Распределение ритейлеров топ-3 отраслей по регионам</a:t>
            </a:r>
            <a:endParaRPr lang="ru-RU" sz="5500" b="0" strike="noStrike" spc="-1" dirty="0">
              <a:latin typeface="Arial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920" y="3026927"/>
            <a:ext cx="7176720" cy="753930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3240" y="3026927"/>
            <a:ext cx="7178040" cy="7540694"/>
          </a:xfrm>
          <a:prstGeom prst="rect">
            <a:avLst/>
          </a:prstGeom>
        </p:spPr>
      </p:pic>
      <p:sp>
        <p:nvSpPr>
          <p:cNvPr id="11" name="Стрелка вправо 10"/>
          <p:cNvSpPr/>
          <p:nvPr/>
        </p:nvSpPr>
        <p:spPr>
          <a:xfrm>
            <a:off x="8473440" y="5196380"/>
            <a:ext cx="1905000" cy="1600200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/>
          <p:nvPr/>
        </p:nvSpPr>
        <p:spPr>
          <a:xfrm>
            <a:off x="839520" y="5139108"/>
            <a:ext cx="6475680" cy="881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>
              <a:lnSpc>
                <a:spcPts val="7500"/>
              </a:lnSpc>
            </a:pPr>
            <a:r>
              <a:rPr lang="ru-RU" sz="5500" b="1" spc="-1" dirty="0" smtClean="0">
                <a:latin typeface="GRAPHIKLCG-SEMIBOLD"/>
              </a:rPr>
              <a:t>Вывод:</a:t>
            </a:r>
          </a:p>
        </p:txBody>
      </p:sp>
      <p:sp>
        <p:nvSpPr>
          <p:cNvPr id="3" name="Заголовок 4"/>
          <p:cNvSpPr/>
          <p:nvPr/>
        </p:nvSpPr>
        <p:spPr>
          <a:xfrm>
            <a:off x="7315200" y="3856513"/>
            <a:ext cx="11551920" cy="34470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defTabSz="1488240"/>
            <a:r>
              <a:rPr lang="ru-RU" sz="3200" i="1" spc="-1" dirty="0">
                <a:latin typeface="GRAPHIKLCG-SEMIBOLD"/>
              </a:rPr>
              <a:t>Данные показывают, что большинство ритейлеров сосредоточены в крупных городах, особенно в Москве, с преобладанием малых и микро предприятий. Топ-3 отрасли — </a:t>
            </a:r>
            <a:r>
              <a:rPr lang="ru-RU" sz="3200" i="1" spc="-1" dirty="0" smtClean="0">
                <a:latin typeface="GRAPHIKLCG-SEMIBOLD"/>
              </a:rPr>
              <a:t>легкая и </a:t>
            </a:r>
            <a:r>
              <a:rPr lang="ru-RU" sz="3200" i="1" spc="-1" dirty="0">
                <a:latin typeface="GRAPHIKLCG-SEMIBOLD"/>
              </a:rPr>
              <a:t>пищевая </a:t>
            </a:r>
            <a:r>
              <a:rPr lang="ru-RU" sz="3200" i="1" spc="-1" dirty="0" smtClean="0">
                <a:latin typeface="GRAPHIKLCG-SEMIBOLD"/>
              </a:rPr>
              <a:t>промышленность— </a:t>
            </a:r>
            <a:r>
              <a:rPr lang="ru-RU" sz="3200" i="1" spc="-1" dirty="0">
                <a:latin typeface="GRAPHIKLCG-SEMIBOLD"/>
              </a:rPr>
              <a:t>демонстрируют разное географическое распределение, что указывает на </a:t>
            </a:r>
            <a:r>
              <a:rPr lang="ru-RU" sz="3200" b="1" i="1" spc="-1" dirty="0">
                <a:latin typeface="GRAPHIKLCG-SEMIBOLD"/>
              </a:rPr>
              <a:t>необходимость адаптации</a:t>
            </a:r>
            <a:r>
              <a:rPr lang="ru-RU" sz="3200" i="1" spc="-1" dirty="0">
                <a:latin typeface="GRAPHIKLCG-SEMIBOLD"/>
              </a:rPr>
              <a:t> стратегий экспансии </a:t>
            </a:r>
            <a:r>
              <a:rPr lang="ru-RU" sz="3200" b="1" i="1" spc="-1" dirty="0">
                <a:latin typeface="GRAPHIKLCG-SEMIBOLD"/>
              </a:rPr>
              <a:t>для максимального охвата рынка</a:t>
            </a:r>
            <a:r>
              <a:rPr lang="ru-RU" sz="3200" i="1" spc="-1" dirty="0">
                <a:latin typeface="GRAPHIKLCG-SEMIBOLD"/>
              </a:rPr>
              <a:t>.</a:t>
            </a:r>
            <a:endParaRPr lang="ru-RU" sz="3200" i="1" spc="-1" dirty="0" smtClean="0">
              <a:latin typeface="GRAPHIKLCG-SEMIBOLD"/>
            </a:endParaRPr>
          </a:p>
        </p:txBody>
      </p:sp>
    </p:spTree>
    <p:extLst>
      <p:ext uri="{BB962C8B-B14F-4D97-AF65-F5344CB8AC3E}">
        <p14:creationId xmlns:p14="http://schemas.microsoft.com/office/powerpoint/2010/main" val="7433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Пользовательские 2">
      <a:dk1>
        <a:srgbClr val="141414"/>
      </a:dk1>
      <a:lt1>
        <a:srgbClr val="E6E6E6"/>
      </a:lt1>
      <a:dk2>
        <a:srgbClr val="969696"/>
      </a:dk2>
      <a:lt2>
        <a:srgbClr val="FAFAFA"/>
      </a:lt2>
      <a:accent1>
        <a:srgbClr val="FFDD2D"/>
      </a:accent1>
      <a:accent2>
        <a:srgbClr val="3044FF"/>
      </a:accent2>
      <a:accent3>
        <a:srgbClr val="DB44E8"/>
      </a:accent3>
      <a:accent4>
        <a:srgbClr val="009B40"/>
      </a:accent4>
      <a:accent5>
        <a:srgbClr val="E63F07"/>
      </a:accent5>
      <a:accent6>
        <a:srgbClr val="FFFFFF"/>
      </a:accent6>
      <a:hlink>
        <a:srgbClr val="141414"/>
      </a:hlink>
      <a:folHlink>
        <a:srgbClr val="141414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Пользовательские 2">
      <a:dk1>
        <a:srgbClr val="141414"/>
      </a:dk1>
      <a:lt1>
        <a:srgbClr val="E6E6E6"/>
      </a:lt1>
      <a:dk2>
        <a:srgbClr val="969696"/>
      </a:dk2>
      <a:lt2>
        <a:srgbClr val="FAFAFA"/>
      </a:lt2>
      <a:accent1>
        <a:srgbClr val="FFDD2D"/>
      </a:accent1>
      <a:accent2>
        <a:srgbClr val="3044FF"/>
      </a:accent2>
      <a:accent3>
        <a:srgbClr val="DB44E8"/>
      </a:accent3>
      <a:accent4>
        <a:srgbClr val="009B40"/>
      </a:accent4>
      <a:accent5>
        <a:srgbClr val="E63F07"/>
      </a:accent5>
      <a:accent6>
        <a:srgbClr val="FFFFFF"/>
      </a:accent6>
      <a:hlink>
        <a:srgbClr val="141414"/>
      </a:hlink>
      <a:folHlink>
        <a:srgbClr val="141414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Специальное оформление">
  <a:themeElements>
    <a:clrScheme name="Пользовательские 2">
      <a:dk1>
        <a:srgbClr val="141414"/>
      </a:dk1>
      <a:lt1>
        <a:srgbClr val="E6E6E6"/>
      </a:lt1>
      <a:dk2>
        <a:srgbClr val="969696"/>
      </a:dk2>
      <a:lt2>
        <a:srgbClr val="FAFAFA"/>
      </a:lt2>
      <a:accent1>
        <a:srgbClr val="FFDD2D"/>
      </a:accent1>
      <a:accent2>
        <a:srgbClr val="3044FF"/>
      </a:accent2>
      <a:accent3>
        <a:srgbClr val="DB44E8"/>
      </a:accent3>
      <a:accent4>
        <a:srgbClr val="009B40"/>
      </a:accent4>
      <a:accent5>
        <a:srgbClr val="E63F07"/>
      </a:accent5>
      <a:accent6>
        <a:srgbClr val="FFFFFF"/>
      </a:accent6>
      <a:hlink>
        <a:srgbClr val="141414"/>
      </a:hlink>
      <a:folHlink>
        <a:srgbClr val="141414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6528</TotalTime>
  <Words>655</Words>
  <Application>Microsoft Office PowerPoint</Application>
  <PresentationFormat>Произвольный</PresentationFormat>
  <Paragraphs>77</Paragraphs>
  <Slides>12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12</vt:i4>
      </vt:variant>
    </vt:vector>
  </HeadingPairs>
  <TitlesOfParts>
    <vt:vector size="24" baseType="lpstr">
      <vt:lpstr>DejaVu Sans</vt:lpstr>
      <vt:lpstr>Graphik LCG</vt:lpstr>
      <vt:lpstr>GRAPHIKLCG-MEDIUM</vt:lpstr>
      <vt:lpstr>GRAPHIKLCG-SEMIBOLD</vt:lpstr>
      <vt:lpstr>Arial</vt:lpstr>
      <vt:lpstr>Calibri</vt:lpstr>
      <vt:lpstr>Symbol</vt:lpstr>
      <vt:lpstr>Times New Roman</vt:lpstr>
      <vt:lpstr>Wingdings</vt:lpstr>
      <vt:lpstr>Специальное оформление</vt:lpstr>
      <vt:lpstr>Специальное оформление</vt:lpstr>
      <vt:lpstr>Специальное оформление</vt:lpstr>
      <vt:lpstr>Введение в статистику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Karina Sulimova</dc:creator>
  <dc:description/>
  <cp:lastModifiedBy>Mikhail</cp:lastModifiedBy>
  <cp:revision>202</cp:revision>
  <dcterms:created xsi:type="dcterms:W3CDTF">2023-08-09T15:52:21Z</dcterms:created>
  <dcterms:modified xsi:type="dcterms:W3CDTF">2024-08-27T00:42:35Z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Произвольный</vt:lpwstr>
  </property>
  <property fmtid="{D5CDD505-2E9C-101B-9397-08002B2CF9AE}" pid="4" name="Slides">
    <vt:i4>8</vt:i4>
  </property>
</Properties>
</file>