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76" r:id="rId23"/>
    <p:sldId id="277" r:id="rId24"/>
    <p:sldId id="292" r:id="rId25"/>
    <p:sldId id="286" r:id="rId26"/>
    <p:sldId id="287" r:id="rId27"/>
    <p:sldId id="290" r:id="rId28"/>
    <p:sldId id="291" r:id="rId29"/>
    <p:sldId id="289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9109E6-DF9D-421E-B276-CDAD0A56DCD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Раздел без заголовка" id="{CF79F899-BE04-4F1C-9AFB-D1615FCE15F2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8"/>
            <p14:sldId id="276"/>
            <p14:sldId id="277"/>
            <p14:sldId id="292"/>
            <p14:sldId id="286"/>
            <p14:sldId id="287"/>
            <p14:sldId id="290"/>
            <p14:sldId id="291"/>
            <p14:sldId id="28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632A1-75AA-487E-B363-8836DDE6A4BE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088E8-EF00-4135-8BC8-42EF20683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88E8-EF00-4135-8BC8-42EF206838D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6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306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3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2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181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4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6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3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9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58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80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AE477B-CA02-450B-B357-240075DB1317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4C1C2C-385C-4555-8FC7-E9A31C74CF1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28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проекта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Разработка мобильного приложения</a:t>
            </a:r>
          </a:p>
          <a:p>
            <a:r>
              <a:rPr lang="ru-RU" dirty="0" smtClean="0"/>
              <a:t>«Диагностика неисправностей вычислительной техники»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7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323975"/>
            <a:ext cx="9439275" cy="474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32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323975"/>
            <a:ext cx="9420225" cy="493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79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Ганта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3975"/>
            <a:ext cx="9663113" cy="4904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57225"/>
            <a:ext cx="942278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754300"/>
            <a:ext cx="11134725" cy="52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5475" y="293370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БИЗНЕС-ПРОЦЕССЫ ОБЪЕКТА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6580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495" y="282962"/>
            <a:ext cx="10208013" cy="148590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 объекта автоматизации.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неисправностей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/>
          <a:stretch/>
        </p:blipFill>
        <p:spPr>
          <a:xfrm>
            <a:off x="1996069" y="1360449"/>
            <a:ext cx="8774656" cy="52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6"/>
          <a:stretch/>
        </p:blipFill>
        <p:spPr>
          <a:xfrm>
            <a:off x="1503556" y="512957"/>
            <a:ext cx="10217050" cy="61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9"/>
          <a:stretch/>
        </p:blipFill>
        <p:spPr>
          <a:xfrm>
            <a:off x="1324658" y="401444"/>
            <a:ext cx="10570389" cy="63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6"/>
          <a:stretch/>
        </p:blipFill>
        <p:spPr>
          <a:xfrm>
            <a:off x="1135088" y="446049"/>
            <a:ext cx="10700815" cy="63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130904"/>
              </p:ext>
            </p:extLst>
          </p:nvPr>
        </p:nvGraphicFramePr>
        <p:xfrm>
          <a:off x="1371600" y="1703349"/>
          <a:ext cx="9601200" cy="3741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244497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9236666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590888772"/>
                    </a:ext>
                  </a:extLst>
                </a:gridCol>
              </a:tblGrid>
              <a:tr h="7849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Итоговые результаты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Показатели (</a:t>
                      </a:r>
                      <a:r>
                        <a:rPr lang="ru-RU" dirty="0" err="1" smtClean="0"/>
                        <a:t>мес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93589"/>
                  </a:ext>
                </a:extLst>
              </a:tr>
              <a:tr h="78490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Повысить эффективность технического обслуживания и ремонта, за счет снижения времени сбора и анализа неисправностей в работе ВЧ.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Среднее время выявления неисправностей в работе вычислительной техники 5 мин.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Экономия 25 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646010"/>
                  </a:ext>
                </a:extLst>
              </a:tr>
              <a:tr h="78490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Увеличение точности в диагностике вычислительной техники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Использование вероятностного подхода для точной постановки диагноза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89655"/>
                  </a:ext>
                </a:extLst>
              </a:tr>
              <a:tr h="78490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Повышение скорости получения информации о неисправностях вычислительной техники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Автоматизировать и повысить скорость получения информации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Экономия 25 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3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2671" y="161692"/>
            <a:ext cx="9601200" cy="808464"/>
          </a:xfrm>
        </p:spPr>
        <p:txBody>
          <a:bodyPr/>
          <a:lstStyle/>
          <a:p>
            <a:pPr algn="ctr"/>
            <a:r>
              <a:rPr lang="en-US" dirty="0" smtClean="0"/>
              <a:t>Requisite PRO | </a:t>
            </a:r>
            <a:r>
              <a:rPr lang="ru-RU" sz="4000" dirty="0" smtClean="0"/>
              <a:t>Требования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3" b="14479"/>
          <a:stretch/>
        </p:blipFill>
        <p:spPr>
          <a:xfrm>
            <a:off x="1791935" y="970156"/>
            <a:ext cx="9082671" cy="55421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20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2671" y="161692"/>
            <a:ext cx="9601200" cy="808464"/>
          </a:xfrm>
        </p:spPr>
        <p:txBody>
          <a:bodyPr/>
          <a:lstStyle/>
          <a:p>
            <a:pPr algn="ctr"/>
            <a:r>
              <a:rPr lang="en-US" dirty="0" smtClean="0"/>
              <a:t>Requisite PRO | </a:t>
            </a:r>
            <a:r>
              <a:rPr lang="ru-RU" sz="4000" dirty="0" smtClean="0"/>
              <a:t>Требования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71" y="1048795"/>
            <a:ext cx="7572375" cy="5362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2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93298" cy="1485900"/>
          </a:xfrm>
        </p:spPr>
        <p:txBody>
          <a:bodyPr/>
          <a:lstStyle/>
          <a:p>
            <a:pPr algn="ctr"/>
            <a:r>
              <a:rPr lang="en-US" dirty="0" smtClean="0"/>
              <a:t>USE-CASE | </a:t>
            </a:r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r="8776"/>
          <a:stretch/>
        </p:blipFill>
        <p:spPr>
          <a:xfrm>
            <a:off x="2062975" y="1672683"/>
            <a:ext cx="9333571" cy="42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93298" cy="1485900"/>
          </a:xfrm>
        </p:spPr>
        <p:txBody>
          <a:bodyPr/>
          <a:lstStyle/>
          <a:p>
            <a:pPr algn="ctr"/>
            <a:r>
              <a:rPr lang="en-US" dirty="0" smtClean="0"/>
              <a:t>USE-CASE | </a:t>
            </a:r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48" y="1683834"/>
            <a:ext cx="8098820" cy="43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93298" cy="1485900"/>
          </a:xfrm>
        </p:spPr>
        <p:txBody>
          <a:bodyPr/>
          <a:lstStyle/>
          <a:p>
            <a:pPr algn="ctr"/>
            <a:r>
              <a:rPr lang="en-US" dirty="0" smtClean="0"/>
              <a:t>USE-CASE | </a:t>
            </a:r>
            <a:r>
              <a:rPr lang="ru-RU" dirty="0" smtClean="0"/>
              <a:t>Администрировать список инцидентов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5" y="2018372"/>
            <a:ext cx="8131754" cy="46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551" y="685800"/>
            <a:ext cx="11117766" cy="1485900"/>
          </a:xfrm>
        </p:spPr>
        <p:txBody>
          <a:bodyPr/>
          <a:lstStyle/>
          <a:p>
            <a:pPr algn="ctr"/>
            <a:r>
              <a:rPr lang="ru-RU" dirty="0"/>
              <a:t>Sequence </a:t>
            </a:r>
            <a:r>
              <a:rPr lang="ru-RU" dirty="0" smtClean="0"/>
              <a:t>Diagram </a:t>
            </a:r>
            <a:r>
              <a:rPr lang="en-US" dirty="0" smtClean="0"/>
              <a:t>| </a:t>
            </a:r>
            <a:r>
              <a:rPr lang="ru-RU" dirty="0" smtClean="0"/>
              <a:t>Просмотр документации</a:t>
            </a:r>
            <a:endParaRPr lang="ru-RU" dirty="0"/>
          </a:p>
        </p:txBody>
      </p:sp>
      <p:pic>
        <p:nvPicPr>
          <p:cNvPr id="1026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58" y="1884556"/>
            <a:ext cx="7646988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5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93298" cy="1485900"/>
          </a:xfrm>
        </p:spPr>
        <p:txBody>
          <a:bodyPr/>
          <a:lstStyle/>
          <a:p>
            <a:pPr algn="ctr"/>
            <a:r>
              <a:rPr lang="ru-RU" dirty="0"/>
              <a:t>Sequence </a:t>
            </a:r>
            <a:r>
              <a:rPr lang="ru-RU" dirty="0" smtClean="0"/>
              <a:t>Diagram </a:t>
            </a:r>
            <a:r>
              <a:rPr lang="en-US" dirty="0" smtClean="0"/>
              <a:t>| </a:t>
            </a:r>
            <a:r>
              <a:rPr lang="ru-RU" dirty="0" smtClean="0"/>
              <a:t>Диагностика неисправностей</a:t>
            </a:r>
            <a:endParaRPr lang="ru-RU" dirty="0"/>
          </a:p>
        </p:txBody>
      </p:sp>
      <p:pic>
        <p:nvPicPr>
          <p:cNvPr id="2051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62" y="2058135"/>
            <a:ext cx="7654925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5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1311"/>
            <a:ext cx="10493298" cy="1485900"/>
          </a:xfrm>
        </p:spPr>
        <p:txBody>
          <a:bodyPr/>
          <a:lstStyle/>
          <a:p>
            <a:pPr algn="ctr"/>
            <a:r>
              <a:rPr lang="ru-RU" dirty="0"/>
              <a:t>Sequence </a:t>
            </a:r>
            <a:r>
              <a:rPr lang="ru-RU" dirty="0" smtClean="0"/>
              <a:t>Diagram </a:t>
            </a:r>
            <a:r>
              <a:rPr lang="en-US" dirty="0" smtClean="0"/>
              <a:t>| </a:t>
            </a:r>
            <a:r>
              <a:rPr lang="ru-RU" dirty="0" smtClean="0"/>
              <a:t>Администрировать список инцидентов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87" y="1567640"/>
            <a:ext cx="8424451" cy="51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1311"/>
            <a:ext cx="10493298" cy="1485900"/>
          </a:xfrm>
        </p:spPr>
        <p:txBody>
          <a:bodyPr/>
          <a:lstStyle/>
          <a:p>
            <a:pPr algn="ctr"/>
            <a:r>
              <a:rPr lang="ru-RU" dirty="0"/>
              <a:t>Sequence </a:t>
            </a:r>
            <a:r>
              <a:rPr lang="ru-RU" dirty="0" smtClean="0"/>
              <a:t>Diagram </a:t>
            </a:r>
            <a:r>
              <a:rPr lang="en-US" dirty="0" smtClean="0"/>
              <a:t>| </a:t>
            </a:r>
            <a:r>
              <a:rPr lang="ru-RU" dirty="0" smtClean="0"/>
              <a:t>Добавить инцидент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89" y="1048215"/>
            <a:ext cx="8196560" cy="55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93298" cy="1485900"/>
          </a:xfrm>
        </p:spPr>
        <p:txBody>
          <a:bodyPr/>
          <a:lstStyle/>
          <a:p>
            <a:pPr algn="ctr"/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ru-RU" dirty="0" smtClean="0"/>
              <a:t>Diagram </a:t>
            </a:r>
            <a:r>
              <a:rPr lang="en-US" dirty="0" smtClean="0"/>
              <a:t>| </a:t>
            </a:r>
            <a:r>
              <a:rPr lang="ru-RU" dirty="0" smtClean="0"/>
              <a:t>Клиентское приложение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601" y="1339304"/>
            <a:ext cx="4385190" cy="53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4051" y="1697596"/>
            <a:ext cx="97762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основные проблемы в неисправностях вычислительной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на актуальность;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базу знаний экспертной системы;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Исключить возможность дублирования данных;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Включить возможность поиска информации;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разработать макет интерфейса мобильного приложения;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обязанности каждого работника;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надежность системы, с учетом бесперебойной работы;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экспертную систему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Интернет-провайдера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«Телекта» на мобильной платформе;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систему.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8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44" y="1413393"/>
            <a:ext cx="2615392" cy="46495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4" y="1413393"/>
            <a:ext cx="2615392" cy="46495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22579" y="444166"/>
            <a:ext cx="2526717" cy="669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 загрузки</a:t>
            </a:r>
            <a:endParaRPr lang="ru-RU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70340" y="450802"/>
            <a:ext cx="221227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Главное</a:t>
            </a:r>
            <a:r>
              <a:rPr lang="ru-RU" sz="24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меню</a:t>
            </a:r>
            <a:endParaRPr lang="ru-RU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46918" y="429607"/>
            <a:ext cx="64890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Фрагмент представления опросного окна</a:t>
            </a:r>
            <a:endParaRPr lang="ru-RU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120" y="1514636"/>
            <a:ext cx="2522293" cy="44840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82" y="1514636"/>
            <a:ext cx="2514185" cy="44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64447" y="407305"/>
            <a:ext cx="5987793" cy="669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800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технической документации</a:t>
            </a:r>
            <a:endParaRPr lang="ru-RU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0" y="1406779"/>
            <a:ext cx="2856001" cy="50773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55" y="1406779"/>
            <a:ext cx="2856001" cy="50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851103"/>
            <a:ext cx="9378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визуальное представление тестовых скриптов, когда каждому действию сопоставляется ключевые слова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Несколько ключевых слов объединяются в действия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(action)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тестирование программного обеспеченья в целях проверки реализуемости функциональных требований, то есть способности ПО в определенных условиях решать задачи, нужные пользователям.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Тестирование приложения </a:t>
            </a:r>
            <a:r>
              <a:rPr lang="en-US" sz="4000" dirty="0" smtClean="0"/>
              <a:t>| Keyword Test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81278"/>
            <a:ext cx="8985738" cy="48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приложения</a:t>
            </a:r>
            <a:r>
              <a:rPr lang="en-US" dirty="0" smtClean="0"/>
              <a:t> | Script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15" y="1428750"/>
            <a:ext cx="9467385" cy="50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приложения</a:t>
            </a:r>
            <a:r>
              <a:rPr lang="en-US" dirty="0" smtClean="0"/>
              <a:t> | Script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12" y="1555459"/>
            <a:ext cx="8887522" cy="47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приложения</a:t>
            </a:r>
            <a:r>
              <a:rPr lang="en-US" dirty="0" smtClean="0"/>
              <a:t> | Logs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9" r="67001" b="29332"/>
          <a:stretch/>
        </p:blipFill>
        <p:spPr>
          <a:xfrm>
            <a:off x="2096429" y="2171700"/>
            <a:ext cx="7936208" cy="2745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096429" y="5419493"/>
            <a:ext cx="916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тестирования приложения записывает в </a:t>
            </a:r>
            <a:r>
              <a:rPr lang="en-US" dirty="0" smtClean="0"/>
              <a:t>Logs</a:t>
            </a:r>
            <a:r>
              <a:rPr lang="ru-RU" dirty="0" smtClean="0"/>
              <a:t>. Зелёный круг с галочкой говорит об успешности прохождения функционального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3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реализуемости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28022"/>
              </p:ext>
            </p:extLst>
          </p:nvPr>
        </p:nvGraphicFramePr>
        <p:xfrm>
          <a:off x="1371600" y="1703349"/>
          <a:ext cx="9601200" cy="43071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2444971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92366668"/>
                    </a:ext>
                  </a:extLst>
                </a:gridCol>
              </a:tblGrid>
              <a:tr h="824631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Итоговые результаты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93589"/>
                  </a:ext>
                </a:extLst>
              </a:tr>
              <a:tr h="824631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Реализуемо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Присутствует в некоторых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аналогах. Приложение функционально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46010"/>
                  </a:ext>
                </a:extLst>
              </a:tr>
              <a:tr h="1376983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Удобное использование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Реализуемо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Присутствует в некоторых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аналогах. Приложение оптимизировано для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удобного использования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89655"/>
                  </a:ext>
                </a:extLst>
              </a:tr>
              <a:tr h="128091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Реализуемо</a:t>
                      </a:r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Отсутствует у аналогов.</a:t>
                      </a:r>
                    </a:p>
                    <a:p>
                      <a:r>
                        <a:rPr lang="ru-RU" sz="20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Приложение безопасно, так как не следит за пользователем и не запрашивает доступ к данным пользователя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32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2389"/>
              </p:ext>
            </p:extLst>
          </p:nvPr>
        </p:nvGraphicFramePr>
        <p:xfrm>
          <a:off x="1371600" y="1762820"/>
          <a:ext cx="10387277" cy="4249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124">
                  <a:extLst>
                    <a:ext uri="{9D8B030D-6E8A-4147-A177-3AD203B41FA5}">
                      <a16:colId xmlns:a16="http://schemas.microsoft.com/office/drawing/2014/main" val="2922902962"/>
                    </a:ext>
                  </a:extLst>
                </a:gridCol>
                <a:gridCol w="2178893">
                  <a:extLst>
                    <a:ext uri="{9D8B030D-6E8A-4147-A177-3AD203B41FA5}">
                      <a16:colId xmlns:a16="http://schemas.microsoft.com/office/drawing/2014/main" val="2587468006"/>
                    </a:ext>
                  </a:extLst>
                </a:gridCol>
                <a:gridCol w="1886752">
                  <a:extLst>
                    <a:ext uri="{9D8B030D-6E8A-4147-A177-3AD203B41FA5}">
                      <a16:colId xmlns:a16="http://schemas.microsoft.com/office/drawing/2014/main" val="2789929838"/>
                    </a:ext>
                  </a:extLst>
                </a:gridCol>
                <a:gridCol w="2239757">
                  <a:extLst>
                    <a:ext uri="{9D8B030D-6E8A-4147-A177-3AD203B41FA5}">
                      <a16:colId xmlns:a16="http://schemas.microsoft.com/office/drawing/2014/main" val="3537801486"/>
                    </a:ext>
                  </a:extLst>
                </a:gridCol>
                <a:gridCol w="1453751">
                  <a:extLst>
                    <a:ext uri="{9D8B030D-6E8A-4147-A177-3AD203B41FA5}">
                      <a16:colId xmlns:a16="http://schemas.microsoft.com/office/drawing/2014/main" val="3148159026"/>
                    </a:ext>
                  </a:extLst>
                </a:gridCol>
              </a:tblGrid>
              <a:tr h="92471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Диагностика</a:t>
                      </a:r>
                    </a:p>
                    <a:p>
                      <a:pPr algn="ctr"/>
                      <a:r>
                        <a:rPr lang="ru-RU" dirty="0" smtClean="0"/>
                        <a:t>«Телекта»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Diagnostic Computer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effectLst/>
                        </a:rPr>
                        <a:t>Малая экспертная система 2.0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effectLst/>
                        </a:rPr>
                        <a:t>NetAdapter Repair 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376022"/>
                  </a:ext>
                </a:extLst>
              </a:tr>
              <a:tr h="64729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Легкость освоения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992027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Понятность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393736"/>
                  </a:ext>
                </a:extLst>
              </a:tr>
              <a:tr h="64729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Эффективность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57796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Занимаемый объем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r>
                        <a:rPr lang="ru-RU" baseline="0" dirty="0" smtClean="0"/>
                        <a:t> МБ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 МБ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 МБ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 МБ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13692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Поддерживаемые языки</a:t>
                      </a:r>
                      <a:r>
                        <a:rPr lang="ru-RU" baseline="0" dirty="0" smtClean="0"/>
                        <a:t>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Русский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Русский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Русский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Английский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323891"/>
                  </a:ext>
                </a:extLst>
              </a:tr>
              <a:tr h="3750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Перегруженность функциями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9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9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2075" y="114300"/>
            <a:ext cx="9601200" cy="77500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Структура декомпозиции задач </a:t>
            </a:r>
            <a:r>
              <a:rPr lang="en-US" sz="3600" dirty="0" smtClean="0"/>
              <a:t>(WBS)</a:t>
            </a:r>
            <a:endParaRPr lang="ru-RU" sz="3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3053"/>
              </p:ext>
            </p:extLst>
          </p:nvPr>
        </p:nvGraphicFramePr>
        <p:xfrm>
          <a:off x="1659504" y="748387"/>
          <a:ext cx="9006342" cy="540739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5410">
                  <a:extLst>
                    <a:ext uri="{9D8B030D-6E8A-4147-A177-3AD203B41FA5}">
                      <a16:colId xmlns:a16="http://schemas.microsoft.com/office/drawing/2014/main" val="1773213673"/>
                    </a:ext>
                  </a:extLst>
                </a:gridCol>
                <a:gridCol w="1341115">
                  <a:extLst>
                    <a:ext uri="{9D8B030D-6E8A-4147-A177-3AD203B41FA5}">
                      <a16:colId xmlns:a16="http://schemas.microsoft.com/office/drawing/2014/main" val="2809355548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956507895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98422352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58266408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444322046"/>
                    </a:ext>
                  </a:extLst>
                </a:gridCol>
                <a:gridCol w="1510167">
                  <a:extLst>
                    <a:ext uri="{9D8B030D-6E8A-4147-A177-3AD203B41FA5}">
                      <a16:colId xmlns:a16="http://schemas.microsoft.com/office/drawing/2014/main" val="3994468880"/>
                    </a:ext>
                  </a:extLst>
                </a:gridCol>
              </a:tblGrid>
              <a:tr h="432713">
                <a:tc gridSpan="7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</a:rPr>
                        <a:t>Проектирование и разработка мобильного приложения для диагностирования и прогнозирования неисправностей в работе вычислительной техники (97 </a:t>
                      </a:r>
                      <a:r>
                        <a:rPr lang="ru-RU" sz="1100" dirty="0" smtClean="0">
                          <a:effectLst/>
                        </a:rPr>
                        <a:t>дней</a:t>
                      </a:r>
                      <a:r>
                        <a:rPr lang="ru-RU" sz="1100" dirty="0">
                          <a:effectLst/>
                        </a:rPr>
                        <a:t>)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82556"/>
                  </a:ext>
                </a:extLst>
              </a:tr>
              <a:tr h="6691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1.1 Подготовка проекта (14 дней)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100" dirty="0" smtClean="0"/>
                        <a:t>1</a:t>
                      </a:r>
                      <a:r>
                        <a:rPr lang="en-US" sz="1100" dirty="0" smtClean="0"/>
                        <a:t>.2</a:t>
                      </a:r>
                      <a:r>
                        <a:rPr lang="ru-RU" sz="1100" baseline="0" dirty="0" smtClean="0"/>
                        <a:t> Организация</a:t>
                      </a:r>
                      <a:r>
                        <a:rPr lang="ru-RU" sz="1100" dirty="0" smtClean="0"/>
                        <a:t> </a:t>
                      </a:r>
                      <a:r>
                        <a:rPr lang="ru-RU" sz="1100" dirty="0"/>
                        <a:t>работы (25 дней)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/>
                        <a:t> </a:t>
                      </a: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1.3 Анализ требований (12 дней)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1.4 Проектирование (4 дня)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1.5 Реализация проекта (35 дней)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1.6 Тестирование и отладка (4 дня)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1.7 Подготовка к внедрению (3 дня)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extLst>
                  <a:ext uri="{0D108BD9-81ED-4DB2-BD59-A6C34878D82A}">
                    <a16:rowId xmlns:a16="http://schemas.microsoft.com/office/drawing/2014/main" val="861056235"/>
                  </a:ext>
                </a:extLst>
              </a:tr>
              <a:tr h="8237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1.1.1 Устав проекта +4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1.2.1 Сбор данных о неисправностях +9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1.3.1 Техническое задание +4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1.4.1 Объектная модель программной системы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1.5.1 Структура мобильного приложения +6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1.6.1 Функциональное тестирование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1.7.1 Подготовкаа пользовательской документации +1,5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extLst>
                  <a:ext uri="{0D108BD9-81ED-4DB2-BD59-A6C34878D82A}">
                    <a16:rowId xmlns:a16="http://schemas.microsoft.com/office/drawing/2014/main" val="3503719342"/>
                  </a:ext>
                </a:extLst>
              </a:tr>
              <a:tr h="1235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1.1.2 Приказ об начале проекта +4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1.2.2 Описание объекта автоматизации +8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1.3.2 Соглашение об уровне предоставления услуги +4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1.4.1.1 Проектирование диаграммы вариантов использования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1.5.2 Разработка прототипа +11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1.6.2 Системное тестирование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1.7.2 Обучение персонала работе с системой +1,5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extLst>
                  <a:ext uri="{0D108BD9-81ED-4DB2-BD59-A6C34878D82A}">
                    <a16:rowId xmlns:a16="http://schemas.microsoft.com/office/drawing/2014/main" val="729058484"/>
                  </a:ext>
                </a:extLst>
              </a:tr>
              <a:tr h="1235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1.1.3 Поставновка задачи +2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1.2.3 Выбор технических и программных средств реализации +8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1.3.3 Анализ требований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+4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1.4.1.2 Проектирование диаграммы последовательностей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1.5.3 Внешний интерфейс (дизайн) продукта +11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1.6.3 Стресс тестирование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extLst>
                  <a:ext uri="{0D108BD9-81ED-4DB2-BD59-A6C34878D82A}">
                    <a16:rowId xmlns:a16="http://schemas.microsoft.com/office/drawing/2014/main" val="2448437086"/>
                  </a:ext>
                </a:extLst>
              </a:tr>
              <a:tr h="628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1.1.4 Календарный план +4 дня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1.4.1.3 Проектирование диаграммы классов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1.5.4 </a:t>
                      </a:r>
                      <a:r>
                        <a:rPr lang="en-US" sz="1200">
                          <a:effectLst/>
                        </a:rPr>
                        <a:t>USER </a:t>
                      </a:r>
                      <a:r>
                        <a:rPr lang="ru-RU" sz="1200">
                          <a:effectLst/>
                        </a:rPr>
                        <a:t>– Интерфейс +7 дней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1.6.4 </a:t>
                      </a:r>
                      <a:r>
                        <a:rPr lang="en-US" sz="1200">
                          <a:effectLst/>
                        </a:rPr>
                        <a:t>USABILITY </a:t>
                      </a:r>
                      <a:r>
                        <a:rPr lang="ru-RU" sz="1200">
                          <a:effectLst/>
                        </a:rPr>
                        <a:t>– Тестирование +1 день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4" marR="40484" marT="0" marB="0"/>
                </a:tc>
                <a:extLst>
                  <a:ext uri="{0D108BD9-81ED-4DB2-BD59-A6C34878D82A}">
                    <a16:rowId xmlns:a16="http://schemas.microsoft.com/office/drawing/2014/main" val="408201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23975"/>
            <a:ext cx="8991600" cy="4676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674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3975"/>
            <a:ext cx="8848725" cy="4754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31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Календарный план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57325"/>
            <a:ext cx="9439275" cy="440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99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164</TotalTime>
  <Words>678</Words>
  <Application>Microsoft Office PowerPoint</Application>
  <PresentationFormat>Широкоэкранный</PresentationFormat>
  <Paragraphs>149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Franklin Gothic Book</vt:lpstr>
      <vt:lpstr>Times New Roman</vt:lpstr>
      <vt:lpstr>Crop</vt:lpstr>
      <vt:lpstr>Презентация проекта</vt:lpstr>
      <vt:lpstr>Цели проекта:</vt:lpstr>
      <vt:lpstr>Задачи проекта:</vt:lpstr>
      <vt:lpstr>Анализ реализуемости</vt:lpstr>
      <vt:lpstr>Обзор аналогов </vt:lpstr>
      <vt:lpstr>Структура декомпозиции задач (WBS)</vt:lpstr>
      <vt:lpstr>Календарный план</vt:lpstr>
      <vt:lpstr>Календарный план</vt:lpstr>
      <vt:lpstr>Календарный план</vt:lpstr>
      <vt:lpstr>Календарный план</vt:lpstr>
      <vt:lpstr>Календарный план</vt:lpstr>
      <vt:lpstr>Диаграмма Ганта</vt:lpstr>
      <vt:lpstr>Презентация PowerPoint</vt:lpstr>
      <vt:lpstr>Презентация PowerPoint</vt:lpstr>
      <vt:lpstr>БИЗНЕС-ПРОЦЕССЫ ОБЪЕКТА АВТОМАТИЗАЦИИ</vt:lpstr>
      <vt:lpstr>Бизнес-процессы объекта автоматизации.  Диагностика неисправностей</vt:lpstr>
      <vt:lpstr>Презентация PowerPoint</vt:lpstr>
      <vt:lpstr>Презентация PowerPoint</vt:lpstr>
      <vt:lpstr>Презентация PowerPoint</vt:lpstr>
      <vt:lpstr>Requisite PRO | Требования</vt:lpstr>
      <vt:lpstr>Requisite PRO | Требования</vt:lpstr>
      <vt:lpstr>USE-CASE | Функциональные требования</vt:lpstr>
      <vt:lpstr>USE-CASE | Функциональные требования</vt:lpstr>
      <vt:lpstr>USE-CASE | Администрировать список инцидентов</vt:lpstr>
      <vt:lpstr>Sequence Diagram | Просмотр документации</vt:lpstr>
      <vt:lpstr>Sequence Diagram | Диагностика неисправностей</vt:lpstr>
      <vt:lpstr>Sequence Diagram | Администрировать список инцидентов</vt:lpstr>
      <vt:lpstr>Sequence Diagram | Добавить инцидент</vt:lpstr>
      <vt:lpstr>Class Diagram | Клиентское приложение</vt:lpstr>
      <vt:lpstr>Презентация PowerPoint</vt:lpstr>
      <vt:lpstr>Презентация PowerPoint</vt:lpstr>
      <vt:lpstr>Презентация PowerPoint</vt:lpstr>
      <vt:lpstr>Тестирование приложения</vt:lpstr>
      <vt:lpstr>Тестирование приложения | Keyword Test</vt:lpstr>
      <vt:lpstr>Тестирование приложения | Script</vt:lpstr>
      <vt:lpstr>Тестирование приложения | Script</vt:lpstr>
      <vt:lpstr>Тестирование приложения | Logs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</dc:title>
  <dc:creator>Алексей Овсянкин</dc:creator>
  <cp:lastModifiedBy>Алексей Овсянкин</cp:lastModifiedBy>
  <cp:revision>68</cp:revision>
  <dcterms:created xsi:type="dcterms:W3CDTF">2019-11-30T13:43:34Z</dcterms:created>
  <dcterms:modified xsi:type="dcterms:W3CDTF">2019-12-09T14:59:13Z</dcterms:modified>
</cp:coreProperties>
</file>