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59" r:id="rId6"/>
    <p:sldId id="260" r:id="rId7"/>
    <p:sldId id="266" r:id="rId8"/>
    <p:sldId id="264" r:id="rId9"/>
    <p:sldId id="263" r:id="rId10"/>
    <p:sldId id="265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ven (Work)" initials="R(" lastIdx="1" clrIdx="0">
    <p:extLst>
      <p:ext uri="{19B8F6BF-5375-455C-9EA6-DF929625EA0E}">
        <p15:presenceInfo xmlns:p15="http://schemas.microsoft.com/office/powerpoint/2012/main" userId="Raven (Work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7B2"/>
    <a:srgbClr val="4A758A"/>
    <a:srgbClr val="6DA6BF"/>
    <a:srgbClr val="FF3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07"/>
    <p:restoredTop sz="94221" autoAdjust="0"/>
  </p:normalViewPr>
  <p:slideViewPr>
    <p:cSldViewPr snapToGrid="0" snapToObjects="1">
      <p:cViewPr varScale="1">
        <p:scale>
          <a:sx n="81" d="100"/>
          <a:sy n="81" d="100"/>
        </p:scale>
        <p:origin x="3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24138-9F07-46F1-8631-51099A75C44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C6E0E-B2ED-4253-8E1B-2E079CBF6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1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C6E0E-B2ED-4253-8E1B-2E079CBF63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9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C6E0E-B2ED-4253-8E1B-2E079CBF63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0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041A-5DED-8F42-A5EA-A2202DCDB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94DD4-2B07-5946-9529-DFF3C7842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AE5CE-8EC6-254A-A6B5-A7C02EBF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07A23-7D40-6046-80EE-53E147DB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F26B4-BFEA-1C4A-AA74-7C5C0EDA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90EF-2ADE-8640-A227-64CC5584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7F503-7183-EB49-9752-8AA989F5A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151D-DCA5-0F4D-9E0B-FC4C64F2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A3F37-9DC5-774B-BA5D-165F3AB6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93BC5-463D-994D-9136-E22EB16D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5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71332-0D23-3E4F-8283-979F7603D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80CE2-2627-994A-9725-3E29D5A7B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E3FBD-3461-C343-92BB-90999375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077B-E54B-C941-B080-A161FFE7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9527-E6D6-4641-BE32-861EF48C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99CDD-A736-344F-9D04-FE2325ED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A67FE-43F6-4D46-BCDC-5F1589DDD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8106-5E57-B140-AF7B-4CC5AC31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0CE1D-EF74-4142-9F07-6EE10859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C4EAF-19EF-6C4F-ABB8-8BDAFCBF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4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2051-F51C-3340-B156-CBB8D1D5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8CE39-31F8-4748-846B-5A228179E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3402E-6D72-4649-BACF-82B3EE3C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71E-D84F-E348-A86F-6140298F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C96CD-2981-2642-B09C-ED52359E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8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40AC-75BA-AA48-979B-BD494087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0F7AF-8F14-BD46-8898-7F5C05087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0279C-8ED3-5E4E-9BDE-055568EEA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B0EDE-8E50-9F42-9F3F-F32565C6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A22B9-7153-6748-B8B8-E5AC98D0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65798-0959-404E-924E-98B3C341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A377-1B80-804F-85ED-C0DA07CE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3806C-F910-5F47-8FCB-F38E5C43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82E4F-7CA9-A94A-93E8-436643234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292A2-AC6A-7244-A3FC-01410FFA9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8FA57-4705-BD4E-833F-E490E4F38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6B45D-7749-0845-8719-27D747E3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3C4AA-AC50-2E4F-9B93-18B3A321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8E5C8-ED49-1A4F-9BAB-E8679653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7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DA9B-FBC2-1547-95A5-63350240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5488E-7D42-F54F-91A6-C6E7E3EA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CB4CF-1916-B148-9FF2-73196C7E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8F6A6-E06B-364A-86A1-A092A9A1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1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D18B1-FF14-9A49-AB0D-5236DF38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BF18C-4998-484D-8E6E-3DDC9904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02EF2-9FA7-914E-A716-133412AA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8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5E2C-2AE3-3F46-99E1-C008BB35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F9C2-70B2-C54B-8749-E70F2D9D3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5CE56-CE4C-9E4D-AB0B-0787D8168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51860-8B50-6D49-BA62-6BD52F6F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2B646-7A10-354F-AC21-87C1E3D5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1FBC2-2287-1A45-A58C-D685A79D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9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3900-F66E-2144-8B54-66DD11BF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E32ED-011D-ED42-8208-E88B8C280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C00A7-FAD5-CF4F-B17E-8FD65C59B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78BF9-7323-1E49-96BB-61D2F195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37FA9-BC71-FE48-A8F1-36E0BFF7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8869C-6CF6-DA41-847C-34A68D2A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9F766-4065-6345-9A7A-383180F5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9C040-05D9-AD43-9650-EDCF5E5B9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9A4A8-A9A3-274F-9E42-DD1549FA3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50074-BADC-5547-90D7-BDF01703D1B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DDB94-C6DE-364D-A4D4-3956E55FF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9A4DA-AF2A-E34E-8A87-8F8135192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rivendata.org/competitions/7/pump-it-up-data-mining-the-water-table/page/23/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A0DB6D9-F8DB-094D-B464-C4DAC8850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1" y="0"/>
            <a:ext cx="5774235" cy="5528830"/>
          </a:xfrm>
          <a:prstGeom prst="rect">
            <a:avLst/>
          </a:prstGeom>
        </p:spPr>
      </p:pic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595092A4-959A-8843-AB8C-3FF51014D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930" y="3301669"/>
            <a:ext cx="5368621" cy="35432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E314D4-86F6-744B-B5F1-44889B4188F0}"/>
              </a:ext>
            </a:extLst>
          </p:cNvPr>
          <p:cNvSpPr/>
          <p:nvPr/>
        </p:nvSpPr>
        <p:spPr>
          <a:xfrm>
            <a:off x="5918417" y="198144"/>
            <a:ext cx="5774235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venir Next" panose="020B0503020202020204" pitchFamily="34" charset="0"/>
              </a:rPr>
              <a:t>Pump it Up: </a:t>
            </a:r>
          </a:p>
          <a:p>
            <a:r>
              <a:rPr lang="en-US" sz="3200" b="1" dirty="0">
                <a:solidFill>
                  <a:srgbClr val="0070C0"/>
                </a:solidFill>
                <a:latin typeface="Avenir Next" panose="020B0503020202020204" pitchFamily="34" charset="0"/>
              </a:rPr>
              <a:t>Data Mining the Water Table</a:t>
            </a:r>
          </a:p>
          <a:p>
            <a:endParaRPr lang="en-US" sz="3200" dirty="0">
              <a:solidFill>
                <a:srgbClr val="0070C0"/>
              </a:solidFill>
              <a:latin typeface="Avenir Next" panose="020B0503020202020204" pitchFamily="34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Avenir Next" panose="020B0503020202020204" pitchFamily="34" charset="0"/>
              </a:rPr>
              <a:t>Driven Data Competition </a:t>
            </a:r>
          </a:p>
          <a:p>
            <a:r>
              <a:rPr lang="en-US" sz="2800" dirty="0">
                <a:solidFill>
                  <a:srgbClr val="0070C0"/>
                </a:solidFill>
                <a:latin typeface="Avenir Next" panose="020B0503020202020204" pitchFamily="34" charset="0"/>
              </a:rPr>
              <a:t>for the Tanzanian Ministry of Water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A2127E-E4D4-4449-8D4B-658676497866}"/>
              </a:ext>
            </a:extLst>
          </p:cNvPr>
          <p:cNvSpPr/>
          <p:nvPr/>
        </p:nvSpPr>
        <p:spPr>
          <a:xfrm>
            <a:off x="8810282" y="5814580"/>
            <a:ext cx="2882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venir Next" panose="020B0503020202020204" pitchFamily="34" charset="0"/>
              </a:rPr>
              <a:t>Raven Welch &amp; </a:t>
            </a:r>
          </a:p>
          <a:p>
            <a:r>
              <a:rPr lang="en-US" sz="2400" dirty="0">
                <a:solidFill>
                  <a:srgbClr val="0070C0"/>
                </a:solidFill>
                <a:latin typeface="Avenir Next" panose="020B0503020202020204" pitchFamily="34" charset="0"/>
              </a:rPr>
              <a:t>Clair Marie Wholean</a:t>
            </a:r>
          </a:p>
        </p:txBody>
      </p:sp>
    </p:spTree>
    <p:extLst>
      <p:ext uri="{BB962C8B-B14F-4D97-AF65-F5344CB8AC3E}">
        <p14:creationId xmlns:p14="http://schemas.microsoft.com/office/powerpoint/2010/main" val="2707471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AEAD28-D368-3D4B-9431-0EE67877B6C7}"/>
              </a:ext>
            </a:extLst>
          </p:cNvPr>
          <p:cNvSpPr/>
          <p:nvPr/>
        </p:nvSpPr>
        <p:spPr>
          <a:xfrm>
            <a:off x="1290552" y="584025"/>
            <a:ext cx="41281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venir Next" panose="020B0503020202020204" pitchFamily="34" charset="0"/>
              </a:rPr>
              <a:t>Recommendations</a:t>
            </a:r>
            <a:endParaRPr lang="en-US" sz="1400" dirty="0">
              <a:solidFill>
                <a:srgbClr val="0070C0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E67089-3E13-445E-B9FF-41817BBAE20A}"/>
              </a:ext>
            </a:extLst>
          </p:cNvPr>
          <p:cNvSpPr/>
          <p:nvPr/>
        </p:nvSpPr>
        <p:spPr>
          <a:xfrm>
            <a:off x="1417690" y="1900752"/>
            <a:ext cx="80019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Avenir Next" panose="020B0503020202020204" pitchFamily="34" charset="0"/>
              </a:rPr>
              <a:t>Concentrate on improving features related to pump and water quality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Avenir Next" panose="020B0503020202020204" pitchFamily="34" charset="0"/>
              </a:rPr>
              <a:t>Streamline future data collection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Avenir Next" panose="020B0503020202020204" pitchFamily="34" charset="0"/>
              </a:rPr>
              <a:t>Collect more data on functional waterpoints needing repair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CF5800-41A1-8542-A410-FFBE0091854D}"/>
              </a:ext>
            </a:extLst>
          </p:cNvPr>
          <p:cNvSpPr/>
          <p:nvPr/>
        </p:nvSpPr>
        <p:spPr>
          <a:xfrm>
            <a:off x="7109073" y="611458"/>
            <a:ext cx="3856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none" strike="noStrike" dirty="0">
                <a:solidFill>
                  <a:srgbClr val="0070C0"/>
                </a:solidFill>
                <a:effectLst/>
                <a:latin typeface="Avenir Next" panose="020B0503020202020204" pitchFamily="34" charset="0"/>
              </a:rPr>
              <a:t>Next Steps</a:t>
            </a:r>
            <a:endParaRPr lang="en-US" sz="1400" dirty="0">
              <a:solidFill>
                <a:srgbClr val="0070C0"/>
              </a:solidFill>
              <a:latin typeface="Avenir Next" panose="020B0503020202020204" pitchFamily="34" charset="0"/>
            </a:endParaRPr>
          </a:p>
        </p:txBody>
      </p:sp>
      <p:pic>
        <p:nvPicPr>
          <p:cNvPr id="3" name="Picture 2" descr="A picture containing outdoor, stop, sign, grass&#10;&#10;Description automatically generated">
            <a:extLst>
              <a:ext uri="{FF2B5EF4-FFF2-40B4-BE49-F238E27FC236}">
                <a16:creationId xmlns:a16="http://schemas.microsoft.com/office/drawing/2014/main" id="{5ED38284-8E42-4D43-8072-C2DE39C47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7914"/>
            <a:ext cx="6390719" cy="34079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214DAB-42E0-CC40-9E5C-0E15BC1CBE10}"/>
              </a:ext>
            </a:extLst>
          </p:cNvPr>
          <p:cNvSpPr/>
          <p:nvPr/>
        </p:nvSpPr>
        <p:spPr>
          <a:xfrm>
            <a:off x="7109073" y="1453712"/>
            <a:ext cx="44184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Avenir Next" panose="020B0503020202020204" pitchFamily="34" charset="0"/>
              </a:rPr>
              <a:t>Determine Steps to Prevent Waterpoint Breakage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Avenir Next" panose="020B0503020202020204" pitchFamily="34" charset="0"/>
              </a:rPr>
              <a:t>Determine Features that Affect Function Status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Avenir Next" panose="020B0503020202020204" pitchFamily="34" charset="0"/>
              </a:rPr>
              <a:t>Reduce Number of Features Used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70C0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61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large, dog, holding, standing&#10;&#10;Description automatically generated">
            <a:extLst>
              <a:ext uri="{FF2B5EF4-FFF2-40B4-BE49-F238E27FC236}">
                <a16:creationId xmlns:a16="http://schemas.microsoft.com/office/drawing/2014/main" id="{E2F93B7B-57C6-FE42-808C-C97F8CDF6B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5625" r="81276"/>
          <a:stretch/>
        </p:blipFill>
        <p:spPr>
          <a:xfrm>
            <a:off x="9909190" y="0"/>
            <a:ext cx="228281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2361FF-C038-7C4E-A571-21DA766191AD}"/>
              </a:ext>
            </a:extLst>
          </p:cNvPr>
          <p:cNvSpPr/>
          <p:nvPr/>
        </p:nvSpPr>
        <p:spPr>
          <a:xfrm>
            <a:off x="899868" y="554978"/>
            <a:ext cx="859412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Avenir Next" panose="020B0503020202020204" pitchFamily="34" charset="0"/>
              </a:rPr>
              <a:t>Thank you for listening</a:t>
            </a:r>
          </a:p>
          <a:p>
            <a:r>
              <a:rPr lang="en-US" sz="4400" dirty="0">
                <a:solidFill>
                  <a:srgbClr val="0070C0"/>
                </a:solidFill>
                <a:latin typeface="Avenir Next" panose="020B0503020202020204" pitchFamily="34" charset="0"/>
              </a:rPr>
              <a:t>	</a:t>
            </a:r>
            <a:r>
              <a:rPr lang="en-US" sz="2800" i="1" dirty="0">
                <a:solidFill>
                  <a:srgbClr val="0070C0"/>
                </a:solidFill>
                <a:latin typeface="Avenir Next" panose="020B0503020202020204" pitchFamily="34" charset="0"/>
              </a:rPr>
              <a:t>Questions and comments are welcome</a:t>
            </a:r>
            <a:endParaRPr lang="en-US" sz="4400" dirty="0">
              <a:solidFill>
                <a:srgbClr val="0070C0"/>
              </a:solidFill>
              <a:latin typeface="Avenir Next" panose="020B0503020202020204" pitchFamily="34" charset="0"/>
            </a:endParaRPr>
          </a:p>
          <a:p>
            <a:endParaRPr lang="en-US" sz="4400" dirty="0">
              <a:solidFill>
                <a:srgbClr val="0070C0"/>
              </a:solidFill>
              <a:latin typeface="Avenir Next" panose="020B0503020202020204" pitchFamily="34" charset="0"/>
            </a:endParaRPr>
          </a:p>
          <a:p>
            <a:endParaRPr lang="en-US" dirty="0"/>
          </a:p>
        </p:txBody>
      </p:sp>
      <p:pic>
        <p:nvPicPr>
          <p:cNvPr id="1028" name="Picture 4" descr="Github Logo - Free social media icons">
            <a:extLst>
              <a:ext uri="{FF2B5EF4-FFF2-40B4-BE49-F238E27FC236}">
                <a16:creationId xmlns:a16="http://schemas.microsoft.com/office/drawing/2014/main" id="{E127993E-6EEF-4C6D-8F64-C649C1D74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117039" y="3153785"/>
            <a:ext cx="525780" cy="52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wnload Linkedin Square Logo Comments - Linkedin Icon Black Png ...">
            <a:extLst>
              <a:ext uri="{FF2B5EF4-FFF2-40B4-BE49-F238E27FC236}">
                <a16:creationId xmlns:a16="http://schemas.microsoft.com/office/drawing/2014/main" id="{BD472952-F225-49F7-956C-9E019AB8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39" y="3944007"/>
            <a:ext cx="525780" cy="52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B62F7A-FE9D-4B07-BB5A-8E4CB750FE0D}"/>
              </a:ext>
            </a:extLst>
          </p:cNvPr>
          <p:cNvSpPr txBox="1"/>
          <p:nvPr/>
        </p:nvSpPr>
        <p:spPr>
          <a:xfrm>
            <a:off x="1796813" y="3153785"/>
            <a:ext cx="2891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RavenNHW</a:t>
            </a:r>
            <a:endParaRPr lang="en-US" sz="2800" dirty="0"/>
          </a:p>
        </p:txBody>
      </p:sp>
      <p:pic>
        <p:nvPicPr>
          <p:cNvPr id="6" name="Picture 4" descr="Github Logo - Free social media icons">
            <a:extLst>
              <a:ext uri="{FF2B5EF4-FFF2-40B4-BE49-F238E27FC236}">
                <a16:creationId xmlns:a16="http://schemas.microsoft.com/office/drawing/2014/main" id="{34F9A139-9FEE-41F6-A49A-008545A8E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4842597" y="3171612"/>
            <a:ext cx="525780" cy="52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8DA65C-E2CB-47FD-AD10-C48BEB16370B}"/>
              </a:ext>
            </a:extLst>
          </p:cNvPr>
          <p:cNvSpPr txBox="1"/>
          <p:nvPr/>
        </p:nvSpPr>
        <p:spPr>
          <a:xfrm>
            <a:off x="5733512" y="3151225"/>
            <a:ext cx="2891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clairmarie8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3F9F9-E24E-4F73-8E4B-839F3390677B}"/>
              </a:ext>
            </a:extLst>
          </p:cNvPr>
          <p:cNvSpPr txBox="1"/>
          <p:nvPr/>
        </p:nvSpPr>
        <p:spPr>
          <a:xfrm>
            <a:off x="1384625" y="5410228"/>
            <a:ext cx="7138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Data provided by </a:t>
            </a:r>
            <a:r>
              <a:rPr lang="en-US" dirty="0">
                <a:hlinkClick r:id="rId6"/>
              </a:rPr>
              <a:t>https://www.drivendata.org/competitions/7/pump-it-up-data-mining-the-water-table/page/23/</a:t>
            </a:r>
            <a:r>
              <a:rPr lang="en-US" i="1" dirty="0"/>
              <a:t>, sourced from </a:t>
            </a:r>
            <a:r>
              <a:rPr lang="en-US" i="1" dirty="0" err="1"/>
              <a:t>Taarifa</a:t>
            </a:r>
            <a:r>
              <a:rPr lang="en-US" i="1" dirty="0"/>
              <a:t> and the Tanzanian Ministry of Water</a:t>
            </a:r>
          </a:p>
        </p:txBody>
      </p:sp>
      <p:pic>
        <p:nvPicPr>
          <p:cNvPr id="12" name="Picture 10" descr="Download Linkedin Square Logo Comments - Linkedin Icon Black Png ...">
            <a:extLst>
              <a:ext uri="{FF2B5EF4-FFF2-40B4-BE49-F238E27FC236}">
                <a16:creationId xmlns:a16="http://schemas.microsoft.com/office/drawing/2014/main" id="{6F095BB0-B656-424F-84FE-33C7F44DF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05" y="3959275"/>
            <a:ext cx="525780" cy="52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E34046-82AC-405F-B8BF-6850FF81D715}"/>
              </a:ext>
            </a:extLst>
          </p:cNvPr>
          <p:cNvSpPr txBox="1"/>
          <p:nvPr/>
        </p:nvSpPr>
        <p:spPr>
          <a:xfrm>
            <a:off x="1796813" y="3944007"/>
            <a:ext cx="2891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Raven Welch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09E1B6-3027-4219-9D81-20D9F258EB36}"/>
              </a:ext>
            </a:extLst>
          </p:cNvPr>
          <p:cNvSpPr txBox="1"/>
          <p:nvPr/>
        </p:nvSpPr>
        <p:spPr>
          <a:xfrm>
            <a:off x="5609117" y="3946567"/>
            <a:ext cx="341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Clair Marie </a:t>
            </a:r>
            <a:r>
              <a:rPr lang="en-US" sz="2800" dirty="0" err="1"/>
              <a:t>Wholean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504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in a store&#10;&#10;Description automatically generated">
            <a:extLst>
              <a:ext uri="{FF2B5EF4-FFF2-40B4-BE49-F238E27FC236}">
                <a16:creationId xmlns:a16="http://schemas.microsoft.com/office/drawing/2014/main" id="{70051D42-0079-FD46-B6D6-02447C518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98"/>
          <a:stretch/>
        </p:blipFill>
        <p:spPr>
          <a:xfrm>
            <a:off x="6096000" y="2858029"/>
            <a:ext cx="6096000" cy="3999971"/>
          </a:xfrm>
          <a:prstGeom prst="rect">
            <a:avLst/>
          </a:prstGeom>
        </p:spPr>
      </p:pic>
      <p:pic>
        <p:nvPicPr>
          <p:cNvPr id="8" name="Picture 7" descr="A view of a city&#10;&#10;Description automatically generated">
            <a:extLst>
              <a:ext uri="{FF2B5EF4-FFF2-40B4-BE49-F238E27FC236}">
                <a16:creationId xmlns:a16="http://schemas.microsoft.com/office/drawing/2014/main" id="{EBA542C8-40A4-FD4E-B75E-3B4135F69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07915" cy="38747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6FC614-C6B4-6A49-864D-9D981146EB4D}"/>
              </a:ext>
            </a:extLst>
          </p:cNvPr>
          <p:cNvSpPr/>
          <p:nvPr/>
        </p:nvSpPr>
        <p:spPr>
          <a:xfrm>
            <a:off x="294140" y="4660501"/>
            <a:ext cx="551377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none" strike="noStrike" dirty="0">
                <a:solidFill>
                  <a:srgbClr val="0070C0"/>
                </a:solidFill>
                <a:effectLst/>
                <a:latin typeface="Avenir Next" panose="020B0503020202020204" pitchFamily="34" charset="0"/>
              </a:rPr>
              <a:t>6.7 million people</a:t>
            </a:r>
          </a:p>
          <a:p>
            <a:endParaRPr lang="en-US" sz="2800" i="1" dirty="0">
              <a:solidFill>
                <a:srgbClr val="0070C0"/>
              </a:solidFill>
              <a:latin typeface="Avenir Next" panose="020B0503020202020204" pitchFamily="34" charset="0"/>
            </a:endParaRPr>
          </a:p>
          <a:p>
            <a:r>
              <a:rPr lang="en-US" sz="2800" i="1" u="none" strike="noStrike" dirty="0">
                <a:solidFill>
                  <a:srgbClr val="0070C0"/>
                </a:solidFill>
                <a:effectLst/>
                <a:latin typeface="Avenir Next" panose="020B0503020202020204" pitchFamily="34" charset="0"/>
              </a:rPr>
              <a:t>9</a:t>
            </a:r>
            <a:r>
              <a:rPr lang="en-US" sz="2800" i="1" u="none" strike="noStrike" baseline="30000" dirty="0">
                <a:solidFill>
                  <a:srgbClr val="0070C0"/>
                </a:solidFill>
                <a:effectLst/>
                <a:latin typeface="Avenir Next" panose="020B0503020202020204" pitchFamily="34" charset="0"/>
              </a:rPr>
              <a:t>th</a:t>
            </a:r>
            <a:r>
              <a:rPr lang="en-US" sz="2800" i="1" u="none" strike="noStrike" dirty="0">
                <a:solidFill>
                  <a:srgbClr val="0070C0"/>
                </a:solidFill>
                <a:effectLst/>
                <a:latin typeface="Avenir Next" panose="020B0503020202020204" pitchFamily="34" charset="0"/>
              </a:rPr>
              <a:t> fastest growing city in the world</a:t>
            </a:r>
          </a:p>
          <a:p>
            <a:endParaRPr lang="en-US" i="1" dirty="0">
              <a:solidFill>
                <a:srgbClr val="0070C0"/>
              </a:solidFill>
              <a:latin typeface="Avenir Next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6289D-7251-44B6-A5AE-9A285E8F2460}"/>
              </a:ext>
            </a:extLst>
          </p:cNvPr>
          <p:cNvSpPr txBox="1"/>
          <p:nvPr/>
        </p:nvSpPr>
        <p:spPr>
          <a:xfrm>
            <a:off x="6290310" y="396824"/>
            <a:ext cx="5436869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400" u="none" strike="noStrike" dirty="0">
                <a:solidFill>
                  <a:srgbClr val="0070C0"/>
                </a:solidFill>
                <a:effectLst/>
                <a:latin typeface="Avenir Next" panose="020B0503020202020204" pitchFamily="34" charset="0"/>
              </a:rPr>
              <a:t>Dar es Salaam</a:t>
            </a:r>
          </a:p>
          <a:p>
            <a:pPr algn="r"/>
            <a:r>
              <a:rPr lang="en-US" sz="3600" i="1" dirty="0">
                <a:solidFill>
                  <a:srgbClr val="0070C0"/>
                </a:solidFill>
                <a:latin typeface="Avenir Next" panose="020B0503020202020204" pitchFamily="34" charset="0"/>
              </a:rPr>
              <a:t> </a:t>
            </a:r>
          </a:p>
          <a:p>
            <a:pPr algn="r"/>
            <a:r>
              <a:rPr lang="en-US" sz="3600" i="1" dirty="0">
                <a:solidFill>
                  <a:srgbClr val="0070C0"/>
                </a:solidFill>
                <a:latin typeface="Avenir Next" panose="020B0503020202020204" pitchFamily="34" charset="0"/>
              </a:rPr>
              <a:t>Largest city in Tanzania</a:t>
            </a:r>
            <a:endParaRPr lang="en-US" sz="3600" i="1" u="none" strike="noStrike" dirty="0">
              <a:solidFill>
                <a:srgbClr val="0070C0"/>
              </a:solidFill>
              <a:effectLst/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48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in a park&#10;&#10;Description automatically generated">
            <a:extLst>
              <a:ext uri="{FF2B5EF4-FFF2-40B4-BE49-F238E27FC236}">
                <a16:creationId xmlns:a16="http://schemas.microsoft.com/office/drawing/2014/main" id="{9D04DB80-73C8-7C4F-B095-DCAF80624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085"/>
            <a:ext cx="7018020" cy="46786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C93A7B-BC7C-424D-89FA-DEA189F7A7CD}"/>
              </a:ext>
            </a:extLst>
          </p:cNvPr>
          <p:cNvSpPr/>
          <p:nvPr/>
        </p:nvSpPr>
        <p:spPr>
          <a:xfrm>
            <a:off x="7496423" y="1954530"/>
            <a:ext cx="42879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i="1" u="none" strike="noStrike" dirty="0">
                <a:solidFill>
                  <a:srgbClr val="0070C0"/>
                </a:solidFill>
                <a:effectLst/>
                <a:latin typeface="Avenir Next" panose="020B0503020202020204" pitchFamily="34" charset="0"/>
              </a:rPr>
              <a:t>68% of Tanzania's citizens live below $1.25 a day. </a:t>
            </a:r>
          </a:p>
          <a:p>
            <a:pPr algn="ctr"/>
            <a:endParaRPr lang="en-US" sz="2400" i="1" dirty="0">
              <a:solidFill>
                <a:srgbClr val="0070C0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91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CA8318CC-3D44-483C-99DC-FAB665CD2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"/>
            <a:ext cx="7360920" cy="68351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C36070-683B-4FF2-91F7-79782A87FDC9}"/>
              </a:ext>
            </a:extLst>
          </p:cNvPr>
          <p:cNvSpPr/>
          <p:nvPr/>
        </p:nvSpPr>
        <p:spPr>
          <a:xfrm>
            <a:off x="6720840" y="2194560"/>
            <a:ext cx="5257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Avenir Next" panose="020B0503020202020204" pitchFamily="34" charset="0"/>
              </a:rPr>
              <a:t>Large areas of Tanzania </a:t>
            </a:r>
          </a:p>
          <a:p>
            <a:pPr algn="ctr"/>
            <a:r>
              <a:rPr lang="en-US" sz="4000" dirty="0">
                <a:solidFill>
                  <a:srgbClr val="0070C0"/>
                </a:solidFill>
                <a:latin typeface="Avenir Next" panose="020B0503020202020204" pitchFamily="34" charset="0"/>
              </a:rPr>
              <a:t>are without safe,</a:t>
            </a:r>
          </a:p>
          <a:p>
            <a:pPr algn="ctr"/>
            <a:r>
              <a:rPr lang="en-US" sz="4000" dirty="0">
                <a:solidFill>
                  <a:srgbClr val="0070C0"/>
                </a:solidFill>
                <a:latin typeface="Avenir Next" panose="020B0503020202020204" pitchFamily="34" charset="0"/>
              </a:rPr>
              <a:t>drinkable water</a:t>
            </a:r>
            <a:endParaRPr lang="en-US" sz="4000" dirty="0">
              <a:solidFill>
                <a:srgbClr val="0070C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10FD05-9229-4070-BACF-59B35FA9E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319" y="4663440"/>
            <a:ext cx="3748842" cy="128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6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large, dog, holding, standing&#10;&#10;Description automatically generated">
            <a:extLst>
              <a:ext uri="{FF2B5EF4-FFF2-40B4-BE49-F238E27FC236}">
                <a16:creationId xmlns:a16="http://schemas.microsoft.com/office/drawing/2014/main" id="{E2F93B7B-57C6-FE42-808C-C97F8CDF6B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81591" t="15625"/>
          <a:stretch/>
        </p:blipFill>
        <p:spPr>
          <a:xfrm>
            <a:off x="0" y="0"/>
            <a:ext cx="2244472" cy="68580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837A847-433B-2942-8B41-5DA6270EC196}"/>
              </a:ext>
            </a:extLst>
          </p:cNvPr>
          <p:cNvSpPr/>
          <p:nvPr/>
        </p:nvSpPr>
        <p:spPr>
          <a:xfrm>
            <a:off x="3901416" y="4219518"/>
            <a:ext cx="6874933" cy="1540933"/>
          </a:xfrm>
          <a:prstGeom prst="roundRect">
            <a:avLst/>
          </a:prstGeom>
          <a:solidFill>
            <a:srgbClr val="649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7F2B4C-212F-A24D-AE85-875B2CDE62FC}"/>
              </a:ext>
            </a:extLst>
          </p:cNvPr>
          <p:cNvSpPr/>
          <p:nvPr/>
        </p:nvSpPr>
        <p:spPr>
          <a:xfrm>
            <a:off x="2905083" y="276664"/>
            <a:ext cx="44329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venir Next" panose="020B0503020202020204" pitchFamily="34" charset="0"/>
              </a:rPr>
              <a:t>Our Goal:</a:t>
            </a:r>
            <a:endParaRPr lang="en-US" sz="140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2361FF-C038-7C4E-A571-21DA766191AD}"/>
              </a:ext>
            </a:extLst>
          </p:cNvPr>
          <p:cNvSpPr/>
          <p:nvPr/>
        </p:nvSpPr>
        <p:spPr>
          <a:xfrm>
            <a:off x="2594610" y="1651542"/>
            <a:ext cx="859412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Avenir Next" panose="020B0503020202020204" pitchFamily="34" charset="0"/>
              </a:rPr>
              <a:t>Predict the condition of a waterpoint for Water Management companies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F42532-6AA2-F341-BA41-6E4D5DB7A465}"/>
              </a:ext>
            </a:extLst>
          </p:cNvPr>
          <p:cNvSpPr/>
          <p:nvPr/>
        </p:nvSpPr>
        <p:spPr>
          <a:xfrm>
            <a:off x="4313707" y="4451375"/>
            <a:ext cx="60503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u="none" strike="noStrike" dirty="0">
                <a:solidFill>
                  <a:schemeClr val="bg1"/>
                </a:solidFill>
                <a:effectLst/>
                <a:latin typeface="Avenir Next" panose="020B0503020202020204" pitchFamily="34" charset="0"/>
              </a:rPr>
              <a:t>The why: </a:t>
            </a:r>
            <a:r>
              <a:rPr lang="en-US" sz="3200" u="none" strike="noStrike" dirty="0">
                <a:solidFill>
                  <a:schemeClr val="bg1"/>
                </a:solidFill>
                <a:effectLst/>
                <a:latin typeface="Avenir Next" panose="020B0503020202020204" pitchFamily="34" charset="0"/>
              </a:rPr>
              <a:t>prevent pumps from becoming non-functional.</a:t>
            </a:r>
            <a:endParaRPr lang="en-US" sz="140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179971C-7E9A-48D6-8BC1-40E2D475846F}"/>
              </a:ext>
            </a:extLst>
          </p:cNvPr>
          <p:cNvSpPr/>
          <p:nvPr/>
        </p:nvSpPr>
        <p:spPr>
          <a:xfrm>
            <a:off x="6858000" y="1570622"/>
            <a:ext cx="4828474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venir Next" panose="020B0503020202020204" pitchFamily="34" charset="0"/>
              </a:rPr>
              <a:t>Tanzanian Ministry of Water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venir Next" panose="020B0503020202020204" pitchFamily="34" charset="0"/>
              </a:rPr>
              <a:t>Waterpoint Mapping System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venir Next" panose="020B0503020202020204" pitchFamily="34" charset="0"/>
              </a:rPr>
              <a:t>44,550 water pumps 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venir Next" panose="020B0503020202020204" pitchFamily="34" charset="0"/>
              </a:rPr>
              <a:t>9 geographic drainage basins (watershed)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2E2772-DE38-2F48-A1BD-AE74193A88F8}"/>
              </a:ext>
            </a:extLst>
          </p:cNvPr>
          <p:cNvSpPr/>
          <p:nvPr/>
        </p:nvSpPr>
        <p:spPr>
          <a:xfrm>
            <a:off x="7141117" y="621084"/>
            <a:ext cx="27483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none" strike="noStrike" dirty="0">
                <a:solidFill>
                  <a:srgbClr val="0070C0"/>
                </a:solidFill>
                <a:effectLst/>
                <a:latin typeface="Avenir Next" panose="020B0503020202020204" pitchFamily="34" charset="0"/>
              </a:rPr>
              <a:t>Data</a:t>
            </a:r>
            <a:endParaRPr lang="en-US" sz="1400" dirty="0">
              <a:solidFill>
                <a:srgbClr val="0070C0"/>
              </a:solidFill>
              <a:latin typeface="Avenir Next" panose="020B0503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C2BCE5-FEC5-4E2E-9714-4A9A9AA46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542" y="4740449"/>
            <a:ext cx="3877391" cy="1591771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6CB744-D4D7-47B5-911A-915286141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2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9BBCF1B-266D-EB47-BD1F-54FF3DC90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34" y="590362"/>
            <a:ext cx="5284266" cy="307951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A19922-AC55-A847-BB6B-B1FA2F1B4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808" y="1555448"/>
            <a:ext cx="5278537" cy="28545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0AAC2C-4CEB-084F-8397-0CB53F6426CD}"/>
              </a:ext>
            </a:extLst>
          </p:cNvPr>
          <p:cNvSpPr/>
          <p:nvPr/>
        </p:nvSpPr>
        <p:spPr>
          <a:xfrm>
            <a:off x="625016" y="597170"/>
            <a:ext cx="62852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none" strike="noStrike" dirty="0">
                <a:solidFill>
                  <a:srgbClr val="0070C0"/>
                </a:solidFill>
                <a:effectLst/>
                <a:latin typeface="Avenir Next" panose="020B0503020202020204" pitchFamily="34" charset="0"/>
              </a:rPr>
              <a:t>Research</a:t>
            </a:r>
            <a:endParaRPr lang="en-US" sz="1400" dirty="0">
              <a:solidFill>
                <a:srgbClr val="0070C0"/>
              </a:solidFill>
              <a:latin typeface="Avenir Next" panose="020B0503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2360A3-BDE1-884A-A453-9311AC6760D0}"/>
              </a:ext>
            </a:extLst>
          </p:cNvPr>
          <p:cNvSpPr/>
          <p:nvPr/>
        </p:nvSpPr>
        <p:spPr>
          <a:xfrm>
            <a:off x="271745" y="1254775"/>
            <a:ext cx="410612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70C0"/>
                </a:solidFill>
                <a:latin typeface="Avenir Next" panose="020B0503020202020204" pitchFamily="34" charset="0"/>
              </a:rPr>
              <a:t>Quality, Access, and Upkeep, and Management Vary</a:t>
            </a:r>
            <a:br>
              <a:rPr lang="en-US" sz="2600" dirty="0">
                <a:solidFill>
                  <a:srgbClr val="0070C0"/>
                </a:solidFill>
                <a:latin typeface="Avenir Next" panose="020B0503020202020204" pitchFamily="34" charset="0"/>
              </a:rPr>
            </a:br>
            <a:endParaRPr lang="en-US" sz="2600" dirty="0">
              <a:solidFill>
                <a:srgbClr val="0070C0"/>
              </a:solidFill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70C0"/>
                </a:solidFill>
                <a:latin typeface="Avenir Next" panose="020B0503020202020204" pitchFamily="34" charset="0"/>
              </a:rPr>
              <a:t>Maintenance Cost &amp; Affordability Varies</a:t>
            </a:r>
            <a:br>
              <a:rPr lang="en-US" sz="2600" dirty="0">
                <a:solidFill>
                  <a:srgbClr val="0070C0"/>
                </a:solidFill>
                <a:latin typeface="Avenir Next" panose="020B0503020202020204" pitchFamily="34" charset="0"/>
              </a:rPr>
            </a:br>
            <a:endParaRPr lang="en-US" sz="2600" dirty="0">
              <a:solidFill>
                <a:srgbClr val="0070C0"/>
              </a:solidFill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70C0"/>
                </a:solidFill>
                <a:latin typeface="Avenir Next" panose="020B0503020202020204" pitchFamily="34" charset="0"/>
              </a:rPr>
              <a:t>Efficiency, Age, and Maintenance History Unknown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6C75C-1805-4C8C-801A-6A6ABD4844B7}"/>
              </a:ext>
            </a:extLst>
          </p:cNvPr>
          <p:cNvSpPr txBox="1"/>
          <p:nvPr/>
        </p:nvSpPr>
        <p:spPr>
          <a:xfrm>
            <a:off x="4856234" y="5000230"/>
            <a:ext cx="6448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rgbClr val="0070C0"/>
                </a:solidFill>
                <a:latin typeface="Avenir Next" panose="020B0503020202020204" pitchFamily="34" charset="0"/>
              </a:rPr>
              <a:t>33% of Waterpoints are </a:t>
            </a:r>
          </a:p>
          <a:p>
            <a:pPr algn="ctr"/>
            <a:r>
              <a:rPr lang="en-US" sz="4000" i="1" dirty="0">
                <a:solidFill>
                  <a:srgbClr val="0070C0"/>
                </a:solidFill>
                <a:latin typeface="Avenir Next" panose="020B0503020202020204" pitchFamily="34" charset="0"/>
              </a:rPr>
              <a:t>non-functional in 2 years</a:t>
            </a:r>
            <a:endParaRPr lang="en-US" sz="40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770835-5EEF-4E39-9F99-38037BE3EBAF}"/>
              </a:ext>
            </a:extLst>
          </p:cNvPr>
          <p:cNvSpPr/>
          <p:nvPr/>
        </p:nvSpPr>
        <p:spPr>
          <a:xfrm>
            <a:off x="4640580" y="4784784"/>
            <a:ext cx="6926404" cy="182244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8EDDD0B-323A-464A-92A7-1760485E82F9}"/>
              </a:ext>
            </a:extLst>
          </p:cNvPr>
          <p:cNvSpPr/>
          <p:nvPr/>
        </p:nvSpPr>
        <p:spPr>
          <a:xfrm>
            <a:off x="401251" y="597171"/>
            <a:ext cx="62852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none" strike="noStrike" dirty="0">
                <a:solidFill>
                  <a:srgbClr val="0070C0"/>
                </a:solidFill>
                <a:effectLst/>
                <a:latin typeface="Avenir Next" panose="020B0503020202020204" pitchFamily="34" charset="0"/>
              </a:rPr>
              <a:t>Pump Condition Varies Widely</a:t>
            </a:r>
            <a:endParaRPr lang="en-US" sz="1400" dirty="0">
              <a:solidFill>
                <a:srgbClr val="0070C0"/>
              </a:solidFill>
              <a:latin typeface="Avenir Next" panose="020B0503020202020204" pitchFamily="34" charset="0"/>
            </a:endParaRPr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3E7991D-138A-4473-9091-ECE6E0573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410" y="1212397"/>
            <a:ext cx="8782050" cy="5645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3D39EE-8B84-47CE-9C28-C11A181E4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51" y="5554936"/>
            <a:ext cx="2446232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7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9ED0ED6-C59B-44EB-BEB3-46804C45D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34" y="2449150"/>
            <a:ext cx="10642006" cy="43854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D9E4FD-D671-EC4A-BBE3-C43483DB1D68}"/>
              </a:ext>
            </a:extLst>
          </p:cNvPr>
          <p:cNvSpPr/>
          <p:nvPr/>
        </p:nvSpPr>
        <p:spPr>
          <a:xfrm>
            <a:off x="1290552" y="584025"/>
            <a:ext cx="3856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none" strike="noStrike" dirty="0">
                <a:solidFill>
                  <a:srgbClr val="0070C0"/>
                </a:solidFill>
                <a:effectLst/>
                <a:latin typeface="Avenir Next" panose="020B0503020202020204" pitchFamily="34" charset="0"/>
              </a:rPr>
              <a:t>Model Summary</a:t>
            </a:r>
            <a:endParaRPr lang="en-US" sz="1400" dirty="0">
              <a:solidFill>
                <a:srgbClr val="0070C0"/>
              </a:solidFill>
              <a:latin typeface="Avenir Next" panose="020B05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923A80-FB7E-4C11-B49F-FB9BBA4EE549}"/>
              </a:ext>
            </a:extLst>
          </p:cNvPr>
          <p:cNvSpPr/>
          <p:nvPr/>
        </p:nvSpPr>
        <p:spPr>
          <a:xfrm>
            <a:off x="1290552" y="1418599"/>
            <a:ext cx="100251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venir Next" panose="020B0503020202020204" pitchFamily="34" charset="0"/>
              </a:rPr>
              <a:t>The model correctly predicted the status of a waterpoint 73.2% of the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2E9A09-26A6-4839-BEA0-3EF6AB5A59D5}"/>
              </a:ext>
            </a:extLst>
          </p:cNvPr>
          <p:cNvSpPr txBox="1"/>
          <p:nvPr/>
        </p:nvSpPr>
        <p:spPr>
          <a:xfrm>
            <a:off x="4163820" y="2407750"/>
            <a:ext cx="3659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Functional, Needs Repairs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E6914B-3627-4E00-ABF1-8951D9635A7C}"/>
              </a:ext>
            </a:extLst>
          </p:cNvPr>
          <p:cNvSpPr txBox="1"/>
          <p:nvPr/>
        </p:nvSpPr>
        <p:spPr>
          <a:xfrm>
            <a:off x="4022538" y="3751344"/>
            <a:ext cx="3659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Functional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F4A347-DB29-43CF-AD5A-B8CD1AD1B09F}"/>
              </a:ext>
            </a:extLst>
          </p:cNvPr>
          <p:cNvSpPr txBox="1"/>
          <p:nvPr/>
        </p:nvSpPr>
        <p:spPr>
          <a:xfrm>
            <a:off x="4163819" y="5084016"/>
            <a:ext cx="3659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Non-Functional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A44E12-12DA-483A-9989-EB05EF00667E}"/>
              </a:ext>
            </a:extLst>
          </p:cNvPr>
          <p:cNvSpPr txBox="1"/>
          <p:nvPr/>
        </p:nvSpPr>
        <p:spPr>
          <a:xfrm>
            <a:off x="2478285" y="2997382"/>
            <a:ext cx="23173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venir Next" panose="020B0503020202020204" pitchFamily="34" charset="0"/>
              </a:rPr>
              <a:t>48% Correct</a:t>
            </a:r>
            <a:endParaRPr lang="en-US" sz="3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206322-DA82-43C1-AE5A-AB9BF830C616}"/>
              </a:ext>
            </a:extLst>
          </p:cNvPr>
          <p:cNvSpPr txBox="1"/>
          <p:nvPr/>
        </p:nvSpPr>
        <p:spPr>
          <a:xfrm>
            <a:off x="3544060" y="4345606"/>
            <a:ext cx="25519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venir Next" panose="020B0503020202020204" pitchFamily="34" charset="0"/>
              </a:rPr>
              <a:t>70% Correct</a:t>
            </a:r>
            <a:endParaRPr lang="en-US" sz="3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A940A2-E6AF-4CE5-BB6C-0921780F98C5}"/>
              </a:ext>
            </a:extLst>
          </p:cNvPr>
          <p:cNvSpPr txBox="1"/>
          <p:nvPr/>
        </p:nvSpPr>
        <p:spPr>
          <a:xfrm>
            <a:off x="4022572" y="5689200"/>
            <a:ext cx="25519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venir Next" panose="020B0503020202020204" pitchFamily="34" charset="0"/>
              </a:rPr>
              <a:t>82% Correct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547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265</Words>
  <Application>Microsoft Office PowerPoint</Application>
  <PresentationFormat>Widescreen</PresentationFormat>
  <Paragraphs>61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Avenir Next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 Marie Wholean</dc:creator>
  <cp:lastModifiedBy>Raven (Work)</cp:lastModifiedBy>
  <cp:revision>53</cp:revision>
  <dcterms:created xsi:type="dcterms:W3CDTF">2020-07-27T13:26:11Z</dcterms:created>
  <dcterms:modified xsi:type="dcterms:W3CDTF">2020-07-31T19:25:32Z</dcterms:modified>
</cp:coreProperties>
</file>