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2"/>
    <p:restoredTop sz="94762"/>
  </p:normalViewPr>
  <p:slideViewPr>
    <p:cSldViewPr snapToGrid="0" snapToObjects="1">
      <p:cViewPr varScale="1">
        <p:scale>
          <a:sx n="124" d="100"/>
          <a:sy n="124" d="100"/>
        </p:scale>
        <p:origin x="208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24138-9F07-46F1-8631-51099A75C448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C6E0E-B2ED-4253-8E1B-2E079CBF6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1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C6E0E-B2ED-4253-8E1B-2E079CBF63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9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041A-5DED-8F42-A5EA-A2202DCDB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94DD4-2B07-5946-9529-DFF3C7842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AE5CE-8EC6-254A-A6B5-A7C02EBF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07A23-7D40-6046-80EE-53E147DB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F26B4-BFEA-1C4A-AA74-7C5C0EDA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90EF-2ADE-8640-A227-64CC5584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7F503-7183-EB49-9752-8AA989F5A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151D-DCA5-0F4D-9E0B-FC4C64F2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A3F37-9DC5-774B-BA5D-165F3AB6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93BC5-463D-994D-9136-E22EB16D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5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71332-0D23-3E4F-8283-979F7603D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80CE2-2627-994A-9725-3E29D5A7B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E3FBD-3461-C343-92BB-90999375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077B-E54B-C941-B080-A161FFE7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9527-E6D6-4641-BE32-861EF48C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99CDD-A736-344F-9D04-FE2325ED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A67FE-43F6-4D46-BCDC-5F1589DDD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8106-5E57-B140-AF7B-4CC5AC31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0CE1D-EF74-4142-9F07-6EE10859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C4EAF-19EF-6C4F-ABB8-8BDAFCBF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4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2051-F51C-3340-B156-CBB8D1D5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8CE39-31F8-4748-846B-5A228179E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402E-6D72-4649-BACF-82B3EE3C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71E-D84F-E348-A86F-6140298F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C96CD-2981-2642-B09C-ED52359E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8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40AC-75BA-AA48-979B-BD494087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0F7AF-8F14-BD46-8898-7F5C05087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0279C-8ED3-5E4E-9BDE-055568EEA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B0EDE-8E50-9F42-9F3F-F32565C6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A22B9-7153-6748-B8B8-E5AC98D0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65798-0959-404E-924E-98B3C341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A377-1B80-804F-85ED-C0DA07CE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3806C-F910-5F47-8FCB-F38E5C4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82E4F-7CA9-A94A-93E8-436643234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292A2-AC6A-7244-A3FC-01410FFA9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8FA57-4705-BD4E-833F-E490E4F38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6B45D-7749-0845-8719-27D747E3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3C4AA-AC50-2E4F-9B93-18B3A321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8E5C8-ED49-1A4F-9BAB-E8679653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7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DA9B-FBC2-1547-95A5-63350240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5488E-7D42-F54F-91A6-C6E7E3EA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CB4CF-1916-B148-9FF2-73196C7E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8F6A6-E06B-364A-86A1-A092A9A1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D18B1-FF14-9A49-AB0D-5236DF38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BF18C-4998-484D-8E6E-3DDC9904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02EF2-9FA7-914E-A716-133412AA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8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5E2C-2AE3-3F46-99E1-C008BB35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F9C2-70B2-C54B-8749-E70F2D9D3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5CE56-CE4C-9E4D-AB0B-0787D8168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51860-8B50-6D49-BA62-6BD52F6F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2B646-7A10-354F-AC21-87C1E3D5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1FBC2-2287-1A45-A58C-D685A79D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9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3900-F66E-2144-8B54-66DD11BF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E32ED-011D-ED42-8208-E88B8C280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C00A7-FAD5-CF4F-B17E-8FD65C59B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78BF9-7323-1E49-96BB-61D2F195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37FA9-BC71-FE48-A8F1-36E0BFF7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8869C-6CF6-DA41-847C-34A68D2A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9F766-4065-6345-9A7A-383180F5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9C040-05D9-AD43-9650-EDCF5E5B9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9A4A8-A9A3-274F-9E42-DD1549FA3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50074-BADC-5547-90D7-BDF01703D1B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DB94-C6DE-364D-A4D4-3956E55FF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9A4DA-AF2A-E34E-8A87-8F8135192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A0DB6D9-F8DB-094D-B464-C4DAC885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646771"/>
            <a:ext cx="5397190" cy="5167809"/>
          </a:xfrm>
          <a:prstGeom prst="rect">
            <a:avLst/>
          </a:prstGeom>
        </p:spPr>
      </p:pic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95092A4-959A-8843-AB8C-3FF51014D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827" y="3429000"/>
            <a:ext cx="4445000" cy="2933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E314D4-86F6-744B-B5F1-44889B4188F0}"/>
              </a:ext>
            </a:extLst>
          </p:cNvPr>
          <p:cNvSpPr/>
          <p:nvPr/>
        </p:nvSpPr>
        <p:spPr>
          <a:xfrm>
            <a:off x="6341327" y="918234"/>
            <a:ext cx="48600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venir Next" panose="020B0503020202020204" pitchFamily="34" charset="0"/>
              </a:rPr>
              <a:t>Pump it Up: </a:t>
            </a:r>
          </a:p>
          <a:p>
            <a:r>
              <a:rPr lang="en-US" sz="2400" b="1" dirty="0">
                <a:solidFill>
                  <a:srgbClr val="0070C0"/>
                </a:solidFill>
                <a:latin typeface="Avenir Next" panose="020B0503020202020204" pitchFamily="34" charset="0"/>
              </a:rPr>
              <a:t>Data Mining the Water Table</a:t>
            </a:r>
          </a:p>
          <a:p>
            <a:endParaRPr lang="en-US" sz="2400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Driven Data Competition to predict water pump functionality for the Tanzanian Ministry of Water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A2127E-E4D4-4449-8D4B-658676497866}"/>
              </a:ext>
            </a:extLst>
          </p:cNvPr>
          <p:cNvSpPr/>
          <p:nvPr/>
        </p:nvSpPr>
        <p:spPr>
          <a:xfrm>
            <a:off x="8920163" y="5478101"/>
            <a:ext cx="198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Raven Welch &amp; Clair Marie Wholean</a:t>
            </a:r>
          </a:p>
        </p:txBody>
      </p:sp>
    </p:spTree>
    <p:extLst>
      <p:ext uri="{BB962C8B-B14F-4D97-AF65-F5344CB8AC3E}">
        <p14:creationId xmlns:p14="http://schemas.microsoft.com/office/powerpoint/2010/main" val="270747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in a store&#10;&#10;Description automatically generated">
            <a:extLst>
              <a:ext uri="{FF2B5EF4-FFF2-40B4-BE49-F238E27FC236}">
                <a16:creationId xmlns:a16="http://schemas.microsoft.com/office/drawing/2014/main" id="{70051D42-0079-FD46-B6D6-02447C518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98"/>
          <a:stretch/>
        </p:blipFill>
        <p:spPr>
          <a:xfrm>
            <a:off x="6096000" y="2566144"/>
            <a:ext cx="5775605" cy="3789739"/>
          </a:xfrm>
          <a:prstGeom prst="rect">
            <a:avLst/>
          </a:prstGeom>
        </p:spPr>
      </p:pic>
      <p:pic>
        <p:nvPicPr>
          <p:cNvPr id="8" name="Picture 7" descr="A view of a city&#10;&#10;Description automatically generated">
            <a:extLst>
              <a:ext uri="{FF2B5EF4-FFF2-40B4-BE49-F238E27FC236}">
                <a16:creationId xmlns:a16="http://schemas.microsoft.com/office/drawing/2014/main" id="{EBA542C8-40A4-FD4E-B75E-3B4135F69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38" y="380505"/>
            <a:ext cx="5380066" cy="35893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6FC614-C6B4-6A49-864D-9D981146EB4D}"/>
              </a:ext>
            </a:extLst>
          </p:cNvPr>
          <p:cNvSpPr/>
          <p:nvPr/>
        </p:nvSpPr>
        <p:spPr>
          <a:xfrm>
            <a:off x="415538" y="4168747"/>
            <a:ext cx="551377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Dar es Salaam</a:t>
            </a:r>
          </a:p>
          <a:p>
            <a:endParaRPr lang="en-US" sz="2400" b="1" i="1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r>
              <a:rPr lang="en-US" sz="2400" b="1" i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6.7 million people</a:t>
            </a:r>
          </a:p>
          <a:p>
            <a:endParaRPr lang="en-US" sz="2400" b="1" i="1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r>
              <a:rPr lang="en-US" sz="2400" b="1" i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9</a:t>
            </a:r>
            <a:r>
              <a:rPr lang="en-US" sz="2400" b="1" i="1" u="none" strike="noStrike" baseline="30000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th</a:t>
            </a:r>
            <a:r>
              <a:rPr lang="en-US" sz="2400" b="1" i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 fastest growing city in the world</a:t>
            </a:r>
          </a:p>
          <a:p>
            <a:endParaRPr lang="en-US" i="1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r>
              <a:rPr lang="en-US" sz="1400" i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(Wikipedia)</a:t>
            </a:r>
            <a:endParaRPr lang="en-US" sz="1400" i="1" dirty="0">
              <a:solidFill>
                <a:srgbClr val="0070C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8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in a park&#10;&#10;Description automatically generated">
            <a:extLst>
              <a:ext uri="{FF2B5EF4-FFF2-40B4-BE49-F238E27FC236}">
                <a16:creationId xmlns:a16="http://schemas.microsoft.com/office/drawing/2014/main" id="{9D04DB80-73C8-7C4F-B095-DCAF80624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45" y="611458"/>
            <a:ext cx="6375711" cy="42504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C93A7B-BC7C-424D-89FA-DEA189F7A7CD}"/>
              </a:ext>
            </a:extLst>
          </p:cNvPr>
          <p:cNvSpPr/>
          <p:nvPr/>
        </p:nvSpPr>
        <p:spPr>
          <a:xfrm>
            <a:off x="7302113" y="611458"/>
            <a:ext cx="385642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68 per cent of Tanzania's citizens live below $1.25 a day. </a:t>
            </a:r>
          </a:p>
          <a:p>
            <a:endParaRPr lang="en-US" i="1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r>
              <a:rPr lang="en-US" sz="1400" i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(Wikipedia)</a:t>
            </a:r>
            <a:endParaRPr lang="en-US" sz="1400" i="1" dirty="0">
              <a:solidFill>
                <a:srgbClr val="0070C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91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3315D8-1923-404D-8386-1FB4AB5B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2" y="691745"/>
            <a:ext cx="7752977" cy="54745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C36070-683B-4FF2-91F7-79782A87FDC9}"/>
              </a:ext>
            </a:extLst>
          </p:cNvPr>
          <p:cNvSpPr/>
          <p:nvPr/>
        </p:nvSpPr>
        <p:spPr>
          <a:xfrm>
            <a:off x="6096000" y="2298144"/>
            <a:ext cx="53401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venir Next" panose="020B0503020202020204" pitchFamily="34" charset="0"/>
              </a:rPr>
              <a:t>Large areas of Tanzania </a:t>
            </a:r>
          </a:p>
          <a:p>
            <a:r>
              <a:rPr lang="en-US" sz="4000" dirty="0">
                <a:solidFill>
                  <a:srgbClr val="0070C0"/>
                </a:solidFill>
                <a:latin typeface="Avenir Next" panose="020B0503020202020204" pitchFamily="34" charset="0"/>
              </a:rPr>
              <a:t>are without safe,</a:t>
            </a:r>
          </a:p>
          <a:p>
            <a:r>
              <a:rPr lang="en-US" sz="4000" dirty="0">
                <a:solidFill>
                  <a:srgbClr val="0070C0"/>
                </a:solidFill>
                <a:latin typeface="Avenir Next" panose="020B0503020202020204" pitchFamily="34" charset="0"/>
              </a:rPr>
              <a:t>drinkable water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06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7F2B4C-212F-A24D-AE85-875B2CDE62FC}"/>
              </a:ext>
            </a:extLst>
          </p:cNvPr>
          <p:cNvSpPr/>
          <p:nvPr/>
        </p:nvSpPr>
        <p:spPr>
          <a:xfrm>
            <a:off x="401251" y="597171"/>
            <a:ext cx="3856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Business Problem:</a:t>
            </a:r>
            <a:endParaRPr lang="en-US" sz="1400" dirty="0">
              <a:solidFill>
                <a:srgbClr val="0070C0"/>
              </a:solidFill>
              <a:latin typeface="Avenir Next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2361FF-C038-7C4E-A571-21DA766191AD}"/>
              </a:ext>
            </a:extLst>
          </p:cNvPr>
          <p:cNvSpPr/>
          <p:nvPr/>
        </p:nvSpPr>
        <p:spPr>
          <a:xfrm>
            <a:off x="4490396" y="597171"/>
            <a:ext cx="71967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venir Next" panose="020B0503020202020204" pitchFamily="34" charset="0"/>
              </a:rPr>
              <a:t>Predict the condition of a well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  <a:latin typeface="Avenir Next" panose="020B0503020202020204" pitchFamily="34" charset="0"/>
              </a:rPr>
              <a:t>Functional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  <a:latin typeface="Avenir Next" panose="020B0503020202020204" pitchFamily="34" charset="0"/>
              </a:rPr>
              <a:t>Non-functional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  <a:latin typeface="Avenir Next" panose="020B0503020202020204" pitchFamily="34" charset="0"/>
              </a:rPr>
              <a:t>Functional needs repair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864A7A-BB93-4970-9710-4B22857F5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32" y="3151716"/>
            <a:ext cx="10234547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D9E4FD-D671-EC4A-BBE3-C43483DB1D68}"/>
              </a:ext>
            </a:extLst>
          </p:cNvPr>
          <p:cNvSpPr/>
          <p:nvPr/>
        </p:nvSpPr>
        <p:spPr>
          <a:xfrm>
            <a:off x="7302113" y="611458"/>
            <a:ext cx="38564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Data &amp; Assumptions</a:t>
            </a:r>
            <a:endParaRPr lang="en-US" sz="1400" dirty="0">
              <a:solidFill>
                <a:srgbClr val="0070C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2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D9E4FD-D671-EC4A-BBE3-C43483DB1D68}"/>
              </a:ext>
            </a:extLst>
          </p:cNvPr>
          <p:cNvSpPr/>
          <p:nvPr/>
        </p:nvSpPr>
        <p:spPr>
          <a:xfrm>
            <a:off x="7302113" y="611458"/>
            <a:ext cx="3856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Model Summary</a:t>
            </a:r>
            <a:endParaRPr lang="en-US" sz="1400" dirty="0">
              <a:solidFill>
                <a:srgbClr val="0070C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7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CF5800-41A1-8542-A410-FFBE0091854D}"/>
              </a:ext>
            </a:extLst>
          </p:cNvPr>
          <p:cNvSpPr/>
          <p:nvPr/>
        </p:nvSpPr>
        <p:spPr>
          <a:xfrm>
            <a:off x="7302113" y="611458"/>
            <a:ext cx="38564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Model Results &amp; Next Steps</a:t>
            </a:r>
            <a:endParaRPr lang="en-US" sz="1400" dirty="0">
              <a:solidFill>
                <a:srgbClr val="0070C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61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96</Words>
  <Application>Microsoft Macintosh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 Marie Wholean</dc:creator>
  <cp:lastModifiedBy>Clair Marie Wholean</cp:lastModifiedBy>
  <cp:revision>10</cp:revision>
  <dcterms:created xsi:type="dcterms:W3CDTF">2020-07-27T13:26:11Z</dcterms:created>
  <dcterms:modified xsi:type="dcterms:W3CDTF">2020-07-30T14:12:26Z</dcterms:modified>
</cp:coreProperties>
</file>