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4" r:id="rId16"/>
    <p:sldId id="282" r:id="rId17"/>
    <p:sldId id="283" r:id="rId18"/>
  </p:sldIdLst>
  <p:sldSz cx="18288000" cy="10287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3CD2-62BA-0E78-C932-CC8A15FE15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4C465-2968-0350-26F8-F0E8792CA1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5159-B413-5778-0756-1649670D62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526C18-1C85-454A-9A2C-E6C3E10B034D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3C95B-3F2A-0D3E-DA07-846E18840B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FDC4-5C4A-9BD2-B395-47259E094F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7A254A-6DA6-489B-92C0-33EFE8ECD8F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561F-6412-B8F1-BB2A-F10571F789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B1E7D-C07B-8435-2DF3-8344C942CA5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09A0-6F17-3D9D-C35D-24856B3D32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DA9CF2-05AC-4016-ACCE-81E82192E406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E409-52E5-6D34-0C79-CD86AC0651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4BEF-345B-9F53-A4A5-671FA5A1A4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5B86C3-6503-4C13-9AD4-480A5770A64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C2CB9-089F-EAFD-72FF-A6A9445FFA4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34C8F-22E4-87DD-3EE9-620ED1999CF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785C-AEF5-8CFA-6997-56398812A5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E8EC77-AA81-4200-8D09-55270CE235D6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A44E-59FF-1B22-3E76-E6CC4B53E3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8443-DF01-A579-04AF-2E4CFD5173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A874D-4B36-4D00-AE13-73127EB6A81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42B0-A19A-9644-BD24-F4C6E612DB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7527-93C1-5E52-F250-A3895293680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93C4-D13D-8B03-0810-2E616A0A1C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151ED-D1AA-489C-A788-59CA45E92179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0C14-C89D-9B08-AA09-AA55CB2309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3598-A3D1-7F6E-D83E-62B10790E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D7B9D7-893C-454A-BDE4-D2C7DF679F3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DC5B-5472-D6DD-4F66-F5F25A8111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A164-8795-47B9-91E5-D12D32D66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7929-7D2B-F68A-3D5B-D258DC096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38EC54-76E1-4D38-8BF4-ADFADED06974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2EDD-B1F3-F29E-0C74-5F84F305A6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226E-7431-2CA2-6A58-91F4A08E26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1A7BE3-7865-4A06-9F2C-83082424B33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6398-3FF6-AD69-660B-150E638FE4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0C01-6BD1-25A3-9E85-7D8BBABBA7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758BD-3A77-AFB9-277F-59F4F90A55E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44ED9-CEAB-8CB8-CFDC-CA14663BDF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A3DC7E-B42D-4E25-A074-4E7BE119567D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3A15-A046-A87A-DC1D-E9A74AECBA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4DCC-E730-7B04-405D-2A765DCF3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E6F967-EBB2-497C-B953-A0C692F9A9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31D2-37DD-980F-EB25-A6FD364294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38E-6F5B-5E77-F5BD-D779CF919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A0DB6-F2D0-FCB6-DC6C-A6AE3A5B70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ED4DD-8DDD-BB6C-3F08-98630D35321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50585-D06D-B0F8-1A76-2CCF4E1BBD2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C8A92-C869-76F1-307E-4D86E0AC1B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B3F9AF-6B1C-4062-AB3A-BC0588B78EDE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884B0-D8A2-5C14-D992-45C9FD2B3B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FC444-D6D0-5C38-343E-26E708B378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E7E924-3A62-4660-9A79-A5BFB2273D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0CF3-2A01-5505-A3AB-157B563E10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AD0D-5DB1-80C3-94E3-94E07B7431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ABA56F-C97D-40DA-9398-AA5B9AAD6CFA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921EC-06B9-8AF8-419C-8E59459790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38CFF-296B-6D65-11FA-05ADAE70B8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C1353-8EC3-4F26-BAF4-D103381AD0B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4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8F84F-8F85-4AA1-DA0C-8A3C9C1E34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6D1C9B-A4C9-489F-8F90-8E26F9A1C635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7C523-4183-D3BB-279B-CEC085B575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689F5-CB16-9E66-C663-B7CA8E4A3A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C25E56-2A8D-4125-A2A2-E75F6CA0408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82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7EB5-98DB-0708-AC39-55EB1142A3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F60F-3167-286B-6EDC-54C3706951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7AF4B-4D2E-93EA-17AF-5AB2D8106D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E2324-A203-C2E2-DF82-C840BE9F7B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9278BB-F9A0-4C4A-B37C-0946224BD624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A8526-E109-223D-CCE5-83FFDC6329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77F5-11EB-2876-18C8-D6E5595112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6205B4-F7F7-4EBC-A14F-B9D3DD80A51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8993-B74A-9A43-BA07-60FD5F36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62F43-7C6E-F7D9-47F8-2D093478934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846EA-06CB-C30D-46EB-506F8ADF9F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BE9C6-8C8A-71D0-A750-E1C1284407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39E3EC-B34D-4D8D-80FA-E09963143939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29D3-5628-4F28-9866-9F79B850F2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73A7-B342-5EFA-8ADC-E1D44386B6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46BF2E-2820-4477-8E0A-A678A111BA8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430B0-6597-7081-DA86-7A31C21536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201F6-424C-8A90-A3CE-A16FBA2F2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7DC4-2F88-468F-4D0B-AC12AB1ED12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F73EEBE-126B-43C1-AAE7-B9FFACA16347}" type="datetime1">
              <a:rPr lang="en-US"/>
              <a:pPr lvl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FC2F-3805-492E-51EA-4A67A8C683E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A531-72AD-10C3-4307-C0FAF37F71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AC09B66-CF35-4D43-854A-E6FC682B6191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chemeClr val="accent6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43B63857-C715-F061-4FA1-6EBE3FA9AE24}"/>
              </a:ext>
            </a:extLst>
          </p:cNvPr>
          <p:cNvGrpSpPr/>
          <p:nvPr/>
        </p:nvGrpSpPr>
        <p:grpSpPr>
          <a:xfrm>
            <a:off x="178824" y="6803082"/>
            <a:ext cx="17755215" cy="3483918"/>
            <a:chOff x="-514350" y="6885505"/>
            <a:chExt cx="17755215" cy="3483918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66DC874-2C53-D960-DC03-FA8D0C0BF45D}"/>
                </a:ext>
              </a:extLst>
            </p:cNvPr>
            <p:cNvSpPr/>
            <p:nvPr/>
          </p:nvSpPr>
          <p:spPr>
            <a:xfrm>
              <a:off x="-514350" y="6885506"/>
              <a:ext cx="17755215" cy="23727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130748"/>
                <a:gd name="f4" fmla="val 520159"/>
                <a:gd name="f5" fmla="*/ f0 1 5130748"/>
                <a:gd name="f6" fmla="*/ f1 1 520159"/>
                <a:gd name="f7" fmla="+- f4 0 f2"/>
                <a:gd name="f8" fmla="+- f3 0 f2"/>
                <a:gd name="f9" fmla="*/ f8 1 5130748"/>
                <a:gd name="f10" fmla="*/ f7 1 520159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5130748" h="520159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8EF7D28-27C2-A871-C55E-9ACA810AAE65}"/>
                </a:ext>
              </a:extLst>
            </p:cNvPr>
            <p:cNvSpPr txBox="1"/>
            <p:nvPr/>
          </p:nvSpPr>
          <p:spPr>
            <a:xfrm>
              <a:off x="-514350" y="6885505"/>
              <a:ext cx="3026901" cy="348391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50804" tIns="50804" rIns="50804" bIns="50804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ts val="295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6" name="Picture 13" descr="A black and red logo&#10;&#10;Description automatically generated">
            <a:extLst>
              <a:ext uri="{FF2B5EF4-FFF2-40B4-BE49-F238E27FC236}">
                <a16:creationId xmlns:a16="http://schemas.microsoft.com/office/drawing/2014/main" id="{6EA808B6-385D-A162-51B8-35489387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1"/>
            <a:ext cx="18288000" cy="30254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6">
            <a:extLst>
              <a:ext uri="{FF2B5EF4-FFF2-40B4-BE49-F238E27FC236}">
                <a16:creationId xmlns:a16="http://schemas.microsoft.com/office/drawing/2014/main" id="{CE885F1A-7943-0A14-9F36-EB4A2E3A3FF7}"/>
              </a:ext>
            </a:extLst>
          </p:cNvPr>
          <p:cNvSpPr txBox="1"/>
          <p:nvPr/>
        </p:nvSpPr>
        <p:spPr>
          <a:xfrm>
            <a:off x="3026901" y="7187229"/>
            <a:ext cx="14907138" cy="2927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283337"/>
                </a:solidFill>
                <a:uFillTx/>
                <a:latin typeface="Oswald"/>
              </a:rPr>
              <a:t>Grupo: </a:t>
            </a:r>
            <a:r>
              <a:rPr lang="en-US" sz="4000" b="0" i="0" u="none" strike="noStrike" kern="1200" cap="none" spc="0" baseline="0" dirty="0" err="1">
                <a:solidFill>
                  <a:srgbClr val="283337"/>
                </a:solidFill>
                <a:uFillTx/>
                <a:latin typeface="Oswald"/>
              </a:rPr>
              <a:t>DropTable</a:t>
            </a:r>
            <a:br>
              <a:rPr lang="en-US" sz="4000" b="0" i="0" u="none" strike="noStrike" kern="1200" cap="none" spc="0" baseline="0" dirty="0">
                <a:solidFill>
                  <a:srgbClr val="283337"/>
                </a:solidFill>
                <a:uFillTx/>
                <a:latin typeface="Oswald"/>
              </a:rPr>
            </a:br>
            <a:r>
              <a:rPr lang="en-US" sz="4000" b="0" i="0" u="none" strike="noStrike" kern="1200" cap="none" spc="0" baseline="0" dirty="0" err="1">
                <a:solidFill>
                  <a:srgbClr val="283337"/>
                </a:solidFill>
                <a:uFillTx/>
                <a:latin typeface="Oswald"/>
              </a:rPr>
              <a:t>Alunos</a:t>
            </a:r>
            <a:r>
              <a:rPr lang="en-US" sz="4000" b="0" i="0" u="none" strike="noStrike" kern="1200" cap="none" spc="0" baseline="0" dirty="0">
                <a:solidFill>
                  <a:srgbClr val="283337"/>
                </a:solidFill>
                <a:uFillTx/>
                <a:latin typeface="Oswald"/>
              </a:rPr>
              <a:t>: </a:t>
            </a:r>
            <a:r>
              <a:rPr lang="en-US" sz="4000" b="0" i="0" u="none" strike="noStrike" kern="1200" cap="none" spc="0" baseline="0" dirty="0" err="1">
                <a:solidFill>
                  <a:srgbClr val="283337"/>
                </a:solidFill>
                <a:uFillTx/>
                <a:latin typeface="Oswald"/>
              </a:rPr>
              <a:t>Dayane</a:t>
            </a:r>
            <a:r>
              <a:rPr lang="en-US" sz="4000" b="0" i="0" u="none" strike="noStrike" kern="1200" cap="none" spc="0" baseline="0" dirty="0">
                <a:solidFill>
                  <a:srgbClr val="283337"/>
                </a:solidFill>
                <a:uFillTx/>
                <a:latin typeface="Oswald"/>
              </a:rPr>
              <a:t> Alves, Marcos Eduardo, Ravena Camargo, </a:t>
            </a:r>
            <a:r>
              <a:rPr lang="en-US" sz="4000" b="0" i="0" u="none" strike="noStrike" kern="1200" cap="none" spc="0" baseline="0" dirty="0" err="1">
                <a:solidFill>
                  <a:srgbClr val="283337"/>
                </a:solidFill>
                <a:uFillTx/>
                <a:latin typeface="Oswald"/>
              </a:rPr>
              <a:t>Rayane</a:t>
            </a:r>
            <a:r>
              <a:rPr lang="en-US" sz="4000" b="0" i="0" u="none" strike="noStrike" kern="1200" cap="none" spc="0" baseline="0" dirty="0">
                <a:solidFill>
                  <a:srgbClr val="283337"/>
                </a:solidFill>
                <a:uFillTx/>
                <a:latin typeface="Oswald"/>
              </a:rPr>
              <a:t> Stefanie</a:t>
            </a:r>
          </a:p>
          <a:p>
            <a:pPr marL="0" marR="0" lvl="0" indent="0" algn="l" defTabSz="914400" rtl="0" fontAlgn="auto" hangingPunct="1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0" cap="none" spc="0" baseline="0" dirty="0" err="1">
                <a:solidFill>
                  <a:srgbClr val="283337"/>
                </a:solidFill>
                <a:uFillTx/>
                <a:latin typeface="Oswald"/>
              </a:rPr>
              <a:t>Orientadora</a:t>
            </a:r>
            <a:r>
              <a:rPr lang="en-US" sz="4000" kern="0" dirty="0">
                <a:solidFill>
                  <a:srgbClr val="283337"/>
                </a:solidFill>
                <a:latin typeface="Oswald"/>
              </a:rPr>
              <a:t> </a:t>
            </a:r>
            <a:r>
              <a:rPr lang="en-US" sz="4000" b="0" i="0" u="none" strike="noStrike" kern="0" cap="none" spc="0" baseline="0" dirty="0">
                <a:solidFill>
                  <a:srgbClr val="283337"/>
                </a:solidFill>
                <a:uFillTx/>
                <a:latin typeface="Oswald"/>
              </a:rPr>
              <a:t>: Prof</a:t>
            </a:r>
            <a:r>
              <a:rPr lang="en-US" sz="4000" kern="0" dirty="0">
                <a:solidFill>
                  <a:srgbClr val="283337"/>
                </a:solidFill>
                <a:latin typeface="Oswald"/>
              </a:rPr>
              <a:t>ª Mª.  </a:t>
            </a:r>
            <a:r>
              <a:rPr lang="en-US" sz="4000" kern="0" dirty="0" err="1">
                <a:solidFill>
                  <a:srgbClr val="283337"/>
                </a:solidFill>
                <a:latin typeface="Oswald"/>
              </a:rPr>
              <a:t>Denilce</a:t>
            </a:r>
            <a:r>
              <a:rPr lang="en-US" sz="4000" kern="0" dirty="0">
                <a:solidFill>
                  <a:srgbClr val="283337"/>
                </a:solidFill>
                <a:latin typeface="Oswald"/>
              </a:rPr>
              <a:t> Veloso</a:t>
            </a:r>
            <a:endParaRPr lang="en-US" sz="4000" b="0" i="0" u="none" strike="noStrike" kern="1200" cap="none" spc="0" baseline="0" dirty="0">
              <a:solidFill>
                <a:srgbClr val="283337"/>
              </a:solidFill>
              <a:uFillTx/>
              <a:latin typeface="Oswald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691193E9-4425-98A6-1538-7A94EC8B9A0D}"/>
              </a:ext>
            </a:extLst>
          </p:cNvPr>
          <p:cNvSpPr txBox="1"/>
          <p:nvPr/>
        </p:nvSpPr>
        <p:spPr>
          <a:xfrm>
            <a:off x="5811152" y="4462120"/>
            <a:ext cx="6490558" cy="8976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0" i="0" u="none" strike="noStrike" kern="1200" cap="none" spc="0" baseline="0" dirty="0" err="1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G</a:t>
            </a:r>
            <a:r>
              <a:rPr lang="en-US" sz="7200" dirty="0" err="1">
                <a:solidFill>
                  <a:schemeClr val="accent6">
                    <a:lumMod val="75000"/>
                  </a:schemeClr>
                </a:solidFill>
                <a:latin typeface="Oswald Bold"/>
              </a:rPr>
              <a:t>reen</a:t>
            </a:r>
            <a:r>
              <a:rPr lang="en-US" sz="7200" b="0" i="0" u="none" strike="noStrike" kern="1200" cap="none" spc="0" baseline="0" dirty="0" err="1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Care</a:t>
            </a:r>
            <a:endParaRPr lang="en-US" sz="7200" b="0" i="0" u="none" strike="noStrike" kern="1200" cap="none" spc="0" baseline="0" dirty="0">
              <a:solidFill>
                <a:schemeClr val="accent6">
                  <a:lumMod val="75000"/>
                </a:schemeClr>
              </a:solidFill>
              <a:uFillTx/>
              <a:latin typeface="Oswald Bold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50F4B42-A237-A3A2-E8A2-835FB7CD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599" y="3624846"/>
            <a:ext cx="2212553" cy="25722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1978702" y="759158"/>
            <a:ext cx="13416195" cy="835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4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PROTÓTIPOS DE INTERFACES – TELA INICIAL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072C0C-16F8-E486-D908-5CFC1B85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79" y="1594515"/>
            <a:ext cx="14739842" cy="82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1978702" y="759158"/>
            <a:ext cx="13416195" cy="835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8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PROTÓTIPOS DE INTERFACES – GERENCIAR PLANTAS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8F7753-36FF-FE3B-B845-A78DA630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02" y="1662763"/>
            <a:ext cx="14206178" cy="797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6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1978702" y="759158"/>
            <a:ext cx="13416195" cy="835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8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PROTÓTIPOS DE INTERFACES – GERENCIAR </a:t>
            </a:r>
            <a:r>
              <a:rPr lang="pt-BR" sz="4800" dirty="0">
                <a:solidFill>
                  <a:schemeClr val="accent6">
                    <a:lumMod val="75000"/>
                  </a:schemeClr>
                </a:solidFill>
                <a:latin typeface="Oswald Bold"/>
              </a:rPr>
              <a:t>CUIDADOS</a:t>
            </a:r>
            <a:endParaRPr lang="pt-BR" sz="4800" b="0" i="0" u="none" strike="noStrike" kern="1200" cap="none" spc="0" baseline="0" dirty="0">
              <a:solidFill>
                <a:schemeClr val="accent6">
                  <a:lumMod val="75000"/>
                </a:schemeClr>
              </a:solidFill>
              <a:uFillTx/>
              <a:latin typeface="Oswald 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DAC427-50F7-D925-5F59-64B6D968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08" y="1594515"/>
            <a:ext cx="14465390" cy="80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1978702" y="759158"/>
            <a:ext cx="13416195" cy="835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8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PROTÓTIPOS DE INTERFACES – INFORMAÇÕES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E6BD3C6-E99B-AB74-41A0-D05446F4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81" y="1843031"/>
            <a:ext cx="14457438" cy="81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2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B56CED-9B26-82D4-863E-3B47B2A91FC3}"/>
              </a:ext>
            </a:extLst>
          </p:cNvPr>
          <p:cNvGrpSpPr/>
          <p:nvPr/>
        </p:nvGrpSpPr>
        <p:grpSpPr>
          <a:xfrm>
            <a:off x="0" y="9597551"/>
            <a:ext cx="20690631" cy="3483918"/>
            <a:chOff x="0" y="9597551"/>
            <a:chExt cx="20690631" cy="348391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352A40C-8D2E-AA74-4404-6B942F2075F6}"/>
                </a:ext>
              </a:extLst>
            </p:cNvPr>
            <p:cNvSpPr/>
            <p:nvPr/>
          </p:nvSpPr>
          <p:spPr>
            <a:xfrm>
              <a:off x="0" y="9995370"/>
              <a:ext cx="20690631" cy="234902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449384"/>
                <a:gd name="f4" fmla="val 618676"/>
                <a:gd name="f5" fmla="*/ f0 1 5449384"/>
                <a:gd name="f6" fmla="*/ f1 1 618676"/>
                <a:gd name="f7" fmla="+- f4 0 f2"/>
                <a:gd name="f8" fmla="+- f3 0 f2"/>
                <a:gd name="f9" fmla="*/ f8 1 5449384"/>
                <a:gd name="f10" fmla="*/ f7 1 618676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5449384" h="618676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A2BE83-F0F1-2158-577D-7CADA8C685B3}"/>
                </a:ext>
              </a:extLst>
            </p:cNvPr>
            <p:cNvSpPr txBox="1"/>
            <p:nvPr/>
          </p:nvSpPr>
          <p:spPr>
            <a:xfrm>
              <a:off x="0" y="9597551"/>
              <a:ext cx="3086099" cy="348391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50804" tIns="50804" rIns="50804" bIns="50804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ts val="337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6380823" y="759158"/>
            <a:ext cx="5526353" cy="8233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000" b="0" i="0" u="none" strike="noStrike" kern="1200" cap="none" spc="0" baseline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CONCLUSÃO</a:t>
            </a:r>
            <a:endParaRPr lang="pt-BR" sz="5000" b="0" i="0" u="none" strike="noStrike" kern="1200" cap="none" spc="0" baseline="0" dirty="0">
              <a:solidFill>
                <a:schemeClr val="accent6">
                  <a:lumMod val="75000"/>
                </a:schemeClr>
              </a:solidFill>
              <a:uFillTx/>
              <a:latin typeface="Oswald Bold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000A9CF-DBE1-1250-EFF2-78AAF80B7251}"/>
              </a:ext>
            </a:extLst>
          </p:cNvPr>
          <p:cNvSpPr/>
          <p:nvPr/>
        </p:nvSpPr>
        <p:spPr>
          <a:xfrm flipV="1">
            <a:off x="1009653" y="1856104"/>
            <a:ext cx="16214045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chemeClr val="accent6">
                <a:lumMod val="5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39C83C-F509-10DA-C25F-969847745B68}"/>
              </a:ext>
            </a:extLst>
          </p:cNvPr>
          <p:cNvSpPr txBox="1"/>
          <p:nvPr/>
        </p:nvSpPr>
        <p:spPr>
          <a:xfrm>
            <a:off x="1009653" y="2319595"/>
            <a:ext cx="10641573" cy="64247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457200" marR="0" lvl="0" indent="-457200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Informações valiosas obtidas por meio de pesquisa detalhada com potenciais usuários, permitindo o refinamento da proposta do </a:t>
            </a:r>
            <a:r>
              <a:rPr lang="pt-BR" sz="3200" b="0" i="0" u="none" strike="noStrike" kern="1200" cap="none" spc="0" baseline="0" dirty="0" err="1">
                <a:solidFill>
                  <a:srgbClr val="0F0907"/>
                </a:solidFill>
                <a:uFillTx/>
                <a:latin typeface="Oswald"/>
              </a:rPr>
              <a:t>GreenCare</a:t>
            </a:r>
            <a:r>
              <a:rPr lang="pt-BR" sz="32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 de acordo com as necessidades reais identificadas;</a:t>
            </a:r>
          </a:p>
          <a:p>
            <a:pPr marL="457200" marR="0" lvl="0" indent="-457200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Tecnologias selecionadas para uma abordagem moderna e adaptável no desenvolvimento do sistema;</a:t>
            </a:r>
          </a:p>
          <a:p>
            <a:pPr marL="457200" marR="0" lvl="0" indent="-457200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Base sólida posiciona o </a:t>
            </a:r>
            <a:r>
              <a:rPr lang="pt-BR" sz="3200" b="0" i="0" u="none" strike="noStrike" kern="1200" cap="none" spc="0" baseline="0" dirty="0" err="1">
                <a:solidFill>
                  <a:srgbClr val="0F0907"/>
                </a:solidFill>
                <a:uFillTx/>
                <a:latin typeface="Oswald"/>
              </a:rPr>
              <a:t>GreenCare</a:t>
            </a:r>
            <a:r>
              <a:rPr lang="pt-BR" sz="32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 para simplificar e enriquecer a experiência de jardinagem;</a:t>
            </a:r>
          </a:p>
          <a:p>
            <a:pPr marL="457200" marR="0" lvl="0" indent="-457200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Futuras perspectivas incluem a adaptação contínua às expectativas dos usuários;</a:t>
            </a:r>
          </a:p>
          <a:p>
            <a:pPr marL="457200" marR="0" lvl="0" indent="-457200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Visão de estabelecer o </a:t>
            </a:r>
            <a:r>
              <a:rPr lang="pt-BR" sz="3200" b="0" i="0" u="none" strike="noStrike" kern="1200" cap="none" spc="0" baseline="0" dirty="0" err="1">
                <a:solidFill>
                  <a:srgbClr val="0F0907"/>
                </a:solidFill>
                <a:uFillTx/>
                <a:latin typeface="Oswald"/>
              </a:rPr>
              <a:t>GreenCare</a:t>
            </a:r>
            <a:r>
              <a:rPr lang="pt-BR" sz="32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 como um recurso indispensável para entusiastas de jardinagem, independentemente de sua experiência.</a:t>
            </a:r>
            <a:endParaRPr lang="en-US" sz="3200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F3ADEA5F-27F9-7900-9D78-58FF25B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8" y="-247805"/>
            <a:ext cx="2445197" cy="18950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FEE63C-74D1-D843-2695-2123878F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2" y="231707"/>
            <a:ext cx="1208891" cy="14054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41D072-4451-AFA5-8475-BDAD7F659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136" y="3708298"/>
            <a:ext cx="5196880" cy="364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6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B56CED-9B26-82D4-863E-3B47B2A91FC3}"/>
              </a:ext>
            </a:extLst>
          </p:cNvPr>
          <p:cNvGrpSpPr/>
          <p:nvPr/>
        </p:nvGrpSpPr>
        <p:grpSpPr>
          <a:xfrm>
            <a:off x="0" y="9597551"/>
            <a:ext cx="20690631" cy="3483918"/>
            <a:chOff x="0" y="9597551"/>
            <a:chExt cx="20690631" cy="348391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352A40C-8D2E-AA74-4404-6B942F2075F6}"/>
                </a:ext>
              </a:extLst>
            </p:cNvPr>
            <p:cNvSpPr/>
            <p:nvPr/>
          </p:nvSpPr>
          <p:spPr>
            <a:xfrm>
              <a:off x="0" y="9995370"/>
              <a:ext cx="20690631" cy="234902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449384"/>
                <a:gd name="f4" fmla="val 618676"/>
                <a:gd name="f5" fmla="*/ f0 1 5449384"/>
                <a:gd name="f6" fmla="*/ f1 1 618676"/>
                <a:gd name="f7" fmla="+- f4 0 f2"/>
                <a:gd name="f8" fmla="+- f3 0 f2"/>
                <a:gd name="f9" fmla="*/ f8 1 5449384"/>
                <a:gd name="f10" fmla="*/ f7 1 618676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5449384" h="618676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A2BE83-F0F1-2158-577D-7CADA8C685B3}"/>
                </a:ext>
              </a:extLst>
            </p:cNvPr>
            <p:cNvSpPr txBox="1"/>
            <p:nvPr/>
          </p:nvSpPr>
          <p:spPr>
            <a:xfrm>
              <a:off x="0" y="9597551"/>
              <a:ext cx="3086099" cy="348391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50804" tIns="50804" rIns="50804" bIns="50804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ts val="337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7440139" y="869570"/>
            <a:ext cx="3407721" cy="8233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INTRODUÇÃO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000A9CF-DBE1-1250-EFF2-78AAF80B7251}"/>
              </a:ext>
            </a:extLst>
          </p:cNvPr>
          <p:cNvSpPr/>
          <p:nvPr/>
        </p:nvSpPr>
        <p:spPr>
          <a:xfrm flipV="1">
            <a:off x="1009653" y="1856104"/>
            <a:ext cx="16214045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chemeClr val="accent6">
                <a:lumMod val="5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39C83C-F509-10DA-C25F-969847745B68}"/>
              </a:ext>
            </a:extLst>
          </p:cNvPr>
          <p:cNvSpPr txBox="1"/>
          <p:nvPr/>
        </p:nvSpPr>
        <p:spPr>
          <a:xfrm>
            <a:off x="1009653" y="2319595"/>
            <a:ext cx="10154876" cy="59093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Desafio da Jardinagem: Cuidar das plantas é complicado;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pt-BR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Problema Real: Às vezes desistimos porque não sabemos como cuidar direito;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pt-BR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Solução Inovadora: </a:t>
            </a:r>
            <a:r>
              <a:rPr lang="pt-BR" altLang="pt-BR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GreenCare</a:t>
            </a: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torna tudo mais fácil;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pt-BR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Destaques: Dicas feitas sob medida, lembretes para não esquecer e acompanhe suas plantas de perto.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F3ADEA5F-27F9-7900-9D78-58FF25B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8" y="-247805"/>
            <a:ext cx="2445197" cy="18950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FEE63C-74D1-D843-2695-2123878F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2" y="231707"/>
            <a:ext cx="1208891" cy="140541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66D8A53-771B-B07C-65C4-1D020A82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4968" y="3666758"/>
            <a:ext cx="5196880" cy="36473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B56CED-9B26-82D4-863E-3B47B2A91FC3}"/>
              </a:ext>
            </a:extLst>
          </p:cNvPr>
          <p:cNvGrpSpPr/>
          <p:nvPr/>
        </p:nvGrpSpPr>
        <p:grpSpPr>
          <a:xfrm>
            <a:off x="0" y="9597551"/>
            <a:ext cx="20690631" cy="3483918"/>
            <a:chOff x="0" y="9597551"/>
            <a:chExt cx="20690631" cy="348391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352A40C-8D2E-AA74-4404-6B942F2075F6}"/>
                </a:ext>
              </a:extLst>
            </p:cNvPr>
            <p:cNvSpPr/>
            <p:nvPr/>
          </p:nvSpPr>
          <p:spPr>
            <a:xfrm>
              <a:off x="0" y="9995370"/>
              <a:ext cx="20690631" cy="234902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449384"/>
                <a:gd name="f4" fmla="val 618676"/>
                <a:gd name="f5" fmla="*/ f0 1 5449384"/>
                <a:gd name="f6" fmla="*/ f1 1 618676"/>
                <a:gd name="f7" fmla="+- f4 0 f2"/>
                <a:gd name="f8" fmla="+- f3 0 f2"/>
                <a:gd name="f9" fmla="*/ f8 1 5449384"/>
                <a:gd name="f10" fmla="*/ f7 1 618676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5449384" h="618676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A2BE83-F0F1-2158-577D-7CADA8C685B3}"/>
                </a:ext>
              </a:extLst>
            </p:cNvPr>
            <p:cNvSpPr txBox="1"/>
            <p:nvPr/>
          </p:nvSpPr>
          <p:spPr>
            <a:xfrm>
              <a:off x="0" y="9597551"/>
              <a:ext cx="3086099" cy="348391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50804" tIns="50804" rIns="50804" bIns="50804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ts val="337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7440139" y="869570"/>
            <a:ext cx="3407721" cy="8233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OBJETIVOS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000A9CF-DBE1-1250-EFF2-78AAF80B7251}"/>
              </a:ext>
            </a:extLst>
          </p:cNvPr>
          <p:cNvSpPr/>
          <p:nvPr/>
        </p:nvSpPr>
        <p:spPr>
          <a:xfrm flipV="1">
            <a:off x="1009653" y="1856104"/>
            <a:ext cx="16214045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chemeClr val="accent6">
                <a:lumMod val="5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39C83C-F509-10DA-C25F-969847745B68}"/>
              </a:ext>
            </a:extLst>
          </p:cNvPr>
          <p:cNvSpPr txBox="1"/>
          <p:nvPr/>
        </p:nvSpPr>
        <p:spPr>
          <a:xfrm>
            <a:off x="1009653" y="2319595"/>
            <a:ext cx="16233002" cy="64017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Inovação: </a:t>
            </a:r>
            <a:r>
              <a:rPr lang="pt-BR" altLang="pt-BR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GreenCare</a:t>
            </a: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, solução para facilitar a vida dos amantes de plantas;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Catálogo Completo: Detalhes minuciosos sobre cada planta para você ficar craque;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Diário de Cuidados: Registre suas ações, como rega e poda, de maneira organizada;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Notificações Personalizadas: Lembretes para nunca mais esquecer de cuidar das suas plantinhas;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Guias Detalhados: Dicas específicas para um cultivo saudável de diferentes tipos de plantas;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Objetivo Claro: Uma plataforma fácil de usar para entender e atender às necessidades das suas plantas;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Experiência Enriquecida: Jardinagem descomplicada para todos, independente do conhecimento.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F3ADEA5F-27F9-7900-9D78-58FF25B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8" y="-247805"/>
            <a:ext cx="2445197" cy="18950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FEE63C-74D1-D843-2695-2123878F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2" y="231707"/>
            <a:ext cx="1208891" cy="14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8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B56CED-9B26-82D4-863E-3B47B2A91FC3}"/>
              </a:ext>
            </a:extLst>
          </p:cNvPr>
          <p:cNvGrpSpPr/>
          <p:nvPr/>
        </p:nvGrpSpPr>
        <p:grpSpPr>
          <a:xfrm>
            <a:off x="0" y="9597551"/>
            <a:ext cx="20690631" cy="3483918"/>
            <a:chOff x="0" y="9597551"/>
            <a:chExt cx="20690631" cy="348391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352A40C-8D2E-AA74-4404-6B942F2075F6}"/>
                </a:ext>
              </a:extLst>
            </p:cNvPr>
            <p:cNvSpPr/>
            <p:nvPr/>
          </p:nvSpPr>
          <p:spPr>
            <a:xfrm>
              <a:off x="0" y="9995370"/>
              <a:ext cx="20690631" cy="234902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449384"/>
                <a:gd name="f4" fmla="val 618676"/>
                <a:gd name="f5" fmla="*/ f0 1 5449384"/>
                <a:gd name="f6" fmla="*/ f1 1 618676"/>
                <a:gd name="f7" fmla="+- f4 0 f2"/>
                <a:gd name="f8" fmla="+- f3 0 f2"/>
                <a:gd name="f9" fmla="*/ f8 1 5449384"/>
                <a:gd name="f10" fmla="*/ f7 1 618676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5449384" h="618676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A2BE83-F0F1-2158-577D-7CADA8C685B3}"/>
                </a:ext>
              </a:extLst>
            </p:cNvPr>
            <p:cNvSpPr txBox="1"/>
            <p:nvPr/>
          </p:nvSpPr>
          <p:spPr>
            <a:xfrm>
              <a:off x="0" y="9597551"/>
              <a:ext cx="3086099" cy="348391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50804" tIns="50804" rIns="50804" bIns="50804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ts val="337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7440139" y="869570"/>
            <a:ext cx="3407721" cy="8233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METODOLOGIA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000A9CF-DBE1-1250-EFF2-78AAF80B7251}"/>
              </a:ext>
            </a:extLst>
          </p:cNvPr>
          <p:cNvSpPr/>
          <p:nvPr/>
        </p:nvSpPr>
        <p:spPr>
          <a:xfrm flipV="1">
            <a:off x="1009653" y="1856104"/>
            <a:ext cx="16214045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chemeClr val="accent6">
                <a:lumMod val="5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39C83C-F509-10DA-C25F-969847745B68}"/>
              </a:ext>
            </a:extLst>
          </p:cNvPr>
          <p:cNvSpPr txBox="1"/>
          <p:nvPr/>
        </p:nvSpPr>
        <p:spPr>
          <a:xfrm>
            <a:off x="1009653" y="2319595"/>
            <a:ext cx="11791947" cy="64017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Metodologia de Pesquisa: Desenvolvemos um questionário no Google </a:t>
            </a:r>
            <a:r>
              <a:rPr lang="pt-BR" altLang="pt-BR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e o compartilhamos por meio do WhatsApp para coletar dados demográficos e preferências relacionadas ao aplicativo.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pt-BR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Principais Resultados: Obtivemos informações sobre a frequência de cuidados com as plantas, as fontes preferenciais para obter informações sobre jardinagem e a disposição positiva em receber lembretes.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pt-BR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Sugestões Relevantes: Entre as sugestões dos usuários, destacam-se a demanda por treinamentos, a identificação de plantas e o interesse em compartilhar experiências.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F3ADEA5F-27F9-7900-9D78-58FF25B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8" y="-247805"/>
            <a:ext cx="2445197" cy="18950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FEE63C-74D1-D843-2695-2123878F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2" y="231707"/>
            <a:ext cx="1208891" cy="1405410"/>
          </a:xfrm>
          <a:prstGeom prst="rect">
            <a:avLst/>
          </a:prstGeom>
        </p:spPr>
      </p:pic>
      <p:pic>
        <p:nvPicPr>
          <p:cNvPr id="2050" name="Picture 2" descr="Whatsapp Logo – PNG e Vetor – Download de Logo">
            <a:extLst>
              <a:ext uri="{FF2B5EF4-FFF2-40B4-BE49-F238E27FC236}">
                <a16:creationId xmlns:a16="http://schemas.microsoft.com/office/drawing/2014/main" id="{5EEDF74C-A9B3-1FCA-3583-ABE6CD55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773" y="4749970"/>
            <a:ext cx="2437170" cy="172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Forms: como enviar um formulário no corpo do e-mail">
            <a:extLst>
              <a:ext uri="{FF2B5EF4-FFF2-40B4-BE49-F238E27FC236}">
                <a16:creationId xmlns:a16="http://schemas.microsoft.com/office/drawing/2014/main" id="{851FBB37-903F-2BF0-C490-A33B04462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393" y="2092850"/>
            <a:ext cx="3325762" cy="18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0D027C5-E8CE-BC3C-B8F4-524509D0E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6034" y="7463010"/>
            <a:ext cx="2296909" cy="19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4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B56CED-9B26-82D4-863E-3B47B2A91FC3}"/>
              </a:ext>
            </a:extLst>
          </p:cNvPr>
          <p:cNvGrpSpPr/>
          <p:nvPr/>
        </p:nvGrpSpPr>
        <p:grpSpPr>
          <a:xfrm>
            <a:off x="0" y="9597551"/>
            <a:ext cx="20690631" cy="3483918"/>
            <a:chOff x="0" y="9597551"/>
            <a:chExt cx="20690631" cy="348391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352A40C-8D2E-AA74-4404-6B942F2075F6}"/>
                </a:ext>
              </a:extLst>
            </p:cNvPr>
            <p:cNvSpPr/>
            <p:nvPr/>
          </p:nvSpPr>
          <p:spPr>
            <a:xfrm>
              <a:off x="0" y="9995370"/>
              <a:ext cx="20690631" cy="234902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449384"/>
                <a:gd name="f4" fmla="val 618676"/>
                <a:gd name="f5" fmla="*/ f0 1 5449384"/>
                <a:gd name="f6" fmla="*/ f1 1 618676"/>
                <a:gd name="f7" fmla="+- f4 0 f2"/>
                <a:gd name="f8" fmla="+- f3 0 f2"/>
                <a:gd name="f9" fmla="*/ f8 1 5449384"/>
                <a:gd name="f10" fmla="*/ f7 1 618676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5449384" h="618676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A2BE83-F0F1-2158-577D-7CADA8C685B3}"/>
                </a:ext>
              </a:extLst>
            </p:cNvPr>
            <p:cNvSpPr txBox="1"/>
            <p:nvPr/>
          </p:nvSpPr>
          <p:spPr>
            <a:xfrm>
              <a:off x="0" y="9597551"/>
              <a:ext cx="3086099" cy="348391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50804" tIns="50804" rIns="50804" bIns="50804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ts val="337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7440139" y="869570"/>
            <a:ext cx="3407721" cy="8233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TECNOLOGIAS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000A9CF-DBE1-1250-EFF2-78AAF80B7251}"/>
              </a:ext>
            </a:extLst>
          </p:cNvPr>
          <p:cNvSpPr/>
          <p:nvPr/>
        </p:nvSpPr>
        <p:spPr>
          <a:xfrm flipV="1">
            <a:off x="1009653" y="1856104"/>
            <a:ext cx="16214045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chemeClr val="accent6">
                <a:lumMod val="5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39C83C-F509-10DA-C25F-969847745B68}"/>
              </a:ext>
            </a:extLst>
          </p:cNvPr>
          <p:cNvSpPr txBox="1"/>
          <p:nvPr/>
        </p:nvSpPr>
        <p:spPr>
          <a:xfrm>
            <a:off x="1009653" y="2319595"/>
            <a:ext cx="9343715" cy="64017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indent="0" algn="just">
              <a:buNone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Desenvolvimento do </a:t>
            </a:r>
            <a:r>
              <a:rPr lang="pt-BR" altLang="pt-BR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GreenCare</a:t>
            </a: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pt-BR" altLang="pt-BR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Linguagens: HTML, CSS e </a:t>
            </a:r>
            <a:r>
              <a:rPr lang="pt-BR" altLang="pt-BR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pt-BR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Possibilidade de evoluir para um </a:t>
            </a:r>
            <a:r>
              <a:rPr lang="pt-BR" altLang="pt-BR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Progressive</a:t>
            </a: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Web App (PWA) oferecerá aos usuários uma experiência similar à de um aplicativo nativo;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pt-BR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Banco de dados: PostgreSQL, SQL Server ou Oracle;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pt-BR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Armazenamento em nuvem: Amazon S3 ou Google Cloud </a:t>
            </a:r>
            <a:r>
              <a:rPr lang="pt-BR" altLang="pt-BR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alt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F3ADEA5F-27F9-7900-9D78-58FF25B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8" y="-247805"/>
            <a:ext cx="2445197" cy="18950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FEE63C-74D1-D843-2695-2123878F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2" y="231707"/>
            <a:ext cx="1208891" cy="14054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51EE017-62CE-E5A2-F907-C16822D6D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4110" y="2045037"/>
            <a:ext cx="3596952" cy="225571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D7BE7F-2727-EEEF-E88A-52A6BC1B4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689" y="5106031"/>
            <a:ext cx="6721422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4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B56CED-9B26-82D4-863E-3B47B2A91FC3}"/>
              </a:ext>
            </a:extLst>
          </p:cNvPr>
          <p:cNvGrpSpPr/>
          <p:nvPr/>
        </p:nvGrpSpPr>
        <p:grpSpPr>
          <a:xfrm>
            <a:off x="0" y="9597551"/>
            <a:ext cx="20690631" cy="3483918"/>
            <a:chOff x="0" y="9597551"/>
            <a:chExt cx="20690631" cy="348391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352A40C-8D2E-AA74-4404-6B942F2075F6}"/>
                </a:ext>
              </a:extLst>
            </p:cNvPr>
            <p:cNvSpPr/>
            <p:nvPr/>
          </p:nvSpPr>
          <p:spPr>
            <a:xfrm>
              <a:off x="0" y="9995370"/>
              <a:ext cx="20690631" cy="234902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449384"/>
                <a:gd name="f4" fmla="val 618676"/>
                <a:gd name="f5" fmla="*/ f0 1 5449384"/>
                <a:gd name="f6" fmla="*/ f1 1 618676"/>
                <a:gd name="f7" fmla="+- f4 0 f2"/>
                <a:gd name="f8" fmla="+- f3 0 f2"/>
                <a:gd name="f9" fmla="*/ f8 1 5449384"/>
                <a:gd name="f10" fmla="*/ f7 1 618676"/>
                <a:gd name="f11" fmla="*/ f2 1 f9"/>
                <a:gd name="f12" fmla="*/ f3 1 f9"/>
                <a:gd name="f13" fmla="*/ f2 1 f10"/>
                <a:gd name="f14" fmla="*/ f4 1 f10"/>
                <a:gd name="f15" fmla="*/ f11 f5 1"/>
                <a:gd name="f16" fmla="*/ f12 f5 1"/>
                <a:gd name="f17" fmla="*/ f14 f6 1"/>
                <a:gd name="f18" fmla="*/ f13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5449384" h="618676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A2BE83-F0F1-2158-577D-7CADA8C685B3}"/>
                </a:ext>
              </a:extLst>
            </p:cNvPr>
            <p:cNvSpPr txBox="1"/>
            <p:nvPr/>
          </p:nvSpPr>
          <p:spPr>
            <a:xfrm>
              <a:off x="0" y="9597551"/>
              <a:ext cx="3086099" cy="348391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50804" tIns="50804" rIns="50804" bIns="50804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ts val="337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6380823" y="759158"/>
            <a:ext cx="5526353" cy="8233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0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SITUAÇÃO ATUAL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000A9CF-DBE1-1250-EFF2-78AAF80B7251}"/>
              </a:ext>
            </a:extLst>
          </p:cNvPr>
          <p:cNvSpPr/>
          <p:nvPr/>
        </p:nvSpPr>
        <p:spPr>
          <a:xfrm flipV="1">
            <a:off x="1009653" y="1856104"/>
            <a:ext cx="16214045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03" cap="flat">
            <a:solidFill>
              <a:schemeClr val="accent6">
                <a:lumMod val="5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39C83C-F509-10DA-C25F-969847745B68}"/>
              </a:ext>
            </a:extLst>
          </p:cNvPr>
          <p:cNvSpPr txBox="1"/>
          <p:nvPr/>
        </p:nvSpPr>
        <p:spPr>
          <a:xfrm>
            <a:off x="1009653" y="2319594"/>
            <a:ext cx="10243366" cy="73159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457200" lvl="0" indent="-457200" algn="just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3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Soluções existentes: Jardinagem e Paisagismo, Garden </a:t>
            </a:r>
            <a:r>
              <a:rPr lang="pt-BR" sz="32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Planner</a:t>
            </a:r>
            <a:r>
              <a:rPr lang="pt-BR" sz="3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32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</a:t>
            </a:r>
            <a:r>
              <a:rPr lang="pt-BR" sz="3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Garden, </a:t>
            </a:r>
            <a:r>
              <a:rPr lang="pt-BR" sz="32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etc</a:t>
            </a:r>
            <a:r>
              <a:rPr lang="pt-BR" sz="3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</a:p>
          <a:p>
            <a:pPr marL="457200" lvl="0" indent="-457200" algn="just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endParaRPr lang="pt-BR" sz="3200" b="1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3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Limitações das alternativas: falta de catálogo completo, diário de cuidados e notificações personalizadas;</a:t>
            </a:r>
          </a:p>
          <a:p>
            <a:pPr marL="457200" lvl="0" indent="-457200" algn="just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endParaRPr lang="pt-BR" sz="3200" b="1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32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GreenCare</a:t>
            </a:r>
            <a:r>
              <a:rPr lang="pt-BR" sz="3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como solução: integração, intuitividade e atendimento às necessidades específicas de entusiastas de jardinagem;</a:t>
            </a:r>
          </a:p>
          <a:p>
            <a:pPr marL="457200" lvl="0" indent="-457200" algn="just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endParaRPr lang="pt-BR" sz="3200" b="1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3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Objetivo: promover uma experiência mais completa e eficaz no cuidado com as plantas.</a:t>
            </a:r>
            <a:endParaRPr lang="en-US" sz="3000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F3ADEA5F-27F9-7900-9D78-58FF25B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8" y="-247805"/>
            <a:ext cx="2445197" cy="18950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FEE63C-74D1-D843-2695-2123878F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2" y="231707"/>
            <a:ext cx="1208891" cy="14054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422611-7F49-1896-3B62-EAF500432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723" y="2178675"/>
            <a:ext cx="4123995" cy="210728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713FD5-2241-3B8E-C826-34095207F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999" y="4753503"/>
            <a:ext cx="3553092" cy="227748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16E3A3B-C483-59CC-87A1-4056492B0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7176" y="7330501"/>
            <a:ext cx="4755091" cy="23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1978702" y="759158"/>
            <a:ext cx="13416195" cy="8233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4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REQUISITOS FUNCIONAIS – DIAGRAMA DE CASO DE USO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F3ADEA5F-27F9-7900-9D78-58FF25B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8" y="-247805"/>
            <a:ext cx="2445197" cy="18950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FEE63C-74D1-D843-2695-2123878F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2" y="231707"/>
            <a:ext cx="1208891" cy="1405410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32CE141C-649A-F7FA-D19D-411843193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66" y="1435232"/>
            <a:ext cx="13067131" cy="919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2000824" y="282027"/>
            <a:ext cx="13416195" cy="835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8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DIAGRAMA DE CLASSES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F3ADEA5F-27F9-7900-9D78-58FF25B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577" y="-192440"/>
            <a:ext cx="2445197" cy="18950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FEE63C-74D1-D843-2695-2123878F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26" y="-3000"/>
            <a:ext cx="1208891" cy="140541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FEFE29-807A-C230-E46E-FA82C3094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43" y="1402410"/>
            <a:ext cx="15058103" cy="90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3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9E4452E-49B2-5359-A652-EB378ADF66CD}"/>
              </a:ext>
            </a:extLst>
          </p:cNvPr>
          <p:cNvSpPr txBox="1"/>
          <p:nvPr/>
        </p:nvSpPr>
        <p:spPr>
          <a:xfrm>
            <a:off x="1978702" y="759158"/>
            <a:ext cx="13416195" cy="8353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400" b="0" i="0" u="none" strike="noStrike" kern="1200" cap="none" spc="0" baseline="0" dirty="0">
                <a:solidFill>
                  <a:schemeClr val="accent6">
                    <a:lumMod val="75000"/>
                  </a:schemeClr>
                </a:solidFill>
                <a:uFillTx/>
                <a:latin typeface="Oswald Bold"/>
              </a:rPr>
              <a:t>PROTÓTIPOS DE INTERFACES – LOGIN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401534-A8BA-8272-DBA6-2D713E0D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26" y="1706582"/>
            <a:ext cx="14649713" cy="82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6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749C0E32645042AA08E5B3B6F97260" ma:contentTypeVersion="6" ma:contentTypeDescription="Crie um novo documento." ma:contentTypeScope="" ma:versionID="534358a294b9b0a00941393685a35ea3">
  <xsd:schema xmlns:xsd="http://www.w3.org/2001/XMLSchema" xmlns:xs="http://www.w3.org/2001/XMLSchema" xmlns:p="http://schemas.microsoft.com/office/2006/metadata/properties" xmlns:ns2="2bb066de-f071-4a17-b6d7-58746cbe0a18" xmlns:ns3="af317602-f812-4f22-a385-b6c4a4e3018b" targetNamespace="http://schemas.microsoft.com/office/2006/metadata/properties" ma:root="true" ma:fieldsID="a8da8f6830488aedc6cb8db243a09c46" ns2:_="" ns3:_="">
    <xsd:import namespace="2bb066de-f071-4a17-b6d7-58746cbe0a18"/>
    <xsd:import namespace="af317602-f812-4f22-a385-b6c4a4e301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066de-f071-4a17-b6d7-58746cbe0a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17602-f812-4f22-a385-b6c4a4e301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AAC645-131F-49B0-A6A5-A5FD136984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39D688-97C7-4406-B03B-ED7E5865E6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74D405-B5E3-4653-B278-891679BC6E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b066de-f071-4a17-b6d7-58746cbe0a18"/>
    <ds:schemaRef ds:uri="af317602-f812-4f22-a385-b6c4a4e30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511</Words>
  <Application>Microsoft Office PowerPoint</Application>
  <PresentationFormat>Personalizar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Oswald</vt:lpstr>
      <vt:lpstr>Oswald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MOSTRA APRESENTAÇÃO ORAL</dc:title>
  <dc:creator>Jozrael Rezende</dc:creator>
  <cp:lastModifiedBy>RAVENA BALGAMON CAMARGO</cp:lastModifiedBy>
  <cp:revision>24</cp:revision>
  <dcterms:created xsi:type="dcterms:W3CDTF">2006-08-16T00:00:00Z</dcterms:created>
  <dcterms:modified xsi:type="dcterms:W3CDTF">2023-11-21T00:58:21Z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0x01010051749C0E32645042AA08E5B3B6F97260</vt:lpwstr>
  </property>
</Properties>
</file>