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4"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406004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19103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280707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4525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150510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26711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2976490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312559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154218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66733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17109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47945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237750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21079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6073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10334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1A7B2E-3FFF-41B9-92A8-DC9A22903DB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321319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1A7B2E-3FFF-41B9-92A8-DC9A22903DB5}" type="datetimeFigureOut">
              <a:rPr lang="zh-CN" altLang="en-US" smtClean="0"/>
              <a:t>2020/1/5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3F9E26-8211-4D13-B7E8-BE752832AD7B}" type="slidenum">
              <a:rPr lang="zh-CN" altLang="en-US" smtClean="0"/>
              <a:t>‹#›</a:t>
            </a:fld>
            <a:endParaRPr lang="zh-CN" altLang="en-US"/>
          </a:p>
        </p:txBody>
      </p:sp>
    </p:spTree>
    <p:extLst>
      <p:ext uri="{BB962C8B-B14F-4D97-AF65-F5344CB8AC3E}">
        <p14:creationId xmlns:p14="http://schemas.microsoft.com/office/powerpoint/2010/main" val="733172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ilibili.com/video/av4077379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Japanese Carta</a:t>
            </a:r>
            <a:endParaRPr lang="zh-CN" altLang="en-US" dirty="0"/>
          </a:p>
        </p:txBody>
      </p:sp>
      <p:sp>
        <p:nvSpPr>
          <p:cNvPr id="3" name="副标题 2"/>
          <p:cNvSpPr>
            <a:spLocks noGrp="1"/>
          </p:cNvSpPr>
          <p:nvPr>
            <p:ph type="subTitle" idx="1"/>
          </p:nvPr>
        </p:nvSpPr>
        <p:spPr/>
        <p:txBody>
          <a:bodyPr/>
          <a:lstStyle/>
          <a:p>
            <a:r>
              <a:rPr lang="en-US" altLang="zh-CN" dirty="0" smtClean="0"/>
              <a:t>Presentation by </a:t>
            </a:r>
            <a:r>
              <a:rPr lang="en-US" altLang="zh-CN" dirty="0" err="1" smtClean="0"/>
              <a:t>ravenclaw_oier</a:t>
            </a:r>
            <a:endParaRPr lang="zh-CN" altLang="en-US" dirty="0"/>
          </a:p>
        </p:txBody>
      </p:sp>
    </p:spTree>
    <p:extLst>
      <p:ext uri="{BB962C8B-B14F-4D97-AF65-F5344CB8AC3E}">
        <p14:creationId xmlns:p14="http://schemas.microsoft.com/office/powerpoint/2010/main" val="245060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fontScale="92500"/>
          </a:bodyPr>
          <a:lstStyle/>
          <a:p>
            <a:r>
              <a:rPr lang="en-US" altLang="zh-CN" sz="2800" dirty="0" smtClean="0"/>
              <a:t>The start of the game is marked by the reading of a card that does not belong to the card set. It is as follows:</a:t>
            </a:r>
          </a:p>
          <a:p>
            <a:r>
              <a:rPr lang="ja-JP" altLang="en-US" sz="2800" dirty="0">
                <a:latin typeface="华文楷体" panose="02010600040101010101" pitchFamily="2" charset="-122"/>
                <a:ea typeface="华文楷体" panose="02010600040101010101" pitchFamily="2" charset="-122"/>
              </a:rPr>
              <a:t>难波津に、咲くやこの花、冬ごもり，今は春べと、咲くやこの</a:t>
            </a:r>
            <a:r>
              <a:rPr lang="ja-JP" altLang="en-US" sz="2800" dirty="0" smtClean="0">
                <a:latin typeface="华文楷体" panose="02010600040101010101" pitchFamily="2" charset="-122"/>
                <a:ea typeface="华文楷体" panose="02010600040101010101" pitchFamily="2" charset="-122"/>
              </a:rPr>
              <a:t>花</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en-US" altLang="zh-CN" sz="2800" dirty="0" smtClean="0"/>
              <a:t>Translation:</a:t>
            </a:r>
            <a:r>
              <a:rPr lang="zh-CN" altLang="en-US" sz="2800" dirty="0">
                <a:latin typeface="华文楷体" panose="02010600040101010101" pitchFamily="2" charset="-122"/>
                <a:ea typeface="华文楷体" panose="02010600040101010101" pitchFamily="2" charset="-122"/>
              </a:rPr>
              <a:t>难波渡津花，寒冬暗沉寂。今时将逢春</a:t>
            </a:r>
            <a:r>
              <a:rPr lang="zh-CN" altLang="en-US" sz="2800" dirty="0" smtClean="0">
                <a:latin typeface="华文楷体" panose="02010600040101010101" pitchFamily="2" charset="-122"/>
                <a:ea typeface="华文楷体" panose="02010600040101010101" pitchFamily="2" charset="-122"/>
              </a:rPr>
              <a:t>，花</a:t>
            </a:r>
            <a:r>
              <a:rPr lang="zh-CN" altLang="en-US" sz="2800" dirty="0">
                <a:latin typeface="华文楷体" panose="02010600040101010101" pitchFamily="2" charset="-122"/>
                <a:ea typeface="华文楷体" panose="02010600040101010101" pitchFamily="2" charset="-122"/>
              </a:rPr>
              <a:t>开映波津</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en-US" altLang="zh-CN" sz="2800" i="1" dirty="0"/>
              <a:t>In Naniwa Bay, now the flowers are blossoming. After lying dormant all winter, now the spring has come and the flowers are blossoming.</a:t>
            </a:r>
            <a:endParaRPr lang="zh-CN" altLang="en-US" sz="3600" dirty="0"/>
          </a:p>
        </p:txBody>
      </p:sp>
    </p:spTree>
    <p:extLst>
      <p:ext uri="{BB962C8B-B14F-4D97-AF65-F5344CB8AC3E}">
        <p14:creationId xmlns:p14="http://schemas.microsoft.com/office/powerpoint/2010/main" val="77454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a:xfrm>
            <a:off x="646111" y="2052918"/>
            <a:ext cx="5564773" cy="4195481"/>
          </a:xfrm>
        </p:spPr>
        <p:txBody>
          <a:bodyPr>
            <a:normAutofit lnSpcReduction="10000"/>
          </a:bodyPr>
          <a:lstStyle/>
          <a:p>
            <a:r>
              <a:rPr lang="en-US" altLang="zh-CN" sz="2800" dirty="0" smtClean="0"/>
              <a:t>There are two sets of cards used:</a:t>
            </a:r>
          </a:p>
          <a:p>
            <a:r>
              <a:rPr lang="en-US" altLang="zh-CN" sz="2800" dirty="0" err="1"/>
              <a:t>Yomifuda</a:t>
            </a:r>
            <a:r>
              <a:rPr lang="en-US" altLang="zh-CN" sz="2800" dirty="0"/>
              <a:t> (lit. "reading card"); 100 cards, each with a picture of a poet with a complete </a:t>
            </a:r>
            <a:r>
              <a:rPr lang="en-US" altLang="zh-CN" sz="2800" dirty="0" err="1"/>
              <a:t>tanka</a:t>
            </a:r>
            <a:r>
              <a:rPr lang="en-US" altLang="zh-CN" sz="2800" dirty="0"/>
              <a:t> </a:t>
            </a:r>
            <a:r>
              <a:rPr lang="en-US" altLang="zh-CN" sz="2800" dirty="0" smtClean="0"/>
              <a:t>by </a:t>
            </a:r>
            <a:r>
              <a:rPr lang="en-US" altLang="zh-CN" sz="2800" dirty="0"/>
              <a:t>them.</a:t>
            </a:r>
          </a:p>
          <a:p>
            <a:r>
              <a:rPr lang="en-US" altLang="zh-CN" sz="2800" dirty="0" err="1"/>
              <a:t>Torifuda</a:t>
            </a:r>
            <a:r>
              <a:rPr lang="en-US" altLang="zh-CN" sz="2800" dirty="0"/>
              <a:t> (lit. "grabbing card"); 100 cards, each corresponding to a </a:t>
            </a:r>
            <a:r>
              <a:rPr lang="en-US" altLang="zh-CN" sz="2800" dirty="0" err="1"/>
              <a:t>yomifuda</a:t>
            </a:r>
            <a:r>
              <a:rPr lang="en-US" altLang="zh-CN" sz="2800" dirty="0"/>
              <a:t> but with only the last phrases of the </a:t>
            </a:r>
            <a:r>
              <a:rPr lang="en-US" altLang="zh-CN" sz="2800" dirty="0" smtClean="0"/>
              <a:t>poem</a:t>
            </a:r>
            <a:endParaRPr lang="zh-CN" altLang="en-US" sz="2800" dirty="0"/>
          </a:p>
        </p:txBody>
      </p:sp>
      <p:pic>
        <p:nvPicPr>
          <p:cNvPr id="4" name="图片 3"/>
          <p:cNvPicPr>
            <a:picLocks noChangeAspect="1"/>
          </p:cNvPicPr>
          <p:nvPr/>
        </p:nvPicPr>
        <p:blipFill>
          <a:blip r:embed="rId2"/>
          <a:stretch>
            <a:fillRect/>
          </a:stretch>
        </p:blipFill>
        <p:spPr>
          <a:xfrm>
            <a:off x="6114437" y="2272138"/>
            <a:ext cx="6077563" cy="3757039"/>
          </a:xfrm>
          <a:prstGeom prst="rect">
            <a:avLst/>
          </a:prstGeom>
        </p:spPr>
      </p:pic>
    </p:spTree>
    <p:extLst>
      <p:ext uri="{BB962C8B-B14F-4D97-AF65-F5344CB8AC3E}">
        <p14:creationId xmlns:p14="http://schemas.microsoft.com/office/powerpoint/2010/main" val="317484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a:bodyPr>
          <a:lstStyle/>
          <a:p>
            <a:r>
              <a:rPr lang="en-US" altLang="zh-CN" sz="2800" dirty="0"/>
              <a:t> Following the introductory poem, the reciter reads one of the 100 </a:t>
            </a:r>
            <a:r>
              <a:rPr lang="en-US" altLang="zh-CN" sz="2800" dirty="0" err="1"/>
              <a:t>yomifuda</a:t>
            </a:r>
            <a:r>
              <a:rPr lang="en-US" altLang="zh-CN" sz="2800" dirty="0"/>
              <a:t>. 50 of the </a:t>
            </a:r>
            <a:r>
              <a:rPr lang="en-US" altLang="zh-CN" sz="2800" dirty="0" err="1"/>
              <a:t>yomifuda</a:t>
            </a:r>
            <a:r>
              <a:rPr lang="en-US" altLang="zh-CN" sz="2800" dirty="0"/>
              <a:t> are in the game as </a:t>
            </a:r>
            <a:r>
              <a:rPr lang="en-US" altLang="zh-CN" sz="2800" dirty="0" err="1"/>
              <a:t>torifuda</a:t>
            </a:r>
            <a:r>
              <a:rPr lang="en-US" altLang="zh-CN" sz="2800" dirty="0"/>
              <a:t>, and the other 50 are </a:t>
            </a:r>
            <a:r>
              <a:rPr lang="en-US" altLang="zh-CN" sz="2800" dirty="0" err="1"/>
              <a:t>karafuda</a:t>
            </a:r>
            <a:r>
              <a:rPr lang="en-US" altLang="zh-CN" sz="2800" dirty="0"/>
              <a:t> (dead cards) and do not correspond to </a:t>
            </a:r>
            <a:r>
              <a:rPr lang="en-US" altLang="zh-CN" sz="2800" dirty="0" err="1"/>
              <a:t>torifuda</a:t>
            </a:r>
            <a:r>
              <a:rPr lang="en-US" altLang="zh-CN" sz="2800" dirty="0"/>
              <a:t> in the game.</a:t>
            </a:r>
            <a:endParaRPr lang="zh-CN" altLang="en-US" sz="2800" dirty="0"/>
          </a:p>
        </p:txBody>
      </p:sp>
    </p:spTree>
    <p:extLst>
      <p:ext uri="{BB962C8B-B14F-4D97-AF65-F5344CB8AC3E}">
        <p14:creationId xmlns:p14="http://schemas.microsoft.com/office/powerpoint/2010/main" val="235332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a:xfrm>
            <a:off x="1032972" y="1853248"/>
            <a:ext cx="9447458" cy="4712677"/>
          </a:xfrm>
        </p:spPr>
        <p:txBody>
          <a:bodyPr>
            <a:noAutofit/>
          </a:bodyPr>
          <a:lstStyle/>
          <a:p>
            <a:r>
              <a:rPr lang="en-US" altLang="zh-CN" sz="2800" dirty="0"/>
              <a:t>As soon as the players recognize which </a:t>
            </a:r>
            <a:r>
              <a:rPr lang="en-US" altLang="zh-CN" sz="2800" i="1" dirty="0" err="1"/>
              <a:t>yomifuda</a:t>
            </a:r>
            <a:r>
              <a:rPr lang="en-US" altLang="zh-CN" sz="2800" dirty="0"/>
              <a:t> is being read, they race to find and touch the corresponding </a:t>
            </a:r>
            <a:r>
              <a:rPr lang="en-US" altLang="zh-CN" sz="2800" i="1" dirty="0" err="1"/>
              <a:t>torifuda</a:t>
            </a:r>
            <a:r>
              <a:rPr lang="en-US" altLang="zh-CN" sz="2800" dirty="0"/>
              <a:t>. The first player to touch the </a:t>
            </a:r>
            <a:r>
              <a:rPr lang="en-US" altLang="zh-CN" sz="2800" i="1" dirty="0" err="1"/>
              <a:t>torifuda</a:t>
            </a:r>
            <a:r>
              <a:rPr lang="en-US" altLang="zh-CN" sz="2800" dirty="0"/>
              <a:t> "takes" the card and removes it from play. When a player takes a card from the opponent's territory, that player may transfer one of their own cards to their opponent. If both players touch the card at the same time, it is taken by the player whose territory it is in</a:t>
            </a:r>
            <a:r>
              <a:rPr lang="en-US" altLang="zh-CN" sz="2800" dirty="0" smtClean="0"/>
              <a:t>. The first one to get rid of all cards in his/her territory is declared the winner</a:t>
            </a:r>
            <a:endParaRPr lang="zh-CN" altLang="en-US" sz="3600" dirty="0"/>
          </a:p>
        </p:txBody>
      </p:sp>
    </p:spTree>
    <p:extLst>
      <p:ext uri="{BB962C8B-B14F-4D97-AF65-F5344CB8AC3E}">
        <p14:creationId xmlns:p14="http://schemas.microsoft.com/office/powerpoint/2010/main" val="72494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i="1" dirty="0" err="1"/>
              <a:t>Otetsuki</a:t>
            </a:r>
            <a:r>
              <a:rPr lang="en-US" altLang="zh-CN" sz="2800" b="1" i="1" dirty="0"/>
              <a:t> (faults, false touches)</a:t>
            </a:r>
          </a:p>
          <a:p>
            <a:r>
              <a:rPr lang="en-US" altLang="zh-CN" sz="2800" dirty="0"/>
              <a:t>Touching the wrong card in the same territory as the target card is not a penalty</a:t>
            </a:r>
            <a:r>
              <a:rPr lang="en-US" altLang="zh-CN" sz="2800" dirty="0" smtClean="0"/>
              <a:t>. </a:t>
            </a:r>
            <a:r>
              <a:rPr lang="en-US" altLang="zh-CN" sz="2800" b="1" dirty="0" smtClean="0"/>
              <a:t>As </a:t>
            </a:r>
            <a:r>
              <a:rPr lang="en-US" altLang="zh-CN" sz="2800" b="1" dirty="0"/>
              <a:t>a result, the players may toss away surrounding cards near the target card</a:t>
            </a:r>
            <a:r>
              <a:rPr lang="en-US" altLang="zh-CN" sz="2800" b="1" dirty="0" smtClean="0"/>
              <a:t>. (This is an important tactic in real games)</a:t>
            </a:r>
            <a:endParaRPr lang="en-US" altLang="zh-CN" sz="2800" b="1" dirty="0"/>
          </a:p>
          <a:p>
            <a:r>
              <a:rPr lang="en-US" altLang="zh-CN" sz="2800" dirty="0"/>
              <a:t>Touching the wrong card in the wrong territory results in a penalty. The opponent may then transfer a card from their territory to the faulting player's.</a:t>
            </a:r>
          </a:p>
          <a:p>
            <a:r>
              <a:rPr lang="en-US" altLang="zh-CN" sz="2800" dirty="0"/>
              <a:t>When a player touches any card when a dead card is read, they incur a penalty.</a:t>
            </a:r>
            <a:endParaRPr lang="zh-CN" altLang="en-US" sz="2800" dirty="0"/>
          </a:p>
        </p:txBody>
      </p:sp>
    </p:spTree>
    <p:extLst>
      <p:ext uri="{BB962C8B-B14F-4D97-AF65-F5344CB8AC3E}">
        <p14:creationId xmlns:p14="http://schemas.microsoft.com/office/powerpoint/2010/main" val="91091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a:bodyPr>
          <a:lstStyle/>
          <a:p>
            <a:r>
              <a:rPr lang="en-US" altLang="zh-CN" sz="2800" b="1" i="1" dirty="0"/>
              <a:t>Double faults</a:t>
            </a:r>
          </a:p>
          <a:p>
            <a:r>
              <a:rPr lang="en-US" altLang="zh-CN" sz="2800" dirty="0"/>
              <a:t>If a player touches the wrong card in the opponent's territory and the opponent touches the correct card in the faulting player's territory, it is a double fault with a penalty of two cards.</a:t>
            </a:r>
          </a:p>
          <a:p>
            <a:r>
              <a:rPr lang="en-US" altLang="zh-CN" sz="2800" dirty="0"/>
              <a:t>When a player touches any card in both territories when a dead card is read, they incur a penalty of two cards</a:t>
            </a:r>
            <a:r>
              <a:rPr lang="en-US" altLang="zh-CN" sz="2800" dirty="0" smtClean="0"/>
              <a:t>.</a:t>
            </a:r>
            <a:endParaRPr lang="en-US" altLang="zh-CN" sz="2800" dirty="0"/>
          </a:p>
        </p:txBody>
      </p:sp>
    </p:spTree>
    <p:extLst>
      <p:ext uri="{BB962C8B-B14F-4D97-AF65-F5344CB8AC3E}">
        <p14:creationId xmlns:p14="http://schemas.microsoft.com/office/powerpoint/2010/main" val="78742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a:bodyPr>
          <a:lstStyle/>
          <a:p>
            <a:r>
              <a:rPr lang="en-US" altLang="zh-CN" sz="2800" dirty="0"/>
              <a:t>The order of the cards in a player's territory may be rearranged at any time during the game. However, excessive rearrangement is considered poor sportsmanship</a:t>
            </a:r>
            <a:r>
              <a:rPr lang="en-US" altLang="zh-CN" sz="2800" dirty="0" smtClean="0"/>
              <a:t>.</a:t>
            </a:r>
            <a:endParaRPr lang="zh-CN" altLang="en-US" sz="2800" dirty="0"/>
          </a:p>
          <a:p>
            <a:endParaRPr lang="zh-CN" altLang="en-US" sz="2800" dirty="0"/>
          </a:p>
        </p:txBody>
      </p:sp>
    </p:spTree>
    <p:extLst>
      <p:ext uri="{BB962C8B-B14F-4D97-AF65-F5344CB8AC3E}">
        <p14:creationId xmlns:p14="http://schemas.microsoft.com/office/powerpoint/2010/main" val="98318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800" dirty="0"/>
              <a:t>Good </a:t>
            </a:r>
            <a:r>
              <a:rPr lang="en-US" altLang="zh-CN" sz="2800" dirty="0" err="1"/>
              <a:t>karuta</a:t>
            </a:r>
            <a:r>
              <a:rPr lang="en-US" altLang="zh-CN" sz="2800" dirty="0"/>
              <a:t> players memorize all 100 </a:t>
            </a:r>
            <a:r>
              <a:rPr lang="en-US" altLang="zh-CN" sz="2800" dirty="0" err="1"/>
              <a:t>tanka</a:t>
            </a:r>
            <a:r>
              <a:rPr lang="en-US" altLang="zh-CN" sz="2800" dirty="0"/>
              <a:t> poems and the layout of the cards at the start of the match. The layout of the cards changes during the duration of the match.</a:t>
            </a:r>
          </a:p>
          <a:p>
            <a:endParaRPr lang="en-US" altLang="zh-CN" sz="2800" dirty="0"/>
          </a:p>
          <a:p>
            <a:r>
              <a:rPr lang="en-US" altLang="zh-CN" sz="2800" dirty="0"/>
              <a:t>There are 7 poems which have unique first syllables (</a:t>
            </a:r>
            <a:r>
              <a:rPr lang="en-US" altLang="zh-CN" sz="2800" dirty="0" err="1"/>
              <a:t>fu</a:t>
            </a:r>
            <a:r>
              <a:rPr lang="en-US" altLang="zh-CN" sz="2800" dirty="0"/>
              <a:t>, ho, me, mu, </a:t>
            </a:r>
            <a:r>
              <a:rPr lang="en-US" altLang="zh-CN" sz="2800" dirty="0" err="1"/>
              <a:t>sa</a:t>
            </a:r>
            <a:r>
              <a:rPr lang="en-US" altLang="zh-CN" sz="2800" dirty="0"/>
              <a:t>, se, </a:t>
            </a:r>
            <a:r>
              <a:rPr lang="en-US" altLang="zh-CN" sz="2800" dirty="0" err="1"/>
              <a:t>su</a:t>
            </a:r>
            <a:r>
              <a:rPr lang="en-US" altLang="zh-CN" sz="2800" dirty="0"/>
              <a:t>), 42 with unique first 2 syllables, 37 poems with unique first 3 syllables, 6 poems with 4, 2 poems with 5 and, finally, 6 cards with unique first 6 syllables, so a player can discriminate between cards only when the second verse of the poem </a:t>
            </a:r>
            <a:r>
              <a:rPr lang="en-US" altLang="zh-CN" sz="2800" dirty="0" smtClean="0"/>
              <a:t>starts. A </a:t>
            </a:r>
            <a:r>
              <a:rPr lang="en-US" altLang="zh-CN" sz="2800" dirty="0"/>
              <a:t>player must react as soon as he/she hears the beginning decisive part of the poem, which is called </a:t>
            </a:r>
            <a:r>
              <a:rPr lang="en-US" altLang="zh-CN" sz="2800" dirty="0" err="1"/>
              <a:t>kimariji</a:t>
            </a:r>
            <a:r>
              <a:rPr lang="en-US" altLang="zh-CN" sz="2800" dirty="0"/>
              <a:t>. </a:t>
            </a:r>
            <a:endParaRPr lang="zh-CN" altLang="en-US" sz="2800" dirty="0"/>
          </a:p>
        </p:txBody>
      </p:sp>
    </p:spTree>
    <p:extLst>
      <p:ext uri="{BB962C8B-B14F-4D97-AF65-F5344CB8AC3E}">
        <p14:creationId xmlns:p14="http://schemas.microsoft.com/office/powerpoint/2010/main" val="370389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fontScale="92500"/>
          </a:bodyPr>
          <a:lstStyle/>
          <a:p>
            <a:r>
              <a:rPr lang="en-US" altLang="zh-CN" sz="2800" dirty="0" smtClean="0"/>
              <a:t>For </a:t>
            </a:r>
            <a:r>
              <a:rPr lang="en-US" altLang="zh-CN" sz="2800" dirty="0"/>
              <a:t>example, there are 3 cards starting with chi which are: </a:t>
            </a:r>
            <a:r>
              <a:rPr lang="en-US" altLang="zh-CN" sz="2800" dirty="0" err="1"/>
              <a:t>chihayaburu</a:t>
            </a:r>
            <a:r>
              <a:rPr lang="en-US" altLang="zh-CN" sz="2800" dirty="0"/>
              <a:t>..., </a:t>
            </a:r>
            <a:r>
              <a:rPr lang="en-US" altLang="zh-CN" sz="2800" dirty="0" err="1"/>
              <a:t>chigiriki</a:t>
            </a:r>
            <a:r>
              <a:rPr lang="en-US" altLang="zh-CN" sz="2800" dirty="0"/>
              <a:t> </a:t>
            </a:r>
            <a:r>
              <a:rPr lang="en-US" altLang="zh-CN" sz="2800" dirty="0" err="1"/>
              <a:t>na.</a:t>
            </a:r>
            <a:r>
              <a:rPr lang="en-US" altLang="zh-CN" sz="2800" dirty="0"/>
              <a:t>.., and </a:t>
            </a:r>
            <a:r>
              <a:rPr lang="en-US" altLang="zh-CN" sz="2800" dirty="0" err="1"/>
              <a:t>chigiri-okishi</a:t>
            </a:r>
            <a:r>
              <a:rPr lang="en-US" altLang="zh-CN" sz="2800" dirty="0"/>
              <a:t>...; </a:t>
            </a:r>
            <a:endParaRPr lang="en-US" altLang="zh-CN" sz="2800" dirty="0" smtClean="0"/>
          </a:p>
          <a:p>
            <a:r>
              <a:rPr lang="en-US" altLang="zh-CN" sz="2800" dirty="0" smtClean="0"/>
              <a:t>A tactic is that you can put your hands around (but not touch) the card starting with the syllables already heard.</a:t>
            </a:r>
          </a:p>
          <a:p>
            <a:r>
              <a:rPr lang="en-US" altLang="zh-CN" sz="2800" dirty="0" smtClean="0"/>
              <a:t>For example, cards </a:t>
            </a:r>
            <a:r>
              <a:rPr lang="en-US" altLang="zh-CN" sz="2800" dirty="0" err="1" smtClean="0"/>
              <a:t>Chihayaburu</a:t>
            </a:r>
            <a:r>
              <a:rPr lang="en-US" altLang="zh-CN" sz="2800" dirty="0" smtClean="0"/>
              <a:t> and </a:t>
            </a:r>
            <a:r>
              <a:rPr lang="en-US" altLang="zh-CN" sz="2800" dirty="0" err="1" smtClean="0"/>
              <a:t>Chigirikina</a:t>
            </a:r>
            <a:r>
              <a:rPr lang="en-US" altLang="zh-CN" sz="2800" dirty="0" smtClean="0"/>
              <a:t> are on your side, while the other one is not, you can protect </a:t>
            </a:r>
            <a:r>
              <a:rPr lang="en-US" altLang="zh-CN" sz="2800" dirty="0" err="1" smtClean="0"/>
              <a:t>Chihayaburu</a:t>
            </a:r>
            <a:r>
              <a:rPr lang="en-US" altLang="zh-CN" sz="2800" dirty="0" smtClean="0"/>
              <a:t>, and aim your other hand at </a:t>
            </a:r>
            <a:r>
              <a:rPr lang="en-US" altLang="zh-CN" sz="2800" dirty="0" err="1" smtClean="0"/>
              <a:t>Chigiriokishi</a:t>
            </a:r>
            <a:r>
              <a:rPr lang="en-US" altLang="zh-CN" sz="2800" dirty="0" smtClean="0"/>
              <a:t>. (You can swipe away </a:t>
            </a:r>
            <a:r>
              <a:rPr lang="en-US" altLang="zh-CN" sz="2800" dirty="0" err="1" smtClean="0"/>
              <a:t>Chigirikina</a:t>
            </a:r>
            <a:r>
              <a:rPr lang="en-US" altLang="zh-CN" sz="2800" dirty="0" smtClean="0"/>
              <a:t> with the hand protecting </a:t>
            </a:r>
            <a:r>
              <a:rPr lang="en-US" altLang="zh-CN" sz="2800" dirty="0" err="1" smtClean="0"/>
              <a:t>Chihayaburu</a:t>
            </a:r>
            <a:r>
              <a:rPr lang="en-US" altLang="zh-CN" sz="2800" dirty="0" smtClean="0"/>
              <a:t>)</a:t>
            </a:r>
            <a:endParaRPr lang="en-US" altLang="zh-CN" sz="2800" dirty="0"/>
          </a:p>
        </p:txBody>
      </p:sp>
    </p:spTree>
    <p:extLst>
      <p:ext uri="{BB962C8B-B14F-4D97-AF65-F5344CB8AC3E}">
        <p14:creationId xmlns:p14="http://schemas.microsoft.com/office/powerpoint/2010/main" val="309771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Famous Tournaments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To </a:t>
            </a:r>
            <a:r>
              <a:rPr lang="en-US" altLang="zh-CN" sz="2800" dirty="0"/>
              <a:t>participate in tournaments for higher classes, players must gain corresponding </a:t>
            </a:r>
            <a:r>
              <a:rPr lang="en-US" altLang="zh-CN" sz="2800" i="1" dirty="0" err="1"/>
              <a:t>dan</a:t>
            </a:r>
            <a:r>
              <a:rPr lang="en-US" altLang="zh-CN" sz="2800" dirty="0"/>
              <a:t> by gaining sufficient results in lower classes that are set by the association, and the player must register as official member of the association if he or she wishes to enter any tournament higher than C class.</a:t>
            </a:r>
          </a:p>
          <a:p>
            <a:r>
              <a:rPr lang="en-US" altLang="zh-CN" sz="2800" dirty="0"/>
              <a:t>There are about 50 official tournaments every year which are counted toward the ranking of </a:t>
            </a:r>
            <a:r>
              <a:rPr lang="en-US" altLang="zh-CN" sz="2800" i="1" dirty="0" err="1"/>
              <a:t>dan</a:t>
            </a:r>
            <a:r>
              <a:rPr lang="en-US" altLang="zh-CN" sz="2800" dirty="0" err="1" smtClean="0"/>
              <a:t>.</a:t>
            </a:r>
            <a:endParaRPr lang="en-US" altLang="zh-CN" sz="2800" dirty="0"/>
          </a:p>
        </p:txBody>
      </p:sp>
    </p:spTree>
    <p:extLst>
      <p:ext uri="{BB962C8B-B14F-4D97-AF65-F5344CB8AC3E}">
        <p14:creationId xmlns:p14="http://schemas.microsoft.com/office/powerpoint/2010/main" val="418503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 What happens if the correct card is at the opponent’s side but you accidentally took another card at the opponent’s side?</a:t>
            </a:r>
          </a:p>
          <a:p>
            <a:r>
              <a:rPr lang="en-US" altLang="zh-CN" sz="2800" dirty="0" smtClean="0"/>
              <a:t>B. From where did the manga, animation and movie series </a:t>
            </a:r>
            <a:r>
              <a:rPr lang="en-US" altLang="zh-CN" sz="2800" i="1" dirty="0" err="1" smtClean="0"/>
              <a:t>Chihayafuru</a:t>
            </a:r>
            <a:r>
              <a:rPr lang="en-US" altLang="zh-CN" sz="2800" i="1" dirty="0" smtClean="0"/>
              <a:t> </a:t>
            </a:r>
            <a:r>
              <a:rPr lang="en-US" altLang="zh-CN" sz="2800" dirty="0" smtClean="0"/>
              <a:t>get its name? Explain its meaning</a:t>
            </a:r>
          </a:p>
          <a:p>
            <a:r>
              <a:rPr lang="en-US" altLang="zh-CN" sz="2800" dirty="0" smtClean="0"/>
              <a:t>Problems are not sorted according to difficulty</a:t>
            </a:r>
          </a:p>
        </p:txBody>
      </p:sp>
    </p:spTree>
    <p:extLst>
      <p:ext uri="{BB962C8B-B14F-4D97-AF65-F5344CB8AC3E}">
        <p14:creationId xmlns:p14="http://schemas.microsoft.com/office/powerpoint/2010/main" val="3054517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Famous Tournaments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The queen and </a:t>
            </a:r>
            <a:r>
              <a:rPr lang="en-US" altLang="zh-CN" sz="2800" dirty="0" err="1" smtClean="0"/>
              <a:t>meijin</a:t>
            </a:r>
            <a:r>
              <a:rPr lang="en-US" altLang="zh-CN" sz="2800" dirty="0" smtClean="0"/>
              <a:t> contests are held at</a:t>
            </a:r>
            <a:r>
              <a:rPr lang="de-DE" altLang="zh-CN" sz="2800" dirty="0" smtClean="0"/>
              <a:t> </a:t>
            </a:r>
            <a:r>
              <a:rPr lang="de-DE" altLang="zh-CN" sz="2800" dirty="0"/>
              <a:t>Omi Shrine in Ōtsu, Shiga</a:t>
            </a:r>
            <a:r>
              <a:rPr lang="en-US" altLang="zh-CN" sz="2800" dirty="0" smtClean="0"/>
              <a:t> </a:t>
            </a:r>
            <a:r>
              <a:rPr lang="en-US" altLang="zh-CN" sz="2800" smtClean="0"/>
              <a:t>every </a:t>
            </a:r>
            <a:r>
              <a:rPr lang="en-US" altLang="zh-CN" sz="2800" smtClean="0"/>
              <a:t>January</a:t>
            </a:r>
            <a:r>
              <a:rPr lang="en-US" altLang="zh-CN" sz="2800" dirty="0" smtClean="0"/>
              <a:t>:</a:t>
            </a:r>
            <a:endParaRPr lang="zh-CN" altLang="en-US" sz="2800" dirty="0"/>
          </a:p>
        </p:txBody>
      </p:sp>
      <p:pic>
        <p:nvPicPr>
          <p:cNvPr id="3074" name="Picture 2" descr="https://upload.wikimedia.org/wikipedia/commons/thumb/6/65/Omi-jingu02n4592.jpg/220px-Omi-jingu02n45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203" y="3127013"/>
            <a:ext cx="5316757" cy="355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5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 Poetry Used</a:t>
            </a:r>
            <a:endParaRPr lang="zh-CN" altLang="en-US" dirty="0"/>
          </a:p>
        </p:txBody>
      </p:sp>
      <p:sp>
        <p:nvSpPr>
          <p:cNvPr id="3" name="内容占位符 2"/>
          <p:cNvSpPr>
            <a:spLocks noGrp="1"/>
          </p:cNvSpPr>
          <p:nvPr>
            <p:ph idx="1"/>
          </p:nvPr>
        </p:nvSpPr>
        <p:spPr>
          <a:xfrm>
            <a:off x="1103312" y="2052918"/>
            <a:ext cx="5536639" cy="4195481"/>
          </a:xfrm>
        </p:spPr>
        <p:txBody>
          <a:bodyPr>
            <a:normAutofit lnSpcReduction="10000"/>
          </a:bodyPr>
          <a:lstStyle/>
          <a:p>
            <a:r>
              <a:rPr lang="en-US" altLang="zh-CN" sz="2800" dirty="0" smtClean="0"/>
              <a:t>As aforementioned, the </a:t>
            </a:r>
            <a:r>
              <a:rPr lang="en-US" altLang="zh-CN" sz="2800" dirty="0" err="1"/>
              <a:t>Hyakunin</a:t>
            </a:r>
            <a:r>
              <a:rPr lang="en-US" altLang="zh-CN" sz="2800" dirty="0"/>
              <a:t> </a:t>
            </a:r>
            <a:r>
              <a:rPr lang="en-US" altLang="zh-CN" sz="2800" dirty="0" err="1" smtClean="0"/>
              <a:t>Isshu</a:t>
            </a:r>
            <a:r>
              <a:rPr lang="en-US" altLang="zh-CN" sz="2800" dirty="0" smtClean="0"/>
              <a:t> is used in the game. Here is the 17</a:t>
            </a:r>
            <a:r>
              <a:rPr lang="en-US" altLang="zh-CN" sz="2800" baseline="30000" dirty="0" smtClean="0"/>
              <a:t>th</a:t>
            </a:r>
            <a:r>
              <a:rPr lang="en-US" altLang="zh-CN" sz="2800" dirty="0" smtClean="0"/>
              <a:t> poem of it. </a:t>
            </a:r>
          </a:p>
          <a:p>
            <a:r>
              <a:rPr lang="ja-JP" altLang="en-US" sz="2800" dirty="0">
                <a:latin typeface="华文楷体" panose="02010600040101010101" pitchFamily="2" charset="-122"/>
                <a:ea typeface="华文楷体" panose="02010600040101010101" pitchFamily="2" charset="-122"/>
              </a:rPr>
              <a:t>ちはやぶる 神代も聞かず 竜田川 からくれなゐに 水</a:t>
            </a:r>
            <a:r>
              <a:rPr lang="ja-JP" altLang="en-US" sz="2800" dirty="0" smtClean="0">
                <a:latin typeface="华文楷体" panose="02010600040101010101" pitchFamily="2" charset="-122"/>
                <a:ea typeface="华文楷体" panose="02010600040101010101" pitchFamily="2" charset="-122"/>
              </a:rPr>
              <a:t>くくるとは</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en-US" altLang="zh-CN" sz="2800" dirty="0" smtClean="0">
                <a:latin typeface="+mn-lt"/>
                <a:ea typeface="华文楷体" panose="02010600040101010101" pitchFamily="2" charset="-122"/>
              </a:rPr>
              <a:t>Translation:</a:t>
            </a:r>
            <a:r>
              <a:rPr lang="zh-CN" altLang="en-US" sz="2800" dirty="0">
                <a:latin typeface="+mn-lt"/>
                <a:ea typeface="华文楷体" panose="02010600040101010101" pitchFamily="2" charset="-122"/>
              </a:rPr>
              <a:t>悠悠神代事，黯黯不曾闻。枫染龙田川，潺潺流水深</a:t>
            </a:r>
            <a:r>
              <a:rPr lang="zh-CN" altLang="en-US" sz="2800" dirty="0" smtClean="0">
                <a:latin typeface="+mn-lt"/>
                <a:ea typeface="华文楷体" panose="02010600040101010101" pitchFamily="2" charset="-122"/>
              </a:rPr>
              <a:t>。</a:t>
            </a:r>
            <a:endParaRPr lang="en-US" altLang="zh-CN" sz="2800" dirty="0" smtClean="0">
              <a:latin typeface="+mn-lt"/>
              <a:ea typeface="华文楷体" panose="02010600040101010101" pitchFamily="2" charset="-122"/>
            </a:endParaRPr>
          </a:p>
          <a:p>
            <a:endParaRPr lang="en-US" altLang="zh-CN" sz="2800" dirty="0">
              <a:latin typeface="+mn-lt"/>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7170420" y="1853248"/>
            <a:ext cx="3169334" cy="4595534"/>
          </a:xfrm>
          <a:prstGeom prst="rect">
            <a:avLst/>
          </a:prstGeom>
        </p:spPr>
      </p:pic>
    </p:spTree>
    <p:extLst>
      <p:ext uri="{BB962C8B-B14F-4D97-AF65-F5344CB8AC3E}">
        <p14:creationId xmlns:p14="http://schemas.microsoft.com/office/powerpoint/2010/main" val="2835549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 Poetry Used</a:t>
            </a:r>
            <a:endParaRPr lang="zh-CN" altLang="en-US" dirty="0"/>
          </a:p>
        </p:txBody>
      </p:sp>
      <p:sp>
        <p:nvSpPr>
          <p:cNvPr id="3" name="内容占位符 2"/>
          <p:cNvSpPr>
            <a:spLocks noGrp="1"/>
          </p:cNvSpPr>
          <p:nvPr>
            <p:ph idx="1"/>
          </p:nvPr>
        </p:nvSpPr>
        <p:spPr/>
        <p:txBody>
          <a:bodyPr>
            <a:noAutofit/>
          </a:bodyPr>
          <a:lstStyle/>
          <a:p>
            <a:r>
              <a:rPr lang="en-US" altLang="zh-CN" sz="2400" i="1" dirty="0"/>
              <a:t>I believe that this poem is about passionate love. Did you know that </a:t>
            </a:r>
            <a:r>
              <a:rPr lang="en-US" altLang="zh-CN" sz="2400" i="1" dirty="0" err="1"/>
              <a:t>Nijo</a:t>
            </a:r>
            <a:r>
              <a:rPr lang="en-US" altLang="zh-CN" sz="2400" i="1" dirty="0"/>
              <a:t> no </a:t>
            </a:r>
            <a:r>
              <a:rPr lang="en-US" altLang="zh-CN" sz="2400" i="1" dirty="0" err="1"/>
              <a:t>Kisaki</a:t>
            </a:r>
            <a:r>
              <a:rPr lang="en-US" altLang="zh-CN" sz="2400" i="1" dirty="0"/>
              <a:t> was in love with </a:t>
            </a:r>
            <a:r>
              <a:rPr lang="en-US" altLang="zh-CN" sz="2400" i="1" dirty="0" err="1"/>
              <a:t>Ariwara</a:t>
            </a:r>
            <a:r>
              <a:rPr lang="en-US" altLang="zh-CN" sz="2400" i="1" dirty="0"/>
              <a:t> no </a:t>
            </a:r>
            <a:r>
              <a:rPr lang="en-US" altLang="zh-CN" sz="2400" i="1" dirty="0" err="1"/>
              <a:t>Narihira</a:t>
            </a:r>
            <a:r>
              <a:rPr lang="en-US" altLang="zh-CN" sz="2400" i="1" dirty="0"/>
              <a:t> before she married the emperor? This is a very famous story. This poem was displayed on a folding screen in the palace. Some accounts say that </a:t>
            </a:r>
            <a:r>
              <a:rPr lang="en-US" altLang="zh-CN" sz="2400" i="1" dirty="0" err="1"/>
              <a:t>Nijo</a:t>
            </a:r>
            <a:r>
              <a:rPr lang="en-US" altLang="zh-CN" sz="2400" i="1" dirty="0"/>
              <a:t> no </a:t>
            </a:r>
            <a:r>
              <a:rPr lang="en-US" altLang="zh-CN" sz="2400" i="1" dirty="0" err="1"/>
              <a:t>Kisaki</a:t>
            </a:r>
            <a:r>
              <a:rPr lang="en-US" altLang="zh-CN" sz="2400" i="1" dirty="0"/>
              <a:t> was the one who requested the poem. I like how </a:t>
            </a:r>
            <a:r>
              <a:rPr lang="en-US" altLang="zh-CN" sz="2400" i="1" dirty="0" err="1"/>
              <a:t>Narihira</a:t>
            </a:r>
            <a:r>
              <a:rPr lang="en-US" altLang="zh-CN" sz="2400" i="1" dirty="0"/>
              <a:t> concealed his passion for her in a scenic rendering since he wasn't able to forget her. "</a:t>
            </a:r>
            <a:r>
              <a:rPr lang="en-US" altLang="zh-CN" sz="2400" i="1" dirty="0" err="1"/>
              <a:t>Chihayaburu</a:t>
            </a:r>
            <a:r>
              <a:rPr lang="en-US" altLang="zh-CN" sz="2400" i="1" dirty="0"/>
              <a:t>" is a pillow word (epithet) for gods that implies great force. "</a:t>
            </a:r>
            <a:r>
              <a:rPr lang="en-US" altLang="zh-CN" sz="2400" i="1" dirty="0" err="1"/>
              <a:t>Mizu</a:t>
            </a:r>
            <a:r>
              <a:rPr lang="en-US" altLang="zh-CN" sz="2400" i="1" dirty="0"/>
              <a:t> </a:t>
            </a:r>
            <a:r>
              <a:rPr lang="en-US" altLang="zh-CN" sz="2400" i="1" dirty="0" err="1"/>
              <a:t>kukuru</a:t>
            </a:r>
            <a:r>
              <a:rPr lang="en-US" altLang="zh-CN" sz="2400" i="1" dirty="0"/>
              <a:t>" can be interpreted as "water goes under red leaves" or "water looks like being tie-dyed," but I believe that the crimson leaves represent a love that never faded even after the separation.</a:t>
            </a:r>
            <a:r>
              <a:rPr lang="en-US" altLang="zh-CN" sz="2400" dirty="0"/>
              <a:t> </a:t>
            </a:r>
            <a:endParaRPr lang="zh-CN" altLang="en-US" sz="3200" dirty="0"/>
          </a:p>
        </p:txBody>
      </p:sp>
    </p:spTree>
    <p:extLst>
      <p:ext uri="{BB962C8B-B14F-4D97-AF65-F5344CB8AC3E}">
        <p14:creationId xmlns:p14="http://schemas.microsoft.com/office/powerpoint/2010/main" val="112691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 In Popular Culture</a:t>
            </a:r>
            <a:endParaRPr lang="zh-CN" altLang="en-US" dirty="0"/>
          </a:p>
        </p:txBody>
      </p:sp>
      <p:sp>
        <p:nvSpPr>
          <p:cNvPr id="3" name="内容占位符 2"/>
          <p:cNvSpPr>
            <a:spLocks noGrp="1"/>
          </p:cNvSpPr>
          <p:nvPr>
            <p:ph idx="1"/>
          </p:nvPr>
        </p:nvSpPr>
        <p:spPr/>
        <p:txBody>
          <a:bodyPr>
            <a:normAutofit/>
          </a:bodyPr>
          <a:lstStyle/>
          <a:p>
            <a:r>
              <a:rPr lang="en-US" altLang="zh-CN" sz="2800" i="1" dirty="0" err="1" smtClean="0"/>
              <a:t>Chihayafuru</a:t>
            </a:r>
            <a:r>
              <a:rPr lang="en-US" altLang="zh-CN" sz="2800" dirty="0" smtClean="0"/>
              <a:t>(</a:t>
            </a:r>
            <a:r>
              <a:rPr lang="zh-CN" altLang="en-US" sz="2800" dirty="0" smtClean="0"/>
              <a:t>花牌情缘，又译歌牌情缘）</a:t>
            </a:r>
            <a:r>
              <a:rPr lang="en-US" altLang="zh-CN" sz="2800" dirty="0" smtClean="0"/>
              <a:t>, a manga series with TV Animation and Movie (Played by real actors), is about some high school student’s carta life.</a:t>
            </a:r>
          </a:p>
          <a:p>
            <a:r>
              <a:rPr lang="en-US" altLang="zh-CN" sz="2800" dirty="0" smtClean="0"/>
              <a:t>The heroine, </a:t>
            </a:r>
            <a:r>
              <a:rPr lang="en-US" altLang="zh-CN" sz="2800" dirty="0" err="1" smtClean="0"/>
              <a:t>Chihaya</a:t>
            </a:r>
            <a:r>
              <a:rPr lang="en-US" altLang="zh-CN" sz="2800" dirty="0" smtClean="0"/>
              <a:t> </a:t>
            </a:r>
            <a:r>
              <a:rPr lang="en-US" altLang="zh-CN" sz="2800" dirty="0" err="1" smtClean="0"/>
              <a:t>Ayase</a:t>
            </a:r>
            <a:r>
              <a:rPr lang="en-US" altLang="zh-CN" sz="2800" dirty="0" smtClean="0"/>
              <a:t>(</a:t>
            </a:r>
            <a:r>
              <a:rPr lang="zh-CN" altLang="en-US" sz="2800" dirty="0" smtClean="0"/>
              <a:t>绫濑千早</a:t>
            </a:r>
            <a:r>
              <a:rPr lang="en-US" altLang="zh-CN" sz="2800" dirty="0" smtClean="0"/>
              <a:t>), is a girl who loves Carta from her heart.</a:t>
            </a:r>
          </a:p>
          <a:p>
            <a:r>
              <a:rPr lang="en-US" altLang="zh-CN" sz="2800" dirty="0" smtClean="0"/>
              <a:t>The name of </a:t>
            </a:r>
            <a:r>
              <a:rPr lang="en-US" altLang="zh-CN" sz="2800" dirty="0" err="1" smtClean="0"/>
              <a:t>Ayase</a:t>
            </a:r>
            <a:r>
              <a:rPr lang="en-US" altLang="zh-CN" sz="2800" dirty="0" smtClean="0"/>
              <a:t> comes from the 17th poem, which starts with </a:t>
            </a:r>
            <a:r>
              <a:rPr lang="en-US" altLang="zh-CN" sz="2800" dirty="0" err="1" smtClean="0"/>
              <a:t>Chihayafuru</a:t>
            </a:r>
            <a:r>
              <a:rPr lang="en-US" altLang="zh-CN" sz="2800" dirty="0" smtClean="0"/>
              <a:t>, the name of the series also came from here.</a:t>
            </a:r>
            <a:r>
              <a:rPr lang="en-US" altLang="zh-CN" sz="2800" i="1" dirty="0" smtClean="0"/>
              <a:t> </a:t>
            </a:r>
            <a:endParaRPr lang="zh-CN" altLang="en-US" sz="2800" i="1" dirty="0"/>
          </a:p>
        </p:txBody>
      </p:sp>
    </p:spTree>
    <p:extLst>
      <p:ext uri="{BB962C8B-B14F-4D97-AF65-F5344CB8AC3E}">
        <p14:creationId xmlns:p14="http://schemas.microsoft.com/office/powerpoint/2010/main" val="250172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smtClean="0"/>
              <a:t>Part A. A Brief Introduction</a:t>
            </a:r>
          </a:p>
          <a:p>
            <a:r>
              <a:rPr lang="en-US" altLang="zh-CN" sz="2800" dirty="0" smtClean="0"/>
              <a:t>Part B. Rules of the Game</a:t>
            </a:r>
          </a:p>
          <a:p>
            <a:r>
              <a:rPr lang="en-US" altLang="zh-CN" sz="2800" dirty="0" smtClean="0"/>
              <a:t>Part C. Famous Tournaments</a:t>
            </a:r>
          </a:p>
          <a:p>
            <a:r>
              <a:rPr lang="en-US" altLang="zh-CN" sz="2800" dirty="0" smtClean="0"/>
              <a:t>Part D. Poetry Used</a:t>
            </a:r>
          </a:p>
          <a:p>
            <a:r>
              <a:rPr lang="en-US" altLang="zh-CN" sz="2800" dirty="0" smtClean="0"/>
              <a:t>Part E. In Popular Culture (TV Animation </a:t>
            </a:r>
            <a:r>
              <a:rPr lang="en-US" altLang="zh-CN" sz="2800" i="1" dirty="0" err="1" smtClean="0"/>
              <a:t>Chihayafuru</a:t>
            </a:r>
            <a:r>
              <a:rPr lang="en-US" altLang="zh-CN" sz="2800" dirty="0" smtClean="0"/>
              <a:t>)</a:t>
            </a:r>
          </a:p>
          <a:p>
            <a:endParaRPr lang="en-US" altLang="zh-CN" sz="2800" i="1" dirty="0"/>
          </a:p>
          <a:p>
            <a:r>
              <a:rPr lang="en-US" altLang="zh-CN" sz="2800" i="1" dirty="0" smtClean="0"/>
              <a:t>This presentation is estimated to take about 8 to 12 minutes. A video clip are included.</a:t>
            </a:r>
            <a:endParaRPr lang="zh-CN" altLang="en-US" sz="2800" i="1" dirty="0"/>
          </a:p>
        </p:txBody>
      </p:sp>
    </p:spTree>
    <p:extLst>
      <p:ext uri="{BB962C8B-B14F-4D97-AF65-F5344CB8AC3E}">
        <p14:creationId xmlns:p14="http://schemas.microsoft.com/office/powerpoint/2010/main" val="587486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Brief Introduction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err="1"/>
              <a:t>Uta-garuta</a:t>
            </a:r>
            <a:r>
              <a:rPr lang="en-US" altLang="zh-CN" sz="2800" dirty="0"/>
              <a:t> (</a:t>
            </a:r>
            <a:r>
              <a:rPr lang="zh-CN" altLang="en-US" sz="2800" dirty="0"/>
              <a:t>歌</a:t>
            </a:r>
            <a:r>
              <a:rPr lang="ja-JP" altLang="en-US" sz="2800" dirty="0"/>
              <a:t>ガルタ</a:t>
            </a:r>
            <a:r>
              <a:rPr lang="en-US" altLang="ja-JP" sz="2800" dirty="0"/>
              <a:t>, </a:t>
            </a:r>
            <a:r>
              <a:rPr lang="en-US" altLang="zh-CN" sz="2800" dirty="0"/>
              <a:t>lit. </a:t>
            </a:r>
            <a:r>
              <a:rPr lang="en-US" altLang="zh-CN" sz="2800" dirty="0" smtClean="0"/>
              <a:t>“Poetry </a:t>
            </a:r>
            <a:r>
              <a:rPr lang="en-US" altLang="zh-CN" sz="2800" dirty="0" err="1" smtClean="0"/>
              <a:t>Karuta</a:t>
            </a:r>
            <a:r>
              <a:rPr lang="en-US" altLang="zh-CN" sz="2800" dirty="0" smtClean="0"/>
              <a:t>”) </a:t>
            </a:r>
            <a:r>
              <a:rPr lang="en-US" altLang="zh-CN" sz="2800" dirty="0"/>
              <a:t>are a kind of </a:t>
            </a:r>
            <a:r>
              <a:rPr lang="en-US" altLang="zh-CN" sz="2800" dirty="0" err="1"/>
              <a:t>karuta</a:t>
            </a:r>
            <a:r>
              <a:rPr lang="en-US" altLang="zh-CN" sz="2800" dirty="0"/>
              <a:t>, Japanese traditional playing cards. A set of </a:t>
            </a:r>
            <a:r>
              <a:rPr lang="en-US" altLang="zh-CN" sz="2800" dirty="0" err="1"/>
              <a:t>uta-garuta</a:t>
            </a:r>
            <a:r>
              <a:rPr lang="en-US" altLang="zh-CN" sz="2800" dirty="0"/>
              <a:t> contains 100 cards, with a waka poem written on each. </a:t>
            </a:r>
            <a:r>
              <a:rPr lang="en-US" altLang="zh-CN" sz="2800" dirty="0" err="1"/>
              <a:t>Uta-garuta</a:t>
            </a:r>
            <a:r>
              <a:rPr lang="en-US" altLang="zh-CN" sz="2800" dirty="0"/>
              <a:t> is also the name of the game in which the deck is used. The standard collection of poems used is the </a:t>
            </a:r>
            <a:r>
              <a:rPr lang="en-US" altLang="zh-CN" sz="2800" dirty="0" err="1"/>
              <a:t>Hyakunin</a:t>
            </a:r>
            <a:r>
              <a:rPr lang="en-US" altLang="zh-CN" sz="2800" dirty="0"/>
              <a:t> </a:t>
            </a:r>
            <a:r>
              <a:rPr lang="en-US" altLang="zh-CN" sz="2800" dirty="0" err="1" smtClean="0"/>
              <a:t>Isshu</a:t>
            </a:r>
            <a:r>
              <a:rPr lang="en-US" altLang="zh-CN" sz="2800" dirty="0" smtClean="0"/>
              <a:t>(</a:t>
            </a:r>
            <a:r>
              <a:rPr lang="zh-CN" altLang="en-US" sz="2800" dirty="0" smtClean="0"/>
              <a:t>百人一首</a:t>
            </a:r>
            <a:r>
              <a:rPr lang="en-US" altLang="zh-CN" sz="2800" dirty="0" smtClean="0"/>
              <a:t>), </a:t>
            </a:r>
            <a:r>
              <a:rPr lang="en-US" altLang="zh-CN" sz="2800" dirty="0"/>
              <a:t>chosen by poet Fujiwara no </a:t>
            </a:r>
            <a:r>
              <a:rPr lang="en-US" altLang="zh-CN" sz="2800" dirty="0" err="1"/>
              <a:t>Teika</a:t>
            </a:r>
            <a:r>
              <a:rPr lang="en-US" altLang="zh-CN" sz="2800" dirty="0"/>
              <a:t> in the Heian period, which is often also used as the name of the game. The game is played mostly on Japanese New Year holidays</a:t>
            </a:r>
            <a:r>
              <a:rPr lang="en-US" altLang="zh-CN" sz="2800" dirty="0" smtClean="0"/>
              <a:t>. It is also played competitively.</a:t>
            </a:r>
          </a:p>
          <a:p>
            <a:r>
              <a:rPr lang="en-US" altLang="zh-CN" sz="2800" dirty="0" smtClean="0"/>
              <a:t>The game we are talking about today is the competitive version of the game, </a:t>
            </a:r>
            <a:r>
              <a:rPr lang="en-US" altLang="zh-CN" sz="2800" i="1" dirty="0" err="1" smtClean="0"/>
              <a:t>Competitve</a:t>
            </a:r>
            <a:r>
              <a:rPr lang="en-US" altLang="zh-CN" sz="2800" i="1" dirty="0" smtClean="0"/>
              <a:t> Carta</a:t>
            </a:r>
            <a:endParaRPr lang="en-US" altLang="zh-CN" sz="2800" i="1" dirty="0"/>
          </a:p>
        </p:txBody>
      </p:sp>
    </p:spTree>
    <p:extLst>
      <p:ext uri="{BB962C8B-B14F-4D97-AF65-F5344CB8AC3E}">
        <p14:creationId xmlns:p14="http://schemas.microsoft.com/office/powerpoint/2010/main" val="330246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Brief Introduction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Competitive </a:t>
            </a:r>
            <a:r>
              <a:rPr lang="en-US" altLang="zh-CN" sz="2400" dirty="0" err="1"/>
              <a:t>karuta</a:t>
            </a:r>
            <a:r>
              <a:rPr lang="en-US" altLang="zh-CN" sz="2400" dirty="0"/>
              <a:t> has been around since the start of the 19th century before the </a:t>
            </a:r>
            <a:r>
              <a:rPr lang="en-US" altLang="zh-CN" sz="2400" dirty="0" smtClean="0"/>
              <a:t>Meiji Restoration, </a:t>
            </a:r>
            <a:r>
              <a:rPr lang="en-US" altLang="zh-CN" sz="2400" dirty="0"/>
              <a:t>but the rules used vary in different regions. At the beginning of the 20th century the different rules were unified by a newly formed Tokyo </a:t>
            </a:r>
            <a:r>
              <a:rPr lang="en-US" altLang="zh-CN" sz="2400" dirty="0" err="1"/>
              <a:t>Karuta</a:t>
            </a:r>
            <a:r>
              <a:rPr lang="en-US" altLang="zh-CN" sz="2400" dirty="0"/>
              <a:t> Association, and the first competitive </a:t>
            </a:r>
            <a:r>
              <a:rPr lang="en-US" altLang="zh-CN" sz="2400" dirty="0" err="1"/>
              <a:t>karuta</a:t>
            </a:r>
            <a:r>
              <a:rPr lang="en-US" altLang="zh-CN" sz="2400" dirty="0"/>
              <a:t> tournament was held in 1904. The rules have been slightly modified since then.</a:t>
            </a:r>
          </a:p>
          <a:p>
            <a:r>
              <a:rPr lang="en-US" altLang="zh-CN" sz="2400" dirty="0"/>
              <a:t>The first attempt to establish a national association was done in 1934, and this later led to the foundation of the All Japan </a:t>
            </a:r>
            <a:r>
              <a:rPr lang="en-US" altLang="zh-CN" sz="2400" dirty="0" err="1"/>
              <a:t>Karuta</a:t>
            </a:r>
            <a:r>
              <a:rPr lang="en-US" altLang="zh-CN" sz="2400" dirty="0"/>
              <a:t> Association in 1957. The association has hosted tournaments for men since 1955, and women since 1957.</a:t>
            </a:r>
          </a:p>
          <a:p>
            <a:endParaRPr lang="zh-CN" altLang="en-US" sz="3200" dirty="0"/>
          </a:p>
        </p:txBody>
      </p:sp>
    </p:spTree>
    <p:extLst>
      <p:ext uri="{BB962C8B-B14F-4D97-AF65-F5344CB8AC3E}">
        <p14:creationId xmlns:p14="http://schemas.microsoft.com/office/powerpoint/2010/main" val="357619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Brief Introductio</a:t>
            </a:r>
            <a:r>
              <a:rPr lang="en-US" altLang="zh-CN" dirty="0"/>
              <a:t>n</a:t>
            </a:r>
            <a:endParaRPr lang="zh-CN" altLang="en-US" dirty="0"/>
          </a:p>
        </p:txBody>
      </p:sp>
      <p:sp>
        <p:nvSpPr>
          <p:cNvPr id="3" name="内容占位符 2"/>
          <p:cNvSpPr>
            <a:spLocks noGrp="1"/>
          </p:cNvSpPr>
          <p:nvPr>
            <p:ph idx="1"/>
          </p:nvPr>
        </p:nvSpPr>
        <p:spPr>
          <a:xfrm>
            <a:off x="1104294" y="2044980"/>
            <a:ext cx="4958882" cy="4195481"/>
          </a:xfrm>
        </p:spPr>
        <p:txBody>
          <a:bodyPr>
            <a:normAutofit lnSpcReduction="10000"/>
          </a:bodyPr>
          <a:lstStyle/>
          <a:p>
            <a:r>
              <a:rPr lang="en-US" altLang="zh-CN" sz="2800" dirty="0"/>
              <a:t>Today, competitive </a:t>
            </a:r>
            <a:r>
              <a:rPr lang="en-US" altLang="zh-CN" sz="2800" dirty="0" err="1"/>
              <a:t>karuta</a:t>
            </a:r>
            <a:r>
              <a:rPr lang="en-US" altLang="zh-CN" sz="2800" dirty="0"/>
              <a:t> is played by a wide range of people in Japan. Although the game itself is simple, playing at a competitive level requires a high-level of skills such as agility and memory. Therefore, it is recognized as a kind of sport in Japan</a:t>
            </a:r>
            <a:r>
              <a:rPr lang="en-US" altLang="zh-CN" sz="2800" dirty="0" smtClean="0"/>
              <a:t>.</a:t>
            </a:r>
          </a:p>
          <a:p>
            <a:endParaRPr lang="zh-CN" altLang="en-US" sz="2800" dirty="0"/>
          </a:p>
        </p:txBody>
      </p:sp>
      <p:sp>
        <p:nvSpPr>
          <p:cNvPr id="4" name="AutoShape 2" descr="Image result for competitive karuta"/>
          <p:cNvSpPr>
            <a:spLocks noChangeAspect="1" noChangeArrowheads="1"/>
          </p:cNvSpPr>
          <p:nvPr/>
        </p:nvSpPr>
        <p:spPr bwMode="auto">
          <a:xfrm>
            <a:off x="156556"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6411643" y="2331548"/>
            <a:ext cx="4779552" cy="2676549"/>
          </a:xfrm>
          <a:prstGeom prst="rect">
            <a:avLst/>
          </a:prstGeom>
        </p:spPr>
      </p:pic>
    </p:spTree>
    <p:extLst>
      <p:ext uri="{BB962C8B-B14F-4D97-AF65-F5344CB8AC3E}">
        <p14:creationId xmlns:p14="http://schemas.microsoft.com/office/powerpoint/2010/main" val="281412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Brief Introduction</a:t>
            </a:r>
            <a:endParaRPr lang="zh-CN" altLang="en-US" dirty="0"/>
          </a:p>
        </p:txBody>
      </p:sp>
      <p:sp>
        <p:nvSpPr>
          <p:cNvPr id="3" name="内容占位符 2"/>
          <p:cNvSpPr>
            <a:spLocks noGrp="1"/>
          </p:cNvSpPr>
          <p:nvPr>
            <p:ph idx="1"/>
          </p:nvPr>
        </p:nvSpPr>
        <p:spPr>
          <a:xfrm>
            <a:off x="1103313" y="2052918"/>
            <a:ext cx="4734779" cy="4629236"/>
          </a:xfrm>
        </p:spPr>
        <p:txBody>
          <a:bodyPr>
            <a:normAutofit fontScale="92500"/>
          </a:bodyPr>
          <a:lstStyle/>
          <a:p>
            <a:r>
              <a:rPr lang="en-US" altLang="zh-CN" sz="2800" dirty="0"/>
              <a:t>Although </a:t>
            </a:r>
            <a:r>
              <a:rPr lang="en-US" altLang="zh-CN" sz="2800" dirty="0" err="1"/>
              <a:t>karuta</a:t>
            </a:r>
            <a:r>
              <a:rPr lang="en-US" altLang="zh-CN" sz="2800" dirty="0"/>
              <a:t> is very popular in Japan, there are very few competitive </a:t>
            </a:r>
            <a:r>
              <a:rPr lang="en-US" altLang="zh-CN" sz="2800" dirty="0" err="1"/>
              <a:t>karuta</a:t>
            </a:r>
            <a:r>
              <a:rPr lang="en-US" altLang="zh-CN" sz="2800" dirty="0"/>
              <a:t> players. It is estimated that there are currently 10,000 to 20,000 competitive </a:t>
            </a:r>
            <a:r>
              <a:rPr lang="en-US" altLang="zh-CN" sz="2800" dirty="0" err="1"/>
              <a:t>karuta</a:t>
            </a:r>
            <a:r>
              <a:rPr lang="en-US" altLang="zh-CN" sz="2800" dirty="0"/>
              <a:t> players in Japan, 2,000 of which are ranked as above C-class and registered in the “All Japan </a:t>
            </a:r>
            <a:r>
              <a:rPr lang="en-US" altLang="zh-CN" sz="2800" dirty="0" err="1"/>
              <a:t>Karuta</a:t>
            </a:r>
            <a:r>
              <a:rPr lang="en-US" altLang="zh-CN" sz="2800" dirty="0"/>
              <a:t> Association”.</a:t>
            </a:r>
            <a:endParaRPr lang="en-US" altLang="zh-CN" sz="3600" dirty="0"/>
          </a:p>
          <a:p>
            <a:endParaRPr lang="zh-CN" altLang="en-US" sz="2800" dirty="0"/>
          </a:p>
        </p:txBody>
      </p:sp>
      <p:pic>
        <p:nvPicPr>
          <p:cNvPr id="5" name="图片 4"/>
          <p:cNvPicPr>
            <a:picLocks noChangeAspect="1"/>
          </p:cNvPicPr>
          <p:nvPr/>
        </p:nvPicPr>
        <p:blipFill>
          <a:blip r:embed="rId2"/>
          <a:stretch>
            <a:fillRect/>
          </a:stretch>
        </p:blipFill>
        <p:spPr>
          <a:xfrm>
            <a:off x="6122743" y="2191702"/>
            <a:ext cx="5416128" cy="3604187"/>
          </a:xfrm>
          <a:prstGeom prst="rect">
            <a:avLst/>
          </a:prstGeom>
        </p:spPr>
      </p:pic>
    </p:spTree>
    <p:extLst>
      <p:ext uri="{BB962C8B-B14F-4D97-AF65-F5344CB8AC3E}">
        <p14:creationId xmlns:p14="http://schemas.microsoft.com/office/powerpoint/2010/main" val="384956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Video</a:t>
            </a:r>
            <a:endParaRPr lang="zh-CN" altLang="en-US" dirty="0"/>
          </a:p>
        </p:txBody>
      </p:sp>
      <p:sp>
        <p:nvSpPr>
          <p:cNvPr id="3" name="内容占位符 2"/>
          <p:cNvSpPr>
            <a:spLocks noGrp="1"/>
          </p:cNvSpPr>
          <p:nvPr>
            <p:ph idx="1"/>
          </p:nvPr>
        </p:nvSpPr>
        <p:spPr/>
        <p:txBody>
          <a:bodyPr>
            <a:normAutofit/>
          </a:bodyPr>
          <a:lstStyle/>
          <a:p>
            <a:r>
              <a:rPr lang="en-US" altLang="zh-CN" sz="3200" dirty="0" smtClean="0">
                <a:hlinkClick r:id="rId2"/>
              </a:rPr>
              <a:t>This video</a:t>
            </a:r>
            <a:r>
              <a:rPr lang="en-US" altLang="zh-CN" sz="3200" dirty="0" smtClean="0"/>
              <a:t> is the recording of the 63-rd queen contest, the top contest for female players, another contest, the </a:t>
            </a:r>
            <a:r>
              <a:rPr lang="en-US" altLang="zh-CN" sz="3200" dirty="0" err="1" smtClean="0"/>
              <a:t>meijin</a:t>
            </a:r>
            <a:r>
              <a:rPr lang="en-US" altLang="zh-CN" sz="3200" dirty="0" smtClean="0"/>
              <a:t> contest, is held at the same time as the top contest for male players.</a:t>
            </a:r>
          </a:p>
          <a:p>
            <a:r>
              <a:rPr lang="en-US" altLang="zh-CN" sz="3200" dirty="0" smtClean="0"/>
              <a:t>It is to be noted that in </a:t>
            </a:r>
            <a:r>
              <a:rPr lang="en-US" altLang="zh-CN" sz="3200" dirty="0" err="1" smtClean="0"/>
              <a:t>karuta</a:t>
            </a:r>
            <a:r>
              <a:rPr lang="en-US" altLang="zh-CN" sz="3200" dirty="0" smtClean="0"/>
              <a:t>, male and female players differ little in talents.</a:t>
            </a:r>
            <a:endParaRPr lang="zh-CN" altLang="en-US" sz="3200" dirty="0"/>
          </a:p>
        </p:txBody>
      </p:sp>
    </p:spTree>
    <p:extLst>
      <p:ext uri="{BB962C8B-B14F-4D97-AF65-F5344CB8AC3E}">
        <p14:creationId xmlns:p14="http://schemas.microsoft.com/office/powerpoint/2010/main" val="65104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Rules</a:t>
            </a:r>
            <a:endParaRPr lang="zh-CN" altLang="en-US" dirty="0"/>
          </a:p>
        </p:txBody>
      </p:sp>
      <p:sp>
        <p:nvSpPr>
          <p:cNvPr id="3" name="内容占位符 2"/>
          <p:cNvSpPr>
            <a:spLocks noGrp="1"/>
          </p:cNvSpPr>
          <p:nvPr>
            <p:ph idx="1"/>
          </p:nvPr>
        </p:nvSpPr>
        <p:spPr/>
        <p:txBody>
          <a:bodyPr>
            <a:normAutofit fontScale="92500"/>
          </a:bodyPr>
          <a:lstStyle/>
          <a:p>
            <a:r>
              <a:rPr lang="en-US" altLang="zh-CN" sz="2800" dirty="0"/>
              <a:t>Competitive </a:t>
            </a:r>
            <a:r>
              <a:rPr lang="en-US" altLang="zh-CN" sz="2800" i="1" dirty="0" err="1"/>
              <a:t>karuta</a:t>
            </a:r>
            <a:r>
              <a:rPr lang="en-US" altLang="zh-CN" sz="2800" dirty="0"/>
              <a:t> is a one-on-one game, facilitated by a reciter (card reader) and </a:t>
            </a:r>
            <a:r>
              <a:rPr lang="en-US" altLang="zh-CN" sz="2800" dirty="0" smtClean="0"/>
              <a:t>a </a:t>
            </a:r>
            <a:r>
              <a:rPr lang="en-US" altLang="zh-CN" sz="2800" dirty="0"/>
              <a:t>judge</a:t>
            </a:r>
            <a:r>
              <a:rPr lang="en-US" altLang="zh-CN" sz="2800" dirty="0" smtClean="0"/>
              <a:t>.</a:t>
            </a:r>
          </a:p>
          <a:p>
            <a:r>
              <a:rPr lang="en-US" altLang="zh-CN" sz="2800" dirty="0"/>
              <a:t> Each player randomly selects 25 of the 50 </a:t>
            </a:r>
            <a:r>
              <a:rPr lang="en-US" altLang="zh-CN" sz="2800" dirty="0" err="1"/>
              <a:t>torifuda</a:t>
            </a:r>
            <a:r>
              <a:rPr lang="en-US" altLang="zh-CN" sz="2800" dirty="0"/>
              <a:t> cards that are also randomly selected from a total of 100, and places them face-up in three rows in his or her territory. A player's territory is the space in front of the player, 87 cm wide and separated from their opponent's cards by 3 cm</a:t>
            </a:r>
            <a:r>
              <a:rPr lang="en-US" altLang="zh-CN" sz="2800" dirty="0" smtClean="0"/>
              <a:t>. Players </a:t>
            </a:r>
            <a:r>
              <a:rPr lang="en-US" altLang="zh-CN" sz="2800" dirty="0"/>
              <a:t>are then given 15 minutes to memorize all the cards in place, and for the final two minutes they are allowed to practice their strike at the cards.</a:t>
            </a:r>
            <a:endParaRPr lang="zh-CN" altLang="en-US" sz="3600" dirty="0"/>
          </a:p>
        </p:txBody>
      </p:sp>
    </p:spTree>
    <p:extLst>
      <p:ext uri="{BB962C8B-B14F-4D97-AF65-F5344CB8AC3E}">
        <p14:creationId xmlns:p14="http://schemas.microsoft.com/office/powerpoint/2010/main" val="3435249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3">
      <a:majorFont>
        <a:latin typeface="Arial"/>
        <a:ea typeface=""/>
        <a:cs typeface=""/>
      </a:majorFont>
      <a:minorFont>
        <a:latin typeface="Arial"/>
        <a:ea typeface="宋体"/>
        <a:cs typeface=""/>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2181</TotalTime>
  <Words>1403</Words>
  <Application>Microsoft Office PowerPoint</Application>
  <PresentationFormat>宽屏</PresentationFormat>
  <Paragraphs>77</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华文楷体</vt:lpstr>
      <vt:lpstr>宋体</vt:lpstr>
      <vt:lpstr>Arial</vt:lpstr>
      <vt:lpstr>Wingdings 3</vt:lpstr>
      <vt:lpstr>离子</vt:lpstr>
      <vt:lpstr>Japanese Carta</vt:lpstr>
      <vt:lpstr>Questions</vt:lpstr>
      <vt:lpstr>Contents</vt:lpstr>
      <vt:lpstr>A. Brief Introduction</vt:lpstr>
      <vt:lpstr>A. Brief Introduction</vt:lpstr>
      <vt:lpstr>A. Brief Introduction</vt:lpstr>
      <vt:lpstr>A. Brief Introduction</vt:lpstr>
      <vt:lpstr>Video</vt:lpstr>
      <vt:lpstr>B. Rules</vt:lpstr>
      <vt:lpstr>B. Rules</vt:lpstr>
      <vt:lpstr>B. Rules</vt:lpstr>
      <vt:lpstr>B. Rules</vt:lpstr>
      <vt:lpstr>B. Rules</vt:lpstr>
      <vt:lpstr>B. Rules</vt:lpstr>
      <vt:lpstr>B. Rules</vt:lpstr>
      <vt:lpstr>B. Rules</vt:lpstr>
      <vt:lpstr>B. Rules</vt:lpstr>
      <vt:lpstr>B. Rules</vt:lpstr>
      <vt:lpstr>C. Famous Tournaments</vt:lpstr>
      <vt:lpstr>C. Famous Tournaments</vt:lpstr>
      <vt:lpstr>D. Poetry Used</vt:lpstr>
      <vt:lpstr>D. Poetry Used</vt:lpstr>
      <vt:lpstr>E. In Popular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Carta</dc:title>
  <dc:creator>尚 书</dc:creator>
  <cp:lastModifiedBy>尚 书</cp:lastModifiedBy>
  <cp:revision>14</cp:revision>
  <dcterms:created xsi:type="dcterms:W3CDTF">2020-01-03T12:44:32Z</dcterms:created>
  <dcterms:modified xsi:type="dcterms:W3CDTF">2020-01-05T15:41:53Z</dcterms:modified>
</cp:coreProperties>
</file>