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87" r:id="rId10"/>
    <p:sldId id="286" r:id="rId11"/>
    <p:sldId id="323" r:id="rId12"/>
    <p:sldId id="28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7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D7734-0BEB-492F-8A4A-FDECBB23D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549E86-F648-497E-AF3B-F2FD490A9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E39602-7CC4-4F98-B558-69A492A4C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B532-B5AA-4051-9CCA-B4C6059AC738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E9177-609E-42AB-8937-04E51488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26853E-C1BC-402F-B645-C2E5735E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2C3C-4DF9-4565-83EB-EB230E158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21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86751-AE6C-408C-8FD0-FA4F08CE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755889-84D9-4DB1-A5C8-EEFD43291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ABAD0-9F11-43E2-8F73-0D5CDF54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B532-B5AA-4051-9CCA-B4C6059AC738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BCE04-7681-4224-AC98-20FB539DB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F1172-2D62-46FB-B30D-A788C992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2C3C-4DF9-4565-83EB-EB230E158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94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E1E039-F0D0-4479-9052-24E21B1E4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9380E0-C4C9-4F0E-A8E8-A89139787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4DCD45-5B63-4809-915E-EAD53719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B532-B5AA-4051-9CCA-B4C6059AC738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D51D5-AAA4-49DF-B6FD-7A75A4D3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D2EED-3FE4-452C-9613-7188322C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2C3C-4DF9-4565-83EB-EB230E158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463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14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91E46-45FF-4E94-90AB-30B27F93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045AF-4F16-412C-982B-008DA37E0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A5643B-E068-4797-BB1D-1307AAAF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B532-B5AA-4051-9CCA-B4C6059AC738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2EB232-66A2-4045-9E29-13FBB2D7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3C4AD-A2EC-4167-9749-D36CB680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2C3C-4DF9-4565-83EB-EB230E158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37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8EC07-CBF0-41E7-938E-9DA870CF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CD08EF-0BEF-4AF8-BD53-869FF9ECF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1E3BDC-A4F4-4CA2-91BA-16DCBA55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B532-B5AA-4051-9CCA-B4C6059AC738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9A5264-8477-4A7C-A13A-698321BA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A4A9A-194B-46D4-A8F0-62036D27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2C3C-4DF9-4565-83EB-EB230E158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97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350BF-8168-4A19-9BDE-CE6DFCF2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6384C-54A5-42B9-8AAD-678B97217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9EF811-AC6B-4103-A2B5-E76F3020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46A67D-7643-4708-9924-24B54CDE5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B532-B5AA-4051-9CCA-B4C6059AC738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92364D-FD5D-4AE0-9197-B9CB5D2D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192846-789C-467B-B73B-79BD4521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2C3C-4DF9-4565-83EB-EB230E158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19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9906E-852D-4286-9F21-7E22715F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4D1D98-1DEE-49D6-8777-51BF0DC0C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5A5A26-DA1E-4FC1-8082-D4C7A66F3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BB3D8F-D695-449D-A333-70797CA7D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0068DD-AA84-4A5F-86BF-DE82F290E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D2720F-D746-47A7-AC0B-48E25456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B532-B5AA-4051-9CCA-B4C6059AC738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5F640B-1A8C-4A9E-833D-0DC34B7B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C1E741-1254-47B2-8C51-8A2855B3B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2C3C-4DF9-4565-83EB-EB230E158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51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6CBD8-A3C6-4032-B0ED-25667DFD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AD7929-182D-4698-97F4-2980E23C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B532-B5AA-4051-9CCA-B4C6059AC738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DE2BD8-0EF6-474C-A6BB-3ABA0B60D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C7C5C5-EA67-4AC0-8AE9-2D12B94B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2C3C-4DF9-4565-83EB-EB230E158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80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A9E411-3E2C-4E2D-8658-6693F140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B532-B5AA-4051-9CCA-B4C6059AC738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B3B643-2AAD-4D49-BE18-C98270177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4325B6-067E-4930-932C-E116C11C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2C3C-4DF9-4565-83EB-EB230E158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95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C5DEE-3BB4-4A2C-A8D9-3A3B6C9F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B1FB4-E314-4C29-8280-E7B9BAE25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D26347-76E9-474D-9DCF-EF13B500C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2C272A-D98C-4A45-A8D3-5341D98C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B532-B5AA-4051-9CCA-B4C6059AC738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3E0704-44AD-4706-B9FE-201D6BCF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702461-5496-4193-A4ED-1819013E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2C3C-4DF9-4565-83EB-EB230E158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39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0AB6A-044E-400A-B24A-C7B04A4E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6FE5F0-AB3E-4C7B-96BC-36A78CDDF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2E01FE-6505-456B-BF12-D5DAA6371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8F2E72-6778-426A-AB08-3ACFB7C6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B532-B5AA-4051-9CCA-B4C6059AC738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00D6E9-E58C-467F-BAE5-C2E60883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A8FAF9-FD4D-45C0-B261-66019160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2C3C-4DF9-4565-83EB-EB230E158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38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A624EB-F77A-46A5-B53B-C86778B1D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8518E0-B9A0-4C69-AD15-60E223EFE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D2E96F-8503-4AC2-B813-B818976CA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5B532-B5AA-4051-9CCA-B4C6059AC738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E75B83-A408-4F82-9D10-AFF8E7053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58708B-3B6B-43B9-B8CD-CD02A4897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72C3C-4DF9-4565-83EB-EB230E158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59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9%A2%9C%E8%89%B2%E5%8F%8D%E5%BA%94" TargetMode="External"/><Relationship Id="rId2" Type="http://schemas.openxmlformats.org/officeDocument/2006/relationships/hyperlink" Target="https://baike.baidu.com/item/%E7%B4%AB%E8%89%B2%E5%8F%8D%E5%BA%94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21C4B56-AE5D-46B1-93B7-C32B8A743F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191"/>
          <a:stretch/>
        </p:blipFill>
        <p:spPr>
          <a:xfrm>
            <a:off x="648366" y="347342"/>
            <a:ext cx="10895268" cy="193374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168A1BF-385A-438C-954A-0049EA09C533}"/>
              </a:ext>
            </a:extLst>
          </p:cNvPr>
          <p:cNvSpPr/>
          <p:nvPr/>
        </p:nvSpPr>
        <p:spPr>
          <a:xfrm>
            <a:off x="1031329" y="2303451"/>
            <a:ext cx="104227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实验中应避免外来元素的干扰，土壤等基质所含的矿质元素会影响实验结果。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1FAEFB-E338-4BBC-9476-ABB679B72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15" y="4092884"/>
            <a:ext cx="10716169" cy="21386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6FF547-EDF4-4211-BB45-AE69FBA02D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966"/>
          <a:stretch/>
        </p:blipFill>
        <p:spPr>
          <a:xfrm>
            <a:off x="737915" y="3429000"/>
            <a:ext cx="10900593" cy="5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25F9BD7-3832-4660-8A06-B51E202ED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858155"/>
              </p:ext>
            </p:extLst>
          </p:nvPr>
        </p:nvGraphicFramePr>
        <p:xfrm>
          <a:off x="1494503" y="1089025"/>
          <a:ext cx="8530561" cy="4848226"/>
        </p:xfrm>
        <a:graphic>
          <a:graphicData uri="http://schemas.openxmlformats.org/drawingml/2006/table">
            <a:tbl>
              <a:tblPr/>
              <a:tblGrid>
                <a:gridCol w="64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9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4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4056">
                <a:tc rowSpan="3">
                  <a:txBody>
                    <a:bodyPr/>
                    <a:lstStyle>
                      <a:lvl1pPr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</a:pP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蛋白质的鉴定</a:t>
                      </a:r>
                    </a:p>
                  </a:txBody>
                  <a:tcPr marL="45351" marR="45351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实验原理</a:t>
                      </a:r>
                    </a:p>
                  </a:txBody>
                  <a:tcPr marL="45351" marR="4535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</a:pP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蛋白质</a:t>
                      </a:r>
                      <a:r>
                        <a:rPr kumimoji="0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+ </a:t>
                      </a:r>
                      <a:r>
                        <a:rPr kumimoji="0" lang="en-US" altLang="zh-CN" sz="2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    </a:t>
                      </a: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试剂 → </a:t>
                      </a:r>
                      <a:r>
                        <a:rPr kumimoji="0" lang="zh-CN" altLang="en-US" sz="2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 </a:t>
                      </a: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色</a:t>
                      </a:r>
                    </a:p>
                  </a:txBody>
                  <a:tcPr marL="45351" marR="4535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05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实验材料</a:t>
                      </a:r>
                    </a:p>
                  </a:txBody>
                  <a:tcPr marL="45351" marR="4535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</a:pP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45351" marR="4535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11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实验步骤</a:t>
                      </a:r>
                    </a:p>
                  </a:txBody>
                  <a:tcPr marL="45351" marR="4535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defTabSz="-635"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tabLst>
                          <a:tab pos="228600" algn="l"/>
                        </a:tabLst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defTabSz="-635"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tabLst>
                          <a:tab pos="228600" algn="l"/>
                        </a:tabLst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defTabSz="-635">
                        <a:buClr>
                          <a:schemeClr val="accent2"/>
                        </a:buClr>
                        <a:buFont typeface="Wingdings 2" panose="05020102010507070707" pitchFamily="18" charset="2"/>
                        <a:tabLst>
                          <a:tab pos="228600" algn="l"/>
                        </a:tabLst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defTabSz="-635"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defTabSz="-635"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defTabSz="-63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defTabSz="-63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defTabSz="-63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defTabSz="-63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" panose="05000000000000000000" pitchFamily="2" charset="2"/>
                        <a:buChar char="l"/>
                        <a:tabLst>
                          <a:tab pos="228600" algn="l"/>
                        </a:tabLst>
                      </a:pP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制备样液</a:t>
                      </a:r>
                    </a:p>
                    <a:p>
                      <a:pPr marL="457200" marR="0" lvl="0" indent="-45720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" panose="05000000000000000000" pitchFamily="2" charset="2"/>
                        <a:buChar char="l"/>
                        <a:tabLst>
                          <a:tab pos="228600" algn="l"/>
                        </a:tabLst>
                      </a:pP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取样</a:t>
                      </a:r>
                      <a:r>
                        <a:rPr kumimoji="0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2mL</a:t>
                      </a:r>
                      <a:endParaRPr kumimoji="0" lang="zh-CN" altLang="zh-CN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457200" marR="0" lvl="0" indent="-45720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" panose="05000000000000000000" pitchFamily="2" charset="2"/>
                        <a:buChar char="l"/>
                        <a:tabLst>
                          <a:tab pos="228600" algn="l"/>
                        </a:tabLst>
                      </a:pP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加入</a:t>
                      </a:r>
                      <a:r>
                        <a:rPr kumimoji="0" lang="zh-CN" altLang="en-US" sz="2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   </a:t>
                      </a: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试剂的</a:t>
                      </a:r>
                      <a:r>
                        <a:rPr kumimoji="0" lang="zh-CN" altLang="en-US" sz="2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</a:t>
                      </a: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液</a:t>
                      </a:r>
                      <a:r>
                        <a:rPr kumimoji="0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1mL</a:t>
                      </a: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，摇匀</a:t>
                      </a:r>
                    </a:p>
                    <a:p>
                      <a:pPr marL="457200" marR="0" lvl="0" indent="-45720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" panose="05000000000000000000" pitchFamily="2" charset="2"/>
                        <a:buChar char="l"/>
                        <a:tabLst>
                          <a:tab pos="228600" algn="l"/>
                        </a:tabLst>
                      </a:pP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加入</a:t>
                      </a:r>
                      <a:r>
                        <a:rPr kumimoji="0" lang="zh-CN" altLang="en-US" sz="2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   </a:t>
                      </a: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试剂的</a:t>
                      </a:r>
                      <a:r>
                        <a:rPr kumimoji="0" lang="zh-CN" altLang="en-US" sz="2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</a:t>
                      </a: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液</a:t>
                      </a:r>
                      <a:r>
                        <a:rPr kumimoji="0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4</a:t>
                      </a: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滴，摇匀</a:t>
                      </a:r>
                    </a:p>
                    <a:p>
                      <a:pPr marL="457200" marR="0" lvl="0" indent="-45720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" panose="05000000000000000000" pitchFamily="2" charset="2"/>
                        <a:buChar char="l"/>
                        <a:tabLst>
                          <a:tab pos="228600" algn="l"/>
                        </a:tabLst>
                      </a:pP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观察颜色变化</a:t>
                      </a:r>
                    </a:p>
                  </a:txBody>
                  <a:tcPr marL="45351" marR="4535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0">
            <a:extLst>
              <a:ext uri="{FF2B5EF4-FFF2-40B4-BE49-F238E27FC236}">
                <a16:creationId xmlns:a16="http://schemas.microsoft.com/office/drawing/2014/main" id="{BBAD47EA-BAD2-41D6-A554-70D539951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37" y="1916662"/>
            <a:ext cx="286226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豆浆、鲜肝提取液</a:t>
            </a:r>
          </a:p>
        </p:txBody>
      </p:sp>
      <p:sp>
        <p:nvSpPr>
          <p:cNvPr id="37907" name="Rectangle 21">
            <a:extLst>
              <a:ext uri="{FF2B5EF4-FFF2-40B4-BE49-F238E27FC236}">
                <a16:creationId xmlns:a16="http://schemas.microsoft.com/office/drawing/2014/main" id="{CFD1C9EA-68BE-4284-AEF2-09ECB524A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396" y="312277"/>
            <a:ext cx="31257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蛋白质的鉴定</a:t>
            </a:r>
            <a:endParaRPr lang="zh-CN" altLang="en-US" sz="2700" dirty="0">
              <a:solidFill>
                <a:srgbClr val="FF0000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Text Box 21">
            <a:extLst>
              <a:ext uri="{FF2B5EF4-FFF2-40B4-BE49-F238E27FC236}">
                <a16:creationId xmlns:a16="http://schemas.microsoft.com/office/drawing/2014/main" id="{2A7D48F8-06AC-4205-8314-17B90C7C5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783" y="1101725"/>
            <a:ext cx="11890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双缩脲</a:t>
            </a:r>
          </a:p>
        </p:txBody>
      </p:sp>
      <p:sp>
        <p:nvSpPr>
          <p:cNvPr id="7" name="Text Box 22">
            <a:extLst>
              <a:ext uri="{FF2B5EF4-FFF2-40B4-BE49-F238E27FC236}">
                <a16:creationId xmlns:a16="http://schemas.microsoft.com/office/drawing/2014/main" id="{220EBC1D-A76A-4E6D-BEB2-9C213AB5E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6592" y="1101725"/>
            <a:ext cx="5207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紫</a:t>
            </a:r>
          </a:p>
        </p:txBody>
      </p:sp>
      <p:sp>
        <p:nvSpPr>
          <p:cNvPr id="8" name="Text Box 23">
            <a:extLst>
              <a:ext uri="{FF2B5EF4-FFF2-40B4-BE49-F238E27FC236}">
                <a16:creationId xmlns:a16="http://schemas.microsoft.com/office/drawing/2014/main" id="{BC8C4C22-1582-4F2B-A9EA-BA0017BCE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3966369"/>
            <a:ext cx="11906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双缩脲</a:t>
            </a:r>
          </a:p>
        </p:txBody>
      </p:sp>
      <p:sp>
        <p:nvSpPr>
          <p:cNvPr id="9" name="Text Box 24">
            <a:extLst>
              <a:ext uri="{FF2B5EF4-FFF2-40B4-BE49-F238E27FC236}">
                <a16:creationId xmlns:a16="http://schemas.microsoft.com/office/drawing/2014/main" id="{D73F6104-495E-4276-8E23-E6656D60C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821" y="3966368"/>
            <a:ext cx="4079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10" name="Text Box 25">
            <a:extLst>
              <a:ext uri="{FF2B5EF4-FFF2-40B4-BE49-F238E27FC236}">
                <a16:creationId xmlns:a16="http://schemas.microsoft.com/office/drawing/2014/main" id="{A42E8588-885C-4F00-82FD-9133AB10B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821" y="4557379"/>
            <a:ext cx="4079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11" name="Text Box 26">
            <a:extLst>
              <a:ext uri="{FF2B5EF4-FFF2-40B4-BE49-F238E27FC236}">
                <a16:creationId xmlns:a16="http://schemas.microsoft.com/office/drawing/2014/main" id="{161B5F1F-2C69-419C-9450-7CEC37BD1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7" y="4557379"/>
            <a:ext cx="11906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双缩脲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242F96F1-0BE3-439F-874A-122E834D8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402" y="5162907"/>
            <a:ext cx="11906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蛋白质</a:t>
            </a:r>
          </a:p>
        </p:txBody>
      </p:sp>
      <p:pic>
        <p:nvPicPr>
          <p:cNvPr id="7" name="Picture 7" descr="pic 004">
            <a:extLst>
              <a:ext uri="{FF2B5EF4-FFF2-40B4-BE49-F238E27FC236}">
                <a16:creationId xmlns:a16="http://schemas.microsoft.com/office/drawing/2014/main" id="{A6AFE11D-11F2-493A-84F3-90E6F80F7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1883" y="527460"/>
            <a:ext cx="1789112" cy="30654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3">
            <a:extLst>
              <a:ext uri="{FF2B5EF4-FFF2-40B4-BE49-F238E27FC236}">
                <a16:creationId xmlns:a16="http://schemas.microsoft.com/office/drawing/2014/main" id="{26D2A994-9E95-45CD-9BFB-FFFBDF048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402" y="3822650"/>
            <a:ext cx="8540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 b="1" dirty="0">
                <a:solidFill>
                  <a:srgbClr val="99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紫色</a:t>
            </a: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EE115DCB-23B0-4824-9184-8C29446C34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0983" y="4414991"/>
            <a:ext cx="0" cy="6477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3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6BDA4C4-80BC-4FC7-9425-C1D9059F8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941"/>
            <a:ext cx="12192000" cy="605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7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7C65A5-EC69-48C8-BCB2-F6E5FF443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790"/>
            <a:ext cx="12192000" cy="619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6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D01F35C-1D36-4356-88E7-1232D94A9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87" y="619432"/>
            <a:ext cx="9811191" cy="45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6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737BFF6-7B47-4491-946E-9DD39EF89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2" y="511278"/>
            <a:ext cx="11228836" cy="23492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14B8D85-A823-4885-9523-41D0384C5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57" y="3245951"/>
            <a:ext cx="13479875" cy="9531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6857B1C-3DCC-4FAE-885D-3DEE6F5ED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57" y="4739148"/>
            <a:ext cx="11376076" cy="174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1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74D5A2B-25FB-43D9-BE3B-B2F8B331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89" y="570270"/>
            <a:ext cx="10630222" cy="20334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DF42D12-8F41-4D3A-8767-57295F796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89" y="3146322"/>
            <a:ext cx="11075308" cy="138634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924624D-5690-488E-B646-307328601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27" y="5075288"/>
            <a:ext cx="11528433" cy="132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9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211C722-D185-4484-A751-B2820398A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497" y="914400"/>
            <a:ext cx="9507477" cy="508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80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CDE83BA-904B-4CCE-8840-18504F460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089" y="2222090"/>
            <a:ext cx="5570589" cy="2987861"/>
          </a:xfrm>
          <a:prstGeom prst="rect">
            <a:avLst/>
          </a:prstGeom>
        </p:spPr>
      </p:pic>
      <p:sp>
        <p:nvSpPr>
          <p:cNvPr id="4" name="Rectangle 21">
            <a:extLst>
              <a:ext uri="{FF2B5EF4-FFF2-40B4-BE49-F238E27FC236}">
                <a16:creationId xmlns:a16="http://schemas.microsoft.com/office/drawing/2014/main" id="{5FE85491-8445-4C88-8FBF-69026F818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396" y="312277"/>
            <a:ext cx="31257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蛋白质的鉴定</a:t>
            </a:r>
            <a:endParaRPr lang="zh-CN" altLang="en-US" sz="2700" dirty="0">
              <a:solidFill>
                <a:srgbClr val="FF0000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3A943F-6733-44E1-A9D9-8813712C67C8}"/>
              </a:ext>
            </a:extLst>
          </p:cNvPr>
          <p:cNvSpPr txBox="1"/>
          <p:nvPr/>
        </p:nvSpPr>
        <p:spPr>
          <a:xfrm>
            <a:off x="639098" y="948407"/>
            <a:ext cx="5270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、试剂：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0C56A6-D0B0-4D6E-951D-905E1783B253}"/>
              </a:ext>
            </a:extLst>
          </p:cNvPr>
          <p:cNvSpPr txBox="1"/>
          <p:nvPr/>
        </p:nvSpPr>
        <p:spPr>
          <a:xfrm>
            <a:off x="2271250" y="957173"/>
            <a:ext cx="5570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双缩脲试剂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B00B89-337B-44D4-A5A0-D3CE30821B79}"/>
              </a:ext>
            </a:extLst>
          </p:cNvPr>
          <p:cNvSpPr txBox="1"/>
          <p:nvPr/>
        </p:nvSpPr>
        <p:spPr>
          <a:xfrm>
            <a:off x="1022555" y="2222090"/>
            <a:ext cx="290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什么是双缩脲？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E98922B-C892-4D32-AC9F-D5CC22B67A3A}"/>
              </a:ext>
            </a:extLst>
          </p:cNvPr>
          <p:cNvSpPr txBox="1"/>
          <p:nvPr/>
        </p:nvSpPr>
        <p:spPr>
          <a:xfrm>
            <a:off x="639098" y="5639217"/>
            <a:ext cx="11641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双缩脲试剂是指用来检测双缩脲的试剂，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双缩脲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不等于 双缩脲试剂</a:t>
            </a:r>
          </a:p>
        </p:txBody>
      </p:sp>
    </p:spTree>
    <p:extLst>
      <p:ext uri="{BB962C8B-B14F-4D97-AF65-F5344CB8AC3E}">
        <p14:creationId xmlns:p14="http://schemas.microsoft.com/office/powerpoint/2010/main" val="127176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BE6B174-4A59-46C7-9EA7-568AB82C2F88}"/>
              </a:ext>
            </a:extLst>
          </p:cNvPr>
          <p:cNvSpPr txBox="1"/>
          <p:nvPr/>
        </p:nvSpPr>
        <p:spPr>
          <a:xfrm>
            <a:off x="412955" y="667821"/>
            <a:ext cx="5270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、反应实质：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F8CDD9C-8DAC-4527-9861-E837CA0892C9}"/>
              </a:ext>
            </a:extLst>
          </p:cNvPr>
          <p:cNvSpPr/>
          <p:nvPr/>
        </p:nvSpPr>
        <p:spPr>
          <a:xfrm>
            <a:off x="412955" y="1445342"/>
            <a:ext cx="116512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0" i="0" u="none" strike="noStrike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2800" b="0" i="0" u="none" strike="noStrike" dirty="0">
                <a:solidFill>
                  <a:srgbClr val="0070C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碱性环境下</a:t>
            </a:r>
            <a:r>
              <a:rPr lang="zh-CN" altLang="en-US" sz="2800" b="0" i="0" u="none" strike="noStrike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800" b="0" i="0" u="none" strike="noStrike" dirty="0">
                <a:solidFill>
                  <a:srgbClr val="0070C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Cu2+</a:t>
            </a:r>
            <a:r>
              <a:rPr lang="zh-CN" altLang="en-US" sz="2800" b="0" i="0" u="none" strike="noStrike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与双缩脲发生的</a:t>
            </a:r>
            <a:r>
              <a:rPr lang="zh-CN" altLang="en-US" sz="2800" b="0" i="0" u="none" strike="noStrike" dirty="0">
                <a:solidFill>
                  <a:srgbClr val="136EC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紫色反应</a:t>
            </a:r>
            <a:r>
              <a:rPr lang="zh-CN" altLang="en-US" sz="2800" b="0" i="0" u="none" strike="noStrike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0" i="0" u="none" strike="noStrike" dirty="0"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0" i="0" u="none" strike="noStrike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而蛋白质分子中含有很多与双缩脲结构相似的</a:t>
            </a:r>
            <a:r>
              <a:rPr lang="zh-CN" altLang="en-US" sz="2800" b="0" i="0" u="none" strike="noStrike" dirty="0">
                <a:solidFill>
                  <a:srgbClr val="0070C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肽键</a:t>
            </a:r>
            <a:r>
              <a:rPr lang="zh-CN" altLang="en-US" sz="2800" b="0" i="0" u="none" strike="noStrike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sz="2800" b="0" i="0" u="none" strike="noStrike" dirty="0"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0" i="0" u="none" strike="noStrike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所以蛋白质都能与双缩脲试剂发生</a:t>
            </a:r>
            <a:r>
              <a:rPr lang="zh-CN" altLang="en-US" sz="2800" b="0" i="0" strike="noStrike" dirty="0">
                <a:effectLst/>
                <a:latin typeface="黑体" panose="02010609060101010101" pitchFamily="49" charset="-122"/>
                <a:ea typeface="黑体" panose="02010609060101010101" pitchFamily="49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颜色反应</a:t>
            </a:r>
            <a:r>
              <a:rPr lang="zh-CN" altLang="en-US" sz="2800" b="0" i="0" strike="noStrike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800" b="0" i="0" u="none" strike="noStrike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可以用双缩脲试剂鉴定蛋白质的存在。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026E98-641C-4CE0-AC7D-F1D0BD4ABA47}"/>
              </a:ext>
            </a:extLst>
          </p:cNvPr>
          <p:cNvSpPr txBox="1"/>
          <p:nvPr/>
        </p:nvSpPr>
        <p:spPr>
          <a:xfrm>
            <a:off x="412955" y="3596776"/>
            <a:ext cx="4798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双缩脲试剂如何配制？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574185-9E3D-46CF-95D8-8018109FCF22}"/>
              </a:ext>
            </a:extLst>
          </p:cNvPr>
          <p:cNvSpPr/>
          <p:nvPr/>
        </p:nvSpPr>
        <p:spPr>
          <a:xfrm>
            <a:off x="511277" y="4381485"/>
            <a:ext cx="111694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u="sng" dirty="0">
                <a:solidFill>
                  <a:srgbClr val="136EC2"/>
                </a:solidFill>
                <a:latin typeface="arial" panose="020B0604020202020204" pitchFamily="34" charset="0"/>
              </a:rPr>
              <a:t>双缩脲试剂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sz="24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双缩脲试剂</a:t>
            </a:r>
            <a:r>
              <a:rPr lang="en-US" altLang="zh-CN" sz="24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4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浓度为</a:t>
            </a:r>
            <a:r>
              <a:rPr lang="en-US" altLang="zh-CN" sz="24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0.1g/ml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的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NaOH</a:t>
            </a:r>
            <a:r>
              <a:rPr lang="zh-CN" altLang="en-US" sz="24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溶液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；</a:t>
            </a: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sz="24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双缩脲试剂</a:t>
            </a:r>
            <a:r>
              <a:rPr lang="en-US" altLang="zh-CN" sz="24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4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浓度为</a:t>
            </a:r>
            <a:r>
              <a:rPr lang="en-US" altLang="zh-CN" sz="24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0.01g/ml</a:t>
            </a:r>
            <a:r>
              <a:rPr lang="zh-CN" altLang="en-US" sz="24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</a:t>
            </a:r>
            <a:r>
              <a:rPr lang="en-US" altLang="zh-CN" sz="24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CuSO4</a:t>
            </a:r>
            <a:r>
              <a:rPr lang="zh-CN" altLang="en-US" sz="24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溶液 。</a:t>
            </a:r>
            <a:endParaRPr lang="en-US" altLang="zh-CN" sz="2400" b="0" i="0" u="none" strike="noStrike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zh-CN" altLang="en-US" b="0" i="0" u="none" strike="noStrike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614BF2-CEC9-4B60-879F-B46BACAF3B61}"/>
              </a:ext>
            </a:extLst>
          </p:cNvPr>
          <p:cNvSpPr/>
          <p:nvPr/>
        </p:nvSpPr>
        <p:spPr>
          <a:xfrm>
            <a:off x="511277" y="5704803"/>
            <a:ext cx="11169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双缩脲试剂使用时，</a:t>
            </a:r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先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加入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NaOH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溶液（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2mL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），振荡摇匀，造成碱性的反应环境，</a:t>
            </a:r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然后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再加入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3~4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滴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CuSO4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溶液，振荡摇匀后观察现象。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(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不加热）</a:t>
            </a:r>
          </a:p>
        </p:txBody>
      </p:sp>
    </p:spTree>
    <p:extLst>
      <p:ext uri="{BB962C8B-B14F-4D97-AF65-F5344CB8AC3E}">
        <p14:creationId xmlns:p14="http://schemas.microsoft.com/office/powerpoint/2010/main" val="129281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宽屏</PresentationFormat>
  <Paragraphs>35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等线 Light</vt:lpstr>
      <vt:lpstr>黑体</vt:lpstr>
      <vt:lpstr>宋体</vt:lpstr>
      <vt:lpstr>Arial</vt:lpstr>
      <vt:lpstr>Arial</vt:lpstr>
      <vt:lpstr>Times New Roman</vt:lpstr>
      <vt:lpstr>Verdana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1160059290@qq.com</dc:creator>
  <cp:lastModifiedBy>1160059290@qq.com</cp:lastModifiedBy>
  <cp:revision>8</cp:revision>
  <dcterms:created xsi:type="dcterms:W3CDTF">2018-09-19T09:48:49Z</dcterms:created>
  <dcterms:modified xsi:type="dcterms:W3CDTF">2018-09-19T11:05:19Z</dcterms:modified>
</cp:coreProperties>
</file>