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5B4EE-E5BD-406B-AB00-5980E5978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523A7E-FD0B-4DBB-BB3D-D8169B685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BEF02-A656-4E51-ADBA-F225B690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BD9-DADB-43EB-BCED-676DC53A81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B4466-AFC3-4870-917D-04C140B3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D95D1-998C-44B0-BC71-8D61922F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4FFE-6ECE-439D-AFB4-E2BC7456C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6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F230C-00FA-4FCA-84FD-136FE92C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AADBF1-6B3B-499C-89CD-500E0E5E4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E7A0D-E35F-42AB-89EC-EBA56A29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BD9-DADB-43EB-BCED-676DC53A81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C7A30-E46C-45ED-AB94-6A89CC3D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9A55F-4175-426A-953E-83A8787C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4FFE-6ECE-439D-AFB4-E2BC7456C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9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CD3B89-16B3-471B-BFBF-A973F3894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1A58C8-20F5-43A4-9E69-5417C5D0E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CEEC8-91B8-4E09-BFFD-1D870A9B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BD9-DADB-43EB-BCED-676DC53A81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F8F00-3655-4344-9C07-C7EE9C88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1B41E-CF19-4D6C-BF85-0EA7C55C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4FFE-6ECE-439D-AFB4-E2BC7456C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51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C994C-14B2-4777-B749-D0CB5AF4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1EFCE-6582-4F1E-A7BE-5DA3D96B6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97E20-456C-424E-8024-1E8D3A9A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BD9-DADB-43EB-BCED-676DC53A81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FB241-3D02-4612-BE61-31DF1E58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7EE90-8ED3-46B3-A91A-506EF7F4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4FFE-6ECE-439D-AFB4-E2BC7456C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2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42CFF-E85C-4AF9-94B4-A21F3E1A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E2EE8-0C72-42B0-8D6D-B97B9E968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DB85A-1C9F-4210-88CF-5137616D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BD9-DADB-43EB-BCED-676DC53A81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484C0-3182-4593-BBF2-ECC6EF2A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2C299-BE7D-4F9B-8540-0AD5E75E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4FFE-6ECE-439D-AFB4-E2BC7456C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D3207-B217-485D-B529-474DF88B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F07E4-5B73-4A64-A66C-6300A9A8B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DB1F2-51F1-4BA7-9B7C-54F755011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D7742-EF57-41AF-B819-DEF4F308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BD9-DADB-43EB-BCED-676DC53A81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5CE0F9-ED80-4826-82E9-DE1ABFF3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059B1-CDDF-4C94-9AB9-E5843D9C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4FFE-6ECE-439D-AFB4-E2BC7456C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B0058-5B51-4B18-B104-22D7121D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5C2AB-97BC-41AD-BC6A-37DB06FE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6C6D03-3433-4D1E-A79C-54BA01938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5225A3-B68C-4DA1-8575-5DA8D9152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89D63E-3F64-4E6D-B410-481FB92B0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10B12A-9702-4B8C-887A-69AEF69F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BD9-DADB-43EB-BCED-676DC53A81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1997E8-2803-4CAA-8410-C02A2523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F1A89C-67A5-4883-9467-862DFCCB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4FFE-6ECE-439D-AFB4-E2BC7456C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8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9B35E-D8A2-4082-9D67-0435018F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AA3931-46D7-4DB1-972C-70F0273D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BD9-DADB-43EB-BCED-676DC53A81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EF60AF-150D-4714-BD3F-10167FC8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117DD6-BA7A-47D2-A9E0-335243E6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4FFE-6ECE-439D-AFB4-E2BC7456C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50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85416B-4684-48A1-9748-15A94051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BD9-DADB-43EB-BCED-676DC53A81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616FDC-1E6D-45DC-85FE-42329038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6B59BD-7EA9-4473-ACD9-B010BCD4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4FFE-6ECE-439D-AFB4-E2BC7456C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13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5E905-5A62-4E1E-962A-EE19E7EC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F1DD5-692C-4723-A77C-081F8B193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5E8BE8-F3F4-45D6-899F-55E97F390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5E03B-674D-4F55-BD87-DC184B26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BD9-DADB-43EB-BCED-676DC53A81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23BF8F-BD43-48C9-839F-FDB346D8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A38CE2-2E60-4952-800D-129C6A7F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4FFE-6ECE-439D-AFB4-E2BC7456C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6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81A47-7CFE-47AD-A546-38F4763E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C1FE67-2765-4D66-9F7C-D8483C309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54E49-D3C6-4645-9185-7095CBA41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33F33-0253-411B-9176-B416D5CF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BD9-DADB-43EB-BCED-676DC53A81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65934-4038-4230-A4B2-13326D55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70743-FF9C-4645-B3F2-C2B0AC5E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4FFE-6ECE-439D-AFB4-E2BC7456C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0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647A5D-412A-4B95-92C6-B1C56E72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D291D5-64C1-4DB8-80A1-AC0ACAA7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CA586-F992-44EB-A1EF-AA91B2824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FBD9-DADB-43EB-BCED-676DC53A81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CAD84-156D-4D50-AF0E-EA5813511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5F993-355C-4F5F-B50D-6DD8937E6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04FFE-6ECE-439D-AFB4-E2BC7456C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9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D6720E-36C3-4E1F-85AD-465099523469}"/>
              </a:ext>
            </a:extLst>
          </p:cNvPr>
          <p:cNvSpPr/>
          <p:nvPr/>
        </p:nvSpPr>
        <p:spPr>
          <a:xfrm>
            <a:off x="226243" y="335845"/>
            <a:ext cx="118777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、根据我国现行的食品质量标准，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个月的婴儿奶粉中蛋白质的含量应为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12%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18%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。现有一种待测婴儿奶粉，请你尝试完成鉴定实验。</a:t>
            </a:r>
            <a:endParaRPr lang="en-US" altLang="zh-CN" sz="20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）实验目的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鉴定该待测婴儿奶粉蛋白质的含量是否符合质量标准。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）实验原理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蛋白质与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试剂发生作用，产生紫色反应。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）材料用具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33375" indent="-33337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相同浓度的标准婴儿奶粉溶液和待测婴儿奶粉溶液、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0.1g/mL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NaOH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溶液、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0.01 g/mL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CuSO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溶液、试管和滴管等。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）实验步骤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66725" indent="-4667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取两支试管分别加入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2mL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的标准婴儿奶粉溶液（编号甲）和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2mL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的待测婴儿奶粉溶液（编号乙）。标准婴儿奶粉溶液在本实验中起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作用。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分别向两支试管中加入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2mL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溶液，振荡，摇匀。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再分别向两支试管中加入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滴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溶液，振荡，摇匀，比较颜色的变化。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）结果预期</a:t>
            </a:r>
            <a:endParaRPr lang="en-US" altLang="zh-CN" sz="20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               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87DA3F-7FD1-49B8-9760-D71BF74B352F}"/>
              </a:ext>
            </a:extLst>
          </p:cNvPr>
          <p:cNvSpPr txBox="1"/>
          <p:nvPr/>
        </p:nvSpPr>
        <p:spPr>
          <a:xfrm>
            <a:off x="1509859" y="1820788"/>
            <a:ext cx="128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双缩脲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D8B5ED-BEFA-417F-AD5B-954DD73246A7}"/>
              </a:ext>
            </a:extLst>
          </p:cNvPr>
          <p:cNvSpPr txBox="1"/>
          <p:nvPr/>
        </p:nvSpPr>
        <p:spPr>
          <a:xfrm>
            <a:off x="4040957" y="3611482"/>
            <a:ext cx="117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对照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B4C6C3-BD18-4519-BDA1-BAAAA4D839D5}"/>
              </a:ext>
            </a:extLst>
          </p:cNvPr>
          <p:cNvSpPr txBox="1"/>
          <p:nvPr/>
        </p:nvSpPr>
        <p:spPr>
          <a:xfrm>
            <a:off x="4204354" y="3987539"/>
            <a:ext cx="2840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0.1g/</a:t>
            </a:r>
            <a:r>
              <a:rPr lang="en-US" altLang="zh-CN" sz="2000" dirty="0" err="1">
                <a:solidFill>
                  <a:srgbClr val="FF0000"/>
                </a:solidFill>
              </a:rPr>
              <a:t>mlNaOH</a:t>
            </a:r>
            <a:r>
              <a:rPr lang="zh-CN" altLang="en-US" sz="2000" dirty="0">
                <a:solidFill>
                  <a:srgbClr val="FF0000"/>
                </a:solidFill>
              </a:rPr>
              <a:t>溶液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07A674-4CFD-4AE2-8DFC-7ECAD5172B7F}"/>
              </a:ext>
            </a:extLst>
          </p:cNvPr>
          <p:cNvSpPr txBox="1"/>
          <p:nvPr/>
        </p:nvSpPr>
        <p:spPr>
          <a:xfrm>
            <a:off x="4377177" y="4263469"/>
            <a:ext cx="274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0.01g/mlCuSO4</a:t>
            </a:r>
            <a:r>
              <a:rPr lang="zh-CN" altLang="en-US" sz="2000" dirty="0">
                <a:solidFill>
                  <a:srgbClr val="FF0000"/>
                </a:solidFill>
              </a:rPr>
              <a:t>溶液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99E808-2D46-432A-A673-69ED9D82CBEC}"/>
              </a:ext>
            </a:extLst>
          </p:cNvPr>
          <p:cNvSpPr txBox="1"/>
          <p:nvPr/>
        </p:nvSpPr>
        <p:spPr>
          <a:xfrm>
            <a:off x="549894" y="5043757"/>
            <a:ext cx="6642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</a:rPr>
              <a:t>若乙试管中的紫色程度与甲试管中的紫色程度基本一致，则该待测婴儿奶粉中蛋白质的含量符合质量标准。</a:t>
            </a:r>
          </a:p>
          <a:p>
            <a:r>
              <a:rPr lang="zh-CN" altLang="zh-CN" sz="2000" dirty="0">
                <a:solidFill>
                  <a:srgbClr val="FF0000"/>
                </a:solidFill>
              </a:rPr>
              <a:t>若乙试管中的紫色程度比甲试管中的紫色程度浅（或深），则该待测婴儿奶粉中蛋白质的含量不符合质量标准。</a:t>
            </a:r>
          </a:p>
        </p:txBody>
      </p:sp>
    </p:spTree>
    <p:extLst>
      <p:ext uri="{BB962C8B-B14F-4D97-AF65-F5344CB8AC3E}">
        <p14:creationId xmlns:p14="http://schemas.microsoft.com/office/powerpoint/2010/main" val="82154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50DABE-B0C8-4628-8C18-4786A3FF4F93}"/>
              </a:ext>
            </a:extLst>
          </p:cNvPr>
          <p:cNvSpPr/>
          <p:nvPr/>
        </p:nvSpPr>
        <p:spPr>
          <a:xfrm>
            <a:off x="386499" y="859407"/>
            <a:ext cx="1126503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、加热会使蛋白质变性，在变性过程中肽键是否因此而断裂呢？请设计一个证明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蛋白质在加热变性后肽键没有断裂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的实验。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材料用具：质量浓度为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0.01 g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／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mL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CuSO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的溶液、质量浓度为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0.1 g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／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mL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NaOH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溶液、蛋清、清水、酒精灯、试管、滴管等必备用品。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00025"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）实验原理：</a:t>
            </a:r>
            <a:endParaRPr lang="en-US" altLang="zh-CN" sz="20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00025" algn="just">
              <a:spcAft>
                <a:spcPts val="0"/>
              </a:spcAft>
            </a:pPr>
            <a:endParaRPr lang="en-US" altLang="zh-CN" sz="20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00025" algn="just">
              <a:spcAft>
                <a:spcPts val="0"/>
              </a:spcAft>
            </a:pPr>
            <a:endParaRPr lang="en-US" altLang="zh-CN" sz="20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00025" algn="just">
              <a:spcAft>
                <a:spcPts val="0"/>
              </a:spcAft>
            </a:pPr>
            <a:endParaRPr lang="en-US" altLang="zh-CN" sz="20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00025"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）方法步骤：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取两支试管，分别编号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，向两支试管中加入</a:t>
            </a:r>
            <a:endParaRPr lang="zh-CN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__________________________________________________________________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66725"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冷却后，</a:t>
            </a:r>
            <a:endParaRPr lang="en-US" altLang="zh-CN" sz="20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66725" algn="just">
              <a:spcAft>
                <a:spcPts val="0"/>
              </a:spcAft>
            </a:pPr>
            <a:endParaRPr lang="en-US" altLang="zh-CN" sz="20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66725"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观察两试管的颜色变化。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00025"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）预期结果：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_____________________________________________________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00025"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）实验结论：蛋白质在加热变性后肽键没有断裂。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444443-D060-44B5-AF79-9F03B1466195}"/>
              </a:ext>
            </a:extLst>
          </p:cNvPr>
          <p:cNvSpPr txBox="1"/>
          <p:nvPr/>
        </p:nvSpPr>
        <p:spPr>
          <a:xfrm>
            <a:off x="6636470" y="3607871"/>
            <a:ext cx="180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等量的蛋清液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46823C-9B25-44FD-BEF7-DB096E957ED8}"/>
              </a:ext>
            </a:extLst>
          </p:cNvPr>
          <p:cNvSpPr txBox="1"/>
          <p:nvPr/>
        </p:nvSpPr>
        <p:spPr>
          <a:xfrm>
            <a:off x="678730" y="2414586"/>
            <a:ext cx="10080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00025" algn="just">
              <a:spcAft>
                <a:spcPts val="0"/>
              </a:spcAft>
            </a:pPr>
            <a:r>
              <a:rPr lang="zh-CN" altLang="zh-CN" sz="2000" dirty="0">
                <a:solidFill>
                  <a:srgbClr val="FF0000"/>
                </a:solidFill>
              </a:rPr>
              <a:t>蛋白质中的肽键与双缩脲试剂发生颜色反应，呈紫色；如果加热变性的蛋白质与双缩脲试剂反应仍呈紫色，即可证明肽键没有断裂。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74D4F1-5C1C-406D-87C2-7C2EF3BB3282}"/>
              </a:ext>
            </a:extLst>
          </p:cNvPr>
          <p:cNvSpPr txBox="1"/>
          <p:nvPr/>
        </p:nvSpPr>
        <p:spPr>
          <a:xfrm>
            <a:off x="1126503" y="3899153"/>
            <a:ext cx="686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</a:rPr>
              <a:t>对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zh-CN" sz="2000" dirty="0">
                <a:solidFill>
                  <a:srgbClr val="FF0000"/>
                </a:solidFill>
              </a:rPr>
              <a:t>试管加热，使蛋清液变性，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zh-CN" altLang="zh-CN" sz="2000" dirty="0">
                <a:solidFill>
                  <a:srgbClr val="FF0000"/>
                </a:solidFill>
              </a:rPr>
              <a:t>试管不加热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5B5D85-B643-41CD-BCE4-79C20EEDB10A}"/>
              </a:ext>
            </a:extLst>
          </p:cNvPr>
          <p:cNvSpPr txBox="1"/>
          <p:nvPr/>
        </p:nvSpPr>
        <p:spPr>
          <a:xfrm>
            <a:off x="1998481" y="4213700"/>
            <a:ext cx="8041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</a:rPr>
              <a:t>分别向两支试管滴加</a:t>
            </a:r>
            <a:r>
              <a:rPr lang="en-US" altLang="zh-CN" sz="2000" dirty="0">
                <a:solidFill>
                  <a:srgbClr val="FF0000"/>
                </a:solidFill>
              </a:rPr>
              <a:t>2mL 0.1g/mL</a:t>
            </a:r>
            <a:r>
              <a:rPr lang="zh-CN" altLang="zh-CN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NaOH</a:t>
            </a:r>
            <a:r>
              <a:rPr lang="zh-CN" altLang="zh-CN" sz="2000" dirty="0">
                <a:solidFill>
                  <a:srgbClr val="FF0000"/>
                </a:solidFill>
              </a:rPr>
              <a:t>溶液，摇匀，再向两支试管分别滴入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zh-CN" sz="2000" dirty="0">
                <a:solidFill>
                  <a:srgbClr val="FF0000"/>
                </a:solidFill>
              </a:rPr>
              <a:t>～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zh-CN" altLang="zh-CN" sz="2000" dirty="0">
                <a:solidFill>
                  <a:srgbClr val="FF0000"/>
                </a:solidFill>
              </a:rPr>
              <a:t>滴</a:t>
            </a:r>
            <a:r>
              <a:rPr lang="en-US" altLang="zh-CN" sz="2000" dirty="0">
                <a:solidFill>
                  <a:srgbClr val="FF0000"/>
                </a:solidFill>
              </a:rPr>
              <a:t>0.01g/mL</a:t>
            </a:r>
            <a:r>
              <a:rPr lang="zh-CN" altLang="zh-CN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CuSO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4</a:t>
            </a:r>
            <a:r>
              <a:rPr lang="zh-CN" altLang="zh-CN" sz="2000" dirty="0">
                <a:solidFill>
                  <a:srgbClr val="FF0000"/>
                </a:solidFill>
              </a:rPr>
              <a:t>溶液，摇匀。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6517D8-9754-4D28-BA82-D32075157280}"/>
              </a:ext>
            </a:extLst>
          </p:cNvPr>
          <p:cNvSpPr txBox="1"/>
          <p:nvPr/>
        </p:nvSpPr>
        <p:spPr>
          <a:xfrm>
            <a:off x="2545237" y="5127305"/>
            <a:ext cx="2469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zh-CN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zh-CN" altLang="zh-CN" sz="2000" dirty="0">
                <a:solidFill>
                  <a:srgbClr val="FF0000"/>
                </a:solidFill>
              </a:rPr>
              <a:t>试管均变</a:t>
            </a:r>
            <a:r>
              <a:rPr lang="zh-CN" altLang="en-US" sz="2000" dirty="0">
                <a:solidFill>
                  <a:srgbClr val="FF0000"/>
                </a:solidFill>
              </a:rPr>
              <a:t>紫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7450CF3-5A38-46F1-B03A-D50306D3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25"/>
            <a:ext cx="971932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、下图为大肠杆菌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DNA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分子结构的一条脱氧核苷酸长链。请根据图回答下面的问题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图片 2" descr="pic_281121">
            <a:extLst>
              <a:ext uri="{FF2B5EF4-FFF2-40B4-BE49-F238E27FC236}">
                <a16:creationId xmlns:a16="http://schemas.microsoft.com/office/drawing/2014/main" id="{E883BB5D-B721-4B4D-8B9A-CE3ECA54E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392" y="828014"/>
            <a:ext cx="2359025" cy="27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ECFF10A-1928-4612-BA9B-9BED8E867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54" y="1112423"/>
            <a:ext cx="1222970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）图中的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kumimoji="0" lang="zh-CN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    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kumimoji="0" lang="zh-CN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         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结合在一起的结构叫</a:t>
            </a:r>
            <a:r>
              <a:rPr kumimoji="0" lang="zh-CN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           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kumimoji="0" lang="zh-CN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   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种，中文名称分别是</a:t>
            </a:r>
            <a:r>
              <a:rPr kumimoji="0" lang="zh-CN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           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            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             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          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DNA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彻底氧化分解后，能产生含氮废物的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       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（用序号表示）。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）此图若为艾滋病病毒的核酸，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kumimoji="0" lang="zh-CN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种，中文名称分别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                   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F5DBB0-2412-4323-A2B9-906C6FCC5DC7}"/>
              </a:ext>
            </a:extLst>
          </p:cNvPr>
          <p:cNvSpPr/>
          <p:nvPr/>
        </p:nvSpPr>
        <p:spPr>
          <a:xfrm>
            <a:off x="389642" y="410797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）磷酸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脱氧核糖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脱氧核糖核苷酸</a:t>
            </a:r>
          </a:p>
          <a:p>
            <a:pPr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  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腺嘌呤 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鸟嘌呤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胞嘧啶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胸腺嘧啶</a:t>
            </a:r>
          </a:p>
          <a:p>
            <a:pPr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 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  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腺嘌呤 鸟嘌呤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胞嘧啶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尿嘧啶</a:t>
            </a:r>
          </a:p>
        </p:txBody>
      </p:sp>
    </p:spTree>
    <p:extLst>
      <p:ext uri="{BB962C8B-B14F-4D97-AF65-F5344CB8AC3E}">
        <p14:creationId xmlns:p14="http://schemas.microsoft.com/office/powerpoint/2010/main" val="213194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3DF2BA0-ED38-4771-B49D-C5D2B85F6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900" y="342534"/>
            <a:ext cx="890500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、下图表示人体细胞内遗传物质的组成示意图。请根据图回答下面的问题。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图片 1" descr="pic_281124">
            <a:extLst>
              <a:ext uri="{FF2B5EF4-FFF2-40B4-BE49-F238E27FC236}">
                <a16:creationId xmlns:a16="http://schemas.microsoft.com/office/drawing/2014/main" id="{0A402690-FB26-46C2-B378-3E9A7C1A2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7" y="2793945"/>
            <a:ext cx="3355943" cy="139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8706B93-CFD2-4F0B-93CB-91E632EF6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900" y="906520"/>
            <a:ext cx="124465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）细胞内遗传信息的携带者是［  ］</a:t>
            </a:r>
            <a:r>
              <a:rPr kumimoji="0" lang="zh-CN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的关系是</a:t>
            </a:r>
            <a:r>
              <a:rPr kumimoji="0" lang="zh-CN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共有</a:t>
            </a:r>
            <a:r>
              <a:rPr kumimoji="0" lang="zh-CN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种，分别</a:t>
            </a:r>
            <a:r>
              <a:rPr kumimoji="0" lang="zh-CN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                         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                                           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）元素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是指</a:t>
            </a:r>
            <a:r>
              <a:rPr kumimoji="0" lang="zh-CN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    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被彻底水解后的产物是</a:t>
            </a:r>
            <a:r>
              <a:rPr kumimoji="0" lang="zh-CN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  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。（用字母表示）</a:t>
            </a:r>
            <a:endParaRPr kumimoji="0" lang="zh-CN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FF6830-05EA-4C57-BC14-29989CBB9AC5}"/>
              </a:ext>
            </a:extLst>
          </p:cNvPr>
          <p:cNvSpPr/>
          <p:nvPr/>
        </p:nvSpPr>
        <p:spPr>
          <a:xfrm>
            <a:off x="823275" y="4603452"/>
            <a:ext cx="95650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[f] DNA  </a:t>
            </a:r>
            <a:endParaRPr lang="zh-CN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的基本单位 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四种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腺嘌呤脱氧核苷酸 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鸟嘌呤脱氧核苷酸 胞嘧啶脱氧核苷酸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胸腺嘧啶脱氧核苷酸</a:t>
            </a:r>
          </a:p>
          <a:p>
            <a:pPr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   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zh-CN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29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28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2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80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26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宽屏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1160059290@qq.com</dc:creator>
  <cp:lastModifiedBy>1160059290@qq.com</cp:lastModifiedBy>
  <cp:revision>4</cp:revision>
  <dcterms:created xsi:type="dcterms:W3CDTF">2018-09-27T06:20:32Z</dcterms:created>
  <dcterms:modified xsi:type="dcterms:W3CDTF">2018-09-27T07:32:49Z</dcterms:modified>
</cp:coreProperties>
</file>