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418" r:id="rId2"/>
    <p:sldId id="257" r:id="rId3"/>
    <p:sldId id="259" r:id="rId4"/>
    <p:sldId id="258" r:id="rId5"/>
    <p:sldId id="260" r:id="rId6"/>
    <p:sldId id="436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76B6-05DB-44E5-8018-A951489C95F4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89FD1-DA29-412E-AF7F-D7EDB0AB2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675F1-B1C6-4A9E-880E-19A128DFD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1F42B-1BF1-43DF-A290-C3B50BF7E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47BB8-0964-4436-B394-39541D1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EC4B0-432D-4C93-809C-5373C60F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40EF-1E5A-4819-89BB-B2283456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29C1-D3AE-4E42-ACC6-FC85A2B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FCC4B9-F235-47B8-B7E3-730596EB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8B15A-B0AB-405B-91D1-1A3B23B9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5F88B-275A-40BF-9132-4C6250C2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E7CD5-7E1B-41DB-8EFA-C6620CB6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0620D-03BD-4402-B1E6-94EA36A9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566CB0-82A5-4162-8C07-75F31C68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6C692-937C-417E-903D-B84E3CA7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63B13-B367-4E0A-A64C-D0D111D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D8B8C-D0F5-4A15-BBA2-6D3C6B0C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7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91E46-450B-44A0-A39A-5601C6F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F0530-5253-4860-8CC9-C2310A05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AE497-22BD-4ACF-A3E1-C6A7891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B3AD1-2C72-4AAE-BFF0-6FBCCC9F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CD9EF-2749-4768-ADCA-C82C6981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4DCA-A01D-49F4-9681-B6AFAB38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11406-2832-459B-9E23-FC1B4D74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4CB7E-BAAC-4F74-978F-6BA5845D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4123A-49B1-48A8-AA77-FF0DD76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5119D-16B0-42E2-B23E-9D79A43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4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459E9-B840-4841-A3A8-5C846A8C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7B801-7C50-4C60-8E34-64493AC1D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73E2-B327-4654-96AC-49E3C3F8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5B92F-AE49-45CA-93FA-8041C54B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B925E-D30A-4749-84CB-A751D156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62E8E-6DDD-4198-9688-9D61945A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6EC3B-2D6C-41E5-BF20-24BAAFF0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77B19-2652-46C0-949B-7458AE1C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9E1D8-B844-4D96-A383-B17E4DE7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41B78-8706-46A6-AA5F-157B241D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181B35-6AAE-49C2-839A-378DA04C6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69EB0-CF68-4F9F-ABA0-F8CDE9CD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B163C-493B-4159-A696-E56D82B2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C49BF-18BB-422E-9D5C-CE27F792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2B5EA-2715-46F1-A641-6F7CA59A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2DBB80-9E63-43CC-9E87-DD264300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DAD3A6-CADB-41D6-9D02-FD79EF7E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349C11-14A5-4156-97F7-E1A03D9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2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50C6B-E284-4A46-B5D5-9B7BC88B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58934-6D2E-4620-8E36-34903D19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C4031-B950-4671-A742-03B841E7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3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64CC-8B51-43B6-AE01-DF95251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B057-3C3A-4B9D-9FC8-871A7DF5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5D1C4-9E36-439A-BA6B-300A1F9E0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11697-F3C4-4F39-92DE-294305DE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0E212-3679-4571-8BFA-12540C36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70F1E-FA46-4B5A-B674-C11CC54D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4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5F56A-A228-4D6E-815F-C233B3A6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1980F-C6FE-4750-99F3-95C8D0C1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04B92-CE95-4A12-B86F-4E8FD72B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402BB-F38D-41FD-9A3A-744AE63F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96947-21F5-47B4-9A34-328AD31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EABF0-2853-4485-9EEF-97308A85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DAB65-C00F-4920-A1EF-2C55E593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A04A8-906B-4E58-AF73-2B7AF67C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4C16E-EB93-4671-A5C3-22F66DEEE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5473-CAB6-4718-A39D-EE82359552FA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86C2C-223F-4656-BA31-23AA2119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A6F73-A3FB-4155-A560-AC090562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088B-D319-4B11-841C-5400A2D8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94%B5%E5%AD%90%E6%98%BE%E5%BE%AE%E9%95%9C/476594" TargetMode="External"/><Relationship Id="rId2" Type="http://schemas.openxmlformats.org/officeDocument/2006/relationships/hyperlink" Target="https://baike.baidu.com/item/%E6%99%AE%E9%80%9A%E5%85%89%E5%AD%A6%E6%98%BE%E5%BE%AE%E9%95%9C/2560595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aike.baidu.com/item/%E7%BB%86%E8%83%9E%E5%99%A8/602110" TargetMode="External"/><Relationship Id="rId4" Type="http://schemas.openxmlformats.org/officeDocument/2006/relationships/hyperlink" Target="https://baike.baidu.com/item/%E7%BB%86%E8%83%9E/849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90%8C%E4%BD%8D%E7%B4%A0/1049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741044CF-772F-4805-94EB-038CB5CB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24717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pic>
        <p:nvPicPr>
          <p:cNvPr id="245762" name="Picture 2">
            <a:extLst>
              <a:ext uri="{FF2B5EF4-FFF2-40B4-BE49-F238E27FC236}">
                <a16:creationId xmlns:a16="http://schemas.microsoft.com/office/drawing/2014/main" id="{C7E133A9-ABCA-4777-9F6B-34C91A06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160943"/>
            <a:ext cx="10810240" cy="552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5" name="Text Box 5">
            <a:extLst>
              <a:ext uri="{FF2B5EF4-FFF2-40B4-BE49-F238E27FC236}">
                <a16:creationId xmlns:a16="http://schemas.microsoft.com/office/drawing/2014/main" id="{040F04F9-D961-4243-894C-40B38921B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40" y="5860256"/>
            <a:ext cx="210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/>
              <a:t>动物细胞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8186EF31-27D8-4C25-BC20-B726540B8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6590" y="5976275"/>
            <a:ext cx="175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/>
              <a:t>植物细胞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493579-CE0A-40CE-AC96-D0E2ACD9729D}"/>
              </a:ext>
            </a:extLst>
          </p:cNvPr>
          <p:cNvSpPr txBox="1"/>
          <p:nvPr/>
        </p:nvSpPr>
        <p:spPr>
          <a:xfrm>
            <a:off x="4368979" y="5972167"/>
            <a:ext cx="345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亚显微结构示意图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25915-3A7E-462E-A7ED-E1AB3DA00551}"/>
              </a:ext>
            </a:extLst>
          </p:cNvPr>
          <p:cNvSpPr txBox="1"/>
          <p:nvPr/>
        </p:nvSpPr>
        <p:spPr>
          <a:xfrm>
            <a:off x="164483" y="155465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一、细胞器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utoUpdateAnimBg="0"/>
      <p:bldP spid="2457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B6278E-7999-4D89-8B14-FA56946AE06A}"/>
              </a:ext>
            </a:extLst>
          </p:cNvPr>
          <p:cNvSpPr/>
          <p:nvPr/>
        </p:nvSpPr>
        <p:spPr>
          <a:xfrm>
            <a:off x="1781666" y="1590892"/>
            <a:ext cx="95493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0" i="0" u="none" strike="noStrike" dirty="0"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亚显微结构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，又称超微结构。</a:t>
            </a:r>
            <a:endParaRPr lang="en-US" altLang="zh-CN" sz="4000" b="0" i="0" u="none" strike="noStrike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指在</a:t>
            </a:r>
            <a:r>
              <a:rPr lang="zh-CN" altLang="en-US" sz="4000" b="0" i="0" u="sng" strike="noStrike" dirty="0">
                <a:solidFill>
                  <a:srgbClr val="0070C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普通光学显微镜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下观察不能分辨清楚，但在</a:t>
            </a:r>
            <a:r>
              <a:rPr lang="zh-CN" altLang="en-US" sz="4000" b="0" i="0" u="none" strike="noStrike" dirty="0">
                <a:solidFill>
                  <a:srgbClr val="0070C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电子显微镜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下能观测到的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细胞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内各种微细结构，如各种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细胞器</a:t>
            </a:r>
            <a:r>
              <a:rPr lang="zh-CN" altLang="en-US" sz="4000" b="0" i="0" u="none" strike="noStrike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1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51B2EA-2AA1-4EF7-A5C4-EB7BE692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13" y="243840"/>
            <a:ext cx="7487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949049-8A06-4CA0-8286-1F01D93E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82"/>
          <a:stretch/>
        </p:blipFill>
        <p:spPr>
          <a:xfrm>
            <a:off x="10396712" y="106754"/>
            <a:ext cx="1748783" cy="2662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7AD2A-2A17-4834-B446-88087C77E9B6}"/>
              </a:ext>
            </a:extLst>
          </p:cNvPr>
          <p:cNvSpPr txBox="1"/>
          <p:nvPr/>
        </p:nvSpPr>
        <p:spPr>
          <a:xfrm>
            <a:off x="-23100" y="196182"/>
            <a:ext cx="683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、判断动物和高等植物细胞的依据？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E4FD46-4237-472F-B02A-841A3F4DB030}"/>
              </a:ext>
            </a:extLst>
          </p:cNvPr>
          <p:cNvSpPr txBox="1"/>
          <p:nvPr/>
        </p:nvSpPr>
        <p:spPr>
          <a:xfrm>
            <a:off x="-23100" y="1090698"/>
            <a:ext cx="830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动物细胞有中心体，无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等细胞器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C2E45-1E8C-4AFF-93CB-F9DC35DA1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15"/>
          <a:stretch/>
        </p:blipFill>
        <p:spPr>
          <a:xfrm>
            <a:off x="8474117" y="106754"/>
            <a:ext cx="2005661" cy="2662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970E48-5FDD-456B-AFA6-89D3233E35E9}"/>
              </a:ext>
            </a:extLst>
          </p:cNvPr>
          <p:cNvSpPr txBox="1"/>
          <p:nvPr/>
        </p:nvSpPr>
        <p:spPr>
          <a:xfrm>
            <a:off x="46505" y="1080782"/>
            <a:ext cx="98653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动物细胞有中心体，无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等细胞结构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3C2603-57D3-4CAE-A51C-71F22CB66252}"/>
              </a:ext>
            </a:extLst>
          </p:cNvPr>
          <p:cNvSpPr txBox="1"/>
          <p:nvPr/>
        </p:nvSpPr>
        <p:spPr>
          <a:xfrm>
            <a:off x="3809500" y="1090698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叶绿体、液泡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E7399-1BD6-4512-BA6D-D45D626ACD6B}"/>
              </a:ext>
            </a:extLst>
          </p:cNvPr>
          <p:cNvSpPr txBox="1"/>
          <p:nvPr/>
        </p:nvSpPr>
        <p:spPr>
          <a:xfrm>
            <a:off x="3706405" y="1033900"/>
            <a:ext cx="38351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叶绿体、液泡、细胞壁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665A5D-8055-4CAA-A154-0DD280D34166}"/>
              </a:ext>
            </a:extLst>
          </p:cNvPr>
          <p:cNvSpPr txBox="1"/>
          <p:nvPr/>
        </p:nvSpPr>
        <p:spPr>
          <a:xfrm>
            <a:off x="6362145" y="665263"/>
            <a:ext cx="255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最主要依据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BD7051-20EC-45BC-9741-3E777C51D26B}"/>
              </a:ext>
            </a:extLst>
          </p:cNvPr>
          <p:cNvSpPr txBox="1"/>
          <p:nvPr/>
        </p:nvSpPr>
        <p:spPr>
          <a:xfrm>
            <a:off x="6673" y="2333582"/>
            <a:ext cx="8051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、细胞壁的成分？功能？形成与什么有关？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8D1898-C14B-4D0F-ABA6-01B775D926A2}"/>
              </a:ext>
            </a:extLst>
          </p:cNvPr>
          <p:cNvSpPr txBox="1"/>
          <p:nvPr/>
        </p:nvSpPr>
        <p:spPr>
          <a:xfrm>
            <a:off x="351305" y="2950842"/>
            <a:ext cx="98653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纤维素、果胶；保护支撑；高尔基体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5D061B-AE17-4B3F-BA86-D1A4F981530D}"/>
              </a:ext>
            </a:extLst>
          </p:cNvPr>
          <p:cNvSpPr txBox="1"/>
          <p:nvPr/>
        </p:nvSpPr>
        <p:spPr>
          <a:xfrm>
            <a:off x="-23100" y="3715631"/>
            <a:ext cx="1236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、具双层膜的细胞器？单层膜的细胞器？无膜的细胞器？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3142E-5F0F-4BF4-AAE5-084CD77A6A72}"/>
              </a:ext>
            </a:extLst>
          </p:cNvPr>
          <p:cNvSpPr txBox="1"/>
          <p:nvPr/>
        </p:nvSpPr>
        <p:spPr>
          <a:xfrm>
            <a:off x="351305" y="4271336"/>
            <a:ext cx="11281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线粒体、叶绿体；内质网、高尔基体、溶酶体、液泡；中心体、核糖体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AB8E46-9745-4A17-B376-94B54B4464B1}"/>
              </a:ext>
            </a:extLst>
          </p:cNvPr>
          <p:cNvSpPr txBox="1"/>
          <p:nvPr/>
        </p:nvSpPr>
        <p:spPr>
          <a:xfrm>
            <a:off x="-23100" y="4961631"/>
            <a:ext cx="1236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、含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的细胞器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的细胞器？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3E9F58-814A-4766-9981-FB2E4BC20AF2}"/>
              </a:ext>
            </a:extLst>
          </p:cNvPr>
          <p:cNvSpPr txBox="1"/>
          <p:nvPr/>
        </p:nvSpPr>
        <p:spPr>
          <a:xfrm>
            <a:off x="351305" y="5459332"/>
            <a:ext cx="11281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线粒体、叶绿体；线粒体、叶绿体、核糖体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BAD218-2F0F-4BCC-BE22-805166CC069A}"/>
              </a:ext>
            </a:extLst>
          </p:cNvPr>
          <p:cNvSpPr txBox="1"/>
          <p:nvPr/>
        </p:nvSpPr>
        <p:spPr>
          <a:xfrm>
            <a:off x="7641259" y="5546406"/>
            <a:ext cx="213266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课本</a:t>
            </a: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P50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7" grpId="1"/>
      <p:bldP spid="8" grpId="0" animBg="1"/>
      <p:bldP spid="10" grpId="0"/>
      <p:bldP spid="12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AA65AC-C2E8-40BD-AD18-DE77BA0C82C5}"/>
              </a:ext>
            </a:extLst>
          </p:cNvPr>
          <p:cNvSpPr txBox="1"/>
          <p:nvPr/>
        </p:nvSpPr>
        <p:spPr>
          <a:xfrm>
            <a:off x="142240" y="139244"/>
            <a:ext cx="632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二、细胞器之间的协调配合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B487D6-36F5-4A4C-817B-0D88FE243E44}"/>
              </a:ext>
            </a:extLst>
          </p:cNvPr>
          <p:cNvSpPr txBox="1"/>
          <p:nvPr/>
        </p:nvSpPr>
        <p:spPr>
          <a:xfrm>
            <a:off x="386080" y="944285"/>
            <a:ext cx="7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、分泌蛋白的合成和分泌过程？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81CAB2-4825-469F-8254-79CF66747471}"/>
              </a:ext>
            </a:extLst>
          </p:cNvPr>
          <p:cNvSpPr txBox="1"/>
          <p:nvPr/>
        </p:nvSpPr>
        <p:spPr>
          <a:xfrm>
            <a:off x="472440" y="1447469"/>
            <a:ext cx="880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附着核糖体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内质网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高尔基体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26341-1EA9-4FAF-B183-BF70E8A4006F}"/>
              </a:ext>
            </a:extLst>
          </p:cNvPr>
          <p:cNvSpPr txBox="1"/>
          <p:nvPr/>
        </p:nvSpPr>
        <p:spPr>
          <a:xfrm>
            <a:off x="386080" y="2152608"/>
            <a:ext cx="7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、研究方法？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8A923-7593-4025-BF6E-9500FC11FF1D}"/>
              </a:ext>
            </a:extLst>
          </p:cNvPr>
          <p:cNvSpPr txBox="1"/>
          <p:nvPr/>
        </p:nvSpPr>
        <p:spPr>
          <a:xfrm>
            <a:off x="472440" y="2675395"/>
            <a:ext cx="7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同位素示踪法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04B29-452D-4CC8-8A8A-D5DF6ED1D3F5}"/>
              </a:ext>
            </a:extLst>
          </p:cNvPr>
          <p:cNvSpPr txBox="1"/>
          <p:nvPr/>
        </p:nvSpPr>
        <p:spPr>
          <a:xfrm>
            <a:off x="294640" y="3456214"/>
            <a:ext cx="86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、内质网、高尔基体、细胞膜膜面积的变化？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776EF6-A11B-4316-85A7-AF2DCA3E52A2}"/>
              </a:ext>
            </a:extLst>
          </p:cNvPr>
          <p:cNvSpPr txBox="1"/>
          <p:nvPr/>
        </p:nvSpPr>
        <p:spPr>
          <a:xfrm>
            <a:off x="472440" y="4029844"/>
            <a:ext cx="86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内质网减小、高尔基体基本不变、细胞膜变大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3407F7-7866-4BCF-A44A-8B13EF48D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" b="37359"/>
          <a:stretch/>
        </p:blipFill>
        <p:spPr>
          <a:xfrm>
            <a:off x="605155" y="4968240"/>
            <a:ext cx="4303873" cy="18897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98C107-69EC-442A-9EAD-6951FAC5F66A}"/>
              </a:ext>
            </a:extLst>
          </p:cNvPr>
          <p:cNvSpPr/>
          <p:nvPr/>
        </p:nvSpPr>
        <p:spPr>
          <a:xfrm>
            <a:off x="4013200" y="5101510"/>
            <a:ext cx="1168400" cy="135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52A126-5B0A-42D9-B4C0-2525ABEEC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3" y="4889131"/>
            <a:ext cx="2949497" cy="18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FC069-1C43-4D4E-940E-B3BA80DC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834048"/>
            <a:ext cx="10586721" cy="58326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同位素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可用于追踪物质的运行和变化规律。可借助同位素原子以研究反应历程。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用于追踪物质运行和变化过程的同位素，叫做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示踪元素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。用示踪元素标记的化合物，其化学性质不变。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科学家通过追踪示踪元素标记的化合物，可以弄清化学反应的详细过程。这种科学研究方法叫做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同位素标记法，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同位素示踪法</a:t>
            </a:r>
          </a:p>
        </p:txBody>
      </p:sp>
    </p:spTree>
    <p:extLst>
      <p:ext uri="{BB962C8B-B14F-4D97-AF65-F5344CB8AC3E}">
        <p14:creationId xmlns:p14="http://schemas.microsoft.com/office/powerpoint/2010/main" val="323719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90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华文新魏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1160059290@qq.com</cp:lastModifiedBy>
  <cp:revision>9</cp:revision>
  <dcterms:created xsi:type="dcterms:W3CDTF">2018-10-22T11:05:42Z</dcterms:created>
  <dcterms:modified xsi:type="dcterms:W3CDTF">2018-10-23T05:05:17Z</dcterms:modified>
</cp:coreProperties>
</file>