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FCF8-6B61-4762-8854-44A322D4BAC4}" type="datetimeFigureOut">
              <a:rPr lang="zh-CN" altLang="en-US" smtClean="0"/>
              <a:pPr/>
              <a:t>2019-10-21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237A-88B8-4A13-B59F-CBF813AD9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FCF8-6B61-4762-8854-44A322D4BAC4}" type="datetimeFigureOut">
              <a:rPr lang="zh-CN" altLang="en-US" smtClean="0"/>
              <a:pPr/>
              <a:t>2019-10-21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237A-88B8-4A13-B59F-CBF813AD9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FCF8-6B61-4762-8854-44A322D4BAC4}" type="datetimeFigureOut">
              <a:rPr lang="zh-CN" altLang="en-US" smtClean="0"/>
              <a:pPr/>
              <a:t>2019-10-21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237A-88B8-4A13-B59F-CBF813AD9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FCF8-6B61-4762-8854-44A322D4BAC4}" type="datetimeFigureOut">
              <a:rPr lang="zh-CN" altLang="en-US" smtClean="0"/>
              <a:pPr/>
              <a:t>2019-10-21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237A-88B8-4A13-B59F-CBF813AD9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FCF8-6B61-4762-8854-44A322D4BAC4}" type="datetimeFigureOut">
              <a:rPr lang="zh-CN" altLang="en-US" smtClean="0"/>
              <a:pPr/>
              <a:t>2019-10-21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237A-88B8-4A13-B59F-CBF813AD9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FCF8-6B61-4762-8854-44A322D4BAC4}" type="datetimeFigureOut">
              <a:rPr lang="zh-CN" altLang="en-US" smtClean="0"/>
              <a:pPr/>
              <a:t>2019-10-21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237A-88B8-4A13-B59F-CBF813AD9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FCF8-6B61-4762-8854-44A322D4BAC4}" type="datetimeFigureOut">
              <a:rPr lang="zh-CN" altLang="en-US" smtClean="0"/>
              <a:pPr/>
              <a:t>2019-10-21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237A-88B8-4A13-B59F-CBF813AD9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FCF8-6B61-4762-8854-44A322D4BAC4}" type="datetimeFigureOut">
              <a:rPr lang="zh-CN" altLang="en-US" smtClean="0"/>
              <a:pPr/>
              <a:t>2019-10-21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237A-88B8-4A13-B59F-CBF813AD9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FCF8-6B61-4762-8854-44A322D4BAC4}" type="datetimeFigureOut">
              <a:rPr lang="zh-CN" altLang="en-US" smtClean="0"/>
              <a:pPr/>
              <a:t>2019-10-21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237A-88B8-4A13-B59F-CBF813AD9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FCF8-6B61-4762-8854-44A322D4BAC4}" type="datetimeFigureOut">
              <a:rPr lang="zh-CN" altLang="en-US" smtClean="0"/>
              <a:pPr/>
              <a:t>2019-10-21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237A-88B8-4A13-B59F-CBF813AD9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FCF8-6B61-4762-8854-44A322D4BAC4}" type="datetimeFigureOut">
              <a:rPr lang="zh-CN" altLang="en-US" smtClean="0"/>
              <a:pPr/>
              <a:t>2019-10-21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237A-88B8-4A13-B59F-CBF813AD9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6FCF8-6B61-4762-8854-44A322D4BAC4}" type="datetimeFigureOut">
              <a:rPr lang="zh-CN" altLang="en-US" smtClean="0"/>
              <a:pPr/>
              <a:t>2019-10-21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F237A-88B8-4A13-B59F-CBF813AD9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8981" y="324465"/>
            <a:ext cx="10960335" cy="700006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/>
          <a:srcRect b="68172"/>
          <a:stretch>
            <a:fillRect/>
          </a:stretch>
        </p:blipFill>
        <p:spPr>
          <a:xfrm>
            <a:off x="2029390" y="367689"/>
            <a:ext cx="10638283" cy="55808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4818" y="828584"/>
            <a:ext cx="8532271" cy="5051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1665" y="786579"/>
            <a:ext cx="14005360" cy="52110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42336" y="766095"/>
          <a:ext cx="10643419" cy="54986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7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8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0966">
                <a:tc>
                  <a:txBody>
                    <a:bodyPr/>
                    <a:lstStyle/>
                    <a:p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斐林试剂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双缩脲试剂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9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鉴定成分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9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鉴定原理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19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试剂浓度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9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使用方法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09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使用条件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09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实验现象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6420" y="119078"/>
            <a:ext cx="4528804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斐林试剂与双缩脲试剂的比较：</a:t>
            </a:r>
            <a:r>
              <a: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br>
              <a: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br>
              <a: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88383" y="149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/>
              <a:t>还原糖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99657" y="153298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/>
              <a:t>蛋白质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87273" y="20151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/>
              <a:t>还原糖中的醛基（</a:t>
            </a:r>
            <a:r>
              <a:rPr lang="en-US" altLang="zh-CN" kern="100" dirty="0"/>
              <a:t>-CHO</a:t>
            </a:r>
            <a:r>
              <a:rPr lang="zh-CN" altLang="zh-CN" kern="100" dirty="0"/>
              <a:t>）</a:t>
            </a:r>
            <a:endParaRPr lang="en-US" altLang="zh-CN" kern="100" dirty="0"/>
          </a:p>
          <a:p>
            <a:pPr algn="just">
              <a:spcAft>
                <a:spcPts val="0"/>
              </a:spcAft>
            </a:pPr>
            <a:r>
              <a:rPr lang="zh-CN" altLang="zh-CN" kern="100" dirty="0"/>
              <a:t>在加热条件下</a:t>
            </a:r>
            <a:endParaRPr lang="en-US" altLang="zh-CN" kern="100" dirty="0"/>
          </a:p>
          <a:p>
            <a:pPr algn="just">
              <a:spcAft>
                <a:spcPts val="0"/>
              </a:spcAft>
            </a:pPr>
            <a:r>
              <a:rPr lang="zh-CN" altLang="zh-CN" kern="100" dirty="0"/>
              <a:t>能将</a:t>
            </a:r>
            <a:r>
              <a:rPr lang="en-US" altLang="zh-CN" kern="100" dirty="0"/>
              <a:t>Cu(OH)2</a:t>
            </a:r>
            <a:r>
              <a:rPr lang="zh-CN" altLang="zh-CN" kern="100" dirty="0"/>
              <a:t>中的</a:t>
            </a:r>
            <a:r>
              <a:rPr lang="en-US" altLang="zh-CN" kern="100" dirty="0"/>
              <a:t>Cu2+</a:t>
            </a:r>
            <a:r>
              <a:rPr lang="zh-CN" altLang="zh-CN" kern="100" dirty="0"/>
              <a:t>还原成</a:t>
            </a:r>
            <a:r>
              <a:rPr lang="en-US" altLang="zh-CN" kern="100" dirty="0"/>
              <a:t>Cu+</a:t>
            </a:r>
            <a:r>
              <a:rPr lang="zh-CN" altLang="zh-CN" kern="100" dirty="0"/>
              <a:t>，</a:t>
            </a:r>
            <a:endParaRPr lang="en-US" altLang="zh-CN" kern="100" dirty="0"/>
          </a:p>
          <a:p>
            <a:pPr algn="just">
              <a:spcAft>
                <a:spcPts val="0"/>
              </a:spcAft>
            </a:pPr>
            <a:r>
              <a:rPr lang="zh-CN" altLang="zh-CN" kern="100" dirty="0"/>
              <a:t>从而生成砖红色的</a:t>
            </a:r>
            <a:r>
              <a:rPr lang="en-US" altLang="zh-CN" kern="100" dirty="0"/>
              <a:t>Cu20</a:t>
            </a:r>
            <a:r>
              <a:rPr lang="zh-CN" altLang="zh-CN" kern="100" dirty="0"/>
              <a:t>沉淀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65659" y="203188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/>
              <a:t>双缩脲</a:t>
            </a:r>
            <a:r>
              <a:rPr lang="en-US" altLang="zh-CN" kern="100" dirty="0"/>
              <a:t>(H2N-OC-NH-CO-NH2)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/>
              <a:t>在碱性溶液中</a:t>
            </a:r>
            <a:endParaRPr lang="en-US" altLang="zh-CN" kern="100" dirty="0"/>
          </a:p>
          <a:p>
            <a:pPr algn="just">
              <a:spcAft>
                <a:spcPts val="0"/>
              </a:spcAft>
            </a:pPr>
            <a:r>
              <a:rPr lang="zh-CN" altLang="zh-CN" kern="100" dirty="0"/>
              <a:t>能与</a:t>
            </a:r>
            <a:r>
              <a:rPr lang="en-US" altLang="zh-CN" kern="100" dirty="0"/>
              <a:t>Cu2+</a:t>
            </a:r>
            <a:r>
              <a:rPr lang="zh-CN" altLang="zh-CN" kern="100" dirty="0"/>
              <a:t>结合生成紫色络合物，</a:t>
            </a:r>
            <a:endParaRPr lang="en-US" altLang="zh-CN" kern="100" dirty="0"/>
          </a:p>
          <a:p>
            <a:pPr algn="just">
              <a:spcAft>
                <a:spcPts val="0"/>
              </a:spcAft>
            </a:pPr>
            <a:r>
              <a:rPr lang="zh-CN" altLang="zh-CN" kern="100" dirty="0"/>
              <a:t>蛋白质分子中含有与双缩脲结构相似的肽键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92400" y="34699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/>
              <a:t>甲液：质量浓度为</a:t>
            </a:r>
            <a:r>
              <a:rPr lang="en-US" altLang="zh-CN" kern="100" dirty="0"/>
              <a:t>0.1g/mL</a:t>
            </a:r>
            <a:r>
              <a:rPr lang="zh-CN" altLang="zh-CN" kern="100" dirty="0"/>
              <a:t>的</a:t>
            </a:r>
            <a:r>
              <a:rPr lang="en-US" altLang="zh-CN" kern="100" dirty="0" err="1"/>
              <a:t>NaOH</a:t>
            </a:r>
            <a:r>
              <a:rPr lang="zh-CN" altLang="zh-CN" kern="100" dirty="0"/>
              <a:t>溶液；</a:t>
            </a:r>
            <a:endParaRPr lang="en-US" altLang="zh-CN" kern="100" dirty="0"/>
          </a:p>
          <a:p>
            <a:pPr algn="just">
              <a:spcAft>
                <a:spcPts val="0"/>
              </a:spcAft>
            </a:pPr>
            <a:r>
              <a:rPr lang="zh-CN" altLang="zh-CN" kern="100" dirty="0"/>
              <a:t>乙液：质量浓度为</a:t>
            </a:r>
            <a:r>
              <a:rPr lang="en-US" altLang="zh-CN" kern="100" dirty="0"/>
              <a:t>0.05g/mL</a:t>
            </a:r>
            <a:r>
              <a:rPr lang="zh-CN" altLang="zh-CN" kern="100" dirty="0"/>
              <a:t>的</a:t>
            </a:r>
            <a:r>
              <a:rPr lang="en-US" altLang="zh-CN" kern="100" dirty="0"/>
              <a:t>CuSO4</a:t>
            </a:r>
            <a:r>
              <a:rPr lang="zh-CN" altLang="zh-CN" kern="100" dirty="0"/>
              <a:t>溶液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59600" y="34529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/>
              <a:t>A</a:t>
            </a:r>
            <a:r>
              <a:rPr lang="zh-CN" altLang="zh-CN" kern="100" dirty="0"/>
              <a:t>液：质量浓度为</a:t>
            </a:r>
            <a:r>
              <a:rPr lang="en-US" altLang="zh-CN" kern="100" dirty="0"/>
              <a:t>0.1g/mL</a:t>
            </a:r>
            <a:r>
              <a:rPr lang="zh-CN" altLang="zh-CN" kern="100" dirty="0"/>
              <a:t>的</a:t>
            </a:r>
            <a:r>
              <a:rPr lang="en-US" altLang="zh-CN" kern="100" dirty="0" err="1"/>
              <a:t>NaOH</a:t>
            </a:r>
            <a:r>
              <a:rPr lang="zh-CN" altLang="zh-CN" kern="100" dirty="0"/>
              <a:t>溶液；</a:t>
            </a:r>
            <a:endParaRPr lang="en-US" altLang="zh-CN" kern="100" dirty="0"/>
          </a:p>
          <a:p>
            <a:pPr algn="just">
              <a:spcAft>
                <a:spcPts val="0"/>
              </a:spcAft>
            </a:pPr>
            <a:r>
              <a:rPr lang="en-US" altLang="zh-CN" kern="100" dirty="0"/>
              <a:t>B</a:t>
            </a:r>
            <a:r>
              <a:rPr lang="zh-CN" altLang="zh-CN" kern="100" dirty="0"/>
              <a:t>液：质量浓度为</a:t>
            </a:r>
            <a:r>
              <a:rPr lang="en-US" altLang="zh-CN" kern="100" dirty="0"/>
              <a:t>0.01g/mL</a:t>
            </a:r>
            <a:r>
              <a:rPr lang="zh-CN" altLang="zh-CN" kern="100" dirty="0"/>
              <a:t>的</a:t>
            </a:r>
            <a:r>
              <a:rPr lang="en-US" altLang="zh-CN" kern="100" dirty="0"/>
              <a:t>CuSO4</a:t>
            </a:r>
            <a:r>
              <a:rPr lang="zh-CN" altLang="zh-CN" kern="100" dirty="0"/>
              <a:t>溶液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39242" y="4556668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/>
              <a:t>甲液、乙液</a:t>
            </a:r>
            <a:r>
              <a:rPr lang="zh-CN" altLang="en-US" kern="100" dirty="0"/>
              <a:t>等量</a:t>
            </a:r>
            <a:r>
              <a:rPr lang="zh-CN" altLang="zh-CN" kern="100" dirty="0"/>
              <a:t>混合均匀后，再加入样液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74891" y="4531267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/>
              <a:t>先加</a:t>
            </a:r>
            <a:r>
              <a:rPr lang="en-US" altLang="zh-CN" kern="100" dirty="0"/>
              <a:t>A</a:t>
            </a:r>
            <a:r>
              <a:rPr lang="zh-CN" altLang="zh-CN" kern="100" dirty="0"/>
              <a:t>液造成碱性环境，再滴加</a:t>
            </a:r>
            <a:r>
              <a:rPr lang="en-US" altLang="zh-CN" kern="100" dirty="0"/>
              <a:t>B</a:t>
            </a:r>
            <a:r>
              <a:rPr lang="zh-CN" altLang="zh-CN" kern="100" dirty="0"/>
              <a:t>液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92568" y="51408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/>
              <a:t>加热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13685" y="51747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/>
              <a:t>不加热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15905" y="5818201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/>
              <a:t>浅蓝色一棕色</a:t>
            </a:r>
            <a:r>
              <a:rPr lang="en-US" altLang="zh-CN" kern="100" dirty="0"/>
              <a:t>—</a:t>
            </a:r>
            <a:r>
              <a:rPr lang="zh-CN" altLang="zh-CN" kern="100" dirty="0"/>
              <a:t>砖红色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85167" y="57674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/>
              <a:t>紫色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宽屏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1160059290@qq.com</dc:creator>
  <cp:lastModifiedBy> </cp:lastModifiedBy>
  <cp:revision>7</cp:revision>
  <dcterms:created xsi:type="dcterms:W3CDTF">2018-10-08T11:40:00Z</dcterms:created>
  <dcterms:modified xsi:type="dcterms:W3CDTF">2019-10-21T03:36:51Z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2052-10.1.0.7346</vt:lpwstr>
  </property>
</Properties>
</file>