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0BE45-876D-4E35-8495-EBFC77713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6EF066-18B6-40B4-9195-CFB80422F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628CC-A1DE-4A2C-A64C-41FA4701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0920E-A9C9-4788-BEE3-5276F5A6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B3B1C-8F50-467F-BF21-E341D06B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5304-7403-414B-BA2E-4B97EA26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7C8AF-B138-4B1B-8CF6-91528643B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0EA19-C180-4B47-8E64-43FBC737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459AA-69FB-4C67-AC35-A2D5F89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041C2-7DD3-428A-9F0D-CEAA8E15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7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31F4A8-E144-437D-BBD6-4238CE168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71853-AB38-423D-83F9-C46B9596F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B9E5A-68FA-4495-B859-57E03DAD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F6B92-3C5D-40A5-AB60-1C88D578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3814C-1109-4EC9-9E53-83D053AB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5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7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75D8F-A6CA-4C1B-8F1A-DF40F694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86214-B4B3-40C7-9D9E-FF30D321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34F9E-87F5-48B9-9559-BB9C9087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FD03A-7AD0-4A36-B7CA-3C7AB07F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5832D-5D92-4EC7-8662-A2C340CF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6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A7B1A-B12C-460D-A641-77A34D2E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21DF5-BAA8-4B41-862A-80B0A555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3849A-BE92-4BA7-A000-0A7447E4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9912C-C505-4EC1-8F64-B8DFCA7C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E884F-8043-4852-86DB-6C106BCC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7A3B6-D16A-4152-B063-2CDB9C2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EC45C-86DB-4215-A4CB-CE4703DCA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C043D-CDC8-479A-93F5-2706712C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0A56B-AED3-4138-9CC8-BFEB16EE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22009-A0CF-4B16-ACCF-88E12990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1826C0-C3AD-482F-B2BA-25577BA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183A-E7E9-4C3F-8DCE-8DA448A6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13765-7D97-4D94-9799-50546688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E6D49-53A4-4DAA-9E2F-F2683493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751F9F-A646-416B-9742-28180E50F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DE357-4D7A-4C7E-81CC-083177ED3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D0FC8-A226-4458-A045-F3641A87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164B21-75F3-4741-9DF9-AEE2CAEC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B1A118-AC8C-474D-B3A5-81B356E5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EDC2-994E-485C-ADB3-EBD45F78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10A781-C241-4278-AAB1-18DEE9F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8E0E99-7523-4F21-86C5-A573B50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8918E1-4098-403D-98DF-A084CBA2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2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10649-F7F9-4DF4-8260-877623B1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7BC797-43E8-470C-A62A-1B42BACA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F9350-6DB1-419C-BDCC-63933F7A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2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F680-BA16-46E6-93DB-762C2139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376AB-1B44-4739-94B7-DFCA3C3D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7FA1C-2E84-4C49-AE99-C88C2B64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A38F3-A1EF-4ADD-95B3-FBA9D98D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A17DA-5EAA-4DCF-85F5-1AEBFDFD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7B094-029D-442F-80A6-EE77656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8C68-FC94-41E5-BDD5-3FCDBB67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071A5-1A5D-46E6-AB5F-1E0134FC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3E6FD-332B-4189-BB6D-09CC86480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61316-32E9-4D2E-80BD-99F49013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C74B1-5AEE-441F-AB54-8C531976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AE6D3-40EF-4EEC-8277-C900EBC0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03517F-E410-4C9B-B22A-EAD17348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4FF21-5371-4AC5-A1B9-72BADD09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57D67-5BCA-41F6-BDAD-775117C6C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37B8-A6C2-4F11-B946-BAD47A2DB29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84044-340D-4391-8576-5A685180A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06F2-3428-4B91-962D-C9E2B75BF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A07E-575D-41DB-A4C3-60FD41E6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6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7">
            <a:extLst>
              <a:ext uri="{FF2B5EF4-FFF2-40B4-BE49-F238E27FC236}">
                <a16:creationId xmlns:a16="http://schemas.microsoft.com/office/drawing/2014/main" id="{BD0B492B-53EC-4E9C-BCC0-7F2BAEA89376}"/>
              </a:ext>
            </a:extLst>
          </p:cNvPr>
          <p:cNvGraphicFramePr>
            <a:graphicFrameLocks noGrp="1"/>
          </p:cNvGraphicFramePr>
          <p:nvPr/>
        </p:nvGraphicFramePr>
        <p:xfrm>
          <a:off x="2363789" y="1838326"/>
          <a:ext cx="7659687" cy="4200525"/>
        </p:xfrm>
        <a:graphic>
          <a:graphicData uri="http://schemas.openxmlformats.org/drawingml/2006/table">
            <a:tbl>
              <a:tblPr/>
              <a:tblGrid>
                <a:gridCol w="60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804">
                <a:tc rowSpan="3"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还原性糖的鉴定</a:t>
                      </a:r>
                    </a:p>
                  </a:txBody>
                  <a:tcPr marL="45347" marR="45347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实验原理</a:t>
                      </a:r>
                    </a:p>
                  </a:txBody>
                  <a:tcPr marL="45347" marR="4534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还原性糖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+ </a:t>
                      </a:r>
                      <a:r>
                        <a:rPr kumimoji="0" lang="en-US" altLang="zh-CN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试剂 → </a:t>
                      </a:r>
                      <a:r>
                        <a:rPr kumimoji="0" lang="zh-CN" altLang="en-US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色沉淀</a:t>
                      </a:r>
                    </a:p>
                  </a:txBody>
                  <a:tcPr marL="45347" marR="4534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0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实验材料</a:t>
                      </a:r>
                    </a:p>
                  </a:txBody>
                  <a:tcPr marL="45347" marR="4534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47" marR="4534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6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实验步骤</a:t>
                      </a:r>
                    </a:p>
                  </a:txBody>
                  <a:tcPr marL="45347" marR="4534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defTabSz="-635"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defTabSz="-635"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defTabSz="-635">
                        <a:buClr>
                          <a:schemeClr val="accent2"/>
                        </a:buClr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defTabSz="-635"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defTabSz="-635"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defTabSz="-63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defTabSz="-63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defTabSz="-63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defTabSz="-63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制备样液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取样（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2mL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注入试管）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加入刚刚混合均匀的</a:t>
                      </a:r>
                      <a:r>
                        <a:rPr kumimoji="0" lang="zh-CN" altLang="en-US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试剂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1mL</a:t>
                      </a:r>
                      <a:endParaRPr kumimoji="0" lang="zh-CN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水浴加热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分钟（</a:t>
                      </a: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50---65℃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）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l"/>
                        <a:tabLst>
                          <a:tab pos="228600" algn="l"/>
                        </a:tabLst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观察颜色变化，预期将由</a:t>
                      </a:r>
                      <a:r>
                        <a:rPr kumimoji="0" lang="zh-CN" altLang="en-US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色变为</a:t>
                      </a:r>
                      <a:r>
                        <a:rPr kumimoji="0" lang="zh-CN" altLang="en-US" sz="2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色。</a:t>
                      </a:r>
                    </a:p>
                  </a:txBody>
                  <a:tcPr marL="45347" marR="4534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0">
            <a:extLst>
              <a:ext uri="{FF2B5EF4-FFF2-40B4-BE49-F238E27FC236}">
                <a16:creationId xmlns:a16="http://schemas.microsoft.com/office/drawing/2014/main" id="{5C2A4403-DC3C-4847-822B-75450CBD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9" y="933450"/>
            <a:ext cx="35147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60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60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还原性糖的鉴定</a:t>
            </a:r>
            <a:endParaRPr lang="zh-CN" altLang="en-US" sz="260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A88E3A64-9C7B-450B-987D-F6861E0C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654301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颜色较浅或近于白色的含糖量多的材料</a:t>
            </a:r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AB8442C5-4F02-420A-8BD6-18AC4385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1941513"/>
            <a:ext cx="935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斐林</a:t>
            </a: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ED5D6ECE-D8B5-4D4F-9A46-DB2B4DA57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4" y="5553076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砖红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D49031CC-560F-4B20-99F7-383750AC1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1" y="3973514"/>
            <a:ext cx="936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斐林</a:t>
            </a: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F6643334-D681-4B6A-BD0A-ECBCCF08A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4" y="1862139"/>
            <a:ext cx="935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加热</a:t>
            </a: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E4B04F20-51C5-45B5-A598-F24EE7B3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089" y="1914526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砖红</a:t>
            </a: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968692A5-42E6-4338-A480-8C3724D75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6964" y="51736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>
            <a:extLst>
              <a:ext uri="{FF2B5EF4-FFF2-40B4-BE49-F238E27FC236}">
                <a16:creationId xmlns:a16="http://schemas.microsoft.com/office/drawing/2014/main" id="{4AE237A6-525F-4531-858F-3DC53FA15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4" y="1474789"/>
            <a:ext cx="3057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）脂肪的鉴定 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92E7987-89C5-4A7D-B4D2-EF18E87D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9" y="2057400"/>
            <a:ext cx="47783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5048" bIns="0"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试剂：苏丹</a:t>
            </a:r>
            <a:r>
              <a:rPr lang="en-US" altLang="zh-CN" sz="26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Ⅲ</a:t>
            </a:r>
            <a:r>
              <a:rPr lang="zh-CN" altLang="en-US" sz="2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或苏丹</a:t>
            </a:r>
            <a:r>
              <a:rPr lang="en-US" altLang="zh-CN" sz="2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IV</a:t>
            </a:r>
            <a:r>
              <a:rPr lang="zh-CN" altLang="en-US" sz="2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染液</a:t>
            </a:r>
            <a:endParaRPr lang="en-US" altLang="zh-CN" sz="26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84">
            <a:extLst>
              <a:ext uri="{FF2B5EF4-FFF2-40B4-BE49-F238E27FC236}">
                <a16:creationId xmlns:a16="http://schemas.microsoft.com/office/drawing/2014/main" id="{0F20DF80-8EC1-4CA6-A840-95D4C7EB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9" y="4043364"/>
            <a:ext cx="3648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65048" bIns="0"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鉴定脂肪的实验材料</a:t>
            </a:r>
          </a:p>
        </p:txBody>
      </p:sp>
      <p:sp>
        <p:nvSpPr>
          <p:cNvPr id="5" name="Rectangle 186">
            <a:extLst>
              <a:ext uri="{FF2B5EF4-FFF2-40B4-BE49-F238E27FC236}">
                <a16:creationId xmlns:a16="http://schemas.microsoft.com/office/drawing/2014/main" id="{5F4C33DD-4A12-4369-9176-D36A37A5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4856163"/>
            <a:ext cx="78311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最好选择</a:t>
            </a:r>
            <a:r>
              <a:rPr lang="zh-CN" altLang="en-US" sz="26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富含脂肪的种子</a:t>
            </a:r>
            <a:r>
              <a:rPr lang="zh-CN" altLang="en-US" sz="26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，如花生种子（取其子叶）</a:t>
            </a: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3357A858-F50D-4DED-99FB-70A3A842A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4" y="3684588"/>
            <a:ext cx="719137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DE432D6B-8C3D-4086-8CC9-7B11FE446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3038475"/>
            <a:ext cx="719138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A78B942E-1694-46BD-9E68-1B99F102D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59164"/>
            <a:ext cx="42116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kern="0" dirty="0">
                <a:solidFill>
                  <a:srgbClr val="000000"/>
                </a:solidFill>
                <a:ea typeface="黑体" panose="02010609060101010101" pitchFamily="49" charset="-122"/>
              </a:rPr>
              <a:t>脂肪+苏丹</a:t>
            </a:r>
            <a:r>
              <a:rPr lang="zh-CN" altLang="en-US" sz="26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Ⅳ染液</a:t>
            </a:r>
            <a:r>
              <a:rPr lang="zh-CN" altLang="en-US" sz="2600" kern="0" dirty="0">
                <a:solidFill>
                  <a:srgbClr val="000000"/>
                </a:solidFill>
                <a:ea typeface="黑体" panose="02010609060101010101" pitchFamily="49" charset="-122"/>
              </a:rPr>
              <a:t>         </a:t>
            </a:r>
            <a:r>
              <a:rPr lang="zh-CN" altLang="en-US" sz="2600" kern="0" dirty="0">
                <a:solidFill>
                  <a:srgbClr val="FF0000"/>
                </a:solidFill>
                <a:ea typeface="黑体" panose="02010609060101010101" pitchFamily="49" charset="-122"/>
              </a:rPr>
              <a:t>红色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6D9E8D8A-F77F-4A5F-94C2-A43CBF8A4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499" y="2805113"/>
            <a:ext cx="505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00" kern="0" dirty="0">
                <a:solidFill>
                  <a:srgbClr val="000000"/>
                </a:solidFill>
                <a:ea typeface="黑体" panose="02010609060101010101" pitchFamily="49" charset="-122"/>
              </a:rPr>
              <a:t>脂肪+苏丹</a:t>
            </a:r>
            <a:r>
              <a:rPr lang="zh-CN" altLang="en-US" sz="26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Ⅲ染液</a:t>
            </a:r>
            <a:r>
              <a:rPr lang="zh-CN" altLang="en-US" sz="2600" kern="0" dirty="0">
                <a:solidFill>
                  <a:srgbClr val="000000"/>
                </a:solidFill>
                <a:ea typeface="黑体" panose="02010609060101010101" pitchFamily="49" charset="-122"/>
              </a:rPr>
              <a:t>          </a:t>
            </a:r>
            <a:r>
              <a:rPr lang="zh-CN" altLang="en-US" sz="2600" kern="0" dirty="0">
                <a:solidFill>
                  <a:schemeClr val="accent2">
                    <a:lumMod val="75000"/>
                  </a:schemeClr>
                </a:solidFill>
                <a:ea typeface="黑体" panose="02010609060101010101" pitchFamily="49" charset="-122"/>
              </a:rPr>
              <a:t>橘黄色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16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5B68-C9C6-4B58-9C2D-A85BC14F4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E30AB-96ED-40AF-8C24-255AA1BEA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1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黑体</vt:lpstr>
      <vt:lpstr>宋体</vt:lpstr>
      <vt:lpstr>Arial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1160059290@qq.com</dc:creator>
  <cp:lastModifiedBy>1160059290@qq.com</cp:lastModifiedBy>
  <cp:revision>1</cp:revision>
  <dcterms:created xsi:type="dcterms:W3CDTF">2018-09-25T10:44:36Z</dcterms:created>
  <dcterms:modified xsi:type="dcterms:W3CDTF">2018-09-25T10:45:05Z</dcterms:modified>
</cp:coreProperties>
</file>