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omments/comment1.xml" ContentType="application/vnd.openxmlformats-officedocument.presentationml.comment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sldIdLst>
    <p:sldId id="321" r:id="rId2"/>
    <p:sldId id="323" r:id="rId3"/>
    <p:sldId id="275" r:id="rId4"/>
    <p:sldId id="322" r:id="rId5"/>
    <p:sldId id="276" r:id="rId6"/>
    <p:sldId id="259" r:id="rId7"/>
    <p:sldId id="277" r:id="rId8"/>
    <p:sldId id="278" r:id="rId9"/>
    <p:sldId id="279" r:id="rId10"/>
    <p:sldId id="296" r:id="rId11"/>
    <p:sldId id="281" r:id="rId12"/>
    <p:sldId id="282" r:id="rId13"/>
    <p:sldId id="283" r:id="rId14"/>
    <p:sldId id="261" r:id="rId15"/>
    <p:sldId id="262" r:id="rId16"/>
    <p:sldId id="263" r:id="rId17"/>
    <p:sldId id="324" r:id="rId18"/>
    <p:sldId id="266" r:id="rId19"/>
    <p:sldId id="268" r:id="rId20"/>
    <p:sldId id="267" r:id="rId21"/>
    <p:sldId id="269" r:id="rId22"/>
    <p:sldId id="265" r:id="rId23"/>
    <p:sldId id="264" r:id="rId24"/>
    <p:sldId id="27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63A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31T13:27:07.601" idx="1">
    <p:pos x="10" y="10"/>
    <p:text>细胞是生物体结构和功能的基本单位
因为：一个细胞就可以完成各种生命活动
多细胞生物需要在细胞生命活动基础上实现各种生命功能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2019-09-03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854199"/>
            <a:ext cx="6858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2019-09-03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2019-09-03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t>2019-09-03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6405726"/>
            <a:ext cx="2133600" cy="36514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2019-09-03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2019-09-03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2187443"/>
            <a:ext cx="78867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2019-09-03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2019-09-03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2159000"/>
            <a:ext cx="428625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2019-09-03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3733201"/>
            <a:ext cx="428625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2019-09-03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713673"/>
            <a:ext cx="3511241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673"/>
            <a:ext cx="428391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2313873"/>
            <a:ext cx="3511241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2019-09-03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365125"/>
            <a:ext cx="68167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25"/>
            <a:ext cx="7084832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2019-09-03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2019-09-03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265"/>
            <a:ext cx="9144000" cy="47466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03548" y="1347277"/>
            <a:ext cx="8136904" cy="4176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5" name="箭头: V 形 14"/>
          <p:cNvSpPr/>
          <p:nvPr/>
        </p:nvSpPr>
        <p:spPr>
          <a:xfrm>
            <a:off x="863588" y="1340927"/>
            <a:ext cx="2196244" cy="219624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/>
          <p:cNvSpPr/>
          <p:nvPr/>
        </p:nvSpPr>
        <p:spPr>
          <a:xfrm>
            <a:off x="2267744" y="3429159"/>
            <a:ext cx="936104" cy="93610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35450" y="2643505"/>
            <a:ext cx="4023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>
                <a:latin typeface="微软雅黑" panose="020B0503020204020204" pitchFamily="34" charset="-122"/>
                <a:ea typeface="微软雅黑" panose="020B0503020204020204" pitchFamily="34" charset="-122"/>
              </a:rPr>
              <a:t>生物课程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8255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61925" y="657860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grpSp>
        <p:nvGrpSpPr>
          <p:cNvPr id="83976" name="组合 83975"/>
          <p:cNvGrpSpPr/>
          <p:nvPr/>
        </p:nvGrpSpPr>
        <p:grpSpPr>
          <a:xfrm>
            <a:off x="490855" y="1505585"/>
            <a:ext cx="2225040" cy="1960245"/>
            <a:chOff x="192" y="192"/>
            <a:chExt cx="1968" cy="1776"/>
          </a:xfrm>
        </p:grpSpPr>
        <p:sp>
          <p:nvSpPr>
            <p:cNvPr id="83977" name="椭圆 83976"/>
            <p:cNvSpPr/>
            <p:nvPr/>
          </p:nvSpPr>
          <p:spPr>
            <a:xfrm>
              <a:off x="192" y="692"/>
              <a:ext cx="1968" cy="1276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83978" name="组合 83977"/>
            <p:cNvGrpSpPr/>
            <p:nvPr/>
          </p:nvGrpSpPr>
          <p:grpSpPr>
            <a:xfrm>
              <a:off x="248" y="192"/>
              <a:ext cx="281" cy="833"/>
              <a:chOff x="6528" y="432"/>
              <a:chExt cx="1056" cy="2064"/>
            </a:xfrm>
          </p:grpSpPr>
          <p:grpSp>
            <p:nvGrpSpPr>
              <p:cNvPr id="83979" name="组合 83978"/>
              <p:cNvGrpSpPr/>
              <p:nvPr/>
            </p:nvGrpSpPr>
            <p:grpSpPr>
              <a:xfrm>
                <a:off x="6528" y="432"/>
                <a:ext cx="1056" cy="2064"/>
                <a:chOff x="3168" y="384"/>
                <a:chExt cx="1536" cy="3504"/>
              </a:xfrm>
            </p:grpSpPr>
            <p:sp>
              <p:nvSpPr>
                <p:cNvPr id="83980" name="六边形 83979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981" name="矩形 83980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982" name="直接连接符 83981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3983" name="直接连接符 83982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sp>
            <p:nvSpPr>
              <p:cNvPr id="83984" name="任意多边形 83983"/>
              <p:cNvSpPr/>
              <p:nvPr/>
            </p:nvSpPr>
            <p:spPr>
              <a:xfrm rot="5505200">
                <a:off x="6545" y="943"/>
                <a:ext cx="965" cy="423"/>
              </a:xfrm>
              <a:custGeom>
                <a:avLst/>
                <a:gdLst/>
                <a:ahLst/>
                <a:cxnLst/>
                <a:rect l="0" t="0" r="0" b="0"/>
                <a:pathLst>
                  <a:path w="973" h="220">
                    <a:moveTo>
                      <a:pt x="0" y="155"/>
                    </a:moveTo>
                    <a:cubicBezTo>
                      <a:pt x="5" y="123"/>
                      <a:pt x="1" y="87"/>
                      <a:pt x="16" y="58"/>
                    </a:cubicBezTo>
                    <a:cubicBezTo>
                      <a:pt x="45" y="0"/>
                      <a:pt x="126" y="36"/>
                      <a:pt x="162" y="42"/>
                    </a:cubicBezTo>
                    <a:cubicBezTo>
                      <a:pt x="196" y="94"/>
                      <a:pt x="199" y="144"/>
                      <a:pt x="243" y="188"/>
                    </a:cubicBezTo>
                    <a:cubicBezTo>
                      <a:pt x="292" y="183"/>
                      <a:pt x="343" y="190"/>
                      <a:pt x="389" y="172"/>
                    </a:cubicBezTo>
                    <a:cubicBezTo>
                      <a:pt x="418" y="161"/>
                      <a:pt x="432" y="129"/>
                      <a:pt x="454" y="107"/>
                    </a:cubicBezTo>
                    <a:cubicBezTo>
                      <a:pt x="497" y="64"/>
                      <a:pt x="511" y="45"/>
                      <a:pt x="567" y="26"/>
                    </a:cubicBezTo>
                    <a:cubicBezTo>
                      <a:pt x="684" y="49"/>
                      <a:pt x="634" y="13"/>
                      <a:pt x="664" y="123"/>
                    </a:cubicBezTo>
                    <a:cubicBezTo>
                      <a:pt x="673" y="156"/>
                      <a:pt x="697" y="220"/>
                      <a:pt x="697" y="220"/>
                    </a:cubicBezTo>
                    <a:cubicBezTo>
                      <a:pt x="746" y="215"/>
                      <a:pt x="797" y="219"/>
                      <a:pt x="843" y="204"/>
                    </a:cubicBezTo>
                    <a:cubicBezTo>
                      <a:pt x="865" y="197"/>
                      <a:pt x="874" y="170"/>
                      <a:pt x="892" y="155"/>
                    </a:cubicBezTo>
                    <a:cubicBezTo>
                      <a:pt x="907" y="143"/>
                      <a:pt x="924" y="134"/>
                      <a:pt x="940" y="123"/>
                    </a:cubicBezTo>
                    <a:cubicBezTo>
                      <a:pt x="951" y="91"/>
                      <a:pt x="973" y="26"/>
                      <a:pt x="973" y="26"/>
                    </a:cubicBezTo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985" name="任意多边形 83984"/>
            <p:cNvSpPr/>
            <p:nvPr/>
          </p:nvSpPr>
          <p:spPr>
            <a:xfrm>
              <a:off x="386" y="1303"/>
              <a:ext cx="1711" cy="206"/>
            </a:xfrm>
            <a:custGeom>
              <a:avLst/>
              <a:gdLst/>
              <a:ahLst/>
              <a:cxnLst/>
              <a:rect l="0" t="0" r="0" b="0"/>
              <a:pathLst>
                <a:path w="1460" h="178">
                  <a:moveTo>
                    <a:pt x="0" y="0"/>
                  </a:moveTo>
                  <a:cubicBezTo>
                    <a:pt x="5" y="32"/>
                    <a:pt x="4" y="66"/>
                    <a:pt x="16" y="97"/>
                  </a:cubicBezTo>
                  <a:cubicBezTo>
                    <a:pt x="33" y="142"/>
                    <a:pt x="107" y="165"/>
                    <a:pt x="146" y="178"/>
                  </a:cubicBezTo>
                  <a:cubicBezTo>
                    <a:pt x="162" y="173"/>
                    <a:pt x="182" y="173"/>
                    <a:pt x="195" y="162"/>
                  </a:cubicBezTo>
                  <a:cubicBezTo>
                    <a:pt x="208" y="152"/>
                    <a:pt x="281" y="49"/>
                    <a:pt x="292" y="32"/>
                  </a:cubicBezTo>
                  <a:cubicBezTo>
                    <a:pt x="314" y="38"/>
                    <a:pt x="338" y="37"/>
                    <a:pt x="357" y="49"/>
                  </a:cubicBezTo>
                  <a:cubicBezTo>
                    <a:pt x="427" y="96"/>
                    <a:pt x="352" y="95"/>
                    <a:pt x="422" y="130"/>
                  </a:cubicBezTo>
                  <a:cubicBezTo>
                    <a:pt x="465" y="152"/>
                    <a:pt x="646" y="162"/>
                    <a:pt x="649" y="162"/>
                  </a:cubicBezTo>
                  <a:cubicBezTo>
                    <a:pt x="711" y="117"/>
                    <a:pt x="739" y="103"/>
                    <a:pt x="762" y="32"/>
                  </a:cubicBezTo>
                  <a:cubicBezTo>
                    <a:pt x="800" y="38"/>
                    <a:pt x="841" y="33"/>
                    <a:pt x="876" y="49"/>
                  </a:cubicBezTo>
                  <a:cubicBezTo>
                    <a:pt x="894" y="57"/>
                    <a:pt x="896" y="82"/>
                    <a:pt x="908" y="97"/>
                  </a:cubicBezTo>
                  <a:cubicBezTo>
                    <a:pt x="941" y="138"/>
                    <a:pt x="939" y="129"/>
                    <a:pt x="989" y="146"/>
                  </a:cubicBezTo>
                  <a:cubicBezTo>
                    <a:pt x="1095" y="125"/>
                    <a:pt x="1094" y="135"/>
                    <a:pt x="1119" y="32"/>
                  </a:cubicBezTo>
                  <a:cubicBezTo>
                    <a:pt x="1212" y="59"/>
                    <a:pt x="1250" y="66"/>
                    <a:pt x="1314" y="130"/>
                  </a:cubicBezTo>
                  <a:cubicBezTo>
                    <a:pt x="1341" y="125"/>
                    <a:pt x="1371" y="127"/>
                    <a:pt x="1395" y="114"/>
                  </a:cubicBezTo>
                  <a:cubicBezTo>
                    <a:pt x="1422" y="99"/>
                    <a:pt x="1460" y="49"/>
                    <a:pt x="1460" y="49"/>
                  </a:cubicBezTo>
                </a:path>
              </a:pathLst>
            </a:custGeom>
            <a:noFill/>
            <a:ln w="38100" cap="flat" cmpd="sng">
              <a:solidFill>
                <a:schemeClr val="hlink">
                  <a:alpha val="100000"/>
                </a:scheme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986" name="下箭头 83985"/>
          <p:cNvSpPr/>
          <p:nvPr/>
        </p:nvSpPr>
        <p:spPr>
          <a:xfrm>
            <a:off x="1374458" y="3842385"/>
            <a:ext cx="457200" cy="609600"/>
          </a:xfrm>
          <a:prstGeom prst="downArrow">
            <a:avLst>
              <a:gd name="adj1" fmla="val 50000"/>
              <a:gd name="adj2" fmla="val 33333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83987" name="组合 83986"/>
          <p:cNvGrpSpPr/>
          <p:nvPr/>
        </p:nvGrpSpPr>
        <p:grpSpPr>
          <a:xfrm>
            <a:off x="490855" y="4237355"/>
            <a:ext cx="2233295" cy="1870710"/>
            <a:chOff x="3552" y="192"/>
            <a:chExt cx="2016" cy="1756"/>
          </a:xfrm>
        </p:grpSpPr>
        <p:sp>
          <p:nvSpPr>
            <p:cNvPr id="83988" name="椭圆 83987"/>
            <p:cNvSpPr/>
            <p:nvPr/>
          </p:nvSpPr>
          <p:spPr>
            <a:xfrm>
              <a:off x="3552" y="672"/>
              <a:ext cx="2016" cy="1276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83989" name="组合 83988"/>
            <p:cNvGrpSpPr/>
            <p:nvPr/>
          </p:nvGrpSpPr>
          <p:grpSpPr>
            <a:xfrm>
              <a:off x="3610" y="192"/>
              <a:ext cx="288" cy="833"/>
              <a:chOff x="3168" y="384"/>
              <a:chExt cx="1536" cy="3504"/>
            </a:xfrm>
          </p:grpSpPr>
          <p:sp>
            <p:nvSpPr>
              <p:cNvPr id="83990" name="六边形 83989"/>
              <p:cNvSpPr/>
              <p:nvPr/>
            </p:nvSpPr>
            <p:spPr>
              <a:xfrm>
                <a:off x="3168" y="384"/>
                <a:ext cx="1536" cy="2426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76200" cap="flat" cmpd="sng">
                <a:solidFill>
                  <a:schemeClr val="bg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1" name="矩形 83990"/>
              <p:cNvSpPr/>
              <p:nvPr/>
            </p:nvSpPr>
            <p:spPr>
              <a:xfrm>
                <a:off x="3680" y="2810"/>
                <a:ext cx="512" cy="1078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bg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2" name="直接连接符 83991"/>
              <p:cNvSpPr/>
              <p:nvPr/>
            </p:nvSpPr>
            <p:spPr>
              <a:xfrm>
                <a:off x="3691" y="3012"/>
                <a:ext cx="0" cy="80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83993" name="直接连接符 83992"/>
              <p:cNvSpPr/>
              <p:nvPr/>
            </p:nvSpPr>
            <p:spPr>
              <a:xfrm flipH="1">
                <a:off x="4224" y="2976"/>
                <a:ext cx="0" cy="91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83994" name="任意多边形 83993"/>
            <p:cNvSpPr/>
            <p:nvPr/>
          </p:nvSpPr>
          <p:spPr>
            <a:xfrm rot="9173232">
              <a:off x="3928" y="1051"/>
              <a:ext cx="403" cy="112"/>
            </a:xfrm>
            <a:custGeom>
              <a:avLst/>
              <a:gdLst/>
              <a:ahLst/>
              <a:cxnLst/>
              <a:rect l="0" t="0" r="0" b="0"/>
              <a:pathLst>
                <a:path w="973" h="220">
                  <a:moveTo>
                    <a:pt x="0" y="155"/>
                  </a:moveTo>
                  <a:cubicBezTo>
                    <a:pt x="5" y="123"/>
                    <a:pt x="1" y="87"/>
                    <a:pt x="16" y="58"/>
                  </a:cubicBezTo>
                  <a:cubicBezTo>
                    <a:pt x="45" y="0"/>
                    <a:pt x="126" y="36"/>
                    <a:pt x="162" y="42"/>
                  </a:cubicBezTo>
                  <a:cubicBezTo>
                    <a:pt x="196" y="94"/>
                    <a:pt x="199" y="144"/>
                    <a:pt x="243" y="188"/>
                  </a:cubicBezTo>
                  <a:cubicBezTo>
                    <a:pt x="292" y="183"/>
                    <a:pt x="343" y="190"/>
                    <a:pt x="389" y="172"/>
                  </a:cubicBezTo>
                  <a:cubicBezTo>
                    <a:pt x="418" y="161"/>
                    <a:pt x="432" y="129"/>
                    <a:pt x="454" y="107"/>
                  </a:cubicBezTo>
                  <a:cubicBezTo>
                    <a:pt x="497" y="64"/>
                    <a:pt x="511" y="45"/>
                    <a:pt x="567" y="26"/>
                  </a:cubicBezTo>
                  <a:cubicBezTo>
                    <a:pt x="684" y="49"/>
                    <a:pt x="634" y="13"/>
                    <a:pt x="664" y="123"/>
                  </a:cubicBezTo>
                  <a:cubicBezTo>
                    <a:pt x="673" y="156"/>
                    <a:pt x="697" y="220"/>
                    <a:pt x="697" y="220"/>
                  </a:cubicBezTo>
                  <a:cubicBezTo>
                    <a:pt x="746" y="215"/>
                    <a:pt x="797" y="219"/>
                    <a:pt x="843" y="204"/>
                  </a:cubicBezTo>
                  <a:cubicBezTo>
                    <a:pt x="865" y="197"/>
                    <a:pt x="874" y="170"/>
                    <a:pt x="892" y="155"/>
                  </a:cubicBezTo>
                  <a:cubicBezTo>
                    <a:pt x="907" y="143"/>
                    <a:pt x="924" y="134"/>
                    <a:pt x="940" y="123"/>
                  </a:cubicBezTo>
                  <a:cubicBezTo>
                    <a:pt x="951" y="91"/>
                    <a:pt x="973" y="26"/>
                    <a:pt x="973" y="2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5" name="任意多边形 83994"/>
            <p:cNvSpPr/>
            <p:nvPr/>
          </p:nvSpPr>
          <p:spPr>
            <a:xfrm>
              <a:off x="3744" y="1296"/>
              <a:ext cx="1711" cy="206"/>
            </a:xfrm>
            <a:custGeom>
              <a:avLst/>
              <a:gdLst/>
              <a:ahLst/>
              <a:cxnLst/>
              <a:rect l="0" t="0" r="0" b="0"/>
              <a:pathLst>
                <a:path w="1460" h="178">
                  <a:moveTo>
                    <a:pt x="0" y="0"/>
                  </a:moveTo>
                  <a:cubicBezTo>
                    <a:pt x="5" y="32"/>
                    <a:pt x="4" y="66"/>
                    <a:pt x="16" y="97"/>
                  </a:cubicBezTo>
                  <a:cubicBezTo>
                    <a:pt x="33" y="142"/>
                    <a:pt x="107" y="165"/>
                    <a:pt x="146" y="178"/>
                  </a:cubicBezTo>
                  <a:cubicBezTo>
                    <a:pt x="162" y="173"/>
                    <a:pt x="182" y="173"/>
                    <a:pt x="195" y="162"/>
                  </a:cubicBezTo>
                  <a:cubicBezTo>
                    <a:pt x="208" y="152"/>
                    <a:pt x="281" y="49"/>
                    <a:pt x="292" y="32"/>
                  </a:cubicBezTo>
                  <a:cubicBezTo>
                    <a:pt x="314" y="38"/>
                    <a:pt x="338" y="37"/>
                    <a:pt x="357" y="49"/>
                  </a:cubicBezTo>
                  <a:cubicBezTo>
                    <a:pt x="427" y="96"/>
                    <a:pt x="352" y="95"/>
                    <a:pt x="422" y="130"/>
                  </a:cubicBezTo>
                  <a:cubicBezTo>
                    <a:pt x="465" y="152"/>
                    <a:pt x="646" y="162"/>
                    <a:pt x="649" y="162"/>
                  </a:cubicBezTo>
                  <a:cubicBezTo>
                    <a:pt x="711" y="117"/>
                    <a:pt x="739" y="103"/>
                    <a:pt x="762" y="32"/>
                  </a:cubicBezTo>
                  <a:cubicBezTo>
                    <a:pt x="800" y="38"/>
                    <a:pt x="841" y="33"/>
                    <a:pt x="876" y="49"/>
                  </a:cubicBezTo>
                  <a:cubicBezTo>
                    <a:pt x="894" y="57"/>
                    <a:pt x="896" y="82"/>
                    <a:pt x="908" y="97"/>
                  </a:cubicBezTo>
                  <a:cubicBezTo>
                    <a:pt x="941" y="138"/>
                    <a:pt x="939" y="129"/>
                    <a:pt x="989" y="146"/>
                  </a:cubicBezTo>
                  <a:cubicBezTo>
                    <a:pt x="1095" y="125"/>
                    <a:pt x="1094" y="135"/>
                    <a:pt x="1119" y="32"/>
                  </a:cubicBezTo>
                  <a:cubicBezTo>
                    <a:pt x="1212" y="59"/>
                    <a:pt x="1250" y="66"/>
                    <a:pt x="1314" y="130"/>
                  </a:cubicBezTo>
                  <a:cubicBezTo>
                    <a:pt x="1341" y="125"/>
                    <a:pt x="1371" y="127"/>
                    <a:pt x="1395" y="114"/>
                  </a:cubicBezTo>
                  <a:cubicBezTo>
                    <a:pt x="1422" y="99"/>
                    <a:pt x="1460" y="49"/>
                    <a:pt x="1460" y="49"/>
                  </a:cubicBezTo>
                </a:path>
              </a:pathLst>
            </a:custGeom>
            <a:noFill/>
            <a:ln w="38100" cap="flat" cmpd="sng">
              <a:solidFill>
                <a:schemeClr val="hlink">
                  <a:alpha val="100000"/>
                </a:schemeClr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996" name="右箭头 83995"/>
          <p:cNvSpPr/>
          <p:nvPr/>
        </p:nvSpPr>
        <p:spPr>
          <a:xfrm>
            <a:off x="2886075" y="5353685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83997" name="组合 83996"/>
          <p:cNvGrpSpPr/>
          <p:nvPr/>
        </p:nvGrpSpPr>
        <p:grpSpPr>
          <a:xfrm>
            <a:off x="3606165" y="4671060"/>
            <a:ext cx="2190115" cy="1437005"/>
            <a:chOff x="2112" y="1824"/>
            <a:chExt cx="1680" cy="1104"/>
          </a:xfrm>
        </p:grpSpPr>
        <p:grpSp>
          <p:nvGrpSpPr>
            <p:cNvPr id="83998" name="组合 83997"/>
            <p:cNvGrpSpPr/>
            <p:nvPr/>
          </p:nvGrpSpPr>
          <p:grpSpPr>
            <a:xfrm>
              <a:off x="2112" y="1824"/>
              <a:ext cx="1680" cy="1104"/>
              <a:chOff x="2112" y="1824"/>
              <a:chExt cx="1680" cy="1104"/>
            </a:xfrm>
          </p:grpSpPr>
          <p:sp>
            <p:nvSpPr>
              <p:cNvPr id="83999" name="椭圆 83998"/>
              <p:cNvSpPr/>
              <p:nvPr/>
            </p:nvSpPr>
            <p:spPr>
              <a:xfrm>
                <a:off x="2112" y="1824"/>
                <a:ext cx="1680" cy="1104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4000" name="组合 83999"/>
              <p:cNvGrpSpPr/>
              <p:nvPr/>
            </p:nvGrpSpPr>
            <p:grpSpPr>
              <a:xfrm rot="865088">
                <a:off x="2352" y="2112"/>
                <a:ext cx="144" cy="480"/>
                <a:chOff x="3168" y="384"/>
                <a:chExt cx="1536" cy="3504"/>
              </a:xfrm>
            </p:grpSpPr>
            <p:sp>
              <p:nvSpPr>
                <p:cNvPr id="84001" name="六边形 84000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02" name="矩形 84001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03" name="直接连接符 84002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4004" name="直接连接符 84003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84005" name="组合 84004"/>
              <p:cNvGrpSpPr/>
              <p:nvPr/>
            </p:nvGrpSpPr>
            <p:grpSpPr>
              <a:xfrm rot="16913860">
                <a:off x="3168" y="2352"/>
                <a:ext cx="144" cy="480"/>
                <a:chOff x="3168" y="384"/>
                <a:chExt cx="1536" cy="3504"/>
              </a:xfrm>
            </p:grpSpPr>
            <p:sp>
              <p:nvSpPr>
                <p:cNvPr id="84006" name="六边形 84005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07" name="矩形 84006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08" name="直接连接符 84007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4009" name="直接连接符 84008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84010" name="组合 84009"/>
              <p:cNvGrpSpPr/>
              <p:nvPr/>
            </p:nvGrpSpPr>
            <p:grpSpPr>
              <a:xfrm rot="-2639340">
                <a:off x="3456" y="2064"/>
                <a:ext cx="159" cy="480"/>
                <a:chOff x="3168" y="384"/>
                <a:chExt cx="1536" cy="3504"/>
              </a:xfrm>
            </p:grpSpPr>
            <p:sp>
              <p:nvSpPr>
                <p:cNvPr id="84011" name="六边形 84010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2" name="矩形 84011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3" name="直接连接符 84012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4014" name="直接连接符 84013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84015" name="组合 84014"/>
              <p:cNvGrpSpPr/>
              <p:nvPr/>
            </p:nvGrpSpPr>
            <p:grpSpPr>
              <a:xfrm rot="10991020">
                <a:off x="2592" y="2352"/>
                <a:ext cx="144" cy="480"/>
                <a:chOff x="3168" y="384"/>
                <a:chExt cx="1536" cy="3504"/>
              </a:xfrm>
            </p:grpSpPr>
            <p:sp>
              <p:nvSpPr>
                <p:cNvPr id="84016" name="六边形 84015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7" name="矩形 84016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18" name="直接连接符 84017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4019" name="直接连接符 84018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pSp>
            <p:nvGrpSpPr>
              <p:cNvPr id="84020" name="组合 84019"/>
              <p:cNvGrpSpPr/>
              <p:nvPr/>
            </p:nvGrpSpPr>
            <p:grpSpPr>
              <a:xfrm rot="3497179">
                <a:off x="2928" y="1920"/>
                <a:ext cx="144" cy="480"/>
                <a:chOff x="3168" y="384"/>
                <a:chExt cx="1536" cy="3504"/>
              </a:xfrm>
            </p:grpSpPr>
            <p:sp>
              <p:nvSpPr>
                <p:cNvPr id="84021" name="六边形 84020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2" name="矩形 84021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23" name="直接连接符 84022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4024" name="直接连接符 84023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sp>
            <p:nvSpPr>
              <p:cNvPr id="84025" name="任意多边形 84024"/>
              <p:cNvSpPr/>
              <p:nvPr/>
            </p:nvSpPr>
            <p:spPr>
              <a:xfrm rot="9173232">
                <a:off x="2640" y="1920"/>
                <a:ext cx="336" cy="97"/>
              </a:xfrm>
              <a:custGeom>
                <a:avLst/>
                <a:gdLst/>
                <a:ahLst/>
                <a:cxnLst/>
                <a:rect l="0" t="0" r="0" b="0"/>
                <a:pathLst>
                  <a:path w="973" h="220">
                    <a:moveTo>
                      <a:pt x="0" y="155"/>
                    </a:moveTo>
                    <a:cubicBezTo>
                      <a:pt x="5" y="123"/>
                      <a:pt x="1" y="87"/>
                      <a:pt x="16" y="58"/>
                    </a:cubicBezTo>
                    <a:cubicBezTo>
                      <a:pt x="45" y="0"/>
                      <a:pt x="126" y="36"/>
                      <a:pt x="162" y="42"/>
                    </a:cubicBezTo>
                    <a:cubicBezTo>
                      <a:pt x="196" y="94"/>
                      <a:pt x="199" y="144"/>
                      <a:pt x="243" y="188"/>
                    </a:cubicBezTo>
                    <a:cubicBezTo>
                      <a:pt x="292" y="183"/>
                      <a:pt x="343" y="190"/>
                      <a:pt x="389" y="172"/>
                    </a:cubicBezTo>
                    <a:cubicBezTo>
                      <a:pt x="418" y="161"/>
                      <a:pt x="432" y="129"/>
                      <a:pt x="454" y="107"/>
                    </a:cubicBezTo>
                    <a:cubicBezTo>
                      <a:pt x="497" y="64"/>
                      <a:pt x="511" y="45"/>
                      <a:pt x="567" y="26"/>
                    </a:cubicBezTo>
                    <a:cubicBezTo>
                      <a:pt x="684" y="49"/>
                      <a:pt x="634" y="13"/>
                      <a:pt x="664" y="123"/>
                    </a:cubicBezTo>
                    <a:cubicBezTo>
                      <a:pt x="673" y="156"/>
                      <a:pt x="697" y="220"/>
                      <a:pt x="697" y="220"/>
                    </a:cubicBezTo>
                    <a:cubicBezTo>
                      <a:pt x="746" y="215"/>
                      <a:pt x="797" y="219"/>
                      <a:pt x="843" y="204"/>
                    </a:cubicBezTo>
                    <a:cubicBezTo>
                      <a:pt x="865" y="197"/>
                      <a:pt x="874" y="170"/>
                      <a:pt x="892" y="155"/>
                    </a:cubicBezTo>
                    <a:cubicBezTo>
                      <a:pt x="907" y="143"/>
                      <a:pt x="924" y="134"/>
                      <a:pt x="940" y="123"/>
                    </a:cubicBezTo>
                    <a:cubicBezTo>
                      <a:pt x="951" y="91"/>
                      <a:pt x="973" y="26"/>
                      <a:pt x="973" y="2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6" name="任意多边形 84025"/>
              <p:cNvSpPr/>
              <p:nvPr/>
            </p:nvSpPr>
            <p:spPr>
              <a:xfrm rot="9173232">
                <a:off x="2976" y="2304"/>
                <a:ext cx="336" cy="97"/>
              </a:xfrm>
              <a:custGeom>
                <a:avLst/>
                <a:gdLst/>
                <a:ahLst/>
                <a:cxnLst/>
                <a:rect l="0" t="0" r="0" b="0"/>
                <a:pathLst>
                  <a:path w="973" h="220">
                    <a:moveTo>
                      <a:pt x="0" y="155"/>
                    </a:moveTo>
                    <a:cubicBezTo>
                      <a:pt x="5" y="123"/>
                      <a:pt x="1" y="87"/>
                      <a:pt x="16" y="58"/>
                    </a:cubicBezTo>
                    <a:cubicBezTo>
                      <a:pt x="45" y="0"/>
                      <a:pt x="126" y="36"/>
                      <a:pt x="162" y="42"/>
                    </a:cubicBezTo>
                    <a:cubicBezTo>
                      <a:pt x="196" y="94"/>
                      <a:pt x="199" y="144"/>
                      <a:pt x="243" y="188"/>
                    </a:cubicBezTo>
                    <a:cubicBezTo>
                      <a:pt x="292" y="183"/>
                      <a:pt x="343" y="190"/>
                      <a:pt x="389" y="172"/>
                    </a:cubicBezTo>
                    <a:cubicBezTo>
                      <a:pt x="418" y="161"/>
                      <a:pt x="432" y="129"/>
                      <a:pt x="454" y="107"/>
                    </a:cubicBezTo>
                    <a:cubicBezTo>
                      <a:pt x="497" y="64"/>
                      <a:pt x="511" y="45"/>
                      <a:pt x="567" y="26"/>
                    </a:cubicBezTo>
                    <a:cubicBezTo>
                      <a:pt x="684" y="49"/>
                      <a:pt x="634" y="13"/>
                      <a:pt x="664" y="123"/>
                    </a:cubicBezTo>
                    <a:cubicBezTo>
                      <a:pt x="673" y="156"/>
                      <a:pt x="697" y="220"/>
                      <a:pt x="697" y="220"/>
                    </a:cubicBezTo>
                    <a:cubicBezTo>
                      <a:pt x="746" y="215"/>
                      <a:pt x="797" y="219"/>
                      <a:pt x="843" y="204"/>
                    </a:cubicBezTo>
                    <a:cubicBezTo>
                      <a:pt x="865" y="197"/>
                      <a:pt x="874" y="170"/>
                      <a:pt x="892" y="155"/>
                    </a:cubicBezTo>
                    <a:cubicBezTo>
                      <a:pt x="907" y="143"/>
                      <a:pt x="924" y="134"/>
                      <a:pt x="940" y="123"/>
                    </a:cubicBezTo>
                    <a:cubicBezTo>
                      <a:pt x="951" y="91"/>
                      <a:pt x="973" y="26"/>
                      <a:pt x="973" y="2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7" name="任意多边形 84026"/>
              <p:cNvSpPr/>
              <p:nvPr/>
            </p:nvSpPr>
            <p:spPr>
              <a:xfrm rot="10284289">
                <a:off x="2880" y="2736"/>
                <a:ext cx="336" cy="97"/>
              </a:xfrm>
              <a:custGeom>
                <a:avLst/>
                <a:gdLst/>
                <a:ahLst/>
                <a:cxnLst/>
                <a:rect l="0" t="0" r="0" b="0"/>
                <a:pathLst>
                  <a:path w="973" h="220">
                    <a:moveTo>
                      <a:pt x="0" y="155"/>
                    </a:moveTo>
                    <a:cubicBezTo>
                      <a:pt x="5" y="123"/>
                      <a:pt x="1" y="87"/>
                      <a:pt x="16" y="58"/>
                    </a:cubicBezTo>
                    <a:cubicBezTo>
                      <a:pt x="45" y="0"/>
                      <a:pt x="126" y="36"/>
                      <a:pt x="162" y="42"/>
                    </a:cubicBezTo>
                    <a:cubicBezTo>
                      <a:pt x="196" y="94"/>
                      <a:pt x="199" y="144"/>
                      <a:pt x="243" y="188"/>
                    </a:cubicBezTo>
                    <a:cubicBezTo>
                      <a:pt x="292" y="183"/>
                      <a:pt x="343" y="190"/>
                      <a:pt x="389" y="172"/>
                    </a:cubicBezTo>
                    <a:cubicBezTo>
                      <a:pt x="418" y="161"/>
                      <a:pt x="432" y="129"/>
                      <a:pt x="454" y="107"/>
                    </a:cubicBezTo>
                    <a:cubicBezTo>
                      <a:pt x="497" y="64"/>
                      <a:pt x="511" y="45"/>
                      <a:pt x="567" y="26"/>
                    </a:cubicBezTo>
                    <a:cubicBezTo>
                      <a:pt x="684" y="49"/>
                      <a:pt x="634" y="13"/>
                      <a:pt x="664" y="123"/>
                    </a:cubicBezTo>
                    <a:cubicBezTo>
                      <a:pt x="673" y="156"/>
                      <a:pt x="697" y="220"/>
                      <a:pt x="697" y="220"/>
                    </a:cubicBezTo>
                    <a:cubicBezTo>
                      <a:pt x="746" y="215"/>
                      <a:pt x="797" y="219"/>
                      <a:pt x="843" y="204"/>
                    </a:cubicBezTo>
                    <a:cubicBezTo>
                      <a:pt x="865" y="197"/>
                      <a:pt x="874" y="170"/>
                      <a:pt x="892" y="155"/>
                    </a:cubicBezTo>
                    <a:cubicBezTo>
                      <a:pt x="907" y="143"/>
                      <a:pt x="924" y="134"/>
                      <a:pt x="940" y="123"/>
                    </a:cubicBezTo>
                    <a:cubicBezTo>
                      <a:pt x="951" y="91"/>
                      <a:pt x="973" y="26"/>
                      <a:pt x="973" y="2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8" name="任意多边形 84027"/>
              <p:cNvSpPr/>
              <p:nvPr/>
            </p:nvSpPr>
            <p:spPr>
              <a:xfrm rot="11364802">
                <a:off x="3312" y="2448"/>
                <a:ext cx="336" cy="97"/>
              </a:xfrm>
              <a:custGeom>
                <a:avLst/>
                <a:gdLst/>
                <a:ahLst/>
                <a:cxnLst/>
                <a:rect l="0" t="0" r="0" b="0"/>
                <a:pathLst>
                  <a:path w="973" h="220">
                    <a:moveTo>
                      <a:pt x="0" y="155"/>
                    </a:moveTo>
                    <a:cubicBezTo>
                      <a:pt x="5" y="123"/>
                      <a:pt x="1" y="87"/>
                      <a:pt x="16" y="58"/>
                    </a:cubicBezTo>
                    <a:cubicBezTo>
                      <a:pt x="45" y="0"/>
                      <a:pt x="126" y="36"/>
                      <a:pt x="162" y="42"/>
                    </a:cubicBezTo>
                    <a:cubicBezTo>
                      <a:pt x="196" y="94"/>
                      <a:pt x="199" y="144"/>
                      <a:pt x="243" y="188"/>
                    </a:cubicBezTo>
                    <a:cubicBezTo>
                      <a:pt x="292" y="183"/>
                      <a:pt x="343" y="190"/>
                      <a:pt x="389" y="172"/>
                    </a:cubicBezTo>
                    <a:cubicBezTo>
                      <a:pt x="418" y="161"/>
                      <a:pt x="432" y="129"/>
                      <a:pt x="454" y="107"/>
                    </a:cubicBezTo>
                    <a:cubicBezTo>
                      <a:pt x="497" y="64"/>
                      <a:pt x="511" y="45"/>
                      <a:pt x="567" y="26"/>
                    </a:cubicBezTo>
                    <a:cubicBezTo>
                      <a:pt x="684" y="49"/>
                      <a:pt x="634" y="13"/>
                      <a:pt x="664" y="123"/>
                    </a:cubicBezTo>
                    <a:cubicBezTo>
                      <a:pt x="673" y="156"/>
                      <a:pt x="697" y="220"/>
                      <a:pt x="697" y="220"/>
                    </a:cubicBezTo>
                    <a:cubicBezTo>
                      <a:pt x="746" y="215"/>
                      <a:pt x="797" y="219"/>
                      <a:pt x="843" y="204"/>
                    </a:cubicBezTo>
                    <a:cubicBezTo>
                      <a:pt x="865" y="197"/>
                      <a:pt x="874" y="170"/>
                      <a:pt x="892" y="155"/>
                    </a:cubicBezTo>
                    <a:cubicBezTo>
                      <a:pt x="907" y="143"/>
                      <a:pt x="924" y="134"/>
                      <a:pt x="940" y="123"/>
                    </a:cubicBezTo>
                    <a:cubicBezTo>
                      <a:pt x="951" y="91"/>
                      <a:pt x="973" y="26"/>
                      <a:pt x="973" y="2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029" name="任意多边形 84028"/>
            <p:cNvSpPr/>
            <p:nvPr/>
          </p:nvSpPr>
          <p:spPr>
            <a:xfrm rot="9173232">
              <a:off x="2400" y="2448"/>
              <a:ext cx="336" cy="97"/>
            </a:xfrm>
            <a:custGeom>
              <a:avLst/>
              <a:gdLst/>
              <a:ahLst/>
              <a:cxnLst/>
              <a:rect l="0" t="0" r="0" b="0"/>
              <a:pathLst>
                <a:path w="973" h="220">
                  <a:moveTo>
                    <a:pt x="0" y="155"/>
                  </a:moveTo>
                  <a:cubicBezTo>
                    <a:pt x="5" y="123"/>
                    <a:pt x="1" y="87"/>
                    <a:pt x="16" y="58"/>
                  </a:cubicBezTo>
                  <a:cubicBezTo>
                    <a:pt x="45" y="0"/>
                    <a:pt x="126" y="36"/>
                    <a:pt x="162" y="42"/>
                  </a:cubicBezTo>
                  <a:cubicBezTo>
                    <a:pt x="196" y="94"/>
                    <a:pt x="199" y="144"/>
                    <a:pt x="243" y="188"/>
                  </a:cubicBezTo>
                  <a:cubicBezTo>
                    <a:pt x="292" y="183"/>
                    <a:pt x="343" y="190"/>
                    <a:pt x="389" y="172"/>
                  </a:cubicBezTo>
                  <a:cubicBezTo>
                    <a:pt x="418" y="161"/>
                    <a:pt x="432" y="129"/>
                    <a:pt x="454" y="107"/>
                  </a:cubicBezTo>
                  <a:cubicBezTo>
                    <a:pt x="497" y="64"/>
                    <a:pt x="511" y="45"/>
                    <a:pt x="567" y="26"/>
                  </a:cubicBezTo>
                  <a:cubicBezTo>
                    <a:pt x="684" y="49"/>
                    <a:pt x="634" y="13"/>
                    <a:pt x="664" y="123"/>
                  </a:cubicBezTo>
                  <a:cubicBezTo>
                    <a:pt x="673" y="156"/>
                    <a:pt x="697" y="220"/>
                    <a:pt x="697" y="220"/>
                  </a:cubicBezTo>
                  <a:cubicBezTo>
                    <a:pt x="746" y="215"/>
                    <a:pt x="797" y="219"/>
                    <a:pt x="843" y="204"/>
                  </a:cubicBezTo>
                  <a:cubicBezTo>
                    <a:pt x="865" y="197"/>
                    <a:pt x="874" y="170"/>
                    <a:pt x="892" y="155"/>
                  </a:cubicBezTo>
                  <a:cubicBezTo>
                    <a:pt x="907" y="143"/>
                    <a:pt x="924" y="134"/>
                    <a:pt x="940" y="123"/>
                  </a:cubicBezTo>
                  <a:cubicBezTo>
                    <a:pt x="951" y="91"/>
                    <a:pt x="973" y="26"/>
                    <a:pt x="973" y="2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030" name="右箭头 84029"/>
          <p:cNvSpPr/>
          <p:nvPr/>
        </p:nvSpPr>
        <p:spPr>
          <a:xfrm>
            <a:off x="5961063" y="529463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84031" name="组合 84030"/>
          <p:cNvGrpSpPr/>
          <p:nvPr/>
        </p:nvGrpSpPr>
        <p:grpSpPr>
          <a:xfrm>
            <a:off x="6677025" y="4690745"/>
            <a:ext cx="2215515" cy="1584960"/>
            <a:chOff x="480" y="2784"/>
            <a:chExt cx="1680" cy="1104"/>
          </a:xfrm>
        </p:grpSpPr>
        <p:sp>
          <p:nvSpPr>
            <p:cNvPr id="84032" name="椭圆 84031"/>
            <p:cNvSpPr/>
            <p:nvPr/>
          </p:nvSpPr>
          <p:spPr>
            <a:xfrm>
              <a:off x="480" y="2784"/>
              <a:ext cx="1680" cy="1104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84033" name="组合 84032"/>
            <p:cNvGrpSpPr/>
            <p:nvPr/>
          </p:nvGrpSpPr>
          <p:grpSpPr>
            <a:xfrm rot="2528446">
              <a:off x="1080" y="3336"/>
              <a:ext cx="144" cy="480"/>
              <a:chOff x="6528" y="432"/>
              <a:chExt cx="1056" cy="2064"/>
            </a:xfrm>
          </p:grpSpPr>
          <p:grpSp>
            <p:nvGrpSpPr>
              <p:cNvPr id="84034" name="组合 84033"/>
              <p:cNvGrpSpPr/>
              <p:nvPr/>
            </p:nvGrpSpPr>
            <p:grpSpPr>
              <a:xfrm>
                <a:off x="6528" y="432"/>
                <a:ext cx="1056" cy="2064"/>
                <a:chOff x="3168" y="384"/>
                <a:chExt cx="1536" cy="3504"/>
              </a:xfrm>
            </p:grpSpPr>
            <p:sp>
              <p:nvSpPr>
                <p:cNvPr id="84035" name="六边形 84034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36" name="矩形 84035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37" name="直接连接符 84036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4038" name="直接连接符 84037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sp>
            <p:nvSpPr>
              <p:cNvPr id="84039" name="任意多边形 84038"/>
              <p:cNvSpPr/>
              <p:nvPr/>
            </p:nvSpPr>
            <p:spPr>
              <a:xfrm rot="5505200">
                <a:off x="6545" y="943"/>
                <a:ext cx="965" cy="423"/>
              </a:xfrm>
              <a:custGeom>
                <a:avLst/>
                <a:gdLst/>
                <a:ahLst/>
                <a:cxnLst/>
                <a:rect l="0" t="0" r="0" b="0"/>
                <a:pathLst>
                  <a:path w="973" h="220">
                    <a:moveTo>
                      <a:pt x="0" y="155"/>
                    </a:moveTo>
                    <a:cubicBezTo>
                      <a:pt x="5" y="123"/>
                      <a:pt x="1" y="87"/>
                      <a:pt x="16" y="58"/>
                    </a:cubicBezTo>
                    <a:cubicBezTo>
                      <a:pt x="45" y="0"/>
                      <a:pt x="126" y="36"/>
                      <a:pt x="162" y="42"/>
                    </a:cubicBezTo>
                    <a:cubicBezTo>
                      <a:pt x="196" y="94"/>
                      <a:pt x="199" y="144"/>
                      <a:pt x="243" y="188"/>
                    </a:cubicBezTo>
                    <a:cubicBezTo>
                      <a:pt x="292" y="183"/>
                      <a:pt x="343" y="190"/>
                      <a:pt x="389" y="172"/>
                    </a:cubicBezTo>
                    <a:cubicBezTo>
                      <a:pt x="418" y="161"/>
                      <a:pt x="432" y="129"/>
                      <a:pt x="454" y="107"/>
                    </a:cubicBezTo>
                    <a:cubicBezTo>
                      <a:pt x="497" y="64"/>
                      <a:pt x="511" y="45"/>
                      <a:pt x="567" y="26"/>
                    </a:cubicBezTo>
                    <a:cubicBezTo>
                      <a:pt x="684" y="49"/>
                      <a:pt x="634" y="13"/>
                      <a:pt x="664" y="123"/>
                    </a:cubicBezTo>
                    <a:cubicBezTo>
                      <a:pt x="673" y="156"/>
                      <a:pt x="697" y="220"/>
                      <a:pt x="697" y="220"/>
                    </a:cubicBezTo>
                    <a:cubicBezTo>
                      <a:pt x="746" y="215"/>
                      <a:pt x="797" y="219"/>
                      <a:pt x="843" y="204"/>
                    </a:cubicBezTo>
                    <a:cubicBezTo>
                      <a:pt x="865" y="197"/>
                      <a:pt x="874" y="170"/>
                      <a:pt x="892" y="155"/>
                    </a:cubicBezTo>
                    <a:cubicBezTo>
                      <a:pt x="907" y="143"/>
                      <a:pt x="924" y="134"/>
                      <a:pt x="940" y="123"/>
                    </a:cubicBezTo>
                    <a:cubicBezTo>
                      <a:pt x="951" y="91"/>
                      <a:pt x="973" y="26"/>
                      <a:pt x="973" y="2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4040" name="组合 84039"/>
            <p:cNvGrpSpPr/>
            <p:nvPr/>
          </p:nvGrpSpPr>
          <p:grpSpPr>
            <a:xfrm rot="-1032902">
              <a:off x="1728" y="3024"/>
              <a:ext cx="144" cy="528"/>
              <a:chOff x="6528" y="432"/>
              <a:chExt cx="1056" cy="2064"/>
            </a:xfrm>
          </p:grpSpPr>
          <p:grpSp>
            <p:nvGrpSpPr>
              <p:cNvPr id="84041" name="组合 84040"/>
              <p:cNvGrpSpPr/>
              <p:nvPr/>
            </p:nvGrpSpPr>
            <p:grpSpPr>
              <a:xfrm>
                <a:off x="6528" y="432"/>
                <a:ext cx="1056" cy="2064"/>
                <a:chOff x="3168" y="384"/>
                <a:chExt cx="1536" cy="3504"/>
              </a:xfrm>
            </p:grpSpPr>
            <p:sp>
              <p:nvSpPr>
                <p:cNvPr id="84042" name="六边形 84041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43" name="矩形 84042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44" name="直接连接符 84043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4045" name="直接连接符 84044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sp>
            <p:nvSpPr>
              <p:cNvPr id="84046" name="任意多边形 84045"/>
              <p:cNvSpPr/>
              <p:nvPr/>
            </p:nvSpPr>
            <p:spPr>
              <a:xfrm rot="5505200">
                <a:off x="6545" y="943"/>
                <a:ext cx="965" cy="423"/>
              </a:xfrm>
              <a:custGeom>
                <a:avLst/>
                <a:gdLst/>
                <a:ahLst/>
                <a:cxnLst/>
                <a:rect l="0" t="0" r="0" b="0"/>
                <a:pathLst>
                  <a:path w="973" h="220">
                    <a:moveTo>
                      <a:pt x="0" y="155"/>
                    </a:moveTo>
                    <a:cubicBezTo>
                      <a:pt x="5" y="123"/>
                      <a:pt x="1" y="87"/>
                      <a:pt x="16" y="58"/>
                    </a:cubicBezTo>
                    <a:cubicBezTo>
                      <a:pt x="45" y="0"/>
                      <a:pt x="126" y="36"/>
                      <a:pt x="162" y="42"/>
                    </a:cubicBezTo>
                    <a:cubicBezTo>
                      <a:pt x="196" y="94"/>
                      <a:pt x="199" y="144"/>
                      <a:pt x="243" y="188"/>
                    </a:cubicBezTo>
                    <a:cubicBezTo>
                      <a:pt x="292" y="183"/>
                      <a:pt x="343" y="190"/>
                      <a:pt x="389" y="172"/>
                    </a:cubicBezTo>
                    <a:cubicBezTo>
                      <a:pt x="418" y="161"/>
                      <a:pt x="432" y="129"/>
                      <a:pt x="454" y="107"/>
                    </a:cubicBezTo>
                    <a:cubicBezTo>
                      <a:pt x="497" y="64"/>
                      <a:pt x="511" y="45"/>
                      <a:pt x="567" y="26"/>
                    </a:cubicBezTo>
                    <a:cubicBezTo>
                      <a:pt x="684" y="49"/>
                      <a:pt x="634" y="13"/>
                      <a:pt x="664" y="123"/>
                    </a:cubicBezTo>
                    <a:cubicBezTo>
                      <a:pt x="673" y="156"/>
                      <a:pt x="697" y="220"/>
                      <a:pt x="697" y="220"/>
                    </a:cubicBezTo>
                    <a:cubicBezTo>
                      <a:pt x="746" y="215"/>
                      <a:pt x="797" y="219"/>
                      <a:pt x="843" y="204"/>
                    </a:cubicBezTo>
                    <a:cubicBezTo>
                      <a:pt x="865" y="197"/>
                      <a:pt x="874" y="170"/>
                      <a:pt x="892" y="155"/>
                    </a:cubicBezTo>
                    <a:cubicBezTo>
                      <a:pt x="907" y="143"/>
                      <a:pt x="924" y="134"/>
                      <a:pt x="940" y="123"/>
                    </a:cubicBezTo>
                    <a:cubicBezTo>
                      <a:pt x="951" y="91"/>
                      <a:pt x="973" y="26"/>
                      <a:pt x="973" y="2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4047" name="组合 84046"/>
            <p:cNvGrpSpPr/>
            <p:nvPr/>
          </p:nvGrpSpPr>
          <p:grpSpPr>
            <a:xfrm rot="1325994">
              <a:off x="720" y="3072"/>
              <a:ext cx="192" cy="480"/>
              <a:chOff x="6528" y="432"/>
              <a:chExt cx="1056" cy="2064"/>
            </a:xfrm>
          </p:grpSpPr>
          <p:grpSp>
            <p:nvGrpSpPr>
              <p:cNvPr id="84048" name="组合 84047"/>
              <p:cNvGrpSpPr/>
              <p:nvPr/>
            </p:nvGrpSpPr>
            <p:grpSpPr>
              <a:xfrm>
                <a:off x="6528" y="432"/>
                <a:ext cx="1056" cy="2064"/>
                <a:chOff x="3168" y="384"/>
                <a:chExt cx="1536" cy="3504"/>
              </a:xfrm>
            </p:grpSpPr>
            <p:sp>
              <p:nvSpPr>
                <p:cNvPr id="84049" name="六边形 84048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50" name="矩形 84049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51" name="直接连接符 84050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4052" name="直接连接符 84051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sp>
            <p:nvSpPr>
              <p:cNvPr id="84053" name="任意多边形 84052"/>
              <p:cNvSpPr/>
              <p:nvPr/>
            </p:nvSpPr>
            <p:spPr>
              <a:xfrm rot="5505200">
                <a:off x="6545" y="943"/>
                <a:ext cx="965" cy="423"/>
              </a:xfrm>
              <a:custGeom>
                <a:avLst/>
                <a:gdLst/>
                <a:ahLst/>
                <a:cxnLst/>
                <a:rect l="0" t="0" r="0" b="0"/>
                <a:pathLst>
                  <a:path w="973" h="220">
                    <a:moveTo>
                      <a:pt x="0" y="155"/>
                    </a:moveTo>
                    <a:cubicBezTo>
                      <a:pt x="5" y="123"/>
                      <a:pt x="1" y="87"/>
                      <a:pt x="16" y="58"/>
                    </a:cubicBezTo>
                    <a:cubicBezTo>
                      <a:pt x="45" y="0"/>
                      <a:pt x="126" y="36"/>
                      <a:pt x="162" y="42"/>
                    </a:cubicBezTo>
                    <a:cubicBezTo>
                      <a:pt x="196" y="94"/>
                      <a:pt x="199" y="144"/>
                      <a:pt x="243" y="188"/>
                    </a:cubicBezTo>
                    <a:cubicBezTo>
                      <a:pt x="292" y="183"/>
                      <a:pt x="343" y="190"/>
                      <a:pt x="389" y="172"/>
                    </a:cubicBezTo>
                    <a:cubicBezTo>
                      <a:pt x="418" y="161"/>
                      <a:pt x="432" y="129"/>
                      <a:pt x="454" y="107"/>
                    </a:cubicBezTo>
                    <a:cubicBezTo>
                      <a:pt x="497" y="64"/>
                      <a:pt x="511" y="45"/>
                      <a:pt x="567" y="26"/>
                    </a:cubicBezTo>
                    <a:cubicBezTo>
                      <a:pt x="684" y="49"/>
                      <a:pt x="634" y="13"/>
                      <a:pt x="664" y="123"/>
                    </a:cubicBezTo>
                    <a:cubicBezTo>
                      <a:pt x="673" y="156"/>
                      <a:pt x="697" y="220"/>
                      <a:pt x="697" y="220"/>
                    </a:cubicBezTo>
                    <a:cubicBezTo>
                      <a:pt x="746" y="215"/>
                      <a:pt x="797" y="219"/>
                      <a:pt x="843" y="204"/>
                    </a:cubicBezTo>
                    <a:cubicBezTo>
                      <a:pt x="865" y="197"/>
                      <a:pt x="874" y="170"/>
                      <a:pt x="892" y="155"/>
                    </a:cubicBezTo>
                    <a:cubicBezTo>
                      <a:pt x="907" y="143"/>
                      <a:pt x="924" y="134"/>
                      <a:pt x="940" y="123"/>
                    </a:cubicBezTo>
                    <a:cubicBezTo>
                      <a:pt x="951" y="91"/>
                      <a:pt x="973" y="26"/>
                      <a:pt x="973" y="2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4054" name="组合 84053"/>
            <p:cNvGrpSpPr/>
            <p:nvPr/>
          </p:nvGrpSpPr>
          <p:grpSpPr>
            <a:xfrm>
              <a:off x="1488" y="3360"/>
              <a:ext cx="144" cy="432"/>
              <a:chOff x="6528" y="432"/>
              <a:chExt cx="1056" cy="2064"/>
            </a:xfrm>
          </p:grpSpPr>
          <p:grpSp>
            <p:nvGrpSpPr>
              <p:cNvPr id="84055" name="组合 84054"/>
              <p:cNvGrpSpPr/>
              <p:nvPr/>
            </p:nvGrpSpPr>
            <p:grpSpPr>
              <a:xfrm>
                <a:off x="6528" y="432"/>
                <a:ext cx="1056" cy="2064"/>
                <a:chOff x="3168" y="384"/>
                <a:chExt cx="1536" cy="3504"/>
              </a:xfrm>
            </p:grpSpPr>
            <p:sp>
              <p:nvSpPr>
                <p:cNvPr id="84056" name="六边形 84055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57" name="矩形 84056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58" name="直接连接符 84057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4059" name="直接连接符 84058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sp>
            <p:nvSpPr>
              <p:cNvPr id="84060" name="任意多边形 84059"/>
              <p:cNvSpPr/>
              <p:nvPr/>
            </p:nvSpPr>
            <p:spPr>
              <a:xfrm rot="5505200">
                <a:off x="6545" y="943"/>
                <a:ext cx="965" cy="423"/>
              </a:xfrm>
              <a:custGeom>
                <a:avLst/>
                <a:gdLst/>
                <a:ahLst/>
                <a:cxnLst/>
                <a:rect l="0" t="0" r="0" b="0"/>
                <a:pathLst>
                  <a:path w="973" h="220">
                    <a:moveTo>
                      <a:pt x="0" y="155"/>
                    </a:moveTo>
                    <a:cubicBezTo>
                      <a:pt x="5" y="123"/>
                      <a:pt x="1" y="87"/>
                      <a:pt x="16" y="58"/>
                    </a:cubicBezTo>
                    <a:cubicBezTo>
                      <a:pt x="45" y="0"/>
                      <a:pt x="126" y="36"/>
                      <a:pt x="162" y="42"/>
                    </a:cubicBezTo>
                    <a:cubicBezTo>
                      <a:pt x="196" y="94"/>
                      <a:pt x="199" y="144"/>
                      <a:pt x="243" y="188"/>
                    </a:cubicBezTo>
                    <a:cubicBezTo>
                      <a:pt x="292" y="183"/>
                      <a:pt x="343" y="190"/>
                      <a:pt x="389" y="172"/>
                    </a:cubicBezTo>
                    <a:cubicBezTo>
                      <a:pt x="418" y="161"/>
                      <a:pt x="432" y="129"/>
                      <a:pt x="454" y="107"/>
                    </a:cubicBezTo>
                    <a:cubicBezTo>
                      <a:pt x="497" y="64"/>
                      <a:pt x="511" y="45"/>
                      <a:pt x="567" y="26"/>
                    </a:cubicBezTo>
                    <a:cubicBezTo>
                      <a:pt x="684" y="49"/>
                      <a:pt x="634" y="13"/>
                      <a:pt x="664" y="123"/>
                    </a:cubicBezTo>
                    <a:cubicBezTo>
                      <a:pt x="673" y="156"/>
                      <a:pt x="697" y="220"/>
                      <a:pt x="697" y="220"/>
                    </a:cubicBezTo>
                    <a:cubicBezTo>
                      <a:pt x="746" y="215"/>
                      <a:pt x="797" y="219"/>
                      <a:pt x="843" y="204"/>
                    </a:cubicBezTo>
                    <a:cubicBezTo>
                      <a:pt x="865" y="197"/>
                      <a:pt x="874" y="170"/>
                      <a:pt x="892" y="155"/>
                    </a:cubicBezTo>
                    <a:cubicBezTo>
                      <a:pt x="907" y="143"/>
                      <a:pt x="924" y="134"/>
                      <a:pt x="940" y="123"/>
                    </a:cubicBezTo>
                    <a:cubicBezTo>
                      <a:pt x="951" y="91"/>
                      <a:pt x="973" y="26"/>
                      <a:pt x="973" y="2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4061" name="组合 84060"/>
            <p:cNvGrpSpPr/>
            <p:nvPr/>
          </p:nvGrpSpPr>
          <p:grpSpPr>
            <a:xfrm rot="2896699">
              <a:off x="1200" y="2880"/>
              <a:ext cx="192" cy="480"/>
              <a:chOff x="6528" y="432"/>
              <a:chExt cx="1056" cy="2064"/>
            </a:xfrm>
          </p:grpSpPr>
          <p:grpSp>
            <p:nvGrpSpPr>
              <p:cNvPr id="84062" name="组合 84061"/>
              <p:cNvGrpSpPr/>
              <p:nvPr/>
            </p:nvGrpSpPr>
            <p:grpSpPr>
              <a:xfrm>
                <a:off x="6528" y="432"/>
                <a:ext cx="1056" cy="2064"/>
                <a:chOff x="3168" y="384"/>
                <a:chExt cx="1536" cy="3504"/>
              </a:xfrm>
            </p:grpSpPr>
            <p:sp>
              <p:nvSpPr>
                <p:cNvPr id="84063" name="六边形 84062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64" name="矩形 84063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65" name="直接连接符 84064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4066" name="直接连接符 84065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sp>
            <p:nvSpPr>
              <p:cNvPr id="84067" name="任意多边形 84066"/>
              <p:cNvSpPr/>
              <p:nvPr/>
            </p:nvSpPr>
            <p:spPr>
              <a:xfrm rot="5505200">
                <a:off x="6545" y="943"/>
                <a:ext cx="965" cy="423"/>
              </a:xfrm>
              <a:custGeom>
                <a:avLst/>
                <a:gdLst/>
                <a:ahLst/>
                <a:cxnLst/>
                <a:rect l="0" t="0" r="0" b="0"/>
                <a:pathLst>
                  <a:path w="973" h="220">
                    <a:moveTo>
                      <a:pt x="0" y="155"/>
                    </a:moveTo>
                    <a:cubicBezTo>
                      <a:pt x="5" y="123"/>
                      <a:pt x="1" y="87"/>
                      <a:pt x="16" y="58"/>
                    </a:cubicBezTo>
                    <a:cubicBezTo>
                      <a:pt x="45" y="0"/>
                      <a:pt x="126" y="36"/>
                      <a:pt x="162" y="42"/>
                    </a:cubicBezTo>
                    <a:cubicBezTo>
                      <a:pt x="196" y="94"/>
                      <a:pt x="199" y="144"/>
                      <a:pt x="243" y="188"/>
                    </a:cubicBezTo>
                    <a:cubicBezTo>
                      <a:pt x="292" y="183"/>
                      <a:pt x="343" y="190"/>
                      <a:pt x="389" y="172"/>
                    </a:cubicBezTo>
                    <a:cubicBezTo>
                      <a:pt x="418" y="161"/>
                      <a:pt x="432" y="129"/>
                      <a:pt x="454" y="107"/>
                    </a:cubicBezTo>
                    <a:cubicBezTo>
                      <a:pt x="497" y="64"/>
                      <a:pt x="511" y="45"/>
                      <a:pt x="567" y="26"/>
                    </a:cubicBezTo>
                    <a:cubicBezTo>
                      <a:pt x="684" y="49"/>
                      <a:pt x="634" y="13"/>
                      <a:pt x="664" y="123"/>
                    </a:cubicBezTo>
                    <a:cubicBezTo>
                      <a:pt x="673" y="156"/>
                      <a:pt x="697" y="220"/>
                      <a:pt x="697" y="220"/>
                    </a:cubicBezTo>
                    <a:cubicBezTo>
                      <a:pt x="746" y="215"/>
                      <a:pt x="797" y="219"/>
                      <a:pt x="843" y="204"/>
                    </a:cubicBezTo>
                    <a:cubicBezTo>
                      <a:pt x="865" y="197"/>
                      <a:pt x="874" y="170"/>
                      <a:pt x="892" y="155"/>
                    </a:cubicBezTo>
                    <a:cubicBezTo>
                      <a:pt x="907" y="143"/>
                      <a:pt x="924" y="134"/>
                      <a:pt x="940" y="123"/>
                    </a:cubicBezTo>
                    <a:cubicBezTo>
                      <a:pt x="951" y="91"/>
                      <a:pt x="973" y="26"/>
                      <a:pt x="973" y="2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4068" name="上箭头 84067"/>
          <p:cNvSpPr/>
          <p:nvPr/>
        </p:nvSpPr>
        <p:spPr>
          <a:xfrm>
            <a:off x="7359968" y="3842068"/>
            <a:ext cx="457200" cy="533400"/>
          </a:xfrm>
          <a:prstGeom prst="upArrow">
            <a:avLst>
              <a:gd name="adj1" fmla="val 50000"/>
              <a:gd name="adj2" fmla="val 29166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84069" name="组合 84068"/>
          <p:cNvGrpSpPr/>
          <p:nvPr/>
        </p:nvGrpSpPr>
        <p:grpSpPr>
          <a:xfrm>
            <a:off x="6370320" y="1927225"/>
            <a:ext cx="2362200" cy="1462405"/>
            <a:chOff x="3504" y="2640"/>
            <a:chExt cx="2016" cy="1440"/>
          </a:xfrm>
        </p:grpSpPr>
        <p:sp>
          <p:nvSpPr>
            <p:cNvPr id="84070" name="椭圆 84069"/>
            <p:cNvSpPr/>
            <p:nvPr/>
          </p:nvSpPr>
          <p:spPr>
            <a:xfrm>
              <a:off x="3504" y="2755"/>
              <a:ext cx="2016" cy="1325"/>
            </a:xfrm>
            <a:prstGeom prst="ellipse">
              <a:avLst/>
            </a:prstGeom>
            <a:pattFill prst="lgConfetti">
              <a:fgClr>
                <a:schemeClr val="tx2"/>
              </a:fgClr>
              <a:bgClr>
                <a:srgbClr val="FFFFFF"/>
              </a:bgClr>
            </a:pattFill>
            <a:ln w="38100" cap="flat" cmpd="sng">
              <a:solidFill>
                <a:schemeClr val="folHlink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4071" name="组合 84070"/>
            <p:cNvGrpSpPr/>
            <p:nvPr/>
          </p:nvGrpSpPr>
          <p:grpSpPr>
            <a:xfrm rot="11751540">
              <a:off x="4195" y="3504"/>
              <a:ext cx="173" cy="576"/>
              <a:chOff x="6528" y="432"/>
              <a:chExt cx="1056" cy="2064"/>
            </a:xfrm>
          </p:grpSpPr>
          <p:grpSp>
            <p:nvGrpSpPr>
              <p:cNvPr id="84072" name="组合 84071"/>
              <p:cNvGrpSpPr/>
              <p:nvPr/>
            </p:nvGrpSpPr>
            <p:grpSpPr>
              <a:xfrm>
                <a:off x="6528" y="432"/>
                <a:ext cx="1056" cy="2064"/>
                <a:chOff x="3168" y="384"/>
                <a:chExt cx="1536" cy="3504"/>
              </a:xfrm>
            </p:grpSpPr>
            <p:sp>
              <p:nvSpPr>
                <p:cNvPr id="84073" name="六边形 84072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74" name="矩形 84073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75" name="直接连接符 84074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4076" name="直接连接符 84075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sp>
            <p:nvSpPr>
              <p:cNvPr id="84077" name="任意多边形 84076"/>
              <p:cNvSpPr/>
              <p:nvPr/>
            </p:nvSpPr>
            <p:spPr>
              <a:xfrm rot="5505200">
                <a:off x="6545" y="943"/>
                <a:ext cx="965" cy="423"/>
              </a:xfrm>
              <a:custGeom>
                <a:avLst/>
                <a:gdLst/>
                <a:ahLst/>
                <a:cxnLst/>
                <a:rect l="0" t="0" r="0" b="0"/>
                <a:pathLst>
                  <a:path w="973" h="220">
                    <a:moveTo>
                      <a:pt x="0" y="155"/>
                    </a:moveTo>
                    <a:cubicBezTo>
                      <a:pt x="5" y="123"/>
                      <a:pt x="1" y="87"/>
                      <a:pt x="16" y="58"/>
                    </a:cubicBezTo>
                    <a:cubicBezTo>
                      <a:pt x="45" y="0"/>
                      <a:pt x="126" y="36"/>
                      <a:pt x="162" y="42"/>
                    </a:cubicBezTo>
                    <a:cubicBezTo>
                      <a:pt x="196" y="94"/>
                      <a:pt x="199" y="144"/>
                      <a:pt x="243" y="188"/>
                    </a:cubicBezTo>
                    <a:cubicBezTo>
                      <a:pt x="292" y="183"/>
                      <a:pt x="343" y="190"/>
                      <a:pt x="389" y="172"/>
                    </a:cubicBezTo>
                    <a:cubicBezTo>
                      <a:pt x="418" y="161"/>
                      <a:pt x="432" y="129"/>
                      <a:pt x="454" y="107"/>
                    </a:cubicBezTo>
                    <a:cubicBezTo>
                      <a:pt x="497" y="64"/>
                      <a:pt x="511" y="45"/>
                      <a:pt x="567" y="26"/>
                    </a:cubicBezTo>
                    <a:cubicBezTo>
                      <a:pt x="684" y="49"/>
                      <a:pt x="634" y="13"/>
                      <a:pt x="664" y="123"/>
                    </a:cubicBezTo>
                    <a:cubicBezTo>
                      <a:pt x="673" y="156"/>
                      <a:pt x="697" y="220"/>
                      <a:pt x="697" y="220"/>
                    </a:cubicBezTo>
                    <a:cubicBezTo>
                      <a:pt x="746" y="215"/>
                      <a:pt x="797" y="219"/>
                      <a:pt x="843" y="204"/>
                    </a:cubicBezTo>
                    <a:cubicBezTo>
                      <a:pt x="865" y="197"/>
                      <a:pt x="874" y="170"/>
                      <a:pt x="892" y="155"/>
                    </a:cubicBezTo>
                    <a:cubicBezTo>
                      <a:pt x="907" y="143"/>
                      <a:pt x="924" y="134"/>
                      <a:pt x="940" y="123"/>
                    </a:cubicBezTo>
                    <a:cubicBezTo>
                      <a:pt x="951" y="91"/>
                      <a:pt x="973" y="26"/>
                      <a:pt x="973" y="2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4078" name="组合 84077"/>
            <p:cNvGrpSpPr/>
            <p:nvPr/>
          </p:nvGrpSpPr>
          <p:grpSpPr>
            <a:xfrm rot="1657720">
              <a:off x="5174" y="2986"/>
              <a:ext cx="173" cy="633"/>
              <a:chOff x="6528" y="432"/>
              <a:chExt cx="1056" cy="2064"/>
            </a:xfrm>
          </p:grpSpPr>
          <p:grpSp>
            <p:nvGrpSpPr>
              <p:cNvPr id="84079" name="组合 84078"/>
              <p:cNvGrpSpPr/>
              <p:nvPr/>
            </p:nvGrpSpPr>
            <p:grpSpPr>
              <a:xfrm>
                <a:off x="6528" y="432"/>
                <a:ext cx="1056" cy="2064"/>
                <a:chOff x="3168" y="384"/>
                <a:chExt cx="1536" cy="3504"/>
              </a:xfrm>
            </p:grpSpPr>
            <p:sp>
              <p:nvSpPr>
                <p:cNvPr id="84080" name="六边形 84079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81" name="矩形 84080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82" name="直接连接符 84081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4083" name="直接连接符 84082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sp>
            <p:nvSpPr>
              <p:cNvPr id="84084" name="任意多边形 84083"/>
              <p:cNvSpPr/>
              <p:nvPr/>
            </p:nvSpPr>
            <p:spPr>
              <a:xfrm rot="5505200">
                <a:off x="6545" y="943"/>
                <a:ext cx="965" cy="423"/>
              </a:xfrm>
              <a:custGeom>
                <a:avLst/>
                <a:gdLst/>
                <a:ahLst/>
                <a:cxnLst/>
                <a:rect l="0" t="0" r="0" b="0"/>
                <a:pathLst>
                  <a:path w="973" h="220">
                    <a:moveTo>
                      <a:pt x="0" y="155"/>
                    </a:moveTo>
                    <a:cubicBezTo>
                      <a:pt x="5" y="123"/>
                      <a:pt x="1" y="87"/>
                      <a:pt x="16" y="58"/>
                    </a:cubicBezTo>
                    <a:cubicBezTo>
                      <a:pt x="45" y="0"/>
                      <a:pt x="126" y="36"/>
                      <a:pt x="162" y="42"/>
                    </a:cubicBezTo>
                    <a:cubicBezTo>
                      <a:pt x="196" y="94"/>
                      <a:pt x="199" y="144"/>
                      <a:pt x="243" y="188"/>
                    </a:cubicBezTo>
                    <a:cubicBezTo>
                      <a:pt x="292" y="183"/>
                      <a:pt x="343" y="190"/>
                      <a:pt x="389" y="172"/>
                    </a:cubicBezTo>
                    <a:cubicBezTo>
                      <a:pt x="418" y="161"/>
                      <a:pt x="432" y="129"/>
                      <a:pt x="454" y="107"/>
                    </a:cubicBezTo>
                    <a:cubicBezTo>
                      <a:pt x="497" y="64"/>
                      <a:pt x="511" y="45"/>
                      <a:pt x="567" y="26"/>
                    </a:cubicBezTo>
                    <a:cubicBezTo>
                      <a:pt x="684" y="49"/>
                      <a:pt x="634" y="13"/>
                      <a:pt x="664" y="123"/>
                    </a:cubicBezTo>
                    <a:cubicBezTo>
                      <a:pt x="673" y="156"/>
                      <a:pt x="697" y="220"/>
                      <a:pt x="697" y="220"/>
                    </a:cubicBezTo>
                    <a:cubicBezTo>
                      <a:pt x="746" y="215"/>
                      <a:pt x="797" y="219"/>
                      <a:pt x="843" y="204"/>
                    </a:cubicBezTo>
                    <a:cubicBezTo>
                      <a:pt x="865" y="197"/>
                      <a:pt x="874" y="170"/>
                      <a:pt x="892" y="155"/>
                    </a:cubicBezTo>
                    <a:cubicBezTo>
                      <a:pt x="907" y="143"/>
                      <a:pt x="924" y="134"/>
                      <a:pt x="940" y="123"/>
                    </a:cubicBezTo>
                    <a:cubicBezTo>
                      <a:pt x="951" y="91"/>
                      <a:pt x="973" y="26"/>
                      <a:pt x="973" y="2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4085" name="组合 84084"/>
            <p:cNvGrpSpPr/>
            <p:nvPr/>
          </p:nvGrpSpPr>
          <p:grpSpPr>
            <a:xfrm rot="18085228">
              <a:off x="3791" y="2870"/>
              <a:ext cx="231" cy="576"/>
              <a:chOff x="6528" y="432"/>
              <a:chExt cx="1056" cy="2064"/>
            </a:xfrm>
          </p:grpSpPr>
          <p:grpSp>
            <p:nvGrpSpPr>
              <p:cNvPr id="84086" name="组合 84085"/>
              <p:cNvGrpSpPr/>
              <p:nvPr/>
            </p:nvGrpSpPr>
            <p:grpSpPr>
              <a:xfrm>
                <a:off x="6528" y="432"/>
                <a:ext cx="1056" cy="2064"/>
                <a:chOff x="3168" y="384"/>
                <a:chExt cx="1536" cy="3504"/>
              </a:xfrm>
            </p:grpSpPr>
            <p:sp>
              <p:nvSpPr>
                <p:cNvPr id="84087" name="六边形 84086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88" name="矩形 84087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89" name="直接连接符 84088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4090" name="直接连接符 84089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sp>
            <p:nvSpPr>
              <p:cNvPr id="84091" name="任意多边形 84090"/>
              <p:cNvSpPr/>
              <p:nvPr/>
            </p:nvSpPr>
            <p:spPr>
              <a:xfrm rot="5505200">
                <a:off x="6545" y="943"/>
                <a:ext cx="965" cy="423"/>
              </a:xfrm>
              <a:custGeom>
                <a:avLst/>
                <a:gdLst/>
                <a:ahLst/>
                <a:cxnLst/>
                <a:rect l="0" t="0" r="0" b="0"/>
                <a:pathLst>
                  <a:path w="973" h="220">
                    <a:moveTo>
                      <a:pt x="0" y="155"/>
                    </a:moveTo>
                    <a:cubicBezTo>
                      <a:pt x="5" y="123"/>
                      <a:pt x="1" y="87"/>
                      <a:pt x="16" y="58"/>
                    </a:cubicBezTo>
                    <a:cubicBezTo>
                      <a:pt x="45" y="0"/>
                      <a:pt x="126" y="36"/>
                      <a:pt x="162" y="42"/>
                    </a:cubicBezTo>
                    <a:cubicBezTo>
                      <a:pt x="196" y="94"/>
                      <a:pt x="199" y="144"/>
                      <a:pt x="243" y="188"/>
                    </a:cubicBezTo>
                    <a:cubicBezTo>
                      <a:pt x="292" y="183"/>
                      <a:pt x="343" y="190"/>
                      <a:pt x="389" y="172"/>
                    </a:cubicBezTo>
                    <a:cubicBezTo>
                      <a:pt x="418" y="161"/>
                      <a:pt x="432" y="129"/>
                      <a:pt x="454" y="107"/>
                    </a:cubicBezTo>
                    <a:cubicBezTo>
                      <a:pt x="497" y="64"/>
                      <a:pt x="511" y="45"/>
                      <a:pt x="567" y="26"/>
                    </a:cubicBezTo>
                    <a:cubicBezTo>
                      <a:pt x="684" y="49"/>
                      <a:pt x="634" y="13"/>
                      <a:pt x="664" y="123"/>
                    </a:cubicBezTo>
                    <a:cubicBezTo>
                      <a:pt x="673" y="156"/>
                      <a:pt x="697" y="220"/>
                      <a:pt x="697" y="220"/>
                    </a:cubicBezTo>
                    <a:cubicBezTo>
                      <a:pt x="746" y="215"/>
                      <a:pt x="797" y="219"/>
                      <a:pt x="843" y="204"/>
                    </a:cubicBezTo>
                    <a:cubicBezTo>
                      <a:pt x="865" y="197"/>
                      <a:pt x="874" y="170"/>
                      <a:pt x="892" y="155"/>
                    </a:cubicBezTo>
                    <a:cubicBezTo>
                      <a:pt x="907" y="143"/>
                      <a:pt x="924" y="134"/>
                      <a:pt x="940" y="123"/>
                    </a:cubicBezTo>
                    <a:cubicBezTo>
                      <a:pt x="951" y="91"/>
                      <a:pt x="973" y="26"/>
                      <a:pt x="973" y="2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4092" name="组合 84091"/>
            <p:cNvGrpSpPr/>
            <p:nvPr/>
          </p:nvGrpSpPr>
          <p:grpSpPr>
            <a:xfrm rot="6050418">
              <a:off x="4886" y="3561"/>
              <a:ext cx="173" cy="518"/>
              <a:chOff x="6528" y="432"/>
              <a:chExt cx="1056" cy="2064"/>
            </a:xfrm>
          </p:grpSpPr>
          <p:grpSp>
            <p:nvGrpSpPr>
              <p:cNvPr id="84093" name="组合 84092"/>
              <p:cNvGrpSpPr/>
              <p:nvPr/>
            </p:nvGrpSpPr>
            <p:grpSpPr>
              <a:xfrm>
                <a:off x="6528" y="432"/>
                <a:ext cx="1056" cy="2064"/>
                <a:chOff x="3168" y="384"/>
                <a:chExt cx="1536" cy="3504"/>
              </a:xfrm>
            </p:grpSpPr>
            <p:sp>
              <p:nvSpPr>
                <p:cNvPr id="84094" name="六边形 84093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95" name="矩形 84094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096" name="直接连接符 84095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4097" name="直接连接符 84096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sp>
            <p:nvSpPr>
              <p:cNvPr id="84098" name="任意多边形 84097"/>
              <p:cNvSpPr/>
              <p:nvPr/>
            </p:nvSpPr>
            <p:spPr>
              <a:xfrm rot="5505200">
                <a:off x="6545" y="943"/>
                <a:ext cx="965" cy="423"/>
              </a:xfrm>
              <a:custGeom>
                <a:avLst/>
                <a:gdLst/>
                <a:ahLst/>
                <a:cxnLst/>
                <a:rect l="0" t="0" r="0" b="0"/>
                <a:pathLst>
                  <a:path w="973" h="220">
                    <a:moveTo>
                      <a:pt x="0" y="155"/>
                    </a:moveTo>
                    <a:cubicBezTo>
                      <a:pt x="5" y="123"/>
                      <a:pt x="1" y="87"/>
                      <a:pt x="16" y="58"/>
                    </a:cubicBezTo>
                    <a:cubicBezTo>
                      <a:pt x="45" y="0"/>
                      <a:pt x="126" y="36"/>
                      <a:pt x="162" y="42"/>
                    </a:cubicBezTo>
                    <a:cubicBezTo>
                      <a:pt x="196" y="94"/>
                      <a:pt x="199" y="144"/>
                      <a:pt x="243" y="188"/>
                    </a:cubicBezTo>
                    <a:cubicBezTo>
                      <a:pt x="292" y="183"/>
                      <a:pt x="343" y="190"/>
                      <a:pt x="389" y="172"/>
                    </a:cubicBezTo>
                    <a:cubicBezTo>
                      <a:pt x="418" y="161"/>
                      <a:pt x="432" y="129"/>
                      <a:pt x="454" y="107"/>
                    </a:cubicBezTo>
                    <a:cubicBezTo>
                      <a:pt x="497" y="64"/>
                      <a:pt x="511" y="45"/>
                      <a:pt x="567" y="26"/>
                    </a:cubicBezTo>
                    <a:cubicBezTo>
                      <a:pt x="684" y="49"/>
                      <a:pt x="634" y="13"/>
                      <a:pt x="664" y="123"/>
                    </a:cubicBezTo>
                    <a:cubicBezTo>
                      <a:pt x="673" y="156"/>
                      <a:pt x="697" y="220"/>
                      <a:pt x="697" y="220"/>
                    </a:cubicBezTo>
                    <a:cubicBezTo>
                      <a:pt x="746" y="215"/>
                      <a:pt x="797" y="219"/>
                      <a:pt x="843" y="204"/>
                    </a:cubicBezTo>
                    <a:cubicBezTo>
                      <a:pt x="865" y="197"/>
                      <a:pt x="874" y="170"/>
                      <a:pt x="892" y="155"/>
                    </a:cubicBezTo>
                    <a:cubicBezTo>
                      <a:pt x="907" y="143"/>
                      <a:pt x="924" y="134"/>
                      <a:pt x="940" y="123"/>
                    </a:cubicBezTo>
                    <a:cubicBezTo>
                      <a:pt x="951" y="91"/>
                      <a:pt x="973" y="26"/>
                      <a:pt x="973" y="2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4099" name="组合 84098"/>
            <p:cNvGrpSpPr/>
            <p:nvPr/>
          </p:nvGrpSpPr>
          <p:grpSpPr>
            <a:xfrm rot="300011">
              <a:off x="4426" y="2640"/>
              <a:ext cx="230" cy="576"/>
              <a:chOff x="6528" y="432"/>
              <a:chExt cx="1056" cy="2064"/>
            </a:xfrm>
          </p:grpSpPr>
          <p:grpSp>
            <p:nvGrpSpPr>
              <p:cNvPr id="84100" name="组合 84099"/>
              <p:cNvGrpSpPr/>
              <p:nvPr/>
            </p:nvGrpSpPr>
            <p:grpSpPr>
              <a:xfrm>
                <a:off x="6528" y="432"/>
                <a:ext cx="1056" cy="2064"/>
                <a:chOff x="3168" y="384"/>
                <a:chExt cx="1536" cy="3504"/>
              </a:xfrm>
            </p:grpSpPr>
            <p:sp>
              <p:nvSpPr>
                <p:cNvPr id="84101" name="六边形 84100"/>
                <p:cNvSpPr/>
                <p:nvPr/>
              </p:nvSpPr>
              <p:spPr>
                <a:xfrm>
                  <a:off x="3168" y="384"/>
                  <a:ext cx="1536" cy="24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 w="762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02" name="矩形 84101"/>
                <p:cNvSpPr/>
                <p:nvPr/>
              </p:nvSpPr>
              <p:spPr>
                <a:xfrm>
                  <a:off x="3680" y="2810"/>
                  <a:ext cx="512" cy="107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bg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103" name="直接连接符 84102"/>
                <p:cNvSpPr/>
                <p:nvPr/>
              </p:nvSpPr>
              <p:spPr>
                <a:xfrm>
                  <a:off x="3691" y="3012"/>
                  <a:ext cx="0" cy="809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84104" name="直接连接符 84103"/>
                <p:cNvSpPr/>
                <p:nvPr/>
              </p:nvSpPr>
              <p:spPr>
                <a:xfrm flipH="1">
                  <a:off x="4224" y="2976"/>
                  <a:ext cx="0" cy="912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sp>
            <p:nvSpPr>
              <p:cNvPr id="84105" name="任意多边形 84104"/>
              <p:cNvSpPr/>
              <p:nvPr/>
            </p:nvSpPr>
            <p:spPr>
              <a:xfrm rot="5505200">
                <a:off x="6545" y="943"/>
                <a:ext cx="965" cy="423"/>
              </a:xfrm>
              <a:custGeom>
                <a:avLst/>
                <a:gdLst/>
                <a:ahLst/>
                <a:cxnLst/>
                <a:rect l="0" t="0" r="0" b="0"/>
                <a:pathLst>
                  <a:path w="973" h="220">
                    <a:moveTo>
                      <a:pt x="0" y="155"/>
                    </a:moveTo>
                    <a:cubicBezTo>
                      <a:pt x="5" y="123"/>
                      <a:pt x="1" y="87"/>
                      <a:pt x="16" y="58"/>
                    </a:cubicBezTo>
                    <a:cubicBezTo>
                      <a:pt x="45" y="0"/>
                      <a:pt x="126" y="36"/>
                      <a:pt x="162" y="42"/>
                    </a:cubicBezTo>
                    <a:cubicBezTo>
                      <a:pt x="196" y="94"/>
                      <a:pt x="199" y="144"/>
                      <a:pt x="243" y="188"/>
                    </a:cubicBezTo>
                    <a:cubicBezTo>
                      <a:pt x="292" y="183"/>
                      <a:pt x="343" y="190"/>
                      <a:pt x="389" y="172"/>
                    </a:cubicBezTo>
                    <a:cubicBezTo>
                      <a:pt x="418" y="161"/>
                      <a:pt x="432" y="129"/>
                      <a:pt x="454" y="107"/>
                    </a:cubicBezTo>
                    <a:cubicBezTo>
                      <a:pt x="497" y="64"/>
                      <a:pt x="511" y="45"/>
                      <a:pt x="567" y="26"/>
                    </a:cubicBezTo>
                    <a:cubicBezTo>
                      <a:pt x="684" y="49"/>
                      <a:pt x="634" y="13"/>
                      <a:pt x="664" y="123"/>
                    </a:cubicBezTo>
                    <a:cubicBezTo>
                      <a:pt x="673" y="156"/>
                      <a:pt x="697" y="220"/>
                      <a:pt x="697" y="220"/>
                    </a:cubicBezTo>
                    <a:cubicBezTo>
                      <a:pt x="746" y="215"/>
                      <a:pt x="797" y="219"/>
                      <a:pt x="843" y="204"/>
                    </a:cubicBezTo>
                    <a:cubicBezTo>
                      <a:pt x="865" y="197"/>
                      <a:pt x="874" y="170"/>
                      <a:pt x="892" y="155"/>
                    </a:cubicBezTo>
                    <a:cubicBezTo>
                      <a:pt x="907" y="143"/>
                      <a:pt x="924" y="134"/>
                      <a:pt x="940" y="123"/>
                    </a:cubicBezTo>
                    <a:cubicBezTo>
                      <a:pt x="951" y="91"/>
                      <a:pt x="973" y="26"/>
                      <a:pt x="973" y="2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4121" name="直接连接符 84120"/>
          <p:cNvSpPr/>
          <p:nvPr/>
        </p:nvSpPr>
        <p:spPr>
          <a:xfrm flipH="1">
            <a:off x="2967355" y="3113723"/>
            <a:ext cx="3276600" cy="0"/>
          </a:xfrm>
          <a:prstGeom prst="line">
            <a:avLst/>
          </a:prstGeom>
          <a:ln w="231775" cap="flat" cmpd="sng">
            <a:solidFill>
              <a:srgbClr val="ED7D31"/>
            </a:solidFill>
            <a:prstDash val="sysDot"/>
            <a:headEnd type="none" w="sm" len="sm"/>
            <a:tailEnd type="stealth" w="sm" len="sm"/>
          </a:ln>
        </p:spPr>
      </p:sp>
      <p:sp>
        <p:nvSpPr>
          <p:cNvPr id="84122" name="文本框 84121"/>
          <p:cNvSpPr txBox="1"/>
          <p:nvPr/>
        </p:nvSpPr>
        <p:spPr>
          <a:xfrm>
            <a:off x="3173730" y="2340928"/>
            <a:ext cx="28638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Verdana" panose="020B0604030504040204" pitchFamily="34" charset="0"/>
              </a:rPr>
              <a:t>侵入别的细胞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520" y="884555"/>
            <a:ext cx="4855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、病毒生活繁殖的方法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5910" y="135890"/>
            <a:ext cx="4935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一、生命活动与细胞的关系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680460" y="823595"/>
            <a:ext cx="2042160" cy="582930"/>
            <a:chOff x="5846" y="1297"/>
            <a:chExt cx="3216" cy="918"/>
          </a:xfrm>
        </p:grpSpPr>
        <p:sp>
          <p:nvSpPr>
            <p:cNvPr id="7" name="文本框 6"/>
            <p:cNvSpPr txBox="1"/>
            <p:nvPr/>
          </p:nvSpPr>
          <p:spPr>
            <a:xfrm>
              <a:off x="7032" y="1297"/>
              <a:ext cx="20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/>
                <a:t>寄生</a:t>
              </a:r>
            </a:p>
          </p:txBody>
        </p:sp>
        <p:sp>
          <p:nvSpPr>
            <p:cNvPr id="148" name=" 148"/>
            <p:cNvSpPr/>
            <p:nvPr/>
          </p:nvSpPr>
          <p:spPr>
            <a:xfrm>
              <a:off x="5846" y="1562"/>
              <a:ext cx="1021" cy="388"/>
            </a:xfrm>
            <a:custGeom>
              <a:avLst/>
              <a:gdLst>
                <a:gd name="connsiteX0" fmla="*/ 360040 w 576064"/>
                <a:gd name="connsiteY0" fmla="*/ 0 h 250588"/>
                <a:gd name="connsiteX1" fmla="*/ 576064 w 576064"/>
                <a:gd name="connsiteY1" fmla="*/ 125294 h 250588"/>
                <a:gd name="connsiteX2" fmla="*/ 360040 w 576064"/>
                <a:gd name="connsiteY2" fmla="*/ 250588 h 250588"/>
                <a:gd name="connsiteX3" fmla="*/ 360040 w 576064"/>
                <a:gd name="connsiteY3" fmla="*/ 143294 h 250588"/>
                <a:gd name="connsiteX4" fmla="*/ 0 w 576064"/>
                <a:gd name="connsiteY4" fmla="*/ 143294 h 250588"/>
                <a:gd name="connsiteX5" fmla="*/ 0 w 576064"/>
                <a:gd name="connsiteY5" fmla="*/ 107294 h 250588"/>
                <a:gd name="connsiteX6" fmla="*/ 360040 w 576064"/>
                <a:gd name="connsiteY6" fmla="*/ 107294 h 25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250588">
                  <a:moveTo>
                    <a:pt x="360040" y="0"/>
                  </a:moveTo>
                  <a:lnTo>
                    <a:pt x="576064" y="125294"/>
                  </a:lnTo>
                  <a:lnTo>
                    <a:pt x="360040" y="250588"/>
                  </a:lnTo>
                  <a:lnTo>
                    <a:pt x="360040" y="143294"/>
                  </a:lnTo>
                  <a:lnTo>
                    <a:pt x="0" y="143294"/>
                  </a:lnTo>
                  <a:lnTo>
                    <a:pt x="0" y="107294"/>
                  </a:lnTo>
                  <a:lnTo>
                    <a:pt x="360040" y="107294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4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8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8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2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8255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07315" y="657860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0860" y="1748155"/>
            <a:ext cx="8068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病毒离开其他生物细胞，能够单独生存和繁殖么？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5910" y="135890"/>
            <a:ext cx="4744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一、生命活动与细胞的关系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50645" y="2571115"/>
            <a:ext cx="69462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不能，病毒依赖活细胞，</a:t>
            </a:r>
          </a:p>
          <a:p>
            <a:r>
              <a:rPr lang="zh-CN" altLang="en-US" sz="2800" dirty="0">
                <a:latin typeface="+mn-ea"/>
                <a:sym typeface="+mn-ea"/>
              </a:rPr>
              <a:t>利用活细胞中的物质生活和繁殖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2122170" y="4117975"/>
            <a:ext cx="5402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0070C0"/>
                </a:solidFill>
              </a:rPr>
              <a:t>病毒的生命活动离不开细胞</a:t>
            </a:r>
          </a:p>
        </p:txBody>
      </p:sp>
      <p:sp>
        <p:nvSpPr>
          <p:cNvPr id="141" name=" 141"/>
          <p:cNvSpPr/>
          <p:nvPr/>
        </p:nvSpPr>
        <p:spPr>
          <a:xfrm>
            <a:off x="657225" y="4117975"/>
            <a:ext cx="1250315" cy="6350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005" y="823595"/>
            <a:ext cx="5485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（一）、非细胞生物</a:t>
            </a:r>
            <a:r>
              <a:rPr lang="en-US" altLang="zh-CN" sz="3200"/>
              <a:t>——</a:t>
            </a:r>
            <a:r>
              <a:rPr lang="zh-CN" altLang="en-US" sz="3200"/>
              <a:t>病毒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141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8255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07315" y="603250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5910" y="135890"/>
            <a:ext cx="4704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一、生命活动与细胞的关系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8255" y="760095"/>
            <a:ext cx="6497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（二）、细胞生物</a:t>
            </a:r>
            <a:r>
              <a:rPr lang="en-US" altLang="zh-CN" sz="3200"/>
              <a:t>——</a:t>
            </a:r>
            <a:r>
              <a:rPr lang="zh-CN" altLang="en-US" sz="3200"/>
              <a:t>单细胞生物</a:t>
            </a:r>
          </a:p>
        </p:txBody>
      </p:sp>
      <p:pic>
        <p:nvPicPr>
          <p:cNvPr id="84998" name="图片 84997" descr="草履虫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55" y="2591118"/>
            <a:ext cx="7543800" cy="3624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25475" y="1446530"/>
            <a:ext cx="4688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草履虫的</a:t>
            </a:r>
            <a:r>
              <a:rPr lang="zh-CN" altLang="en-US" sz="2400">
                <a:solidFill>
                  <a:srgbClr val="E63A00"/>
                </a:solidFill>
              </a:rPr>
              <a:t>运动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E63A00"/>
                </a:solidFill>
              </a:rPr>
              <a:t>分裂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55" y="2398395"/>
            <a:ext cx="8079105" cy="4106545"/>
          </a:xfrm>
          <a:prstGeom prst="rect">
            <a:avLst/>
          </a:prstGeom>
        </p:spPr>
      </p:pic>
      <p:sp>
        <p:nvSpPr>
          <p:cNvPr id="87045" name="文本框 87044"/>
          <p:cNvSpPr txBox="1"/>
          <p:nvPr/>
        </p:nvSpPr>
        <p:spPr>
          <a:xfrm>
            <a:off x="625475" y="2018665"/>
            <a:ext cx="8318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还能完成</a:t>
            </a:r>
            <a:r>
              <a:rPr lang="zh-CN" altLang="en-US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摄食、呼吸、生长、应激性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等生命活动。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5475" y="2591435"/>
            <a:ext cx="4972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草履虫进行这些</a:t>
            </a:r>
            <a:r>
              <a:rPr lang="zh-CN" altLang="en-US" sz="2400">
                <a:solidFill>
                  <a:schemeClr val="accent5"/>
                </a:solidFill>
              </a:rPr>
              <a:t>生命活动</a:t>
            </a:r>
            <a:r>
              <a:rPr lang="zh-CN" altLang="en-US" sz="2400"/>
              <a:t>的基础是：</a:t>
            </a:r>
            <a:endParaRPr lang="zh-CN" altLang="en-US" sz="2400">
              <a:solidFill>
                <a:schemeClr val="accent5"/>
              </a:solidFill>
            </a:endParaRPr>
          </a:p>
        </p:txBody>
      </p:sp>
      <p:sp>
        <p:nvSpPr>
          <p:cNvPr id="141" name=" 141"/>
          <p:cNvSpPr/>
          <p:nvPr/>
        </p:nvSpPr>
        <p:spPr>
          <a:xfrm>
            <a:off x="625475" y="3876040"/>
            <a:ext cx="1250315" cy="6350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2805" y="3876040"/>
            <a:ext cx="6525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0070C0"/>
                </a:solidFill>
              </a:rPr>
              <a:t>单细胞生物的生命活动离不开细胞</a:t>
            </a:r>
          </a:p>
        </p:txBody>
      </p:sp>
      <p:pic>
        <p:nvPicPr>
          <p:cNvPr id="10" name="内容占位符 3"/>
          <p:cNvPicPr>
            <a:picLocks noChangeAspect="1"/>
          </p:cNvPicPr>
          <p:nvPr/>
        </p:nvPicPr>
        <p:blipFill>
          <a:blip r:embed="rId5"/>
          <a:srcRect l="41664" t="3983" r="34352"/>
          <a:stretch>
            <a:fillRect/>
          </a:stretch>
        </p:blipFill>
        <p:spPr>
          <a:xfrm>
            <a:off x="7555865" y="694690"/>
            <a:ext cx="1388110" cy="23571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97525" y="2591435"/>
            <a:ext cx="2833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有</a:t>
            </a:r>
            <a:r>
              <a:rPr lang="zh-CN" altLang="en-US" sz="2400">
                <a:solidFill>
                  <a:schemeClr val="accent5"/>
                </a:solidFill>
                <a:sym typeface="+mn-ea"/>
              </a:rPr>
              <a:t>完整的细胞结构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87045" grpId="0"/>
      <p:bldP spid="7" grpId="0"/>
      <p:bldP spid="141" grpId="0" bldLvl="0" animBg="1"/>
      <p:bldP spid="9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5080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23520" y="574040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0675" y="52070"/>
            <a:ext cx="4695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一、生命活动与细胞的关系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8890" y="735330"/>
            <a:ext cx="6811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（二）、细胞生物</a:t>
            </a:r>
            <a:r>
              <a:rPr lang="en-US" altLang="zh-CN" sz="3200"/>
              <a:t>——</a:t>
            </a:r>
            <a:r>
              <a:rPr lang="zh-CN" altLang="en-US" sz="3200"/>
              <a:t>多细胞生物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21995" y="1318895"/>
            <a:ext cx="7850505" cy="4673600"/>
            <a:chOff x="1019" y="2077"/>
            <a:chExt cx="12363" cy="7360"/>
          </a:xfrm>
        </p:grpSpPr>
        <p:pic>
          <p:nvPicPr>
            <p:cNvPr id="97285" name="图片 97284" descr="人的生殖"/>
            <p:cNvPicPr>
              <a:picLocks noChangeAspect="1"/>
            </p:cNvPicPr>
            <p:nvPr/>
          </p:nvPicPr>
          <p:blipFill>
            <a:blip r:embed="rId4"/>
            <a:srcRect t="17647" b="2139"/>
            <a:stretch>
              <a:fillRect/>
            </a:stretch>
          </p:blipFill>
          <p:spPr>
            <a:xfrm>
              <a:off x="1019" y="2077"/>
              <a:ext cx="12363" cy="73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1108" y="5909"/>
              <a:ext cx="4516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721995" y="2084705"/>
            <a:ext cx="1458595" cy="974090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02615" y="3058795"/>
            <a:ext cx="1430020" cy="1047750"/>
            <a:chOff x="920" y="4817"/>
            <a:chExt cx="2252" cy="1650"/>
          </a:xfrm>
        </p:grpSpPr>
        <p:cxnSp>
          <p:nvCxnSpPr>
            <p:cNvPr id="11" name="直接箭头连接符 10"/>
            <p:cNvCxnSpPr/>
            <p:nvPr/>
          </p:nvCxnSpPr>
          <p:spPr>
            <a:xfrm flipH="1">
              <a:off x="2190" y="4817"/>
              <a:ext cx="133" cy="8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920" y="5645"/>
              <a:ext cx="2252" cy="82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latin typeface="华文楷体" panose="02010600040101010101" charset="-122"/>
                  <a:ea typeface="华文楷体" panose="02010600040101010101" charset="-122"/>
                </a:rPr>
                <a:t>受精卵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7845" y="1834515"/>
            <a:ext cx="2513275" cy="3571240"/>
            <a:chOff x="505" y="2975"/>
            <a:chExt cx="4333" cy="5624"/>
          </a:xfrm>
        </p:grpSpPr>
        <p:pic>
          <p:nvPicPr>
            <p:cNvPr id="98308" name="图片 98307" descr="发育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" y="2975"/>
              <a:ext cx="4333" cy="44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8311" name="文本框 98310"/>
            <p:cNvSpPr txBox="1"/>
            <p:nvPr/>
          </p:nvSpPr>
          <p:spPr>
            <a:xfrm>
              <a:off x="533" y="7680"/>
              <a:ext cx="4305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</a:t>
              </a: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周的胚胎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90190" y="1834515"/>
            <a:ext cx="3124200" cy="3570605"/>
            <a:chOff x="4326" y="2975"/>
            <a:chExt cx="4920" cy="5623"/>
          </a:xfrm>
        </p:grpSpPr>
        <p:pic>
          <p:nvPicPr>
            <p:cNvPr id="98309" name="图片 98308" descr="发育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7" y="2975"/>
              <a:ext cx="3565" cy="44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8312" name="文本框 98311"/>
            <p:cNvSpPr txBox="1"/>
            <p:nvPr/>
          </p:nvSpPr>
          <p:spPr>
            <a:xfrm>
              <a:off x="4326" y="7680"/>
              <a:ext cx="492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</a:t>
              </a:r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周的胚胎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49570" y="1834515"/>
            <a:ext cx="3573145" cy="3618865"/>
            <a:chOff x="8302" y="2974"/>
            <a:chExt cx="5929" cy="5699"/>
          </a:xfrm>
        </p:grpSpPr>
        <p:pic>
          <p:nvPicPr>
            <p:cNvPr id="98310" name="图片 98309" descr="人的发育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02" y="2974"/>
              <a:ext cx="5929" cy="429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8313" name="文本框 98312"/>
            <p:cNvSpPr txBox="1"/>
            <p:nvPr/>
          </p:nvSpPr>
          <p:spPr>
            <a:xfrm>
              <a:off x="9243" y="7560"/>
              <a:ext cx="3367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4000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新生儿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5080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07950" y="574040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0675" y="52070"/>
            <a:ext cx="4655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一、生命活动与细胞的关系</a:t>
            </a:r>
          </a:p>
        </p:txBody>
      </p:sp>
      <p:sp>
        <p:nvSpPr>
          <p:cNvPr id="99332" name="文本框 99331"/>
          <p:cNvSpPr txBox="1"/>
          <p:nvPr/>
        </p:nvSpPr>
        <p:spPr>
          <a:xfrm>
            <a:off x="223520" y="1509395"/>
            <a:ext cx="911796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在婴儿和父母之间，什么细胞充当了遗传物质的“桥梁”？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胚胎发育与细胞的生命活动有什么关系？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00965" y="715645"/>
            <a:ext cx="6963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（二）、细胞生物</a:t>
            </a:r>
            <a:r>
              <a:rPr lang="en-US" altLang="zh-CN" sz="3200"/>
              <a:t>——</a:t>
            </a:r>
            <a:r>
              <a:rPr lang="zh-CN" altLang="en-US" sz="3200"/>
              <a:t>多细胞生物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3418840"/>
            <a:ext cx="942340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/>
              <a:t>精子</a:t>
            </a:r>
          </a:p>
          <a:p>
            <a:r>
              <a:rPr lang="zh-CN" altLang="en-US" sz="2800"/>
              <a:t>卵子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47825" y="3628390"/>
            <a:ext cx="2087245" cy="521970"/>
            <a:chOff x="2595" y="5714"/>
            <a:chExt cx="3287" cy="822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2595" y="6105"/>
              <a:ext cx="868" cy="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616" y="5714"/>
              <a:ext cx="2266" cy="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/>
                <a:t>受精卵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12235" y="3487420"/>
            <a:ext cx="1294130" cy="427355"/>
            <a:chOff x="6161" y="5492"/>
            <a:chExt cx="2038" cy="673"/>
          </a:xfrm>
        </p:grpSpPr>
        <p:sp>
          <p:nvSpPr>
            <p:cNvPr id="11" name="文本框 10"/>
            <p:cNvSpPr txBox="1"/>
            <p:nvPr/>
          </p:nvSpPr>
          <p:spPr>
            <a:xfrm>
              <a:off x="6201" y="5492"/>
              <a:ext cx="199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0C0"/>
                  </a:solidFill>
                </a:rPr>
                <a:t>细胞分裂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6161" y="6135"/>
              <a:ext cx="1908" cy="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153025" y="3628390"/>
            <a:ext cx="953135" cy="52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/>
              <a:t>胚胎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8330" y="4937760"/>
            <a:ext cx="7059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多细胞生物是由单个细胞发育而来的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12685" y="3672840"/>
            <a:ext cx="953135" cy="52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/>
              <a:t>胎儿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185535" y="3579495"/>
            <a:ext cx="1408430" cy="708025"/>
            <a:chOff x="9741" y="5637"/>
            <a:chExt cx="2218" cy="1115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9771" y="6180"/>
              <a:ext cx="1908" cy="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9741" y="5637"/>
              <a:ext cx="2218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0C0"/>
                  </a:solidFill>
                </a:rPr>
                <a:t>细胞分化</a:t>
              </a:r>
              <a:endParaRPr lang="en-US" altLang="zh-CN" sz="2000" b="1" dirty="0">
                <a:solidFill>
                  <a:srgbClr val="0070C0"/>
                </a:solidFill>
              </a:endParaRPr>
            </a:p>
            <a:p>
              <a:r>
                <a:rPr lang="zh-CN" altLang="en-US" sz="2000" b="1" dirty="0">
                  <a:solidFill>
                    <a:srgbClr val="0070C0"/>
                  </a:solidFill>
                </a:rPr>
                <a:t>细胞分裂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8" grpId="0"/>
      <p:bldP spid="4" grpId="0" animBg="1"/>
      <p:bldP spid="12" grpId="0" animBg="1"/>
      <p:bldP spid="21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5080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23520" y="574040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0675" y="52070"/>
            <a:ext cx="4655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一、生命活动与细胞的关系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8255" y="686435"/>
            <a:ext cx="7003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（二）、细胞生物</a:t>
            </a:r>
            <a:r>
              <a:rPr lang="en-US" altLang="zh-CN" sz="3200"/>
              <a:t>——</a:t>
            </a:r>
            <a:r>
              <a:rPr lang="zh-CN" altLang="en-US" sz="3200"/>
              <a:t>多细胞生物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l="53740"/>
          <a:stretch>
            <a:fillRect/>
          </a:stretch>
        </p:blipFill>
        <p:spPr>
          <a:xfrm>
            <a:off x="732790" y="1452880"/>
            <a:ext cx="2548255" cy="3249930"/>
          </a:xfrm>
          <a:prstGeom prst="rect">
            <a:avLst/>
          </a:prstGeom>
        </p:spPr>
      </p:pic>
      <p:sp>
        <p:nvSpPr>
          <p:cNvPr id="101380" name="文本框 101379"/>
          <p:cNvSpPr txBox="1"/>
          <p:nvPr/>
        </p:nvSpPr>
        <p:spPr>
          <a:xfrm>
            <a:off x="3709670" y="1452880"/>
            <a:ext cx="437642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完成一个简单的缩手反射至少需要哪些细胞的参与？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81425" y="2534920"/>
            <a:ext cx="4882515" cy="2245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感受器、</a:t>
            </a:r>
          </a:p>
          <a:p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传入神经元、</a:t>
            </a:r>
          </a:p>
          <a:p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神经中枢、</a:t>
            </a:r>
          </a:p>
          <a:p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传出神经元、</a:t>
            </a:r>
          </a:p>
          <a:p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效应器（相应的骨骼肌细胞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</a:p>
        </p:txBody>
      </p:sp>
      <p:sp>
        <p:nvSpPr>
          <p:cNvPr id="141" name=" 141"/>
          <p:cNvSpPr/>
          <p:nvPr/>
        </p:nvSpPr>
        <p:spPr>
          <a:xfrm>
            <a:off x="478790" y="5254625"/>
            <a:ext cx="1250315" cy="63500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8680" y="5280660"/>
            <a:ext cx="6525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0070C0"/>
                </a:solidFill>
              </a:rPr>
              <a:t>多细胞生物的生命活动离不开细胞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1380" grpId="0"/>
      <p:bldP spid="5" grpId="0" animBg="1"/>
      <p:bldP spid="141" grpId="1" bldLvl="0" animBg="1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5080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23520" y="601980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1445" name="文本框 61444"/>
          <p:cNvSpPr txBox="1"/>
          <p:nvPr/>
        </p:nvSpPr>
        <p:spPr>
          <a:xfrm>
            <a:off x="485458" y="3352483"/>
            <a:ext cx="8534400" cy="8206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生命活动都离不开细胞</a:t>
            </a:r>
            <a:r>
              <a:rPr lang="zh-CN" altLang="en-US" sz="3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1" name=" 141"/>
          <p:cNvSpPr/>
          <p:nvPr/>
        </p:nvSpPr>
        <p:spPr>
          <a:xfrm>
            <a:off x="387985" y="3663315"/>
            <a:ext cx="1042670" cy="38862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5775" y="841375"/>
            <a:ext cx="2767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小结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16025" y="1981835"/>
            <a:ext cx="67113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无论是</a:t>
            </a:r>
            <a:r>
              <a:rPr lang="zh-CN" altLang="en-US" sz="3200">
                <a:solidFill>
                  <a:srgbClr val="0070C0"/>
                </a:solidFill>
              </a:rPr>
              <a:t>非细胞的病毒</a:t>
            </a:r>
            <a:endParaRPr lang="zh-CN" altLang="en-US" sz="3200"/>
          </a:p>
          <a:p>
            <a:r>
              <a:rPr lang="zh-CN" altLang="en-US" sz="3200"/>
              <a:t>还是</a:t>
            </a:r>
            <a:r>
              <a:rPr lang="zh-CN" altLang="en-US" sz="3200">
                <a:solidFill>
                  <a:srgbClr val="0070C0"/>
                </a:solidFill>
              </a:rPr>
              <a:t>单细胞或者多细胞生物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7985" y="4274820"/>
            <a:ext cx="82022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细胞是生物体结构和功能的基本单位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细胞只有保持完整性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才能完成各项生命活动。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141" grpId="1" animBg="1"/>
      <p:bldP spid="2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5080"/>
            <a:ext cx="9160510" cy="68478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632" y="574040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5034" y="1046376"/>
            <a:ext cx="720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二、生命系统的结构层次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8535" y="2463056"/>
            <a:ext cx="169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生命系统</a:t>
            </a:r>
            <a:r>
              <a:rPr lang="zh-CN" altLang="en-US" dirty="0"/>
              <a:t>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85357" y="2478018"/>
            <a:ext cx="7013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能够独立地进行生命活动，表现生命特征的系统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59118" y="4078937"/>
            <a:ext cx="7984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highlight>
                  <a:srgbClr val="C0C0C0"/>
                </a:highlight>
              </a:rPr>
              <a:t>病毒不是生命系统，但病毒是生物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5080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07632" y="574040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66581" name="文本框 66580"/>
          <p:cNvSpPr txBox="1"/>
          <p:nvPr/>
        </p:nvSpPr>
        <p:spPr>
          <a:xfrm>
            <a:off x="320675" y="804227"/>
            <a:ext cx="20129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以龟为例：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0675" y="52070"/>
            <a:ext cx="4655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二、生命系统的结构层次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4175" y="1753235"/>
            <a:ext cx="18415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Arial" panose="020B0604020202020204" pitchFamily="34" charset="0"/>
                <a:hlinkClick r:id="rId4" action="ppaction://hlinksldjump"/>
              </a:rPr>
              <a:t>细胞</a:t>
            </a:r>
            <a:r>
              <a:rPr lang="zh-CN" altLang="en-US" sz="4000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直接连接符 2"/>
          <p:cNvSpPr/>
          <p:nvPr/>
        </p:nvSpPr>
        <p:spPr>
          <a:xfrm>
            <a:off x="1603375" y="2134235"/>
            <a:ext cx="457200" cy="0"/>
          </a:xfrm>
          <a:prstGeom prst="line">
            <a:avLst/>
          </a:prstGeom>
          <a:ln w="76200" cap="flat" cmpd="sng">
            <a:solidFill>
              <a:srgbClr val="3333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" name="直接连接符 3"/>
          <p:cNvSpPr/>
          <p:nvPr/>
        </p:nvSpPr>
        <p:spPr>
          <a:xfrm>
            <a:off x="3051175" y="2134235"/>
            <a:ext cx="457200" cy="0"/>
          </a:xfrm>
          <a:prstGeom prst="line">
            <a:avLst/>
          </a:prstGeom>
          <a:ln w="76200" cap="flat" cmpd="sng">
            <a:solidFill>
              <a:srgbClr val="3333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" name="直接连接符 5"/>
          <p:cNvSpPr/>
          <p:nvPr/>
        </p:nvSpPr>
        <p:spPr>
          <a:xfrm>
            <a:off x="4756150" y="2134235"/>
            <a:ext cx="457200" cy="0"/>
          </a:xfrm>
          <a:prstGeom prst="line">
            <a:avLst/>
          </a:prstGeom>
          <a:ln w="76200" cap="flat" cmpd="sng">
            <a:solidFill>
              <a:srgbClr val="3333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" name="直接连接符 6"/>
          <p:cNvSpPr/>
          <p:nvPr/>
        </p:nvSpPr>
        <p:spPr>
          <a:xfrm>
            <a:off x="7030865" y="2339572"/>
            <a:ext cx="483416" cy="142240"/>
          </a:xfrm>
          <a:prstGeom prst="line">
            <a:avLst/>
          </a:prstGeom>
          <a:ln w="76200" cap="flat" cmpd="sng">
            <a:solidFill>
              <a:srgbClr val="3333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" name="直接连接符 7"/>
          <p:cNvSpPr/>
          <p:nvPr/>
        </p:nvSpPr>
        <p:spPr>
          <a:xfrm flipH="1">
            <a:off x="7111365" y="2653665"/>
            <a:ext cx="510540" cy="330200"/>
          </a:xfrm>
          <a:prstGeom prst="line">
            <a:avLst/>
          </a:prstGeom>
          <a:ln w="76200" cap="flat" cmpd="sng">
            <a:solidFill>
              <a:srgbClr val="3333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" name="直接连接符 8"/>
          <p:cNvSpPr/>
          <p:nvPr/>
        </p:nvSpPr>
        <p:spPr>
          <a:xfrm rot="10260000">
            <a:off x="4279900" y="2899410"/>
            <a:ext cx="540385" cy="82550"/>
          </a:xfrm>
          <a:prstGeom prst="line">
            <a:avLst/>
          </a:prstGeom>
          <a:ln w="76200" cap="flat" cmpd="sng">
            <a:solidFill>
              <a:srgbClr val="3333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" name="直接连接符 9"/>
          <p:cNvSpPr/>
          <p:nvPr/>
        </p:nvSpPr>
        <p:spPr>
          <a:xfrm flipH="1" flipV="1">
            <a:off x="1894840" y="2973070"/>
            <a:ext cx="538480" cy="10795"/>
          </a:xfrm>
          <a:prstGeom prst="line">
            <a:avLst/>
          </a:prstGeom>
          <a:ln w="76200" cap="flat" cmpd="sng">
            <a:solidFill>
              <a:srgbClr val="3333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" name="矩形 10"/>
          <p:cNvSpPr/>
          <p:nvPr/>
        </p:nvSpPr>
        <p:spPr>
          <a:xfrm>
            <a:off x="1974850" y="1804035"/>
            <a:ext cx="17526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组织</a:t>
            </a:r>
          </a:p>
        </p:txBody>
      </p:sp>
      <p:sp>
        <p:nvSpPr>
          <p:cNvPr id="12" name="矩形 11"/>
          <p:cNvSpPr/>
          <p:nvPr/>
        </p:nvSpPr>
        <p:spPr>
          <a:xfrm>
            <a:off x="3673978" y="1791018"/>
            <a:ext cx="17526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器官</a:t>
            </a:r>
          </a:p>
        </p:txBody>
      </p:sp>
      <p:sp>
        <p:nvSpPr>
          <p:cNvPr id="13" name="矩形 12"/>
          <p:cNvSpPr/>
          <p:nvPr/>
        </p:nvSpPr>
        <p:spPr>
          <a:xfrm>
            <a:off x="5497340" y="1803758"/>
            <a:ext cx="17526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系统</a:t>
            </a:r>
          </a:p>
        </p:txBody>
      </p:sp>
      <p:sp>
        <p:nvSpPr>
          <p:cNvPr id="14" name="矩形 13"/>
          <p:cNvSpPr/>
          <p:nvPr/>
        </p:nvSpPr>
        <p:spPr>
          <a:xfrm>
            <a:off x="7621588" y="2239538"/>
            <a:ext cx="15303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个体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1658" y="2653665"/>
            <a:ext cx="18716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生物圈</a:t>
            </a:r>
          </a:p>
        </p:txBody>
      </p:sp>
      <p:sp>
        <p:nvSpPr>
          <p:cNvPr id="16" name="矩形 15"/>
          <p:cNvSpPr/>
          <p:nvPr/>
        </p:nvSpPr>
        <p:spPr>
          <a:xfrm>
            <a:off x="2433320" y="2653030"/>
            <a:ext cx="184721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生态系统</a:t>
            </a:r>
          </a:p>
        </p:txBody>
      </p:sp>
      <p:sp>
        <p:nvSpPr>
          <p:cNvPr id="17" name="矩形 16"/>
          <p:cNvSpPr/>
          <p:nvPr/>
        </p:nvSpPr>
        <p:spPr>
          <a:xfrm>
            <a:off x="4823460" y="2648585"/>
            <a:ext cx="22879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种群和群落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113668" name="文本框 113667"/>
          <p:cNvSpPr txBox="1"/>
          <p:nvPr/>
        </p:nvSpPr>
        <p:spPr>
          <a:xfrm>
            <a:off x="383858" y="3664268"/>
            <a:ext cx="8474075" cy="58356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所有生物的生命系统的结构层次都跟龟一样吗？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20675" y="3513455"/>
            <a:ext cx="88538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如果把图中的龟换成人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换成一棵柳树、一只草履虫，图中层次的组成会不会发生变化？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25450" y="4664075"/>
            <a:ext cx="5169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sym typeface="+mn-ea"/>
              </a:rPr>
              <a:t>如果换成柳树，应去掉系统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5450" y="5280025"/>
            <a:ext cx="84328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如果换成草履虫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细胞本身就是个体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没有组织、器官、系统等层次。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249485" y="1852168"/>
            <a:ext cx="163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微观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03135" y="2857480"/>
            <a:ext cx="1020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宏观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1" grpId="0"/>
      <p:bldP spid="2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13668" grpId="0" bldLvl="0" animBg="1"/>
      <p:bldP spid="113668" grpId="1"/>
      <p:bldP spid="113668" grpId="2"/>
      <p:bldP spid="18" grpId="0"/>
      <p:bldP spid="20" grpId="0"/>
      <p:bldP spid="21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5080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87630" y="593090"/>
            <a:ext cx="896810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0685" y="2171700"/>
            <a:ext cx="79032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在生命系统的各层次中，能够完整地表现出各种生命活动的最微小的层次是哪一个？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0675" y="52070"/>
            <a:ext cx="4655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二、生命系统的结构层次</a:t>
            </a:r>
          </a:p>
        </p:txBody>
      </p:sp>
      <p:sp>
        <p:nvSpPr>
          <p:cNvPr id="68613" name="文本框 68612"/>
          <p:cNvSpPr txBox="1"/>
          <p:nvPr/>
        </p:nvSpPr>
        <p:spPr>
          <a:xfrm>
            <a:off x="2624455" y="3429318"/>
            <a:ext cx="8313738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细胞层次。</a:t>
            </a:r>
            <a:r>
              <a:rPr lang="zh-CN" altLang="en-US" sz="36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215" y="480511"/>
            <a:ext cx="7886700" cy="984329"/>
          </a:xfrm>
        </p:spPr>
        <p:txBody>
          <a:bodyPr/>
          <a:lstStyle/>
          <a:p>
            <a:r>
              <a:rPr lang="zh-CN" altLang="en-US" dirty="0"/>
              <a:t>什么是生物？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215" y="1777130"/>
            <a:ext cx="7886700" cy="4745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、有严整的物质、结构基础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5215" y="2312956"/>
            <a:ext cx="33388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、能够进行新陈代谢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5215" y="2814914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3</a:t>
            </a:r>
            <a:r>
              <a:rPr lang="zh-CN" altLang="en-US" sz="2400" dirty="0">
                <a:solidFill>
                  <a:srgbClr val="000000"/>
                </a:solidFill>
              </a:rPr>
              <a:t>、可进行生长、发育、繁殖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215" y="3358036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4</a:t>
            </a:r>
            <a:r>
              <a:rPr lang="zh-CN" altLang="en-US" sz="2400" dirty="0">
                <a:solidFill>
                  <a:srgbClr val="000000"/>
                </a:solidFill>
              </a:rPr>
              <a:t>、可遗传、变异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215" y="3901158"/>
            <a:ext cx="158729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5</a:t>
            </a:r>
            <a:r>
              <a:rPr lang="zh-CN" altLang="en-US" sz="2400" dirty="0">
                <a:solidFill>
                  <a:srgbClr val="000000"/>
                </a:solidFill>
              </a:rPr>
              <a:t>、应激性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98241" y="3864225"/>
            <a:ext cx="507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（对外界刺激作出反应）</a:t>
            </a:r>
          </a:p>
        </p:txBody>
      </p:sp>
      <p:sp>
        <p:nvSpPr>
          <p:cNvPr id="10" name="矩形 9"/>
          <p:cNvSpPr/>
          <p:nvPr/>
        </p:nvSpPr>
        <p:spPr>
          <a:xfrm>
            <a:off x="705215" y="4444280"/>
            <a:ext cx="314380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6</a:t>
            </a:r>
            <a:r>
              <a:rPr lang="zh-CN" altLang="en-US" sz="2400" dirty="0">
                <a:solidFill>
                  <a:srgbClr val="000000"/>
                </a:solidFill>
              </a:rPr>
              <a:t>、可适应、影响环境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22715" y="2251531"/>
            <a:ext cx="474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（物质与能量的交换）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399371" y="1725310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（核酸、蛋白质）</a:t>
            </a:r>
          </a:p>
        </p:txBody>
      </p:sp>
      <p:sp>
        <p:nvSpPr>
          <p:cNvPr id="13" name="右大括号 12"/>
          <p:cNvSpPr/>
          <p:nvPr/>
        </p:nvSpPr>
        <p:spPr>
          <a:xfrm>
            <a:off x="6768445" y="1640264"/>
            <a:ext cx="501416" cy="10529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>
            <a:off x="5793556" y="4007963"/>
            <a:ext cx="501416" cy="925834"/>
          </a:xfrm>
          <a:prstGeom prst="rightBrace">
            <a:avLst>
              <a:gd name="adj1" fmla="val 1021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93556" y="2876224"/>
            <a:ext cx="501416" cy="906544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22590" y="1885361"/>
            <a:ext cx="188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C0C0C0"/>
                </a:highlight>
              </a:rPr>
              <a:t>分子与细胞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71046" y="3170292"/>
            <a:ext cx="188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C0C0C0"/>
                </a:highlight>
              </a:rPr>
              <a:t>遗传与变异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407390" y="4338430"/>
            <a:ext cx="188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highlight>
                  <a:srgbClr val="C0C0C0"/>
                </a:highlight>
              </a:rPr>
              <a:t>稳态与环境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5080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24155" y="593090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3435" y="4745990"/>
            <a:ext cx="805815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人的八大系统：</a:t>
            </a: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运动、消化、循环、呼吸、泌尿、   神经、生殖、内分泌系统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812800" y="4138295"/>
            <a:ext cx="774954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植物的六大器官：</a:t>
            </a:r>
            <a:r>
              <a:rPr lang="zh-CN" altLang="en-US" sz="2800" dirty="0">
                <a:latin typeface="Arial" panose="020B0604020202020204" pitchFamily="34" charset="0"/>
                <a:sym typeface="+mn-ea"/>
              </a:rPr>
              <a:t>根、茎、叶、花、果实、种子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20675" y="52070"/>
            <a:ext cx="4655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二、生命系统的结构层次</a:t>
            </a:r>
          </a:p>
        </p:txBody>
      </p:sp>
      <p:sp>
        <p:nvSpPr>
          <p:cNvPr id="187" name=" 187"/>
          <p:cNvSpPr/>
          <p:nvPr/>
        </p:nvSpPr>
        <p:spPr>
          <a:xfrm>
            <a:off x="1050290" y="2917825"/>
            <a:ext cx="6788150" cy="1022350"/>
          </a:xfrm>
          <a:prstGeom prst="parallelogram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58495" y="1454150"/>
            <a:ext cx="8213090" cy="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、植物没有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_____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这一层次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8495" y="2037715"/>
            <a:ext cx="861314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、单细胞生物可以看做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__________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层次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无          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______________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三层次</a:t>
            </a:r>
          </a:p>
        </p:txBody>
      </p:sp>
      <p:sp>
        <p:nvSpPr>
          <p:cNvPr id="106500" name="文本框 106499"/>
          <p:cNvSpPr txBox="1"/>
          <p:nvPr/>
        </p:nvSpPr>
        <p:spPr>
          <a:xfrm>
            <a:off x="346075" y="417195"/>
            <a:ext cx="14243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r>
              <a:rPr lang="zh-CN" altLang="en-US" sz="3600" b="1" dirty="0">
                <a:latin typeface="Arial" panose="020B0604020202020204" pitchFamily="34" charset="0"/>
                <a:ea typeface="隶书" panose="02010509060101010101" pitchFamily="49" charset="-122"/>
              </a:rPr>
              <a:t>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7535" y="3367405"/>
            <a:ext cx="8213090" cy="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、生命系统的最小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基本层次是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:______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8495" y="4601845"/>
            <a:ext cx="848487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、判断是否属于生命系统的依据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</a:p>
          <a:p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   __________________</a:t>
            </a:r>
            <a:endParaRPr lang="en-US" altLang="zh-CN" sz="32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94025" y="1454150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系统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86985" y="2037715"/>
            <a:ext cx="1960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个体或细胞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66865" y="3232785"/>
            <a:ext cx="9956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细胞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98745" y="5044440"/>
            <a:ext cx="3738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能否独立表现生命特征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8495" y="2559685"/>
            <a:ext cx="3027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组织、器官、系统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92860" y="3950970"/>
            <a:ext cx="9300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最大的生命系统是：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_____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24425" y="3884295"/>
            <a:ext cx="1363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生物圈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4" grpId="0"/>
      <p:bldP spid="5" grpId="0"/>
      <p:bldP spid="6" grpId="0"/>
      <p:bldP spid="7" grpId="0"/>
      <p:bldP spid="8" grpId="0"/>
      <p:bldP spid="10" grpId="0"/>
      <p:bldP spid="12" grpId="0"/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5080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23520" y="593090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graphicFrame>
        <p:nvGraphicFramePr>
          <p:cNvPr id="107631" name="表格 107630"/>
          <p:cNvGraphicFramePr/>
          <p:nvPr/>
        </p:nvGraphicFramePr>
        <p:xfrm>
          <a:off x="304800" y="623570"/>
          <a:ext cx="8610600" cy="5588000"/>
        </p:xfrm>
        <a:graphic>
          <a:graphicData uri="http://schemas.openxmlformats.org/drawingml/2006/table">
            <a:tbl>
              <a:tblPr/>
              <a:tblGrid>
                <a:gridCol w="94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31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rgbClr val="FF0066"/>
                          </a:solidFill>
                        </a:rPr>
                        <a:t>结构层次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rgbClr val="FF0066"/>
                          </a:solidFill>
                        </a:rPr>
                        <a:t>概念</a:t>
                      </a:r>
                      <a:r>
                        <a:rPr lang="en-US" altLang="zh-CN" sz="2400" b="1" dirty="0">
                          <a:solidFill>
                            <a:srgbClr val="FF0066"/>
                          </a:solidFill>
                        </a:rPr>
                        <a:t> </a:t>
                      </a:r>
                      <a:endParaRPr lang="zh-CN" altLang="en-US" sz="2400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rgbClr val="FF0066"/>
                          </a:solidFill>
                        </a:rPr>
                        <a:t>举例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1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dirty="0">
                          <a:solidFill>
                            <a:srgbClr val="0000CC"/>
                          </a:solidFill>
                          <a:ea typeface="隶书" panose="02010509060101010101" pitchFamily="49" charset="-122"/>
                        </a:rPr>
                        <a:t>细胞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/>
                        <a:t>细胞是生物体结构和功能的基本单位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chemeClr val="tx2"/>
                          </a:solidFill>
                        </a:rPr>
                        <a:t>心肌细胞</a:t>
                      </a:r>
                      <a:r>
                        <a:rPr lang="en-US" altLang="zh-CN" sz="2400" b="1" dirty="0">
                          <a:solidFill>
                            <a:schemeClr val="tx2"/>
                          </a:solidFill>
                        </a:rPr>
                        <a:t> </a:t>
                      </a:r>
                      <a:endParaRPr lang="zh-CN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2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dirty="0">
                          <a:solidFill>
                            <a:srgbClr val="0000CC"/>
                          </a:solidFill>
                          <a:ea typeface="隶书" panose="02010509060101010101" pitchFamily="49" charset="-122"/>
                        </a:rPr>
                        <a:t>组织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/>
                        <a:t>由形态相似，结构、功能相同的细胞联合在一起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chemeClr val="tx2"/>
                          </a:solidFill>
                        </a:rPr>
                        <a:t>心肌组织</a:t>
                      </a:r>
                      <a:r>
                        <a:rPr lang="en-US" altLang="zh-CN" sz="2400" b="1" dirty="0">
                          <a:solidFill>
                            <a:schemeClr val="tx2"/>
                          </a:solidFill>
                        </a:rPr>
                        <a:t> </a:t>
                      </a:r>
                      <a:endParaRPr lang="zh-CN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0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dirty="0">
                          <a:solidFill>
                            <a:srgbClr val="0000CC"/>
                          </a:solidFill>
                          <a:ea typeface="隶书" panose="02010509060101010101" pitchFamily="49" charset="-122"/>
                        </a:rPr>
                        <a:t>器官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/>
                        <a:t>不同的组织按照一定的次序结合在一起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chemeClr val="tx2"/>
                          </a:solidFill>
                        </a:rPr>
                        <a:t>心脏</a:t>
                      </a:r>
                      <a:r>
                        <a:rPr lang="en-US" altLang="zh-CN" sz="2400" b="1" dirty="0">
                          <a:solidFill>
                            <a:schemeClr val="tx2"/>
                          </a:solidFill>
                        </a:rPr>
                        <a:t> </a:t>
                      </a:r>
                      <a:endParaRPr lang="zh-CN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0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dirty="0">
                          <a:solidFill>
                            <a:srgbClr val="0000CC"/>
                          </a:solidFill>
                          <a:ea typeface="隶书" panose="02010509060101010101" pitchFamily="49" charset="-122"/>
                        </a:rPr>
                        <a:t>系统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/>
                        <a:t>能够共同完成同种生理功能的多个器官按照一定的次序组合在一起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chemeClr val="tx2"/>
                          </a:solidFill>
                        </a:rPr>
                        <a:t>循环系统</a:t>
                      </a:r>
                      <a:r>
                        <a:rPr lang="en-US" altLang="zh-CN" sz="2400" b="1" dirty="0">
                          <a:solidFill>
                            <a:schemeClr val="tx2"/>
                          </a:solidFill>
                        </a:rPr>
                        <a:t> </a:t>
                      </a:r>
                      <a:endParaRPr lang="zh-CN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55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dirty="0">
                          <a:solidFill>
                            <a:srgbClr val="0000CC"/>
                          </a:solidFill>
                          <a:ea typeface="隶书" panose="02010509060101010101" pitchFamily="49" charset="-122"/>
                        </a:rPr>
                        <a:t>个体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/>
                        <a:t>由各种器官或系统协调配合共同完成复杂的生命活动的生物。单细胞生物由一个细胞构成生物体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chemeClr val="tx2"/>
                          </a:solidFill>
                        </a:rPr>
                        <a:t>龟</a:t>
                      </a:r>
                      <a:r>
                        <a:rPr lang="en-US" altLang="zh-CN" sz="2400" b="1" dirty="0">
                          <a:solidFill>
                            <a:schemeClr val="tx2"/>
                          </a:solidFill>
                        </a:rPr>
                        <a:t> </a:t>
                      </a:r>
                      <a:endParaRPr lang="zh-CN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20675" y="52070"/>
            <a:ext cx="4655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二、生命系统的结构层次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5080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23520" y="537845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0675" y="52070"/>
            <a:ext cx="4655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二、生命系统的结构层次</a:t>
            </a:r>
          </a:p>
        </p:txBody>
      </p:sp>
      <p:graphicFrame>
        <p:nvGraphicFramePr>
          <p:cNvPr id="112681" name="表格 112680"/>
          <p:cNvGraphicFramePr/>
          <p:nvPr/>
        </p:nvGraphicFramePr>
        <p:xfrm>
          <a:off x="450850" y="1106488"/>
          <a:ext cx="8166100" cy="4267200"/>
        </p:xfrm>
        <a:graphic>
          <a:graphicData uri="http://schemas.openxmlformats.org/drawingml/2006/table">
            <a:tbl>
              <a:tblPr/>
              <a:tblGrid>
                <a:gridCol w="132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58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dirty="0">
                          <a:solidFill>
                            <a:srgbClr val="0000CC"/>
                          </a:solidFill>
                          <a:ea typeface="隶书" panose="02010509060101010101" pitchFamily="49" charset="-122"/>
                        </a:rPr>
                        <a:t>种群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b="1" dirty="0"/>
                        <a:t>在一定的自然区域内，同种生物的所有个体是一个种群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chemeClr val="tx2"/>
                          </a:solidFill>
                        </a:rPr>
                        <a:t>该区域内同种龟的所有个体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8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dirty="0">
                          <a:solidFill>
                            <a:srgbClr val="0000CC"/>
                          </a:solidFill>
                          <a:ea typeface="隶书" panose="02010509060101010101" pitchFamily="49" charset="-122"/>
                        </a:rPr>
                        <a:t>群落</a:t>
                      </a:r>
                      <a:r>
                        <a:rPr lang="en-US" altLang="zh-CN" dirty="0">
                          <a:solidFill>
                            <a:srgbClr val="0000CC"/>
                          </a:solidFill>
                          <a:ea typeface="隶书" panose="02010509060101010101" pitchFamily="49" charset="-122"/>
                        </a:rPr>
                        <a:t> </a:t>
                      </a:r>
                      <a:endParaRPr lang="zh-CN" altLang="en-US" dirty="0">
                        <a:solidFill>
                          <a:srgbClr val="0000CC"/>
                        </a:solidFill>
                        <a:ea typeface="隶书" panose="020105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b="1" dirty="0"/>
                        <a:t>在一定的自然区域内，所有的种群组成一个群落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chemeClr val="tx2"/>
                          </a:solidFill>
                        </a:rPr>
                        <a:t>该区域内龟和其他所有生物的种群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5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dirty="0">
                          <a:solidFill>
                            <a:srgbClr val="0000CC"/>
                          </a:solidFill>
                          <a:ea typeface="隶书" panose="02010509060101010101" pitchFamily="49" charset="-122"/>
                        </a:rPr>
                        <a:t>生态</a:t>
                      </a:r>
                    </a:p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dirty="0">
                          <a:solidFill>
                            <a:srgbClr val="0000CC"/>
                          </a:solidFill>
                          <a:ea typeface="隶书" panose="02010509060101010101" pitchFamily="49" charset="-122"/>
                        </a:rPr>
                        <a:t>系统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b="1" dirty="0"/>
                        <a:t>生物群落与它的无机环境相互作用而形成的统一整体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chemeClr val="tx2"/>
                          </a:solidFill>
                        </a:rPr>
                        <a:t>龟生活的水生生态系统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5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dirty="0">
                          <a:solidFill>
                            <a:srgbClr val="0000CC"/>
                          </a:solidFill>
                          <a:ea typeface="隶书" panose="02010509060101010101" pitchFamily="49" charset="-122"/>
                          <a:hlinkClick r:id="rId4" action="ppaction://hlinksldjump"/>
                        </a:rPr>
                        <a:t>生物圈</a:t>
                      </a:r>
                      <a:endParaRPr lang="zh-CN" altLang="en-US" dirty="0">
                        <a:solidFill>
                          <a:srgbClr val="0000CC"/>
                        </a:solidFill>
                        <a:ea typeface="隶书" panose="020105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b="1" dirty="0"/>
                        <a:t>由地球上所有的生物和这些生物生活的无机环境共同组成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chemeClr val="tx2"/>
                          </a:solidFill>
                        </a:rPr>
                        <a:t>地球上只有一个生物圈</a:t>
                      </a:r>
                      <a:r>
                        <a:rPr lang="en-US" altLang="zh-CN" sz="2400" b="1" dirty="0">
                          <a:solidFill>
                            <a:schemeClr val="tx2"/>
                          </a:solidFill>
                        </a:rPr>
                        <a:t> </a:t>
                      </a:r>
                      <a:endParaRPr lang="zh-CN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12" y="330533"/>
            <a:ext cx="2578100" cy="35877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rcRect l="14600" t="2960" r="28722" b="15560"/>
          <a:stretch>
            <a:fillRect/>
          </a:stretch>
        </p:blipFill>
        <p:spPr>
          <a:xfrm>
            <a:off x="312245" y="3114024"/>
            <a:ext cx="2420620" cy="34804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6F9DC0D-6DDB-48F6-AB37-32DE53BAE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58" y="3532735"/>
            <a:ext cx="2623844" cy="3035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559" y="3429000"/>
            <a:ext cx="2387600" cy="3346450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672543" y="330533"/>
            <a:ext cx="2705100" cy="367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458 0.049815 L 0.362361 0.247037 " pathEditMode="relative" rAng="0" ptsTypes="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Notice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、上课认真听讲，积极思考，踊跃发言，课上不讨论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、适当做好笔记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、保质保量完成作业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、及时复习，随堂检查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"/>
            <a:ext cx="9144000" cy="684593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53975" y="488315"/>
            <a:ext cx="9035415" cy="5872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380" y="60515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b="1"/>
              <a:t>必修一、分子与细胞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45615"/>
            <a:ext cx="7886700" cy="443166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>
                <a:sym typeface="+mn-ea"/>
              </a:rPr>
              <a:t>细胞的分子组成（第</a:t>
            </a:r>
            <a:r>
              <a:rPr lang="en-US" altLang="zh-CN"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章）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>
                <a:sym typeface="+mn-ea"/>
              </a:rPr>
              <a:t>细胞的结构（第</a:t>
            </a:r>
            <a:r>
              <a:rPr lang="en-US" altLang="zh-CN" sz="3200">
                <a:sym typeface="+mn-ea"/>
              </a:rPr>
              <a:t>3</a:t>
            </a:r>
            <a:r>
              <a:rPr lang="zh-CN" altLang="en-US" sz="3200">
                <a:sym typeface="+mn-ea"/>
              </a:rPr>
              <a:t>章）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>
                <a:sym typeface="+mn-ea"/>
              </a:rPr>
              <a:t>细胞的代谢（第</a:t>
            </a:r>
            <a:r>
              <a:rPr lang="en-US" altLang="zh-CN" sz="3200">
                <a:sym typeface="+mn-ea"/>
              </a:rPr>
              <a:t>4~5</a:t>
            </a:r>
            <a:r>
              <a:rPr lang="zh-CN" altLang="en-US" sz="3200">
                <a:sym typeface="+mn-ea"/>
              </a:rPr>
              <a:t>章）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>
                <a:sym typeface="+mn-ea"/>
              </a:rPr>
              <a:t>细胞的增殖、分化、衰老和死亡</a:t>
            </a:r>
            <a:r>
              <a:rPr lang="zh-CN" altLang="en-US" sz="3200"/>
              <a:t>（第</a:t>
            </a:r>
            <a:r>
              <a:rPr lang="en-US" altLang="zh-CN" sz="3200"/>
              <a:t>6</a:t>
            </a:r>
            <a:r>
              <a:rPr lang="zh-CN" altLang="en-US" sz="3200"/>
              <a:t>章）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8255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07950" y="659130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6915" y="1093470"/>
            <a:ext cx="72682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/>
              <a:t>第一章、走近细胞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89735" y="2655570"/>
            <a:ext cx="59201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第</a:t>
            </a:r>
            <a:r>
              <a:rPr lang="en-US" altLang="zh-CN" sz="4000"/>
              <a:t>1</a:t>
            </a:r>
            <a:r>
              <a:rPr lang="zh-CN" altLang="en-US" sz="4000"/>
              <a:t>节、从</a:t>
            </a:r>
            <a:r>
              <a:rPr lang="zh-CN" altLang="en-US" sz="4000">
                <a:sym typeface="+mn-ea"/>
              </a:rPr>
              <a:t>生物圈</a:t>
            </a:r>
            <a:r>
              <a:rPr lang="zh-CN" altLang="en-US" sz="4000"/>
              <a:t>到</a:t>
            </a:r>
            <a:r>
              <a:rPr lang="zh-CN" altLang="en-US" sz="4000">
                <a:sym typeface="+mn-ea"/>
              </a:rPr>
              <a:t>细胞</a:t>
            </a:r>
            <a:endParaRPr lang="zh-CN" altLang="en-US" sz="4000"/>
          </a:p>
        </p:txBody>
      </p:sp>
      <p:sp>
        <p:nvSpPr>
          <p:cNvPr id="8" name="椭圆 7"/>
          <p:cNvSpPr/>
          <p:nvPr/>
        </p:nvSpPr>
        <p:spPr>
          <a:xfrm>
            <a:off x="4048125" y="2566035"/>
            <a:ext cx="1630680" cy="88646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20130" y="2610485"/>
            <a:ext cx="1130935" cy="797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54150" y="3362325"/>
            <a:ext cx="2744470" cy="1762760"/>
            <a:chOff x="2290" y="5295"/>
            <a:chExt cx="4322" cy="2776"/>
          </a:xfrm>
        </p:grpSpPr>
        <p:sp>
          <p:nvSpPr>
            <p:cNvPr id="4" name="文本框 3"/>
            <p:cNvSpPr txBox="1"/>
            <p:nvPr/>
          </p:nvSpPr>
          <p:spPr>
            <a:xfrm>
              <a:off x="2290" y="6183"/>
              <a:ext cx="4215" cy="1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地球上一切</a:t>
              </a: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生物</a:t>
              </a:r>
            </a:p>
            <a:p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       +</a:t>
              </a:r>
            </a:p>
            <a:p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生物所生存的</a:t>
              </a: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环境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5914" y="5295"/>
              <a:ext cx="698" cy="7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757545" y="3451860"/>
            <a:ext cx="2636520" cy="1487805"/>
            <a:chOff x="9067" y="5436"/>
            <a:chExt cx="4152" cy="2343"/>
          </a:xfrm>
        </p:grpSpPr>
        <p:sp>
          <p:nvSpPr>
            <p:cNvPr id="11" name="文本框 10"/>
            <p:cNvSpPr txBox="1"/>
            <p:nvPr/>
          </p:nvSpPr>
          <p:spPr>
            <a:xfrm>
              <a:off x="9067" y="6473"/>
              <a:ext cx="4152" cy="13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生物体结构和功能</a:t>
              </a:r>
            </a:p>
            <a:p>
              <a:r>
                <a:rPr lang="zh-CN" altLang="en-US" sz="2400"/>
                <a:t>的</a:t>
              </a:r>
              <a:r>
                <a:rPr lang="zh-CN" altLang="en-US" sz="2400" b="1"/>
                <a:t>基本单位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642" y="5436"/>
              <a:ext cx="565" cy="92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8255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07950" y="481330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20345" y="573405"/>
            <a:ext cx="9547225" cy="2526030"/>
            <a:chOff x="347" y="903"/>
            <a:chExt cx="15035" cy="3978"/>
          </a:xfrm>
        </p:grpSpPr>
        <p:sp>
          <p:nvSpPr>
            <p:cNvPr id="8" name="文本框 7"/>
            <p:cNvSpPr txBox="1"/>
            <p:nvPr/>
          </p:nvSpPr>
          <p:spPr>
            <a:xfrm>
              <a:off x="3758" y="1703"/>
              <a:ext cx="1162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rgbClr val="FF0000"/>
                  </a:solidFill>
                </a:rPr>
                <a:t>所有生物都是由细胞构成的吗？</a:t>
              </a:r>
            </a:p>
          </p:txBody>
        </p:sp>
        <p:pic>
          <p:nvPicPr>
            <p:cNvPr id="10" name="图片 9" descr="7f287d4811d9298af5f258a58c893611"/>
            <p:cNvPicPr>
              <a:picLocks noChangeAspect="1"/>
            </p:cNvPicPr>
            <p:nvPr/>
          </p:nvPicPr>
          <p:blipFill>
            <a:blip r:embed="rId4"/>
            <a:srcRect l="17860" t="6756" r="11700" b="17328"/>
            <a:stretch>
              <a:fillRect/>
            </a:stretch>
          </p:blipFill>
          <p:spPr>
            <a:xfrm>
              <a:off x="347" y="903"/>
              <a:ext cx="3291" cy="3978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2675890" y="1887855"/>
            <a:ext cx="6026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除</a:t>
            </a:r>
            <a:r>
              <a:rPr lang="zh-CN" altLang="en-US" sz="2800" b="1"/>
              <a:t>病毒</a:t>
            </a:r>
            <a:r>
              <a:rPr lang="zh-CN" altLang="en-US" sz="2800"/>
              <a:t>外，所有生物都是由细胞构成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55540" y="3455035"/>
            <a:ext cx="2774315" cy="521970"/>
            <a:chOff x="7804" y="5441"/>
            <a:chExt cx="4369" cy="822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7804" y="5904"/>
              <a:ext cx="1232" cy="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9159" y="5441"/>
              <a:ext cx="301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0070C0"/>
                  </a:solidFill>
                </a:rPr>
                <a:t>病毒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20060" y="3455035"/>
            <a:ext cx="2011680" cy="1581785"/>
            <a:chOff x="4756" y="5441"/>
            <a:chExt cx="3168" cy="2491"/>
          </a:xfrm>
        </p:grpSpPr>
        <p:sp>
          <p:nvSpPr>
            <p:cNvPr id="12" name="文本框 11"/>
            <p:cNvSpPr txBox="1"/>
            <p:nvPr/>
          </p:nvSpPr>
          <p:spPr>
            <a:xfrm>
              <a:off x="4756" y="5441"/>
              <a:ext cx="316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/>
                <a:t>非细胞生物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756" y="7110"/>
              <a:ext cx="272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/>
                <a:t>细胞生物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53185" y="3749040"/>
            <a:ext cx="1590675" cy="1078230"/>
            <a:chOff x="2131" y="5904"/>
            <a:chExt cx="2505" cy="1698"/>
          </a:xfrm>
        </p:grpSpPr>
        <p:sp>
          <p:nvSpPr>
            <p:cNvPr id="9" name="左大括号 8"/>
            <p:cNvSpPr/>
            <p:nvPr/>
          </p:nvSpPr>
          <p:spPr>
            <a:xfrm>
              <a:off x="3638" y="5904"/>
              <a:ext cx="998" cy="1699"/>
            </a:xfrm>
            <a:prstGeom prst="leftBrac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131" y="6355"/>
              <a:ext cx="150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/>
                <a:t>生物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49165" y="4176395"/>
            <a:ext cx="3418205" cy="1241425"/>
            <a:chOff x="7310" y="6470"/>
            <a:chExt cx="5383" cy="1955"/>
          </a:xfrm>
        </p:grpSpPr>
        <p:sp>
          <p:nvSpPr>
            <p:cNvPr id="18" name="文本框 17"/>
            <p:cNvSpPr txBox="1"/>
            <p:nvPr/>
          </p:nvSpPr>
          <p:spPr>
            <a:xfrm>
              <a:off x="7925" y="7603"/>
              <a:ext cx="476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0070C0"/>
                  </a:solidFill>
                </a:rPr>
                <a:t>多细胞生物</a:t>
              </a:r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7310" y="6874"/>
              <a:ext cx="615" cy="1295"/>
            </a:xfrm>
            <a:prstGeom prst="leftBrac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925" y="6470"/>
              <a:ext cx="476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0070C0"/>
                  </a:solidFill>
                </a:rPr>
                <a:t>单细胞生物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8255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23520" y="478155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2280" y="973455"/>
            <a:ext cx="8282305" cy="2776220"/>
            <a:chOff x="728" y="1533"/>
            <a:chExt cx="13043" cy="4372"/>
          </a:xfrm>
        </p:grpSpPr>
        <p:sp>
          <p:nvSpPr>
            <p:cNvPr id="14" name="文本框 13"/>
            <p:cNvSpPr txBox="1"/>
            <p:nvPr/>
          </p:nvSpPr>
          <p:spPr>
            <a:xfrm>
              <a:off x="3709" y="2194"/>
              <a:ext cx="1006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rgbClr val="FF0000"/>
                  </a:solidFill>
                </a:rPr>
                <a:t>生命活动与细胞有什么关系呢？</a:t>
              </a:r>
            </a:p>
          </p:txBody>
        </p:sp>
        <p:pic>
          <p:nvPicPr>
            <p:cNvPr id="15" name="图片 14" descr="timg (3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" y="1533"/>
              <a:ext cx="2632" cy="4372"/>
            </a:xfrm>
            <a:prstGeom prst="rect">
              <a:avLst/>
            </a:prstGeom>
          </p:spPr>
        </p:pic>
      </p:grpSp>
      <p:sp>
        <p:nvSpPr>
          <p:cNvPr id="2050" name=" 2050"/>
          <p:cNvSpPr/>
          <p:nvPr/>
        </p:nvSpPr>
        <p:spPr bwMode="auto">
          <a:xfrm flipH="1">
            <a:off x="3558540" y="2545715"/>
            <a:ext cx="264160" cy="187579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997960" y="2545715"/>
            <a:ext cx="3028315" cy="1941195"/>
            <a:chOff x="6129" y="3922"/>
            <a:chExt cx="4769" cy="3057"/>
          </a:xfrm>
        </p:grpSpPr>
        <p:sp>
          <p:nvSpPr>
            <p:cNvPr id="3" name="文本框 2"/>
            <p:cNvSpPr txBox="1"/>
            <p:nvPr/>
          </p:nvSpPr>
          <p:spPr>
            <a:xfrm>
              <a:off x="6129" y="3922"/>
              <a:ext cx="301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</a:rPr>
                <a:t>病毒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129" y="4989"/>
              <a:ext cx="476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</a:rPr>
                <a:t>单细胞生物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29" y="6157"/>
              <a:ext cx="476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</a:rPr>
                <a:t>多细胞生物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5" y="8255"/>
            <a:ext cx="9160510" cy="684784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96850" y="657860"/>
            <a:ext cx="8928735" cy="5901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5910" y="135890"/>
            <a:ext cx="4646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一、生命活动与细胞的关系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6850" y="911225"/>
            <a:ext cx="5485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（一）、非细胞生物</a:t>
            </a:r>
            <a:r>
              <a:rPr lang="en-US" altLang="zh-CN" sz="3200"/>
              <a:t>——</a:t>
            </a:r>
            <a:r>
              <a:rPr lang="zh-CN" altLang="en-US" sz="3200"/>
              <a:t>病毒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4505" y="1798955"/>
            <a:ext cx="3155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</a:t>
            </a:r>
            <a:r>
              <a:rPr lang="zh-CN" altLang="en-US" sz="2400"/>
              <a:t>、病毒的结构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5763" t="6774" r="44460" b="10969"/>
          <a:stretch>
            <a:fillRect/>
          </a:stretch>
        </p:blipFill>
        <p:spPr>
          <a:xfrm>
            <a:off x="604520" y="2713990"/>
            <a:ext cx="2268220" cy="28187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236372" y="3168015"/>
            <a:ext cx="3134995" cy="398780"/>
            <a:chOff x="3507" y="5393"/>
            <a:chExt cx="4937" cy="628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3507" y="5672"/>
              <a:ext cx="1831" cy="2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338" y="5393"/>
              <a:ext cx="310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病毒遗传物质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42205" y="1965325"/>
            <a:ext cx="3966210" cy="1778000"/>
            <a:chOff x="7783" y="3080"/>
            <a:chExt cx="6246" cy="2800"/>
          </a:xfrm>
        </p:grpSpPr>
        <p:sp>
          <p:nvSpPr>
            <p:cNvPr id="227" name=" 227"/>
            <p:cNvSpPr/>
            <p:nvPr/>
          </p:nvSpPr>
          <p:spPr>
            <a:xfrm>
              <a:off x="7783" y="3080"/>
              <a:ext cx="6247" cy="2800"/>
            </a:xfrm>
            <a:prstGeom prst="wedgeEllipseCallout">
              <a:avLst>
                <a:gd name="adj1" fmla="val -25046"/>
                <a:gd name="adj2" fmla="val 65698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17" y="3398"/>
              <a:ext cx="559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sz="2400">
                  <a:solidFill>
                    <a:srgbClr val="FF0000"/>
                  </a:solidFill>
                </a:rPr>
                <a:t>病毒不具有细胞结构，那它是怎样生活和繁殖的？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05735" y="4526915"/>
            <a:ext cx="3134995" cy="398780"/>
            <a:chOff x="4334" y="6606"/>
            <a:chExt cx="4937" cy="628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4334" y="6911"/>
              <a:ext cx="1077" cy="1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411" y="6606"/>
              <a:ext cx="386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病毒蛋白质外壳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Microsoft Office PowerPoint</Application>
  <PresentationFormat>全屏显示(4:3)</PresentationFormat>
  <Paragraphs>188</Paragraphs>
  <Slides>24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黑体</vt:lpstr>
      <vt:lpstr>华文楷体</vt:lpstr>
      <vt:lpstr>楷体</vt:lpstr>
      <vt:lpstr>宋体</vt:lpstr>
      <vt:lpstr>微软雅黑</vt:lpstr>
      <vt:lpstr>Arial</vt:lpstr>
      <vt:lpstr>Calibri</vt:lpstr>
      <vt:lpstr>Times New Roman</vt:lpstr>
      <vt:lpstr>Verdana</vt:lpstr>
      <vt:lpstr>Office 主题</vt:lpstr>
      <vt:lpstr>PowerPoint 演示文稿</vt:lpstr>
      <vt:lpstr>什么是生物？</vt:lpstr>
      <vt:lpstr>PowerPoint 演示文稿</vt:lpstr>
      <vt:lpstr>Notice！</vt:lpstr>
      <vt:lpstr>必修一、分子与细胞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2018-03-01T02:03:00Z</dcterms:created>
  <dcterms:modified xsi:type="dcterms:W3CDTF">2019-09-03T05:12:16Z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