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89" r:id="rId9"/>
    <p:sldId id="313" r:id="rId10"/>
    <p:sldId id="342" r:id="rId11"/>
    <p:sldId id="316" r:id="rId12"/>
    <p:sldId id="314" r:id="rId13"/>
    <p:sldId id="315" r:id="rId14"/>
    <p:sldId id="370" r:id="rId15"/>
    <p:sldId id="265" r:id="rId16"/>
    <p:sldId id="371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F2E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4" y="1535906"/>
            <a:ext cx="9500235" cy="3263741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第</a:t>
            </a:r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章、组成细胞的分子</a:t>
            </a:r>
            <a:endParaRPr lang="zh-CN" altLang="en-US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第</a:t>
            </a:r>
            <a:r>
              <a:rPr lang="en-US" altLang="zh-CN" sz="40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40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节、遗传信息的携带者</a:t>
            </a:r>
            <a:r>
              <a:rPr lang="en-US" altLang="zh-CN" sz="40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——</a:t>
            </a:r>
            <a:r>
              <a:rPr lang="zh-CN" altLang="en-US" sz="405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核酸</a:t>
            </a:r>
            <a:endParaRPr lang="zh-CN" altLang="en-US" sz="405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21285" y="46355"/>
            <a:ext cx="5003800" cy="3613070"/>
            <a:chOff x="597" y="5161"/>
            <a:chExt cx="5973" cy="5586"/>
          </a:xfrm>
        </p:grpSpPr>
        <p:pic>
          <p:nvPicPr>
            <p:cNvPr id="15" name="内容占位符 4" descr="5ff78fd8a56a71562e6ccb3b557d5215"/>
            <p:cNvPicPr>
              <a:picLocks noChangeAspect="1"/>
            </p:cNvPicPr>
            <p:nvPr/>
          </p:nvPicPr>
          <p:blipFill>
            <a:blip r:embed="rId1"/>
            <a:srcRect l="10366" r="20290" b="27871"/>
            <a:stretch>
              <a:fillRect/>
            </a:stretch>
          </p:blipFill>
          <p:spPr>
            <a:xfrm>
              <a:off x="597" y="5161"/>
              <a:ext cx="5973" cy="490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578" y="9940"/>
              <a:ext cx="3174" cy="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DNA</a:t>
              </a:r>
              <a:endParaRPr lang="en-US" altLang="zh-CN" sz="2800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25210" y="26670"/>
            <a:ext cx="2734310" cy="3669682"/>
            <a:chOff x="6952" y="4974"/>
            <a:chExt cx="3339" cy="5772"/>
          </a:xfrm>
        </p:grpSpPr>
        <p:pic>
          <p:nvPicPr>
            <p:cNvPr id="6" name="图片 5" descr="24e1c8b08a27945da5b59c3b4947b898"/>
            <p:cNvPicPr>
              <a:picLocks noChangeAspect="1"/>
            </p:cNvPicPr>
            <p:nvPr/>
          </p:nvPicPr>
          <p:blipFill>
            <a:blip r:embed="rId2"/>
            <a:srcRect r="54433"/>
            <a:stretch>
              <a:fillRect/>
            </a:stretch>
          </p:blipFill>
          <p:spPr>
            <a:xfrm>
              <a:off x="6952" y="4974"/>
              <a:ext cx="2744" cy="524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18" y="9925"/>
              <a:ext cx="2573" cy="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RNA</a:t>
              </a:r>
              <a:endParaRPr lang="en-US" altLang="zh-CN" sz="2800" b="1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307465" y="4959350"/>
            <a:ext cx="2298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含氮碱基</a:t>
            </a:r>
            <a:endParaRPr lang="zh-CN" altLang="en-US" sz="3200" b="1"/>
          </a:p>
        </p:txBody>
      </p:sp>
      <p:sp>
        <p:nvSpPr>
          <p:cNvPr id="31" name="左大括号 30"/>
          <p:cNvSpPr/>
          <p:nvPr/>
        </p:nvSpPr>
        <p:spPr>
          <a:xfrm>
            <a:off x="3291840" y="4645660"/>
            <a:ext cx="469265" cy="1211580"/>
          </a:xfrm>
          <a:prstGeom prst="leftBrac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947160" y="4460240"/>
            <a:ext cx="4989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DNA</a:t>
            </a:r>
            <a:r>
              <a:rPr lang="zh-CN" altLang="en-US" sz="3200" b="1"/>
              <a:t>：</a:t>
            </a:r>
            <a:r>
              <a:rPr lang="en-US" altLang="zh-CN" sz="3200" b="1"/>
              <a:t>A</a:t>
            </a:r>
            <a:r>
              <a:rPr lang="zh-CN" altLang="en-US" sz="3200" b="1"/>
              <a:t>、</a:t>
            </a:r>
            <a:r>
              <a:rPr lang="en-US" altLang="zh-CN" sz="3200" b="1"/>
              <a:t>G</a:t>
            </a:r>
            <a:r>
              <a:rPr lang="zh-CN" altLang="en-US" sz="3200" b="1"/>
              <a:t>、</a:t>
            </a:r>
            <a:r>
              <a:rPr lang="en-US" altLang="zh-CN" sz="3200" b="1"/>
              <a:t>C</a:t>
            </a:r>
            <a:r>
              <a:rPr lang="zh-CN" altLang="en-US" sz="3200" b="1"/>
              <a:t>、</a:t>
            </a:r>
            <a:r>
              <a:rPr lang="en-US" altLang="zh-CN" sz="3200" b="1"/>
              <a:t>T</a:t>
            </a:r>
            <a:endParaRPr lang="en-US" altLang="zh-CN" sz="3200" b="1"/>
          </a:p>
        </p:txBody>
      </p:sp>
      <p:sp>
        <p:nvSpPr>
          <p:cNvPr id="33" name="文本框 32"/>
          <p:cNvSpPr txBox="1"/>
          <p:nvPr/>
        </p:nvSpPr>
        <p:spPr>
          <a:xfrm>
            <a:off x="3947160" y="554291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RNA</a:t>
            </a:r>
            <a:r>
              <a:rPr lang="zh-CN" altLang="en-US" sz="3200" b="1"/>
              <a:t>：</a:t>
            </a:r>
            <a:r>
              <a:rPr lang="en-US" altLang="zh-CN" sz="3200" b="1"/>
              <a:t>A</a:t>
            </a:r>
            <a:r>
              <a:rPr lang="zh-CN" altLang="en-US" sz="3200" b="1"/>
              <a:t>、</a:t>
            </a:r>
            <a:r>
              <a:rPr lang="en-US" altLang="zh-CN" sz="3200" b="1"/>
              <a:t>G</a:t>
            </a:r>
            <a:r>
              <a:rPr lang="zh-CN" altLang="en-US" sz="3200" b="1"/>
              <a:t>、</a:t>
            </a:r>
            <a:r>
              <a:rPr lang="en-US" altLang="zh-CN" sz="3200" b="1"/>
              <a:t>C</a:t>
            </a:r>
            <a:r>
              <a:rPr lang="zh-CN" altLang="en-US" sz="3200" b="1"/>
              <a:t>、</a:t>
            </a:r>
            <a:r>
              <a:rPr lang="en-US" altLang="zh-CN" sz="3200" b="1"/>
              <a:t>U</a:t>
            </a:r>
            <a:endParaRPr lang="en-US" altLang="zh-CN" sz="3200" b="1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346065" y="4255135"/>
            <a:ext cx="0" cy="34226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12640" y="3814445"/>
            <a:ext cx="1339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腺嘌呤</a:t>
            </a:r>
            <a:endParaRPr lang="zh-CN" altLang="en-US" sz="2800" b="1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7280910" y="5976620"/>
            <a:ext cx="1905" cy="36068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715125" y="4255135"/>
            <a:ext cx="0" cy="342265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7406640" y="4645660"/>
            <a:ext cx="332740" cy="2921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050280" y="5976620"/>
            <a:ext cx="6985" cy="36195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492115" y="6237605"/>
            <a:ext cx="1788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鸟嘌呤</a:t>
            </a:r>
            <a:endParaRPr lang="zh-CN" altLang="en-US" sz="2800" b="1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125210" y="3781425"/>
            <a:ext cx="1379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胞嘧啶</a:t>
            </a:r>
            <a:endParaRPr lang="zh-CN" altLang="en-US" sz="2800" b="1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54215" y="6250940"/>
            <a:ext cx="1516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尿嘧啶</a:t>
            </a:r>
            <a:endParaRPr lang="zh-CN" altLang="en-US" sz="2800" b="1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651750" y="4399280"/>
            <a:ext cx="1634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胸腺嘧啶</a:t>
            </a:r>
            <a:endParaRPr lang="zh-CN" altLang="en-US" sz="2800" b="1">
              <a:solidFill>
                <a:srgbClr val="00B05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7655" y="3781425"/>
            <a:ext cx="1467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</a:rPr>
              <a:t>不同？</a:t>
            </a:r>
            <a:endParaRPr lang="zh-CN" altLang="en-US" sz="3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1" grpId="0" bldLvl="0" animBg="1"/>
      <p:bldP spid="32" grpId="0"/>
      <p:bldP spid="33" grpId="0"/>
      <p:bldP spid="35" grpId="0"/>
      <p:bldP spid="40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195" y="198755"/>
            <a:ext cx="7886700" cy="866775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核酸的组成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核苷酸</a:t>
            </a:r>
            <a:b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</a:b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06375" y="3639820"/>
            <a:ext cx="2918460" cy="1495048"/>
            <a:chOff x="556" y="2227"/>
            <a:chExt cx="4538" cy="2489"/>
          </a:xfrm>
        </p:grpSpPr>
        <p:grpSp>
          <p:nvGrpSpPr>
            <p:cNvPr id="18" name="组合 17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endCxn id="25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695" y="2227"/>
              <a:ext cx="4399" cy="2489"/>
              <a:chOff x="695" y="2227"/>
              <a:chExt cx="4399" cy="2489"/>
            </a:xfrm>
          </p:grpSpPr>
          <p:sp>
            <p:nvSpPr>
              <p:cNvPr id="25" name="正五边形 24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5" y="2227"/>
                <a:ext cx="799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479" y="3539"/>
                <a:ext cx="1448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脱氧核糖</a:t>
                </a:r>
                <a:endParaRPr lang="zh-CN" altLang="en-US" sz="20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47" y="2443"/>
                <a:ext cx="1147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C</a:t>
                </a:r>
                <a:endParaRPr lang="en-US" altLang="zh-CN" sz="2800" b="1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917440" y="603250"/>
            <a:ext cx="2682875" cy="1539875"/>
            <a:chOff x="556" y="2227"/>
            <a:chExt cx="4225" cy="2425"/>
          </a:xfrm>
        </p:grpSpPr>
        <p:grpSp>
          <p:nvGrpSpPr>
            <p:cNvPr id="30" name="组合 29"/>
            <p:cNvGrpSpPr/>
            <p:nvPr/>
          </p:nvGrpSpPr>
          <p:grpSpPr>
            <a:xfrm>
              <a:off x="556" y="2352"/>
              <a:ext cx="4094" cy="1516"/>
              <a:chOff x="556" y="2250"/>
              <a:chExt cx="4094" cy="151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27" y="2341"/>
                <a:ext cx="723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endCxn id="37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95" y="2227"/>
              <a:ext cx="4086" cy="2425"/>
              <a:chOff x="695" y="2227"/>
              <a:chExt cx="4086" cy="2425"/>
            </a:xfrm>
          </p:grpSpPr>
          <p:sp>
            <p:nvSpPr>
              <p:cNvPr id="37" name="正五边形 36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5" y="2227"/>
                <a:ext cx="799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479" y="3800"/>
                <a:ext cx="144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核糖</a:t>
                </a:r>
                <a:endParaRPr lang="zh-CN" altLang="en-US" sz="2000" b="1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943" y="2352"/>
                <a:ext cx="83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97840" y="688975"/>
            <a:ext cx="2764155" cy="1561465"/>
            <a:chOff x="556" y="2227"/>
            <a:chExt cx="4228" cy="2425"/>
          </a:xfrm>
        </p:grpSpPr>
        <p:grpSp>
          <p:nvGrpSpPr>
            <p:cNvPr id="42" name="组合 41"/>
            <p:cNvGrpSpPr/>
            <p:nvPr/>
          </p:nvGrpSpPr>
          <p:grpSpPr>
            <a:xfrm>
              <a:off x="556" y="2352"/>
              <a:ext cx="4228" cy="1516"/>
              <a:chOff x="556" y="2250"/>
              <a:chExt cx="4228" cy="151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27" y="2341"/>
                <a:ext cx="857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9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695" y="2227"/>
              <a:ext cx="4088" cy="2425"/>
              <a:chOff x="695" y="2227"/>
              <a:chExt cx="4088" cy="2425"/>
            </a:xfrm>
          </p:grpSpPr>
          <p:sp>
            <p:nvSpPr>
              <p:cNvPr id="49" name="正五边形 48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95" y="2227"/>
                <a:ext cx="799" cy="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479" y="3539"/>
                <a:ext cx="1448" cy="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脱氧核糖</a:t>
                </a:r>
                <a:endParaRPr lang="zh-CN" altLang="en-US" sz="2000" b="1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943" y="2443"/>
                <a:ext cx="840" cy="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</p:grpSp>
      </p:grpSp>
      <p:sp>
        <p:nvSpPr>
          <p:cNvPr id="53" name="文本框 52"/>
          <p:cNvSpPr txBox="1"/>
          <p:nvPr/>
        </p:nvSpPr>
        <p:spPr>
          <a:xfrm>
            <a:off x="193675" y="5495925"/>
            <a:ext cx="4069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胞嘧啶</a:t>
            </a:r>
            <a:r>
              <a:rPr lang="zh-CN" altLang="en-US" sz="2800" b="1">
                <a:solidFill>
                  <a:srgbClr val="0070C0"/>
                </a:solidFill>
              </a:rPr>
              <a:t>脱氧核糖核苷酸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59410" y="2364105"/>
            <a:ext cx="390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腺嘌呤</a:t>
            </a:r>
            <a:r>
              <a:rPr lang="zh-CN" altLang="en-US" sz="2800" b="1">
                <a:solidFill>
                  <a:srgbClr val="0070C0"/>
                </a:solidFill>
              </a:rPr>
              <a:t>脱氧核糖核苷酸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226050" y="3773805"/>
            <a:ext cx="2588895" cy="1399540"/>
            <a:chOff x="556" y="2227"/>
            <a:chExt cx="4538" cy="2425"/>
          </a:xfrm>
        </p:grpSpPr>
        <p:grpSp>
          <p:nvGrpSpPr>
            <p:cNvPr id="56" name="组合 55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/>
              <p:cNvCxnSpPr>
                <a:endCxn id="63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695" y="2227"/>
              <a:ext cx="4399" cy="2425"/>
              <a:chOff x="695" y="2227"/>
              <a:chExt cx="4399" cy="2425"/>
            </a:xfrm>
          </p:grpSpPr>
          <p:sp>
            <p:nvSpPr>
              <p:cNvPr id="63" name="正五边形 62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95" y="2227"/>
                <a:ext cx="799" cy="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499" y="3781"/>
                <a:ext cx="1448" cy="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核糖</a:t>
                </a:r>
                <a:endParaRPr lang="zh-CN" altLang="en-US" sz="2000" b="1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947" y="2443"/>
                <a:ext cx="1147" cy="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C</a:t>
                </a:r>
                <a:endParaRPr lang="en-US" altLang="zh-CN" sz="2800" b="1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5049520" y="2291715"/>
            <a:ext cx="390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腺嘌呤</a:t>
            </a:r>
            <a:r>
              <a:rPr lang="zh-CN" altLang="en-US" sz="2800" b="1">
                <a:solidFill>
                  <a:srgbClr val="0070C0"/>
                </a:solidFill>
              </a:rPr>
              <a:t>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074920" y="5434965"/>
            <a:ext cx="3042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胞嘧啶</a:t>
            </a:r>
            <a:r>
              <a:rPr lang="zh-CN" altLang="en-US" sz="2800" b="1">
                <a:solidFill>
                  <a:srgbClr val="0070C0"/>
                </a:solidFill>
                <a:sym typeface="+mn-ea"/>
              </a:rPr>
              <a:t>核糖核苷酸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7" grpId="0"/>
      <p:bldP spid="53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389890" y="758190"/>
            <a:ext cx="2918460" cy="1495048"/>
            <a:chOff x="556" y="2227"/>
            <a:chExt cx="4538" cy="2489"/>
          </a:xfrm>
        </p:grpSpPr>
        <p:grpSp>
          <p:nvGrpSpPr>
            <p:cNvPr id="18" name="组合 17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endCxn id="25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695" y="2227"/>
              <a:ext cx="4399" cy="2489"/>
              <a:chOff x="695" y="2227"/>
              <a:chExt cx="4399" cy="2489"/>
            </a:xfrm>
          </p:grpSpPr>
          <p:sp>
            <p:nvSpPr>
              <p:cNvPr id="25" name="正五边形 24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95" y="2227"/>
                <a:ext cx="799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479" y="3539"/>
                <a:ext cx="1448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脱氧核糖</a:t>
                </a:r>
                <a:endParaRPr lang="zh-CN" altLang="en-US" sz="2000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47" y="2443"/>
                <a:ext cx="1147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G</a:t>
                </a:r>
                <a:endParaRPr lang="en-US" altLang="zh-CN" sz="2800" b="1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912360" y="833120"/>
            <a:ext cx="2918460" cy="1456606"/>
            <a:chOff x="556" y="2227"/>
            <a:chExt cx="4538" cy="2425"/>
          </a:xfrm>
        </p:grpSpPr>
        <p:grpSp>
          <p:nvGrpSpPr>
            <p:cNvPr id="6" name="组合 5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endCxn id="13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695" y="2227"/>
              <a:ext cx="4399" cy="2425"/>
              <a:chOff x="695" y="2227"/>
              <a:chExt cx="4399" cy="2425"/>
            </a:xfrm>
          </p:grpSpPr>
          <p:sp>
            <p:nvSpPr>
              <p:cNvPr id="13" name="正五边形 12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95" y="2227"/>
                <a:ext cx="799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478" y="3553"/>
                <a:ext cx="1448" cy="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核糖</a:t>
                </a:r>
                <a:endParaRPr lang="zh-CN" altLang="en-US" sz="2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47" y="2443"/>
                <a:ext cx="1147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G</a:t>
                </a:r>
                <a:endParaRPr lang="en-US" altLang="zh-CN" sz="2800" b="1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925060" y="3997325"/>
            <a:ext cx="2918460" cy="1456606"/>
            <a:chOff x="556" y="2227"/>
            <a:chExt cx="4538" cy="2425"/>
          </a:xfrm>
        </p:grpSpPr>
        <p:grpSp>
          <p:nvGrpSpPr>
            <p:cNvPr id="30" name="组合 29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>
                <a:endCxn id="37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95" y="2227"/>
              <a:ext cx="4399" cy="2425"/>
              <a:chOff x="695" y="2227"/>
              <a:chExt cx="4399" cy="2425"/>
            </a:xfrm>
          </p:grpSpPr>
          <p:sp>
            <p:nvSpPr>
              <p:cNvPr id="37" name="正五边形 36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95" y="2227"/>
                <a:ext cx="799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307" y="3528"/>
                <a:ext cx="1468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/>
                  <a:t>核糖</a:t>
                </a:r>
                <a:endParaRPr lang="zh-CN" altLang="en-US" sz="2800" b="1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947" y="2443"/>
                <a:ext cx="1147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U</a:t>
                </a:r>
                <a:endParaRPr lang="en-US" altLang="zh-CN" sz="2800" b="1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03580" y="4037330"/>
            <a:ext cx="2918460" cy="1495048"/>
            <a:chOff x="556" y="2227"/>
            <a:chExt cx="4538" cy="2489"/>
          </a:xfrm>
        </p:grpSpPr>
        <p:grpSp>
          <p:nvGrpSpPr>
            <p:cNvPr id="42" name="组合 41"/>
            <p:cNvGrpSpPr/>
            <p:nvPr/>
          </p:nvGrpSpPr>
          <p:grpSpPr>
            <a:xfrm>
              <a:off x="556" y="2352"/>
              <a:ext cx="4187" cy="1516"/>
              <a:chOff x="556" y="2250"/>
              <a:chExt cx="4187" cy="151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56" y="2250"/>
                <a:ext cx="1077" cy="96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27" y="2341"/>
                <a:ext cx="816" cy="7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9" idx="5"/>
              </p:cNvCxnSpPr>
              <p:nvPr/>
            </p:nvCxnSpPr>
            <p:spPr>
              <a:xfrm flipH="1">
                <a:off x="3927" y="3050"/>
                <a:ext cx="16" cy="7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140" y="2834"/>
                <a:ext cx="16" cy="9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1633" y="2834"/>
                <a:ext cx="523" cy="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695" y="2227"/>
              <a:ext cx="4399" cy="2489"/>
              <a:chOff x="695" y="2227"/>
              <a:chExt cx="4399" cy="2489"/>
            </a:xfrm>
          </p:grpSpPr>
          <p:sp>
            <p:nvSpPr>
              <p:cNvPr id="49" name="正五边形 48"/>
              <p:cNvSpPr/>
              <p:nvPr/>
            </p:nvSpPr>
            <p:spPr>
              <a:xfrm>
                <a:off x="2156" y="3219"/>
                <a:ext cx="1771" cy="1433"/>
              </a:xfrm>
              <a:prstGeom prst="pentago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95" y="2227"/>
                <a:ext cx="799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磷酸</a:t>
                </a:r>
                <a:endParaRPr lang="zh-CN" altLang="en-US" sz="2000" b="1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479" y="3539"/>
                <a:ext cx="1448" cy="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脱氧核糖</a:t>
                </a:r>
                <a:endParaRPr lang="zh-CN" altLang="en-US" sz="2000" b="1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947" y="2443"/>
                <a:ext cx="1147" cy="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T</a:t>
                </a:r>
                <a:endParaRPr lang="en-US" altLang="zh-CN" sz="2800" b="1"/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349885" y="2489835"/>
            <a:ext cx="390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鸟嘌呤</a:t>
            </a:r>
            <a:r>
              <a:rPr lang="zh-CN" altLang="en-US" sz="2800" b="1">
                <a:solidFill>
                  <a:srgbClr val="0070C0"/>
                </a:solidFill>
              </a:rPr>
              <a:t>脱氧核糖核苷酸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66615" y="2489835"/>
            <a:ext cx="3903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鸟嘌呤</a:t>
            </a:r>
            <a:r>
              <a:rPr lang="zh-CN" altLang="en-US" sz="2800" b="1">
                <a:solidFill>
                  <a:srgbClr val="0070C0"/>
                </a:solidFill>
              </a:rPr>
              <a:t>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89890" y="5826760"/>
            <a:ext cx="4451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胸腺嘧啶</a:t>
            </a:r>
            <a:r>
              <a:rPr lang="zh-CN" altLang="en-US" sz="2800" b="1">
                <a:solidFill>
                  <a:srgbClr val="0070C0"/>
                </a:solidFill>
              </a:rPr>
              <a:t>脱氧核糖核苷酸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01260" y="5826760"/>
            <a:ext cx="402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尿嘧啶</a:t>
            </a:r>
            <a:r>
              <a:rPr lang="zh-CN" altLang="en-US" sz="2800" b="1">
                <a:solidFill>
                  <a:srgbClr val="0070C0"/>
                </a:solidFill>
              </a:rPr>
              <a:t>核糖核苷酸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3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timg_image&amp;quality=80&amp;size=b9999_10000&amp;sec=1493026385052&amp;di=8670a1bb7fed3f5cfb12ef48549d856e&amp;imgtype=0&amp;src=http%3A%2F%2Fimg.taopic.com%2Fuploads%2Fallimg%2F140625%2F267851-140625045T977.jp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8130" y="306705"/>
            <a:ext cx="2465705" cy="2357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" y="81915"/>
            <a:ext cx="7886700" cy="1325563"/>
          </a:xfrm>
        </p:spPr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组成核酸的碱基有多少种？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975" y="1096010"/>
            <a:ext cx="62198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5</a:t>
            </a:r>
            <a:r>
              <a:rPr lang="zh-CN" altLang="en-US" sz="3200" b="1"/>
              <a:t>种；</a:t>
            </a:r>
            <a:endParaRPr lang="zh-CN" altLang="en-US" sz="3200" b="1"/>
          </a:p>
          <a:p>
            <a:r>
              <a:rPr lang="en-US" altLang="zh-CN" sz="3200" b="1"/>
              <a:t>A</a:t>
            </a:r>
            <a:r>
              <a:rPr lang="zh-CN" altLang="en-US" sz="3200" b="1"/>
              <a:t>（腺嘌呤）、</a:t>
            </a:r>
            <a:r>
              <a:rPr lang="en-US" altLang="zh-CN" sz="3200" b="1"/>
              <a:t>G</a:t>
            </a:r>
            <a:r>
              <a:rPr lang="zh-CN" altLang="en-US" sz="3200" b="1"/>
              <a:t>（鸟嘌呤）、</a:t>
            </a:r>
            <a:endParaRPr lang="zh-CN" altLang="en-US" sz="3200" b="1"/>
          </a:p>
          <a:p>
            <a:r>
              <a:rPr lang="en-US" altLang="zh-CN" sz="3200" b="1"/>
              <a:t>C</a:t>
            </a:r>
            <a:r>
              <a:rPr lang="zh-CN" altLang="en-US" sz="3200" b="1"/>
              <a:t>（胞嘧啶）、</a:t>
            </a:r>
            <a:r>
              <a:rPr lang="en-US" altLang="zh-CN" sz="3200" b="1"/>
              <a:t>T</a:t>
            </a:r>
            <a:r>
              <a:rPr lang="zh-CN" altLang="en-US" sz="3200" b="1"/>
              <a:t>（胸腺嘧啶）、</a:t>
            </a:r>
            <a:endParaRPr lang="zh-CN" altLang="en-US" sz="3200" b="1"/>
          </a:p>
          <a:p>
            <a:r>
              <a:rPr lang="en-US" altLang="zh-CN" sz="3200" b="1"/>
              <a:t>u</a:t>
            </a:r>
            <a:r>
              <a:rPr lang="zh-CN" altLang="en-US" sz="3200" b="1"/>
              <a:t>（尿嘧啶）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511175" y="3211830"/>
            <a:ext cx="7562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组成核酸的核苷酸有多少种</a:t>
            </a:r>
            <a:endParaRPr lang="zh-CN" altLang="en-US" sz="44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175" y="3980180"/>
            <a:ext cx="8363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8</a:t>
            </a:r>
            <a:r>
              <a:rPr lang="zh-CN" altLang="en-US" sz="3200" b="1"/>
              <a:t>种</a:t>
            </a:r>
            <a:endParaRPr lang="zh-CN" altLang="en-US" sz="3200" b="1"/>
          </a:p>
          <a:p>
            <a:r>
              <a:rPr lang="zh-CN" altLang="en-US" sz="3200" b="1"/>
              <a:t>腺嘌呤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脱氧核糖</a:t>
            </a:r>
            <a:r>
              <a:rPr lang="zh-CN" altLang="en-US" sz="3200" b="1"/>
              <a:t>核苷酸、腺嘌呤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核糖</a:t>
            </a:r>
            <a:r>
              <a:rPr lang="zh-CN" altLang="en-US" sz="3200" b="1"/>
              <a:t>核苷酸</a:t>
            </a:r>
            <a:endParaRPr lang="zh-CN" altLang="en-US" sz="3200" b="1"/>
          </a:p>
          <a:p>
            <a:r>
              <a:rPr lang="zh-CN" altLang="en-US" sz="3200" b="1"/>
              <a:t>鸟嘌呤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脱氧核糖</a:t>
            </a:r>
            <a:r>
              <a:rPr lang="zh-CN" altLang="en-US" sz="3200" b="1"/>
              <a:t>核苷酸、鸟嘌呤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核糖</a:t>
            </a:r>
            <a:r>
              <a:rPr lang="zh-CN" altLang="en-US" sz="3200" b="1"/>
              <a:t>核苷酸</a:t>
            </a:r>
            <a:endParaRPr lang="zh-CN" altLang="en-US" sz="3200" b="1"/>
          </a:p>
          <a:p>
            <a:r>
              <a:rPr lang="zh-CN" altLang="en-US" sz="3200" b="1"/>
              <a:t>胞嘧啶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脱氧核糖</a:t>
            </a:r>
            <a:r>
              <a:rPr lang="zh-CN" altLang="en-US" sz="3200" b="1"/>
              <a:t>核苷酸、胞嘧啶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核糖</a:t>
            </a:r>
            <a:r>
              <a:rPr lang="zh-CN" altLang="en-US" sz="3200" b="1"/>
              <a:t>核苷酸</a:t>
            </a:r>
            <a:endParaRPr lang="zh-CN" altLang="en-US" sz="3200" b="1"/>
          </a:p>
          <a:p>
            <a:r>
              <a:rPr lang="zh-CN" altLang="en-US" sz="3200" b="1"/>
              <a:t>胸腺嘧啶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脱氧核糖</a:t>
            </a:r>
            <a:r>
              <a:rPr lang="zh-CN" altLang="en-US" sz="3200" b="1"/>
              <a:t>核苷酸、尿嘧啶</a:t>
            </a:r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</a:rPr>
              <a:t>核糖</a:t>
            </a:r>
            <a:r>
              <a:rPr lang="zh-CN" altLang="en-US" sz="3200" b="1"/>
              <a:t>核苷酸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/>
          <p:nvPr>
            <p:ph idx="1"/>
          </p:nvPr>
        </p:nvSpPr>
        <p:spPr>
          <a:xfrm>
            <a:off x="170815" y="224631"/>
            <a:ext cx="7886700" cy="767715"/>
          </a:xfrm>
        </p:spPr>
        <p:txBody>
          <a:bodyPr/>
          <a:p>
            <a:pPr marL="0" indent="0">
              <a:buNone/>
            </a:pP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核苷酸是如何相连组成核酸的？</a:t>
            </a:r>
            <a:endParaRPr lang="zh-CN" altLang="en-US" sz="4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9" name="图片 19" descr="105115051031662566"/>
          <p:cNvPicPr>
            <a:picLocks noChangeAspect="1"/>
          </p:cNvPicPr>
          <p:nvPr/>
        </p:nvPicPr>
        <p:blipFill>
          <a:blip r:embed="rId1"/>
          <a:srcRect l="17239" t="3272" r="24427" b="24492"/>
          <a:stretch>
            <a:fillRect/>
          </a:stretch>
        </p:blipFill>
        <p:spPr>
          <a:xfrm>
            <a:off x="582930" y="1963420"/>
            <a:ext cx="2933700" cy="308546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3371374" y="3033713"/>
            <a:ext cx="1223010" cy="43957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21" name="图片 21" descr="454209794649789952"/>
          <p:cNvPicPr>
            <a:picLocks noChangeAspect="1"/>
          </p:cNvPicPr>
          <p:nvPr/>
        </p:nvPicPr>
        <p:blipFill>
          <a:blip r:embed="rId2"/>
          <a:srcRect l="8600" t="3186" r="14783" b="4644"/>
          <a:stretch>
            <a:fillRect/>
          </a:stretch>
        </p:blipFill>
        <p:spPr>
          <a:xfrm>
            <a:off x="4994910" y="2045970"/>
            <a:ext cx="2553335" cy="27933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69490" y="5448300"/>
            <a:ext cx="368935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脱水缩合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形成磷酸二酯键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 rot="20280000">
            <a:off x="-53340" y="1251585"/>
            <a:ext cx="2573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</a:rPr>
              <a:t>磷酸二酯键</a:t>
            </a:r>
            <a:endParaRPr lang="zh-CN" altLang="en-US" sz="3200" b="1">
              <a:solidFill>
                <a:srgbClr val="00B05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1" name=" 141"/>
          <p:cNvSpPr/>
          <p:nvPr/>
        </p:nvSpPr>
        <p:spPr>
          <a:xfrm rot="2640000" flipH="1">
            <a:off x="316865" y="2524760"/>
            <a:ext cx="1496695" cy="29083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ldLvl="0" animBg="1"/>
      <p:bldP spid="18" grpId="0" bldLvl="0" animBg="1"/>
      <p:bldP spid="141" grpId="0" bldLvl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52546f90923f69c89424dcea5199060f"/>
          <p:cNvPicPr>
            <a:picLocks noChangeAspect="1"/>
          </p:cNvPicPr>
          <p:nvPr/>
        </p:nvPicPr>
        <p:blipFill>
          <a:blip r:embed="rId1"/>
          <a:srcRect r="14500"/>
          <a:stretch>
            <a:fillRect/>
          </a:stretch>
        </p:blipFill>
        <p:spPr>
          <a:xfrm>
            <a:off x="6437630" y="188595"/>
            <a:ext cx="2714625" cy="3771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" y="814705"/>
            <a:ext cx="7886700" cy="1325563"/>
          </a:xfrm>
        </p:spPr>
        <p:txBody>
          <a:bodyPr/>
          <a:p>
            <a:r>
              <a:rPr lang="zh-CN" altLang="en-US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核酸初步水解的产物是什么</a:t>
            </a:r>
            <a:endParaRPr lang="zh-CN" altLang="en-US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3483610"/>
            <a:ext cx="7602855" cy="732155"/>
          </a:xfrm>
        </p:spPr>
        <p:txBody>
          <a:bodyPr/>
          <a:p>
            <a:pPr marL="0" indent="0">
              <a:buNone/>
            </a:pPr>
            <a:r>
              <a:rPr lang="zh-CN" altLang="en-US" sz="44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核酸彻底水解的产物是什么？</a:t>
            </a:r>
            <a:endParaRPr lang="zh-CN" altLang="en-US" sz="4400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1955800"/>
            <a:ext cx="337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核苷酸</a:t>
            </a:r>
            <a:endParaRPr lang="zh-CN" altLang="en-US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311150" y="4215765"/>
            <a:ext cx="538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磷酸、五碳糖、含氮碱基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9" y="-56832"/>
            <a:ext cx="7886700" cy="81534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核酸分子的特性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2061845"/>
            <a:ext cx="8661400" cy="221424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endParaRPr lang="zh-CN" altLang="en-US" sz="27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700">
                <a:latin typeface="楷体" panose="02010609060101010101" charset="-122"/>
                <a:ea typeface="楷体" panose="02010609060101010101" charset="-122"/>
                <a:sym typeface="+mn-ea"/>
              </a:rPr>
              <a:t>          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虽然只有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种，但其</a:t>
            </a:r>
            <a:r>
              <a:rPr lang="zh-CN" altLang="en-US" sz="3200" u="sng">
                <a:latin typeface="楷体" panose="02010609060101010101" charset="-122"/>
                <a:ea typeface="楷体" panose="02010609060101010101" charset="-122"/>
                <a:sym typeface="+mn-ea"/>
              </a:rPr>
              <a:t>排列顺序却是多样化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的，所以</a:t>
            </a: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DNA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分子具有</a:t>
            </a:r>
            <a:r>
              <a:rPr lang="zh-CN" altLang="en-US" sz="3200" u="sng">
                <a:latin typeface="楷体" panose="02010609060101010101" charset="-122"/>
                <a:ea typeface="楷体" panose="02010609060101010101" charset="-122"/>
                <a:sym typeface="+mn-ea"/>
              </a:rPr>
              <a:t>多样性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51" y="742474"/>
            <a:ext cx="9135428" cy="16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7225" y="874395"/>
            <a:ext cx="83286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latin typeface="楷体" panose="02010609060101010101" charset="-122"/>
                <a:ea typeface="楷体" panose="02010609060101010101" charset="-122"/>
                <a:sym typeface="+mn-ea"/>
              </a:rPr>
              <a:t>        4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种核苷酸的</a:t>
            </a:r>
            <a:r>
              <a:rPr lang="zh-CN" altLang="en-US" sz="3200" u="sng">
                <a:latin typeface="楷体" panose="02010609060101010101" charset="-122"/>
                <a:ea typeface="楷体" panose="02010609060101010101" charset="-122"/>
                <a:sym typeface="+mn-ea"/>
              </a:rPr>
              <a:t>比例和排列顺序是特定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的，其特定的排列顺序代表了</a:t>
            </a:r>
            <a:r>
              <a:rPr lang="zh-CN" altLang="en-US" sz="3200" u="sng">
                <a:latin typeface="楷体" panose="02010609060101010101" charset="-122"/>
                <a:ea typeface="楷体" panose="02010609060101010101" charset="-122"/>
                <a:sym typeface="+mn-ea"/>
              </a:rPr>
              <a:t>特定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sym typeface="+mn-ea"/>
              </a:rPr>
              <a:t>的遗传信息。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81990" y="5003165"/>
            <a:ext cx="778002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FF0000"/>
                </a:solidFill>
              </a:rPr>
              <a:t>为什么核酸可以储存大量的遗传信息？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84931" y="1011555"/>
            <a:ext cx="24550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、特异性：</a:t>
            </a:r>
            <a:endParaRPr lang="zh-CN" altLang="en-US" sz="3600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9" y="2935605"/>
            <a:ext cx="21364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32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、多样性：</a:t>
            </a:r>
            <a:endParaRPr lang="zh-CN" altLang="en-US" sz="3200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  <p:bldP spid="3" grpId="0" build="p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4" y="173673"/>
            <a:ext cx="7900511" cy="619125"/>
          </a:xfrm>
        </p:spPr>
        <p:txBody>
          <a:bodyPr/>
          <a:p>
            <a:r>
              <a:rPr lang="en-US" altLang="zh-CN" sz="3000" b="1"/>
              <a:t>DNA</a:t>
            </a:r>
            <a:r>
              <a:rPr lang="zh-CN" altLang="en-US" sz="3000" b="1"/>
              <a:t>和</a:t>
            </a:r>
            <a:r>
              <a:rPr lang="en-US" altLang="zh-CN" sz="3000" b="1"/>
              <a:t>RNA</a:t>
            </a:r>
            <a:r>
              <a:rPr lang="zh-CN" altLang="en-US" sz="3000" b="1"/>
              <a:t>的比较</a:t>
            </a:r>
            <a:endParaRPr lang="zh-CN" altLang="en-US" sz="3000" b="1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94615" y="977265"/>
          <a:ext cx="8898890" cy="565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15"/>
                <a:gridCol w="1128395"/>
                <a:gridCol w="3910330"/>
                <a:gridCol w="3181350"/>
              </a:tblGrid>
              <a:tr h="6940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700"/>
                        <a:t>种类</a:t>
                      </a:r>
                      <a:endParaRPr lang="zh-CN" altLang="en-US" sz="2700"/>
                    </a:p>
                  </a:txBody>
                  <a:tcPr marL="68580" marR="68580" marT="34290" marB="34290"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7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700" b="1"/>
                    </a:p>
                  </a:txBody>
                  <a:tcPr marL="68580" marR="68580" marT="34290" marB="34290"/>
                </a:tc>
              </a:tr>
              <a:tr h="758190">
                <a:tc rowSpan="4">
                  <a:txBody>
                    <a:bodyPr/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</a:tr>
              <a:tr h="5334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/>
                        <a:t>                                      </a:t>
                      </a: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</a:tr>
              <a:tr h="750570">
                <a:tc v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 hMerge="1">
                  <a:tcPr/>
                </a:tc>
              </a:tr>
              <a:tr h="60706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</a:tr>
              <a:tr h="67437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基本单位</a:t>
                      </a: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</a:tr>
              <a:tr h="53213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分布</a:t>
                      </a: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</a:tr>
              <a:tr h="56832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染色</a:t>
                      </a: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</a:tr>
              <a:tr h="53213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功能</a:t>
                      </a: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endParaRPr lang="zh-CN" altLang="en-US" sz="2400" b="1"/>
                    </a:p>
                  </a:txBody>
                  <a:tcPr marL="68580" marR="68580" marT="34290" marB="34290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0973" y="2395538"/>
            <a:ext cx="613410" cy="1932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 b="1">
                <a:latin typeface="+mj-ea"/>
                <a:ea typeface="+mj-ea"/>
              </a:rPr>
              <a:t>组成成分</a:t>
            </a:r>
            <a:endParaRPr lang="zh-CN" altLang="en-US" sz="2800" b="1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2300" y="1111250"/>
            <a:ext cx="420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ym typeface="+mn-ea"/>
              </a:rPr>
              <a:t>DNA</a:t>
            </a:r>
            <a:r>
              <a:rPr lang="zh-CN" altLang="en-US" sz="2800" b="1">
                <a:sym typeface="+mn-ea"/>
              </a:rPr>
              <a:t>（脱氧核糖核酸）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5830570" y="1111250"/>
            <a:ext cx="316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800" b="1">
                <a:sym typeface="+mn-ea"/>
              </a:rPr>
              <a:t>RNA</a:t>
            </a:r>
            <a:r>
              <a:rPr lang="zh-CN" altLang="en-US" sz="2800" b="1">
                <a:sym typeface="+mn-ea"/>
              </a:rPr>
              <a:t>（核糖核酸）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871855" y="1727200"/>
            <a:ext cx="1216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五碳糖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454751" y="1802606"/>
            <a:ext cx="2284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800" b="1">
                <a:sym typeface="+mn-ea"/>
              </a:rPr>
              <a:t>脱氧核糖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5867241" y="1802606"/>
            <a:ext cx="14435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ym typeface="+mn-ea"/>
              </a:rPr>
              <a:t>核糖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986314" y="2556986"/>
            <a:ext cx="10358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ym typeface="+mn-ea"/>
              </a:rPr>
              <a:t>磷酸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4960303" y="2433796"/>
            <a:ext cx="12558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350" b="1">
                <a:sym typeface="+mn-ea"/>
              </a:rPr>
              <a:t>    </a:t>
            </a:r>
            <a:r>
              <a:rPr lang="en-US" altLang="zh-CN" sz="32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磷酸</a:t>
            </a:r>
            <a:endParaRPr lang="zh-CN" altLang="en-US" sz="2800" b="1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6314" y="3233261"/>
            <a:ext cx="840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ym typeface="+mn-ea"/>
              </a:rPr>
              <a:t>碱基</a:t>
            </a:r>
            <a:endParaRPr lang="zh-CN" altLang="en-US" sz="28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0304" y="3143250"/>
            <a:ext cx="57373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</a:t>
            </a:r>
            <a:r>
              <a:rPr lang="zh-CN" altLang="en-US" sz="2400" b="1">
                <a:sym typeface="+mn-ea"/>
              </a:rPr>
              <a:t>（腺嘌呤）、</a:t>
            </a:r>
            <a:r>
              <a:rPr lang="en-US" altLang="zh-CN" sz="2400" b="1">
                <a:sym typeface="+mn-ea"/>
              </a:rPr>
              <a:t>G</a:t>
            </a:r>
            <a:r>
              <a:rPr lang="zh-CN" altLang="en-US" sz="2400" b="1">
                <a:sym typeface="+mn-ea"/>
              </a:rPr>
              <a:t>（鸟嘌呤）、</a:t>
            </a:r>
            <a:r>
              <a:rPr lang="en-US" altLang="zh-CN" sz="2400" b="1">
                <a:sym typeface="+mn-ea"/>
              </a:rPr>
              <a:t>C</a:t>
            </a:r>
            <a:r>
              <a:rPr lang="zh-CN" altLang="en-US" sz="2400" b="1">
                <a:sym typeface="+mn-ea"/>
              </a:rPr>
              <a:t>（胞嘧啶）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2654776" y="3868420"/>
            <a:ext cx="24388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T</a:t>
            </a:r>
            <a:r>
              <a:rPr lang="zh-CN" altLang="en-US" sz="2400" b="1">
                <a:sym typeface="+mn-ea"/>
              </a:rPr>
              <a:t>（胸腺嘧啶）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5891213" y="3868420"/>
            <a:ext cx="20312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U</a:t>
            </a:r>
            <a:r>
              <a:rPr lang="zh-CN" altLang="en-US" sz="2400" b="1">
                <a:sym typeface="+mn-ea"/>
              </a:rPr>
              <a:t>（尿嘧啶）</a:t>
            </a:r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2284730" y="4446905"/>
            <a:ext cx="32046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脱氧核糖核苷酸（</a:t>
            </a: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种）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5985986" y="4446905"/>
            <a:ext cx="25941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核糖核苷酸（</a:t>
            </a: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种）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2560796" y="5041424"/>
            <a:ext cx="20721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主要</a:t>
            </a:r>
            <a:r>
              <a:rPr lang="zh-CN" altLang="en-US" sz="2400" b="1">
                <a:sym typeface="+mn-ea"/>
              </a:rPr>
              <a:t>在细胞核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5986145" y="5041424"/>
            <a:ext cx="2055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主要</a:t>
            </a:r>
            <a:r>
              <a:rPr lang="zh-CN" altLang="en-US" sz="2400" b="1">
                <a:sym typeface="+mn-ea"/>
              </a:rPr>
              <a:t>在细胞质</a:t>
            </a:r>
            <a:endParaRPr lang="zh-CN" altLang="en-US" sz="2400"/>
          </a:p>
        </p:txBody>
      </p:sp>
      <p:sp>
        <p:nvSpPr>
          <p:cNvPr id="23" name="文本框 22"/>
          <p:cNvSpPr txBox="1"/>
          <p:nvPr/>
        </p:nvSpPr>
        <p:spPr>
          <a:xfrm>
            <a:off x="2382044" y="5604828"/>
            <a:ext cx="27970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2400" b="1">
                <a:sym typeface="+mn-ea"/>
              </a:rPr>
              <a:t>甲基绿</a:t>
            </a:r>
            <a:r>
              <a:rPr lang="en-US" altLang="zh-CN" sz="2400" b="1">
                <a:sym typeface="+mn-ea"/>
              </a:rPr>
              <a:t>——</a:t>
            </a:r>
            <a:r>
              <a:rPr lang="zh-CN" altLang="en-US" sz="2400" b="1">
                <a:sym typeface="+mn-ea"/>
              </a:rPr>
              <a:t>绿色</a:t>
            </a:r>
            <a:endParaRPr lang="zh-CN" altLang="en-US" sz="2400"/>
          </a:p>
        </p:txBody>
      </p:sp>
      <p:sp>
        <p:nvSpPr>
          <p:cNvPr id="24" name="文本框 23"/>
          <p:cNvSpPr txBox="1"/>
          <p:nvPr/>
        </p:nvSpPr>
        <p:spPr>
          <a:xfrm>
            <a:off x="5867400" y="5605145"/>
            <a:ext cx="2493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吡罗红</a:t>
            </a:r>
            <a:r>
              <a:rPr lang="en-US" altLang="zh-CN" sz="2400" b="1">
                <a:sym typeface="+mn-ea"/>
              </a:rPr>
              <a:t>——</a:t>
            </a:r>
            <a:r>
              <a:rPr lang="zh-CN" altLang="en-US" sz="2400" b="1">
                <a:sym typeface="+mn-ea"/>
              </a:rPr>
              <a:t>红色</a:t>
            </a:r>
            <a:endParaRPr lang="zh-CN" altLang="en-US" sz="2400" b="1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88356" y="6166803"/>
            <a:ext cx="674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携带遗传信息、生物体遗传、变异、蛋白质合成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5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468" y="210503"/>
            <a:ext cx="2506504" cy="716756"/>
          </a:xfrm>
          <a:scene3d>
            <a:camera prst="orthographicFront">
              <a:rot lat="600000" lon="3000000" rev="1200000"/>
            </a:camera>
            <a:lightRig rig="threePt" dir="t"/>
          </a:scene3d>
        </p:spPr>
        <p:txBody>
          <a:bodyPr>
            <a:noAutofit/>
            <a:scene3d>
              <a:camera prst="isometricLeftDown"/>
              <a:lightRig rig="threePt" dir="t"/>
            </a:scene3d>
          </a:bodyPr>
          <a:p>
            <a:r>
              <a:rPr lang="en-US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DNA?</a:t>
            </a:r>
            <a:endParaRPr lang="en-US" altLang="zh-CN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" y="1303020"/>
            <a:ext cx="8774430" cy="1360170"/>
          </a:xfrm>
        </p:spPr>
        <p:txBody>
          <a:bodyPr>
            <a:noAutofit/>
          </a:bodyPr>
          <a:p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亲子鉴定；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刑侦人员在破案时利用在案发现场留下的血迹、头发等找出真凶；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5730" y="3338354"/>
            <a:ext cx="8774430" cy="3102769"/>
            <a:chOff x="35" y="3959"/>
            <a:chExt cx="18424" cy="6515"/>
          </a:xfrm>
        </p:grpSpPr>
        <p:sp>
          <p:nvSpPr>
            <p:cNvPr id="4" name="文本框 3"/>
            <p:cNvSpPr txBox="1"/>
            <p:nvPr/>
          </p:nvSpPr>
          <p:spPr>
            <a:xfrm>
              <a:off x="2883" y="3959"/>
              <a:ext cx="15576" cy="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C00000"/>
                  </a:solidFill>
                </a:rPr>
                <a:t>为什么DNA能比较精确地定位一个人的身份？</a:t>
              </a:r>
              <a:endParaRPr lang="zh-CN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5" name="图片 4" descr="timg_image&amp;quality=80&amp;size=b9999_10000&amp;sec=1493026318986&amp;di=d56220a940e077eaeae8591fb4b76320&amp;imgtype=jpg&amp;src=http%3A%2F%2Fimg3.imgtn.bdimg.com%2Fit%2Fu%3D1391634017%2C3623723548%26fm%3D214%26gp%3D0.jpg"/>
            <p:cNvPicPr>
              <a:picLocks noChangeAspect="1"/>
            </p:cNvPicPr>
            <p:nvPr/>
          </p:nvPicPr>
          <p:blipFill>
            <a:blip r:embed="rId1"/>
            <a:srcRect b="7246"/>
            <a:stretch>
              <a:fillRect/>
            </a:stretch>
          </p:blipFill>
          <p:spPr>
            <a:xfrm>
              <a:off x="35" y="6841"/>
              <a:ext cx="3663" cy="36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743710" y="4897120"/>
            <a:ext cx="750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DNA</a:t>
            </a:r>
            <a:r>
              <a:rPr lang="zh-CN" altLang="en-US" sz="3200" b="1"/>
              <a:t>是独一无二的，就和我们的指纹一样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2132965" y="5634355"/>
            <a:ext cx="2748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DNA</a:t>
            </a:r>
            <a:r>
              <a:rPr lang="zh-CN" altLang="en-US" sz="3200" b="1"/>
              <a:t>指纹法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timg_image&amp;quality=80&amp;size=b9999_10000&amp;sec=1493026385053&amp;di=d31bef24ef4f403250039b882b0c2596&amp;imgtype=0&amp;src=http%3A%2F%2Fimg1.niutuku.com%2Fhd%2F49%2F2180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785" y="4023360"/>
            <a:ext cx="988695" cy="988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78" y="223520"/>
            <a:ext cx="7886700" cy="855821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核酸的分类？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078" y="1888808"/>
            <a:ext cx="12715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核酸</a:t>
            </a:r>
            <a:endParaRPr lang="zh-CN" altLang="en-US" sz="3600" b="1"/>
          </a:p>
        </p:txBody>
      </p:sp>
      <p:grpSp>
        <p:nvGrpSpPr>
          <p:cNvPr id="14" name="组合 13"/>
          <p:cNvGrpSpPr/>
          <p:nvPr/>
        </p:nvGrpSpPr>
        <p:grpSpPr>
          <a:xfrm>
            <a:off x="1246346" y="1496695"/>
            <a:ext cx="3164205" cy="1428750"/>
            <a:chOff x="2517" y="1802"/>
            <a:chExt cx="6644" cy="3000"/>
          </a:xfrm>
        </p:grpSpPr>
        <p:sp>
          <p:nvSpPr>
            <p:cNvPr id="5" name="左大括号 4"/>
            <p:cNvSpPr/>
            <p:nvPr/>
          </p:nvSpPr>
          <p:spPr>
            <a:xfrm>
              <a:off x="2517" y="2166"/>
              <a:ext cx="616" cy="222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34" y="1802"/>
              <a:ext cx="6027" cy="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/>
                <a:t>脱氧核糖核酸</a:t>
              </a:r>
              <a:endParaRPr lang="zh-CN" altLang="en-US" sz="32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33" y="3577"/>
              <a:ext cx="4743" cy="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/>
                <a:t>核糖核酸</a:t>
              </a:r>
              <a:endParaRPr lang="zh-CN" altLang="en-US" sz="3200" b="1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16705" y="1466215"/>
            <a:ext cx="107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70C0"/>
                </a:solidFill>
              </a:rPr>
              <a:t>DNA</a:t>
            </a:r>
            <a:endParaRPr lang="en-US" altLang="zh-CN" sz="3600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67405" y="2341880"/>
            <a:ext cx="122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70C0"/>
                </a:solidFill>
              </a:rPr>
              <a:t>RNA</a:t>
            </a:r>
            <a:endParaRPr lang="en-US" altLang="zh-CN" sz="3600" b="1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0674" y="3666014"/>
            <a:ext cx="3524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核酸的功能</a:t>
            </a:r>
            <a:r>
              <a:rPr lang="en-US" altLang="zh-CN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?</a:t>
            </a:r>
            <a:endParaRPr lang="en-US" altLang="zh-CN" sz="4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078" y="4288949"/>
            <a:ext cx="841724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 b="1"/>
              <a:t>1</a:t>
            </a:r>
            <a:r>
              <a:rPr lang="zh-CN" altLang="en-US" sz="3200" b="1"/>
              <a:t>、携带遗传信息；</a:t>
            </a:r>
            <a:endParaRPr lang="en-US" altLang="zh-CN" sz="3200" b="1"/>
          </a:p>
          <a:p>
            <a:pPr fontAlgn="auto">
              <a:lnSpc>
                <a:spcPct val="150000"/>
              </a:lnSpc>
            </a:pPr>
            <a:r>
              <a:rPr lang="en-US" altLang="zh-CN" sz="3200" b="1"/>
              <a:t>2</a:t>
            </a:r>
            <a:r>
              <a:rPr lang="zh-CN" altLang="en-US" sz="3200" b="1"/>
              <a:t>、在生物体的遗传、变异和蛋白质的生物合成中具有极其重要的作用。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280670"/>
            <a:ext cx="3155950" cy="38398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34765" y="1148080"/>
            <a:ext cx="153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（双链）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09390" y="2403475"/>
            <a:ext cx="153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（单链）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7" grpId="0"/>
      <p:bldP spid="13" grpId="0"/>
      <p:bldP spid="9" grpId="1"/>
      <p:bldP spid="12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05" y="-57785"/>
            <a:ext cx="8522335" cy="99441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核酸的分布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（观察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RNA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在细胞中的分布）</a:t>
            </a:r>
            <a:endParaRPr lang="zh-CN" altLang="en-US" sz="2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128" y="1796415"/>
            <a:ext cx="9047321" cy="3761899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27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、实验原理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甲基绿和吡罗红对DNA和RNA的亲和力不同。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甲基绿+DNA——</a:t>
            </a:r>
            <a:r>
              <a:rPr lang="zh-CN" altLang="en-US" sz="3200" b="1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绿色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；吡罗红+RNA——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红色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，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利用</a:t>
            </a:r>
            <a:r>
              <a:rPr lang="zh-CN" altLang="en-US" sz="3200" b="1" u="sng">
                <a:latin typeface="楷体" panose="02010609060101010101" charset="-122"/>
                <a:ea typeface="楷体" panose="02010609060101010101" charset="-122"/>
                <a:sym typeface="+mn-ea"/>
              </a:rPr>
              <a:t>吡罗红甲基绿混合染色剂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sym typeface="+mn-ea"/>
              </a:rPr>
              <a:t>将细胞染色，可以显示出DNA和RNA在细胞中的分布。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" y="1380490"/>
            <a:ext cx="5182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核酸存在于所有细胞中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9695" y="1072833"/>
            <a:ext cx="9111139" cy="8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" y="303530"/>
            <a:ext cx="9044305" cy="1214755"/>
          </a:xfrm>
        </p:spPr>
        <p:txBody>
          <a:bodyPr>
            <a:normAutofit fontScale="90000"/>
          </a:bodyPr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核酸的分布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（观察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在细胞中的分布）</a:t>
            </a:r>
            <a:b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</a:br>
            <a:b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" y="1819910"/>
            <a:ext cx="7600315" cy="382270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取口腔上皮细胞制片（先滴后刮再烘干）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水解（盐酸、水浴）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冲洗玻片（缓水）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染色（吸水、滴染液5min、吸染液）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</a:rPr>
              <a:t>观察（先降后升、先低后高，先粗后细）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0006" y="817404"/>
            <a:ext cx="9044464" cy="30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165" y="1047591"/>
            <a:ext cx="42743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、实验步骤</a:t>
            </a:r>
            <a:endParaRPr lang="zh-CN" altLang="en-US" sz="3600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3" descr="31433421527900657"/>
          <p:cNvPicPr>
            <a:picLocks noChangeAspect="1"/>
          </p:cNvPicPr>
          <p:nvPr/>
        </p:nvPicPr>
        <p:blipFill>
          <a:blip r:embed="rId1"/>
          <a:srcRect l="-1820" t="4937" r="1820" b="42282"/>
          <a:stretch>
            <a:fillRect/>
          </a:stretch>
        </p:blipFill>
        <p:spPr>
          <a:xfrm>
            <a:off x="5333365" y="2649855"/>
            <a:ext cx="3423285" cy="1710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" y="24448"/>
            <a:ext cx="8400098" cy="99441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核酸的分布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（观察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DNA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RNA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在细胞中的分布）</a:t>
            </a:r>
            <a:endParaRPr lang="zh-CN" altLang="en-US" sz="2800" b="1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6193" y="895191"/>
            <a:ext cx="9126855" cy="16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1455" y="1019175"/>
            <a:ext cx="329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3600" b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、实验结果</a:t>
            </a:r>
            <a:endParaRPr lang="zh-CN" altLang="en-US" sz="3600" b="1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4" descr="9a6ae7e30df1cf179b52a48456bd9d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1706880"/>
            <a:ext cx="3708400" cy="2406650"/>
          </a:xfrm>
          <a:prstGeom prst="rect">
            <a:avLst/>
          </a:prstGeom>
        </p:spPr>
      </p:pic>
      <p:pic>
        <p:nvPicPr>
          <p:cNvPr id="7" name="图片 5" descr="043d0d0ee938d114dea6f26ff84b8dfd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698" y="1622108"/>
            <a:ext cx="3282791" cy="24674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2875" y="4345305"/>
            <a:ext cx="9000490" cy="2338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、绿色集中在细胞中央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——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真核细胞的</a:t>
            </a:r>
            <a:r>
              <a:rPr lang="en-US" altLang="zh-CN" sz="3200" b="1" u="sng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DNA</a:t>
            </a:r>
            <a:r>
              <a:rPr lang="zh-CN" altLang="en-US" sz="3200" b="1" u="sng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主要分布在细胞核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中，但是叶绿体、线粒体中也有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DNA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 indent="0"/>
            <a:endParaRPr lang="en-US" altLang="zh-CN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 indent="0"/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2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、红色散布在绿色周围，分布较广，不集中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——</a:t>
            </a:r>
            <a:r>
              <a:rPr lang="en-US" altLang="zh-CN" sz="3200" b="1" u="sng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RNA</a:t>
            </a:r>
            <a:r>
              <a:rPr lang="zh-CN" altLang="en-US" sz="3200" b="1" u="sng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主要分布在细胞质中</a:t>
            </a:r>
            <a:endParaRPr lang="zh-CN" altLang="en-US" sz="3200" b="1" u="sng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3540681"/>
            <a:ext cx="14288" cy="1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4" y="106521"/>
            <a:ext cx="8443436" cy="671989"/>
          </a:xfrm>
        </p:spPr>
        <p:txBody>
          <a:bodyPr>
            <a:normAutofit fontScale="90000"/>
          </a:bodyPr>
          <a:p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核酸的组成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180" y="884555"/>
            <a:ext cx="3658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+mj-ea"/>
                <a:ea typeface="+mj-ea"/>
              </a:rPr>
              <a:t>1</a:t>
            </a:r>
            <a:r>
              <a:rPr lang="zh-CN" altLang="en-US" sz="3200" b="1">
                <a:latin typeface="+mj-ea"/>
                <a:ea typeface="+mj-ea"/>
              </a:rPr>
              <a:t>、基本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</a:rPr>
              <a:t>结构单位</a:t>
            </a:r>
            <a:r>
              <a:rPr lang="zh-CN" altLang="en-US" sz="3200" b="1">
                <a:latin typeface="+mj-ea"/>
                <a:ea typeface="+mj-ea"/>
              </a:rPr>
              <a:t>？</a:t>
            </a:r>
            <a:endParaRPr lang="zh-CN" altLang="en-US" sz="3200" b="1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9050" y="778510"/>
            <a:ext cx="1549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核苷酸</a:t>
            </a:r>
            <a:endParaRPr lang="zh-CN" altLang="en-US" sz="3200"/>
          </a:p>
        </p:txBody>
      </p:sp>
      <p:grpSp>
        <p:nvGrpSpPr>
          <p:cNvPr id="8" name="组合 7"/>
          <p:cNvGrpSpPr/>
          <p:nvPr/>
        </p:nvGrpSpPr>
        <p:grpSpPr>
          <a:xfrm>
            <a:off x="5132705" y="2766695"/>
            <a:ext cx="2119630" cy="3665855"/>
            <a:chOff x="6952" y="4974"/>
            <a:chExt cx="3338" cy="5773"/>
          </a:xfrm>
        </p:grpSpPr>
        <p:pic>
          <p:nvPicPr>
            <p:cNvPr id="6" name="图片 5" descr="24e1c8b08a27945da5b59c3b4947b898"/>
            <p:cNvPicPr>
              <a:picLocks noChangeAspect="1"/>
            </p:cNvPicPr>
            <p:nvPr/>
          </p:nvPicPr>
          <p:blipFill>
            <a:blip r:embed="rId1"/>
            <a:srcRect r="54433"/>
            <a:stretch>
              <a:fillRect/>
            </a:stretch>
          </p:blipFill>
          <p:spPr>
            <a:xfrm>
              <a:off x="6952" y="4974"/>
              <a:ext cx="2744" cy="524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18" y="9925"/>
              <a:ext cx="257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RNA</a:t>
              </a:r>
              <a:endParaRPr lang="en-US" altLang="zh-CN" sz="2800" b="1"/>
            </a:p>
          </p:txBody>
        </p:sp>
      </p:grpSp>
      <p:sp>
        <p:nvSpPr>
          <p:cNvPr id="14" name="椭圆 13"/>
          <p:cNvSpPr/>
          <p:nvPr/>
        </p:nvSpPr>
        <p:spPr>
          <a:xfrm>
            <a:off x="5191760" y="2698115"/>
            <a:ext cx="1840230" cy="908050"/>
          </a:xfrm>
          <a:prstGeom prst="ellipse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8" name="组合 17"/>
          <p:cNvGrpSpPr/>
          <p:nvPr/>
        </p:nvGrpSpPr>
        <p:grpSpPr>
          <a:xfrm>
            <a:off x="326390" y="2698115"/>
            <a:ext cx="3926840" cy="3556635"/>
            <a:chOff x="385" y="5161"/>
            <a:chExt cx="6184" cy="5601"/>
          </a:xfrm>
        </p:grpSpPr>
        <p:pic>
          <p:nvPicPr>
            <p:cNvPr id="15" name="内容占位符 4" descr="5ff78fd8a56a71562e6ccb3b557d5215"/>
            <p:cNvPicPr>
              <a:picLocks noChangeAspect="1"/>
            </p:cNvPicPr>
            <p:nvPr/>
          </p:nvPicPr>
          <p:blipFill>
            <a:blip r:embed="rId2"/>
            <a:srcRect l="7909" r="20290" b="27871"/>
            <a:stretch>
              <a:fillRect/>
            </a:stretch>
          </p:blipFill>
          <p:spPr>
            <a:xfrm>
              <a:off x="385" y="5161"/>
              <a:ext cx="6185" cy="490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578" y="9940"/>
              <a:ext cx="317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DNA</a:t>
              </a:r>
              <a:endParaRPr lang="en-US" altLang="zh-CN" sz="2800" b="1"/>
            </a:p>
          </p:txBody>
        </p:sp>
      </p:grpSp>
      <p:sp>
        <p:nvSpPr>
          <p:cNvPr id="13" name="椭圆 12"/>
          <p:cNvSpPr/>
          <p:nvPr/>
        </p:nvSpPr>
        <p:spPr>
          <a:xfrm rot="240000">
            <a:off x="1421765" y="4804410"/>
            <a:ext cx="1503680" cy="874395"/>
          </a:xfrm>
          <a:prstGeom prst="ellipse">
            <a:avLst/>
          </a:prstGeom>
          <a:noFill/>
          <a:ln w="730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2957195" y="1362075"/>
            <a:ext cx="6093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（脱氧核糖核苷酸</a:t>
            </a:r>
            <a:r>
              <a:rPr lang="en-US" altLang="zh-CN" sz="3200">
                <a:sym typeface="+mn-ea"/>
              </a:rPr>
              <a:t>/  </a:t>
            </a:r>
            <a:r>
              <a:rPr lang="zh-CN" altLang="en-US" sz="3200">
                <a:sym typeface="+mn-ea"/>
              </a:rPr>
              <a:t>核糖核苷酸）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 descr="6b14c8fc2feb9593d550c3ec649d34c4"/>
          <p:cNvPicPr>
            <a:picLocks noChangeAspect="1"/>
          </p:cNvPicPr>
          <p:nvPr/>
        </p:nvPicPr>
        <p:blipFill>
          <a:blip r:embed="rId1"/>
          <a:srcRect b="13352"/>
          <a:stretch>
            <a:fillRect/>
          </a:stretch>
        </p:blipFill>
        <p:spPr>
          <a:xfrm>
            <a:off x="5715" y="791210"/>
            <a:ext cx="9131935" cy="2967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" y="139700"/>
            <a:ext cx="7886700" cy="65151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核酸的组成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核苷酸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80210" y="4382135"/>
            <a:ext cx="3879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+mj-ea"/>
                <a:ea typeface="+mj-ea"/>
              </a:rPr>
              <a:t>基本组成</a:t>
            </a:r>
            <a:r>
              <a:rPr lang="zh-CN" altLang="en-US" sz="3200" b="1">
                <a:solidFill>
                  <a:srgbClr val="FF0000"/>
                </a:solidFill>
                <a:latin typeface="+mj-ea"/>
                <a:ea typeface="+mj-ea"/>
              </a:rPr>
              <a:t>元素：</a:t>
            </a:r>
            <a:endParaRPr lang="zh-CN" altLang="en-US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66615" y="4382135"/>
            <a:ext cx="31113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zh-CN" altLang="en-US" sz="3200" b="1"/>
              <a:t>、</a:t>
            </a:r>
            <a:r>
              <a:rPr lang="en-US" altLang="zh-CN" sz="3200" b="1"/>
              <a:t>H</a:t>
            </a:r>
            <a:r>
              <a:rPr lang="zh-CN" altLang="en-US" sz="3200" b="1"/>
              <a:t>、</a:t>
            </a:r>
            <a:r>
              <a:rPr lang="en-US" altLang="zh-CN" sz="3200" b="1"/>
              <a:t>O</a:t>
            </a:r>
            <a:r>
              <a:rPr lang="zh-CN" altLang="en-US" sz="3200" b="1"/>
              <a:t>、</a:t>
            </a:r>
            <a:r>
              <a:rPr lang="en-US" altLang="zh-CN" sz="3200" b="1"/>
              <a:t>N</a:t>
            </a:r>
            <a:r>
              <a:rPr lang="zh-CN" altLang="en-US" sz="3200" b="1"/>
              <a:t>、</a:t>
            </a:r>
            <a:r>
              <a:rPr lang="en-US" altLang="zh-CN" sz="3200" b="1"/>
              <a:t>P</a:t>
            </a:r>
            <a:endParaRPr lang="en-US" altLang="zh-CN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222885" y="4382135"/>
            <a:ext cx="12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</a:rPr>
              <a:t>相同？</a:t>
            </a:r>
            <a:endParaRPr lang="zh-CN" altLang="en-US" sz="3200" b="1">
              <a:solidFill>
                <a:srgbClr val="0070C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7525" y="5102860"/>
            <a:ext cx="2583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组成部分：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3790315" y="5102860"/>
            <a:ext cx="51892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3</a:t>
            </a:r>
            <a:r>
              <a:rPr lang="zh-CN" altLang="en-US" sz="3200" b="1"/>
              <a:t>部分</a:t>
            </a:r>
            <a:endParaRPr lang="zh-CN" altLang="en-US" sz="3200" b="1"/>
          </a:p>
          <a:p>
            <a:r>
              <a:rPr lang="zh-CN" altLang="en-US" sz="3200" b="1"/>
              <a:t>（磷酸、五碳糖、含氮碱基）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  <p:bldP spid="18" grpId="0"/>
      <p:bldP spid="2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 descr="6b14c8fc2feb9593d550c3ec649d34c4"/>
          <p:cNvPicPr>
            <a:picLocks noChangeAspect="1"/>
          </p:cNvPicPr>
          <p:nvPr/>
        </p:nvPicPr>
        <p:blipFill>
          <a:blip r:embed="rId1"/>
          <a:srcRect l="1926" t="3708" r="6105" b="18488"/>
          <a:stretch>
            <a:fillRect/>
          </a:stretch>
        </p:blipFill>
        <p:spPr>
          <a:xfrm>
            <a:off x="170180" y="7620"/>
            <a:ext cx="8766175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0180" y="3136900"/>
            <a:ext cx="1467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</a:rPr>
              <a:t>不同？</a:t>
            </a:r>
            <a:endParaRPr lang="zh-CN" altLang="en-US" sz="3200" b="1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14145" y="4125595"/>
            <a:ext cx="1407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五碳糖</a:t>
            </a:r>
            <a:endParaRPr lang="zh-CN" altLang="en-US" sz="3200" b="1"/>
          </a:p>
        </p:txBody>
      </p:sp>
      <p:sp>
        <p:nvSpPr>
          <p:cNvPr id="4" name="左大括号 3"/>
          <p:cNvSpPr/>
          <p:nvPr/>
        </p:nvSpPr>
        <p:spPr>
          <a:xfrm>
            <a:off x="2909570" y="3931920"/>
            <a:ext cx="450850" cy="967105"/>
          </a:xfrm>
          <a:prstGeom prst="lef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48050" y="3747770"/>
            <a:ext cx="1663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脱氧核糖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448050" y="4534535"/>
            <a:ext cx="177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核糖</a:t>
            </a:r>
            <a:endParaRPr lang="zh-CN" altLang="en-US" sz="2800" b="1"/>
          </a:p>
        </p:txBody>
      </p:sp>
      <p:sp>
        <p:nvSpPr>
          <p:cNvPr id="26" name="椭圆 25"/>
          <p:cNvSpPr/>
          <p:nvPr/>
        </p:nvSpPr>
        <p:spPr>
          <a:xfrm>
            <a:off x="3190240" y="1907540"/>
            <a:ext cx="567055" cy="402590"/>
          </a:xfrm>
          <a:prstGeom prst="ellipse">
            <a:avLst/>
          </a:prstGeom>
          <a:noFill/>
          <a:ln w="508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86065" y="1907540"/>
            <a:ext cx="567055" cy="402590"/>
          </a:xfrm>
          <a:prstGeom prst="ellipse">
            <a:avLst/>
          </a:prstGeom>
          <a:noFill/>
          <a:ln w="508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1" grpId="1"/>
      <p:bldP spid="22" grpId="1"/>
      <p:bldP spid="4" grpId="0" bldLvl="0" animBg="1"/>
      <p:bldP spid="5" grpId="0"/>
      <p:bldP spid="6" grpId="0"/>
      <p:bldP spid="26" grpId="0" bldLvl="0" animBg="1"/>
      <p:bldP spid="2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演示</Application>
  <PresentationFormat>宽屏</PresentationFormat>
  <Paragraphs>299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楷体</vt:lpstr>
      <vt:lpstr>微软雅黑</vt:lpstr>
      <vt:lpstr>Calibri Light</vt:lpstr>
      <vt:lpstr>Arial Unicode MS</vt:lpstr>
      <vt:lpstr>Calibri</vt:lpstr>
      <vt:lpstr>幼圆</vt:lpstr>
      <vt:lpstr>Office 主题</vt:lpstr>
      <vt:lpstr> </vt:lpstr>
      <vt:lpstr>DNA?</vt:lpstr>
      <vt:lpstr>核酸的分类？</vt:lpstr>
      <vt:lpstr>核酸的分布（观察DNA和RNA在细胞中的分布）</vt:lpstr>
      <vt:lpstr>核酸的分布（观察DNA和RNA在细胞中的分布）  </vt:lpstr>
      <vt:lpstr>核酸的分布（观察DNA和RNA在细胞中的分布）</vt:lpstr>
      <vt:lpstr>核酸的组成</vt:lpstr>
      <vt:lpstr>核酸的组成——核苷酸</vt:lpstr>
      <vt:lpstr>PowerPoint 演示文稿</vt:lpstr>
      <vt:lpstr>PowerPoint 演示文稿</vt:lpstr>
      <vt:lpstr>核酸的组成——核苷酸 </vt:lpstr>
      <vt:lpstr>PowerPoint 演示文稿</vt:lpstr>
      <vt:lpstr>组成核酸的碱基有多少种？</vt:lpstr>
      <vt:lpstr>PowerPoint 演示文稿</vt:lpstr>
      <vt:lpstr>核酸初步水解的产物是什么</vt:lpstr>
      <vt:lpstr>核酸分子的特性</vt:lpstr>
      <vt:lpstr>DNA和RNA的比较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15</cp:revision>
  <dcterms:created xsi:type="dcterms:W3CDTF">2017-09-17T02:18:00Z</dcterms:created>
  <dcterms:modified xsi:type="dcterms:W3CDTF">2017-09-27T13:22:21Z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