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33" r:id="rId3"/>
    <p:sldId id="278" r:id="rId4"/>
    <p:sldId id="334" r:id="rId5"/>
    <p:sldId id="335" r:id="rId6"/>
    <p:sldId id="336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37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69CE7C-859B-45ED-BC3B-E8C965C5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0EEE42-2FBE-40C7-887B-D49B6BDC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BD3512-AA70-431C-AF43-2A5EAD71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65D41-B481-4BB8-BCA4-7D95E9AE3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03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DD8F10-F10E-4424-959C-16685D4D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98F1DB-59D3-4543-B8D3-459E7F2C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0C7A52-ACBF-4883-8DED-12B596BB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DD95B-5051-414F-BB3D-D4BB6F9B3C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06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68BEBA-A04F-4BAC-B7C6-8345CDA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0FC070-6A5E-4546-A273-D60862F7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84CC83-B3B5-4989-BBEE-8E9BE4A7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2C33-A1DC-4ED0-8443-A32C6E5C3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56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64DC7C-58E6-4611-A2F0-69063E89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7021DB-A272-4026-B583-4351CED0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7143CA-3367-49AB-A09F-2B10A6B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24038-15D0-40C9-8AC8-7D43D9B3A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3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58DBC4-7302-4716-8B19-6647687D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EB9CA3-1BF2-4FA5-90E9-9847F35F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836B9E-7BDC-4772-A7EA-CBF1F5B7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51E4-2C7F-438B-82EE-E2DE0DB2E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41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11F02D3-C5EF-4D47-9422-3850BA5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44D518C-FB0F-4B24-8569-680D139B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DDACC0C-E53D-4D77-B379-9FBB6EE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E9C0B-250B-44F0-B263-57DB81F27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8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EA7D7EA-2782-4FA6-8321-E98D0AB3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B07F76F-8F35-4FA3-834E-4B6E1966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CBC59890-24F0-4BC1-886D-54D18E4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234C-EC78-4753-8AF6-B3B9D58A9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80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C6C1C38B-E130-4F05-B1E0-55C028D9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CE9FC1A-9FDB-42B7-A9BF-0A285E22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4CB87F4-6061-4CA4-A32E-D3745A7B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7B1AC-58F0-4216-ACB6-AF6C1D719B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40D389F3-0680-444D-AD77-ABB885A1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35237AD8-D38B-4383-8E84-0F71820F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E664C687-048A-4B37-881A-9EF8D5EB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E3849-7461-4A76-823A-B61332686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3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F6ACAB2-C238-47EF-AB71-7AE8B71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F0A57101-A9AB-430E-AEBB-0C8121DB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4B7AED7-0444-43A2-A4C4-EB3ED694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CC30-ECE6-4957-98A2-A58BC5649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A817AEF-FE3B-49D1-9F3F-FBEAE31E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DDC470F-A128-4539-BE68-EA0AC372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DC97995-CE48-492A-95F6-C8BB795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AF54B-C39C-4007-8427-B02054D16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61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CC2948E-63B1-4BDD-B349-2906E3CC2D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0CE42410-F63A-4F58-A635-BB25D9317E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370094-447D-4DE1-A093-CA7B0EF4F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A58DD3-4839-4D3E-ABCA-FC533DB44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53B639-F256-4B1E-B523-AC4D32A46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137022-4F26-460E-98E5-73C5A56D7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孔隆教育LOGO">
            <a:extLst>
              <a:ext uri="{FF2B5EF4-FFF2-40B4-BE49-F238E27FC236}">
                <a16:creationId xmlns="" xmlns:a16="http://schemas.microsoft.com/office/drawing/2014/main" id="{2CE8F9FA-DA6A-40FA-8669-82E5122CD6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36000" contras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152400"/>
            <a:ext cx="1714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孔隆教育PPT模板(下)副本">
            <a:extLst>
              <a:ext uri="{FF2B5EF4-FFF2-40B4-BE49-F238E27FC236}">
                <a16:creationId xmlns="" xmlns:a16="http://schemas.microsoft.com/office/drawing/2014/main" id="{C785A94E-0B79-43CF-A232-ABDD810F59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lum bright="4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3688"/>
            <a:ext cx="1219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21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="" xmlns:a16="http://schemas.microsoft.com/office/drawing/2014/main" id="{1D8C01DC-2437-45B0-9847-DE8D2741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3109913"/>
            <a:ext cx="915511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第一节  物质跨膜运输的实例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="" xmlns:a16="http://schemas.microsoft.com/office/drawing/2014/main" id="{7A64A9FB-9B70-47C5-9461-58C7E4BE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1484313"/>
            <a:ext cx="88915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第四章  细胞的物质输入和输出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="" xmlns:a16="http://schemas.microsoft.com/office/drawing/2014/main" id="{7F5485EF-91B3-462D-8C11-7E5233E1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-80963"/>
            <a:ext cx="70199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思考与讨论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="" xmlns:a16="http://schemas.microsoft.com/office/drawing/2014/main" id="{7AF2CC3E-2034-4F06-8C7F-BBD7FE17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3" y="1042613"/>
            <a:ext cx="11985625" cy="39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、红细胞内的血红蛋白等有机物能够透过细胞膜吗？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、当外界溶液的浓度低时，红细胞一定会由于吸水而涨破吗？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、红细胞吸水或失水的多少取决于什么条件？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="" xmlns:a16="http://schemas.microsoft.com/office/drawing/2014/main" id="{0A9CCD21-BF5B-40B6-B501-2389DD07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19263"/>
            <a:ext cx="71294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隶书" pitchFamily="49" charset="-122"/>
                <a:cs typeface="+mn-cs"/>
              </a:rPr>
              <a:t>大分子有机物不能通过细胞膜。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="" xmlns:a16="http://schemas.microsoft.com/office/drawing/2014/main" id="{B697F26B-138E-4FB1-B459-F38E451A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40" y="3277402"/>
            <a:ext cx="648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隶书" pitchFamily="49" charset="-122"/>
                <a:cs typeface="+mn-cs"/>
              </a:rPr>
              <a:t>一般会因持续吸水而涨破。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="" xmlns:a16="http://schemas.microsoft.com/office/drawing/2014/main" id="{C58B12DB-7FF6-4D45-8B75-819D506F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38" y="4835542"/>
            <a:ext cx="72009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隶书" pitchFamily="49" charset="-122"/>
                <a:cs typeface="+mn-cs"/>
              </a:rPr>
              <a:t>取决于红细胞内外浓度差。          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 pitchFamily="34" charset="0"/>
              <a:ea typeface="隶书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隶书" pitchFamily="49" charset="-122"/>
                <a:cs typeface="+mn-cs"/>
              </a:rPr>
              <a:t>差值越大，吸水或失水越多。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="" xmlns:a16="http://schemas.microsoft.com/office/drawing/2014/main" id="{46E2FF50-FAB4-407A-BB31-0F2FA328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4148138"/>
            <a:ext cx="3384550" cy="2430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="" xmlns:a16="http://schemas.microsoft.com/office/drawing/2014/main" id="{ACCC1DD5-EF26-45AD-B262-87896FBD6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1936750"/>
          <a:ext cx="2454275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2082240" imgH="2884320" progId="Flash.Movie">
                  <p:embed/>
                </p:oleObj>
              </mc:Choice>
              <mc:Fallback>
                <p:oleObj r:id="rId3" imgW="2082240" imgH="2884320" progId="Flash.Movie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="" xmlns:a16="http://schemas.microsoft.com/office/drawing/2014/main" id="{ACCC1DD5-EF26-45AD-B262-87896FBD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936750"/>
                        <a:ext cx="2454275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="" xmlns:a16="http://schemas.microsoft.com/office/drawing/2014/main" id="{F9FB3ED9-8E5B-4ED1-A683-439FA570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0035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细胞质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="" xmlns:a16="http://schemas.microsoft.com/office/drawing/2014/main" id="{C763215C-1E73-4105-AF4D-0C49A3DA6D04}"/>
              </a:ext>
            </a:extLst>
          </p:cNvPr>
          <p:cNvSpPr>
            <a:spLocks/>
          </p:cNvSpPr>
          <p:nvPr/>
        </p:nvSpPr>
        <p:spPr bwMode="auto">
          <a:xfrm>
            <a:off x="6743700" y="2546350"/>
            <a:ext cx="228600" cy="1447800"/>
          </a:xfrm>
          <a:prstGeom prst="rightBrace">
            <a:avLst>
              <a:gd name="adj1" fmla="val 52690"/>
              <a:gd name="adj2" fmla="val 52958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="" xmlns:a16="http://schemas.microsoft.com/office/drawing/2014/main" id="{8166870F-B887-4EFA-B46B-59C72BBD7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269875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7" name="Line 7">
            <a:extLst>
              <a:ext uri="{FF2B5EF4-FFF2-40B4-BE49-F238E27FC236}">
                <a16:creationId xmlns="" xmlns:a16="http://schemas.microsoft.com/office/drawing/2014/main" id="{E933CE14-0A85-437B-BCE6-90AC805AA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9263" y="330835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8" name="Line 8">
            <a:extLst>
              <a:ext uri="{FF2B5EF4-FFF2-40B4-BE49-F238E27FC236}">
                <a16:creationId xmlns="" xmlns:a16="http://schemas.microsoft.com/office/drawing/2014/main" id="{0334D5C9-67AF-4036-A13F-FABF44B78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6863" y="384175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9" name="Text Box 9">
            <a:extLst>
              <a:ext uri="{FF2B5EF4-FFF2-40B4-BE49-F238E27FC236}">
                <a16:creationId xmlns="" xmlns:a16="http://schemas.microsoft.com/office/drawing/2014/main" id="{7D0EF6F0-ACD6-4A69-890C-79F31F97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24701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细胞膜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="" xmlns:a16="http://schemas.microsoft.com/office/drawing/2014/main" id="{E91B77F0-4678-4C3F-8546-174A566E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6131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液泡膜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="" xmlns:a16="http://schemas.microsoft.com/office/drawing/2014/main" id="{EAE500B0-2EA0-4ED9-8164-700FF3EF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30432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原生质层</a:t>
            </a:r>
          </a:p>
        </p:txBody>
      </p:sp>
      <p:sp>
        <p:nvSpPr>
          <p:cNvPr id="35852" name="Line 12">
            <a:extLst>
              <a:ext uri="{FF2B5EF4-FFF2-40B4-BE49-F238E27FC236}">
                <a16:creationId xmlns="" xmlns:a16="http://schemas.microsoft.com/office/drawing/2014/main" id="{D464031E-0CEB-4E79-AC86-11C39A4A2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2165350"/>
            <a:ext cx="297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53" name="Text Box 13">
            <a:extLst>
              <a:ext uri="{FF2B5EF4-FFF2-40B4-BE49-F238E27FC236}">
                <a16:creationId xmlns="" xmlns:a16="http://schemas.microsoft.com/office/drawing/2014/main" id="{C1CAEC97-4766-482E-A371-9E01BC16E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19367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细胞壁</a:t>
            </a:r>
          </a:p>
        </p:txBody>
      </p:sp>
      <p:sp>
        <p:nvSpPr>
          <p:cNvPr id="35854" name="Line 14">
            <a:extLst>
              <a:ext uri="{FF2B5EF4-FFF2-40B4-BE49-F238E27FC236}">
                <a16:creationId xmlns="" xmlns:a16="http://schemas.microsoft.com/office/drawing/2014/main" id="{BB3A2148-6E9E-4564-A412-ECC44CC6D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4603750"/>
            <a:ext cx="3733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55" name="Text Box 15">
            <a:extLst>
              <a:ext uri="{FF2B5EF4-FFF2-40B4-BE49-F238E27FC236}">
                <a16:creationId xmlns="" xmlns:a16="http://schemas.microsoft.com/office/drawing/2014/main" id="{64369A8E-536D-4236-A7EF-8FE632BF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43751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细胞液</a:t>
            </a:r>
          </a:p>
        </p:txBody>
      </p:sp>
      <p:sp>
        <p:nvSpPr>
          <p:cNvPr id="15376" name="Oval 16">
            <a:extLst>
              <a:ext uri="{FF2B5EF4-FFF2-40B4-BE49-F238E27FC236}">
                <a16:creationId xmlns="" xmlns:a16="http://schemas.microsoft.com/office/drawing/2014/main" id="{2F89C3D7-FAF8-41F6-B4E0-AB2FA4ADF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60375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77" name="Text Box 17">
            <a:extLst>
              <a:ext uri="{FF2B5EF4-FFF2-40B4-BE49-F238E27FC236}">
                <a16:creationId xmlns="" xmlns:a16="http://schemas.microsoft.com/office/drawing/2014/main" id="{2C60C36E-65A8-454D-8499-C11B3126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890588"/>
            <a:ext cx="882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、成熟的植物细胞的结构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="" xmlns:a16="http://schemas.microsoft.com/office/drawing/2014/main" id="{D38203AF-4C21-4DBD-9567-E74F5B12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033713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半透膜</a:t>
            </a:r>
          </a:p>
        </p:txBody>
      </p:sp>
      <p:sp>
        <p:nvSpPr>
          <p:cNvPr id="35859" name="Line 19">
            <a:extLst>
              <a:ext uri="{FF2B5EF4-FFF2-40B4-BE49-F238E27FC236}">
                <a16:creationId xmlns="" xmlns:a16="http://schemas.microsoft.com/office/drawing/2014/main" id="{E91751DC-C5E2-4963-988A-B38789DD3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6029325"/>
            <a:ext cx="3733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60" name="Text Box 20">
            <a:extLst>
              <a:ext uri="{FF2B5EF4-FFF2-40B4-BE49-F238E27FC236}">
                <a16:creationId xmlns="" xmlns:a16="http://schemas.microsoft.com/office/drawing/2014/main" id="{3B59252D-EAD0-471A-9583-5C34A2E3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57245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外界溶液</a:t>
            </a:r>
          </a:p>
        </p:txBody>
      </p:sp>
      <p:sp>
        <p:nvSpPr>
          <p:cNvPr id="35861" name="AutoShape 21">
            <a:extLst>
              <a:ext uri="{FF2B5EF4-FFF2-40B4-BE49-F238E27FC236}">
                <a16:creationId xmlns="" xmlns:a16="http://schemas.microsoft.com/office/drawing/2014/main" id="{4A305DF8-7928-4104-89F4-CCBCF7EE37C7}"/>
              </a:ext>
            </a:extLst>
          </p:cNvPr>
          <p:cNvSpPr>
            <a:spLocks/>
          </p:cNvSpPr>
          <p:nvPr/>
        </p:nvSpPr>
        <p:spPr bwMode="auto">
          <a:xfrm>
            <a:off x="8256588" y="4505325"/>
            <a:ext cx="304800" cy="1524000"/>
          </a:xfrm>
          <a:prstGeom prst="rightBrace">
            <a:avLst>
              <a:gd name="adj1" fmla="val 4159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62" name="Text Box 22">
            <a:extLst>
              <a:ext uri="{FF2B5EF4-FFF2-40B4-BE49-F238E27FC236}">
                <a16:creationId xmlns="" xmlns:a16="http://schemas.microsoft.com/office/drawing/2014/main" id="{0DB84668-85AF-46F2-A793-57FD65DB6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5" y="4962525"/>
            <a:ext cx="1219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浓度差</a:t>
            </a:r>
          </a:p>
        </p:txBody>
      </p:sp>
      <p:sp>
        <p:nvSpPr>
          <p:cNvPr id="35863" name="Line 23">
            <a:extLst>
              <a:ext uri="{FF2B5EF4-FFF2-40B4-BE49-F238E27FC236}">
                <a16:creationId xmlns="" xmlns:a16="http://schemas.microsoft.com/office/drawing/2014/main" id="{845632BC-0A1E-4E98-8892-580BB7C65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588" y="33020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84" name="Text Box 24">
            <a:extLst>
              <a:ext uri="{FF2B5EF4-FFF2-40B4-BE49-F238E27FC236}">
                <a16:creationId xmlns="" xmlns:a16="http://schemas.microsoft.com/office/drawing/2014/main" id="{59720A4D-BD40-4690-BE60-870A3F06C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4325938"/>
            <a:ext cx="277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385" name="Object 25">
            <a:extLst>
              <a:ext uri="{FF2B5EF4-FFF2-40B4-BE49-F238E27FC236}">
                <a16:creationId xmlns="" xmlns:a16="http://schemas.microsoft.com/office/drawing/2014/main" id="{C0AC6B2D-2618-49BF-8004-BF2DDEF33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1609725"/>
          <a:ext cx="3008312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2509560" imgH="3515400" progId="Flash.Movie">
                  <p:embed/>
                </p:oleObj>
              </mc:Choice>
              <mc:Fallback>
                <p:oleObj r:id="rId5" imgW="2509560" imgH="3515400" progId="Flash.Movie">
                  <p:embed/>
                  <p:pic>
                    <p:nvPicPr>
                      <p:cNvPr id="15385" name="Object 25">
                        <a:extLst>
                          <a:ext uri="{FF2B5EF4-FFF2-40B4-BE49-F238E27FC236}">
                            <a16:creationId xmlns="" xmlns:a16="http://schemas.microsoft.com/office/drawing/2014/main" id="{C0AC6B2D-2618-49BF-8004-BF2DDEF33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609725"/>
                        <a:ext cx="3008312" cy="421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Text Box 26">
            <a:extLst>
              <a:ext uri="{FF2B5EF4-FFF2-40B4-BE49-F238E27FC236}">
                <a16:creationId xmlns="" xmlns:a16="http://schemas.microsoft.com/office/drawing/2014/main" id="{72ADC745-1DC2-41DD-9BA6-33BE3F95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194945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全透性</a:t>
            </a:r>
          </a:p>
        </p:txBody>
      </p:sp>
      <p:sp>
        <p:nvSpPr>
          <p:cNvPr id="15387" name="Rectangle 27">
            <a:extLst>
              <a:ext uri="{FF2B5EF4-FFF2-40B4-BE49-F238E27FC236}">
                <a16:creationId xmlns="" xmlns:a16="http://schemas.microsoft.com/office/drawing/2014/main" id="{5A31ADF2-5C86-4B8E-8C51-62A86FDE60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95338" y="66675"/>
            <a:ext cx="8540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三、植物细胞的吸水和失水</a:t>
            </a: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207D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9" grpId="0"/>
      <p:bldP spid="35850" grpId="0"/>
      <p:bldP spid="35851" grpId="0"/>
      <p:bldP spid="35853" grpId="0"/>
      <p:bldP spid="35855" grpId="0"/>
      <p:bldP spid="35858" grpId="0" animBg="1"/>
      <p:bldP spid="35860" grpId="0"/>
      <p:bldP spid="35862" grpId="0" animBg="1"/>
      <p:bldP spid="358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="" xmlns:a16="http://schemas.microsoft.com/office/drawing/2014/main" id="{929E177B-1F94-42FD-A671-08C882AFF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125538"/>
            <a:ext cx="88392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材料：洋葱鳞片叶、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0.3g/mL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的蔗糖溶液，清水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器具：显微镜、镊子、吸水纸等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26C76864-7933-453E-AA38-42CEF96A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2484438"/>
            <a:ext cx="8458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　　①为了便于观察到细胞中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液泡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的变化，你应该选取鳞片叶的紫色外表皮细胞还是无色内表皮细胞？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="" xmlns:a16="http://schemas.microsoft.com/office/drawing/2014/main" id="{F61163E8-D5A1-49D7-8FDB-08ACEDA5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4938"/>
            <a:ext cx="882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、探究实验：植物细胞的吸水和失水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="" xmlns:a16="http://schemas.microsoft.com/office/drawing/2014/main" id="{EF1CA1D6-299C-4AE9-AFDD-C51A57425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3933825"/>
            <a:ext cx="5256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紫色外表皮细胞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ic_234918">
            <a:extLst>
              <a:ext uri="{FF2B5EF4-FFF2-40B4-BE49-F238E27FC236}">
                <a16:creationId xmlns="" xmlns:a16="http://schemas.microsoft.com/office/drawing/2014/main" id="{AF74E59B-0942-44EE-B1D0-E677175D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98475"/>
            <a:ext cx="8202612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="" xmlns:a16="http://schemas.microsoft.com/office/drawing/2014/main" id="{5A69D2DB-9B04-4015-86E9-621C135D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125538"/>
            <a:ext cx="88392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材料：洋葱鳞片叶、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0.3g/mL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的蔗糖溶液，清水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器具：显微镜、镊子、吸水纸等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="" xmlns:a16="http://schemas.microsoft.com/office/drawing/2014/main" id="{7249BFBA-F0C2-4A51-9CE8-B64C6912E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4938"/>
            <a:ext cx="882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、探究实验：植物细胞的吸水和失水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="" xmlns:a16="http://schemas.microsoft.com/office/drawing/2014/main" id="{2B188D9E-8BA0-419C-A235-B54D5C4C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9560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　　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②紫色表皮细胞选好后，要把它放到溶液中制作成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临时装片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，要想看到细胞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失水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，你觉得这个溶液应该用蔗糖溶液呢还是清水？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="" xmlns:a16="http://schemas.microsoft.com/office/drawing/2014/main" id="{C4E02795-E000-42C2-80D0-8E7C3A138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65488"/>
            <a:ext cx="2362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0.3g/ml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的蔗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糖溶液处理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7FF3371-4FE2-458A-BC6A-6D528BDE5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8745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②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细胞在什么情况下失水导致液泡变小？</a:t>
            </a:r>
          </a:p>
        </p:txBody>
      </p:sp>
      <p:pic>
        <p:nvPicPr>
          <p:cNvPr id="19460" name="Picture 4" descr="pic_234917">
            <a:extLst>
              <a:ext uri="{FF2B5EF4-FFF2-40B4-BE49-F238E27FC236}">
                <a16:creationId xmlns="" xmlns:a16="http://schemas.microsoft.com/office/drawing/2014/main" id="{7A11FBBE-A193-4B78-BD31-DB35BC8F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3213100"/>
            <a:ext cx="35814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pic_234918">
            <a:extLst>
              <a:ext uri="{FF2B5EF4-FFF2-40B4-BE49-F238E27FC236}">
                <a16:creationId xmlns="" xmlns:a16="http://schemas.microsoft.com/office/drawing/2014/main" id="{F603E4A5-D7E2-4AB7-883C-AF2E9C63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278188"/>
            <a:ext cx="34496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6">
            <a:extLst>
              <a:ext uri="{FF2B5EF4-FFF2-40B4-BE49-F238E27FC236}">
                <a16:creationId xmlns="" xmlns:a16="http://schemas.microsoft.com/office/drawing/2014/main" id="{F9720EB0-1B53-45AE-96E4-FE4F9781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89363"/>
            <a:ext cx="1854200" cy="179387"/>
          </a:xfrm>
          <a:prstGeom prst="rightArrow">
            <a:avLst>
              <a:gd name="adj1" fmla="val 50000"/>
              <a:gd name="adj2" fmla="val 25826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="" xmlns:a16="http://schemas.microsoft.com/office/drawing/2014/main" id="{36D08652-02B1-4AF8-A1EA-C0A2F910E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95488"/>
            <a:ext cx="906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③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细胞在什么情况下吸水导致液泡变大？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="" xmlns:a16="http://schemas.microsoft.com/office/drawing/2014/main" id="{D112D4D0-FF40-4F8E-B368-4C6EBAC5B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507047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清水处理</a:t>
            </a:r>
          </a:p>
        </p:txBody>
      </p:sp>
      <p:sp>
        <p:nvSpPr>
          <p:cNvPr id="19465" name="AutoShape 9">
            <a:extLst>
              <a:ext uri="{FF2B5EF4-FFF2-40B4-BE49-F238E27FC236}">
                <a16:creationId xmlns="" xmlns:a16="http://schemas.microsoft.com/office/drawing/2014/main" id="{D55AC0BC-FC42-4402-8754-761740CCC2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37138" y="4959350"/>
            <a:ext cx="1851025" cy="125413"/>
          </a:xfrm>
          <a:prstGeom prst="rightArrow">
            <a:avLst>
              <a:gd name="adj1" fmla="val 50000"/>
              <a:gd name="adj2" fmla="val 368781"/>
            </a:avLst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6" name="Text Box 10">
            <a:extLst>
              <a:ext uri="{FF2B5EF4-FFF2-40B4-BE49-F238E27FC236}">
                <a16:creationId xmlns="" xmlns:a16="http://schemas.microsoft.com/office/drawing/2014/main" id="{34F3997A-AE18-4D8C-B024-9037DD134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4938"/>
            <a:ext cx="882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、探究实验：植物细胞的吸水和失水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3" grpId="0"/>
      <p:bldP spid="399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ic_234917">
            <a:extLst>
              <a:ext uri="{FF2B5EF4-FFF2-40B4-BE49-F238E27FC236}">
                <a16:creationId xmlns="" xmlns:a16="http://schemas.microsoft.com/office/drawing/2014/main" id="{66908196-FDBF-472A-BEB8-0E3CC5B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3213100"/>
            <a:ext cx="35814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pic_234918">
            <a:extLst>
              <a:ext uri="{FF2B5EF4-FFF2-40B4-BE49-F238E27FC236}">
                <a16:creationId xmlns="" xmlns:a16="http://schemas.microsoft.com/office/drawing/2014/main" id="{CFCF5906-F676-4AAC-BC2B-2C134A9E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278188"/>
            <a:ext cx="34496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AutoShape 4">
            <a:extLst>
              <a:ext uri="{FF2B5EF4-FFF2-40B4-BE49-F238E27FC236}">
                <a16:creationId xmlns="" xmlns:a16="http://schemas.microsoft.com/office/drawing/2014/main" id="{02B9A479-A15D-4678-AFB7-06AD308A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89363"/>
            <a:ext cx="1854200" cy="179387"/>
          </a:xfrm>
          <a:prstGeom prst="rightArrow">
            <a:avLst>
              <a:gd name="adj1" fmla="val 50000"/>
              <a:gd name="adj2" fmla="val 25826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485" name="AutoShape 5">
            <a:extLst>
              <a:ext uri="{FF2B5EF4-FFF2-40B4-BE49-F238E27FC236}">
                <a16:creationId xmlns="" xmlns:a16="http://schemas.microsoft.com/office/drawing/2014/main" id="{B87E2791-A729-4B5B-9888-B2EC7BBC29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37138" y="4959350"/>
            <a:ext cx="1851025" cy="125413"/>
          </a:xfrm>
          <a:prstGeom prst="rightArrow">
            <a:avLst>
              <a:gd name="adj1" fmla="val 50000"/>
              <a:gd name="adj2" fmla="val 368781"/>
            </a:avLst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="" xmlns:a16="http://schemas.microsoft.com/office/drawing/2014/main" id="{99C279C6-9FDE-429C-8C4E-ED2DA4FC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4938"/>
            <a:ext cx="882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、探究实验：植物细胞的吸水和失水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="" xmlns:a16="http://schemas.microsoft.com/office/drawing/2014/main" id="{A70AFD2F-E60D-442B-A64C-940C5B22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171575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rPr>
              <a:t>植物细胞在高浓度溶液中失水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="" xmlns:a16="http://schemas.microsoft.com/office/drawing/2014/main" id="{E56213E5-9FED-499F-9312-27406445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162175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rPr>
              <a:t>植物细胞在低浓度溶液中吸水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="" xmlns:a16="http://schemas.microsoft.com/office/drawing/2014/main" id="{7F291321-E765-421B-AE89-8E8CD16EB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65488"/>
            <a:ext cx="2362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0.3g/ml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的蔗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糖溶液处理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="" xmlns:a16="http://schemas.microsoft.com/office/drawing/2014/main" id="{32357C64-F958-470F-A384-05AA0CD5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507047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清水处理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409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="" xmlns:a16="http://schemas.microsoft.com/office/drawing/2014/main" id="{B64FCC9E-4BE2-4EC0-BB5C-D68C17A1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15888"/>
            <a:ext cx="882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、植物细胞的质壁分离和质壁分离的复原</a:t>
            </a:r>
          </a:p>
        </p:txBody>
      </p:sp>
      <p:pic>
        <p:nvPicPr>
          <p:cNvPr id="41987" name="Picture 3" descr="质壁分离">
            <a:extLst>
              <a:ext uri="{FF2B5EF4-FFF2-40B4-BE49-F238E27FC236}">
                <a16:creationId xmlns="" xmlns:a16="http://schemas.microsoft.com/office/drawing/2014/main" id="{4F62642C-59EB-441F-942B-F21B9445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20713"/>
            <a:ext cx="3276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紫色的液泡">
            <a:extLst>
              <a:ext uri="{FF2B5EF4-FFF2-40B4-BE49-F238E27FC236}">
                <a16:creationId xmlns="" xmlns:a16="http://schemas.microsoft.com/office/drawing/2014/main" id="{C07EFB5E-1A5A-4C46-98AB-1271498A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573463"/>
            <a:ext cx="3255962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5">
            <a:extLst>
              <a:ext uri="{FF2B5EF4-FFF2-40B4-BE49-F238E27FC236}">
                <a16:creationId xmlns="" xmlns:a16="http://schemas.microsoft.com/office/drawing/2014/main" id="{C984D18D-C8F9-4011-ADB9-2B268BA1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125538"/>
            <a:ext cx="5761038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质壁分离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植物细胞因为失水收缩，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原生质层与细胞壁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发生分离的现象。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质壁分离的复原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：发生质壁分离的植物细胞因吸水膨胀，恢复成原来的状态。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2A51CEA3-1D22-452A-93B2-F04499623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" y="-455613"/>
            <a:ext cx="6870700" cy="1600201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0207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b="1">
                <a:solidFill>
                  <a:srgbClr val="0207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、实验现象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（微观）</a:t>
            </a:r>
          </a:p>
        </p:txBody>
      </p:sp>
      <p:grpSp>
        <p:nvGrpSpPr>
          <p:cNvPr id="22533" name="Group 4">
            <a:extLst>
              <a:ext uri="{FF2B5EF4-FFF2-40B4-BE49-F238E27FC236}">
                <a16:creationId xmlns="" xmlns:a16="http://schemas.microsoft.com/office/drawing/2014/main" id="{383BCD77-11D9-4915-998C-43307CF78E54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576263"/>
            <a:ext cx="8893175" cy="2565400"/>
            <a:chOff x="-3" y="1268"/>
            <a:chExt cx="3245" cy="1128"/>
          </a:xfrm>
        </p:grpSpPr>
        <p:grpSp>
          <p:nvGrpSpPr>
            <p:cNvPr id="22541" name="Group 5">
              <a:extLst>
                <a:ext uri="{FF2B5EF4-FFF2-40B4-BE49-F238E27FC236}">
                  <a16:creationId xmlns="" xmlns:a16="http://schemas.microsoft.com/office/drawing/2014/main" id="{6CF9BFA4-D6EB-4361-B93F-EB48755DE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71"/>
              <a:ext cx="3239" cy="1122"/>
              <a:chOff x="0" y="1271"/>
              <a:chExt cx="3239" cy="1122"/>
            </a:xfrm>
          </p:grpSpPr>
          <p:grpSp>
            <p:nvGrpSpPr>
              <p:cNvPr id="22543" name="Group 6">
                <a:extLst>
                  <a:ext uri="{FF2B5EF4-FFF2-40B4-BE49-F238E27FC236}">
                    <a16:creationId xmlns="" xmlns:a16="http://schemas.microsoft.com/office/drawing/2014/main" id="{83E734FB-CF64-4894-BC6D-2A08DB6CCD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71"/>
                <a:ext cx="624" cy="374"/>
                <a:chOff x="0" y="1271"/>
                <a:chExt cx="624" cy="374"/>
              </a:xfrm>
            </p:grpSpPr>
            <p:sp>
              <p:nvSpPr>
                <p:cNvPr id="22577" name="Rectangle 7">
                  <a:extLst>
                    <a:ext uri="{FF2B5EF4-FFF2-40B4-BE49-F238E27FC236}">
                      <a16:creationId xmlns="" xmlns:a16="http://schemas.microsoft.com/office/drawing/2014/main" id="{8F55409D-891A-4537-B055-5904073B8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71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+mn-cs"/>
                    </a:rPr>
                    <a:t>   </a:t>
                  </a:r>
                  <a:r>
                    <a:rPr kumimoji="0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等线" panose="02010600030101010101" pitchFamily="2" charset="-122"/>
                      <a:cs typeface="+mn-cs"/>
                    </a:rPr>
                    <a:t> 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78" name="Rectangle 8">
                  <a:extLst>
                    <a:ext uri="{FF2B5EF4-FFF2-40B4-BE49-F238E27FC236}">
                      <a16:creationId xmlns="" xmlns:a16="http://schemas.microsoft.com/office/drawing/2014/main" id="{4B194A2E-F5B2-4416-A054-986A4DBE3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71"/>
                  <a:ext cx="62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44" name="Group 9">
                <a:extLst>
                  <a:ext uri="{FF2B5EF4-FFF2-40B4-BE49-F238E27FC236}">
                    <a16:creationId xmlns="" xmlns:a16="http://schemas.microsoft.com/office/drawing/2014/main" id="{2F19F712-FA30-48FE-919A-B5D834553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1271"/>
                <a:ext cx="921" cy="374"/>
                <a:chOff x="624" y="1271"/>
                <a:chExt cx="921" cy="374"/>
              </a:xfrm>
            </p:grpSpPr>
            <p:sp>
              <p:nvSpPr>
                <p:cNvPr id="22575" name="Rectangle 10">
                  <a:extLst>
                    <a:ext uri="{FF2B5EF4-FFF2-40B4-BE49-F238E27FC236}">
                      <a16:creationId xmlns="" xmlns:a16="http://schemas.microsoft.com/office/drawing/2014/main" id="{F2A5390A-8857-40DC-B153-B98036F30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271"/>
                  <a:ext cx="921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US" altLang="zh-CN" sz="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隶书" pitchFamily="49" charset="-122"/>
                    <a:cs typeface="+mn-cs"/>
                  </a:endParaRPr>
                </a:p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隶书" pitchFamily="49" charset="-122"/>
                      <a:cs typeface="+mn-cs"/>
                    </a:rPr>
                    <a:t>中央液泡</a:t>
                  </a:r>
                </a:p>
              </p:txBody>
            </p:sp>
            <p:sp>
              <p:nvSpPr>
                <p:cNvPr id="22576" name="Rectangle 11">
                  <a:extLst>
                    <a:ext uri="{FF2B5EF4-FFF2-40B4-BE49-F238E27FC236}">
                      <a16:creationId xmlns="" xmlns:a16="http://schemas.microsoft.com/office/drawing/2014/main" id="{24A432A9-0864-427A-AF57-54FA4F405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271"/>
                  <a:ext cx="92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45" name="Group 12">
                <a:extLst>
                  <a:ext uri="{FF2B5EF4-FFF2-40B4-BE49-F238E27FC236}">
                    <a16:creationId xmlns="" xmlns:a16="http://schemas.microsoft.com/office/drawing/2014/main" id="{03083893-496B-4F63-800E-8813A076E1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5" y="1271"/>
                <a:ext cx="1070" cy="374"/>
                <a:chOff x="1545" y="1271"/>
                <a:chExt cx="1070" cy="374"/>
              </a:xfrm>
            </p:grpSpPr>
            <p:sp>
              <p:nvSpPr>
                <p:cNvPr id="22573" name="Rectangle 13">
                  <a:extLst>
                    <a:ext uri="{FF2B5EF4-FFF2-40B4-BE49-F238E27FC236}">
                      <a16:creationId xmlns="" xmlns:a16="http://schemas.microsoft.com/office/drawing/2014/main" id="{E51ACDEE-7D48-44A8-85E3-EFC8D1468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5" y="1271"/>
                  <a:ext cx="107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隶书" pitchFamily="49" charset="-122"/>
                      <a:cs typeface="+mn-cs"/>
                    </a:rPr>
                    <a:t>原生质层与细胞壁 的距离</a:t>
                  </a:r>
                </a:p>
              </p:txBody>
            </p:sp>
            <p:sp>
              <p:nvSpPr>
                <p:cNvPr id="22574" name="Rectangle 14">
                  <a:extLst>
                    <a:ext uri="{FF2B5EF4-FFF2-40B4-BE49-F238E27FC236}">
                      <a16:creationId xmlns="" xmlns:a16="http://schemas.microsoft.com/office/drawing/2014/main" id="{2230F388-280D-4BAF-8AE6-D56234F04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5" y="1271"/>
                  <a:ext cx="107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46" name="Group 15">
                <a:extLst>
                  <a:ext uri="{FF2B5EF4-FFF2-40B4-BE49-F238E27FC236}">
                    <a16:creationId xmlns="" xmlns:a16="http://schemas.microsoft.com/office/drawing/2014/main" id="{6C90E224-7CD7-4116-8E5E-40E821B81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5" y="1271"/>
                <a:ext cx="624" cy="374"/>
                <a:chOff x="2615" y="1271"/>
                <a:chExt cx="624" cy="374"/>
              </a:xfrm>
            </p:grpSpPr>
            <p:sp>
              <p:nvSpPr>
                <p:cNvPr id="22571" name="Rectangle 16">
                  <a:extLst>
                    <a:ext uri="{FF2B5EF4-FFF2-40B4-BE49-F238E27FC236}">
                      <a16:creationId xmlns="" xmlns:a16="http://schemas.microsoft.com/office/drawing/2014/main" id="{46E64C3A-E197-4CE8-98BE-7A9629A5A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5" y="1271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隶书" pitchFamily="49" charset="-122"/>
                      <a:cs typeface="+mn-cs"/>
                    </a:rPr>
                    <a:t>原生质体</a:t>
                  </a:r>
                </a:p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隶书" pitchFamily="49" charset="-122"/>
                      <a:cs typeface="+mn-cs"/>
                    </a:rPr>
                    <a:t>大小变化</a:t>
                  </a:r>
                </a:p>
              </p:txBody>
            </p:sp>
            <p:sp>
              <p:nvSpPr>
                <p:cNvPr id="22572" name="Rectangle 17">
                  <a:extLst>
                    <a:ext uri="{FF2B5EF4-FFF2-40B4-BE49-F238E27FC236}">
                      <a16:creationId xmlns="" xmlns:a16="http://schemas.microsoft.com/office/drawing/2014/main" id="{EAC4CD5E-C5D8-422F-AA6C-6CC629E8FD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5" y="1271"/>
                  <a:ext cx="62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47" name="Group 18">
                <a:extLst>
                  <a:ext uri="{FF2B5EF4-FFF2-40B4-BE49-F238E27FC236}">
                    <a16:creationId xmlns="" xmlns:a16="http://schemas.microsoft.com/office/drawing/2014/main" id="{B670DC31-C43F-41C5-893D-3D392F5AF9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45"/>
                <a:ext cx="624" cy="374"/>
                <a:chOff x="0" y="1645"/>
                <a:chExt cx="624" cy="374"/>
              </a:xfrm>
            </p:grpSpPr>
            <p:sp>
              <p:nvSpPr>
                <p:cNvPr id="22569" name="Rectangle 19">
                  <a:extLst>
                    <a:ext uri="{FF2B5EF4-FFF2-40B4-BE49-F238E27FC236}">
                      <a16:creationId xmlns="" xmlns:a16="http://schemas.microsoft.com/office/drawing/2014/main" id="{BA131027-FC1E-4CA0-AD93-01654775D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45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隶书" pitchFamily="49" charset="-122"/>
                      <a:ea typeface="隶书" pitchFamily="49" charset="-122"/>
                      <a:cs typeface="+mn-cs"/>
                    </a:rPr>
                    <a:t>蔗糖</a:t>
                  </a:r>
                </a:p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隶书" pitchFamily="49" charset="-122"/>
                      <a:ea typeface="隶书" pitchFamily="49" charset="-122"/>
                      <a:cs typeface="+mn-cs"/>
                    </a:rPr>
                    <a:t>溶液</a:t>
                  </a:r>
                </a:p>
              </p:txBody>
            </p:sp>
            <p:sp>
              <p:nvSpPr>
                <p:cNvPr id="22570" name="Rectangle 20">
                  <a:extLst>
                    <a:ext uri="{FF2B5EF4-FFF2-40B4-BE49-F238E27FC236}">
                      <a16:creationId xmlns="" xmlns:a16="http://schemas.microsoft.com/office/drawing/2014/main" id="{6CAE3476-882A-4F55-BCB0-DDF7395E6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45"/>
                  <a:ext cx="62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48" name="Group 21">
                <a:extLst>
                  <a:ext uri="{FF2B5EF4-FFF2-40B4-BE49-F238E27FC236}">
                    <a16:creationId xmlns="" xmlns:a16="http://schemas.microsoft.com/office/drawing/2014/main" id="{3E26D8DD-7E0E-4A0F-98BB-4416C05E8E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1645"/>
                <a:ext cx="921" cy="374"/>
                <a:chOff x="624" y="1645"/>
                <a:chExt cx="921" cy="374"/>
              </a:xfrm>
            </p:grpSpPr>
            <p:sp>
              <p:nvSpPr>
                <p:cNvPr id="22567" name="Rectangle 22">
                  <a:extLst>
                    <a:ext uri="{FF2B5EF4-FFF2-40B4-BE49-F238E27FC236}">
                      <a16:creationId xmlns="" xmlns:a16="http://schemas.microsoft.com/office/drawing/2014/main" id="{756A819F-D052-4665-9CE4-D967A1849F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645"/>
                  <a:ext cx="921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8" name="Rectangle 23">
                  <a:extLst>
                    <a:ext uri="{FF2B5EF4-FFF2-40B4-BE49-F238E27FC236}">
                      <a16:creationId xmlns="" xmlns:a16="http://schemas.microsoft.com/office/drawing/2014/main" id="{5C713CF0-20DD-4A3E-9121-BC591B0FE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645"/>
                  <a:ext cx="92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49" name="Group 24">
                <a:extLst>
                  <a:ext uri="{FF2B5EF4-FFF2-40B4-BE49-F238E27FC236}">
                    <a16:creationId xmlns="" xmlns:a16="http://schemas.microsoft.com/office/drawing/2014/main" id="{F9C8A5D3-CA7D-49AC-9643-42AB1CD146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5" y="1645"/>
                <a:ext cx="1070" cy="374"/>
                <a:chOff x="1545" y="1645"/>
                <a:chExt cx="1070" cy="374"/>
              </a:xfrm>
            </p:grpSpPr>
            <p:sp>
              <p:nvSpPr>
                <p:cNvPr id="22565" name="Rectangle 25">
                  <a:extLst>
                    <a:ext uri="{FF2B5EF4-FFF2-40B4-BE49-F238E27FC236}">
                      <a16:creationId xmlns="" xmlns:a16="http://schemas.microsoft.com/office/drawing/2014/main" id="{A6E16205-AADE-4829-8A57-4C7C46A5A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5" y="1645"/>
                  <a:ext cx="107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6" name="Rectangle 26">
                  <a:extLst>
                    <a:ext uri="{FF2B5EF4-FFF2-40B4-BE49-F238E27FC236}">
                      <a16:creationId xmlns="" xmlns:a16="http://schemas.microsoft.com/office/drawing/2014/main" id="{69402970-B6CC-490A-A875-439B8EA54F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5" y="1645"/>
                  <a:ext cx="107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50" name="Group 27">
                <a:extLst>
                  <a:ext uri="{FF2B5EF4-FFF2-40B4-BE49-F238E27FC236}">
                    <a16:creationId xmlns="" xmlns:a16="http://schemas.microsoft.com/office/drawing/2014/main" id="{E83EFD3B-484C-4702-ACA4-58FBB60681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5" y="1645"/>
                <a:ext cx="624" cy="374"/>
                <a:chOff x="2615" y="1645"/>
                <a:chExt cx="624" cy="374"/>
              </a:xfrm>
            </p:grpSpPr>
            <p:sp>
              <p:nvSpPr>
                <p:cNvPr id="22563" name="Rectangle 28">
                  <a:extLst>
                    <a:ext uri="{FF2B5EF4-FFF2-40B4-BE49-F238E27FC236}">
                      <a16:creationId xmlns="" xmlns:a16="http://schemas.microsoft.com/office/drawing/2014/main" id="{87F134D5-3DF4-49E7-8C73-9DD9CD324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5" y="1645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4" name="Rectangle 29">
                  <a:extLst>
                    <a:ext uri="{FF2B5EF4-FFF2-40B4-BE49-F238E27FC236}">
                      <a16:creationId xmlns="" xmlns:a16="http://schemas.microsoft.com/office/drawing/2014/main" id="{08E4F704-B757-4560-8AA3-C39386614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5" y="1645"/>
                  <a:ext cx="62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51" name="Group 30">
                <a:extLst>
                  <a:ext uri="{FF2B5EF4-FFF2-40B4-BE49-F238E27FC236}">
                    <a16:creationId xmlns="" xmlns:a16="http://schemas.microsoft.com/office/drawing/2014/main" id="{AE5995AB-A867-44B7-8178-CC1018AFA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9"/>
                <a:ext cx="624" cy="374"/>
                <a:chOff x="0" y="2019"/>
                <a:chExt cx="624" cy="374"/>
              </a:xfrm>
            </p:grpSpPr>
            <p:sp>
              <p:nvSpPr>
                <p:cNvPr id="22561" name="Rectangle 31">
                  <a:extLst>
                    <a:ext uri="{FF2B5EF4-FFF2-40B4-BE49-F238E27FC236}">
                      <a16:creationId xmlns="" xmlns:a16="http://schemas.microsoft.com/office/drawing/2014/main" id="{764B0E13-D98C-4927-A888-4D00FAB1C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9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隶书" pitchFamily="49" charset="-122"/>
                      <a:ea typeface="隶书" pitchFamily="49" charset="-122"/>
                      <a:cs typeface="+mn-cs"/>
                    </a:rPr>
                    <a:t>清水</a:t>
                  </a:r>
                </a:p>
              </p:txBody>
            </p:sp>
            <p:sp>
              <p:nvSpPr>
                <p:cNvPr id="22562" name="Rectangle 32">
                  <a:extLst>
                    <a:ext uri="{FF2B5EF4-FFF2-40B4-BE49-F238E27FC236}">
                      <a16:creationId xmlns="" xmlns:a16="http://schemas.microsoft.com/office/drawing/2014/main" id="{D8CB69D2-CB3B-4B00-AE9B-24FC66152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9"/>
                  <a:ext cx="62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52" name="Group 33">
                <a:extLst>
                  <a:ext uri="{FF2B5EF4-FFF2-40B4-BE49-F238E27FC236}">
                    <a16:creationId xmlns="" xmlns:a16="http://schemas.microsoft.com/office/drawing/2014/main" id="{82C518C6-E98D-42A9-BB23-5F487329E4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019"/>
                <a:ext cx="921" cy="374"/>
                <a:chOff x="624" y="2019"/>
                <a:chExt cx="921" cy="374"/>
              </a:xfrm>
            </p:grpSpPr>
            <p:sp>
              <p:nvSpPr>
                <p:cNvPr id="22559" name="Rectangle 34">
                  <a:extLst>
                    <a:ext uri="{FF2B5EF4-FFF2-40B4-BE49-F238E27FC236}">
                      <a16:creationId xmlns="" xmlns:a16="http://schemas.microsoft.com/office/drawing/2014/main" id="{8BF68096-1068-4E67-8C3A-921B1ED01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019"/>
                  <a:ext cx="921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60" name="Rectangle 35">
                  <a:extLst>
                    <a:ext uri="{FF2B5EF4-FFF2-40B4-BE49-F238E27FC236}">
                      <a16:creationId xmlns="" xmlns:a16="http://schemas.microsoft.com/office/drawing/2014/main" id="{BBDB64A6-BCF4-41C4-923F-1B1578CBF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019"/>
                  <a:ext cx="92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53" name="Group 36">
                <a:extLst>
                  <a:ext uri="{FF2B5EF4-FFF2-40B4-BE49-F238E27FC236}">
                    <a16:creationId xmlns="" xmlns:a16="http://schemas.microsoft.com/office/drawing/2014/main" id="{2599A1EA-8FC9-4B3B-840D-13DB742D6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5" y="2019"/>
                <a:ext cx="1070" cy="374"/>
                <a:chOff x="1545" y="2019"/>
                <a:chExt cx="1070" cy="374"/>
              </a:xfrm>
            </p:grpSpPr>
            <p:sp>
              <p:nvSpPr>
                <p:cNvPr id="22557" name="Rectangle 37">
                  <a:extLst>
                    <a:ext uri="{FF2B5EF4-FFF2-40B4-BE49-F238E27FC236}">
                      <a16:creationId xmlns="" xmlns:a16="http://schemas.microsoft.com/office/drawing/2014/main" id="{A2E435B4-09C5-4C04-A52D-8D80B5B38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5" y="2019"/>
                  <a:ext cx="107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8" name="Rectangle 38">
                  <a:extLst>
                    <a:ext uri="{FF2B5EF4-FFF2-40B4-BE49-F238E27FC236}">
                      <a16:creationId xmlns="" xmlns:a16="http://schemas.microsoft.com/office/drawing/2014/main" id="{ED8D5AE3-24B2-44E5-9BFA-8BD8D9453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5" y="2019"/>
                  <a:ext cx="107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554" name="Group 39">
                <a:extLst>
                  <a:ext uri="{FF2B5EF4-FFF2-40B4-BE49-F238E27FC236}">
                    <a16:creationId xmlns="" xmlns:a16="http://schemas.microsoft.com/office/drawing/2014/main" id="{362B21EB-952C-4EB1-BED4-C215947546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5" y="2019"/>
                <a:ext cx="624" cy="374"/>
                <a:chOff x="2615" y="2019"/>
                <a:chExt cx="624" cy="374"/>
              </a:xfrm>
            </p:grpSpPr>
            <p:sp>
              <p:nvSpPr>
                <p:cNvPr id="22555" name="Rectangle 40">
                  <a:extLst>
                    <a:ext uri="{FF2B5EF4-FFF2-40B4-BE49-F238E27FC236}">
                      <a16:creationId xmlns="" xmlns:a16="http://schemas.microsoft.com/office/drawing/2014/main" id="{63106D8C-8B12-4C9B-BECF-721A409EA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5" y="2019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556" name="Rectangle 41">
                  <a:extLst>
                    <a:ext uri="{FF2B5EF4-FFF2-40B4-BE49-F238E27FC236}">
                      <a16:creationId xmlns="" xmlns:a16="http://schemas.microsoft.com/office/drawing/2014/main" id="{95CBCA49-B5FD-4638-9554-38120B9CD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5" y="2019"/>
                  <a:ext cx="62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2542" name="Rectangle 42">
              <a:extLst>
                <a:ext uri="{FF2B5EF4-FFF2-40B4-BE49-F238E27FC236}">
                  <a16:creationId xmlns="" xmlns:a16="http://schemas.microsoft.com/office/drawing/2014/main" id="{7C65EB46-439A-4621-B7E9-A6797B10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1268"/>
              <a:ext cx="3245" cy="11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3051" name="Rectangle 43">
            <a:extLst>
              <a:ext uri="{FF2B5EF4-FFF2-40B4-BE49-F238E27FC236}">
                <a16:creationId xmlns="" xmlns:a16="http://schemas.microsoft.com/office/drawing/2014/main" id="{BCDA6867-32FD-42D1-97BB-AFDE568F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54940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变小、颜色变深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="" xmlns:a16="http://schemas.microsoft.com/office/drawing/2014/main" id="{82E213A1-2C44-4D7B-A3BF-A8560EFA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335213"/>
            <a:ext cx="23764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逐渐恢复原来大小、颜色变浅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="" xmlns:a16="http://schemas.microsoft.com/office/drawing/2014/main" id="{55B66DA4-C05D-458B-A670-E2D106A3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253682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原生质层复原</a:t>
            </a:r>
          </a:p>
        </p:txBody>
      </p:sp>
      <p:sp>
        <p:nvSpPr>
          <p:cNvPr id="43054" name="Rectangle 46">
            <a:extLst>
              <a:ext uri="{FF2B5EF4-FFF2-40B4-BE49-F238E27FC236}">
                <a16:creationId xmlns="" xmlns:a16="http://schemas.microsoft.com/office/drawing/2014/main" id="{FB36FA28-816E-4F07-80B1-60FB8E83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8" y="1573213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分离</a:t>
            </a:r>
          </a:p>
        </p:txBody>
      </p:sp>
      <p:sp>
        <p:nvSpPr>
          <p:cNvPr id="43055" name="Rectangle 47">
            <a:extLst>
              <a:ext uri="{FF2B5EF4-FFF2-40B4-BE49-F238E27FC236}">
                <a16:creationId xmlns="" xmlns:a16="http://schemas.microsoft.com/office/drawing/2014/main" id="{FF3DBA4A-3563-450E-8E2D-3E32532B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313" y="2463800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由小变大</a:t>
            </a:r>
          </a:p>
        </p:txBody>
      </p:sp>
      <p:sp>
        <p:nvSpPr>
          <p:cNvPr id="43056" name="Rectangle 48">
            <a:extLst>
              <a:ext uri="{FF2B5EF4-FFF2-40B4-BE49-F238E27FC236}">
                <a16:creationId xmlns="" xmlns:a16="http://schemas.microsoft.com/office/drawing/2014/main" id="{291673FF-F0E2-4256-8807-94705EF5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5" y="157321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由大变小</a:t>
            </a:r>
          </a:p>
        </p:txBody>
      </p:sp>
      <p:sp>
        <p:nvSpPr>
          <p:cNvPr id="22540" name="Text Box 49">
            <a:extLst>
              <a:ext uri="{FF2B5EF4-FFF2-40B4-BE49-F238E27FC236}">
                <a16:creationId xmlns="" xmlns:a16="http://schemas.microsoft.com/office/drawing/2014/main" id="{8114BDFC-9177-443B-BA5A-1B124984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726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" name="ShockwaveFlash1" r:id="rId2" imgW="4642908" imgH="3500265"/>
        </mc:Choice>
        <mc:Fallback>
          <p:control name="ShockwaveFlash1" r:id="rId2" imgW="4642908" imgH="3500265">
            <p:pic>
              <p:nvPicPr>
                <p:cNvPr id="0" name="ShockwaveFlash1"/>
                <p:cNvPicPr preferRelativeResize="0">
                  <a:picLocks noGrp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600" y="2921000"/>
                  <a:ext cx="4643438" cy="3500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5" name="ShockwaveFlash2" r:id="rId3" imgW="4429303" imgH="3527542"/>
        </mc:Choice>
        <mc:Fallback>
          <p:control name="ShockwaveFlash2" r:id="rId3" imgW="4429303" imgH="3527542">
            <p:pic>
              <p:nvPicPr>
                <p:cNvPr id="0" name="ShockwaveFlash2"/>
                <p:cNvPicPr preferRelativeResize="0">
                  <a:picLocks noGrp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9013" y="3148013"/>
                  <a:ext cx="4429125" cy="3527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1" grpId="0"/>
      <p:bldP spid="43052" grpId="0"/>
      <p:bldP spid="43053" grpId="0"/>
      <p:bldP spid="43054" grpId="0"/>
      <p:bldP spid="43055" grpId="0"/>
      <p:bldP spid="430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="" xmlns:a16="http://schemas.microsoft.com/office/drawing/2014/main" id="{E95DD222-3EBD-44CA-9725-14EA17F68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475" y="1916113"/>
            <a:ext cx="973138" cy="1382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细胞渗透失水</a:t>
            </a:r>
          </a:p>
        </p:txBody>
      </p:sp>
      <p:sp>
        <p:nvSpPr>
          <p:cNvPr id="44035" name="AutoShape 3">
            <a:extLst>
              <a:ext uri="{FF2B5EF4-FFF2-40B4-BE49-F238E27FC236}">
                <a16:creationId xmlns="" xmlns:a16="http://schemas.microsoft.com/office/drawing/2014/main" id="{F5B844E1-D983-42F1-A03C-6434BF801C30}"/>
              </a:ext>
            </a:extLst>
          </p:cNvPr>
          <p:cNvSpPr>
            <a:spLocks/>
          </p:cNvSpPr>
          <p:nvPr/>
        </p:nvSpPr>
        <p:spPr bwMode="auto">
          <a:xfrm>
            <a:off x="9102725" y="1628775"/>
            <a:ext cx="306388" cy="1800225"/>
          </a:xfrm>
          <a:prstGeom prst="rightBrace">
            <a:avLst>
              <a:gd name="adj1" fmla="val 48882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="" xmlns:a16="http://schemas.microsoft.com/office/drawing/2014/main" id="{923B4885-BB5D-4150-9261-C320FFA3F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149725"/>
            <a:ext cx="3527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植物细胞质壁分离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="" xmlns:a16="http://schemas.microsoft.com/office/drawing/2014/main" id="{545070AB-D6D1-435B-97D5-9E4BB44B0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044825"/>
            <a:ext cx="2740025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细胞壁的伸缩性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="" xmlns:a16="http://schemas.microsoft.com/office/drawing/2014/main" id="{EE9118DE-F8AA-49EF-AB0E-50656760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4825"/>
            <a:ext cx="3181350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原生质层的伸缩性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="" xmlns:a16="http://schemas.microsoft.com/office/drawing/2014/main" id="{8AB3FCAA-2E69-407A-9AE9-4B5C8BD1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3044825"/>
            <a:ext cx="884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＜</a:t>
            </a:r>
          </a:p>
        </p:txBody>
      </p:sp>
      <p:sp>
        <p:nvSpPr>
          <p:cNvPr id="44040" name="Line 8">
            <a:extLst>
              <a:ext uri="{FF2B5EF4-FFF2-40B4-BE49-F238E27FC236}">
                <a16:creationId xmlns="" xmlns:a16="http://schemas.microsoft.com/office/drawing/2014/main" id="{F84B962E-67E0-485F-BEC6-88E63F49C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4437063"/>
            <a:ext cx="12239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="" xmlns:a16="http://schemas.microsoft.com/office/drawing/2014/main" id="{CCCBA5A2-938C-4C07-8093-D531581DA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04813"/>
            <a:ext cx="7056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、发生质壁分离的原因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="" xmlns:a16="http://schemas.microsoft.com/office/drawing/2014/main" id="{ABB2C9BB-456D-46AE-9A24-9A071586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62877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外因：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="" xmlns:a16="http://schemas.microsoft.com/office/drawing/2014/main" id="{AB235BBB-5D56-4BC1-A336-2D8EF7FF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628775"/>
            <a:ext cx="2447925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外界溶液浓度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="" xmlns:a16="http://schemas.microsoft.com/office/drawing/2014/main" id="{13280604-5E3B-4CAE-B690-42A434DF5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628775"/>
            <a:ext cx="2138362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细胞液浓度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="" xmlns:a16="http://schemas.microsoft.com/office/drawing/2014/main" id="{361FA338-5BB7-432D-8D45-7C036DCB0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628775"/>
            <a:ext cx="71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＞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="" xmlns:a16="http://schemas.microsoft.com/office/drawing/2014/main" id="{B15021D3-2D9C-4598-B4E3-6BDBEFC4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693988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内因：</a:t>
            </a:r>
          </a:p>
        </p:txBody>
      </p:sp>
      <p:sp>
        <p:nvSpPr>
          <p:cNvPr id="44047" name="Rectangle 15">
            <a:extLst>
              <a:ext uri="{FF2B5EF4-FFF2-40B4-BE49-F238E27FC236}">
                <a16:creationId xmlns="" xmlns:a16="http://schemas.microsoft.com/office/drawing/2014/main" id="{1DFCAD63-72B6-4096-B701-8787AA6A6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397125"/>
            <a:ext cx="4608512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原生质层相当于一层半透膜</a:t>
            </a:r>
          </a:p>
        </p:txBody>
      </p:sp>
      <p:sp>
        <p:nvSpPr>
          <p:cNvPr id="44048" name="AutoShape 16">
            <a:extLst>
              <a:ext uri="{FF2B5EF4-FFF2-40B4-BE49-F238E27FC236}">
                <a16:creationId xmlns="" xmlns:a16="http://schemas.microsoft.com/office/drawing/2014/main" id="{3258C5FB-0796-4ED2-97B8-124B9730E9DF}"/>
              </a:ext>
            </a:extLst>
          </p:cNvPr>
          <p:cNvSpPr>
            <a:spLocks/>
          </p:cNvSpPr>
          <p:nvPr/>
        </p:nvSpPr>
        <p:spPr bwMode="auto">
          <a:xfrm>
            <a:off x="2493963" y="2565400"/>
            <a:ext cx="73025" cy="935038"/>
          </a:xfrm>
          <a:prstGeom prst="leftBrace">
            <a:avLst>
              <a:gd name="adj1" fmla="val 10652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6" grpId="0"/>
      <p:bldP spid="44037" grpId="0" animBg="1"/>
      <p:bldP spid="44038" grpId="0" animBg="1"/>
      <p:bldP spid="44039" grpId="0"/>
      <p:bldP spid="44042" grpId="0"/>
      <p:bldP spid="44043" grpId="0" animBg="1"/>
      <p:bldP spid="44044" grpId="0" animBg="1"/>
      <p:bldP spid="44045" grpId="0"/>
      <p:bldP spid="44046" grpId="0"/>
      <p:bldP spid="440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8194">
            <a:extLst>
              <a:ext uri="{FF2B5EF4-FFF2-40B4-BE49-F238E27FC236}">
                <a16:creationId xmlns="" xmlns:a16="http://schemas.microsoft.com/office/drawing/2014/main" id="{F97EBD45-F3DB-41EA-910B-7A99B72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328" y="44969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渗透系统装置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E7D10D-2ADA-4422-AA34-F626B39844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62C8B-B14F-4D97-AF65-F5344CB8AC3E}" type="datetime1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2019-11-17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5D9133D-DAB1-4DF5-9812-83CB78D1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F678C-DB95-4E51-9C40-EB4401B1F3D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3BF5E28-196C-453F-8C84-BD113456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6" t="17922" r="47995" b="16396"/>
          <a:stretch/>
        </p:blipFill>
        <p:spPr>
          <a:xfrm>
            <a:off x="603311" y="1183108"/>
            <a:ext cx="4648077" cy="487481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0CAB022B-77C4-4E42-AD38-DE2B27A06755}"/>
              </a:ext>
            </a:extLst>
          </p:cNvPr>
          <p:cNvCxnSpPr/>
          <p:nvPr/>
        </p:nvCxnSpPr>
        <p:spPr>
          <a:xfrm>
            <a:off x="3048080" y="2362228"/>
            <a:ext cx="342891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A51038-121E-47B3-8937-C2AD7D94BFFF}"/>
              </a:ext>
            </a:extLst>
          </p:cNvPr>
          <p:cNvCxnSpPr/>
          <p:nvPr/>
        </p:nvCxnSpPr>
        <p:spPr>
          <a:xfrm>
            <a:off x="3657664" y="4495772"/>
            <a:ext cx="342891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="" xmlns:a16="http://schemas.microsoft.com/office/drawing/2014/main" id="{13A05F3C-71BF-4E24-B165-A734AA7E6496}"/>
              </a:ext>
            </a:extLst>
          </p:cNvPr>
          <p:cNvCxnSpPr/>
          <p:nvPr/>
        </p:nvCxnSpPr>
        <p:spPr>
          <a:xfrm>
            <a:off x="3048080" y="5105356"/>
            <a:ext cx="342891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BAE90F0A-06D9-4992-AF1D-9428E35DD15A}"/>
              </a:ext>
            </a:extLst>
          </p:cNvPr>
          <p:cNvCxnSpPr/>
          <p:nvPr/>
        </p:nvCxnSpPr>
        <p:spPr>
          <a:xfrm>
            <a:off x="3048080" y="5638742"/>
            <a:ext cx="342891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8255B62-11B9-45A8-9867-8B9548BA3ED6}"/>
              </a:ext>
            </a:extLst>
          </p:cNvPr>
          <p:cNvSpPr txBox="1"/>
          <p:nvPr/>
        </p:nvSpPr>
        <p:spPr>
          <a:xfrm>
            <a:off x="6476990" y="2069840"/>
            <a:ext cx="335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长颈漏斗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AF767A5-FF65-4F66-9AD0-3DA7491D352B}"/>
              </a:ext>
            </a:extLst>
          </p:cNvPr>
          <p:cNvSpPr/>
          <p:nvPr/>
        </p:nvSpPr>
        <p:spPr>
          <a:xfrm>
            <a:off x="6476990" y="534819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玻璃膜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65ED649-7869-4C11-8EE0-5A142898824E}"/>
              </a:ext>
            </a:extLst>
          </p:cNvPr>
          <p:cNvSpPr txBox="1"/>
          <p:nvPr/>
        </p:nvSpPr>
        <p:spPr>
          <a:xfrm>
            <a:off x="6962331" y="4203386"/>
            <a:ext cx="335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清水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A7E29564-A156-4651-AD88-B1AAF2218C8D}"/>
              </a:ext>
            </a:extLst>
          </p:cNvPr>
          <p:cNvSpPr txBox="1"/>
          <p:nvPr/>
        </p:nvSpPr>
        <p:spPr>
          <a:xfrm>
            <a:off x="6476990" y="4753963"/>
            <a:ext cx="335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蔗糖溶液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01A9BB9-CE8B-43EE-B706-2348EB1E0A49}"/>
              </a:ext>
            </a:extLst>
          </p:cNvPr>
          <p:cNvSpPr txBox="1"/>
          <p:nvPr/>
        </p:nvSpPr>
        <p:spPr>
          <a:xfrm>
            <a:off x="7897572" y="5358440"/>
            <a:ext cx="335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（半透膜）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="" xmlns:a16="http://schemas.microsoft.com/office/drawing/2014/main" id="{9EABF6BC-072A-46DD-8A32-00A92C5A1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31788"/>
            <a:ext cx="8675688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特别提醒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质壁分离后在细胞壁和细胞膜之间充满的是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____________________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，因为细胞壁是全透性且有水分通过原生质层渗出来。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若用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50%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蔗糖溶液做实验，能发生质壁分离但不能复原，因为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___________________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___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若用尿素、乙二醇、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KNO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NaCl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等做实验会出现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_____________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现象，因为外界物质会转移到细胞内而引起细胞液浓度升高。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FD861F4C-55CB-48E2-95FE-45A2A4CD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700213"/>
            <a:ext cx="3856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浓度降低的外界溶液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="" xmlns:a16="http://schemas.microsoft.com/office/drawing/2014/main" id="{5BDEC2D8-53F5-4FC7-9F39-C9533102C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70" y="3453852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细胞过度失水而死亡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="" xmlns:a16="http://schemas.microsoft.com/office/drawing/2014/main" id="{485A0C6C-606F-49A4-A3D6-E34468B2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33" y="4668417"/>
            <a:ext cx="2319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自动复原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0" grpId="0"/>
      <p:bldP spid="450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="" xmlns:a16="http://schemas.microsoft.com/office/drawing/2014/main" id="{4BAC94AD-C6F9-49D3-828C-005D3DE14E24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836613"/>
            <a:ext cx="8126412" cy="3298825"/>
            <a:chOff x="288" y="528"/>
            <a:chExt cx="4704" cy="3289"/>
          </a:xfrm>
        </p:grpSpPr>
        <p:sp>
          <p:nvSpPr>
            <p:cNvPr id="25608" name="Text Box 3">
              <a:extLst>
                <a:ext uri="{FF2B5EF4-FFF2-40B4-BE49-F238E27FC236}">
                  <a16:creationId xmlns="" xmlns:a16="http://schemas.microsoft.com/office/drawing/2014/main" id="{68C2A961-8E3D-40C1-AFD6-4FEED598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94"/>
              <a:ext cx="1051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初始浓度</a:t>
              </a:r>
            </a:p>
          </p:txBody>
        </p:sp>
        <p:grpSp>
          <p:nvGrpSpPr>
            <p:cNvPr id="25609" name="Group 4">
              <a:extLst>
                <a:ext uri="{FF2B5EF4-FFF2-40B4-BE49-F238E27FC236}">
                  <a16:creationId xmlns="" xmlns:a16="http://schemas.microsoft.com/office/drawing/2014/main" id="{8BB2863E-D4CC-452F-90DB-1D80F5ECB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528"/>
              <a:ext cx="4704" cy="3289"/>
              <a:chOff x="288" y="528"/>
              <a:chExt cx="4704" cy="3289"/>
            </a:xfrm>
          </p:grpSpPr>
          <p:sp>
            <p:nvSpPr>
              <p:cNvPr id="25610" name="Line 5">
                <a:extLst>
                  <a:ext uri="{FF2B5EF4-FFF2-40B4-BE49-F238E27FC236}">
                    <a16:creationId xmlns="" xmlns:a16="http://schemas.microsoft.com/office/drawing/2014/main" id="{15C67DA2-81EC-4B46-9E72-10CFA8927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672"/>
                <a:ext cx="0" cy="2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611" name="Line 6">
                <a:extLst>
                  <a:ext uri="{FF2B5EF4-FFF2-40B4-BE49-F238E27FC236}">
                    <a16:creationId xmlns="" xmlns:a16="http://schemas.microsoft.com/office/drawing/2014/main" id="{3799E135-782A-44C0-97AE-B7A5E2F14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33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5612" name="Group 7">
                <a:extLst>
                  <a:ext uri="{FF2B5EF4-FFF2-40B4-BE49-F238E27FC236}">
                    <a16:creationId xmlns="" xmlns:a16="http://schemas.microsoft.com/office/drawing/2014/main" id="{F447B7D7-08ED-40A7-8259-1DF91D3EC7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44"/>
                <a:ext cx="288" cy="1968"/>
                <a:chOff x="1968" y="1344"/>
                <a:chExt cx="288" cy="1968"/>
              </a:xfrm>
            </p:grpSpPr>
            <p:sp>
              <p:nvSpPr>
                <p:cNvPr id="25626" name="Rectangle 8">
                  <a:extLst>
                    <a:ext uri="{FF2B5EF4-FFF2-40B4-BE49-F238E27FC236}">
                      <a16:creationId xmlns="" xmlns:a16="http://schemas.microsoft.com/office/drawing/2014/main" id="{92250120-7F59-4B20-8970-F3C064FA6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344"/>
                  <a:ext cx="144" cy="19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27" name="Rectangle 9">
                  <a:extLst>
                    <a:ext uri="{FF2B5EF4-FFF2-40B4-BE49-F238E27FC236}">
                      <a16:creationId xmlns="" xmlns:a16="http://schemas.microsoft.com/office/drawing/2014/main" id="{E90E9389-4332-43D7-81A3-9DE19171D1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144" cy="153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613" name="Group 10">
                <a:extLst>
                  <a:ext uri="{FF2B5EF4-FFF2-40B4-BE49-F238E27FC236}">
                    <a16:creationId xmlns="" xmlns:a16="http://schemas.microsoft.com/office/drawing/2014/main" id="{815453D8-844C-4458-9A00-22909F2C3D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104"/>
                <a:ext cx="288" cy="2208"/>
                <a:chOff x="2496" y="1104"/>
                <a:chExt cx="288" cy="2208"/>
              </a:xfrm>
            </p:grpSpPr>
            <p:sp>
              <p:nvSpPr>
                <p:cNvPr id="25624" name="Rectangle 11">
                  <a:extLst>
                    <a:ext uri="{FF2B5EF4-FFF2-40B4-BE49-F238E27FC236}">
                      <a16:creationId xmlns="" xmlns:a16="http://schemas.microsoft.com/office/drawing/2014/main" id="{33C6AD56-91DB-4538-A467-43A6B5118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104"/>
                  <a:ext cx="144" cy="220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25" name="Rectangle 12">
                  <a:extLst>
                    <a:ext uri="{FF2B5EF4-FFF2-40B4-BE49-F238E27FC236}">
                      <a16:creationId xmlns="" xmlns:a16="http://schemas.microsoft.com/office/drawing/2014/main" id="{7030B474-55B5-4775-851A-AC41FA10D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144" cy="13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614" name="Group 13">
                <a:extLst>
                  <a:ext uri="{FF2B5EF4-FFF2-40B4-BE49-F238E27FC236}">
                    <a16:creationId xmlns="" xmlns:a16="http://schemas.microsoft.com/office/drawing/2014/main" id="{1CD4346E-A2F1-46BD-8F06-868BD67BF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960"/>
                <a:ext cx="288" cy="2352"/>
                <a:chOff x="3168" y="864"/>
                <a:chExt cx="288" cy="2448"/>
              </a:xfrm>
            </p:grpSpPr>
            <p:sp>
              <p:nvSpPr>
                <p:cNvPr id="25622" name="Rectangle 14">
                  <a:extLst>
                    <a:ext uri="{FF2B5EF4-FFF2-40B4-BE49-F238E27FC236}">
                      <a16:creationId xmlns="" xmlns:a16="http://schemas.microsoft.com/office/drawing/2014/main" id="{FAF64449-223B-42DB-AA60-DB57D0B8E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23" name="Rectangle 15">
                  <a:extLst>
                    <a:ext uri="{FF2B5EF4-FFF2-40B4-BE49-F238E27FC236}">
                      <a16:creationId xmlns="" xmlns:a16="http://schemas.microsoft.com/office/drawing/2014/main" id="{633999CB-8ED3-4893-ABF8-8AF8292D79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864"/>
                  <a:ext cx="144" cy="24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5615" name="Line 16">
                <a:extLst>
                  <a:ext uri="{FF2B5EF4-FFF2-40B4-BE49-F238E27FC236}">
                    <a16:creationId xmlns="" xmlns:a16="http://schemas.microsoft.com/office/drawing/2014/main" id="{EFB58EB4-6A0C-4EBC-A835-CA2387506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536"/>
                <a:ext cx="24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616" name="Text Box 17">
                <a:extLst>
                  <a:ext uri="{FF2B5EF4-FFF2-40B4-BE49-F238E27FC236}">
                    <a16:creationId xmlns="" xmlns:a16="http://schemas.microsoft.com/office/drawing/2014/main" id="{84B5E48F-86C3-47D9-8604-D3BAD0D3F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361"/>
                <a:ext cx="3258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just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0       Mg</a:t>
                </a:r>
                <a:r>
                  <a:rPr kumimoji="0" lang="en-US" altLang="zh-CN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＋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Ca</a:t>
                </a:r>
                <a:r>
                  <a:rPr kumimoji="0" lang="en-US" altLang="zh-CN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2+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          Si</a:t>
                </a:r>
                <a:r>
                  <a:rPr kumimoji="0" lang="en-US" altLang="zh-CN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4+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       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离子</a:t>
                </a:r>
              </a:p>
            </p:txBody>
          </p:sp>
          <p:sp>
            <p:nvSpPr>
              <p:cNvPr id="25617" name="Rectangle 18">
                <a:extLst>
                  <a:ext uri="{FF2B5EF4-FFF2-40B4-BE49-F238E27FC236}">
                    <a16:creationId xmlns="" xmlns:a16="http://schemas.microsoft.com/office/drawing/2014/main" id="{72981A34-141D-44C2-801F-CCB2CB63F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82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618" name="Rectangle 19">
                <a:extLst>
                  <a:ext uri="{FF2B5EF4-FFF2-40B4-BE49-F238E27FC236}">
                    <a16:creationId xmlns="" xmlns:a16="http://schemas.microsoft.com/office/drawing/2014/main" id="{DC102DF7-BA37-45EF-A004-47F91AF6E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160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619" name="Text Box 20">
                <a:extLst>
                  <a:ext uri="{FF2B5EF4-FFF2-40B4-BE49-F238E27FC236}">
                    <a16:creationId xmlns="" xmlns:a16="http://schemas.microsoft.com/office/drawing/2014/main" id="{78B84E7E-5CE5-4508-A920-A6AA46245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528"/>
                <a:ext cx="2232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培养液中的离子浓度</a:t>
                </a:r>
              </a:p>
            </p:txBody>
          </p:sp>
          <p:sp>
            <p:nvSpPr>
              <p:cNvPr id="25620" name="Text Box 21">
                <a:extLst>
                  <a:ext uri="{FF2B5EF4-FFF2-40B4-BE49-F238E27FC236}">
                    <a16:creationId xmlns="" xmlns:a16="http://schemas.microsoft.com/office/drawing/2014/main" id="{2A562576-5238-4DCD-B09D-FC766D744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782"/>
                <a:ext cx="520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水稻</a:t>
                </a:r>
              </a:p>
            </p:txBody>
          </p:sp>
          <p:sp>
            <p:nvSpPr>
              <p:cNvPr id="25621" name="Text Box 22">
                <a:extLst>
                  <a:ext uri="{FF2B5EF4-FFF2-40B4-BE49-F238E27FC236}">
                    <a16:creationId xmlns="" xmlns:a16="http://schemas.microsoft.com/office/drawing/2014/main" id="{30ACEF6B-A73A-44F1-8F56-BD8B37E5C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116"/>
                <a:ext cx="520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番茄</a:t>
                </a:r>
              </a:p>
            </p:txBody>
          </p:sp>
        </p:grpSp>
      </p:grpSp>
      <p:sp>
        <p:nvSpPr>
          <p:cNvPr id="25603" name="Text Box 23">
            <a:extLst>
              <a:ext uri="{FF2B5EF4-FFF2-40B4-BE49-F238E27FC236}">
                <a16:creationId xmlns="" xmlns:a16="http://schemas.microsoft.com/office/drawing/2014/main" id="{7CE70519-C0E9-4030-9AE2-BB2F19A51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21" y="129657"/>
            <a:ext cx="849788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四、物质跨膜运输的其他实例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="" xmlns:a16="http://schemas.microsoft.com/office/drawing/2014/main" id="{9AF22A7B-CB7B-4765-AF8F-9C72493F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69" y="4161032"/>
            <a:ext cx="9584353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、水稻培养液中的钙、镁两种离子浓度为什么会增高？是不是水稻不吸收反而向外排出呢？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、不同作物对无机盐离子的吸收有差异吗？</a:t>
            </a:r>
          </a:p>
        </p:txBody>
      </p:sp>
      <p:sp>
        <p:nvSpPr>
          <p:cNvPr id="25605" name="Rectangle 25">
            <a:extLst>
              <a:ext uri="{FF2B5EF4-FFF2-40B4-BE49-F238E27FC236}">
                <a16:creationId xmlns="" xmlns:a16="http://schemas.microsoft.com/office/drawing/2014/main" id="{110757D1-39BF-48E3-9178-B0985A36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51" y="953570"/>
            <a:ext cx="1560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实例一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="" xmlns:a16="http://schemas.microsoft.com/office/drawing/2014/main" id="{5F52031A-B709-4D08-9D58-0B9AC05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56" y="4921708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水稻吸收的水分子和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Si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4+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多，对钙、镁的吸收少。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="" xmlns:a16="http://schemas.microsoft.com/office/drawing/2014/main" id="{62CAE4DF-FB5B-4FD7-8EC2-8551C1F1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29" y="5371343"/>
            <a:ext cx="10773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               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差异。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水稻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吸收大量的硅，对钙镁的吸收少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；番茄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吸收的钙镁较多，几乎不吸收硅。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4" grpId="0"/>
      <p:bldP spid="46106" grpId="0"/>
      <p:bldP spid="46107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4BAC94AD-C6F9-49D3-828C-005D3DE14E24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836613"/>
            <a:ext cx="8126412" cy="3298825"/>
            <a:chOff x="288" y="528"/>
            <a:chExt cx="4704" cy="3289"/>
          </a:xfrm>
        </p:grpSpPr>
        <p:sp>
          <p:nvSpPr>
            <p:cNvPr id="3" name="Text Box 3">
              <a:extLst>
                <a:ext uri="{FF2B5EF4-FFF2-40B4-BE49-F238E27FC236}">
                  <a16:creationId xmlns="" xmlns:a16="http://schemas.microsoft.com/office/drawing/2014/main" id="{68C2A961-8E3D-40C1-AFD6-4FEED598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193"/>
              <a:ext cx="1182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初始浓度</a:t>
              </a:r>
            </a:p>
          </p:txBody>
        </p:sp>
        <p:grpSp>
          <p:nvGrpSpPr>
            <p:cNvPr id="4" name="Group 4">
              <a:extLst>
                <a:ext uri="{FF2B5EF4-FFF2-40B4-BE49-F238E27FC236}">
                  <a16:creationId xmlns="" xmlns:a16="http://schemas.microsoft.com/office/drawing/2014/main" id="{8BB2863E-D4CC-452F-90DB-1D80F5ECB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528"/>
              <a:ext cx="4704" cy="3289"/>
              <a:chOff x="288" y="528"/>
              <a:chExt cx="4704" cy="3289"/>
            </a:xfrm>
          </p:grpSpPr>
          <p:sp>
            <p:nvSpPr>
              <p:cNvPr id="5" name="Line 5">
                <a:extLst>
                  <a:ext uri="{FF2B5EF4-FFF2-40B4-BE49-F238E27FC236}">
                    <a16:creationId xmlns="" xmlns:a16="http://schemas.microsoft.com/office/drawing/2014/main" id="{15C67DA2-81EC-4B46-9E72-10CFA8927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672"/>
                <a:ext cx="0" cy="2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Line 6">
                <a:extLst>
                  <a:ext uri="{FF2B5EF4-FFF2-40B4-BE49-F238E27FC236}">
                    <a16:creationId xmlns="" xmlns:a16="http://schemas.microsoft.com/office/drawing/2014/main" id="{3799E135-782A-44C0-97AE-B7A5E2F14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33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7" name="Group 7">
                <a:extLst>
                  <a:ext uri="{FF2B5EF4-FFF2-40B4-BE49-F238E27FC236}">
                    <a16:creationId xmlns="" xmlns:a16="http://schemas.microsoft.com/office/drawing/2014/main" id="{F447B7D7-08ED-40A7-8259-1DF91D3EC7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44"/>
                <a:ext cx="288" cy="1968"/>
                <a:chOff x="1968" y="1344"/>
                <a:chExt cx="288" cy="1968"/>
              </a:xfrm>
            </p:grpSpPr>
            <p:sp>
              <p:nvSpPr>
                <p:cNvPr id="21" name="Rectangle 8">
                  <a:extLst>
                    <a:ext uri="{FF2B5EF4-FFF2-40B4-BE49-F238E27FC236}">
                      <a16:creationId xmlns="" xmlns:a16="http://schemas.microsoft.com/office/drawing/2014/main" id="{92250120-7F59-4B20-8970-F3C064FA6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344"/>
                  <a:ext cx="144" cy="19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Rectangle 9">
                  <a:extLst>
                    <a:ext uri="{FF2B5EF4-FFF2-40B4-BE49-F238E27FC236}">
                      <a16:creationId xmlns="" xmlns:a16="http://schemas.microsoft.com/office/drawing/2014/main" id="{E90E9389-4332-43D7-81A3-9DE19171D1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144" cy="153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" name="Group 10">
                <a:extLst>
                  <a:ext uri="{FF2B5EF4-FFF2-40B4-BE49-F238E27FC236}">
                    <a16:creationId xmlns="" xmlns:a16="http://schemas.microsoft.com/office/drawing/2014/main" id="{815453D8-844C-4458-9A00-22909F2C3D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104"/>
                <a:ext cx="288" cy="2208"/>
                <a:chOff x="2496" y="1104"/>
                <a:chExt cx="288" cy="2208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="" xmlns:a16="http://schemas.microsoft.com/office/drawing/2014/main" id="{33C6AD56-91DB-4538-A467-43A6B5118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104"/>
                  <a:ext cx="144" cy="220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Rectangle 12">
                  <a:extLst>
                    <a:ext uri="{FF2B5EF4-FFF2-40B4-BE49-F238E27FC236}">
                      <a16:creationId xmlns="" xmlns:a16="http://schemas.microsoft.com/office/drawing/2014/main" id="{7030B474-55B5-4775-851A-AC41FA10D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144" cy="13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" name="Group 13">
                <a:extLst>
                  <a:ext uri="{FF2B5EF4-FFF2-40B4-BE49-F238E27FC236}">
                    <a16:creationId xmlns="" xmlns:a16="http://schemas.microsoft.com/office/drawing/2014/main" id="{1CD4346E-A2F1-46BD-8F06-868BD67BF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960"/>
                <a:ext cx="288" cy="2352"/>
                <a:chOff x="3168" y="864"/>
                <a:chExt cx="288" cy="2448"/>
              </a:xfrm>
            </p:grpSpPr>
            <p:sp>
              <p:nvSpPr>
                <p:cNvPr id="17" name="Rectangle 14">
                  <a:extLst>
                    <a:ext uri="{FF2B5EF4-FFF2-40B4-BE49-F238E27FC236}">
                      <a16:creationId xmlns="" xmlns:a16="http://schemas.microsoft.com/office/drawing/2014/main" id="{FAF64449-223B-42DB-AA60-DB57D0B8E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Rectangle 15">
                  <a:extLst>
                    <a:ext uri="{FF2B5EF4-FFF2-40B4-BE49-F238E27FC236}">
                      <a16:creationId xmlns="" xmlns:a16="http://schemas.microsoft.com/office/drawing/2014/main" id="{633999CB-8ED3-4893-ABF8-8AF8292D79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864"/>
                  <a:ext cx="144" cy="24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" name="Line 16">
                <a:extLst>
                  <a:ext uri="{FF2B5EF4-FFF2-40B4-BE49-F238E27FC236}">
                    <a16:creationId xmlns="" xmlns:a16="http://schemas.microsoft.com/office/drawing/2014/main" id="{EFB58EB4-6A0C-4EBC-A835-CA2387506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536"/>
                <a:ext cx="24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Text Box 17">
                <a:extLst>
                  <a:ext uri="{FF2B5EF4-FFF2-40B4-BE49-F238E27FC236}">
                    <a16:creationId xmlns="" xmlns:a16="http://schemas.microsoft.com/office/drawing/2014/main" id="{84B5E48F-86C3-47D9-8604-D3BAD0D3F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361"/>
                <a:ext cx="3258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just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0       Mg</a:t>
                </a:r>
                <a:r>
                  <a:rPr kumimoji="0" lang="en-US" altLang="zh-CN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＋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Ca</a:t>
                </a:r>
                <a:r>
                  <a:rPr kumimoji="0" lang="en-US" altLang="zh-CN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2+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          Si</a:t>
                </a:r>
                <a:r>
                  <a:rPr kumimoji="0" lang="en-US" altLang="zh-CN" sz="2400" b="1" i="0" u="none" strike="noStrike" kern="1200" cap="none" spc="0" normalizeH="0" baseline="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4+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        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离子</a:t>
                </a:r>
              </a:p>
            </p:txBody>
          </p:sp>
          <p:sp>
            <p:nvSpPr>
              <p:cNvPr id="12" name="Rectangle 18">
                <a:extLst>
                  <a:ext uri="{FF2B5EF4-FFF2-40B4-BE49-F238E27FC236}">
                    <a16:creationId xmlns="" xmlns:a16="http://schemas.microsoft.com/office/drawing/2014/main" id="{72981A34-141D-44C2-801F-CCB2CB63F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82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="" xmlns:a16="http://schemas.microsoft.com/office/drawing/2014/main" id="{DC102DF7-BA37-45EF-A004-47F91AF6E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160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Text Box 20">
                <a:extLst>
                  <a:ext uri="{FF2B5EF4-FFF2-40B4-BE49-F238E27FC236}">
                    <a16:creationId xmlns="" xmlns:a16="http://schemas.microsoft.com/office/drawing/2014/main" id="{78B84E7E-5CE5-4508-A920-A6AA46245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528"/>
                <a:ext cx="2232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培养液中的离子浓度</a:t>
                </a:r>
              </a:p>
            </p:txBody>
          </p:sp>
          <p:sp>
            <p:nvSpPr>
              <p:cNvPr id="15" name="Text Box 21">
                <a:extLst>
                  <a:ext uri="{FF2B5EF4-FFF2-40B4-BE49-F238E27FC236}">
                    <a16:creationId xmlns="" xmlns:a16="http://schemas.microsoft.com/office/drawing/2014/main" id="{2A562576-5238-4DCD-B09D-FC766D744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782"/>
                <a:ext cx="520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水稻</a:t>
                </a:r>
              </a:p>
            </p:txBody>
          </p:sp>
          <p:sp>
            <p:nvSpPr>
              <p:cNvPr id="16" name="Text Box 22">
                <a:extLst>
                  <a:ext uri="{FF2B5EF4-FFF2-40B4-BE49-F238E27FC236}">
                    <a16:creationId xmlns="" xmlns:a16="http://schemas.microsoft.com/office/drawing/2014/main" id="{30ACEF6B-A73A-44F1-8F56-BD8B37E5C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116"/>
                <a:ext cx="520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番茄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401215" y="4559614"/>
            <a:ext cx="1083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结论：不同植物对于同种无机盐的吸收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_____________</a:t>
            </a:r>
          </a:p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相同植物对不同种无机盐的的吸收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___________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01280" y="451056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具有选择性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91390" y="509822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具有选择性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9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D01C3935-0179-46BE-938D-375539B0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60350"/>
            <a:ext cx="7443787" cy="1905000"/>
          </a:xfrm>
          <a:prstGeom prst="rect">
            <a:avLst/>
          </a:prstGeom>
          <a:solidFill>
            <a:srgbClr val="FF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="" xmlns:a16="http://schemas.microsoft.com/office/drawing/2014/main" id="{4CA7C0C7-00ED-488F-AB20-9F7B19BB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576" y="4634302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不一定。如碘的吸收，是根据生物生命活动的需要。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="" xmlns:a16="http://schemas.microsoft.com/office/drawing/2014/main" id="{F0A0D978-8438-46EA-8094-DDB17541D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410935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实例二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="" xmlns:a16="http://schemas.microsoft.com/office/drawing/2014/main" id="{DB21B055-40AB-4F3F-AF1C-D4ADBA58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333375"/>
            <a:ext cx="2819400" cy="19050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20 —25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倍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="" xmlns:a16="http://schemas.microsoft.com/office/drawing/2014/main" id="{B1BFBB32-4475-4772-8C20-DAD71069F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52" y="2282585"/>
            <a:ext cx="9560631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人体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甲状腺滤泡上皮细胞中碘离子的含量是血液中的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倍，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但它仍具有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很强的摄取碘的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能力，从中你能得到什么结论？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1" name="Text Box 7">
            <a:extLst>
              <a:ext uri="{FF2B5EF4-FFF2-40B4-BE49-F238E27FC236}">
                <a16:creationId xmlns="" xmlns:a16="http://schemas.microsoft.com/office/drawing/2014/main" id="{CC739F9F-D528-4CD5-A33F-FE7B6D77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1341438"/>
            <a:ext cx="191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250mg/L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="" xmlns:a16="http://schemas.microsoft.com/office/drawing/2014/main" id="{4D4F4979-7F2D-412A-B5BF-E4417FBE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549275"/>
            <a:ext cx="3395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血液中碘的浓度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="" xmlns:a16="http://schemas.microsoft.com/office/drawing/2014/main" id="{2182D693-96CE-4091-8065-AF53743CB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620713"/>
            <a:ext cx="668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－</a:t>
            </a:r>
          </a:p>
        </p:txBody>
      </p:sp>
      <p:sp>
        <p:nvSpPr>
          <p:cNvPr id="47114" name="Text Box 10">
            <a:extLst>
              <a:ext uri="{FF2B5EF4-FFF2-40B4-BE49-F238E27FC236}">
                <a16:creationId xmlns="" xmlns:a16="http://schemas.microsoft.com/office/drawing/2014/main" id="{C8D9B0F2-E3FD-49D5-9D04-F4BCD914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2" y="3397056"/>
            <a:ext cx="86756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提示：水分子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的运输是顺相对含量梯度的，其他物质的跨膜运输也是这样的吗？由此你能得出什么结论？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="" xmlns:a16="http://schemas.microsoft.com/office/drawing/2014/main" id="{D58DE33E-3C17-4C1F-BFD8-4C21ED841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952293"/>
            <a:ext cx="8640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细胞对于物质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的吸收有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选择性。     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="" xmlns:a16="http://schemas.microsoft.com/office/drawing/2014/main" id="{95EB2855-02AE-45EE-A6CB-419FD387E51F}"/>
              </a:ext>
            </a:extLst>
          </p:cNvPr>
          <p:cNvGrpSpPr>
            <a:grpSpLocks/>
          </p:cNvGrpSpPr>
          <p:nvPr/>
        </p:nvGrpSpPr>
        <p:grpSpPr bwMode="auto">
          <a:xfrm>
            <a:off x="3244235" y="224056"/>
            <a:ext cx="7632700" cy="3960813"/>
            <a:chOff x="-48" y="864"/>
            <a:chExt cx="4080" cy="3408"/>
          </a:xfrm>
        </p:grpSpPr>
        <p:sp>
          <p:nvSpPr>
            <p:cNvPr id="27654" name="Rectangle 4">
              <a:extLst>
                <a:ext uri="{FF2B5EF4-FFF2-40B4-BE49-F238E27FC236}">
                  <a16:creationId xmlns="" xmlns:a16="http://schemas.microsoft.com/office/drawing/2014/main" id="{2F4F3037-9CFE-448D-B1F4-4634C16D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" y="864"/>
              <a:ext cx="4080" cy="3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55" name="Rectangle 5">
              <a:extLst>
                <a:ext uri="{FF2B5EF4-FFF2-40B4-BE49-F238E27FC236}">
                  <a16:creationId xmlns="" xmlns:a16="http://schemas.microsoft.com/office/drawing/2014/main" id="{7DEAA630-AD59-4D71-9FF2-0860AA0E1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394"/>
              <a:ext cx="1201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28.16</a:t>
              </a:r>
            </a:p>
          </p:txBody>
        </p:sp>
        <p:sp>
          <p:nvSpPr>
            <p:cNvPr id="27656" name="Rectangle 6">
              <a:extLst>
                <a:ext uri="{FF2B5EF4-FFF2-40B4-BE49-F238E27FC236}">
                  <a16:creationId xmlns="" xmlns:a16="http://schemas.microsoft.com/office/drawing/2014/main" id="{0D10CE37-0CBD-4F4E-8F8B-94BCD39F8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3394"/>
              <a:ext cx="1263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48.55</a:t>
              </a:r>
            </a:p>
          </p:txBody>
        </p:sp>
        <p:sp>
          <p:nvSpPr>
            <p:cNvPr id="27657" name="Rectangle 7">
              <a:extLst>
                <a:ext uri="{FF2B5EF4-FFF2-40B4-BE49-F238E27FC236}">
                  <a16:creationId xmlns="" xmlns:a16="http://schemas.microsoft.com/office/drawing/2014/main" id="{F7AEA143-3EC5-4FA9-9D6D-B68C3A4F6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94"/>
              <a:ext cx="1232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米曲菌</a:t>
              </a:r>
            </a:p>
          </p:txBody>
        </p:sp>
        <p:sp>
          <p:nvSpPr>
            <p:cNvPr id="27658" name="Rectangle 8">
              <a:extLst>
                <a:ext uri="{FF2B5EF4-FFF2-40B4-BE49-F238E27FC236}">
                  <a16:creationId xmlns="" xmlns:a16="http://schemas.microsoft.com/office/drawing/2014/main" id="{85C7C243-B1DA-4443-8A91-46A1A9C8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2901"/>
              <a:ext cx="1201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38.66</a:t>
              </a:r>
            </a:p>
          </p:txBody>
        </p:sp>
        <p:sp>
          <p:nvSpPr>
            <p:cNvPr id="27659" name="Rectangle 9">
              <a:extLst>
                <a:ext uri="{FF2B5EF4-FFF2-40B4-BE49-F238E27FC236}">
                  <a16:creationId xmlns="" xmlns:a16="http://schemas.microsoft.com/office/drawing/2014/main" id="{E4D9B052-E318-4947-AADB-FD130221D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2901"/>
              <a:ext cx="1263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51.00</a:t>
              </a:r>
            </a:p>
          </p:txBody>
        </p:sp>
        <p:sp>
          <p:nvSpPr>
            <p:cNvPr id="27660" name="Rectangle 10">
              <a:extLst>
                <a:ext uri="{FF2B5EF4-FFF2-40B4-BE49-F238E27FC236}">
                  <a16:creationId xmlns="" xmlns:a16="http://schemas.microsoft.com/office/drawing/2014/main" id="{88534791-5BF1-4AD9-8B2D-AD531CA9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01"/>
              <a:ext cx="1232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酵母菌</a:t>
              </a:r>
            </a:p>
          </p:txBody>
        </p:sp>
        <p:sp>
          <p:nvSpPr>
            <p:cNvPr id="27661" name="Rectangle 11">
              <a:extLst>
                <a:ext uri="{FF2B5EF4-FFF2-40B4-BE49-F238E27FC236}">
                  <a16:creationId xmlns="" xmlns:a16="http://schemas.microsoft.com/office/drawing/2014/main" id="{6EB2B7EA-6A1F-4029-A883-C5E6AEB3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2152"/>
              <a:ext cx="1201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2.41</a:t>
              </a:r>
            </a:p>
          </p:txBody>
        </p:sp>
        <p:sp>
          <p:nvSpPr>
            <p:cNvPr id="27662" name="Rectangle 12">
              <a:extLst>
                <a:ext uri="{FF2B5EF4-FFF2-40B4-BE49-F238E27FC236}">
                  <a16:creationId xmlns="" xmlns:a16="http://schemas.microsoft.com/office/drawing/2014/main" id="{3B33649E-A6A3-4014-85E8-52806D6C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2152"/>
              <a:ext cx="1263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4.93</a:t>
              </a:r>
            </a:p>
          </p:txBody>
        </p:sp>
        <p:sp>
          <p:nvSpPr>
            <p:cNvPr id="27663" name="Rectangle 13">
              <a:extLst>
                <a:ext uri="{FF2B5EF4-FFF2-40B4-BE49-F238E27FC236}">
                  <a16:creationId xmlns="" xmlns:a16="http://schemas.microsoft.com/office/drawing/2014/main" id="{3F786C9D-2B60-48E3-81B9-071FD5DA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52"/>
              <a:ext cx="1232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圆褐固氮菌</a:t>
              </a:r>
            </a:p>
          </p:txBody>
        </p:sp>
        <p:sp>
          <p:nvSpPr>
            <p:cNvPr id="27664" name="Rectangle 14">
              <a:extLst>
                <a:ext uri="{FF2B5EF4-FFF2-40B4-BE49-F238E27FC236}">
                  <a16:creationId xmlns="" xmlns:a16="http://schemas.microsoft.com/office/drawing/2014/main" id="{D5891C65-945E-4FF8-82BF-3583DD17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403"/>
              <a:ext cx="1201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12.95</a:t>
              </a:r>
            </a:p>
          </p:txBody>
        </p:sp>
        <p:sp>
          <p:nvSpPr>
            <p:cNvPr id="27665" name="Rectangle 15">
              <a:extLst>
                <a:ext uri="{FF2B5EF4-FFF2-40B4-BE49-F238E27FC236}">
                  <a16:creationId xmlns="" xmlns:a16="http://schemas.microsoft.com/office/drawing/2014/main" id="{448769CB-8425-4892-BC71-0687C808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1403"/>
              <a:ext cx="1263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33.99</a:t>
              </a:r>
            </a:p>
          </p:txBody>
        </p:sp>
        <p:sp>
          <p:nvSpPr>
            <p:cNvPr id="27666" name="Rectangle 16">
              <a:extLst>
                <a:ext uri="{FF2B5EF4-FFF2-40B4-BE49-F238E27FC236}">
                  <a16:creationId xmlns="" xmlns:a16="http://schemas.microsoft.com/office/drawing/2014/main" id="{723465DA-F0E2-4F00-8B35-3CBDC5A0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03"/>
              <a:ext cx="1232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大肠杆菌</a:t>
              </a:r>
            </a:p>
          </p:txBody>
        </p:sp>
        <p:sp>
          <p:nvSpPr>
            <p:cNvPr id="27667" name="Rectangle 17">
              <a:extLst>
                <a:ext uri="{FF2B5EF4-FFF2-40B4-BE49-F238E27FC236}">
                  <a16:creationId xmlns="" xmlns:a16="http://schemas.microsoft.com/office/drawing/2014/main" id="{2C252EB1-0A95-4D5B-94D9-9BC90438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864"/>
              <a:ext cx="1201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36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27668" name="Rectangle 18">
              <a:extLst>
                <a:ext uri="{FF2B5EF4-FFF2-40B4-BE49-F238E27FC236}">
                  <a16:creationId xmlns="" xmlns:a16="http://schemas.microsoft.com/office/drawing/2014/main" id="{E7315DF0-9A44-40D3-A6D9-09827400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864"/>
              <a:ext cx="1263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36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0" lang="en-US" altLang="zh-CN" sz="36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7669" name="Rectangle 19">
              <a:extLst>
                <a:ext uri="{FF2B5EF4-FFF2-40B4-BE49-F238E27FC236}">
                  <a16:creationId xmlns="" xmlns:a16="http://schemas.microsoft.com/office/drawing/2014/main" id="{C6DFCC5F-996A-4CFB-9A9C-4DD6F3B50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1232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微生物</a:t>
              </a:r>
            </a:p>
          </p:txBody>
        </p:sp>
        <p:sp>
          <p:nvSpPr>
            <p:cNvPr id="27670" name="Line 20">
              <a:extLst>
                <a:ext uri="{FF2B5EF4-FFF2-40B4-BE49-F238E27FC236}">
                  <a16:creationId xmlns="" xmlns:a16="http://schemas.microsoft.com/office/drawing/2014/main" id="{71F62AB3-6984-4E9B-8B7B-D92175D8D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64"/>
              <a:ext cx="36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1" name="Line 21">
              <a:extLst>
                <a:ext uri="{FF2B5EF4-FFF2-40B4-BE49-F238E27FC236}">
                  <a16:creationId xmlns="" xmlns:a16="http://schemas.microsoft.com/office/drawing/2014/main" id="{F8C3655D-F48B-4725-974A-D9B90E08D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03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2" name="Line 22">
              <a:extLst>
                <a:ext uri="{FF2B5EF4-FFF2-40B4-BE49-F238E27FC236}">
                  <a16:creationId xmlns="" xmlns:a16="http://schemas.microsoft.com/office/drawing/2014/main" id="{29750734-6C66-4EAA-8AD0-754CDF3BD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52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3" name="Line 23">
              <a:extLst>
                <a:ext uri="{FF2B5EF4-FFF2-40B4-BE49-F238E27FC236}">
                  <a16:creationId xmlns="" xmlns:a16="http://schemas.microsoft.com/office/drawing/2014/main" id="{E9A1E638-BFF6-4C1A-BCA8-2E2B42B97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901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4" name="Line 24">
              <a:extLst>
                <a:ext uri="{FF2B5EF4-FFF2-40B4-BE49-F238E27FC236}">
                  <a16:creationId xmlns="" xmlns:a16="http://schemas.microsoft.com/office/drawing/2014/main" id="{4A42CBA9-B84D-4C46-B0AC-0138A70E6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94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5" name="Line 25">
              <a:extLst>
                <a:ext uri="{FF2B5EF4-FFF2-40B4-BE49-F238E27FC236}">
                  <a16:creationId xmlns="" xmlns:a16="http://schemas.microsoft.com/office/drawing/2014/main" id="{FE5DBFB1-FFD6-4690-B116-198FCA9B4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886"/>
              <a:ext cx="36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6" name="Line 26">
              <a:extLst>
                <a:ext uri="{FF2B5EF4-FFF2-40B4-BE49-F238E27FC236}">
                  <a16:creationId xmlns="" xmlns:a16="http://schemas.microsoft.com/office/drawing/2014/main" id="{54D81A1F-E441-4699-986A-5A1997540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64"/>
              <a:ext cx="0" cy="30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7" name="Line 27">
              <a:extLst>
                <a:ext uri="{FF2B5EF4-FFF2-40B4-BE49-F238E27FC236}">
                  <a16:creationId xmlns="" xmlns:a16="http://schemas.microsoft.com/office/drawing/2014/main" id="{C390B56B-438C-4E04-8188-19A28D6C3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864"/>
              <a:ext cx="0" cy="30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8" name="Line 28">
              <a:extLst>
                <a:ext uri="{FF2B5EF4-FFF2-40B4-BE49-F238E27FC236}">
                  <a16:creationId xmlns="" xmlns:a16="http://schemas.microsoft.com/office/drawing/2014/main" id="{2741317C-9B90-4E21-A6E8-3804BE16B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864"/>
              <a:ext cx="0" cy="30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79" name="Line 29">
              <a:extLst>
                <a:ext uri="{FF2B5EF4-FFF2-40B4-BE49-F238E27FC236}">
                  <a16:creationId xmlns="" xmlns:a16="http://schemas.microsoft.com/office/drawing/2014/main" id="{29F14952-7DBA-411B-85F7-0790627E4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864"/>
              <a:ext cx="0" cy="30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8158" name="Text Box 30">
            <a:extLst>
              <a:ext uri="{FF2B5EF4-FFF2-40B4-BE49-F238E27FC236}">
                <a16:creationId xmlns="" xmlns:a16="http://schemas.microsoft.com/office/drawing/2014/main" id="{F22FBE20-920A-487E-B8C1-A335A0D4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284810"/>
            <a:ext cx="161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实例三</a:t>
            </a:r>
          </a:p>
        </p:txBody>
      </p:sp>
      <p:sp>
        <p:nvSpPr>
          <p:cNvPr id="48159" name="Text Box 31">
            <a:extLst>
              <a:ext uri="{FF2B5EF4-FFF2-40B4-BE49-F238E27FC236}">
                <a16:creationId xmlns="" xmlns:a16="http://schemas.microsoft.com/office/drawing/2014/main" id="{E6AC1BD2-0C65-406D-A252-70643586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31" y="4356773"/>
            <a:ext cx="8886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细胞对物质的吸收有选择吗？</a:t>
            </a:r>
          </a:p>
        </p:txBody>
      </p:sp>
      <p:sp>
        <p:nvSpPr>
          <p:cNvPr id="32" name="矩形 31"/>
          <p:cNvSpPr/>
          <p:nvPr/>
        </p:nvSpPr>
        <p:spPr>
          <a:xfrm>
            <a:off x="688117" y="1373465"/>
            <a:ext cx="2462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几种微生物体内矿物质含量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227" y="5419447"/>
            <a:ext cx="1083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不同微生物对于同种矿物质的吸收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_____________</a:t>
            </a:r>
          </a:p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同种微生物对不种矿物质的的吸收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___________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60585" y="53732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具有选择性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79626" y="591721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具有选择性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58" grpId="0"/>
      <p:bldP spid="481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AF94603D-0318-40E4-AA78-4C2A83D6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7" y="1103734"/>
            <a:ext cx="835342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水分子跨膜运输是顺相对含量梯度的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其他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物质的跨膜运输并不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都是顺相对含量梯度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这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取决于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细胞生命活动的需要。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4546A"/>
              </a:buClr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细胞对物质的吸收是有选择的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。</a:t>
            </a:r>
          </a:p>
        </p:txBody>
      </p:sp>
      <p:sp>
        <p:nvSpPr>
          <p:cNvPr id="26627" name="WordArt 3">
            <a:extLst>
              <a:ext uri="{FF2B5EF4-FFF2-40B4-BE49-F238E27FC236}">
                <a16:creationId xmlns="" xmlns:a16="http://schemas.microsoft.com/office/drawing/2014/main" id="{6E45E590-23AD-4215-A2AC-6CAB74B9544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26957" y="4040153"/>
            <a:ext cx="5932260" cy="46834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0207D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结论（生物膜的功能特点）：</a:t>
            </a:r>
          </a:p>
        </p:txBody>
      </p:sp>
      <p:pic>
        <p:nvPicPr>
          <p:cNvPr id="28676" name="Picture 4" descr="a1">
            <a:extLst>
              <a:ext uri="{FF2B5EF4-FFF2-40B4-BE49-F238E27FC236}">
                <a16:creationId xmlns="" xmlns:a16="http://schemas.microsoft.com/office/drawing/2014/main" id="{3B35021A-2008-4A02-9CB1-8F4557D6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103734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a1">
            <a:extLst>
              <a:ext uri="{FF2B5EF4-FFF2-40B4-BE49-F238E27FC236}">
                <a16:creationId xmlns="" xmlns:a16="http://schemas.microsoft.com/office/drawing/2014/main" id="{A16BB984-5C84-48F8-AC7F-69A6E610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751434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a1">
            <a:extLst>
              <a:ext uri="{FF2B5EF4-FFF2-40B4-BE49-F238E27FC236}">
                <a16:creationId xmlns="" xmlns:a16="http://schemas.microsoft.com/office/drawing/2014/main" id="{AB828EE4-188A-48DE-9195-A355B794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830934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7">
            <a:extLst>
              <a:ext uri="{FF2B5EF4-FFF2-40B4-BE49-F238E27FC236}">
                <a16:creationId xmlns="" xmlns:a16="http://schemas.microsoft.com/office/drawing/2014/main" id="{2E269060-6DEB-424C-BF6F-483E5889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594" y="307781"/>
            <a:ext cx="53303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物质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跨膜运输的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特点：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207D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160" name="Text Box 8">
            <a:extLst>
              <a:ext uri="{FF2B5EF4-FFF2-40B4-BE49-F238E27FC236}">
                <a16:creationId xmlns="" xmlns:a16="http://schemas.microsoft.com/office/drawing/2014/main" id="{C88D59ED-09EA-4500-8076-8D175EBA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957" y="4508498"/>
            <a:ext cx="89927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细胞膜和其他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生物膜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都是选择透过性膜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</a:rPr>
              <a:t>可以让水分子自由通过，一些离子和小分子也可以通过，而其他离子、小分子和大分子则不能通过。</a:t>
            </a:r>
            <a:endParaRPr kumimoji="0" lang="zh-CN" altLang="en-US" sz="280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88DA52A8-70F7-4266-B7F6-D3ED2366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85825"/>
            <a:ext cx="889317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将洋葱鳞片叶表皮放在“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0.45 mol/L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蔗糖溶液中，细胞发生质壁分离；放在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0. 35mol/L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蔗糖溶液中细胞有胀大的趋势；放在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0. 40mol/L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蔗糖溶中，细胞似乎不发生变化”。这表明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(      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 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A.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细胞已经死亡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 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B.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蔗糖分子可以自由进出细胞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 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C.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细胞液浓度与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0. 40mol/L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蔗糖溶液浓度相当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细胞质壁分离后能自动复原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="" xmlns:a16="http://schemas.microsoft.com/office/drawing/2014/main" id="{ED59C22A-90FC-4583-BD42-E5016887B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420938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="" xmlns:a16="http://schemas.microsoft.com/office/drawing/2014/main" id="{93C505BF-B7A6-4C8A-AFEE-3FB27B867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4450"/>
            <a:ext cx="48244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课堂练习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="" xmlns:a16="http://schemas.microsoft.com/office/drawing/2014/main" id="{68727344-7709-4CCD-A470-D0C9A2DC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0350"/>
            <a:ext cx="8496300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在保持细胞存活的条件下，蔗糖溶液浓度与萝卜条质量变化的关系如右图。若将处于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浓度溶液中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的萝卜条移入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浓度溶液中，则该萝卜条的质量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将                    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(      )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A.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不变               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增大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C.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减小               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D.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先增后减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</a:p>
        </p:txBody>
      </p:sp>
      <p:pic>
        <p:nvPicPr>
          <p:cNvPr id="30723" name="Picture 3" descr="W130">
            <a:extLst>
              <a:ext uri="{FF2B5EF4-FFF2-40B4-BE49-F238E27FC236}">
                <a16:creationId xmlns="" xmlns:a16="http://schemas.microsoft.com/office/drawing/2014/main" id="{9E82C8FA-56BD-4A7D-856C-EC46793E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2924175"/>
            <a:ext cx="40322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="" xmlns:a16="http://schemas.microsoft.com/office/drawing/2014/main" id="{94C77AEE-A294-4371-AAAE-89240BDC3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2205038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="" xmlns:a16="http://schemas.microsoft.com/office/drawing/2014/main" id="{05607B4A-74D2-48D5-B447-D5231E72E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0350"/>
            <a:ext cx="91440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1747" name="Picture 3" descr="w128">
            <a:extLst>
              <a:ext uri="{FF2B5EF4-FFF2-40B4-BE49-F238E27FC236}">
                <a16:creationId xmlns="" xmlns:a16="http://schemas.microsoft.com/office/drawing/2014/main" id="{79F22BA0-214D-4624-810F-346A7F9F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430588"/>
            <a:ext cx="5400675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>
            <a:extLst>
              <a:ext uri="{FF2B5EF4-FFF2-40B4-BE49-F238E27FC236}">
                <a16:creationId xmlns="" xmlns:a16="http://schemas.microsoft.com/office/drawing/2014/main" id="{665F5492-0FE4-425E-B554-AC7A1A67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-26988"/>
            <a:ext cx="8604250" cy="342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如图表示渗透作用装置图，其中半透膜为膀胱膜（蔗糖分子不能通过，水分子可以自由通过）。图中溶液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均为蔗糖溶液，其浓度分别用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表示，且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=M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。一段时间达到平衡后，甲装置、乙装置液面上升的高度分别为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的浓度分别为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，则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(     )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="" xmlns:a16="http://schemas.microsoft.com/office/drawing/2014/main" id="{B41C0E49-EA3A-4999-8304-64853848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3357563"/>
            <a:ext cx="71977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A.h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＜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              </a:t>
            </a: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B.h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＜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=M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C.h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    </a:t>
            </a:r>
          </a:p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D.h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＜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="" xmlns:a16="http://schemas.microsoft.com/office/drawing/2014/main" id="{E54D60F6-1A20-483E-A0A1-5F40A1D4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2636838"/>
            <a:ext cx="3921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="" xmlns:a16="http://schemas.microsoft.com/office/drawing/2014/main" id="{18233C44-13AC-4EF8-959F-3F026EFA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8913"/>
            <a:ext cx="8569325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4.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以紫色洋葱鳞茎表皮为材料观察植物细胞质壁分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离现象，下列叙述错误的是 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(    )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A.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在发生质壁分离的细胞中能观察到紫色中央液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泡逐渐缩小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滴加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30%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的蔗糖溶液比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10%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的蔗糖溶液引起细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胞质壁分离所需时间短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C.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发生质壁分离的细胞放入清水中又复原，说明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细胞保持活性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D.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用高浓度的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NaCl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溶液代替蔗糖溶液不能引起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细胞质壁分离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E0984E60-6078-4FBF-8047-BF95B235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692150"/>
            <a:ext cx="39211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E48B6A92-651F-48DF-AC96-074F0077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-80963"/>
            <a:ext cx="70199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思考与讨论</a:t>
            </a:r>
          </a:p>
        </p:txBody>
      </p:sp>
      <p:sp>
        <p:nvSpPr>
          <p:cNvPr id="8195" name="AutoShape 3" descr="2%TNNSBYHI931G99h13RD">
            <a:extLst>
              <a:ext uri="{FF2B5EF4-FFF2-40B4-BE49-F238E27FC236}">
                <a16:creationId xmlns="" xmlns:a16="http://schemas.microsoft.com/office/drawing/2014/main" id="{1E6405B2-06DF-47D7-9A5B-38765DAF7E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0575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="" xmlns:a16="http://schemas.microsoft.com/office/drawing/2014/main" id="{8D2AFEA6-10E1-41B9-B6DF-4AD9EBF13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4" y="805656"/>
            <a:ext cx="11963246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、漏斗管内的液面为什么会升高？会一直升高么？漏斗内外溶液浓度相同么？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、如果用纱布代替玻璃纸，漏斗管内的液面还会升高吗？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、如果烧杯中的是蔗糖溶液，漏斗管内是清水，结果会怎样？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、如果烧杯和漏斗管内都是蔗糖溶液，结果会怎样？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="" xmlns:a16="http://schemas.microsoft.com/office/drawing/2014/main" id="{BD1431F2-FAB3-4DA5-92F2-56D9C4B7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268413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="" xmlns:a16="http://schemas.microsoft.com/office/drawing/2014/main" id="{4DC28646-8A48-4321-ADCB-BC1912217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1746279"/>
            <a:ext cx="857091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单位时间内透过玻璃管进入漏斗的水分子比渗出的多，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不会，因为存在大气压强和液柱压强等。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703" name="Text Box 7">
            <a:extLst>
              <a:ext uri="{FF2B5EF4-FFF2-40B4-BE49-F238E27FC236}">
                <a16:creationId xmlns="" xmlns:a16="http://schemas.microsoft.com/office/drawing/2014/main" id="{8B3A1BC2-A72A-4345-B4BC-90BEBC5C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2974605"/>
            <a:ext cx="7235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不会。蔗糖分子和水分子都可以透过纱布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="" xmlns:a16="http://schemas.microsoft.com/office/drawing/2014/main" id="{1BB51082-F389-435E-9C47-0EC03AFD4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04" y="4030136"/>
            <a:ext cx="3817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漏斗管内的液面会下降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="" xmlns:a16="http://schemas.microsoft.com/office/drawing/2014/main" id="{8C15AEF3-B87F-4B2C-9751-0DDDAAB5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4948238"/>
            <a:ext cx="8713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烧杯内蔗糖浓度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漏斗管内蔗糖浓度：漏斗管液面下降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="" xmlns:a16="http://schemas.microsoft.com/office/drawing/2014/main" id="{928D8C13-3E8D-4F41-8F24-4EDF9549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5441950"/>
            <a:ext cx="8713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烧杯内蔗糖浓度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&lt;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漏斗管内蔗糖浓度：漏斗管液面上升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="" xmlns:a16="http://schemas.microsoft.com/office/drawing/2014/main" id="{A01F8A4B-BE9B-4D80-90AF-2AE661FD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5948363"/>
            <a:ext cx="8713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烧杯内蔗糖浓度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漏斗管内蔗糖浓度：漏斗管液面不变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3" grpId="0"/>
      <p:bldP spid="29704" grpId="0"/>
      <p:bldP spid="29705" grpId="0"/>
      <p:bldP spid="29706" grpId="0"/>
      <p:bldP spid="297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g2000x59">
            <a:extLst>
              <a:ext uri="{FF2B5EF4-FFF2-40B4-BE49-F238E27FC236}">
                <a16:creationId xmlns="" xmlns:a16="http://schemas.microsoft.com/office/drawing/2014/main" id="{E301575B-8EDD-4D86-BF56-30FBF1E4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" r="4449" b="16000"/>
          <a:stretch>
            <a:fillRect/>
          </a:stretch>
        </p:blipFill>
        <p:spPr bwMode="auto">
          <a:xfrm>
            <a:off x="7391400" y="1484313"/>
            <a:ext cx="32766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AF480AB9-1FFE-45D2-9ABB-C69202CA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95363"/>
            <a:ext cx="831691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此图所表示洋葱细胞发生的现象叫 </a:t>
            </a: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      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，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即</a:t>
            </a: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           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和 </a:t>
            </a: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           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分离。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(2)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图中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所示的空间充满的液体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_________________</a:t>
            </a:r>
            <a:r>
              <a:rPr kumimoji="0" lang="en-US" altLang="zh-CN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               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="" xmlns:a16="http://schemas.microsoft.com/office/drawing/2014/main" id="{AA395363-24F7-4393-AF1E-0B18360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891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、图示置于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30%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蔗糖溶液中的洋葱表皮细胞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="" xmlns:a16="http://schemas.microsoft.com/office/drawing/2014/main" id="{D01A9B0F-211F-49C2-BE48-545CC008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5146675"/>
            <a:ext cx="8515350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333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1333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）细胞外溶液的浓度比（           ）的浓度大              </a:t>
            </a:r>
          </a:p>
          <a:p>
            <a:pPr marL="0" marR="0" lvl="0" indent="13335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）细胞壁的伸缩性比（                ）的伸缩性小。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="" xmlns:a16="http://schemas.microsoft.com/office/drawing/2014/main" id="{A3F16E7B-43E2-442D-8F08-E6405CAB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45307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(3)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细胞发生质壁分离的原因是：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="" xmlns:a16="http://schemas.microsoft.com/office/drawing/2014/main" id="{B4918FD7-092A-4914-A5BA-F88479A3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908050"/>
            <a:ext cx="275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质壁分离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="" xmlns:a16="http://schemas.microsoft.com/office/drawing/2014/main" id="{32BEA2D4-F633-4666-AF7A-067E28EB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357563"/>
            <a:ext cx="255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蔗糖溶液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="" xmlns:a16="http://schemas.microsoft.com/office/drawing/2014/main" id="{6B231AD0-EDF1-4348-8D91-B1258DD7F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50927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细胞液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="" xmlns:a16="http://schemas.microsoft.com/office/drawing/2014/main" id="{B7797D9C-C0DF-4D95-B512-97322A98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55403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原生质层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="" xmlns:a16="http://schemas.microsoft.com/office/drawing/2014/main" id="{62352000-79DB-4989-93AD-D2AC90F5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773238"/>
            <a:ext cx="2755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细胞壁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="" xmlns:a16="http://schemas.microsoft.com/office/drawing/2014/main" id="{F42332A8-4D53-4765-AB1F-BAF4200FB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1700213"/>
            <a:ext cx="2755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原生质层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0" grpId="0"/>
      <p:bldP spid="54281" grpId="0"/>
      <p:bldP spid="54282" grpId="0"/>
      <p:bldP spid="54283" grpId="0"/>
      <p:bldP spid="542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W131">
            <a:extLst>
              <a:ext uri="{FF2B5EF4-FFF2-40B4-BE49-F238E27FC236}">
                <a16:creationId xmlns="" xmlns:a16="http://schemas.microsoft.com/office/drawing/2014/main" id="{08D7C41A-8DF7-4D99-ACCE-91331D79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052513"/>
            <a:ext cx="8713787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>
            <a:extLst>
              <a:ext uri="{FF2B5EF4-FFF2-40B4-BE49-F238E27FC236}">
                <a16:creationId xmlns="" xmlns:a16="http://schemas.microsoft.com/office/drawing/2014/main" id="{C42581F5-5E07-48E2-ABEE-98BC83D2A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115888"/>
            <a:ext cx="882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、探究实验：植物细胞的吸水和失水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9BE62EA-475E-4225-8EAC-0F4EFB4AF0C0}"/>
              </a:ext>
            </a:extLst>
          </p:cNvPr>
          <p:cNvSpPr txBox="1"/>
          <p:nvPr/>
        </p:nvSpPr>
        <p:spPr>
          <a:xfrm>
            <a:off x="1371724" y="990664"/>
            <a:ext cx="10591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水分子在两种不同浓度的溶液间会如何移动？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  低浓度溶液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高浓度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水分子多的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水分子少的</a:t>
            </a:r>
          </a:p>
        </p:txBody>
      </p:sp>
    </p:spTree>
    <p:extLst>
      <p:ext uri="{BB962C8B-B14F-4D97-AF65-F5344CB8AC3E}">
        <p14:creationId xmlns:p14="http://schemas.microsoft.com/office/powerpoint/2010/main" val="26782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2" descr="2%TNNSBYHI931G99h13RD">
            <a:extLst>
              <a:ext uri="{FF2B5EF4-FFF2-40B4-BE49-F238E27FC236}">
                <a16:creationId xmlns="" xmlns:a16="http://schemas.microsoft.com/office/drawing/2014/main" id="{F3DB6A03-3A1F-4ED5-9A8D-DB9C4C458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33305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18" name="Text Box 3">
            <a:extLst>
              <a:ext uri="{FF2B5EF4-FFF2-40B4-BE49-F238E27FC236}">
                <a16:creationId xmlns="" xmlns:a16="http://schemas.microsoft.com/office/drawing/2014/main" id="{03F067A5-E4AD-429A-B415-C90016D1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681038"/>
            <a:ext cx="11968162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、若葡萄糖分子能通过半透膜，在烧杯和漏斗管内分别加入清水和葡萄糖溶液，结果会怎么样？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、若葡萄糖分子不能通过半透膜，在烧杯和漏斗管内分别加入同等浓度的蔗糖和葡萄糖，结果会怎么样？ 若改成同等质量分数的蔗糖和葡萄糖，结果会怎么样？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19" name="Text Box 4">
            <a:extLst>
              <a:ext uri="{FF2B5EF4-FFF2-40B4-BE49-F238E27FC236}">
                <a16:creationId xmlns="" xmlns:a16="http://schemas.microsoft.com/office/drawing/2014/main" id="{1CDD834E-8C77-42F4-B5F6-DC23F694A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-80963"/>
            <a:ext cx="701992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思考与讨论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="" xmlns:a16="http://schemas.microsoft.com/office/drawing/2014/main" id="{895A98E7-D14A-405A-8F29-D200AC16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02" y="4571324"/>
            <a:ext cx="849788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“浓度”是指“物质的量浓度”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同等浓度：水分子进出量相等，漏斗管内液面不变。同等质量：蔗糖溶液浓度低，故漏斗管液面上升。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="" xmlns:a16="http://schemas.microsoft.com/office/drawing/2014/main" id="{AF8DD837-D5A5-4701-850A-92E4CDF4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2" y="1801813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漏斗管内的液面先上升再下降。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9BE62EA-475E-4225-8EAC-0F4EFB4AF0C0}"/>
              </a:ext>
            </a:extLst>
          </p:cNvPr>
          <p:cNvSpPr txBox="1"/>
          <p:nvPr/>
        </p:nvSpPr>
        <p:spPr>
          <a:xfrm>
            <a:off x="1371724" y="990664"/>
            <a:ext cx="10591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水分子在两种不同浓度的溶液间会如何移动？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  低浓度溶液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高浓度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水分子多的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水分子少的</a:t>
            </a:r>
          </a:p>
        </p:txBody>
      </p:sp>
    </p:spTree>
    <p:extLst>
      <p:ext uri="{BB962C8B-B14F-4D97-AF65-F5344CB8AC3E}">
        <p14:creationId xmlns:p14="http://schemas.microsoft.com/office/powerpoint/2010/main" val="124842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="" xmlns:a16="http://schemas.microsoft.com/office/drawing/2014/main" id="{83F65C47-FA63-476A-B610-B4B4F728C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2997200"/>
            <a:ext cx="1243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条件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="" xmlns:a16="http://schemas.microsoft.com/office/drawing/2014/main" id="{8C91E690-3ED0-4CCE-978B-B0862A3B559E}"/>
              </a:ext>
            </a:extLst>
          </p:cNvPr>
          <p:cNvSpPr>
            <a:spLocks/>
          </p:cNvSpPr>
          <p:nvPr/>
        </p:nvSpPr>
        <p:spPr bwMode="auto">
          <a:xfrm>
            <a:off x="2689225" y="2852738"/>
            <a:ext cx="177800" cy="941387"/>
          </a:xfrm>
          <a:prstGeom prst="leftBrace">
            <a:avLst>
              <a:gd name="adj1" fmla="val 440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="" xmlns:a16="http://schemas.microsoft.com/office/drawing/2014/main" id="{F9F4B301-435C-47A4-8121-A46A70045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2565400"/>
            <a:ext cx="213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有半透膜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="" xmlns:a16="http://schemas.microsoft.com/office/drawing/2014/main" id="{D9736DE7-2392-499E-9B03-8D24940D4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500438"/>
            <a:ext cx="5905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半透膜两侧的溶液存在浓度差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="" xmlns:a16="http://schemas.microsoft.com/office/drawing/2014/main" id="{2F8E743B-6859-48EE-99E2-77D5B22EE60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-1185863" y="2997200"/>
            <a:ext cx="35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="" xmlns:a16="http://schemas.microsoft.com/office/drawing/2014/main" id="{C28EF4A6-EC7D-4D57-9D43-B1C3F8CD075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-684213" y="0"/>
            <a:ext cx="18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..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="" xmlns:a16="http://schemas.microsoft.com/office/drawing/2014/main" id="{F5E09ABD-1D13-487F-8C68-988E5820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64928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渗透作用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="" xmlns:a16="http://schemas.microsoft.com/office/drawing/2014/main" id="{E57275A0-74EF-48BE-87A4-33F1554E6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1228725"/>
            <a:ext cx="88439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水分子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（或其他溶剂分子）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透过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半透膜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从低浓度溶液向高浓度溶液的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扩散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，称为渗透作用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="" xmlns:a16="http://schemas.microsoft.com/office/drawing/2014/main" id="{01E81BA4-E882-435E-A1CC-B97A74D1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1268413"/>
            <a:ext cx="1243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概念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="" xmlns:a16="http://schemas.microsoft.com/office/drawing/2014/main" id="{112DE215-4E17-48C3-8AF6-9C11F0EC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4868863"/>
            <a:ext cx="1243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方向：</a:t>
            </a:r>
          </a:p>
        </p:txBody>
      </p:sp>
      <p:sp>
        <p:nvSpPr>
          <p:cNvPr id="10252" name="AutoShape 12">
            <a:extLst>
              <a:ext uri="{FF2B5EF4-FFF2-40B4-BE49-F238E27FC236}">
                <a16:creationId xmlns="" xmlns:a16="http://schemas.microsoft.com/office/drawing/2014/main" id="{C05A2B8B-3328-4CBC-9C7A-A71EC51D4B1F}"/>
              </a:ext>
            </a:extLst>
          </p:cNvPr>
          <p:cNvSpPr>
            <a:spLocks/>
          </p:cNvSpPr>
          <p:nvPr/>
        </p:nvSpPr>
        <p:spPr bwMode="auto">
          <a:xfrm>
            <a:off x="1177925" y="1700213"/>
            <a:ext cx="287338" cy="3600450"/>
          </a:xfrm>
          <a:prstGeom prst="leftBrace">
            <a:avLst>
              <a:gd name="adj1" fmla="val 10424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53" name="Text Box 13">
            <a:extLst>
              <a:ext uri="{FF2B5EF4-FFF2-40B4-BE49-F238E27FC236}">
                <a16:creationId xmlns="" xmlns:a16="http://schemas.microsoft.com/office/drawing/2014/main" id="{95CA981C-69E8-4679-9499-27A613D5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" y="423863"/>
            <a:ext cx="53990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一、渗透作用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="" xmlns:a16="http://schemas.microsoft.com/office/drawing/2014/main" id="{F1C74CE4-0D54-4DA6-80D6-9B255FC0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4941888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低浓度溶液</a:t>
            </a:r>
          </a:p>
        </p:txBody>
      </p:sp>
      <p:sp>
        <p:nvSpPr>
          <p:cNvPr id="31759" name="Rectangle 15">
            <a:extLst>
              <a:ext uri="{FF2B5EF4-FFF2-40B4-BE49-F238E27FC236}">
                <a16:creationId xmlns="" xmlns:a16="http://schemas.microsoft.com/office/drawing/2014/main" id="{39DACFDA-27B7-445C-B440-6489ECB5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4926013"/>
            <a:ext cx="1970087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高浓度溶液</a:t>
            </a:r>
          </a:p>
        </p:txBody>
      </p:sp>
      <p:sp>
        <p:nvSpPr>
          <p:cNvPr id="31760" name="Line 16">
            <a:extLst>
              <a:ext uri="{FF2B5EF4-FFF2-40B4-BE49-F238E27FC236}">
                <a16:creationId xmlns="" xmlns:a16="http://schemas.microsoft.com/office/drawing/2014/main" id="{6D3D6B6E-896F-4DEB-A753-977EE5CEE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0" y="5229225"/>
            <a:ext cx="762000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31749" grpId="0"/>
      <p:bldP spid="31753" grpId="0"/>
      <p:bldP spid="31754" grpId="0"/>
      <p:bldP spid="31755" grpId="0"/>
      <p:bldP spid="31758" grpId="0"/>
      <p:bldP spid="317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CB1E6DD7-8D96-4618-912E-E4E232C7B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0038" y="300038"/>
            <a:ext cx="3881437" cy="504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>
                <a:solidFill>
                  <a:srgbClr val="0207DC"/>
                </a:solidFill>
                <a:ea typeface="黑体" panose="02010609060101010101" pitchFamily="2" charset="-122"/>
              </a:rPr>
              <a:t>类比推理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="" xmlns:a16="http://schemas.microsoft.com/office/drawing/2014/main" id="{5EC85EF7-B0C6-49E3-9D59-B7E847613E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81075"/>
            <a:ext cx="5362575" cy="4248150"/>
          </a:xfrm>
        </p:spPr>
      </p:pic>
      <p:grpSp>
        <p:nvGrpSpPr>
          <p:cNvPr id="32772" name="Group 4">
            <a:extLst>
              <a:ext uri="{FF2B5EF4-FFF2-40B4-BE49-F238E27FC236}">
                <a16:creationId xmlns="" xmlns:a16="http://schemas.microsoft.com/office/drawing/2014/main" id="{2134F263-6BE4-4B74-ADA5-F8A2C97C87AF}"/>
              </a:ext>
            </a:extLst>
          </p:cNvPr>
          <p:cNvGrpSpPr>
            <a:grpSpLocks/>
          </p:cNvGrpSpPr>
          <p:nvPr/>
        </p:nvGrpSpPr>
        <p:grpSpPr bwMode="auto">
          <a:xfrm>
            <a:off x="3144838" y="4292600"/>
            <a:ext cx="2519362" cy="396875"/>
            <a:chOff x="1066" y="2614"/>
            <a:chExt cx="1496" cy="277"/>
          </a:xfrm>
        </p:grpSpPr>
        <p:sp>
          <p:nvSpPr>
            <p:cNvPr id="12301" name="Line 5">
              <a:extLst>
                <a:ext uri="{FF2B5EF4-FFF2-40B4-BE49-F238E27FC236}">
                  <a16:creationId xmlns="" xmlns:a16="http://schemas.microsoft.com/office/drawing/2014/main" id="{0C1F7B0D-A10B-4159-BACC-60DC5CDBF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795"/>
              <a:ext cx="499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302" name="Text Box 6">
              <a:extLst>
                <a:ext uri="{FF2B5EF4-FFF2-40B4-BE49-F238E27FC236}">
                  <a16:creationId xmlns="" xmlns:a16="http://schemas.microsoft.com/office/drawing/2014/main" id="{FD4BC180-9700-4554-AF57-F16F3703B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614"/>
              <a:ext cx="9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45720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细胞膜</a:t>
              </a:r>
            </a:p>
          </p:txBody>
        </p:sp>
        <p:sp>
          <p:nvSpPr>
            <p:cNvPr id="12303" name="Line 7">
              <a:extLst>
                <a:ext uri="{FF2B5EF4-FFF2-40B4-BE49-F238E27FC236}">
                  <a16:creationId xmlns="" xmlns:a16="http://schemas.microsoft.com/office/drawing/2014/main" id="{1B635863-CF15-487E-9A47-842EF8B61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59"/>
              <a:ext cx="453" cy="9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2776" name="Group 8">
            <a:extLst>
              <a:ext uri="{FF2B5EF4-FFF2-40B4-BE49-F238E27FC236}">
                <a16:creationId xmlns="" xmlns:a16="http://schemas.microsoft.com/office/drawing/2014/main" id="{5E4A25F4-1D9E-44F5-B272-466A8E5CA0FC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3752850"/>
            <a:ext cx="2736850" cy="396875"/>
            <a:chOff x="1066" y="2364"/>
            <a:chExt cx="1633" cy="250"/>
          </a:xfrm>
        </p:grpSpPr>
        <p:sp>
          <p:nvSpPr>
            <p:cNvPr id="12297" name="Line 9">
              <a:extLst>
                <a:ext uri="{FF2B5EF4-FFF2-40B4-BE49-F238E27FC236}">
                  <a16:creationId xmlns="" xmlns:a16="http://schemas.microsoft.com/office/drawing/2014/main" id="{C1D4938C-49B3-45E7-A739-319AC583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523"/>
              <a:ext cx="36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2298" name="Group 10">
              <a:extLst>
                <a:ext uri="{FF2B5EF4-FFF2-40B4-BE49-F238E27FC236}">
                  <a16:creationId xmlns="" xmlns:a16="http://schemas.microsoft.com/office/drawing/2014/main" id="{240C9AC0-BB2D-4E4F-B303-A907AB556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364"/>
              <a:ext cx="1316" cy="250"/>
              <a:chOff x="1020" y="2387"/>
              <a:chExt cx="1316" cy="250"/>
            </a:xfrm>
          </p:grpSpPr>
          <p:sp>
            <p:nvSpPr>
              <p:cNvPr id="12299" name="Text Box 11">
                <a:extLst>
                  <a:ext uri="{FF2B5EF4-FFF2-40B4-BE49-F238E27FC236}">
                    <a16:creationId xmlns="" xmlns:a16="http://schemas.microsoft.com/office/drawing/2014/main" id="{3E83B2BB-8D17-42F3-AC25-ADA900300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387"/>
                <a:ext cx="12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45720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细胞内溶液</a:t>
                </a:r>
              </a:p>
            </p:txBody>
          </p:sp>
          <p:sp>
            <p:nvSpPr>
              <p:cNvPr id="12300" name="Line 12">
                <a:extLst>
                  <a:ext uri="{FF2B5EF4-FFF2-40B4-BE49-F238E27FC236}">
                    <a16:creationId xmlns="" xmlns:a16="http://schemas.microsoft.com/office/drawing/2014/main" id="{0E3EE5AD-243D-494B-A682-A38C0D014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523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2781" name="AutoShape 13">
            <a:extLst>
              <a:ext uri="{FF2B5EF4-FFF2-40B4-BE49-F238E27FC236}">
                <a16:creationId xmlns="" xmlns:a16="http://schemas.microsoft.com/office/drawing/2014/main" id="{177326DA-3135-42B6-B719-A22D5D5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476250"/>
            <a:ext cx="3600450" cy="2952750"/>
          </a:xfrm>
          <a:prstGeom prst="wedgeRoundRectCallout">
            <a:avLst>
              <a:gd name="adj1" fmla="val -71208"/>
              <a:gd name="adj2" fmla="val 747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如果将装置中的漏斗换成动物细胞，还会不会发生渗透作用呢？</a:t>
            </a:r>
          </a:p>
          <a:p>
            <a:pPr marL="45720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82" name="Text Box 14">
            <a:extLst>
              <a:ext uri="{FF2B5EF4-FFF2-40B4-BE49-F238E27FC236}">
                <a16:creationId xmlns="" xmlns:a16="http://schemas.microsoft.com/office/drawing/2014/main" id="{CB8B703E-4E68-421E-AC86-D012D24DE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5646738"/>
            <a:ext cx="8856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动物细胞也能渗透吸水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，细胞膜相当于</a:t>
            </a: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="" xmlns:a16="http://schemas.microsoft.com/office/drawing/2014/main" id="{8B6E725D-84B0-49ED-9FA1-24859D257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573713"/>
            <a:ext cx="208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半透膜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/>
      <p:bldP spid="327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ic_133273">
            <a:extLst>
              <a:ext uri="{FF2B5EF4-FFF2-40B4-BE49-F238E27FC236}">
                <a16:creationId xmlns="" xmlns:a16="http://schemas.microsoft.com/office/drawing/2014/main" id="{F224A540-0697-4FF8-932D-0C12A5DB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t="72971" r="65681" b="12791"/>
          <a:stretch>
            <a:fillRect/>
          </a:stretch>
        </p:blipFill>
        <p:spPr bwMode="auto">
          <a:xfrm>
            <a:off x="1905000" y="561975"/>
            <a:ext cx="30480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>
            <a:extLst>
              <a:ext uri="{FF2B5EF4-FFF2-40B4-BE49-F238E27FC236}">
                <a16:creationId xmlns="" xmlns:a16="http://schemas.microsoft.com/office/drawing/2014/main" id="{7ACFA1E0-29C3-48CF-8E73-CAAB68AD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4797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外界溶液       细胞质浓度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="" xmlns:a16="http://schemas.microsoft.com/office/drawing/2014/main" id="{85F229EE-8BE0-44E6-B623-A68FA2EA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16338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动物细胞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吸水膨胀</a:t>
            </a:r>
          </a:p>
        </p:txBody>
      </p:sp>
      <p:sp>
        <p:nvSpPr>
          <p:cNvPr id="13317" name="AutoShape 5">
            <a:extLst>
              <a:ext uri="{FF2B5EF4-FFF2-40B4-BE49-F238E27FC236}">
                <a16:creationId xmlns="" xmlns:a16="http://schemas.microsoft.com/office/drawing/2014/main" id="{A1FCB147-B21D-4C0F-90C8-7041F2B3C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3284538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3798" name="Group 6">
            <a:extLst>
              <a:ext uri="{FF2B5EF4-FFF2-40B4-BE49-F238E27FC236}">
                <a16:creationId xmlns="" xmlns:a16="http://schemas.microsoft.com/office/drawing/2014/main" id="{CB8052D1-8628-4CB4-8D21-6EE0A738A18A}"/>
              </a:ext>
            </a:extLst>
          </p:cNvPr>
          <p:cNvGrpSpPr>
            <a:grpSpLocks/>
          </p:cNvGrpSpPr>
          <p:nvPr/>
        </p:nvGrpSpPr>
        <p:grpSpPr bwMode="auto">
          <a:xfrm rot="-10777196">
            <a:off x="3352800" y="2924175"/>
            <a:ext cx="228600" cy="304800"/>
            <a:chOff x="240" y="3504"/>
            <a:chExt cx="144" cy="192"/>
          </a:xfrm>
        </p:grpSpPr>
        <p:sp>
          <p:nvSpPr>
            <p:cNvPr id="13334" name="Line 7">
              <a:extLst>
                <a:ext uri="{FF2B5EF4-FFF2-40B4-BE49-F238E27FC236}">
                  <a16:creationId xmlns="" xmlns:a16="http://schemas.microsoft.com/office/drawing/2014/main" id="{1225CB97-E4A0-4C3B-88F4-23494D342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504"/>
              <a:ext cx="144" cy="9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35" name="Line 8">
              <a:extLst>
                <a:ext uri="{FF2B5EF4-FFF2-40B4-BE49-F238E27FC236}">
                  <a16:creationId xmlns="" xmlns:a16="http://schemas.microsoft.com/office/drawing/2014/main" id="{5B0E2672-B8F8-47D7-B15B-264748B13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600"/>
              <a:ext cx="144" cy="9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801" name="Group 9">
            <a:extLst>
              <a:ext uri="{FF2B5EF4-FFF2-40B4-BE49-F238E27FC236}">
                <a16:creationId xmlns="" xmlns:a16="http://schemas.microsoft.com/office/drawing/2014/main" id="{A1243D38-2415-49C3-A759-F1EBB713F560}"/>
              </a:ext>
            </a:extLst>
          </p:cNvPr>
          <p:cNvGrpSpPr>
            <a:grpSpLocks/>
          </p:cNvGrpSpPr>
          <p:nvPr/>
        </p:nvGrpSpPr>
        <p:grpSpPr bwMode="auto">
          <a:xfrm>
            <a:off x="8040688" y="2979738"/>
            <a:ext cx="274637" cy="304800"/>
            <a:chOff x="240" y="3504"/>
            <a:chExt cx="144" cy="192"/>
          </a:xfrm>
        </p:grpSpPr>
        <p:sp>
          <p:nvSpPr>
            <p:cNvPr id="13332" name="Line 10">
              <a:extLst>
                <a:ext uri="{FF2B5EF4-FFF2-40B4-BE49-F238E27FC236}">
                  <a16:creationId xmlns="" xmlns:a16="http://schemas.microsoft.com/office/drawing/2014/main" id="{4F75F7BF-2424-45EA-B878-78C40AC87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504"/>
              <a:ext cx="144" cy="9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33" name="Line 11">
              <a:extLst>
                <a:ext uri="{FF2B5EF4-FFF2-40B4-BE49-F238E27FC236}">
                  <a16:creationId xmlns="" xmlns:a16="http://schemas.microsoft.com/office/drawing/2014/main" id="{411CB696-49DA-4B38-B08F-53DCF6F10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600"/>
              <a:ext cx="144" cy="9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3320" name="Picture 12" descr="pic_133273">
            <a:extLst>
              <a:ext uri="{FF2B5EF4-FFF2-40B4-BE49-F238E27FC236}">
                <a16:creationId xmlns="" xmlns:a16="http://schemas.microsoft.com/office/drawing/2014/main" id="{49BB67A8-8D38-4137-A624-8CB38878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0" t="72971" r="36775" b="12791"/>
          <a:stretch>
            <a:fillRect/>
          </a:stretch>
        </p:blipFill>
        <p:spPr bwMode="auto">
          <a:xfrm>
            <a:off x="6959600" y="608013"/>
            <a:ext cx="31242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13">
            <a:extLst>
              <a:ext uri="{FF2B5EF4-FFF2-40B4-BE49-F238E27FC236}">
                <a16:creationId xmlns="" xmlns:a16="http://schemas.microsoft.com/office/drawing/2014/main" id="{7DBB0E1D-2FEF-42CE-BFB8-60C54DA5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870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外界溶液       细胞质浓度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="" xmlns:a16="http://schemas.microsoft.com/office/drawing/2014/main" id="{5FE94E13-739D-4E0B-B49C-17FCA59B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64490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动物细胞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失水皱缩</a:t>
            </a:r>
          </a:p>
        </p:txBody>
      </p:sp>
      <p:sp>
        <p:nvSpPr>
          <p:cNvPr id="13323" name="AutoShape 15">
            <a:extLst>
              <a:ext uri="{FF2B5EF4-FFF2-40B4-BE49-F238E27FC236}">
                <a16:creationId xmlns="" xmlns:a16="http://schemas.microsoft.com/office/drawing/2014/main" id="{5E5165B8-17DA-4E46-993B-31FFFB69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3357563"/>
            <a:ext cx="304800" cy="358775"/>
          </a:xfrm>
          <a:prstGeom prst="downArrow">
            <a:avLst>
              <a:gd name="adj1" fmla="val 50000"/>
              <a:gd name="adj2" fmla="val 29411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324" name="Picture 16" descr="pic_133273">
            <a:extLst>
              <a:ext uri="{FF2B5EF4-FFF2-40B4-BE49-F238E27FC236}">
                <a16:creationId xmlns="" xmlns:a16="http://schemas.microsoft.com/office/drawing/2014/main" id="{F41B4B58-A800-49AA-8123-C6FBB018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1" t="72971" r="5040" b="12791"/>
          <a:stretch>
            <a:fillRect/>
          </a:stretch>
        </p:blipFill>
        <p:spPr bwMode="auto">
          <a:xfrm>
            <a:off x="1774825" y="4437063"/>
            <a:ext cx="31242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Text Box 17">
            <a:extLst>
              <a:ext uri="{FF2B5EF4-FFF2-40B4-BE49-F238E27FC236}">
                <a16:creationId xmlns="" xmlns:a16="http://schemas.microsoft.com/office/drawing/2014/main" id="{37BB8E3A-E596-4865-9C91-2F9E5752C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652963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外界溶液       细胞质浓度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="" xmlns:a16="http://schemas.microsoft.com/office/drawing/2014/main" id="{75B51AD5-04DE-4162-8581-47FD3A31A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54675"/>
            <a:ext cx="3897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水分进出动物细胞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动态平衡</a:t>
            </a:r>
          </a:p>
        </p:txBody>
      </p:sp>
      <p:sp>
        <p:nvSpPr>
          <p:cNvPr id="13327" name="AutoShape 19">
            <a:extLst>
              <a:ext uri="{FF2B5EF4-FFF2-40B4-BE49-F238E27FC236}">
                <a16:creationId xmlns="" xmlns:a16="http://schemas.microsoft.com/office/drawing/2014/main" id="{C0FB306C-53B0-4FB1-A5BC-E5707DE5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154613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3812" name="Group 20">
            <a:extLst>
              <a:ext uri="{FF2B5EF4-FFF2-40B4-BE49-F238E27FC236}">
                <a16:creationId xmlns="" xmlns:a16="http://schemas.microsoft.com/office/drawing/2014/main" id="{D35D3972-270B-4823-8AAF-C44A598A2942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4795838"/>
            <a:ext cx="365125" cy="192087"/>
            <a:chOff x="3408" y="3312"/>
            <a:chExt cx="230" cy="97"/>
          </a:xfrm>
        </p:grpSpPr>
        <p:sp>
          <p:nvSpPr>
            <p:cNvPr id="13330" name="Line 21">
              <a:extLst>
                <a:ext uri="{FF2B5EF4-FFF2-40B4-BE49-F238E27FC236}">
                  <a16:creationId xmlns="" xmlns:a16="http://schemas.microsoft.com/office/drawing/2014/main" id="{6412D39B-6D75-4B87-9986-017CC27C9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12"/>
              <a:ext cx="230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31" name="Line 22">
              <a:extLst>
                <a:ext uri="{FF2B5EF4-FFF2-40B4-BE49-F238E27FC236}">
                  <a16:creationId xmlns="" xmlns:a16="http://schemas.microsoft.com/office/drawing/2014/main" id="{7988065D-67EA-4C97-929D-2EB1B15B7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08"/>
              <a:ext cx="230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329" name="Text Box 23">
            <a:extLst>
              <a:ext uri="{FF2B5EF4-FFF2-40B4-BE49-F238E27FC236}">
                <a16:creationId xmlns="" xmlns:a16="http://schemas.microsoft.com/office/drawing/2014/main" id="{E77E2E40-3AF3-41D3-8F83-559A85F4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-80963"/>
            <a:ext cx="84963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二、动物细胞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红细胞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207D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的吸水和失水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806" grpId="0"/>
      <p:bldP spid="33810" grpId="0"/>
    </p:bldLst>
  </p:timing>
</p:sld>
</file>

<file path=ppt/theme/theme1.xml><?xml version="1.0" encoding="utf-8"?>
<a:theme xmlns:a="http://schemas.openxmlformats.org/drawingml/2006/main" name="mykonglong.taobao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1802</Words>
  <Application>Microsoft Office PowerPoint</Application>
  <PresentationFormat>自定义</PresentationFormat>
  <Paragraphs>269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mykonglong.taobao.com</vt:lpstr>
      <vt:lpstr>Flash.Movie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类比推理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4、实验现象（微观）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</dc:creator>
  <cp:lastModifiedBy>DELL</cp:lastModifiedBy>
  <cp:revision>7</cp:revision>
  <dcterms:created xsi:type="dcterms:W3CDTF">2019-11-05T09:13:07Z</dcterms:created>
  <dcterms:modified xsi:type="dcterms:W3CDTF">2019-11-17T08:43:39Z</dcterms:modified>
</cp:coreProperties>
</file>