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3"/>
  </p:notesMasterIdLst>
  <p:sldIdLst>
    <p:sldId id="276" r:id="rId2"/>
    <p:sldId id="354" r:id="rId3"/>
    <p:sldId id="356" r:id="rId4"/>
    <p:sldId id="357" r:id="rId5"/>
    <p:sldId id="358" r:id="rId6"/>
    <p:sldId id="278" r:id="rId7"/>
    <p:sldId id="470" r:id="rId8"/>
    <p:sldId id="471" r:id="rId9"/>
    <p:sldId id="472" r:id="rId10"/>
    <p:sldId id="279" r:id="rId11"/>
    <p:sldId id="280" r:id="rId12"/>
    <p:sldId id="281" r:id="rId13"/>
    <p:sldId id="282" r:id="rId14"/>
    <p:sldId id="473" r:id="rId15"/>
    <p:sldId id="474" r:id="rId16"/>
    <p:sldId id="475" r:id="rId17"/>
    <p:sldId id="476" r:id="rId18"/>
    <p:sldId id="477" r:id="rId19"/>
    <p:sldId id="478" r:id="rId20"/>
    <p:sldId id="479" r:id="rId21"/>
    <p:sldId id="284" r:id="rId22"/>
    <p:sldId id="277" r:id="rId23"/>
    <p:sldId id="359" r:id="rId24"/>
    <p:sldId id="285" r:id="rId25"/>
    <p:sldId id="360" r:id="rId26"/>
    <p:sldId id="286" r:id="rId27"/>
    <p:sldId id="480" r:id="rId28"/>
    <p:sldId id="264" r:id="rId29"/>
    <p:sldId id="534" r:id="rId30"/>
    <p:sldId id="535" r:id="rId31"/>
    <p:sldId id="361" r:id="rId32"/>
    <p:sldId id="288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540" r:id="rId41"/>
    <p:sldId id="300" r:id="rId42"/>
    <p:sldId id="301" r:id="rId43"/>
    <p:sldId id="302" r:id="rId44"/>
    <p:sldId id="303" r:id="rId45"/>
    <p:sldId id="362" r:id="rId46"/>
    <p:sldId id="304" r:id="rId47"/>
    <p:sldId id="365" r:id="rId48"/>
    <p:sldId id="366" r:id="rId49"/>
    <p:sldId id="367" r:id="rId50"/>
    <p:sldId id="340" r:id="rId51"/>
    <p:sldId id="445" r:id="rId52"/>
    <p:sldId id="305" r:id="rId53"/>
    <p:sldId id="341" r:id="rId54"/>
    <p:sldId id="306" r:id="rId55"/>
    <p:sldId id="307" r:id="rId56"/>
    <p:sldId id="308" r:id="rId57"/>
    <p:sldId id="342" r:id="rId58"/>
    <p:sldId id="312" r:id="rId59"/>
    <p:sldId id="313" r:id="rId60"/>
    <p:sldId id="541" r:id="rId61"/>
    <p:sldId id="542" r:id="rId62"/>
    <p:sldId id="545" r:id="rId63"/>
    <p:sldId id="546" r:id="rId64"/>
    <p:sldId id="547" r:id="rId65"/>
    <p:sldId id="548" r:id="rId66"/>
    <p:sldId id="549" r:id="rId67"/>
    <p:sldId id="550" r:id="rId68"/>
    <p:sldId id="551" r:id="rId69"/>
    <p:sldId id="552" r:id="rId70"/>
    <p:sldId id="553" r:id="rId71"/>
    <p:sldId id="554" r:id="rId72"/>
    <p:sldId id="557" r:id="rId73"/>
    <p:sldId id="556" r:id="rId74"/>
    <p:sldId id="555" r:id="rId75"/>
    <p:sldId id="485" r:id="rId76"/>
    <p:sldId id="563" r:id="rId77"/>
    <p:sldId id="559" r:id="rId78"/>
    <p:sldId id="558" r:id="rId79"/>
    <p:sldId id="560" r:id="rId80"/>
    <p:sldId id="561" r:id="rId81"/>
    <p:sldId id="562" r:id="rId8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AE50D1-0F7F-47EC-AEFA-DA0DE19F014D}" type="datetimeFigureOut">
              <a:rPr lang="zh-CN" altLang="en-US" smtClean="0"/>
              <a:t>2019-12-23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798FF-ED16-43A8-A8E1-0AC6BACC29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325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8A3B229A-C5D1-45C5-87F9-8571584D717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孔隆教育  http://mykonglong.taobao.com</a:t>
            </a:r>
          </a:p>
        </p:txBody>
      </p:sp>
      <p:sp>
        <p:nvSpPr>
          <p:cNvPr id="33795" name="Rectangle 6">
            <a:extLst>
              <a:ext uri="{FF2B5EF4-FFF2-40B4-BE49-F238E27FC236}">
                <a16:creationId xmlns:a16="http://schemas.microsoft.com/office/drawing/2014/main" id="{F9887D3D-06E0-4894-ADDA-C7F0A48AA6A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孔隆教育  http://mykonglong.taobao.com</a:t>
            </a:r>
          </a:p>
        </p:txBody>
      </p:sp>
      <p:sp>
        <p:nvSpPr>
          <p:cNvPr id="33796" name="Rectangle 7">
            <a:extLst>
              <a:ext uri="{FF2B5EF4-FFF2-40B4-BE49-F238E27FC236}">
                <a16:creationId xmlns:a16="http://schemas.microsoft.com/office/drawing/2014/main" id="{95460FAB-52AC-4E0C-89D4-1B63DC3FA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2EF6871-A0BF-420A-81D3-E32E92E43840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797" name="Rectangle 2">
            <a:extLst>
              <a:ext uri="{FF2B5EF4-FFF2-40B4-BE49-F238E27FC236}">
                <a16:creationId xmlns:a16="http://schemas.microsoft.com/office/drawing/2014/main" id="{F8F9D005-775D-4698-8CCA-57A850A437A2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3798" name="Rectangle 3">
            <a:extLst>
              <a:ext uri="{FF2B5EF4-FFF2-40B4-BE49-F238E27FC236}">
                <a16:creationId xmlns:a16="http://schemas.microsoft.com/office/drawing/2014/main" id="{2CD6BD7A-79E1-446D-9595-133BD7003E6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4343400"/>
            <a:ext cx="5029200" cy="4114800"/>
          </a:xfrm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00A00D0A-6521-405D-806C-DEAC84861A0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孔隆教育  http://mykonglong.taobao.com</a:t>
            </a:r>
          </a:p>
        </p:txBody>
      </p:sp>
      <p:sp>
        <p:nvSpPr>
          <p:cNvPr id="35843" name="Rectangle 6">
            <a:extLst>
              <a:ext uri="{FF2B5EF4-FFF2-40B4-BE49-F238E27FC236}">
                <a16:creationId xmlns:a16="http://schemas.microsoft.com/office/drawing/2014/main" id="{8587974F-A8C6-40DC-8A91-B62C7944F76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孔隆教育  http://mykonglong.taobao.com</a:t>
            </a:r>
          </a:p>
        </p:txBody>
      </p:sp>
      <p:sp>
        <p:nvSpPr>
          <p:cNvPr id="35844" name="Rectangle 7">
            <a:extLst>
              <a:ext uri="{FF2B5EF4-FFF2-40B4-BE49-F238E27FC236}">
                <a16:creationId xmlns:a16="http://schemas.microsoft.com/office/drawing/2014/main" id="{2AC76711-06FC-4D3D-9C86-098DA9BAB5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0C64EB5-E541-4FC3-9F7B-52F104C15E89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5845" name="Rectangle 2">
            <a:extLst>
              <a:ext uri="{FF2B5EF4-FFF2-40B4-BE49-F238E27FC236}">
                <a16:creationId xmlns:a16="http://schemas.microsoft.com/office/drawing/2014/main" id="{61A81C79-D1A5-4ADE-A238-7794EC43894F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5846" name="Rectangle 3">
            <a:extLst>
              <a:ext uri="{FF2B5EF4-FFF2-40B4-BE49-F238E27FC236}">
                <a16:creationId xmlns:a16="http://schemas.microsoft.com/office/drawing/2014/main" id="{423B1D16-162C-47B6-9F00-FCE2CC1E75A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4343400"/>
            <a:ext cx="5029200" cy="4114800"/>
          </a:xfrm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BF79034F-6167-4FA1-BC4D-7736E72FA20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孔隆教育  http://mykonglong.taobao.com</a:t>
            </a:r>
          </a:p>
        </p:txBody>
      </p:sp>
      <p:sp>
        <p:nvSpPr>
          <p:cNvPr id="37891" name="Rectangle 6">
            <a:extLst>
              <a:ext uri="{FF2B5EF4-FFF2-40B4-BE49-F238E27FC236}">
                <a16:creationId xmlns:a16="http://schemas.microsoft.com/office/drawing/2014/main" id="{A05CDBEC-8328-432A-9A6C-F0F9DAD733D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孔隆教育  http://mykonglong.taobao.com</a:t>
            </a:r>
          </a:p>
        </p:txBody>
      </p:sp>
      <p:sp>
        <p:nvSpPr>
          <p:cNvPr id="37892" name="Rectangle 7">
            <a:extLst>
              <a:ext uri="{FF2B5EF4-FFF2-40B4-BE49-F238E27FC236}">
                <a16:creationId xmlns:a16="http://schemas.microsoft.com/office/drawing/2014/main" id="{7A7C40E4-B092-456A-AF1C-A701C5C2D4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36A49F-BA34-4C62-BEB2-1C5816BEBC41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7893" name="Rectangle 2">
            <a:extLst>
              <a:ext uri="{FF2B5EF4-FFF2-40B4-BE49-F238E27FC236}">
                <a16:creationId xmlns:a16="http://schemas.microsoft.com/office/drawing/2014/main" id="{E1CA8B31-9C3D-42D3-9A54-6F6EB59A3F5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7894" name="Rectangle 3">
            <a:extLst>
              <a:ext uri="{FF2B5EF4-FFF2-40B4-BE49-F238E27FC236}">
                <a16:creationId xmlns:a16="http://schemas.microsoft.com/office/drawing/2014/main" id="{CEF4C0CE-8DE7-446E-9760-3423E3A5EC3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4343400"/>
            <a:ext cx="5029200" cy="4114800"/>
          </a:xfrm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F1892C05-331D-478C-912A-610A03282FC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孔隆教育  http://mykonglong.taobao.com</a:t>
            </a:r>
          </a:p>
        </p:txBody>
      </p:sp>
      <p:sp>
        <p:nvSpPr>
          <p:cNvPr id="39939" name="Rectangle 6">
            <a:extLst>
              <a:ext uri="{FF2B5EF4-FFF2-40B4-BE49-F238E27FC236}">
                <a16:creationId xmlns:a16="http://schemas.microsoft.com/office/drawing/2014/main" id="{1806F056-2545-4768-A340-E76F6A889B4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孔隆教育  http://mykonglong.taobao.com</a:t>
            </a:r>
          </a:p>
        </p:txBody>
      </p:sp>
      <p:sp>
        <p:nvSpPr>
          <p:cNvPr id="39940" name="Rectangle 7">
            <a:extLst>
              <a:ext uri="{FF2B5EF4-FFF2-40B4-BE49-F238E27FC236}">
                <a16:creationId xmlns:a16="http://schemas.microsoft.com/office/drawing/2014/main" id="{52599139-5FDA-46D5-9581-A291E821DD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5ADF2B-504B-4A68-AF8B-8E2A0BAEE147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9941" name="Rectangle 2">
            <a:extLst>
              <a:ext uri="{FF2B5EF4-FFF2-40B4-BE49-F238E27FC236}">
                <a16:creationId xmlns:a16="http://schemas.microsoft.com/office/drawing/2014/main" id="{EDDA5FF3-5AB9-406A-B495-CF7F5BF4871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9942" name="Rectangle 3">
            <a:extLst>
              <a:ext uri="{FF2B5EF4-FFF2-40B4-BE49-F238E27FC236}">
                <a16:creationId xmlns:a16="http://schemas.microsoft.com/office/drawing/2014/main" id="{0EEBFE56-007D-4069-9CBF-4A22B04787B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4343400"/>
            <a:ext cx="5029200" cy="4114800"/>
          </a:xfrm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FB3EF98D-C6C6-4681-8C27-D35238EBC2C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孔隆教育  http://mykonglong.taobao.com</a:t>
            </a:r>
          </a:p>
        </p:txBody>
      </p:sp>
      <p:sp>
        <p:nvSpPr>
          <p:cNvPr id="54275" name="Rectangle 6">
            <a:extLst>
              <a:ext uri="{FF2B5EF4-FFF2-40B4-BE49-F238E27FC236}">
                <a16:creationId xmlns:a16="http://schemas.microsoft.com/office/drawing/2014/main" id="{076171A7-A2F4-401C-B215-6EC1C18EF90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孔隆教育  http://mykonglong.taobao.com</a:t>
            </a:r>
          </a:p>
        </p:txBody>
      </p:sp>
      <p:sp>
        <p:nvSpPr>
          <p:cNvPr id="54276" name="Rectangle 7">
            <a:extLst>
              <a:ext uri="{FF2B5EF4-FFF2-40B4-BE49-F238E27FC236}">
                <a16:creationId xmlns:a16="http://schemas.microsoft.com/office/drawing/2014/main" id="{15445FBF-BDD5-4DED-B098-EB8B60EC0D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8F3F92-53F3-4E13-B254-60091C1A6E44}" type="slidenum"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52</a:t>
            </a:fld>
            <a:endParaRPr lang="en-US" altLang="zh-CN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4277" name="Rectangle 2">
            <a:extLst>
              <a:ext uri="{FF2B5EF4-FFF2-40B4-BE49-F238E27FC236}">
                <a16:creationId xmlns:a16="http://schemas.microsoft.com/office/drawing/2014/main" id="{C4CD4081-957F-457F-90F6-D855112B42B6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25438" y="652463"/>
            <a:ext cx="6176962" cy="3475037"/>
          </a:xfrm>
          <a:ln/>
        </p:spPr>
      </p:sp>
      <p:sp>
        <p:nvSpPr>
          <p:cNvPr id="54278" name="Rectangle 3">
            <a:extLst>
              <a:ext uri="{FF2B5EF4-FFF2-40B4-BE49-F238E27FC236}">
                <a16:creationId xmlns:a16="http://schemas.microsoft.com/office/drawing/2014/main" id="{6467779E-BE56-4CA0-9E2A-B3913594254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11225" y="4343400"/>
            <a:ext cx="5006975" cy="4129088"/>
          </a:xfrm>
        </p:spPr>
        <p:txBody>
          <a:bodyPr lIns="103995" tIns="51997" rIns="103995" bIns="51997">
            <a:prstTxWarp prst="textNoShape">
              <a:avLst/>
            </a:prstTxWarp>
          </a:bodyPr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  <a:endParaRPr lang="en-US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A07AB-238B-44AE-8A9B-18D929C0B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D0058-D793-49F0-9419-EF9444F1F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B3344-05FD-43B7-83BC-645FFAF32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6DA2EA-8C52-4EE7-B8F1-932AAA50B8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9344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F4D09-E3B1-4E9E-9B60-51CA5A4EB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285CD-FB8C-4D31-A2CD-29307C046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129A2-AE4C-4F2D-BA8E-AACE4F828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24DA72-AF83-4BAC-99EF-29FEE0BFFD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1613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207FA-466B-4664-A1F4-04E0EC518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AFDD5-E7DA-430D-9E30-EC2935816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4C9E7-4477-4F45-82AE-56C3CF135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3C51B1-EE98-4B31-9FEF-E910D0FB72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0523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AD385-E5EB-4754-9245-CF6709C51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BF31A-D204-4238-9E8A-C8747E61F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95B73-23CD-4765-BB69-4F16B0DF4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71E4E-0ABB-4713-8FB9-771BFE11B2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7470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D44FA-51CC-4792-9E36-8A8710CD5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554FE-EED2-498F-AAD3-1B3A4299D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EE3E6-2354-4C2B-933F-29E0100EC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505856-992C-4D4C-B465-C91D765381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7220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0E7B880-5DD9-481B-B64E-582E4C0B4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615B3D0-8BFF-4364-A152-5532E5591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A100668-2648-4FD3-8934-7E42821AE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68AC1D-2682-4745-8CCE-5DD841A122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7893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35A469F-44CE-4182-9796-9997F562E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1F029AC-6B4D-4367-B55B-61C37DDE4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6921BBF-4C55-42CE-9AA0-5499A9149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5C9AEC-8F96-4872-B3E2-8ADFA23589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359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D1F3344-F360-4406-9069-30532CAF6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79B38E4-080E-4131-8D94-BCAD9AC99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3CF8921-BE60-4449-BE28-F00E68567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A17BF-90D3-4E18-84DD-26A57F2390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927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68A52A2-4DF5-43D7-BC64-0F6072712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7D78676-ADC4-41B9-862C-D1A8ABD27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58330BD-EC66-4C7E-84DD-3D803D358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27C1AD-F2C0-4338-915E-7F3358B3AD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8994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8D5149F-0C7D-46AF-9E61-81414335C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469BB66-2CF5-4B81-943D-069307892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508F13F-2644-4992-8D9B-8387BFDD0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154AF3-6082-4628-96E9-11315F7BEB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3729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8AA13E3-5AE4-4E0D-A2FF-B94A3AD05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5A776F5-AE86-48AB-91E8-2FB781516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84B392D-453C-4B47-81C6-948706FC0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691802-900C-46D1-ABAA-3173A34419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6881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7B33BCD7-0F1C-4684-B784-AA95CE6061E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3ADF3687-85A5-49E1-906A-57CB102CE61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E9F67-153D-4369-A55A-D03EE8767B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FBC10-9D77-4521-A5DF-47946028D3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BEC4B-A6FA-435A-B79B-F673173F93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0270EDA-4BFC-455C-97B7-9937286A7D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1" name="Picture 7" descr="孔隆教育LOGO">
            <a:extLst>
              <a:ext uri="{FF2B5EF4-FFF2-40B4-BE49-F238E27FC236}">
                <a16:creationId xmlns:a16="http://schemas.microsoft.com/office/drawing/2014/main" id="{75003BB7-35CE-48FD-9A20-5EC1F404CA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lum bright="36000" contrast="-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152400"/>
            <a:ext cx="17145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 descr="孔隆教育PPT模板(下)副本">
            <a:extLst>
              <a:ext uri="{FF2B5EF4-FFF2-40B4-BE49-F238E27FC236}">
                <a16:creationId xmlns:a16="http://schemas.microsoft.com/office/drawing/2014/main" id="{F4EC3700-7FBC-4DB3-96A2-FDD88855C7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lum bright="48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43688"/>
            <a:ext cx="121920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485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1.png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1.png"/><Relationship Id="rId4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eg"/><Relationship Id="rId4" Type="http://schemas.openxmlformats.org/officeDocument/2006/relationships/hyperlink" Target="https://image.baidu.com/search/detail?ct=503316480&amp;z=0&amp;tn=baiduimagedetail&amp;ipn=d&amp;word=%E6%B8%A9%E5%AE%A4%E5%A4%A7%E6%A3%9A%20%E5%85%89&amp;step_word=&amp;ie=utf-8&amp;in=&amp;cl=2&amp;lm=-1&amp;st=-1&amp;hd=0&amp;latest=0&amp;copyright=0&amp;cs=3972848180,4211051644&amp;os=4178573769,1881571086&amp;simid=3058630233,1923736258&amp;pn=3&amp;rn=1&amp;di=47990&amp;ln=1489&amp;fr=&amp;fmq=1544005137592_R&amp;ic=0&amp;s=undefined&amp;se=&amp;sme=&amp;tab=0&amp;width=&amp;height=&amp;face=undefined&amp;is=0,0&amp;istype=2&amp;ist=&amp;jit=&amp;bdtype=11&amp;spn=0&amp;pi=0&amp;gsm=0&amp;objurl=http://img.qiyezhanlan.com/shengguang/2018/0820/20180820fkp1534747028.jpg&amp;rpstart=0&amp;rpnum=0&amp;selected_tags=0&amp;adpicid=0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file:///D:\&#26032;&#35838;&#31243;&#35838;&#20214;\2007&#19979;&#65288;&#39640;&#19968;&#19978;&#65289;\4%20&#33021;&#37327;&#20043;&#28304;&#65293;&#20809;&#19982;&#20809;&#21512;&#20316;&#29992;\6-2-3%20&#26893;&#29289;&#30340;&#20809;&#21512;&#20316;&#29992;.MP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jpeg"/><Relationship Id="rId4" Type="http://schemas.openxmlformats.org/officeDocument/2006/relationships/hyperlink" Target="file:///D:\&#26032;&#35838;&#31243;&#35838;&#20214;\2007&#19979;&#65288;&#39640;&#19968;&#19978;&#65289;\4%20&#33021;&#37327;&#20043;&#28304;&#65293;&#20809;&#19982;&#20809;&#21512;&#20316;&#29992;\6-2-3%20&#26893;&#29289;&#30340;&#20809;&#21512;&#20316;&#29992;.MPG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jpeg"/><Relationship Id="rId4" Type="http://schemas.openxmlformats.org/officeDocument/2006/relationships/hyperlink" Target="file:///D:\&#26032;&#35838;&#31243;&#35838;&#20214;\2007&#19979;&#65288;&#39640;&#19968;&#19978;&#65289;\4%20&#33021;&#37327;&#20043;&#28304;&#65293;&#20809;&#19982;&#20809;&#21512;&#20316;&#29992;\6-2-3%20&#26893;&#29289;&#30340;&#20809;&#21512;&#20316;&#29992;.MPG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slide" Target="slide59.xml"/><Relationship Id="rId4" Type="http://schemas.openxmlformats.org/officeDocument/2006/relationships/audio" Target="../media/audio2.wav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Relationship Id="rId5" Type="http://schemas.openxmlformats.org/officeDocument/2006/relationships/image" Target="../media/image55.png"/><Relationship Id="rId4" Type="http://schemas.openxmlformats.org/officeDocument/2006/relationships/image" Target="../media/image54.jpe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Relationship Id="rId5" Type="http://schemas.openxmlformats.org/officeDocument/2006/relationships/image" Target="../media/image55.png"/><Relationship Id="rId4" Type="http://schemas.openxmlformats.org/officeDocument/2006/relationships/image" Target="../media/image54.jpe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Relationship Id="rId5" Type="http://schemas.openxmlformats.org/officeDocument/2006/relationships/image" Target="../media/image55.png"/><Relationship Id="rId4" Type="http://schemas.openxmlformats.org/officeDocument/2006/relationships/image" Target="../media/image54.jpe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8.em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59.png"/><Relationship Id="rId4" Type="http://schemas.openxmlformats.org/officeDocument/2006/relationships/oleObject" Target="../embeddings/oleObject6.bin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5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C:\Users\Admin\Desktop\&#32511;&#21494;&#20013;&#33394;&#32032;&#30340;&#25552;&#21462;&#21644;&#20998;&#31163;&#23454;&#39564;.mp4" TargetMode="External"/><Relationship Id="rId1" Type="http://schemas.microsoft.com/office/2007/relationships/media" Target="file:///C:\Users\Admin\Desktop\&#32511;&#21494;&#20013;&#33394;&#32032;&#30340;&#25552;&#21462;&#21644;&#20998;&#31163;&#23454;&#39564;.mp4" TargetMode="External"/><Relationship Id="rId4" Type="http://schemas.openxmlformats.org/officeDocument/2006/relationships/image" Target="../media/image6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>
            <a:extLst>
              <a:ext uri="{FF2B5EF4-FFF2-40B4-BE49-F238E27FC236}">
                <a16:creationId xmlns:a16="http://schemas.microsoft.com/office/drawing/2014/main" id="{964A4B76-BF36-4286-92E3-16025A237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155825"/>
            <a:ext cx="10467975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5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5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5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第</a:t>
            </a:r>
            <a:r>
              <a:rPr kumimoji="0" lang="en-US" altLang="zh-CN" sz="5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4</a:t>
            </a:r>
            <a:r>
              <a:rPr kumimoji="0" lang="zh-CN" altLang="en-US" sz="5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节 能量之源</a:t>
            </a:r>
            <a:r>
              <a:rPr kumimoji="0" lang="en-US" altLang="zh-CN" sz="5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——</a:t>
            </a:r>
            <a:r>
              <a:rPr kumimoji="0" lang="zh-CN" altLang="en-US" sz="5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光与光合作用</a:t>
            </a:r>
          </a:p>
        </p:txBody>
      </p:sp>
      <p:sp>
        <p:nvSpPr>
          <p:cNvPr id="4099" name="Rectangle 4">
            <a:extLst>
              <a:ext uri="{FF2B5EF4-FFF2-40B4-BE49-F238E27FC236}">
                <a16:creationId xmlns:a16="http://schemas.microsoft.com/office/drawing/2014/main" id="{C43E68FA-C5F8-4782-A00E-E52264B38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143000"/>
            <a:ext cx="946785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5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第五章 细胞的能量供应和利用</a:t>
            </a:r>
          </a:p>
        </p:txBody>
      </p:sp>
      <p:sp>
        <p:nvSpPr>
          <p:cNvPr id="4100" name="标题 1">
            <a:extLst>
              <a:ext uri="{FF2B5EF4-FFF2-40B4-BE49-F238E27FC236}">
                <a16:creationId xmlns:a16="http://schemas.microsoft.com/office/drawing/2014/main" id="{6E42CD7B-9449-4A0F-88F8-A7185BEB4CE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1">
            <a:extLst>
              <a:ext uri="{FF2B5EF4-FFF2-40B4-BE49-F238E27FC236}">
                <a16:creationId xmlns:a16="http://schemas.microsoft.com/office/drawing/2014/main" id="{9B2BE518-EAFC-44C9-80FE-0DD1F7E9A220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52"/>
          <a:stretch>
            <a:fillRect/>
          </a:stretch>
        </p:blipFill>
        <p:spPr bwMode="auto">
          <a:xfrm>
            <a:off x="188913" y="3787775"/>
            <a:ext cx="1827212" cy="1698625"/>
          </a:xfrm>
          <a:prstGeom prst="rect">
            <a:avLst/>
          </a:prstGeom>
          <a:noFill/>
          <a:ln w="38100" cmpd="dbl">
            <a:solidFill>
              <a:srgbClr val="33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3" name="Picture 3" descr="3">
            <a:extLst>
              <a:ext uri="{FF2B5EF4-FFF2-40B4-BE49-F238E27FC236}">
                <a16:creationId xmlns:a16="http://schemas.microsoft.com/office/drawing/2014/main" id="{5EF81FBA-A1D5-4EF0-AAAD-35DD49FA0A82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75" y="3762375"/>
            <a:ext cx="1828800" cy="1674813"/>
          </a:xfrm>
          <a:prstGeom prst="rect">
            <a:avLst/>
          </a:prstGeom>
          <a:noFill/>
          <a:ln w="38100" cmpd="dbl">
            <a:solidFill>
              <a:srgbClr val="33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4" name="Picture 4" descr="4">
            <a:extLst>
              <a:ext uri="{FF2B5EF4-FFF2-40B4-BE49-F238E27FC236}">
                <a16:creationId xmlns:a16="http://schemas.microsoft.com/office/drawing/2014/main" id="{DAF27E6C-54B6-4CF1-84B7-EEDF305E9D75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638" y="3754438"/>
            <a:ext cx="1827212" cy="1674812"/>
          </a:xfrm>
          <a:prstGeom prst="rect">
            <a:avLst/>
          </a:prstGeom>
          <a:noFill/>
          <a:ln w="38100" cmpd="dbl">
            <a:solidFill>
              <a:srgbClr val="33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5" name="Picture 5" descr="5">
            <a:extLst>
              <a:ext uri="{FF2B5EF4-FFF2-40B4-BE49-F238E27FC236}">
                <a16:creationId xmlns:a16="http://schemas.microsoft.com/office/drawing/2014/main" id="{7E5A7004-603C-41C6-8165-A77B4543E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63" y="3827463"/>
            <a:ext cx="1735137" cy="1544637"/>
          </a:xfrm>
          <a:prstGeom prst="rect">
            <a:avLst/>
          </a:prstGeom>
          <a:noFill/>
          <a:ln w="38100">
            <a:solidFill>
              <a:srgbClr val="33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6" name="Picture 6" descr="7">
            <a:extLst>
              <a:ext uri="{FF2B5EF4-FFF2-40B4-BE49-F238E27FC236}">
                <a16:creationId xmlns:a16="http://schemas.microsoft.com/office/drawing/2014/main" id="{A8913758-BCEA-442C-BCB0-39529D073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838" y="3689350"/>
            <a:ext cx="1855787" cy="1674813"/>
          </a:xfrm>
          <a:prstGeom prst="rect">
            <a:avLst/>
          </a:prstGeom>
          <a:noFill/>
          <a:ln w="38100" cmpd="dbl">
            <a:solidFill>
              <a:srgbClr val="33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27" name="AutoShape 7">
            <a:extLst>
              <a:ext uri="{FF2B5EF4-FFF2-40B4-BE49-F238E27FC236}">
                <a16:creationId xmlns:a16="http://schemas.microsoft.com/office/drawing/2014/main" id="{EB54D0A0-1A1D-406B-8A06-ECA5ECEB813A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2138363" y="4446588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38100" cmpd="dbl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272" name="Rectangle 8">
            <a:extLst>
              <a:ext uri="{FF2B5EF4-FFF2-40B4-BE49-F238E27FC236}">
                <a16:creationId xmlns:a16="http://schemas.microsoft.com/office/drawing/2014/main" id="{3C25B521-C0A4-4304-837E-07809724F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68263"/>
            <a:ext cx="24479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实验步骤：</a:t>
            </a:r>
          </a:p>
        </p:txBody>
      </p:sp>
      <p:sp>
        <p:nvSpPr>
          <p:cNvPr id="30729" name="Rectangle 9">
            <a:extLst>
              <a:ext uri="{FF2B5EF4-FFF2-40B4-BE49-F238E27FC236}">
                <a16:creationId xmlns:a16="http://schemas.microsoft.com/office/drawing/2014/main" id="{24F41E72-34ED-4E14-B0BA-54831CA95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735013"/>
            <a:ext cx="4724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1.</a:t>
            </a: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提取绿叶中的色素</a:t>
            </a:r>
          </a:p>
        </p:txBody>
      </p:sp>
      <p:pic>
        <p:nvPicPr>
          <p:cNvPr id="30730" name="Picture 10">
            <a:extLst>
              <a:ext uri="{FF2B5EF4-FFF2-40B4-BE49-F238E27FC236}">
                <a16:creationId xmlns:a16="http://schemas.microsoft.com/office/drawing/2014/main" id="{AB11CA72-CBB2-457A-8C02-B41C907A9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1452563"/>
            <a:ext cx="9990138" cy="195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31" name="AutoShape 11">
            <a:extLst>
              <a:ext uri="{FF2B5EF4-FFF2-40B4-BE49-F238E27FC236}">
                <a16:creationId xmlns:a16="http://schemas.microsoft.com/office/drawing/2014/main" id="{F5F99AAB-2EA2-4AD6-8637-CF83D4A9EB73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4565650" y="4410075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38100" cmpd="dbl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732" name="AutoShape 12">
            <a:extLst>
              <a:ext uri="{FF2B5EF4-FFF2-40B4-BE49-F238E27FC236}">
                <a16:creationId xmlns:a16="http://schemas.microsoft.com/office/drawing/2014/main" id="{9AC6D0AF-EB72-4734-B9BD-EB8FC3CDECBB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7204075" y="4402138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38100" cmpd="dbl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733" name="AutoShape 13">
            <a:extLst>
              <a:ext uri="{FF2B5EF4-FFF2-40B4-BE49-F238E27FC236}">
                <a16:creationId xmlns:a16="http://schemas.microsoft.com/office/drawing/2014/main" id="{C1055B70-939F-4694-AFC0-BC504F4B8421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9663113" y="4356100"/>
            <a:ext cx="400050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38100" cmpd="dbl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C4E986F-861D-44D5-94D9-BB4C4368D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013" y="5788025"/>
            <a:ext cx="990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剪碎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5B433C2-0715-4289-AF6F-7C7792983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8475" y="5835650"/>
            <a:ext cx="9906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去脉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B90CB07-F698-4C2E-A2AF-4C34475309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8938" y="5788025"/>
            <a:ext cx="15240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加乙醇研磨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579F778-B1B8-4229-A35C-99EB7DB4D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9425" y="5835650"/>
            <a:ext cx="9906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过滤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946833F-DBCD-4A87-81CB-C635E6164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64850" y="5619750"/>
            <a:ext cx="9906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棉塞封口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9" grpId="0"/>
      <p:bldP spid="2" grpId="0"/>
      <p:bldP spid="16" grpId="0"/>
      <p:bldP spid="18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95C34ECE-97B0-4AC8-A2BC-FB439DE60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995363"/>
            <a:ext cx="33528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2.</a:t>
            </a: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制备滤纸条</a:t>
            </a:r>
          </a:p>
        </p:txBody>
      </p:sp>
      <p:grpSp>
        <p:nvGrpSpPr>
          <p:cNvPr id="31747" name="Group 3">
            <a:extLst>
              <a:ext uri="{FF2B5EF4-FFF2-40B4-BE49-F238E27FC236}">
                <a16:creationId xmlns:a16="http://schemas.microsoft.com/office/drawing/2014/main" id="{58988CD1-2FEF-4108-A43C-9FF9057F1A87}"/>
              </a:ext>
            </a:extLst>
          </p:cNvPr>
          <p:cNvGrpSpPr>
            <a:grpSpLocks/>
          </p:cNvGrpSpPr>
          <p:nvPr/>
        </p:nvGrpSpPr>
        <p:grpSpPr bwMode="auto">
          <a:xfrm>
            <a:off x="2092325" y="3997325"/>
            <a:ext cx="2551113" cy="2381250"/>
            <a:chOff x="480" y="1104"/>
            <a:chExt cx="1691" cy="2078"/>
          </a:xfrm>
        </p:grpSpPr>
        <p:grpSp>
          <p:nvGrpSpPr>
            <p:cNvPr id="12296" name="Group 4">
              <a:extLst>
                <a:ext uri="{FF2B5EF4-FFF2-40B4-BE49-F238E27FC236}">
                  <a16:creationId xmlns:a16="http://schemas.microsoft.com/office/drawing/2014/main" id="{5EBB443D-571C-4E6F-9AF3-8CCB40D9E6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1104"/>
              <a:ext cx="1307" cy="1654"/>
              <a:chOff x="1008" y="1194"/>
              <a:chExt cx="1307" cy="1654"/>
            </a:xfrm>
          </p:grpSpPr>
          <p:graphicFrame>
            <p:nvGraphicFramePr>
              <p:cNvPr id="12298" name="Object 5">
                <a:extLst>
                  <a:ext uri="{FF2B5EF4-FFF2-40B4-BE49-F238E27FC236}">
                    <a16:creationId xmlns:a16="http://schemas.microsoft.com/office/drawing/2014/main" id="{3F905555-68A1-46C5-AAB4-681168BE0D1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008" y="1194"/>
              <a:ext cx="324" cy="15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8" r:id="rId3" imgW="514422" imgH="2523810" progId="Paint.Picture">
                      <p:embed/>
                    </p:oleObj>
                  </mc:Choice>
                  <mc:Fallback>
                    <p:oleObj r:id="rId3" imgW="514422" imgH="2523810" progId="Paint.Picture">
                      <p:embed/>
                      <p:pic>
                        <p:nvPicPr>
                          <p:cNvPr id="12298" name="Object 5">
                            <a:extLst>
                              <a:ext uri="{FF2B5EF4-FFF2-40B4-BE49-F238E27FC236}">
                                <a16:creationId xmlns:a16="http://schemas.microsoft.com/office/drawing/2014/main" id="{3F905555-68A1-46C5-AAB4-681168BE0D1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08" y="1194"/>
                            <a:ext cx="324" cy="159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299" name="Line 6">
                <a:extLst>
                  <a:ext uri="{FF2B5EF4-FFF2-40B4-BE49-F238E27FC236}">
                    <a16:creationId xmlns:a16="http://schemas.microsoft.com/office/drawing/2014/main" id="{DC5B5A6F-5262-4112-9A8A-8EDFAB61E2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254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4572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2300" name="Text Box 7">
                <a:extLst>
                  <a:ext uri="{FF2B5EF4-FFF2-40B4-BE49-F238E27FC236}">
                    <a16:creationId xmlns:a16="http://schemas.microsoft.com/office/drawing/2014/main" id="{12439820-7A2C-47A7-A648-F6BB70CF83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11" y="2449"/>
                <a:ext cx="122" cy="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6858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2301" name="Text Box 8">
                <a:extLst>
                  <a:ext uri="{FF2B5EF4-FFF2-40B4-BE49-F238E27FC236}">
                    <a16:creationId xmlns:a16="http://schemas.microsoft.com/office/drawing/2014/main" id="{16BE8F9C-1C85-42C6-B322-E80050CA8E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4" y="2400"/>
                <a:ext cx="731" cy="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6858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+mn-cs"/>
                  </a:rPr>
                  <a:t>铅笔线</a:t>
                </a:r>
              </a:p>
            </p:txBody>
          </p:sp>
        </p:grpSp>
        <p:sp>
          <p:nvSpPr>
            <p:cNvPr id="12297" name="Text Box 9">
              <a:extLst>
                <a:ext uri="{FF2B5EF4-FFF2-40B4-BE49-F238E27FC236}">
                  <a16:creationId xmlns:a16="http://schemas.microsoft.com/office/drawing/2014/main" id="{7AC87437-3C80-437C-B636-B327B892BA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2783"/>
              <a:ext cx="1296" cy="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+mn-cs"/>
                </a:rPr>
                <a:t>画铅笔细线</a:t>
              </a:r>
            </a:p>
          </p:txBody>
        </p:sp>
      </p:grpSp>
      <p:pic>
        <p:nvPicPr>
          <p:cNvPr id="31754" name="Picture 10">
            <a:extLst>
              <a:ext uri="{FF2B5EF4-FFF2-40B4-BE49-F238E27FC236}">
                <a16:creationId xmlns:a16="http://schemas.microsoft.com/office/drawing/2014/main" id="{D926B330-A8F5-44A7-8225-04C1BF97D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325" y="1670050"/>
            <a:ext cx="9702800" cy="191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Text Box 11">
            <a:extLst>
              <a:ext uri="{FF2B5EF4-FFF2-40B4-BE49-F238E27FC236}">
                <a16:creationId xmlns:a16="http://schemas.microsoft.com/office/drawing/2014/main" id="{B5FCEE20-4B64-45D2-81DD-7105946959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2286000"/>
            <a:ext cx="4000500" cy="4079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756" name="Text Box 12">
            <a:extLst>
              <a:ext uri="{FF2B5EF4-FFF2-40B4-BE49-F238E27FC236}">
                <a16:creationId xmlns:a16="http://schemas.microsoft.com/office/drawing/2014/main" id="{EE232448-AB27-48A5-A5B2-1706684DC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3100" y="4146550"/>
            <a:ext cx="4191000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减去两角的目的：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防止层析液从边缘扩散速度太快。</a:t>
            </a:r>
          </a:p>
        </p:txBody>
      </p:sp>
      <p:sp>
        <p:nvSpPr>
          <p:cNvPr id="12295" name="Rectangle 13">
            <a:extLst>
              <a:ext uri="{FF2B5EF4-FFF2-40B4-BE49-F238E27FC236}">
                <a16:creationId xmlns:a16="http://schemas.microsoft.com/office/drawing/2014/main" id="{EFF75174-BD49-4F07-9181-4D9882453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39713"/>
            <a:ext cx="24479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实验步骤：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0" name="Group 2">
            <a:extLst>
              <a:ext uri="{FF2B5EF4-FFF2-40B4-BE49-F238E27FC236}">
                <a16:creationId xmlns:a16="http://schemas.microsoft.com/office/drawing/2014/main" id="{63D9D027-C4AC-44ED-930F-40757411C41F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962400"/>
            <a:ext cx="3398838" cy="2305050"/>
            <a:chOff x="3198" y="255"/>
            <a:chExt cx="2141" cy="1452"/>
          </a:xfrm>
        </p:grpSpPr>
        <p:pic>
          <p:nvPicPr>
            <p:cNvPr id="13320" name="Picture 3">
              <a:extLst>
                <a:ext uri="{FF2B5EF4-FFF2-40B4-BE49-F238E27FC236}">
                  <a16:creationId xmlns:a16="http://schemas.microsoft.com/office/drawing/2014/main" id="{2F389389-3CDA-46FC-AC38-93104A7EF8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7" y="255"/>
              <a:ext cx="372" cy="1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21" name="Picture 4" descr="5">
              <a:extLst>
                <a:ext uri="{FF2B5EF4-FFF2-40B4-BE49-F238E27FC236}">
                  <a16:creationId xmlns:a16="http://schemas.microsoft.com/office/drawing/2014/main" id="{07C69499-DC7F-4931-AAB6-B7F2B6B266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8" y="346"/>
              <a:ext cx="1588" cy="119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773" name="Rectangle 5">
            <a:extLst>
              <a:ext uri="{FF2B5EF4-FFF2-40B4-BE49-F238E27FC236}">
                <a16:creationId xmlns:a16="http://schemas.microsoft.com/office/drawing/2014/main" id="{8EFE0728-FCC1-40C7-992C-1D354A91D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865188"/>
            <a:ext cx="3810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3.</a:t>
            </a: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画滤液细线</a:t>
            </a:r>
          </a:p>
        </p:txBody>
      </p:sp>
      <p:sp>
        <p:nvSpPr>
          <p:cNvPr id="13316" name="Rectangle 6">
            <a:extLst>
              <a:ext uri="{FF2B5EF4-FFF2-40B4-BE49-F238E27FC236}">
                <a16:creationId xmlns:a16="http://schemas.microsoft.com/office/drawing/2014/main" id="{59071306-1745-49CC-ADE1-EC6D3920D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19075"/>
            <a:ext cx="24479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实验步骤：</a:t>
            </a:r>
          </a:p>
        </p:txBody>
      </p:sp>
      <p:pic>
        <p:nvPicPr>
          <p:cNvPr id="32775" name="Picture 7">
            <a:extLst>
              <a:ext uri="{FF2B5EF4-FFF2-40B4-BE49-F238E27FC236}">
                <a16:creationId xmlns:a16="http://schemas.microsoft.com/office/drawing/2014/main" id="{7E96F0F9-199D-4A0C-A3EE-DA06030D5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543050"/>
            <a:ext cx="784860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Text Box 8">
            <a:extLst>
              <a:ext uri="{FF2B5EF4-FFF2-40B4-BE49-F238E27FC236}">
                <a16:creationId xmlns:a16="http://schemas.microsoft.com/office/drawing/2014/main" id="{EBB37322-4E34-424B-98C1-304EF6501A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2490788"/>
            <a:ext cx="3810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777" name="Rectangle 9">
            <a:extLst>
              <a:ext uri="{FF2B5EF4-FFF2-40B4-BE49-F238E27FC236}">
                <a16:creationId xmlns:a16="http://schemas.microsoft.com/office/drawing/2014/main" id="{28F9B448-4E3B-4EA6-B9F8-18923FF94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0263" y="4284663"/>
            <a:ext cx="7543800" cy="166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滤液细线的要求：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9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细、直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、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齐（使色素处于同一起跑线）；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9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重复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—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3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次（防止色素太少分离现象不明显）。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7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27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27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6313FC8A-6428-46AF-BB22-227C38E2E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819150"/>
            <a:ext cx="3962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4.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分离绿叶中的色素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EAFB56F6-1FA8-4E99-BDD8-2623F51AA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93663"/>
            <a:ext cx="24479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实验步骤：</a:t>
            </a:r>
          </a:p>
        </p:txBody>
      </p:sp>
      <p:pic>
        <p:nvPicPr>
          <p:cNvPr id="33796" name="Picture 4" descr="W210">
            <a:extLst>
              <a:ext uri="{FF2B5EF4-FFF2-40B4-BE49-F238E27FC236}">
                <a16:creationId xmlns:a16="http://schemas.microsoft.com/office/drawing/2014/main" id="{DC243887-B064-4F5D-B7E7-2E83207FA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1584325"/>
            <a:ext cx="2667000" cy="227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3797" name="Group 5">
            <a:extLst>
              <a:ext uri="{FF2B5EF4-FFF2-40B4-BE49-F238E27FC236}">
                <a16:creationId xmlns:a16="http://schemas.microsoft.com/office/drawing/2014/main" id="{D8C503BC-B685-4C49-B021-5B5937C8497C}"/>
              </a:ext>
            </a:extLst>
          </p:cNvPr>
          <p:cNvGrpSpPr>
            <a:grpSpLocks/>
          </p:cNvGrpSpPr>
          <p:nvPr/>
        </p:nvGrpSpPr>
        <p:grpSpPr bwMode="auto">
          <a:xfrm>
            <a:off x="2322513" y="1584325"/>
            <a:ext cx="4038600" cy="2160588"/>
            <a:chOff x="432" y="912"/>
            <a:chExt cx="2544" cy="1361"/>
          </a:xfrm>
        </p:grpSpPr>
        <p:grpSp>
          <p:nvGrpSpPr>
            <p:cNvPr id="14346" name="Group 6">
              <a:extLst>
                <a:ext uri="{FF2B5EF4-FFF2-40B4-BE49-F238E27FC236}">
                  <a16:creationId xmlns:a16="http://schemas.microsoft.com/office/drawing/2014/main" id="{9820780C-3D88-4D88-AD18-501AC0DBFC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912"/>
              <a:ext cx="2223" cy="1361"/>
              <a:chOff x="340" y="1888"/>
              <a:chExt cx="2098" cy="1361"/>
            </a:xfrm>
          </p:grpSpPr>
          <p:graphicFrame>
            <p:nvGraphicFramePr>
              <p:cNvPr id="14349" name="Object 7">
                <a:extLst>
                  <a:ext uri="{FF2B5EF4-FFF2-40B4-BE49-F238E27FC236}">
                    <a16:creationId xmlns:a16="http://schemas.microsoft.com/office/drawing/2014/main" id="{137471EF-958F-45B2-8F93-88FCE250247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40" y="1972"/>
              <a:ext cx="1245" cy="12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62" r:id="rId4" imgW="2209524" imgH="2438095" progId="Paint.Picture">
                      <p:embed/>
                    </p:oleObj>
                  </mc:Choice>
                  <mc:Fallback>
                    <p:oleObj r:id="rId4" imgW="2209524" imgH="2438095" progId="Paint.Picture">
                      <p:embed/>
                      <p:pic>
                        <p:nvPicPr>
                          <p:cNvPr id="14349" name="Object 7">
                            <a:extLst>
                              <a:ext uri="{FF2B5EF4-FFF2-40B4-BE49-F238E27FC236}">
                                <a16:creationId xmlns:a16="http://schemas.microsoft.com/office/drawing/2014/main" id="{137471EF-958F-45B2-8F93-88FCE2502477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0" y="1972"/>
                            <a:ext cx="1245" cy="12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350" name="Line 8">
                <a:extLst>
                  <a:ext uri="{FF2B5EF4-FFF2-40B4-BE49-F238E27FC236}">
                    <a16:creationId xmlns:a16="http://schemas.microsoft.com/office/drawing/2014/main" id="{2E1CB9A4-F0D1-49E3-80F3-A5DEB434F0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83" y="3113"/>
                <a:ext cx="2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4572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4351" name="Line 9">
                <a:extLst>
                  <a:ext uri="{FF2B5EF4-FFF2-40B4-BE49-F238E27FC236}">
                    <a16:creationId xmlns:a16="http://schemas.microsoft.com/office/drawing/2014/main" id="{4A28B63E-E82B-4CC7-8B95-C8B6D973A9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5" y="2024"/>
                <a:ext cx="18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4572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4352" name="Rectangle 10">
                <a:extLst>
                  <a:ext uri="{FF2B5EF4-FFF2-40B4-BE49-F238E27FC236}">
                    <a16:creationId xmlns:a16="http://schemas.microsoft.com/office/drawing/2014/main" id="{F8F08E5C-14DD-4148-9929-A1184A247D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1" y="2976"/>
                <a:ext cx="69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6858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+mn-cs"/>
                  </a:rPr>
                  <a:t>层析液</a:t>
                </a:r>
              </a:p>
            </p:txBody>
          </p:sp>
          <p:sp>
            <p:nvSpPr>
              <p:cNvPr id="14353" name="Rectangle 11">
                <a:extLst>
                  <a:ext uri="{FF2B5EF4-FFF2-40B4-BE49-F238E27FC236}">
                    <a16:creationId xmlns:a16="http://schemas.microsoft.com/office/drawing/2014/main" id="{FC3BAA44-4A48-4479-BB8F-AB2721EC4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6" y="1888"/>
                <a:ext cx="6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6858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+mn-cs"/>
                  </a:rPr>
                  <a:t>培养皿</a:t>
                </a:r>
              </a:p>
            </p:txBody>
          </p:sp>
        </p:grpSp>
        <p:sp>
          <p:nvSpPr>
            <p:cNvPr id="14347" name="Line 12">
              <a:extLst>
                <a:ext uri="{FF2B5EF4-FFF2-40B4-BE49-F238E27FC236}">
                  <a16:creationId xmlns:a16="http://schemas.microsoft.com/office/drawing/2014/main" id="{2E3D4679-E488-40A6-98AC-6A84AB04DB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4" y="1872"/>
              <a:ext cx="81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348" name="Text Box 13">
              <a:extLst>
                <a:ext uri="{FF2B5EF4-FFF2-40B4-BE49-F238E27FC236}">
                  <a16:creationId xmlns:a16="http://schemas.microsoft.com/office/drawing/2014/main" id="{2A4C7516-72BB-406F-A870-1DD04BDC0E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1680"/>
              <a:ext cx="10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+mn-cs"/>
                </a:rPr>
                <a:t>滤液细线</a:t>
              </a:r>
            </a:p>
          </p:txBody>
        </p:sp>
      </p:grpSp>
      <p:sp>
        <p:nvSpPr>
          <p:cNvPr id="33806" name="Rectangle 14">
            <a:extLst>
              <a:ext uri="{FF2B5EF4-FFF2-40B4-BE49-F238E27FC236}">
                <a16:creationId xmlns:a16="http://schemas.microsoft.com/office/drawing/2014/main" id="{D24242C8-629C-4F7D-9F5C-F30F09216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051300"/>
            <a:ext cx="929640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注意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:</a:t>
            </a:r>
          </a:p>
          <a:p>
            <a:pPr marL="0" marR="0" lvl="0" indent="0" algn="l" defTabSz="4572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滤液细线不能触到层析液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（防止色素溶解在层析液中）</a:t>
            </a:r>
          </a:p>
          <a:p>
            <a:pPr marL="0" marR="0" lvl="0" indent="0" algn="l" defTabSz="4572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烧杯要盖上培养皿、试管要塞上棉塞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（层析液易挥发且有毒）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DFBB282-3EF2-4043-B685-4DDF1DE05F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038" y="2066925"/>
            <a:ext cx="16970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找错？</a:t>
            </a:r>
          </a:p>
        </p:txBody>
      </p:sp>
      <p:sp>
        <p:nvSpPr>
          <p:cNvPr id="14344" name="Text Box 11">
            <a:extLst>
              <a:ext uri="{FF2B5EF4-FFF2-40B4-BE49-F238E27FC236}">
                <a16:creationId xmlns:a16="http://schemas.microsoft.com/office/drawing/2014/main" id="{2259650A-CCDF-4665-9526-5220F88A52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0088" y="4841875"/>
            <a:ext cx="4000500" cy="409575"/>
          </a:xfrm>
          <a:prstGeom prst="rect">
            <a:avLst/>
          </a:prstGeom>
          <a:solidFill>
            <a:srgbClr val="E2F0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345" name="Text Box 11">
            <a:extLst>
              <a:ext uri="{FF2B5EF4-FFF2-40B4-BE49-F238E27FC236}">
                <a16:creationId xmlns:a16="http://schemas.microsoft.com/office/drawing/2014/main" id="{762D7E04-1E1B-4749-A6EF-7D3CAC6D23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5489575"/>
            <a:ext cx="4000500" cy="409575"/>
          </a:xfrm>
          <a:prstGeom prst="rect">
            <a:avLst/>
          </a:prstGeom>
          <a:solidFill>
            <a:srgbClr val="E2F0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3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38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38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2" name="Rectangle 8"/>
          <p:cNvSpPr/>
          <p:nvPr/>
        </p:nvSpPr>
        <p:spPr>
          <a:xfrm>
            <a:off x="304800" y="68263"/>
            <a:ext cx="2447925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实验注意点：</a:t>
            </a:r>
          </a:p>
        </p:txBody>
      </p:sp>
      <p:sp>
        <p:nvSpPr>
          <p:cNvPr id="30729" name="Rectangle 9"/>
          <p:cNvSpPr/>
          <p:nvPr/>
        </p:nvSpPr>
        <p:spPr>
          <a:xfrm>
            <a:off x="504825" y="735013"/>
            <a:ext cx="47244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1.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取材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7710" y="1380490"/>
            <a:ext cx="7187565" cy="1568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做法：要选取新鲜、绿色的叶片。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原因：叶绿素含量高。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1"/>
          <p:cNvPicPr preferRelativeResize="0"/>
          <p:nvPr/>
        </p:nvPicPr>
        <p:blipFill>
          <a:blip r:embed="rId2"/>
          <a:srcRect t="15152"/>
          <a:stretch>
            <a:fillRect/>
          </a:stretch>
        </p:blipFill>
        <p:spPr>
          <a:xfrm>
            <a:off x="2739708" y="4345305"/>
            <a:ext cx="1827212" cy="1698625"/>
          </a:xfrm>
          <a:prstGeom prst="rect">
            <a:avLst/>
          </a:prstGeom>
          <a:noFill/>
          <a:ln w="38100" cap="flat" cmpd="dbl">
            <a:solidFill>
              <a:srgbClr val="3333CC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30723" name="Picture 3" descr="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170170" y="4319905"/>
            <a:ext cx="1828800" cy="1674813"/>
          </a:xfrm>
          <a:prstGeom prst="rect">
            <a:avLst/>
          </a:prstGeom>
          <a:noFill/>
          <a:ln w="38100" cap="flat" cmpd="dbl">
            <a:solidFill>
              <a:srgbClr val="3333CC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30724" name="Picture 4" descr="4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651433" y="4311968"/>
            <a:ext cx="1827212" cy="1674812"/>
          </a:xfrm>
          <a:prstGeom prst="rect">
            <a:avLst/>
          </a:prstGeom>
          <a:noFill/>
          <a:ln w="38100" cap="flat" cmpd="dbl">
            <a:solidFill>
              <a:srgbClr val="3333CC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30727" name="AutoShape 7"/>
          <p:cNvSpPr/>
          <p:nvPr/>
        </p:nvSpPr>
        <p:spPr>
          <a:xfrm rot="-5400000">
            <a:off x="4689158" y="5004118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38100" cap="flat" cmpd="dbl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272" name="Rectangle 8"/>
          <p:cNvSpPr/>
          <p:nvPr/>
        </p:nvSpPr>
        <p:spPr>
          <a:xfrm>
            <a:off x="304800" y="68263"/>
            <a:ext cx="2447925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实验注意点：</a:t>
            </a:r>
          </a:p>
        </p:txBody>
      </p:sp>
      <p:sp>
        <p:nvSpPr>
          <p:cNvPr id="30729" name="Rectangle 9"/>
          <p:cNvSpPr/>
          <p:nvPr/>
        </p:nvSpPr>
        <p:spPr>
          <a:xfrm>
            <a:off x="504825" y="735013"/>
            <a:ext cx="47244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2.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研磨</a:t>
            </a:r>
          </a:p>
        </p:txBody>
      </p:sp>
      <p:sp>
        <p:nvSpPr>
          <p:cNvPr id="30731" name="AutoShape 11"/>
          <p:cNvSpPr/>
          <p:nvPr/>
        </p:nvSpPr>
        <p:spPr>
          <a:xfrm rot="-5400000">
            <a:off x="7116445" y="4967605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38100" cap="flat" cmpd="dbl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157538" y="6176010"/>
            <a:ext cx="9906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剪碎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589270" y="6177280"/>
            <a:ext cx="990600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去脉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497445" y="6043930"/>
            <a:ext cx="236220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加乙醇研磨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25450" y="1380490"/>
            <a:ext cx="5160645" cy="1076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①做法：研磨时要去除叶脉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     原因：叶绿素含量高。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586095" y="1380490"/>
            <a:ext cx="6442710" cy="1076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②做法：剪碎、加入二氧化硅研磨        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     原因：使研磨充分，色素流出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25450" y="2809875"/>
            <a:ext cx="5928995" cy="1076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③做法：研磨时加入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CaCO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3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     原因：保护叶绿素不被破坏。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354445" y="2809875"/>
            <a:ext cx="5571490" cy="1076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④做法：研磨要迅速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     原因：防止无水乙醇挥发。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1"/>
          <p:cNvPicPr preferRelativeResize="0"/>
          <p:nvPr/>
        </p:nvPicPr>
        <p:blipFill>
          <a:blip r:embed="rId2"/>
          <a:srcRect t="15152"/>
          <a:stretch>
            <a:fillRect/>
          </a:stretch>
        </p:blipFill>
        <p:spPr>
          <a:xfrm>
            <a:off x="270193" y="4345305"/>
            <a:ext cx="1827212" cy="1698625"/>
          </a:xfrm>
          <a:prstGeom prst="rect">
            <a:avLst/>
          </a:prstGeom>
          <a:noFill/>
          <a:ln w="38100" cap="flat" cmpd="dbl">
            <a:solidFill>
              <a:srgbClr val="3333CC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30723" name="Picture 3" descr="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700655" y="4319905"/>
            <a:ext cx="1828800" cy="1674813"/>
          </a:xfrm>
          <a:prstGeom prst="rect">
            <a:avLst/>
          </a:prstGeom>
          <a:noFill/>
          <a:ln w="38100" cap="flat" cmpd="dbl">
            <a:solidFill>
              <a:srgbClr val="3333CC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30724" name="Picture 4" descr="4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5181918" y="4311968"/>
            <a:ext cx="1827212" cy="1674812"/>
          </a:xfrm>
          <a:prstGeom prst="rect">
            <a:avLst/>
          </a:prstGeom>
          <a:noFill/>
          <a:ln w="38100" cap="flat" cmpd="dbl">
            <a:solidFill>
              <a:srgbClr val="3333CC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30725" name="Picture 5" descr="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7643" y="4384993"/>
            <a:ext cx="1735137" cy="1544637"/>
          </a:xfrm>
          <a:prstGeom prst="rect">
            <a:avLst/>
          </a:prstGeom>
          <a:noFill/>
          <a:ln w="38100" cap="flat" cmpd="sng">
            <a:solidFill>
              <a:srgbClr val="3333CC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30726" name="Picture 6" descr="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38118" y="4246880"/>
            <a:ext cx="1855787" cy="1674813"/>
          </a:xfrm>
          <a:prstGeom prst="rect">
            <a:avLst/>
          </a:prstGeom>
          <a:noFill/>
          <a:ln w="38100" cap="flat" cmpd="dbl">
            <a:solidFill>
              <a:srgbClr val="3333CC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30727" name="AutoShape 7"/>
          <p:cNvSpPr/>
          <p:nvPr/>
        </p:nvSpPr>
        <p:spPr>
          <a:xfrm rot="-5400000">
            <a:off x="2219643" y="5004118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38100" cap="flat" cmpd="dbl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272" name="Rectangle 8"/>
          <p:cNvSpPr/>
          <p:nvPr/>
        </p:nvSpPr>
        <p:spPr>
          <a:xfrm>
            <a:off x="304800" y="68263"/>
            <a:ext cx="2447925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实验注意点：</a:t>
            </a:r>
          </a:p>
        </p:txBody>
      </p:sp>
      <p:sp>
        <p:nvSpPr>
          <p:cNvPr id="30729" name="Rectangle 9"/>
          <p:cNvSpPr/>
          <p:nvPr/>
        </p:nvSpPr>
        <p:spPr>
          <a:xfrm>
            <a:off x="504825" y="735013"/>
            <a:ext cx="47244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3.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过滤</a:t>
            </a:r>
          </a:p>
        </p:txBody>
      </p:sp>
      <p:sp>
        <p:nvSpPr>
          <p:cNvPr id="30731" name="AutoShape 11"/>
          <p:cNvSpPr/>
          <p:nvPr/>
        </p:nvSpPr>
        <p:spPr>
          <a:xfrm rot="-5400000">
            <a:off x="4646930" y="4967605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38100" cap="flat" cmpd="dbl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732" name="AutoShape 12"/>
          <p:cNvSpPr/>
          <p:nvPr/>
        </p:nvSpPr>
        <p:spPr>
          <a:xfrm rot="5400000" flipV="1">
            <a:off x="7285355" y="4959668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38100" cap="flat" cmpd="dbl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733" name="AutoShape 13"/>
          <p:cNvSpPr/>
          <p:nvPr/>
        </p:nvSpPr>
        <p:spPr>
          <a:xfrm rot="5400000" flipV="1">
            <a:off x="9744393" y="4913630"/>
            <a:ext cx="400050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38100" cap="flat" cmpd="dbl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8023" y="6176010"/>
            <a:ext cx="9906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剪碎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119755" y="6177280"/>
            <a:ext cx="990600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去脉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027930" y="6043930"/>
            <a:ext cx="236220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加乙醇研磨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8180070" y="6176010"/>
            <a:ext cx="990600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过滤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0338435" y="6176010"/>
            <a:ext cx="180086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棉塞封口</a:t>
            </a:r>
          </a:p>
        </p:txBody>
      </p:sp>
      <p:sp>
        <p:nvSpPr>
          <p:cNvPr id="7" name="Rectangle 9"/>
          <p:cNvSpPr/>
          <p:nvPr/>
        </p:nvSpPr>
        <p:spPr>
          <a:xfrm>
            <a:off x="504825" y="1380173"/>
            <a:ext cx="47244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4.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收集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97535" y="2025650"/>
            <a:ext cx="8256270" cy="1076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做法：及时用棉塞封住试管口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原因：防止无水乙醇蒸发和色素氧化。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/>
          <p:nvPr/>
        </p:nvSpPr>
        <p:spPr>
          <a:xfrm>
            <a:off x="914400" y="995363"/>
            <a:ext cx="33528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5.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制备滤纸条</a:t>
            </a:r>
          </a:p>
        </p:txBody>
      </p:sp>
      <p:grpSp>
        <p:nvGrpSpPr>
          <p:cNvPr id="31747" name="Group 3"/>
          <p:cNvGrpSpPr/>
          <p:nvPr/>
        </p:nvGrpSpPr>
        <p:grpSpPr>
          <a:xfrm>
            <a:off x="9168765" y="3609340"/>
            <a:ext cx="2551113" cy="2381250"/>
            <a:chOff x="480" y="1104"/>
            <a:chExt cx="1691" cy="2078"/>
          </a:xfrm>
        </p:grpSpPr>
        <p:grpSp>
          <p:nvGrpSpPr>
            <p:cNvPr id="12296" name="Group 4"/>
            <p:cNvGrpSpPr/>
            <p:nvPr/>
          </p:nvGrpSpPr>
          <p:grpSpPr>
            <a:xfrm>
              <a:off x="864" y="1104"/>
              <a:ext cx="1307" cy="1654"/>
              <a:chOff x="1008" y="1194"/>
              <a:chExt cx="1307" cy="1654"/>
            </a:xfrm>
          </p:grpSpPr>
          <p:graphicFrame>
            <p:nvGraphicFramePr>
              <p:cNvPr id="12298" name="Object 5"/>
              <p:cNvGraphicFramePr>
                <a:graphicFrameLocks noChangeAspect="1"/>
              </p:cNvGraphicFramePr>
              <p:nvPr/>
            </p:nvGraphicFramePr>
            <p:xfrm>
              <a:off x="1008" y="1194"/>
              <a:ext cx="324" cy="15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6" r:id="rId3" imgW="514350" imgH="2524125" progId="Paint.Picture">
                      <p:embed/>
                    </p:oleObj>
                  </mc:Choice>
                  <mc:Fallback>
                    <p:oleObj r:id="rId3" imgW="514350" imgH="2524125" progId="Paint.Picture">
                      <p:embed/>
                      <p:pic>
                        <p:nvPicPr>
                          <p:cNvPr id="12298" name="Object 5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1008" y="1194"/>
                            <a:ext cx="324" cy="159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299" name="Line 6"/>
              <p:cNvSpPr/>
              <p:nvPr/>
            </p:nvSpPr>
            <p:spPr>
              <a:xfrm>
                <a:off x="1248" y="2544"/>
                <a:ext cx="38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2300" name="Text Box 7"/>
              <p:cNvSpPr txBox="1"/>
              <p:nvPr/>
            </p:nvSpPr>
            <p:spPr>
              <a:xfrm>
                <a:off x="1611" y="2449"/>
                <a:ext cx="122" cy="39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2301" name="Text Box 8"/>
              <p:cNvSpPr txBox="1"/>
              <p:nvPr/>
            </p:nvSpPr>
            <p:spPr>
              <a:xfrm>
                <a:off x="1584" y="2400"/>
                <a:ext cx="731" cy="39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+mn-cs"/>
                  </a:rPr>
                  <a:t>铅笔线</a:t>
                </a:r>
              </a:p>
            </p:txBody>
          </p:sp>
        </p:grpSp>
        <p:sp>
          <p:nvSpPr>
            <p:cNvPr id="12297" name="Text Box 9"/>
            <p:cNvSpPr txBox="1"/>
            <p:nvPr/>
          </p:nvSpPr>
          <p:spPr>
            <a:xfrm>
              <a:off x="480" y="2783"/>
              <a:ext cx="1296" cy="39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+mn-cs"/>
                </a:rPr>
                <a:t>画铅笔细线</a:t>
              </a:r>
            </a:p>
          </p:txBody>
        </p:sp>
      </p:grpSp>
      <p:pic>
        <p:nvPicPr>
          <p:cNvPr id="31754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4600" y="1641475"/>
            <a:ext cx="9702800" cy="1911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93" name="Text Box 11"/>
          <p:cNvSpPr txBox="1"/>
          <p:nvPr/>
        </p:nvSpPr>
        <p:spPr>
          <a:xfrm>
            <a:off x="5838190" y="2261870"/>
            <a:ext cx="4145915" cy="3683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756" name="Text Box 12"/>
          <p:cNvSpPr txBox="1"/>
          <p:nvPr/>
        </p:nvSpPr>
        <p:spPr>
          <a:xfrm>
            <a:off x="1152525" y="3609340"/>
            <a:ext cx="6522720" cy="11684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减去两角的目的：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防止层析液从边缘扩散速度太快。</a:t>
            </a:r>
          </a:p>
        </p:txBody>
      </p:sp>
      <p:sp>
        <p:nvSpPr>
          <p:cNvPr id="12295" name="Rectangle 13"/>
          <p:cNvSpPr/>
          <p:nvPr/>
        </p:nvSpPr>
        <p:spPr>
          <a:xfrm>
            <a:off x="381000" y="240030"/>
            <a:ext cx="374777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实验注意点：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0" name="Group 2"/>
          <p:cNvGrpSpPr/>
          <p:nvPr/>
        </p:nvGrpSpPr>
        <p:grpSpPr>
          <a:xfrm>
            <a:off x="501015" y="4339590"/>
            <a:ext cx="3398838" cy="2305050"/>
            <a:chOff x="3198" y="255"/>
            <a:chExt cx="2141" cy="1452"/>
          </a:xfrm>
        </p:grpSpPr>
        <p:pic>
          <p:nvPicPr>
            <p:cNvPr id="13320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67" y="255"/>
              <a:ext cx="372" cy="145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3321" name="Picture 4" descr="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98" y="346"/>
              <a:ext cx="1588" cy="1194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pic>
      </p:grpSp>
      <p:sp>
        <p:nvSpPr>
          <p:cNvPr id="32773" name="Rectangle 5"/>
          <p:cNvSpPr/>
          <p:nvPr/>
        </p:nvSpPr>
        <p:spPr>
          <a:xfrm>
            <a:off x="304800" y="865188"/>
            <a:ext cx="38100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6.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画滤液细线</a:t>
            </a:r>
          </a:p>
        </p:txBody>
      </p:sp>
      <p:sp>
        <p:nvSpPr>
          <p:cNvPr id="13316" name="Rectangle 6"/>
          <p:cNvSpPr/>
          <p:nvPr/>
        </p:nvSpPr>
        <p:spPr>
          <a:xfrm>
            <a:off x="228600" y="219075"/>
            <a:ext cx="2447925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实验步骤：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97535" y="1510665"/>
            <a:ext cx="9741535" cy="1076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①做法：沿着铅笔画的线重复画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2~3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次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    原因：增加色素含量，防止色素太少现象不明显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97535" y="2686050"/>
            <a:ext cx="11214735" cy="1568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②做法：等上一次滤液干后，再画第二次      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    原因：使滤液细线细、直、齐，这样色素处于同一起跑线，    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                 最后色素条带比较清晰分明。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/>
          <p:nvPr/>
        </p:nvSpPr>
        <p:spPr>
          <a:xfrm>
            <a:off x="1143000" y="819150"/>
            <a:ext cx="39624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7.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分离绿叶中的色素</a:t>
            </a:r>
          </a:p>
        </p:txBody>
      </p:sp>
      <p:sp>
        <p:nvSpPr>
          <p:cNvPr id="14339" name="Rectangle 3"/>
          <p:cNvSpPr/>
          <p:nvPr/>
        </p:nvSpPr>
        <p:spPr>
          <a:xfrm>
            <a:off x="304800" y="93663"/>
            <a:ext cx="2447925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实验步骤：</a:t>
            </a:r>
          </a:p>
        </p:txBody>
      </p:sp>
      <p:pic>
        <p:nvPicPr>
          <p:cNvPr id="33796" name="Picture 4" descr="W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800" y="1584325"/>
            <a:ext cx="2667000" cy="22796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3797" name="Group 5"/>
          <p:cNvGrpSpPr/>
          <p:nvPr/>
        </p:nvGrpSpPr>
        <p:grpSpPr>
          <a:xfrm>
            <a:off x="2322513" y="1584325"/>
            <a:ext cx="4038600" cy="2160588"/>
            <a:chOff x="432" y="912"/>
            <a:chExt cx="2544" cy="1361"/>
          </a:xfrm>
        </p:grpSpPr>
        <p:grpSp>
          <p:nvGrpSpPr>
            <p:cNvPr id="14346" name="Group 6"/>
            <p:cNvGrpSpPr/>
            <p:nvPr/>
          </p:nvGrpSpPr>
          <p:grpSpPr>
            <a:xfrm>
              <a:off x="432" y="912"/>
              <a:ext cx="2223" cy="1361"/>
              <a:chOff x="340" y="1888"/>
              <a:chExt cx="2098" cy="1361"/>
            </a:xfrm>
          </p:grpSpPr>
          <p:graphicFrame>
            <p:nvGraphicFramePr>
              <p:cNvPr id="14349" name="Object 7"/>
              <p:cNvGraphicFramePr>
                <a:graphicFrameLocks noChangeAspect="1"/>
              </p:cNvGraphicFramePr>
              <p:nvPr/>
            </p:nvGraphicFramePr>
            <p:xfrm>
              <a:off x="340" y="1972"/>
              <a:ext cx="1245" cy="12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10" r:id="rId4" imgW="2209800" imgH="2438400" progId="Paint.Picture">
                      <p:embed/>
                    </p:oleObj>
                  </mc:Choice>
                  <mc:Fallback>
                    <p:oleObj r:id="rId4" imgW="2209800" imgH="2438400" progId="Paint.Picture">
                      <p:embed/>
                      <p:pic>
                        <p:nvPicPr>
                          <p:cNvPr id="14349" name="Object 7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340" y="1972"/>
                            <a:ext cx="1245" cy="127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350" name="Line 8"/>
              <p:cNvSpPr/>
              <p:nvPr/>
            </p:nvSpPr>
            <p:spPr>
              <a:xfrm>
                <a:off x="1383" y="3113"/>
                <a:ext cx="280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351" name="Line 9"/>
              <p:cNvSpPr/>
              <p:nvPr/>
            </p:nvSpPr>
            <p:spPr>
              <a:xfrm>
                <a:off x="1565" y="2024"/>
                <a:ext cx="181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352" name="Rectangle 10"/>
              <p:cNvSpPr/>
              <p:nvPr/>
            </p:nvSpPr>
            <p:spPr>
              <a:xfrm>
                <a:off x="1701" y="2976"/>
                <a:ext cx="695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+mn-cs"/>
                  </a:rPr>
                  <a:t>层析液</a:t>
                </a:r>
              </a:p>
            </p:txBody>
          </p:sp>
          <p:sp>
            <p:nvSpPr>
              <p:cNvPr id="14353" name="Rectangle 11"/>
              <p:cNvSpPr/>
              <p:nvPr/>
            </p:nvSpPr>
            <p:spPr>
              <a:xfrm>
                <a:off x="1746" y="1888"/>
                <a:ext cx="69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+mn-cs"/>
                  </a:rPr>
                  <a:t>培养皿</a:t>
                </a:r>
              </a:p>
            </p:txBody>
          </p:sp>
        </p:grpSp>
        <p:sp>
          <p:nvSpPr>
            <p:cNvPr id="14347" name="Line 12"/>
            <p:cNvSpPr/>
            <p:nvPr/>
          </p:nvSpPr>
          <p:spPr>
            <a:xfrm flipV="1">
              <a:off x="1104" y="1872"/>
              <a:ext cx="816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48" name="Text Box 13"/>
            <p:cNvSpPr txBox="1"/>
            <p:nvPr/>
          </p:nvSpPr>
          <p:spPr>
            <a:xfrm>
              <a:off x="1920" y="1680"/>
              <a:ext cx="105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等线" panose="02010600030101010101" pitchFamily="2" charset="-122"/>
                  <a:cs typeface="+mn-cs"/>
                </a:rPr>
                <a:t>滤液细线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427355" y="3863975"/>
            <a:ext cx="8667115" cy="1076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①做法：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  <a:sym typeface="+mn-ea"/>
              </a:rPr>
              <a:t>滤液细线不能触到层析液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    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    原因：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  <a:sym typeface="+mn-ea"/>
              </a:rPr>
              <a:t>防止色素溶解在层析液中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7355" y="5086350"/>
            <a:ext cx="8667750" cy="1076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②做法：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  <a:sym typeface="+mn-ea"/>
              </a:rPr>
              <a:t>烧杯要盖上培养皿、试管要塞上棉塞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    原因：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  <a:sym typeface="+mn-ea"/>
              </a:rPr>
              <a:t>层析液易挥发且有毒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1">
            <a:extLst>
              <a:ext uri="{FF2B5EF4-FFF2-40B4-BE49-F238E27FC236}">
                <a16:creationId xmlns:a16="http://schemas.microsoft.com/office/drawing/2014/main" id="{603D0132-3824-4B66-9502-DA2650AEB8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219200"/>
            <a:ext cx="80772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23" name="文本框 2">
            <a:extLst>
              <a:ext uri="{FF2B5EF4-FFF2-40B4-BE49-F238E27FC236}">
                <a16:creationId xmlns:a16="http://schemas.microsoft.com/office/drawing/2014/main" id="{1FF3AFC9-B6D2-4700-8973-FCDA25F63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95288"/>
            <a:ext cx="85344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一、捕获光能的色素和结构</a:t>
            </a:r>
          </a:p>
        </p:txBody>
      </p:sp>
      <p:sp>
        <p:nvSpPr>
          <p:cNvPr id="5124" name="文本框 4">
            <a:extLst>
              <a:ext uri="{FF2B5EF4-FFF2-40B4-BE49-F238E27FC236}">
                <a16:creationId xmlns:a16="http://schemas.microsoft.com/office/drawing/2014/main" id="{E9531D87-0B3E-4497-B60E-D9265151FA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581400"/>
            <a:ext cx="85344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二、光合作用的原理和应用</a:t>
            </a:r>
          </a:p>
        </p:txBody>
      </p:sp>
      <p:sp>
        <p:nvSpPr>
          <p:cNvPr id="5125" name="文本框 3">
            <a:extLst>
              <a:ext uri="{FF2B5EF4-FFF2-40B4-BE49-F238E27FC236}">
                <a16:creationId xmlns:a16="http://schemas.microsoft.com/office/drawing/2014/main" id="{DA4B1862-E1EC-4128-B8EC-D326A91EC0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295400"/>
            <a:ext cx="6705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、绿叶中色素的提取和分离</a:t>
            </a:r>
          </a:p>
        </p:txBody>
      </p:sp>
      <p:sp>
        <p:nvSpPr>
          <p:cNvPr id="5126" name="文本框 6">
            <a:extLst>
              <a:ext uri="{FF2B5EF4-FFF2-40B4-BE49-F238E27FC236}">
                <a16:creationId xmlns:a16="http://schemas.microsoft.com/office/drawing/2014/main" id="{917B6D7E-78FE-46CD-BE8C-69FADEA8BD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944688"/>
            <a:ext cx="6705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、叶绿体的结构</a:t>
            </a:r>
          </a:p>
        </p:txBody>
      </p:sp>
      <p:sp>
        <p:nvSpPr>
          <p:cNvPr id="5127" name="文本框 7">
            <a:extLst>
              <a:ext uri="{FF2B5EF4-FFF2-40B4-BE49-F238E27FC236}">
                <a16:creationId xmlns:a16="http://schemas.microsoft.com/office/drawing/2014/main" id="{FBAE3BAF-D623-4172-A9CE-B6F675748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652713"/>
            <a:ext cx="6705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、叶绿体的功能</a:t>
            </a:r>
          </a:p>
        </p:txBody>
      </p:sp>
      <p:sp>
        <p:nvSpPr>
          <p:cNvPr id="5128" name="文本框 8">
            <a:extLst>
              <a:ext uri="{FF2B5EF4-FFF2-40B4-BE49-F238E27FC236}">
                <a16:creationId xmlns:a16="http://schemas.microsoft.com/office/drawing/2014/main" id="{21368B5B-6130-4AC5-A92E-491CF529C6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456113"/>
            <a:ext cx="67056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、光合作用的探索历程</a:t>
            </a:r>
          </a:p>
        </p:txBody>
      </p:sp>
      <p:sp>
        <p:nvSpPr>
          <p:cNvPr id="5129" name="文本框 9">
            <a:extLst>
              <a:ext uri="{FF2B5EF4-FFF2-40B4-BE49-F238E27FC236}">
                <a16:creationId xmlns:a16="http://schemas.microsoft.com/office/drawing/2014/main" id="{DFB32D44-34CE-4864-8F57-767C420B7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10163"/>
            <a:ext cx="67056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、光合作用的过程</a:t>
            </a:r>
          </a:p>
        </p:txBody>
      </p:sp>
      <p:sp>
        <p:nvSpPr>
          <p:cNvPr id="5130" name="文本框 11">
            <a:extLst>
              <a:ext uri="{FF2B5EF4-FFF2-40B4-BE49-F238E27FC236}">
                <a16:creationId xmlns:a16="http://schemas.microsoft.com/office/drawing/2014/main" id="{FC5BB91D-B2CB-499F-B7F3-2937EA748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764213"/>
            <a:ext cx="67056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、影响光合作用的因素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/>
          <p:nvPr/>
        </p:nvSpPr>
        <p:spPr>
          <a:xfrm>
            <a:off x="1371600" y="1838325"/>
            <a:ext cx="576263" cy="3540125"/>
          </a:xfrm>
          <a:prstGeom prst="rect">
            <a:avLst/>
          </a:prstGeom>
          <a:solidFill>
            <a:srgbClr val="FFCC99"/>
          </a:solidFill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黑体" panose="02010609060101010101" pitchFamily="49" charset="-122"/>
                <a:cs typeface="+mn-cs"/>
              </a:rPr>
              <a:t>捕获光能的色素</a:t>
            </a:r>
          </a:p>
        </p:txBody>
      </p:sp>
      <p:sp>
        <p:nvSpPr>
          <p:cNvPr id="34819" name="AutoShape 3"/>
          <p:cNvSpPr/>
          <p:nvPr/>
        </p:nvSpPr>
        <p:spPr>
          <a:xfrm>
            <a:off x="2057400" y="2143125"/>
            <a:ext cx="287338" cy="3024188"/>
          </a:xfrm>
          <a:prstGeom prst="leftBrace">
            <a:avLst>
              <a:gd name="adj1" fmla="val 87658"/>
              <a:gd name="adj2" fmla="val 50000"/>
            </a:avLst>
          </a:prstGeom>
          <a:noFill/>
          <a:ln w="254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4820" name="Text Box 4"/>
          <p:cNvSpPr txBox="1"/>
          <p:nvPr/>
        </p:nvSpPr>
        <p:spPr>
          <a:xfrm>
            <a:off x="2362200" y="1879600"/>
            <a:ext cx="1727200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隶书" panose="02010509060101010101" pitchFamily="49" charset="-122"/>
                <a:cs typeface="+mn-cs"/>
              </a:rPr>
              <a:t>类胡萝卜素</a:t>
            </a:r>
          </a:p>
        </p:txBody>
      </p:sp>
      <p:sp>
        <p:nvSpPr>
          <p:cNvPr id="34821" name="Text Box 5"/>
          <p:cNvSpPr txBox="1"/>
          <p:nvPr/>
        </p:nvSpPr>
        <p:spPr>
          <a:xfrm>
            <a:off x="2289175" y="4397375"/>
            <a:ext cx="2087563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隶书" panose="02010509060101010101" pitchFamily="49" charset="-122"/>
                <a:cs typeface="+mn-cs"/>
              </a:rPr>
              <a:t>叶绿素</a:t>
            </a:r>
          </a:p>
        </p:txBody>
      </p:sp>
      <p:sp>
        <p:nvSpPr>
          <p:cNvPr id="34822" name="AutoShape 6"/>
          <p:cNvSpPr/>
          <p:nvPr/>
        </p:nvSpPr>
        <p:spPr>
          <a:xfrm>
            <a:off x="3802063" y="1663700"/>
            <a:ext cx="215900" cy="1368425"/>
          </a:xfrm>
          <a:prstGeom prst="leftBrace">
            <a:avLst>
              <a:gd name="adj1" fmla="val 52789"/>
              <a:gd name="adj2" fmla="val 50000"/>
            </a:avLst>
          </a:prstGeom>
          <a:noFill/>
          <a:ln w="254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4823" name="Text Box 7"/>
          <p:cNvSpPr txBox="1"/>
          <p:nvPr/>
        </p:nvSpPr>
        <p:spPr>
          <a:xfrm>
            <a:off x="4038600" y="1447800"/>
            <a:ext cx="2087563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隶书" panose="02010509060101010101" pitchFamily="49" charset="-122"/>
                <a:cs typeface="+mn-cs"/>
              </a:rPr>
              <a:t>胡萝卜素</a:t>
            </a:r>
          </a:p>
        </p:txBody>
      </p:sp>
      <p:sp>
        <p:nvSpPr>
          <p:cNvPr id="34824" name="Text Box 8"/>
          <p:cNvSpPr txBox="1"/>
          <p:nvPr/>
        </p:nvSpPr>
        <p:spPr>
          <a:xfrm>
            <a:off x="4089400" y="2630488"/>
            <a:ext cx="1728788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隶书" panose="02010509060101010101" pitchFamily="49" charset="-122"/>
                <a:cs typeface="+mn-cs"/>
              </a:rPr>
              <a:t>叶黄素</a:t>
            </a:r>
          </a:p>
        </p:txBody>
      </p:sp>
      <p:sp>
        <p:nvSpPr>
          <p:cNvPr id="34825" name="AutoShape 9"/>
          <p:cNvSpPr/>
          <p:nvPr/>
        </p:nvSpPr>
        <p:spPr>
          <a:xfrm>
            <a:off x="3802063" y="4113213"/>
            <a:ext cx="215900" cy="1223962"/>
          </a:xfrm>
          <a:prstGeom prst="leftBrace">
            <a:avLst>
              <a:gd name="adj1" fmla="val 47216"/>
              <a:gd name="adj2" fmla="val 50000"/>
            </a:avLst>
          </a:prstGeom>
          <a:noFill/>
          <a:ln w="254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4826" name="Text Box 10"/>
          <p:cNvSpPr txBox="1"/>
          <p:nvPr/>
        </p:nvSpPr>
        <p:spPr>
          <a:xfrm>
            <a:off x="4089400" y="3895725"/>
            <a:ext cx="1728788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隶书" panose="02010509060101010101" pitchFamily="49" charset="-122"/>
                <a:cs typeface="+mn-cs"/>
              </a:rPr>
              <a:t>叶绿素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隶书" panose="02010509060101010101" pitchFamily="49" charset="-122"/>
                <a:cs typeface="+mn-cs"/>
              </a:rPr>
              <a:t>a</a:t>
            </a:r>
          </a:p>
        </p:txBody>
      </p:sp>
      <p:sp>
        <p:nvSpPr>
          <p:cNvPr id="34827" name="Text Box 11"/>
          <p:cNvSpPr txBox="1"/>
          <p:nvPr/>
        </p:nvSpPr>
        <p:spPr>
          <a:xfrm>
            <a:off x="4089400" y="4832350"/>
            <a:ext cx="1728788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隶书" panose="02010509060101010101" pitchFamily="49" charset="-122"/>
                <a:cs typeface="+mn-cs"/>
              </a:rPr>
              <a:t>叶绿素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隶书" panose="02010509060101010101" pitchFamily="49" charset="-122"/>
                <a:cs typeface="+mn-cs"/>
              </a:rPr>
              <a:t>b</a:t>
            </a:r>
          </a:p>
        </p:txBody>
      </p:sp>
      <p:sp>
        <p:nvSpPr>
          <p:cNvPr id="34828" name="Text Box 12"/>
          <p:cNvSpPr txBox="1"/>
          <p:nvPr/>
        </p:nvSpPr>
        <p:spPr>
          <a:xfrm>
            <a:off x="2433638" y="2960688"/>
            <a:ext cx="180022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(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占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1/4)</a:t>
            </a:r>
          </a:p>
        </p:txBody>
      </p:sp>
      <p:sp>
        <p:nvSpPr>
          <p:cNvPr id="34829" name="Text Box 13"/>
          <p:cNvSpPr txBox="1"/>
          <p:nvPr/>
        </p:nvSpPr>
        <p:spPr>
          <a:xfrm>
            <a:off x="2362200" y="5048250"/>
            <a:ext cx="180022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(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占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3/4)</a:t>
            </a:r>
          </a:p>
        </p:txBody>
      </p:sp>
      <p:pic>
        <p:nvPicPr>
          <p:cNvPr id="34832" name="Picture 16" descr="叶绿体分离"/>
          <p:cNvPicPr>
            <a:picLocks noChangeAspect="1"/>
          </p:cNvPicPr>
          <p:nvPr/>
        </p:nvPicPr>
        <p:blipFill>
          <a:blip r:embed="rId2">
            <a:lum contrast="48000"/>
          </a:blip>
          <a:stretch>
            <a:fillRect/>
          </a:stretch>
        </p:blipFill>
        <p:spPr>
          <a:xfrm>
            <a:off x="6977063" y="654050"/>
            <a:ext cx="4246562" cy="4978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4833" name="Text Box 17"/>
          <p:cNvSpPr txBox="1"/>
          <p:nvPr/>
        </p:nvSpPr>
        <p:spPr>
          <a:xfrm>
            <a:off x="915670" y="5956300"/>
            <a:ext cx="8093309" cy="521970"/>
          </a:xfrm>
          <a:prstGeom prst="rect">
            <a:avLst/>
          </a:prstGeom>
          <a:solidFill>
            <a:srgbClr val="FFCC00"/>
          </a:solidFill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 panose="02010609060101010101" pitchFamily="49" charset="-122"/>
                <a:cs typeface="+mn-cs"/>
              </a:rPr>
              <a:t>滤纸上色带排列顺序如何？宽窄如何？说明什么？</a:t>
            </a:r>
          </a:p>
        </p:txBody>
      </p:sp>
      <p:sp>
        <p:nvSpPr>
          <p:cNvPr id="34834" name="Text Box 18"/>
          <p:cNvSpPr txBox="1"/>
          <p:nvPr/>
        </p:nvSpPr>
        <p:spPr>
          <a:xfrm>
            <a:off x="4081463" y="2016125"/>
            <a:ext cx="230346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（橙黄色）</a:t>
            </a:r>
          </a:p>
        </p:txBody>
      </p:sp>
      <p:sp>
        <p:nvSpPr>
          <p:cNvPr id="34835" name="Text Box 19"/>
          <p:cNvSpPr txBox="1"/>
          <p:nvPr/>
        </p:nvSpPr>
        <p:spPr>
          <a:xfrm>
            <a:off x="4019550" y="3133725"/>
            <a:ext cx="15430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（黄色）</a:t>
            </a:r>
          </a:p>
        </p:txBody>
      </p:sp>
      <p:sp>
        <p:nvSpPr>
          <p:cNvPr id="34836" name="Text Box 20"/>
          <p:cNvSpPr txBox="1"/>
          <p:nvPr/>
        </p:nvSpPr>
        <p:spPr>
          <a:xfrm>
            <a:off x="4059238" y="4464050"/>
            <a:ext cx="237648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（蓝绿色）</a:t>
            </a:r>
          </a:p>
        </p:txBody>
      </p:sp>
      <p:sp>
        <p:nvSpPr>
          <p:cNvPr id="34837" name="Text Box 21"/>
          <p:cNvSpPr txBox="1"/>
          <p:nvPr/>
        </p:nvSpPr>
        <p:spPr>
          <a:xfrm>
            <a:off x="4110038" y="5364163"/>
            <a:ext cx="24479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（黄绿色）</a:t>
            </a:r>
          </a:p>
        </p:txBody>
      </p:sp>
      <p:sp>
        <p:nvSpPr>
          <p:cNvPr id="2" name="矩形 1"/>
          <p:cNvSpPr/>
          <p:nvPr/>
        </p:nvSpPr>
        <p:spPr>
          <a:xfrm>
            <a:off x="5818505" y="1395095"/>
            <a:ext cx="1981835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溶解度最高</a:t>
            </a:r>
          </a:p>
        </p:txBody>
      </p:sp>
      <p:sp>
        <p:nvSpPr>
          <p:cNvPr id="3" name="矩形 2"/>
          <p:cNvSpPr/>
          <p:nvPr/>
        </p:nvSpPr>
        <p:spPr>
          <a:xfrm>
            <a:off x="5818505" y="3843020"/>
            <a:ext cx="1981835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含量最多</a:t>
            </a:r>
          </a:p>
        </p:txBody>
      </p:sp>
      <p:sp>
        <p:nvSpPr>
          <p:cNvPr id="27" name="Rectangle 14">
            <a:extLst>
              <a:ext uri="{FF2B5EF4-FFF2-40B4-BE49-F238E27FC236}">
                <a16:creationId xmlns:a16="http://schemas.microsoft.com/office/drawing/2014/main" id="{1BAC424D-E60C-49A0-923A-BE28F0270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25" y="839788"/>
            <a:ext cx="45370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5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、观察与记录实验结果</a:t>
            </a:r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6B3FD300-68CA-4677-90CA-5E8F3C999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857" y="118269"/>
            <a:ext cx="24479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实验步骤：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4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4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4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4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4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4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4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4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4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4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4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4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4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4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4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4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4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4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4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4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 animBg="1"/>
      <p:bldP spid="34820" grpId="0"/>
      <p:bldP spid="34821" grpId="0"/>
      <p:bldP spid="34823" grpId="0"/>
      <p:bldP spid="34824" grpId="0"/>
      <p:bldP spid="34826" grpId="0"/>
      <p:bldP spid="34827" grpId="0"/>
      <p:bldP spid="34828" grpId="0"/>
      <p:bldP spid="34829" grpId="0"/>
      <p:bldP spid="34833" grpId="0" bldLvl="0" animBg="1"/>
      <p:bldP spid="34834" grpId="0"/>
      <p:bldP spid="34835" grpId="0"/>
      <p:bldP spid="34836" grpId="0"/>
      <p:bldP spid="34837" grpId="0"/>
      <p:bldP spid="2" grpId="0" animBg="1"/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>
            <a:extLst>
              <a:ext uri="{FF2B5EF4-FFF2-40B4-BE49-F238E27FC236}">
                <a16:creationId xmlns:a16="http://schemas.microsoft.com/office/drawing/2014/main" id="{426B0BD1-E048-4C93-AA29-E2DFDA073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23950"/>
            <a:ext cx="3960813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Rectangle 3">
            <a:extLst>
              <a:ext uri="{FF2B5EF4-FFF2-40B4-BE49-F238E27FC236}">
                <a16:creationId xmlns:a16="http://schemas.microsoft.com/office/drawing/2014/main" id="{68A7E054-C9D9-4ABF-AA13-40B4F0258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31763"/>
            <a:ext cx="52562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四种色素对光的吸收</a:t>
            </a:r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D8E59DE0-976E-4BDA-AB4A-4BCCFCE37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8025" y="5545138"/>
            <a:ext cx="7620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叶绿素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a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、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b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主要吸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_______________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胡萝卜素和叶黄素主要吸收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__________</a:t>
            </a:r>
          </a:p>
        </p:txBody>
      </p:sp>
      <p:sp>
        <p:nvSpPr>
          <p:cNvPr id="35845" name="Rectangle 5">
            <a:extLst>
              <a:ext uri="{FF2B5EF4-FFF2-40B4-BE49-F238E27FC236}">
                <a16:creationId xmlns:a16="http://schemas.microsoft.com/office/drawing/2014/main" id="{0622A6D1-05C3-4D5C-8E09-A8A160F8A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7988" y="5473700"/>
            <a:ext cx="39592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蓝紫光、红光</a:t>
            </a:r>
          </a:p>
        </p:txBody>
      </p:sp>
      <p:sp>
        <p:nvSpPr>
          <p:cNvPr id="35846" name="Rectangle 6">
            <a:extLst>
              <a:ext uri="{FF2B5EF4-FFF2-40B4-BE49-F238E27FC236}">
                <a16:creationId xmlns:a16="http://schemas.microsoft.com/office/drawing/2014/main" id="{38524CED-944A-497E-947B-7FFA39D08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000" y="5969000"/>
            <a:ext cx="23606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蓝紫光</a:t>
            </a:r>
          </a:p>
        </p:txBody>
      </p:sp>
      <p:grpSp>
        <p:nvGrpSpPr>
          <p:cNvPr id="35847" name="Group 7">
            <a:extLst>
              <a:ext uri="{FF2B5EF4-FFF2-40B4-BE49-F238E27FC236}">
                <a16:creationId xmlns:a16="http://schemas.microsoft.com/office/drawing/2014/main" id="{436970E4-4D1A-414C-A1A9-D62B58ED3A79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423863"/>
            <a:ext cx="4792663" cy="2735262"/>
            <a:chOff x="2789" y="84"/>
            <a:chExt cx="3019" cy="1723"/>
          </a:xfrm>
        </p:grpSpPr>
        <p:pic>
          <p:nvPicPr>
            <p:cNvPr id="16394" name="Picture 8">
              <a:extLst>
                <a:ext uri="{FF2B5EF4-FFF2-40B4-BE49-F238E27FC236}">
                  <a16:creationId xmlns:a16="http://schemas.microsoft.com/office/drawing/2014/main" id="{856C5557-DBFE-4461-AE1A-DE4E586738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9" y="446"/>
              <a:ext cx="2880" cy="1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395" name="Rectangle 9">
              <a:extLst>
                <a:ext uri="{FF2B5EF4-FFF2-40B4-BE49-F238E27FC236}">
                  <a16:creationId xmlns:a16="http://schemas.microsoft.com/office/drawing/2014/main" id="{70A42AD3-0152-499C-B234-66BDCAA5EB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0" y="84"/>
              <a:ext cx="2488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l" defTabSz="4572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563C1"/>
                  </a:solidFill>
                  <a:effectLst/>
                  <a:uLnTx/>
                  <a:uFillTx/>
                  <a:latin typeface="宋体" panose="02010600030101010101" pitchFamily="2" charset="-122"/>
                  <a:ea typeface="等线" panose="02010600030101010101" pitchFamily="2" charset="-122"/>
                  <a:cs typeface="+mn-cs"/>
                </a:rPr>
                <a:t>叶绿体中的色素提取液</a:t>
              </a:r>
            </a:p>
          </p:txBody>
        </p:sp>
      </p:grpSp>
      <p:sp>
        <p:nvSpPr>
          <p:cNvPr id="35850" name="Line 10">
            <a:extLst>
              <a:ext uri="{FF2B5EF4-FFF2-40B4-BE49-F238E27FC236}">
                <a16:creationId xmlns:a16="http://schemas.microsoft.com/office/drawing/2014/main" id="{23AC100B-AEAC-4A3A-9338-E36CBBC9E9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24713" y="712788"/>
            <a:ext cx="287337" cy="1008062"/>
          </a:xfrm>
          <a:prstGeom prst="line">
            <a:avLst/>
          </a:prstGeom>
          <a:noFill/>
          <a:ln w="57150">
            <a:solidFill>
              <a:srgbClr val="D737D7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5851" name="Picture 11">
            <a:extLst>
              <a:ext uri="{FF2B5EF4-FFF2-40B4-BE49-F238E27FC236}">
                <a16:creationId xmlns:a16="http://schemas.microsoft.com/office/drawing/2014/main" id="{C340B35E-838F-4654-8F00-AF487EABC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950" y="2339975"/>
            <a:ext cx="5772150" cy="292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/>
      <p:bldP spid="35845" grpId="0"/>
      <p:bldP spid="3584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3AF07BF0-FF8C-48E5-92AA-71E13B1C41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07950"/>
            <a:ext cx="3429000" cy="1143000"/>
          </a:xfrm>
        </p:spPr>
        <p:txBody>
          <a:bodyPr/>
          <a:lstStyle/>
          <a:p>
            <a:pPr eaLnBrk="1" hangingPunct="1"/>
            <a:r>
              <a:rPr lang="zh-CN" altLang="en-US" sz="4800" b="1">
                <a:latin typeface="微软雅黑" panose="020B0503020204020204" pitchFamily="34" charset="-122"/>
                <a:ea typeface="微软雅黑" panose="020B0503020204020204" pitchFamily="34" charset="-122"/>
              </a:rPr>
              <a:t>问题探讨</a:t>
            </a:r>
          </a:p>
        </p:txBody>
      </p:sp>
      <p:pic>
        <p:nvPicPr>
          <p:cNvPr id="17411" name="Picture 3">
            <a:extLst>
              <a:ext uri="{FF2B5EF4-FFF2-40B4-BE49-F238E27FC236}">
                <a16:creationId xmlns:a16="http://schemas.microsoft.com/office/drawing/2014/main" id="{2E8D6EDD-A7DD-4636-BF10-EF23EDCA8E5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9100" y="1331913"/>
            <a:ext cx="4343400" cy="4010025"/>
          </a:xfrm>
        </p:spPr>
      </p:pic>
      <p:sp>
        <p:nvSpPr>
          <p:cNvPr id="17412" name="Text Box 4">
            <a:extLst>
              <a:ext uri="{FF2B5EF4-FFF2-40B4-BE49-F238E27FC236}">
                <a16:creationId xmlns:a16="http://schemas.microsoft.com/office/drawing/2014/main" id="{76C7931D-C313-4E51-B747-9F3EF707B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5313" y="314325"/>
            <a:ext cx="57150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有些蔬菜在棚内悬挂发红色或蓝色光的灯管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并且在白天也开灯。</a:t>
            </a:r>
          </a:p>
        </p:txBody>
      </p:sp>
      <p:sp>
        <p:nvSpPr>
          <p:cNvPr id="17413" name="Text Box 5">
            <a:extLst>
              <a:ext uri="{FF2B5EF4-FFF2-40B4-BE49-F238E27FC236}">
                <a16:creationId xmlns:a16="http://schemas.microsoft.com/office/drawing/2014/main" id="{C42787C2-626C-4397-91B8-4E019CCCD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2438" y="1428750"/>
            <a:ext cx="6205537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、用这种方法有什么好处？不同颜色的光照对植物的光合作用会有影响吗？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    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9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2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、为什么不使用发绿色光的灯管作补充光源？</a:t>
            </a:r>
          </a:p>
        </p:txBody>
      </p:sp>
      <p:sp>
        <p:nvSpPr>
          <p:cNvPr id="28678" name="Text Box 6">
            <a:extLst>
              <a:ext uri="{FF2B5EF4-FFF2-40B4-BE49-F238E27FC236}">
                <a16:creationId xmlns:a16="http://schemas.microsoft.com/office/drawing/2014/main" id="{B59BAE0B-7844-4977-B796-C033038480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1513" y="2368550"/>
            <a:ext cx="55626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可以提高光合作用强度。因为光合作用吸收最多的是红光和蓝紫光。</a:t>
            </a:r>
          </a:p>
        </p:txBody>
      </p:sp>
      <p:sp>
        <p:nvSpPr>
          <p:cNvPr id="28679" name="Text Box 7">
            <a:extLst>
              <a:ext uri="{FF2B5EF4-FFF2-40B4-BE49-F238E27FC236}">
                <a16:creationId xmlns:a16="http://schemas.microsoft.com/office/drawing/2014/main" id="{021E3936-51FC-4671-9251-BFF655D647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622800"/>
            <a:ext cx="46085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光合作用对绿光吸收最少。</a:t>
            </a:r>
          </a:p>
        </p:txBody>
      </p:sp>
      <p:pic>
        <p:nvPicPr>
          <p:cNvPr id="17416" name="Picture 8" descr="girlq">
            <a:extLst>
              <a:ext uri="{FF2B5EF4-FFF2-40B4-BE49-F238E27FC236}">
                <a16:creationId xmlns:a16="http://schemas.microsoft.com/office/drawing/2014/main" id="{65682E6E-2EDA-48D7-8970-F64B2ACC5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350" y="107950"/>
            <a:ext cx="1223963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1" name="Text Box 9">
            <a:extLst>
              <a:ext uri="{FF2B5EF4-FFF2-40B4-BE49-F238E27FC236}">
                <a16:creationId xmlns:a16="http://schemas.microsoft.com/office/drawing/2014/main" id="{2AC12C22-8FCC-4BAC-B090-3D28B91AA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7538" y="5791200"/>
            <a:ext cx="6265862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光合作用需要色素去捕获光能。</a:t>
            </a:r>
          </a:p>
        </p:txBody>
      </p:sp>
      <p:pic>
        <p:nvPicPr>
          <p:cNvPr id="17418" name="Picture 13">
            <a:hlinkClick r:id="rId4"/>
            <a:extLst>
              <a:ext uri="{FF2B5EF4-FFF2-40B4-BE49-F238E27FC236}">
                <a16:creationId xmlns:a16="http://schemas.microsoft.com/office/drawing/2014/main" id="{3842EED4-A135-4EDB-B338-C7957B7E1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5" y="1533525"/>
            <a:ext cx="47625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8" grpId="0"/>
      <p:bldP spid="28679" grpId="0"/>
      <p:bldP spid="2868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2CDD83-FFFE-4F7E-8A34-0BFAC1D89F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10515600" cy="13255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4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温室或大棚种植蔬菜时，应选择什么颜色的玻璃、塑料薄膜或补充光源？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A651F15-267F-4B22-85FE-ABD36D9D4D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209800"/>
            <a:ext cx="3429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最佳光源：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C2C3F77-9171-4E96-BFFC-37631B6163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200" y="3200400"/>
            <a:ext cx="3429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夜晚补充光源：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99D8DB3-0CC3-4538-BEA2-9A8917F5D4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220913"/>
            <a:ext cx="3429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白光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B640F4F-BFAF-48C5-989C-5FCB499332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3189288"/>
            <a:ext cx="3429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红光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D59D389-436F-4C08-B844-CFFBEDAC1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838" y="4495800"/>
            <a:ext cx="87249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为什么不选择蓝紫光作为最佳补充光源？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C128F05-FBF8-4F60-A742-E2D196860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5167313"/>
            <a:ext cx="112014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若要求黑暗情况，人又必须进入大棚，采用何种光源？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>
            <a:extLst>
              <a:ext uri="{FF2B5EF4-FFF2-40B4-BE49-F238E27FC236}">
                <a16:creationId xmlns:a16="http://schemas.microsoft.com/office/drawing/2014/main" id="{890015C3-7AA2-4F60-88BC-09A48F7A3D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013" y="2057400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胡萝卜素</a:t>
            </a:r>
          </a:p>
        </p:txBody>
      </p:sp>
      <p:sp>
        <p:nvSpPr>
          <p:cNvPr id="36867" name="Text Box 3">
            <a:extLst>
              <a:ext uri="{FF2B5EF4-FFF2-40B4-BE49-F238E27FC236}">
                <a16:creationId xmlns:a16="http://schemas.microsoft.com/office/drawing/2014/main" id="{632F678D-B846-4CDD-879C-5DDEA9FB7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1300" y="2563813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叶黄素</a:t>
            </a:r>
          </a:p>
        </p:txBody>
      </p:sp>
      <p:grpSp>
        <p:nvGrpSpPr>
          <p:cNvPr id="19460" name="Group 4">
            <a:extLst>
              <a:ext uri="{FF2B5EF4-FFF2-40B4-BE49-F238E27FC236}">
                <a16:creationId xmlns:a16="http://schemas.microsoft.com/office/drawing/2014/main" id="{489BCD5D-997F-4336-A513-70A604D17B3E}"/>
              </a:ext>
            </a:extLst>
          </p:cNvPr>
          <p:cNvGrpSpPr>
            <a:grpSpLocks/>
          </p:cNvGrpSpPr>
          <p:nvPr/>
        </p:nvGrpSpPr>
        <p:grpSpPr bwMode="auto">
          <a:xfrm>
            <a:off x="1798638" y="1300163"/>
            <a:ext cx="1166812" cy="4537075"/>
            <a:chOff x="181" y="708"/>
            <a:chExt cx="735" cy="2858"/>
          </a:xfrm>
        </p:grpSpPr>
        <p:grpSp>
          <p:nvGrpSpPr>
            <p:cNvPr id="19525" name="Group 5">
              <a:extLst>
                <a:ext uri="{FF2B5EF4-FFF2-40B4-BE49-F238E27FC236}">
                  <a16:creationId xmlns:a16="http://schemas.microsoft.com/office/drawing/2014/main" id="{6F543BC6-0C2E-426E-99A7-27A3427DB2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1" y="708"/>
              <a:ext cx="455" cy="2858"/>
              <a:chOff x="181" y="708"/>
              <a:chExt cx="455" cy="2858"/>
            </a:xfrm>
          </p:grpSpPr>
          <p:sp>
            <p:nvSpPr>
              <p:cNvPr id="19531" name="Line 6">
                <a:extLst>
                  <a:ext uri="{FF2B5EF4-FFF2-40B4-BE49-F238E27FC236}">
                    <a16:creationId xmlns:a16="http://schemas.microsoft.com/office/drawing/2014/main" id="{9954C6D1-B679-43B4-8172-F5E48F0D80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" y="709"/>
                <a:ext cx="4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4572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9532" name="Line 7">
                <a:extLst>
                  <a:ext uri="{FF2B5EF4-FFF2-40B4-BE49-F238E27FC236}">
                    <a16:creationId xmlns:a16="http://schemas.microsoft.com/office/drawing/2014/main" id="{310E6757-42E0-4204-9643-5F43464E97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1" y="3566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4572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9533" name="Line 8">
                <a:extLst>
                  <a:ext uri="{FF2B5EF4-FFF2-40B4-BE49-F238E27FC236}">
                    <a16:creationId xmlns:a16="http://schemas.microsoft.com/office/drawing/2014/main" id="{7AA86951-6526-4670-80C2-10150E11E0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" y="3036"/>
                <a:ext cx="133" cy="5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4572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9534" name="Line 9">
                <a:extLst>
                  <a:ext uri="{FF2B5EF4-FFF2-40B4-BE49-F238E27FC236}">
                    <a16:creationId xmlns:a16="http://schemas.microsoft.com/office/drawing/2014/main" id="{C9D4EF44-D10A-4DA7-B7F6-1D499432FD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" y="708"/>
                <a:ext cx="0" cy="23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4572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9535" name="Line 10">
                <a:extLst>
                  <a:ext uri="{FF2B5EF4-FFF2-40B4-BE49-F238E27FC236}">
                    <a16:creationId xmlns:a16="http://schemas.microsoft.com/office/drawing/2014/main" id="{4A03BA37-24C5-4296-8065-5E533F19FD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2" y="708"/>
                <a:ext cx="0" cy="23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4572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9536" name="Line 11">
                <a:extLst>
                  <a:ext uri="{FF2B5EF4-FFF2-40B4-BE49-F238E27FC236}">
                    <a16:creationId xmlns:a16="http://schemas.microsoft.com/office/drawing/2014/main" id="{528C84D1-F3DE-456B-AE82-266BE33A9E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9" y="3036"/>
                <a:ext cx="133" cy="5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4572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9537" name="Rectangle 12">
                <a:extLst>
                  <a:ext uri="{FF2B5EF4-FFF2-40B4-BE49-F238E27FC236}">
                    <a16:creationId xmlns:a16="http://schemas.microsoft.com/office/drawing/2014/main" id="{FCA6C954-8216-46CE-8BBC-22F9E45C4A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" y="2546"/>
                <a:ext cx="443" cy="264"/>
              </a:xfrm>
              <a:prstGeom prst="rect">
                <a:avLst/>
              </a:prstGeom>
              <a:solidFill>
                <a:srgbClr val="99FF33"/>
              </a:solidFill>
              <a:ln w="9525">
                <a:solidFill>
                  <a:srgbClr val="00FF99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6858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9538" name="Rectangle 13">
                <a:extLst>
                  <a:ext uri="{FF2B5EF4-FFF2-40B4-BE49-F238E27FC236}">
                    <a16:creationId xmlns:a16="http://schemas.microsoft.com/office/drawing/2014/main" id="{4A782E70-A154-4098-87DA-C652C6B36A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" y="2117"/>
                <a:ext cx="443" cy="316"/>
              </a:xfrm>
              <a:prstGeom prst="rect">
                <a:avLst/>
              </a:prstGeom>
              <a:solidFill>
                <a:srgbClr val="66FFCC"/>
              </a:solidFill>
              <a:ln w="9525">
                <a:solidFill>
                  <a:srgbClr val="00FF99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6858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9539" name="Rectangle 14">
                <a:extLst>
                  <a:ext uri="{FF2B5EF4-FFF2-40B4-BE49-F238E27FC236}">
                    <a16:creationId xmlns:a16="http://schemas.microsoft.com/office/drawing/2014/main" id="{4EB21E38-BE77-4472-80A9-00AF8B9555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" y="1764"/>
                <a:ext cx="443" cy="107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rgbClr val="FFFF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6858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9540" name="Rectangle 15">
                <a:extLst>
                  <a:ext uri="{FF2B5EF4-FFF2-40B4-BE49-F238E27FC236}">
                    <a16:creationId xmlns:a16="http://schemas.microsoft.com/office/drawing/2014/main" id="{269067F9-93B4-4F89-9597-B2197249F4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" y="1038"/>
                <a:ext cx="443" cy="52"/>
              </a:xfrm>
              <a:prstGeom prst="rect">
                <a:avLst/>
              </a:prstGeom>
              <a:solidFill>
                <a:srgbClr val="FF9933"/>
              </a:solidFill>
              <a:ln w="9525">
                <a:solidFill>
                  <a:srgbClr val="FF33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6858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 pitchFamily="34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grpSp>
          <p:nvGrpSpPr>
            <p:cNvPr id="19526" name="Group 16">
              <a:extLst>
                <a:ext uri="{FF2B5EF4-FFF2-40B4-BE49-F238E27FC236}">
                  <a16:creationId xmlns:a16="http://schemas.microsoft.com/office/drawing/2014/main" id="{DC54A8AB-7904-4FE4-925C-20A0381C9A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9" y="1080"/>
              <a:ext cx="417" cy="1745"/>
              <a:chOff x="498" y="1080"/>
              <a:chExt cx="1252" cy="1745"/>
            </a:xfrm>
          </p:grpSpPr>
          <p:sp>
            <p:nvSpPr>
              <p:cNvPr id="19527" name="Line 17">
                <a:extLst>
                  <a:ext uri="{FF2B5EF4-FFF2-40B4-BE49-F238E27FC236}">
                    <a16:creationId xmlns:a16="http://schemas.microsoft.com/office/drawing/2014/main" id="{BB30CDF0-5F65-4C07-BCB1-A62E40C1CF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4" y="1080"/>
                <a:ext cx="9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4572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9528" name="Line 18">
                <a:extLst>
                  <a:ext uri="{FF2B5EF4-FFF2-40B4-BE49-F238E27FC236}">
                    <a16:creationId xmlns:a16="http://schemas.microsoft.com/office/drawing/2014/main" id="{5B036273-8213-4E06-A7FD-45CE2979B6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4" y="1822"/>
                <a:ext cx="9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4572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9529" name="Line 19">
                <a:extLst>
                  <a:ext uri="{FF2B5EF4-FFF2-40B4-BE49-F238E27FC236}">
                    <a16:creationId xmlns:a16="http://schemas.microsoft.com/office/drawing/2014/main" id="{C4A569AF-9032-4973-94B5-898FFD6179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3" y="2349"/>
                <a:ext cx="9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4572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9530" name="Line 20">
                <a:extLst>
                  <a:ext uri="{FF2B5EF4-FFF2-40B4-BE49-F238E27FC236}">
                    <a16:creationId xmlns:a16="http://schemas.microsoft.com/office/drawing/2014/main" id="{10DE63B7-E783-4025-87BB-F9B153DF9A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8" y="2825"/>
                <a:ext cx="9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4572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36885" name="Text Box 21">
            <a:extLst>
              <a:ext uri="{FF2B5EF4-FFF2-40B4-BE49-F238E27FC236}">
                <a16:creationId xmlns:a16="http://schemas.microsoft.com/office/drawing/2014/main" id="{2AEB8C2A-2697-476B-9E6A-EF083747C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9863" y="3568700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叶绿素ａ</a:t>
            </a:r>
          </a:p>
        </p:txBody>
      </p:sp>
      <p:sp>
        <p:nvSpPr>
          <p:cNvPr id="36886" name="Text Box 22">
            <a:extLst>
              <a:ext uri="{FF2B5EF4-FFF2-40B4-BE49-F238E27FC236}">
                <a16:creationId xmlns:a16="http://schemas.microsoft.com/office/drawing/2014/main" id="{173D77CC-EBEF-481F-A701-07DEE9042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9863" y="4410075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叶绿素ｂ</a:t>
            </a:r>
          </a:p>
        </p:txBody>
      </p:sp>
      <p:sp>
        <p:nvSpPr>
          <p:cNvPr id="19463" name="Text Box 23">
            <a:extLst>
              <a:ext uri="{FF2B5EF4-FFF2-40B4-BE49-F238E27FC236}">
                <a16:creationId xmlns:a16="http://schemas.microsoft.com/office/drawing/2014/main" id="{595AD57E-BEED-422A-805D-E4731DA661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8" y="50800"/>
            <a:ext cx="46085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小结：</a:t>
            </a:r>
          </a:p>
        </p:txBody>
      </p:sp>
      <p:graphicFrame>
        <p:nvGraphicFramePr>
          <p:cNvPr id="36888" name="Group 24">
            <a:extLst>
              <a:ext uri="{FF2B5EF4-FFF2-40B4-BE49-F238E27FC236}">
                <a16:creationId xmlns:a16="http://schemas.microsoft.com/office/drawing/2014/main" id="{B1A22E4A-1898-4DB9-BA0B-26F482007702}"/>
              </a:ext>
            </a:extLst>
          </p:cNvPr>
          <p:cNvGraphicFramePr>
            <a:graphicFrameLocks noGrp="1"/>
          </p:cNvGraphicFramePr>
          <p:nvPr/>
        </p:nvGraphicFramePr>
        <p:xfrm>
          <a:off x="2662238" y="781050"/>
          <a:ext cx="7826375" cy="4195764"/>
        </p:xfrm>
        <a:graphic>
          <a:graphicData uri="http://schemas.openxmlformats.org/drawingml/2006/table">
            <a:tbl>
              <a:tblPr/>
              <a:tblGrid>
                <a:gridCol w="1376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33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87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色素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色素颜色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含量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溶解度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扩散速度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吸收光能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7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7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7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7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6930" name="Text Box 66">
            <a:extLst>
              <a:ext uri="{FF2B5EF4-FFF2-40B4-BE49-F238E27FC236}">
                <a16:creationId xmlns:a16="http://schemas.microsoft.com/office/drawing/2014/main" id="{8F9C4AC3-E5A7-4A74-BA40-910C931E95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2100" y="1944688"/>
            <a:ext cx="12557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橙黄色</a:t>
            </a:r>
          </a:p>
        </p:txBody>
      </p:sp>
      <p:sp>
        <p:nvSpPr>
          <p:cNvPr id="36931" name="Text Box 67">
            <a:extLst>
              <a:ext uri="{FF2B5EF4-FFF2-40B4-BE49-F238E27FC236}">
                <a16:creationId xmlns:a16="http://schemas.microsoft.com/office/drawing/2014/main" id="{C2AB69E6-EB74-4A2B-948B-9A5F4672F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2100" y="2720975"/>
            <a:ext cx="89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黄色</a:t>
            </a:r>
          </a:p>
        </p:txBody>
      </p:sp>
      <p:sp>
        <p:nvSpPr>
          <p:cNvPr id="36932" name="Text Box 68">
            <a:extLst>
              <a:ext uri="{FF2B5EF4-FFF2-40B4-BE49-F238E27FC236}">
                <a16:creationId xmlns:a16="http://schemas.microsoft.com/office/drawing/2014/main" id="{F639CF35-8E1A-4EC1-8C89-2AB7BDAD50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0663" y="3513138"/>
            <a:ext cx="12557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蓝绿色</a:t>
            </a:r>
          </a:p>
        </p:txBody>
      </p:sp>
      <p:sp>
        <p:nvSpPr>
          <p:cNvPr id="36933" name="Text Box 69">
            <a:extLst>
              <a:ext uri="{FF2B5EF4-FFF2-40B4-BE49-F238E27FC236}">
                <a16:creationId xmlns:a16="http://schemas.microsoft.com/office/drawing/2014/main" id="{74D1CEEE-D3CC-462C-9CB9-03DEA8D294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2100" y="4392613"/>
            <a:ext cx="12557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黄绿色</a:t>
            </a:r>
          </a:p>
        </p:txBody>
      </p:sp>
      <p:sp>
        <p:nvSpPr>
          <p:cNvPr id="36934" name="Text Box 70">
            <a:extLst>
              <a:ext uri="{FF2B5EF4-FFF2-40B4-BE49-F238E27FC236}">
                <a16:creationId xmlns:a16="http://schemas.microsoft.com/office/drawing/2014/main" id="{F0F5BD2A-2537-46C2-84F6-F3F1BE9A8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5450" y="1944688"/>
            <a:ext cx="898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最少</a:t>
            </a:r>
          </a:p>
        </p:txBody>
      </p:sp>
      <p:sp>
        <p:nvSpPr>
          <p:cNvPr id="36935" name="Text Box 71">
            <a:extLst>
              <a:ext uri="{FF2B5EF4-FFF2-40B4-BE49-F238E27FC236}">
                <a16:creationId xmlns:a16="http://schemas.microsoft.com/office/drawing/2014/main" id="{13B063E1-6A38-4AB0-BB68-1220762222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5450" y="2736850"/>
            <a:ext cx="89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较少</a:t>
            </a:r>
          </a:p>
        </p:txBody>
      </p:sp>
      <p:sp>
        <p:nvSpPr>
          <p:cNvPr id="36936" name="Text Box 72">
            <a:extLst>
              <a:ext uri="{FF2B5EF4-FFF2-40B4-BE49-F238E27FC236}">
                <a16:creationId xmlns:a16="http://schemas.microsoft.com/office/drawing/2014/main" id="{7376C8C1-AE38-4112-9846-A676B61EDD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3513138"/>
            <a:ext cx="898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最多</a:t>
            </a:r>
          </a:p>
        </p:txBody>
      </p:sp>
      <p:sp>
        <p:nvSpPr>
          <p:cNvPr id="36937" name="Text Box 73">
            <a:extLst>
              <a:ext uri="{FF2B5EF4-FFF2-40B4-BE49-F238E27FC236}">
                <a16:creationId xmlns:a16="http://schemas.microsoft.com/office/drawing/2014/main" id="{860657A6-ED03-425F-BD53-8F0B28B185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4376738"/>
            <a:ext cx="898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较多</a:t>
            </a:r>
          </a:p>
        </p:txBody>
      </p:sp>
      <p:sp>
        <p:nvSpPr>
          <p:cNvPr id="36938" name="Text Box 74">
            <a:extLst>
              <a:ext uri="{FF2B5EF4-FFF2-40B4-BE49-F238E27FC236}">
                <a16:creationId xmlns:a16="http://schemas.microsoft.com/office/drawing/2014/main" id="{53E2C8CB-12B3-4C68-B6A5-09E3F5160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8638" y="1944688"/>
            <a:ext cx="898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最大</a:t>
            </a:r>
          </a:p>
        </p:txBody>
      </p:sp>
      <p:sp>
        <p:nvSpPr>
          <p:cNvPr id="36939" name="Text Box 75">
            <a:extLst>
              <a:ext uri="{FF2B5EF4-FFF2-40B4-BE49-F238E27FC236}">
                <a16:creationId xmlns:a16="http://schemas.microsoft.com/office/drawing/2014/main" id="{3494B60A-A1BB-4517-B4B6-69122804D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2808288"/>
            <a:ext cx="898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较大</a:t>
            </a:r>
          </a:p>
        </p:txBody>
      </p:sp>
      <p:sp>
        <p:nvSpPr>
          <p:cNvPr id="36940" name="Text Box 76">
            <a:extLst>
              <a:ext uri="{FF2B5EF4-FFF2-40B4-BE49-F238E27FC236}">
                <a16:creationId xmlns:a16="http://schemas.microsoft.com/office/drawing/2014/main" id="{FFA0E9A7-7E5A-4834-9F40-9C46E7E88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8638" y="3600450"/>
            <a:ext cx="89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较小</a:t>
            </a:r>
          </a:p>
        </p:txBody>
      </p:sp>
      <p:sp>
        <p:nvSpPr>
          <p:cNvPr id="36941" name="Text Box 77">
            <a:extLst>
              <a:ext uri="{FF2B5EF4-FFF2-40B4-BE49-F238E27FC236}">
                <a16:creationId xmlns:a16="http://schemas.microsoft.com/office/drawing/2014/main" id="{AA31A036-DAD2-414C-A293-38F23264E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8950" y="4321175"/>
            <a:ext cx="89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最小</a:t>
            </a:r>
          </a:p>
        </p:txBody>
      </p:sp>
      <p:sp>
        <p:nvSpPr>
          <p:cNvPr id="36942" name="Text Box 78">
            <a:extLst>
              <a:ext uri="{FF2B5EF4-FFF2-40B4-BE49-F238E27FC236}">
                <a16:creationId xmlns:a16="http://schemas.microsoft.com/office/drawing/2014/main" id="{4685D9B9-E556-4723-AC4C-FF1E8CC20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4350" y="1871663"/>
            <a:ext cx="898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最快</a:t>
            </a:r>
          </a:p>
        </p:txBody>
      </p:sp>
      <p:sp>
        <p:nvSpPr>
          <p:cNvPr id="36943" name="Text Box 79">
            <a:extLst>
              <a:ext uri="{FF2B5EF4-FFF2-40B4-BE49-F238E27FC236}">
                <a16:creationId xmlns:a16="http://schemas.microsoft.com/office/drawing/2014/main" id="{AAD737A9-9C36-455B-89F3-B438F9201C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4350" y="2808288"/>
            <a:ext cx="898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较快</a:t>
            </a:r>
          </a:p>
        </p:txBody>
      </p:sp>
      <p:sp>
        <p:nvSpPr>
          <p:cNvPr id="36944" name="Text Box 80">
            <a:extLst>
              <a:ext uri="{FF2B5EF4-FFF2-40B4-BE49-F238E27FC236}">
                <a16:creationId xmlns:a16="http://schemas.microsoft.com/office/drawing/2014/main" id="{E74C92C7-9A1A-433E-93E0-E510E6B87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2600" y="3529013"/>
            <a:ext cx="898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较慢</a:t>
            </a:r>
          </a:p>
        </p:txBody>
      </p:sp>
      <p:sp>
        <p:nvSpPr>
          <p:cNvPr id="36945" name="Text Box 81">
            <a:extLst>
              <a:ext uri="{FF2B5EF4-FFF2-40B4-BE49-F238E27FC236}">
                <a16:creationId xmlns:a16="http://schemas.microsoft.com/office/drawing/2014/main" id="{F1494DD8-BD6A-420D-9249-2BAA8BE28D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2600" y="4392613"/>
            <a:ext cx="898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最慢</a:t>
            </a:r>
          </a:p>
        </p:txBody>
      </p:sp>
      <p:sp>
        <p:nvSpPr>
          <p:cNvPr id="36946" name="Text Box 82">
            <a:extLst>
              <a:ext uri="{FF2B5EF4-FFF2-40B4-BE49-F238E27FC236}">
                <a16:creationId xmlns:a16="http://schemas.microsoft.com/office/drawing/2014/main" id="{93AD2C78-370F-4E07-864A-C182FB7435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1463" y="2087563"/>
            <a:ext cx="12557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蓝紫光</a:t>
            </a:r>
          </a:p>
        </p:txBody>
      </p:sp>
      <p:sp>
        <p:nvSpPr>
          <p:cNvPr id="36947" name="Text Box 83">
            <a:extLst>
              <a:ext uri="{FF2B5EF4-FFF2-40B4-BE49-F238E27FC236}">
                <a16:creationId xmlns:a16="http://schemas.microsoft.com/office/drawing/2014/main" id="{BBB2D348-1E7D-41F3-901F-E5084F9EB3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2900" y="3744913"/>
            <a:ext cx="1255713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蓝紫光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红光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6948" name="Text Box 84">
            <a:extLst>
              <a:ext uri="{FF2B5EF4-FFF2-40B4-BE49-F238E27FC236}">
                <a16:creationId xmlns:a16="http://schemas.microsoft.com/office/drawing/2014/main" id="{83365E22-0668-4259-8213-9331C3CD3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1613" y="5414963"/>
            <a:ext cx="7499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与光合作用有关的色素存在于哪呢？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6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6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6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6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6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6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6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6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6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6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6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6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36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36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36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36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36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36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36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/>
      <p:bldP spid="36867" grpId="0"/>
      <p:bldP spid="36885" grpId="0"/>
      <p:bldP spid="36886" grpId="0"/>
      <p:bldP spid="36930" grpId="0"/>
      <p:bldP spid="36931" grpId="0"/>
      <p:bldP spid="36932" grpId="0"/>
      <p:bldP spid="36933" grpId="0"/>
      <p:bldP spid="36934" grpId="0"/>
      <p:bldP spid="36935" grpId="0"/>
      <p:bldP spid="36936" grpId="0"/>
      <p:bldP spid="36937" grpId="0"/>
      <p:bldP spid="36938" grpId="0"/>
      <p:bldP spid="36939" grpId="0"/>
      <p:bldP spid="36940" grpId="0"/>
      <p:bldP spid="36941" grpId="0"/>
      <p:bldP spid="36942" grpId="0"/>
      <p:bldP spid="36943" grpId="0"/>
      <p:bldP spid="36944" grpId="0"/>
      <p:bldP spid="36945" grpId="0"/>
      <p:bldP spid="36946" grpId="0"/>
      <p:bldP spid="36947" grpId="0"/>
      <p:bldP spid="3694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内容占位符 3">
            <a:extLst>
              <a:ext uri="{FF2B5EF4-FFF2-40B4-BE49-F238E27FC236}">
                <a16:creationId xmlns:a16="http://schemas.microsoft.com/office/drawing/2014/main" id="{CE9DE7CA-2618-455E-8300-B1FB3E17F8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71600" y="2057400"/>
            <a:ext cx="10515600" cy="839788"/>
          </a:xfrm>
        </p:spPr>
        <p:txBody>
          <a:bodyPr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zh-CN" altLang="en-US" sz="5400">
                <a:latin typeface="微软雅黑" panose="020B0503020204020204" pitchFamily="34" charset="-122"/>
                <a:ea typeface="微软雅黑" panose="020B0503020204020204" pitchFamily="34" charset="-122"/>
              </a:rPr>
              <a:t>一、捕获光能的色素和结构</a:t>
            </a:r>
          </a:p>
        </p:txBody>
      </p:sp>
      <p:sp>
        <p:nvSpPr>
          <p:cNvPr id="20483" name="文本框 2">
            <a:extLst>
              <a:ext uri="{FF2B5EF4-FFF2-40B4-BE49-F238E27FC236}">
                <a16:creationId xmlns:a16="http://schemas.microsoft.com/office/drawing/2014/main" id="{290BC094-6A04-4664-8C92-4D3635570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190875"/>
            <a:ext cx="67056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zh-CN" altLang="en-US" sz="4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、叶绿体的结构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A5269C2D-12B4-4EAF-B580-7C1580806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1275" y="80963"/>
            <a:ext cx="6562725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（二）叶绿体的结构</a:t>
            </a:r>
          </a:p>
        </p:txBody>
      </p:sp>
      <p:pic>
        <p:nvPicPr>
          <p:cNvPr id="37891" name="Picture 3" descr="6721t02-012">
            <a:extLst>
              <a:ext uri="{FF2B5EF4-FFF2-40B4-BE49-F238E27FC236}">
                <a16:creationId xmlns:a16="http://schemas.microsoft.com/office/drawing/2014/main" id="{0CE1C9A5-7E0A-4E9B-AADD-388562E19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38" y="1185863"/>
            <a:ext cx="4724400" cy="436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2" name="Text Box 4">
            <a:extLst>
              <a:ext uri="{FF2B5EF4-FFF2-40B4-BE49-F238E27FC236}">
                <a16:creationId xmlns:a16="http://schemas.microsoft.com/office/drawing/2014/main" id="{1DE9153E-0839-49DC-BD57-86C61AF67A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360863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华文中宋" panose="02010600040101010101" pitchFamily="2" charset="-122"/>
                <a:cs typeface="+mn-cs"/>
              </a:rPr>
              <a:t>结构：</a:t>
            </a:r>
          </a:p>
        </p:txBody>
      </p:sp>
      <p:sp>
        <p:nvSpPr>
          <p:cNvPr id="37893" name="Text Box 5">
            <a:extLst>
              <a:ext uri="{FF2B5EF4-FFF2-40B4-BE49-F238E27FC236}">
                <a16:creationId xmlns:a16="http://schemas.microsoft.com/office/drawing/2014/main" id="{4CD11801-7CCD-408F-A0A3-F08A9B7B1B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4360863"/>
            <a:ext cx="4800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华文中宋" panose="02010600040101010101" pitchFamily="2" charset="-122"/>
                <a:cs typeface="+mn-cs"/>
              </a:rPr>
              <a:t>外膜、内膜、基粒、基质</a:t>
            </a:r>
          </a:p>
        </p:txBody>
      </p:sp>
      <p:sp>
        <p:nvSpPr>
          <p:cNvPr id="37894" name="Text Box 6">
            <a:extLst>
              <a:ext uri="{FF2B5EF4-FFF2-40B4-BE49-F238E27FC236}">
                <a16:creationId xmlns:a16="http://schemas.microsoft.com/office/drawing/2014/main" id="{692DC59F-10C9-402C-A6C1-E917B69BC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598863"/>
            <a:ext cx="19415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华文中宋" panose="02010600040101010101" pitchFamily="2" charset="-122"/>
                <a:cs typeface="+mn-cs"/>
              </a:rPr>
              <a:t>形态：</a:t>
            </a:r>
          </a:p>
        </p:txBody>
      </p:sp>
      <p:sp>
        <p:nvSpPr>
          <p:cNvPr id="37895" name="Text Box 7">
            <a:extLst>
              <a:ext uri="{FF2B5EF4-FFF2-40B4-BE49-F238E27FC236}">
                <a16:creationId xmlns:a16="http://schemas.microsoft.com/office/drawing/2014/main" id="{A4513E5E-4E47-44CA-AF7A-2D11CAE43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3629025"/>
            <a:ext cx="28082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华文中宋" panose="02010600040101010101" pitchFamily="2" charset="-122"/>
                <a:cs typeface="+mn-cs"/>
              </a:rPr>
              <a:t>扁平的椭球形</a:t>
            </a:r>
          </a:p>
        </p:txBody>
      </p:sp>
      <p:sp>
        <p:nvSpPr>
          <p:cNvPr id="37896" name="Text Box 8">
            <a:extLst>
              <a:ext uri="{FF2B5EF4-FFF2-40B4-BE49-F238E27FC236}">
                <a16:creationId xmlns:a16="http://schemas.microsoft.com/office/drawing/2014/main" id="{A26AB240-F482-4B3B-A82D-4ACB11180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3988" y="4970463"/>
            <a:ext cx="4495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等线" panose="02010600030101010101" pitchFamily="2" charset="-122"/>
                <a:cs typeface="+mn-cs"/>
              </a:rPr>
              <a:t>基粒的类囊体薄膜上</a:t>
            </a:r>
          </a:p>
        </p:txBody>
      </p:sp>
      <p:sp>
        <p:nvSpPr>
          <p:cNvPr id="37897" name="Text Box 9">
            <a:extLst>
              <a:ext uri="{FF2B5EF4-FFF2-40B4-BE49-F238E27FC236}">
                <a16:creationId xmlns:a16="http://schemas.microsoft.com/office/drawing/2014/main" id="{29D8DA55-7B82-48F5-BD65-213E4AA869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983163"/>
            <a:ext cx="32400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华文中宋" panose="02010600040101010101" pitchFamily="2" charset="-122"/>
                <a:cs typeface="+mn-cs"/>
              </a:rPr>
              <a:t>色素的分布：</a:t>
            </a:r>
          </a:p>
        </p:txBody>
      </p:sp>
      <p:grpSp>
        <p:nvGrpSpPr>
          <p:cNvPr id="37898" name="Group 10">
            <a:extLst>
              <a:ext uri="{FF2B5EF4-FFF2-40B4-BE49-F238E27FC236}">
                <a16:creationId xmlns:a16="http://schemas.microsoft.com/office/drawing/2014/main" id="{AAA8D802-34B9-44D7-97D3-51EB9B069052}"/>
              </a:ext>
            </a:extLst>
          </p:cNvPr>
          <p:cNvGrpSpPr>
            <a:grpSpLocks/>
          </p:cNvGrpSpPr>
          <p:nvPr/>
        </p:nvGrpSpPr>
        <p:grpSpPr bwMode="auto">
          <a:xfrm>
            <a:off x="5499100" y="176213"/>
            <a:ext cx="5930900" cy="2820987"/>
            <a:chOff x="2448" y="303"/>
            <a:chExt cx="3064" cy="1713"/>
          </a:xfrm>
        </p:grpSpPr>
        <p:pic>
          <p:nvPicPr>
            <p:cNvPr id="21516" name="Picture 11">
              <a:extLst>
                <a:ext uri="{FF2B5EF4-FFF2-40B4-BE49-F238E27FC236}">
                  <a16:creationId xmlns:a16="http://schemas.microsoft.com/office/drawing/2014/main" id="{032467CA-1A71-4DB0-88E8-3357F680C7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2" y="303"/>
              <a:ext cx="2200" cy="1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17" name="Rectangle 12">
              <a:extLst>
                <a:ext uri="{FF2B5EF4-FFF2-40B4-BE49-F238E27FC236}">
                  <a16:creationId xmlns:a16="http://schemas.microsoft.com/office/drawing/2014/main" id="{42C45409-1A9E-4F46-BE2D-1FA657E35D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960"/>
              <a:ext cx="7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+mn-cs"/>
                </a:rPr>
                <a:t>类囊体</a:t>
              </a:r>
            </a:p>
          </p:txBody>
        </p:sp>
        <p:sp>
          <p:nvSpPr>
            <p:cNvPr id="21518" name="Line 13">
              <a:extLst>
                <a:ext uri="{FF2B5EF4-FFF2-40B4-BE49-F238E27FC236}">
                  <a16:creationId xmlns:a16="http://schemas.microsoft.com/office/drawing/2014/main" id="{866CE716-E93A-4B1D-9E8D-863CD05674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6" y="720"/>
              <a:ext cx="528" cy="2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358447A1-5854-4060-B1E7-598FF0452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0" y="1997075"/>
            <a:ext cx="5214938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/>
      <p:bldP spid="37893" grpId="0"/>
      <p:bldP spid="37894" grpId="0"/>
      <p:bldP spid="37895" grpId="0"/>
      <p:bldP spid="37896" grpId="0"/>
      <p:bldP spid="3789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EU0X~2RN$%{O{N7G1E6BAX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5805" y="4562475"/>
            <a:ext cx="3813175" cy="199517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74345" y="237490"/>
            <a:ext cx="47821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复习回顾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——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叶绿体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74345" y="947420"/>
            <a:ext cx="899160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1</a:t>
            </a:r>
            <a:r>
              <a: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、结构：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2</a:t>
            </a:r>
            <a:r>
              <a: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、分布：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3</a:t>
            </a:r>
            <a:r>
              <a: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、遗传物质含有情况：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4</a:t>
            </a:r>
            <a:r>
              <a: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、功能：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501900" y="947420"/>
            <a:ext cx="90246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具有双层膜，基质中分布有类囊体堆叠形成的基粒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390775" y="2609850"/>
            <a:ext cx="89611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分布在植物见光部位，</a:t>
            </a:r>
            <a:r>
              <a:rPr kumimoji="0" lang="zh-CN" altLang="en-US" sz="3600" b="1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主要在叶肉细胞中</a:t>
            </a: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。根尖细胞、表皮细胞中没有叶绿体分布。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160645" y="4271645"/>
            <a:ext cx="56057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含有少量DNA和RNA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32025" y="5205730"/>
            <a:ext cx="64446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含有与光合作用相关的色素与酶。色素分布在类囊体膜上。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002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/>
      <p:bldP spid="6" grpId="1"/>
      <p:bldP spid="10" grpId="0"/>
      <p:bldP spid="10" grpId="1"/>
      <p:bldP spid="5" grpId="0"/>
      <p:bldP spid="5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1B8DC93D-E72E-4522-B172-CCF483E97A6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586413" y="211138"/>
            <a:ext cx="5211762" cy="423862"/>
          </a:xfrm>
        </p:spPr>
        <p:txBody>
          <a:bodyPr>
            <a:spAutoFit/>
          </a:bodyPr>
          <a:lstStyle/>
          <a:p>
            <a:pPr eaLnBrk="1" hangingPunct="1"/>
            <a:r>
              <a:rPr lang="en-US" altLang="zh-CN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1880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年，恩格尔曼的实验</a:t>
            </a:r>
          </a:p>
        </p:txBody>
      </p:sp>
      <p:pic>
        <p:nvPicPr>
          <p:cNvPr id="23555" name="Picture 3" descr="恩吉尔曼">
            <a:extLst>
              <a:ext uri="{FF2B5EF4-FFF2-40B4-BE49-F238E27FC236}">
                <a16:creationId xmlns:a16="http://schemas.microsoft.com/office/drawing/2014/main" id="{DE3893BF-4FE6-42FA-90CD-DEFD25F4C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6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265238"/>
            <a:ext cx="2146300" cy="295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4" descr="恩吉尔曼2">
            <a:extLst>
              <a:ext uri="{FF2B5EF4-FFF2-40B4-BE49-F238E27FC236}">
                <a16:creationId xmlns:a16="http://schemas.microsoft.com/office/drawing/2014/main" id="{5699317D-3B6E-4F50-97F1-2EB49533A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713" y="1168400"/>
            <a:ext cx="2190750" cy="302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Text Box 5">
            <a:extLst>
              <a:ext uri="{FF2B5EF4-FFF2-40B4-BE49-F238E27FC236}">
                <a16:creationId xmlns:a16="http://schemas.microsoft.com/office/drawing/2014/main" id="{D85561C0-EECD-4608-BF6E-3208FD83F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073400"/>
            <a:ext cx="2038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隔绝空气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64" name="Text Box 8">
            <a:extLst>
              <a:ext uri="{FF2B5EF4-FFF2-40B4-BE49-F238E27FC236}">
                <a16:creationId xmlns:a16="http://schemas.microsoft.com/office/drawing/2014/main" id="{5834769D-76BA-40C2-ADC3-DF0D93DD0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458913"/>
            <a:ext cx="1731963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水绵和好氧细菌的装片</a:t>
            </a:r>
          </a:p>
        </p:txBody>
      </p:sp>
      <p:sp>
        <p:nvSpPr>
          <p:cNvPr id="19465" name="Line 9">
            <a:extLst>
              <a:ext uri="{FF2B5EF4-FFF2-40B4-BE49-F238E27FC236}">
                <a16:creationId xmlns:a16="http://schemas.microsoft.com/office/drawing/2014/main" id="{472461D8-C2A3-4FF7-87F7-7D57DE2E5D3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44675" y="1809750"/>
            <a:ext cx="1036638" cy="2381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466" name="Line 10">
            <a:extLst>
              <a:ext uri="{FF2B5EF4-FFF2-40B4-BE49-F238E27FC236}">
                <a16:creationId xmlns:a16="http://schemas.microsoft.com/office/drawing/2014/main" id="{4AAFBC3B-762B-4ED6-8329-E6E7AB59FB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85925" y="3346450"/>
            <a:ext cx="69373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561" name="Rectangle 3">
            <a:extLst>
              <a:ext uri="{FF2B5EF4-FFF2-40B4-BE49-F238E27FC236}">
                <a16:creationId xmlns:a16="http://schemas.microsoft.com/office/drawing/2014/main" id="{41D0C6B6-71C5-421D-8131-E5EFB666D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04800" y="9525"/>
            <a:ext cx="6562725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（三）叶绿体的功能</a:t>
            </a:r>
          </a:p>
        </p:txBody>
      </p:sp>
      <p:sp>
        <p:nvSpPr>
          <p:cNvPr id="23562" name="文本框 1">
            <a:extLst>
              <a:ext uri="{FF2B5EF4-FFF2-40B4-BE49-F238E27FC236}">
                <a16:creationId xmlns:a16="http://schemas.microsoft.com/office/drawing/2014/main" id="{89CBEEF4-B043-4BCE-AA71-2529C72E4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2288" y="1244600"/>
            <a:ext cx="554037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黑暗，用极细光束照射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B78017-141A-4311-874D-4D37BE7D6E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0488" y="1497013"/>
            <a:ext cx="554037" cy="269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完全暴露在光下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74D6851-BC3F-45EC-B5B5-EECDBEB6E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" y="5170488"/>
            <a:ext cx="3806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水棉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+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好氧细菌</a:t>
            </a:r>
          </a:p>
        </p:txBody>
      </p:sp>
      <p:sp>
        <p:nvSpPr>
          <p:cNvPr id="5" name="左大括号 4">
            <a:extLst>
              <a:ext uri="{FF2B5EF4-FFF2-40B4-BE49-F238E27FC236}">
                <a16:creationId xmlns:a16="http://schemas.microsoft.com/office/drawing/2014/main" id="{302A67B8-C913-453C-9601-A346559E6792}"/>
              </a:ext>
            </a:extLst>
          </p:cNvPr>
          <p:cNvSpPr/>
          <p:nvPr/>
        </p:nvSpPr>
        <p:spPr>
          <a:xfrm>
            <a:off x="2709863" y="4935538"/>
            <a:ext cx="533400" cy="1084262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BA42161-E980-4776-BFF3-5F59EECBBF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4688" y="4773613"/>
            <a:ext cx="4029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黑暗，用极细光束照射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3C07EAF-9E64-471B-A1FF-546EA1FCB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8025" y="5710238"/>
            <a:ext cx="23383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完全暴露在光下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7D235EE7-57DC-4CB1-92E4-4237CBF6B1D4}"/>
              </a:ext>
            </a:extLst>
          </p:cNvPr>
          <p:cNvCxnSpPr>
            <a:endCxn id="6" idx="3"/>
          </p:cNvCxnSpPr>
          <p:nvPr/>
        </p:nvCxnSpPr>
        <p:spPr>
          <a:xfrm>
            <a:off x="6477000" y="4999038"/>
            <a:ext cx="766763" cy="63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6BE9632-CC7F-447A-BA4E-14293C400E12}"/>
              </a:ext>
            </a:extLst>
          </p:cNvPr>
          <p:cNvCxnSpPr>
            <a:endCxn id="6" idx="3"/>
          </p:cNvCxnSpPr>
          <p:nvPr/>
        </p:nvCxnSpPr>
        <p:spPr>
          <a:xfrm>
            <a:off x="5586413" y="5942013"/>
            <a:ext cx="766762" cy="63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E0ADC194-A2F6-4A4A-B3A0-910566318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3763" y="4662488"/>
            <a:ext cx="402748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好氧细菌集中在叶绿体被光束照射的部位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51A4398-E4B7-45A2-87A5-58C5450C45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6038" y="5603875"/>
            <a:ext cx="40290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好氧细菌分布在叶绿体所有受光部位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/>
      <p:bldP spid="19464" grpId="0"/>
      <p:bldP spid="3" grpId="0"/>
      <p:bldP spid="4" grpId="0"/>
      <p:bldP spid="5" grpId="0" animBg="1"/>
      <p:bldP spid="6" grpId="0"/>
      <p:bldP spid="1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6" name="Rectangle 30"/>
          <p:cNvSpPr/>
          <p:nvPr/>
        </p:nvSpPr>
        <p:spPr>
          <a:xfrm>
            <a:off x="654050" y="69533"/>
            <a:ext cx="8326438" cy="13220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1880年，恩格尔曼的实验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02690" y="1045210"/>
            <a:ext cx="98710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>
                <a:ln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华文行楷" panose="02010800040101010101" charset="-122"/>
                <a:ea typeface="华文行楷" panose="02010800040101010101" charset="-122"/>
                <a:cs typeface="+mn-cs"/>
              </a:rPr>
              <a:t>①、恩格尔曼用到了哪些生物作为研究材料？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160145" y="2621280"/>
            <a:ext cx="98710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华文行楷" panose="02010800040101010101" charset="-122"/>
                <a:ea typeface="华文行楷" panose="02010800040101010101" charset="-122"/>
                <a:cs typeface="+mn-cs"/>
              </a:rPr>
              <a:t>②、好氧菌在实验中起到了怎样的作用？</a:t>
            </a:r>
          </a:p>
        </p:txBody>
      </p:sp>
      <p:sp>
        <p:nvSpPr>
          <p:cNvPr id="53255" name="Rectangle 7"/>
          <p:cNvSpPr/>
          <p:nvPr/>
        </p:nvSpPr>
        <p:spPr>
          <a:xfrm>
            <a:off x="1904365" y="1849120"/>
            <a:ext cx="379539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好氧菌和水绵</a:t>
            </a:r>
          </a:p>
        </p:txBody>
      </p:sp>
      <p:sp>
        <p:nvSpPr>
          <p:cNvPr id="10" name="Rectangle 7"/>
          <p:cNvSpPr/>
          <p:nvPr/>
        </p:nvSpPr>
        <p:spPr>
          <a:xfrm>
            <a:off x="1904365" y="3361055"/>
            <a:ext cx="976376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好氧菌对氧气十分敏感，可以通过其出现的位置，指示氧气的产生部位。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5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46E00C2-63B8-4681-AE8A-BAE3C8A7E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5" y="204788"/>
            <a:ext cx="5957888" cy="447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E0FA3F0-75F3-4999-AF5E-9E8D4298A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3275" y="1143000"/>
            <a:ext cx="4267200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白化苗</a:t>
            </a:r>
          </a:p>
        </p:txBody>
      </p:sp>
      <p:sp>
        <p:nvSpPr>
          <p:cNvPr id="7172" name="文本框 6">
            <a:extLst>
              <a:ext uri="{FF2B5EF4-FFF2-40B4-BE49-F238E27FC236}">
                <a16:creationId xmlns:a16="http://schemas.microsoft.com/office/drawing/2014/main" id="{37219156-6C1A-4DE7-B144-DED844CB3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3600" y="2522538"/>
            <a:ext cx="4572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05C8BA3-73F3-41B0-9B22-22731393A1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3275" y="2217738"/>
            <a:ext cx="4495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难以存活，极易枯死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DBC7701-2A32-4FFC-961E-B19B3AE0C4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3275" y="2886075"/>
            <a:ext cx="44958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没有色素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ACC5815-8AB1-44CD-9832-288EFB625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2200" y="5181600"/>
            <a:ext cx="8229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绿叶中能够捕获光能的是什么？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5A41151-4645-4993-BE62-56163F09CC13}"/>
              </a:ext>
            </a:extLst>
          </p:cNvPr>
          <p:cNvSpPr txBox="1"/>
          <p:nvPr/>
        </p:nvSpPr>
        <p:spPr>
          <a:xfrm>
            <a:off x="7153275" y="5176838"/>
            <a:ext cx="2133600" cy="5857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色素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6" name="Rectangle 30"/>
          <p:cNvSpPr/>
          <p:nvPr/>
        </p:nvSpPr>
        <p:spPr>
          <a:xfrm>
            <a:off x="654050" y="69533"/>
            <a:ext cx="8326438" cy="13220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1880年，恩格尔曼的实验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3255" name="Rectangle 7"/>
          <p:cNvSpPr/>
          <p:nvPr/>
        </p:nvSpPr>
        <p:spPr>
          <a:xfrm>
            <a:off x="6068695" y="3296920"/>
            <a:ext cx="5915660" cy="1753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水绵具有带状的叶绿体，在细胞中螺旋分布，大而明显，易于观察。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282065" y="847725"/>
            <a:ext cx="987107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华文行楷" panose="02010800040101010101" charset="-122"/>
                <a:ea typeface="华文行楷" panose="02010800040101010101" charset="-122"/>
                <a:cs typeface="+mn-cs"/>
              </a:rPr>
              <a:t>③恩格尔曼花了十年的时间进行了研究，在这个过程中用到了很多生物，如绿眼虫、硅藻等，但只有用水绵的实验现象最清晰明显，从水绵的结构上思考一下为什么？</a:t>
            </a:r>
            <a:endParaRPr kumimoji="0" lang="en-US" altLang="zh-CN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华文行楷" panose="02010800040101010101" charset="-122"/>
              <a:ea typeface="华文行楷" panose="02010800040101010101" charset="-122"/>
              <a:cs typeface="+mn-cs"/>
            </a:endParaRPr>
          </a:p>
        </p:txBody>
      </p:sp>
      <p:pic>
        <p:nvPicPr>
          <p:cNvPr id="4" name="图片 3" descr="~4R%{58ZBGA][{C(3PKSG~J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1217930"/>
            <a:ext cx="5734050" cy="3238500"/>
          </a:xfrm>
          <a:prstGeom prst="rect">
            <a:avLst/>
          </a:prstGeom>
        </p:spPr>
      </p:pic>
      <p:pic>
        <p:nvPicPr>
          <p:cNvPr id="3" name="图片 2" descr="DIR8{_0SFJGZ{1C`}A~]IJ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96950" y="352425"/>
            <a:ext cx="3093720" cy="643763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7B49DE-F7B3-415F-BA88-83F79D649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063" y="241300"/>
            <a:ext cx="4343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实验的巧妙之处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0E68CB5-62F7-43E2-B9E2-61DB11005E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914400"/>
            <a:ext cx="5943600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、选材：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、环境：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、对照：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B033C7D-5FC4-4D23-BD95-8A16E2E929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914400"/>
            <a:ext cx="5943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水绵，具有带状叶绿体，大，易于观察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5108A4E-0FBA-496B-9ECF-7FEC93BC2D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1347788"/>
            <a:ext cx="5943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好氧细菌，可确定氧气释放部位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9922475-5982-48EF-A7F2-D2017B63A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8775" y="2105025"/>
            <a:ext cx="5943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黑暗，排除光干扰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C71CCDE-0033-4A3F-B8AE-1380723EB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557463"/>
            <a:ext cx="5943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无氧气，排除氧气的干扰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0055556-7B21-43F2-A988-DA1039FC3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6775" y="3536950"/>
            <a:ext cx="5943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极细光束照射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暴露在光下</a:t>
            </a:r>
          </a:p>
        </p:txBody>
      </p:sp>
      <p:sp>
        <p:nvSpPr>
          <p:cNvPr id="9" name="左大括号 8">
            <a:extLst>
              <a:ext uri="{FF2B5EF4-FFF2-40B4-BE49-F238E27FC236}">
                <a16:creationId xmlns:a16="http://schemas.microsoft.com/office/drawing/2014/main" id="{1E72BFE8-0981-462A-9915-8E2DE62531C3}"/>
              </a:ext>
            </a:extLst>
          </p:cNvPr>
          <p:cNvSpPr/>
          <p:nvPr/>
        </p:nvSpPr>
        <p:spPr>
          <a:xfrm>
            <a:off x="3124200" y="3695700"/>
            <a:ext cx="304800" cy="857250"/>
          </a:xfrm>
          <a:prstGeom prst="leftBrac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左大括号 10">
            <a:extLst>
              <a:ext uri="{FF2B5EF4-FFF2-40B4-BE49-F238E27FC236}">
                <a16:creationId xmlns:a16="http://schemas.microsoft.com/office/drawing/2014/main" id="{BC7392CE-2D3C-41EF-BEE1-736339E953B9}"/>
              </a:ext>
            </a:extLst>
          </p:cNvPr>
          <p:cNvSpPr/>
          <p:nvPr/>
        </p:nvSpPr>
        <p:spPr>
          <a:xfrm>
            <a:off x="5572125" y="3325813"/>
            <a:ext cx="304800" cy="857250"/>
          </a:xfrm>
          <a:prstGeom prst="leftBrac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704B3B8-4A65-468D-8237-D7D10BC5EE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2013" y="3154363"/>
            <a:ext cx="5943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有光照部位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无光照部位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D0ABF739-CC43-4E88-86C5-293562B8E084}"/>
              </a:ext>
            </a:extLst>
          </p:cNvPr>
          <p:cNvSpPr/>
          <p:nvPr/>
        </p:nvSpPr>
        <p:spPr>
          <a:xfrm>
            <a:off x="8021638" y="3524250"/>
            <a:ext cx="979487" cy="433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C18E198-017E-4E0D-8207-1B57C95FC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4313" y="3433763"/>
            <a:ext cx="19700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形成对照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860127F-ED50-4B15-95D6-F6C2A90FA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4821238"/>
            <a:ext cx="4343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实验的结论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2CDD999-78F1-4C6E-95E8-AF4EE50506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7325" y="5573713"/>
            <a:ext cx="82296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、氧气是叶绿体释放的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、叶绿体是绿色植物进行光合作用的场所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7" grpId="0"/>
      <p:bldP spid="8" grpId="0"/>
      <p:bldP spid="9" grpId="0" animBg="1"/>
      <p:bldP spid="11" grpId="0" animBg="1"/>
      <p:bldP spid="12" grpId="0"/>
      <p:bldP spid="13" grpId="0" animBg="1"/>
      <p:bldP spid="15" grpId="0"/>
      <p:bldP spid="1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WordArt 2">
            <a:extLst>
              <a:ext uri="{FF2B5EF4-FFF2-40B4-BE49-F238E27FC236}">
                <a16:creationId xmlns:a16="http://schemas.microsoft.com/office/drawing/2014/main" id="{80453AF4-DDD0-4C40-B061-FBDEB83112A2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209800" y="609600"/>
            <a:ext cx="6781800" cy="7207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总结</a:t>
            </a: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</a:t>
            </a: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叶绿体的功能</a:t>
            </a:r>
          </a:p>
        </p:txBody>
      </p:sp>
      <p:sp>
        <p:nvSpPr>
          <p:cNvPr id="25603" name="Text Box 3">
            <a:extLst>
              <a:ext uri="{FF2B5EF4-FFF2-40B4-BE49-F238E27FC236}">
                <a16:creationId xmlns:a16="http://schemas.microsoft.com/office/drawing/2014/main" id="{C8A49E37-CDE0-4E7D-92C8-1389F673CA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2133600"/>
            <a:ext cx="12115800" cy="288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叶绿体是进行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光合作用的场所。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它内部的巨大膜表面上，分布了许多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吸收光能的色素分子，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还有许多进行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光合作用的酶。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>
            <a:extLst>
              <a:ext uri="{FF2B5EF4-FFF2-40B4-BE49-F238E27FC236}">
                <a16:creationId xmlns:a16="http://schemas.microsoft.com/office/drawing/2014/main" id="{35AACAB4-DD4D-4649-BF3C-8656BAB1C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133600"/>
            <a:ext cx="946785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5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二、光合作用的原理和应用</a:t>
            </a:r>
          </a:p>
        </p:txBody>
      </p:sp>
      <p:sp>
        <p:nvSpPr>
          <p:cNvPr id="30723" name="文本框 4">
            <a:extLst>
              <a:ext uri="{FF2B5EF4-FFF2-40B4-BE49-F238E27FC236}">
                <a16:creationId xmlns:a16="http://schemas.microsoft.com/office/drawing/2014/main" id="{8EB10AF9-C695-409A-8DC2-F03AA2BFD0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624263"/>
            <a:ext cx="6705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、光合作用的探索历程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>
            <a:extLst>
              <a:ext uri="{FF2B5EF4-FFF2-40B4-BE49-F238E27FC236}">
                <a16:creationId xmlns:a16="http://schemas.microsoft.com/office/drawing/2014/main" id="{FF1FE070-1DE9-405C-99EE-7F5BA0AF0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375" y="133350"/>
            <a:ext cx="799465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（一）光合作用的探究历程</a:t>
            </a:r>
          </a:p>
        </p:txBody>
      </p:sp>
      <p:pic>
        <p:nvPicPr>
          <p:cNvPr id="46083" name="Picture 3" descr="未标题-1">
            <a:extLst>
              <a:ext uri="{FF2B5EF4-FFF2-40B4-BE49-F238E27FC236}">
                <a16:creationId xmlns:a16="http://schemas.microsoft.com/office/drawing/2014/main" id="{AC038278-A823-4B84-84E9-9E2D570AC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113" y="1577975"/>
            <a:ext cx="2332037" cy="348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4" name="Picture 4" descr="未标题-2">
            <a:extLst>
              <a:ext uri="{FF2B5EF4-FFF2-40B4-BE49-F238E27FC236}">
                <a16:creationId xmlns:a16="http://schemas.microsoft.com/office/drawing/2014/main" id="{816B9E2E-4FAE-4C2B-8CC0-D3CF266C6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12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1552575"/>
            <a:ext cx="2698750" cy="364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5" name="AutoShape 5">
            <a:extLst>
              <a:ext uri="{FF2B5EF4-FFF2-40B4-BE49-F238E27FC236}">
                <a16:creationId xmlns:a16="http://schemas.microsoft.com/office/drawing/2014/main" id="{9D448E1B-BE95-4AAC-BDC8-1106FFF0450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756025" y="2743200"/>
            <a:ext cx="3473450" cy="366713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6424711 h 21600"/>
              <a:gd name="T4" fmla="*/ 2147483646 w 21600"/>
              <a:gd name="T5" fmla="*/ 26424711 h 21600"/>
              <a:gd name="T6" fmla="*/ 2147483646 w 21600"/>
              <a:gd name="T7" fmla="*/ 79274420 h 21600"/>
              <a:gd name="T8" fmla="*/ 2147483646 w 21600"/>
              <a:gd name="T9" fmla="*/ 79274420 h 21600"/>
              <a:gd name="T10" fmla="*/ 2147483646 w 21600"/>
              <a:gd name="T11" fmla="*/ 105699131 h 21600"/>
              <a:gd name="T12" fmla="*/ 2147483646 w 21600"/>
              <a:gd name="T13" fmla="*/ 52849421 h 21600"/>
              <a:gd name="T14" fmla="*/ 2147483646 w 21600"/>
              <a:gd name="T15" fmla="*/ 0 h 21600"/>
              <a:gd name="T16" fmla="*/ 2147483646 w 21600"/>
              <a:gd name="T17" fmla="*/ 26424711 h 21600"/>
              <a:gd name="T18" fmla="*/ 2147483646 w 21600"/>
              <a:gd name="T19" fmla="*/ 79274420 h 21600"/>
              <a:gd name="T20" fmla="*/ 2147483646 w 21600"/>
              <a:gd name="T21" fmla="*/ 79274420 h 21600"/>
              <a:gd name="T22" fmla="*/ 2147483646 w 21600"/>
              <a:gd name="T23" fmla="*/ 26424711 h 21600"/>
              <a:gd name="T24" fmla="*/ 2147483646 w 21600"/>
              <a:gd name="T25" fmla="*/ 26424711 h 21600"/>
              <a:gd name="T26" fmla="*/ 0 w 21600"/>
              <a:gd name="T27" fmla="*/ 26424711 h 21600"/>
              <a:gd name="T28" fmla="*/ 0 w 21600"/>
              <a:gd name="T29" fmla="*/ 79274420 h 21600"/>
              <a:gd name="T30" fmla="*/ 2147483646 w 21600"/>
              <a:gd name="T31" fmla="*/ 79274420 h 21600"/>
              <a:gd name="T32" fmla="*/ 2147483646 w 21600"/>
              <a:gd name="T33" fmla="*/ 26424711 h 21600"/>
              <a:gd name="T34" fmla="*/ 0 w 21600"/>
              <a:gd name="T35" fmla="*/ 26424711 h 21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6086" name="Text Box 6">
            <a:extLst>
              <a:ext uri="{FF2B5EF4-FFF2-40B4-BE49-F238E27FC236}">
                <a16:creationId xmlns:a16="http://schemas.microsoft.com/office/drawing/2014/main" id="{C04B010D-3F74-4EF2-B157-7691D3336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0400" y="2093913"/>
            <a:ext cx="1828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五年后</a:t>
            </a:r>
          </a:p>
        </p:txBody>
      </p:sp>
      <p:sp>
        <p:nvSpPr>
          <p:cNvPr id="46087" name="Text Box 7">
            <a:extLst>
              <a:ext uri="{FF2B5EF4-FFF2-40B4-BE49-F238E27FC236}">
                <a16:creationId xmlns:a16="http://schemas.microsoft.com/office/drawing/2014/main" id="{D65F7D21-4070-485D-B447-CCB6CB6E90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663" y="998538"/>
            <a:ext cx="79946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1648</a:t>
            </a: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年，海尔蒙特的柳树实验</a:t>
            </a:r>
          </a:p>
        </p:txBody>
      </p:sp>
      <p:sp>
        <p:nvSpPr>
          <p:cNvPr id="46088" name="Text Box 8">
            <a:extLst>
              <a:ext uri="{FF2B5EF4-FFF2-40B4-BE49-F238E27FC236}">
                <a16:creationId xmlns:a16="http://schemas.microsoft.com/office/drawing/2014/main" id="{83613FD4-C5B1-4C4A-BE23-348C3BCB1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975" y="3265488"/>
            <a:ext cx="403225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柳树增重约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82kg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土壤减少约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100g</a:t>
            </a:r>
          </a:p>
        </p:txBody>
      </p:sp>
      <p:sp>
        <p:nvSpPr>
          <p:cNvPr id="46089" name="Text Box 9">
            <a:extLst>
              <a:ext uri="{FF2B5EF4-FFF2-40B4-BE49-F238E27FC236}">
                <a16:creationId xmlns:a16="http://schemas.microsoft.com/office/drawing/2014/main" id="{19212DCB-E1DB-4BB8-B086-622556631B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0738" y="5013325"/>
            <a:ext cx="65928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水分是建造植物体的原料</a:t>
            </a:r>
          </a:p>
        </p:txBody>
      </p:sp>
      <p:sp>
        <p:nvSpPr>
          <p:cNvPr id="46090" name="Text Box 10">
            <a:extLst>
              <a:ext uri="{FF2B5EF4-FFF2-40B4-BE49-F238E27FC236}">
                <a16:creationId xmlns:a16="http://schemas.microsoft.com/office/drawing/2014/main" id="{21C4CDB5-0762-484E-841C-3F835D4B5B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5019675"/>
            <a:ext cx="16922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结论：</a:t>
            </a:r>
          </a:p>
        </p:txBody>
      </p:sp>
      <p:sp>
        <p:nvSpPr>
          <p:cNvPr id="46091" name="Text Box 11">
            <a:extLst>
              <a:ext uri="{FF2B5EF4-FFF2-40B4-BE49-F238E27FC236}">
                <a16:creationId xmlns:a16="http://schemas.microsoft.com/office/drawing/2014/main" id="{015660C3-17BB-47E9-B375-5D7692EE66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5668963"/>
            <a:ext cx="18002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局限：</a:t>
            </a:r>
          </a:p>
        </p:txBody>
      </p:sp>
      <p:sp>
        <p:nvSpPr>
          <p:cNvPr id="46092" name="Text Box 12">
            <a:extLst>
              <a:ext uri="{FF2B5EF4-FFF2-40B4-BE49-F238E27FC236}">
                <a16:creationId xmlns:a16="http://schemas.microsoft.com/office/drawing/2014/main" id="{CC04B07B-E46D-4CDB-8195-13B057B9E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2175" y="5662613"/>
            <a:ext cx="50260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忽略空气对植物的影响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6" grpId="0"/>
      <p:bldP spid="46087" grpId="0"/>
      <p:bldP spid="46088" grpId="0"/>
      <p:bldP spid="46089" grpId="0"/>
      <p:bldP spid="46090" grpId="0"/>
      <p:bldP spid="46091" grpId="0"/>
      <p:bldP spid="4609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>
            <a:extLst>
              <a:ext uri="{FF2B5EF4-FFF2-40B4-BE49-F238E27FC236}">
                <a16:creationId xmlns:a16="http://schemas.microsoft.com/office/drawing/2014/main" id="{A0B3ACAA-857B-4689-A7CA-72EA1DFD5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160338"/>
            <a:ext cx="3748088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7" name="Text Box 3">
            <a:extLst>
              <a:ext uri="{FF2B5EF4-FFF2-40B4-BE49-F238E27FC236}">
                <a16:creationId xmlns:a16="http://schemas.microsoft.com/office/drawing/2014/main" id="{BCFFCDD4-2F2E-49E3-8B15-FF3DAEE0C3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6275" y="5410200"/>
            <a:ext cx="8569325" cy="97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有人重复了普利斯特利的实验，得到相反的结果，所以有人认为植物也能使空气变污浊。</a:t>
            </a:r>
          </a:p>
        </p:txBody>
      </p:sp>
      <p:sp>
        <p:nvSpPr>
          <p:cNvPr id="47108" name="Rectangle 4">
            <a:extLst>
              <a:ext uri="{FF2B5EF4-FFF2-40B4-BE49-F238E27FC236}">
                <a16:creationId xmlns:a16="http://schemas.microsoft.com/office/drawing/2014/main" id="{F6F75BFB-8EF2-44E9-82C4-10C808F3A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724400"/>
            <a:ext cx="4114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植物可以更新空气</a:t>
            </a:r>
          </a:p>
        </p:txBody>
      </p:sp>
      <p:pic>
        <p:nvPicPr>
          <p:cNvPr id="47109" name="Picture 5" descr="未标题-1">
            <a:extLst>
              <a:ext uri="{FF2B5EF4-FFF2-40B4-BE49-F238E27FC236}">
                <a16:creationId xmlns:a16="http://schemas.microsoft.com/office/drawing/2014/main" id="{06FC1527-0418-4E23-BEBD-C98516A0C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584325"/>
            <a:ext cx="7620000" cy="290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4" name="Text Box 6">
            <a:extLst>
              <a:ext uri="{FF2B5EF4-FFF2-40B4-BE49-F238E27FC236}">
                <a16:creationId xmlns:a16="http://schemas.microsoft.com/office/drawing/2014/main" id="{4A84A387-B63C-4AB4-A7C7-0F7E7DCF81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92125"/>
            <a:ext cx="5029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1771</a:t>
            </a: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年，英国科学家  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普利斯特利</a:t>
            </a:r>
          </a:p>
        </p:txBody>
      </p:sp>
      <p:sp>
        <p:nvSpPr>
          <p:cNvPr id="47111" name="Text Box 7">
            <a:extLst>
              <a:ext uri="{FF2B5EF4-FFF2-40B4-BE49-F238E27FC236}">
                <a16:creationId xmlns:a16="http://schemas.microsoft.com/office/drawing/2014/main" id="{BF84579B-95F7-4302-827D-A06586BAA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724400"/>
            <a:ext cx="16922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结论：</a:t>
            </a:r>
          </a:p>
        </p:txBody>
      </p:sp>
      <p:sp>
        <p:nvSpPr>
          <p:cNvPr id="47112" name="Text Box 8">
            <a:extLst>
              <a:ext uri="{FF2B5EF4-FFF2-40B4-BE49-F238E27FC236}">
                <a16:creationId xmlns:a16="http://schemas.microsoft.com/office/drawing/2014/main" id="{7426698D-A7A2-4752-B9EF-22FFDFF149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4200" y="5368925"/>
            <a:ext cx="6664325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为什么植物也能使空气变污浊？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/>
      <p:bldP spid="47108" grpId="0"/>
      <p:bldP spid="47111" grpId="0"/>
      <p:bldP spid="4711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8" name="Group 2">
            <a:extLst>
              <a:ext uri="{FF2B5EF4-FFF2-40B4-BE49-F238E27FC236}">
                <a16:creationId xmlns:a16="http://schemas.microsoft.com/office/drawing/2014/main" id="{3D7BCF48-A1DF-477C-A4F4-B174C1C2769D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330200"/>
            <a:ext cx="3421063" cy="3429000"/>
            <a:chOff x="22" y="2024"/>
            <a:chExt cx="2291" cy="2296"/>
          </a:xfrm>
        </p:grpSpPr>
        <p:pic>
          <p:nvPicPr>
            <p:cNvPr id="34823" name="Picture 3" descr="963">
              <a:hlinkClick r:id="rId3" action="ppaction://hlinkfile"/>
              <a:extLst>
                <a:ext uri="{FF2B5EF4-FFF2-40B4-BE49-F238E27FC236}">
                  <a16:creationId xmlns:a16="http://schemas.microsoft.com/office/drawing/2014/main" id="{1320ECB0-E6BA-43E1-8D56-6B7B893904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" y="2024"/>
              <a:ext cx="2291" cy="2296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824" name="Line 4">
              <a:extLst>
                <a:ext uri="{FF2B5EF4-FFF2-40B4-BE49-F238E27FC236}">
                  <a16:creationId xmlns:a16="http://schemas.microsoft.com/office/drawing/2014/main" id="{38E767F9-32F0-4A5E-A2DA-5CCEB54FE4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20" y="3521"/>
              <a:ext cx="0" cy="4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4825" name="WordArt 5">
              <a:extLst>
                <a:ext uri="{FF2B5EF4-FFF2-40B4-BE49-F238E27FC236}">
                  <a16:creationId xmlns:a16="http://schemas.microsoft.com/office/drawing/2014/main" id="{573A62BA-8EDA-49FB-8E4D-E58CCE0819D2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 rot="328015">
              <a:off x="945" y="4065"/>
              <a:ext cx="121" cy="13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600" b="0" i="0" u="none" strike="noStrike" kern="10" cap="none" spc="0" normalizeH="0" baseline="0" noProof="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ea"/>
                </a:rPr>
                <a:t>水</a:t>
              </a:r>
            </a:p>
          </p:txBody>
        </p:sp>
        <p:sp>
          <p:nvSpPr>
            <p:cNvPr id="34826" name="WordArt 6">
              <a:extLst>
                <a:ext uri="{FF2B5EF4-FFF2-40B4-BE49-F238E27FC236}">
                  <a16:creationId xmlns:a16="http://schemas.microsoft.com/office/drawing/2014/main" id="{E47179E0-CF3E-4542-A04B-851EFC4E8353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 rot="328015">
              <a:off x="254" y="2704"/>
              <a:ext cx="584" cy="29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600" b="0" i="0" u="none" strike="noStrike" kern="10" cap="none" spc="0" normalizeH="0" baseline="0" noProof="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ea"/>
                </a:rPr>
                <a:t>二氧化碳</a:t>
              </a:r>
            </a:p>
          </p:txBody>
        </p:sp>
        <p:sp>
          <p:nvSpPr>
            <p:cNvPr id="34827" name="Freeform 7">
              <a:extLst>
                <a:ext uri="{FF2B5EF4-FFF2-40B4-BE49-F238E27FC236}">
                  <a16:creationId xmlns:a16="http://schemas.microsoft.com/office/drawing/2014/main" id="{98669216-F7CD-41F3-A5EB-0B9966FB0B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" y="2886"/>
              <a:ext cx="817" cy="408"/>
            </a:xfrm>
            <a:custGeom>
              <a:avLst/>
              <a:gdLst>
                <a:gd name="T0" fmla="*/ 0 w 1440"/>
                <a:gd name="T1" fmla="*/ 482 h 344"/>
                <a:gd name="T2" fmla="*/ 87 w 1440"/>
                <a:gd name="T3" fmla="*/ 561 h 344"/>
                <a:gd name="T4" fmla="*/ 201 w 1440"/>
                <a:gd name="T5" fmla="*/ 401 h 344"/>
                <a:gd name="T6" fmla="*/ 263 w 1440"/>
                <a:gd name="T7" fmla="*/ 0 h 34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40" h="344">
                  <a:moveTo>
                    <a:pt x="0" y="288"/>
                  </a:moveTo>
                  <a:cubicBezTo>
                    <a:pt x="148" y="316"/>
                    <a:pt x="296" y="344"/>
                    <a:pt x="480" y="336"/>
                  </a:cubicBezTo>
                  <a:cubicBezTo>
                    <a:pt x="664" y="328"/>
                    <a:pt x="944" y="296"/>
                    <a:pt x="1104" y="240"/>
                  </a:cubicBezTo>
                  <a:cubicBezTo>
                    <a:pt x="1264" y="184"/>
                    <a:pt x="1384" y="40"/>
                    <a:pt x="144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4828" name="Freeform 8">
              <a:extLst>
                <a:ext uri="{FF2B5EF4-FFF2-40B4-BE49-F238E27FC236}">
                  <a16:creationId xmlns:a16="http://schemas.microsoft.com/office/drawing/2014/main" id="{90541CF3-DB5F-4815-B665-80F18856AD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251"/>
              <a:ext cx="227" cy="433"/>
            </a:xfrm>
            <a:custGeom>
              <a:avLst/>
              <a:gdLst>
                <a:gd name="T0" fmla="*/ 0 w 224"/>
                <a:gd name="T1" fmla="*/ 238 h 584"/>
                <a:gd name="T2" fmla="*/ 201 w 224"/>
                <a:gd name="T3" fmla="*/ 140 h 584"/>
                <a:gd name="T4" fmla="*/ 201 w 224"/>
                <a:gd name="T5" fmla="*/ 23 h 584"/>
                <a:gd name="T6" fmla="*/ 150 w 224"/>
                <a:gd name="T7" fmla="*/ 3 h 58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4" h="584">
                  <a:moveTo>
                    <a:pt x="0" y="584"/>
                  </a:moveTo>
                  <a:cubicBezTo>
                    <a:pt x="80" y="508"/>
                    <a:pt x="160" y="432"/>
                    <a:pt x="192" y="344"/>
                  </a:cubicBezTo>
                  <a:cubicBezTo>
                    <a:pt x="224" y="256"/>
                    <a:pt x="200" y="112"/>
                    <a:pt x="192" y="56"/>
                  </a:cubicBezTo>
                  <a:cubicBezTo>
                    <a:pt x="184" y="0"/>
                    <a:pt x="164" y="4"/>
                    <a:pt x="144" y="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4829" name="WordArt 9">
              <a:extLst>
                <a:ext uri="{FF2B5EF4-FFF2-40B4-BE49-F238E27FC236}">
                  <a16:creationId xmlns:a16="http://schemas.microsoft.com/office/drawing/2014/main" id="{3635DF86-7A87-42F0-9263-3123EECDCF64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 rot="328015">
              <a:off x="931" y="2241"/>
              <a:ext cx="408" cy="23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600" b="0" i="0" u="none" strike="noStrike" kern="10" cap="none" spc="0" normalizeH="0" baseline="0" noProof="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ea"/>
                </a:rPr>
                <a:t>氧气</a:t>
              </a:r>
            </a:p>
          </p:txBody>
        </p:sp>
        <p:sp>
          <p:nvSpPr>
            <p:cNvPr id="34830" name="Freeform 10">
              <a:extLst>
                <a:ext uri="{FF2B5EF4-FFF2-40B4-BE49-F238E27FC236}">
                  <a16:creationId xmlns:a16="http://schemas.microsoft.com/office/drawing/2014/main" id="{92C6AFE1-12B0-4C84-9273-9A736DF4C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840"/>
              <a:ext cx="589" cy="317"/>
            </a:xfrm>
            <a:custGeom>
              <a:avLst/>
              <a:gdLst>
                <a:gd name="T0" fmla="*/ 87 w 1536"/>
                <a:gd name="T1" fmla="*/ 0 h 272"/>
                <a:gd name="T2" fmla="*/ 73 w 1536"/>
                <a:gd name="T3" fmla="*/ 304 h 272"/>
                <a:gd name="T4" fmla="*/ 41 w 1536"/>
                <a:gd name="T5" fmla="*/ 380 h 272"/>
                <a:gd name="T6" fmla="*/ 0 w 1536"/>
                <a:gd name="T7" fmla="*/ 0 h 2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6" h="272">
                  <a:moveTo>
                    <a:pt x="1536" y="0"/>
                  </a:moveTo>
                  <a:cubicBezTo>
                    <a:pt x="1484" y="76"/>
                    <a:pt x="1432" y="152"/>
                    <a:pt x="1296" y="192"/>
                  </a:cubicBezTo>
                  <a:cubicBezTo>
                    <a:pt x="1160" y="232"/>
                    <a:pt x="936" y="272"/>
                    <a:pt x="720" y="240"/>
                  </a:cubicBezTo>
                  <a:cubicBezTo>
                    <a:pt x="504" y="208"/>
                    <a:pt x="120" y="40"/>
                    <a:pt x="0" y="0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4831" name="WordArt 11">
              <a:extLst>
                <a:ext uri="{FF2B5EF4-FFF2-40B4-BE49-F238E27FC236}">
                  <a16:creationId xmlns:a16="http://schemas.microsoft.com/office/drawing/2014/main" id="{0C543A3D-F188-49FE-9A40-0AE81CC5F12D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 rot="328015">
              <a:off x="1515" y="2750"/>
              <a:ext cx="318" cy="18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600" b="0" i="0" u="none" strike="noStrike" kern="10" cap="none" spc="0" normalizeH="0" baseline="0" noProof="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ea"/>
                </a:rPr>
                <a:t>光</a:t>
              </a:r>
            </a:p>
          </p:txBody>
        </p:sp>
        <p:sp>
          <p:nvSpPr>
            <p:cNvPr id="34832" name="WordArt 12">
              <a:extLst>
                <a:ext uri="{FF2B5EF4-FFF2-40B4-BE49-F238E27FC236}">
                  <a16:creationId xmlns:a16="http://schemas.microsoft.com/office/drawing/2014/main" id="{49A45F6F-CD6D-4C7A-8530-DEE19852D913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1927" y="2750"/>
              <a:ext cx="363" cy="54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600" b="1" i="0" u="none" strike="noStrike" kern="10" cap="none" spc="0" normalizeH="0" baseline="0" noProof="0">
                  <a:ln w="12700">
                    <a:solidFill>
                      <a:srgbClr val="EAEAEA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A603AB"/>
                      </a:gs>
                      <a:gs pos="12000">
                        <a:srgbClr val="E81766"/>
                      </a:gs>
                      <a:gs pos="27000">
                        <a:srgbClr val="EE3F17"/>
                      </a:gs>
                      <a:gs pos="48000">
                        <a:srgbClr val="FFFF00"/>
                      </a:gs>
                      <a:gs pos="64999">
                        <a:srgbClr val="1A8D48"/>
                      </a:gs>
                      <a:gs pos="78999">
                        <a:srgbClr val="0819FB"/>
                      </a:gs>
                      <a:gs pos="100000">
                        <a:srgbClr val="A603AB"/>
                      </a:gs>
                    </a:gsLst>
                    <a:lin ang="0" scaled="1"/>
                  </a:gradFill>
                  <a:effectLst>
                    <a:outerShdw dist="35921" dir="2700000" sy="50000" kx="2115830" algn="bl" rotWithShape="0">
                      <a:srgbClr val="C0C0C0">
                        <a:alpha val="79999"/>
                      </a:srgbClr>
                    </a:outerShdw>
                  </a:effectLst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ea"/>
                </a:rPr>
                <a:t>？</a:t>
              </a:r>
            </a:p>
          </p:txBody>
        </p:sp>
      </p:grpSp>
      <p:sp>
        <p:nvSpPr>
          <p:cNvPr id="34819" name="Rectangle 13">
            <a:extLst>
              <a:ext uri="{FF2B5EF4-FFF2-40B4-BE49-F238E27FC236}">
                <a16:creationId xmlns:a16="http://schemas.microsoft.com/office/drawing/2014/main" id="{0DAED9B8-7F00-4BEA-9DB6-2F401DB31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4313" y="233363"/>
            <a:ext cx="76342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3</a:t>
            </a: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、</a:t>
            </a: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1779</a:t>
            </a: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年</a:t>
            </a: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, </a:t>
            </a: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荷兰的科学家 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（</a:t>
            </a: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500</a:t>
            </a: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多次试验）</a:t>
            </a:r>
          </a:p>
        </p:txBody>
      </p:sp>
      <p:sp>
        <p:nvSpPr>
          <p:cNvPr id="49166" name="Text Box 14">
            <a:extLst>
              <a:ext uri="{FF2B5EF4-FFF2-40B4-BE49-F238E27FC236}">
                <a16:creationId xmlns:a16="http://schemas.microsoft.com/office/drawing/2014/main" id="{7B9549A7-1E01-407E-8273-4C9DD1BDB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5063" y="1989138"/>
            <a:ext cx="84582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普利斯特利的实验只有在</a:t>
            </a: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阳光照射</a:t>
            </a: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下才能成功；           </a:t>
            </a:r>
          </a:p>
          <a:p>
            <a:pPr marL="0" marR="0" lvl="0" indent="0" algn="l" defTabSz="4572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植物体只有绿叶才能</a:t>
            </a: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更新空气。</a:t>
            </a:r>
          </a:p>
        </p:txBody>
      </p:sp>
      <p:sp>
        <p:nvSpPr>
          <p:cNvPr id="34821" name="矩形 2">
            <a:extLst>
              <a:ext uri="{FF2B5EF4-FFF2-40B4-BE49-F238E27FC236}">
                <a16:creationId xmlns:a16="http://schemas.microsoft.com/office/drawing/2014/main" id="{4A888697-B254-4B6D-B052-68AD83463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0725" y="241300"/>
            <a:ext cx="20383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英格豪斯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Text Box 2">
            <a:extLst>
              <a:ext uri="{FF2B5EF4-FFF2-40B4-BE49-F238E27FC236}">
                <a16:creationId xmlns:a16="http://schemas.microsoft.com/office/drawing/2014/main" id="{410289FB-3FE8-4BDC-ABCE-4532DC4B6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402138"/>
            <a:ext cx="12293600" cy="192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到</a:t>
            </a: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1785</a:t>
            </a: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年，发现了空气的组成，人们才明确绿叶在光下放出的是</a:t>
            </a: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</a:t>
            </a:r>
            <a:r>
              <a:rPr kumimoji="0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，吸收的是</a:t>
            </a: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</a:t>
            </a:r>
            <a:r>
              <a:rPr kumimoji="0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</a:p>
          <a:p>
            <a:pPr marL="0" marR="0" lvl="0" indent="0" algn="l" defTabSz="457200" rtl="0" eaLnBrk="1" fontAlgn="base" latinLnBrk="0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即：可以更新空气的是</a:t>
            </a: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</a:t>
            </a:r>
            <a:r>
              <a:rPr kumimoji="0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 </a:t>
            </a: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，使空气变污浊的是</a:t>
            </a: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</a:t>
            </a:r>
            <a:r>
              <a:rPr kumimoji="0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3" descr="未标题-1">
            <a:extLst>
              <a:ext uri="{FF2B5EF4-FFF2-40B4-BE49-F238E27FC236}">
                <a16:creationId xmlns:a16="http://schemas.microsoft.com/office/drawing/2014/main" id="{3328CD81-67F1-4131-87BD-65AB86321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25413"/>
            <a:ext cx="3313112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6867" name="Group 4">
            <a:extLst>
              <a:ext uri="{FF2B5EF4-FFF2-40B4-BE49-F238E27FC236}">
                <a16:creationId xmlns:a16="http://schemas.microsoft.com/office/drawing/2014/main" id="{04CC576B-0556-49B0-818F-66970AC9573D}"/>
              </a:ext>
            </a:extLst>
          </p:cNvPr>
          <p:cNvGrpSpPr>
            <a:grpSpLocks/>
          </p:cNvGrpSpPr>
          <p:nvPr/>
        </p:nvGrpSpPr>
        <p:grpSpPr bwMode="auto">
          <a:xfrm>
            <a:off x="596900" y="3532188"/>
            <a:ext cx="3421063" cy="3073400"/>
            <a:chOff x="22" y="2024"/>
            <a:chExt cx="2291" cy="2296"/>
          </a:xfrm>
        </p:grpSpPr>
        <p:pic>
          <p:nvPicPr>
            <p:cNvPr id="36868" name="Picture 5" descr="963">
              <a:hlinkClick r:id="rId4" action="ppaction://hlinkfile"/>
              <a:extLst>
                <a:ext uri="{FF2B5EF4-FFF2-40B4-BE49-F238E27FC236}">
                  <a16:creationId xmlns:a16="http://schemas.microsoft.com/office/drawing/2014/main" id="{A2BAE59B-9F16-4C10-B432-C7EB817DF8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" y="2024"/>
              <a:ext cx="2291" cy="2296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869" name="Line 6">
              <a:extLst>
                <a:ext uri="{FF2B5EF4-FFF2-40B4-BE49-F238E27FC236}">
                  <a16:creationId xmlns:a16="http://schemas.microsoft.com/office/drawing/2014/main" id="{C437F6FC-A494-4ACE-837F-2DF81502EE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20" y="3521"/>
              <a:ext cx="0" cy="4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6870" name="WordArt 7">
              <a:extLst>
                <a:ext uri="{FF2B5EF4-FFF2-40B4-BE49-F238E27FC236}">
                  <a16:creationId xmlns:a16="http://schemas.microsoft.com/office/drawing/2014/main" id="{6D3F6A9D-B65A-4461-859B-723D2DDFB4CD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 rot="328015">
              <a:off x="945" y="4065"/>
              <a:ext cx="121" cy="13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600" b="0" i="0" u="none" strike="noStrike" kern="10" cap="none" spc="0" normalizeH="0" baseline="0" noProof="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ea"/>
                </a:rPr>
                <a:t>水</a:t>
              </a:r>
            </a:p>
          </p:txBody>
        </p:sp>
        <p:sp>
          <p:nvSpPr>
            <p:cNvPr id="36871" name="WordArt 8">
              <a:extLst>
                <a:ext uri="{FF2B5EF4-FFF2-40B4-BE49-F238E27FC236}">
                  <a16:creationId xmlns:a16="http://schemas.microsoft.com/office/drawing/2014/main" id="{ECFC9461-6762-4C2C-9808-51EE1C87C714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 rot="328015">
              <a:off x="254" y="2704"/>
              <a:ext cx="584" cy="29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600" b="0" i="0" u="none" strike="noStrike" kern="10" cap="none" spc="0" normalizeH="0" baseline="0" noProof="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ea"/>
                </a:rPr>
                <a:t>二氧化碳</a:t>
              </a:r>
            </a:p>
          </p:txBody>
        </p:sp>
        <p:sp>
          <p:nvSpPr>
            <p:cNvPr id="36872" name="Freeform 9">
              <a:extLst>
                <a:ext uri="{FF2B5EF4-FFF2-40B4-BE49-F238E27FC236}">
                  <a16:creationId xmlns:a16="http://schemas.microsoft.com/office/drawing/2014/main" id="{964C47FF-8D4D-47AF-83EA-525C7BA410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" y="2886"/>
              <a:ext cx="817" cy="408"/>
            </a:xfrm>
            <a:custGeom>
              <a:avLst/>
              <a:gdLst>
                <a:gd name="T0" fmla="*/ 0 w 1440"/>
                <a:gd name="T1" fmla="*/ 482 h 344"/>
                <a:gd name="T2" fmla="*/ 87 w 1440"/>
                <a:gd name="T3" fmla="*/ 561 h 344"/>
                <a:gd name="T4" fmla="*/ 201 w 1440"/>
                <a:gd name="T5" fmla="*/ 401 h 344"/>
                <a:gd name="T6" fmla="*/ 263 w 1440"/>
                <a:gd name="T7" fmla="*/ 0 h 34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40" h="344">
                  <a:moveTo>
                    <a:pt x="0" y="288"/>
                  </a:moveTo>
                  <a:cubicBezTo>
                    <a:pt x="148" y="316"/>
                    <a:pt x="296" y="344"/>
                    <a:pt x="480" y="336"/>
                  </a:cubicBezTo>
                  <a:cubicBezTo>
                    <a:pt x="664" y="328"/>
                    <a:pt x="944" y="296"/>
                    <a:pt x="1104" y="240"/>
                  </a:cubicBezTo>
                  <a:cubicBezTo>
                    <a:pt x="1264" y="184"/>
                    <a:pt x="1384" y="40"/>
                    <a:pt x="144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6873" name="Freeform 10">
              <a:extLst>
                <a:ext uri="{FF2B5EF4-FFF2-40B4-BE49-F238E27FC236}">
                  <a16:creationId xmlns:a16="http://schemas.microsoft.com/office/drawing/2014/main" id="{C00F8476-2161-4A3D-9BEF-08BA83C0C8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251"/>
              <a:ext cx="227" cy="433"/>
            </a:xfrm>
            <a:custGeom>
              <a:avLst/>
              <a:gdLst>
                <a:gd name="T0" fmla="*/ 0 w 224"/>
                <a:gd name="T1" fmla="*/ 238 h 584"/>
                <a:gd name="T2" fmla="*/ 201 w 224"/>
                <a:gd name="T3" fmla="*/ 140 h 584"/>
                <a:gd name="T4" fmla="*/ 201 w 224"/>
                <a:gd name="T5" fmla="*/ 23 h 584"/>
                <a:gd name="T6" fmla="*/ 150 w 224"/>
                <a:gd name="T7" fmla="*/ 3 h 58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4" h="584">
                  <a:moveTo>
                    <a:pt x="0" y="584"/>
                  </a:moveTo>
                  <a:cubicBezTo>
                    <a:pt x="80" y="508"/>
                    <a:pt x="160" y="432"/>
                    <a:pt x="192" y="344"/>
                  </a:cubicBezTo>
                  <a:cubicBezTo>
                    <a:pt x="224" y="256"/>
                    <a:pt x="200" y="112"/>
                    <a:pt x="192" y="56"/>
                  </a:cubicBezTo>
                  <a:cubicBezTo>
                    <a:pt x="184" y="0"/>
                    <a:pt x="164" y="4"/>
                    <a:pt x="144" y="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6874" name="WordArt 11">
              <a:extLst>
                <a:ext uri="{FF2B5EF4-FFF2-40B4-BE49-F238E27FC236}">
                  <a16:creationId xmlns:a16="http://schemas.microsoft.com/office/drawing/2014/main" id="{2CF89458-CF6A-496C-A513-AB03104EB450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 rot="328015">
              <a:off x="931" y="2241"/>
              <a:ext cx="408" cy="23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600" b="0" i="0" u="none" strike="noStrike" kern="10" cap="none" spc="0" normalizeH="0" baseline="0" noProof="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ea"/>
                </a:rPr>
                <a:t>氧气</a:t>
              </a:r>
            </a:p>
          </p:txBody>
        </p:sp>
        <p:sp>
          <p:nvSpPr>
            <p:cNvPr id="36875" name="Freeform 12">
              <a:extLst>
                <a:ext uri="{FF2B5EF4-FFF2-40B4-BE49-F238E27FC236}">
                  <a16:creationId xmlns:a16="http://schemas.microsoft.com/office/drawing/2014/main" id="{749535EC-455E-47E5-85AB-C580BC4AA3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840"/>
              <a:ext cx="589" cy="317"/>
            </a:xfrm>
            <a:custGeom>
              <a:avLst/>
              <a:gdLst>
                <a:gd name="T0" fmla="*/ 87 w 1536"/>
                <a:gd name="T1" fmla="*/ 0 h 272"/>
                <a:gd name="T2" fmla="*/ 73 w 1536"/>
                <a:gd name="T3" fmla="*/ 304 h 272"/>
                <a:gd name="T4" fmla="*/ 41 w 1536"/>
                <a:gd name="T5" fmla="*/ 380 h 272"/>
                <a:gd name="T6" fmla="*/ 0 w 1536"/>
                <a:gd name="T7" fmla="*/ 0 h 2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6" h="272">
                  <a:moveTo>
                    <a:pt x="1536" y="0"/>
                  </a:moveTo>
                  <a:cubicBezTo>
                    <a:pt x="1484" y="76"/>
                    <a:pt x="1432" y="152"/>
                    <a:pt x="1296" y="192"/>
                  </a:cubicBezTo>
                  <a:cubicBezTo>
                    <a:pt x="1160" y="232"/>
                    <a:pt x="936" y="272"/>
                    <a:pt x="720" y="240"/>
                  </a:cubicBezTo>
                  <a:cubicBezTo>
                    <a:pt x="504" y="208"/>
                    <a:pt x="120" y="40"/>
                    <a:pt x="0" y="0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6876" name="WordArt 13">
              <a:extLst>
                <a:ext uri="{FF2B5EF4-FFF2-40B4-BE49-F238E27FC236}">
                  <a16:creationId xmlns:a16="http://schemas.microsoft.com/office/drawing/2014/main" id="{64BE7A81-D85D-4DC4-A95F-282F2894CB49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 rot="328015">
              <a:off x="1515" y="2750"/>
              <a:ext cx="318" cy="18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600" b="0" i="0" u="none" strike="noStrike" kern="10" cap="none" spc="0" normalizeH="0" baseline="0" noProof="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ea"/>
                </a:rPr>
                <a:t>光</a:t>
              </a:r>
            </a:p>
          </p:txBody>
        </p:sp>
        <p:sp>
          <p:nvSpPr>
            <p:cNvPr id="36877" name="WordArt 14">
              <a:extLst>
                <a:ext uri="{FF2B5EF4-FFF2-40B4-BE49-F238E27FC236}">
                  <a16:creationId xmlns:a16="http://schemas.microsoft.com/office/drawing/2014/main" id="{86D43F60-87E7-480A-966D-410C266C0382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1927" y="2750"/>
              <a:ext cx="363" cy="54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600" b="1" i="0" u="none" strike="noStrike" kern="10" cap="none" spc="0" normalizeH="0" baseline="0" noProof="0">
                  <a:ln w="12700">
                    <a:solidFill>
                      <a:srgbClr val="EAEAEA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A603AB"/>
                      </a:gs>
                      <a:gs pos="12000">
                        <a:srgbClr val="E81766"/>
                      </a:gs>
                      <a:gs pos="27000">
                        <a:srgbClr val="EE3F17"/>
                      </a:gs>
                      <a:gs pos="48000">
                        <a:srgbClr val="FFFF00"/>
                      </a:gs>
                      <a:gs pos="64999">
                        <a:srgbClr val="1A8D48"/>
                      </a:gs>
                      <a:gs pos="78999">
                        <a:srgbClr val="0819FB"/>
                      </a:gs>
                      <a:gs pos="100000">
                        <a:srgbClr val="A603AB"/>
                      </a:gs>
                    </a:gsLst>
                    <a:lin ang="0" scaled="1"/>
                  </a:gradFill>
                  <a:effectLst>
                    <a:outerShdw dist="35921" dir="2700000" sy="50000" kx="2115830" algn="bl" rotWithShape="0">
                      <a:srgbClr val="C0C0C0">
                        <a:alpha val="79999"/>
                      </a:srgbClr>
                    </a:outerShdw>
                  </a:effectLst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ea"/>
                </a:rPr>
                <a:t>？</a:t>
              </a:r>
            </a:p>
          </p:txBody>
        </p:sp>
      </p:grp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Line 2">
            <a:extLst>
              <a:ext uri="{FF2B5EF4-FFF2-40B4-BE49-F238E27FC236}">
                <a16:creationId xmlns:a16="http://schemas.microsoft.com/office/drawing/2014/main" id="{D27E9CFC-B4A2-4452-BB96-D130123268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3749675"/>
            <a:ext cx="11699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3251" name="Line 3">
            <a:extLst>
              <a:ext uri="{FF2B5EF4-FFF2-40B4-BE49-F238E27FC236}">
                <a16:creationId xmlns:a16="http://schemas.microsoft.com/office/drawing/2014/main" id="{18E3A588-2BA2-4BBD-BBA3-A28184442CDB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3697288"/>
            <a:ext cx="7191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8916" name="Text Box 4">
            <a:extLst>
              <a:ext uri="{FF2B5EF4-FFF2-40B4-BE49-F238E27FC236}">
                <a16:creationId xmlns:a16="http://schemas.microsoft.com/office/drawing/2014/main" id="{C254B58B-6489-4B24-8FB3-54056D358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762000"/>
            <a:ext cx="7391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4</a:t>
            </a:r>
            <a:r>
              <a: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</a:t>
            </a:r>
            <a:r>
              <a:rPr kumimoji="0" lang="en-US" altLang="zh-CN" sz="4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1845</a:t>
            </a:r>
            <a:r>
              <a: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年，德国科学家 梅耶</a:t>
            </a:r>
          </a:p>
        </p:txBody>
      </p:sp>
      <p:sp>
        <p:nvSpPr>
          <p:cNvPr id="53253" name="Rectangle 5">
            <a:extLst>
              <a:ext uri="{FF2B5EF4-FFF2-40B4-BE49-F238E27FC236}">
                <a16:creationId xmlns:a16="http://schemas.microsoft.com/office/drawing/2014/main" id="{508BE088-03A1-430B-BEF7-798F54246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970213"/>
            <a:ext cx="792163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光能</a:t>
            </a:r>
          </a:p>
        </p:txBody>
      </p:sp>
      <p:sp>
        <p:nvSpPr>
          <p:cNvPr id="53254" name="Rectangle 6">
            <a:extLst>
              <a:ext uri="{FF2B5EF4-FFF2-40B4-BE49-F238E27FC236}">
                <a16:creationId xmlns:a16="http://schemas.microsoft.com/office/drawing/2014/main" id="{351197B3-C07F-45C1-9151-CAFA9DB75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2817813"/>
            <a:ext cx="792163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化学能</a:t>
            </a:r>
          </a:p>
        </p:txBody>
      </p:sp>
      <p:sp>
        <p:nvSpPr>
          <p:cNvPr id="53255" name="Rectangle 7">
            <a:extLst>
              <a:ext uri="{FF2B5EF4-FFF2-40B4-BE49-F238E27FC236}">
                <a16:creationId xmlns:a16="http://schemas.microsoft.com/office/drawing/2014/main" id="{27885CF2-148B-472A-B71F-AFA70E0D2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0" y="2832100"/>
            <a:ext cx="1800225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储存在什么物质中？</a:t>
            </a:r>
          </a:p>
        </p:txBody>
      </p:sp>
      <p:pic>
        <p:nvPicPr>
          <p:cNvPr id="38920" name="Picture 8" descr="未标题-1">
            <a:extLst>
              <a:ext uri="{FF2B5EF4-FFF2-40B4-BE49-F238E27FC236}">
                <a16:creationId xmlns:a16="http://schemas.microsoft.com/office/drawing/2014/main" id="{03ADE6F6-98C0-481C-9023-E3C44A05D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88" y="160338"/>
            <a:ext cx="3313112" cy="307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8921" name="Group 9">
            <a:extLst>
              <a:ext uri="{FF2B5EF4-FFF2-40B4-BE49-F238E27FC236}">
                <a16:creationId xmlns:a16="http://schemas.microsoft.com/office/drawing/2014/main" id="{663A4CB3-3B99-4032-B5F5-38EDD5F5B6BD}"/>
              </a:ext>
            </a:extLst>
          </p:cNvPr>
          <p:cNvGrpSpPr>
            <a:grpSpLocks/>
          </p:cNvGrpSpPr>
          <p:nvPr/>
        </p:nvGrpSpPr>
        <p:grpSpPr bwMode="auto">
          <a:xfrm>
            <a:off x="760413" y="3497263"/>
            <a:ext cx="3735387" cy="3200400"/>
            <a:chOff x="22" y="2024"/>
            <a:chExt cx="2291" cy="2296"/>
          </a:xfrm>
        </p:grpSpPr>
        <p:pic>
          <p:nvPicPr>
            <p:cNvPr id="38923" name="Picture 10" descr="963">
              <a:hlinkClick r:id="rId4" action="ppaction://hlinkfile"/>
              <a:extLst>
                <a:ext uri="{FF2B5EF4-FFF2-40B4-BE49-F238E27FC236}">
                  <a16:creationId xmlns:a16="http://schemas.microsoft.com/office/drawing/2014/main" id="{5CFD187E-F7D2-47E2-BCCC-FFD0513A76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" y="2024"/>
              <a:ext cx="2291" cy="2296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924" name="Line 11">
              <a:extLst>
                <a:ext uri="{FF2B5EF4-FFF2-40B4-BE49-F238E27FC236}">
                  <a16:creationId xmlns:a16="http://schemas.microsoft.com/office/drawing/2014/main" id="{06FBF203-ED8B-495D-9BC9-811F0C2143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20" y="3521"/>
              <a:ext cx="0" cy="4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8925" name="WordArt 12">
              <a:extLst>
                <a:ext uri="{FF2B5EF4-FFF2-40B4-BE49-F238E27FC236}">
                  <a16:creationId xmlns:a16="http://schemas.microsoft.com/office/drawing/2014/main" id="{AA29CF52-D0B2-43C8-979C-101C4E30639C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 rot="328015">
              <a:off x="945" y="4065"/>
              <a:ext cx="121" cy="13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600" b="0" i="0" u="none" strike="noStrike" kern="10" cap="none" spc="0" normalizeH="0" baseline="0" noProof="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ea"/>
                </a:rPr>
                <a:t>水</a:t>
              </a:r>
            </a:p>
          </p:txBody>
        </p:sp>
        <p:sp>
          <p:nvSpPr>
            <p:cNvPr id="38926" name="WordArt 13">
              <a:extLst>
                <a:ext uri="{FF2B5EF4-FFF2-40B4-BE49-F238E27FC236}">
                  <a16:creationId xmlns:a16="http://schemas.microsoft.com/office/drawing/2014/main" id="{1B5A558D-8858-43A6-8AB3-2F1353A06F4A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 rot="328015">
              <a:off x="254" y="2704"/>
              <a:ext cx="584" cy="29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600" b="0" i="0" u="none" strike="noStrike" kern="10" cap="none" spc="0" normalizeH="0" baseline="0" noProof="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ea"/>
                </a:rPr>
                <a:t>二氧化碳</a:t>
              </a:r>
            </a:p>
          </p:txBody>
        </p:sp>
        <p:sp>
          <p:nvSpPr>
            <p:cNvPr id="38927" name="Freeform 14">
              <a:extLst>
                <a:ext uri="{FF2B5EF4-FFF2-40B4-BE49-F238E27FC236}">
                  <a16:creationId xmlns:a16="http://schemas.microsoft.com/office/drawing/2014/main" id="{B11DA430-C850-458D-B1BB-96B053FEB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" y="2886"/>
              <a:ext cx="817" cy="408"/>
            </a:xfrm>
            <a:custGeom>
              <a:avLst/>
              <a:gdLst>
                <a:gd name="T0" fmla="*/ 0 w 1440"/>
                <a:gd name="T1" fmla="*/ 482 h 344"/>
                <a:gd name="T2" fmla="*/ 87 w 1440"/>
                <a:gd name="T3" fmla="*/ 561 h 344"/>
                <a:gd name="T4" fmla="*/ 201 w 1440"/>
                <a:gd name="T5" fmla="*/ 401 h 344"/>
                <a:gd name="T6" fmla="*/ 263 w 1440"/>
                <a:gd name="T7" fmla="*/ 0 h 34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40" h="344">
                  <a:moveTo>
                    <a:pt x="0" y="288"/>
                  </a:moveTo>
                  <a:cubicBezTo>
                    <a:pt x="148" y="316"/>
                    <a:pt x="296" y="344"/>
                    <a:pt x="480" y="336"/>
                  </a:cubicBezTo>
                  <a:cubicBezTo>
                    <a:pt x="664" y="328"/>
                    <a:pt x="944" y="296"/>
                    <a:pt x="1104" y="240"/>
                  </a:cubicBezTo>
                  <a:cubicBezTo>
                    <a:pt x="1264" y="184"/>
                    <a:pt x="1384" y="40"/>
                    <a:pt x="144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8928" name="Freeform 15">
              <a:extLst>
                <a:ext uri="{FF2B5EF4-FFF2-40B4-BE49-F238E27FC236}">
                  <a16:creationId xmlns:a16="http://schemas.microsoft.com/office/drawing/2014/main" id="{1F6129CA-A609-451F-A585-38749C89C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251"/>
              <a:ext cx="227" cy="433"/>
            </a:xfrm>
            <a:custGeom>
              <a:avLst/>
              <a:gdLst>
                <a:gd name="T0" fmla="*/ 0 w 224"/>
                <a:gd name="T1" fmla="*/ 238 h 584"/>
                <a:gd name="T2" fmla="*/ 201 w 224"/>
                <a:gd name="T3" fmla="*/ 140 h 584"/>
                <a:gd name="T4" fmla="*/ 201 w 224"/>
                <a:gd name="T5" fmla="*/ 23 h 584"/>
                <a:gd name="T6" fmla="*/ 150 w 224"/>
                <a:gd name="T7" fmla="*/ 3 h 58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4" h="584">
                  <a:moveTo>
                    <a:pt x="0" y="584"/>
                  </a:moveTo>
                  <a:cubicBezTo>
                    <a:pt x="80" y="508"/>
                    <a:pt x="160" y="432"/>
                    <a:pt x="192" y="344"/>
                  </a:cubicBezTo>
                  <a:cubicBezTo>
                    <a:pt x="224" y="256"/>
                    <a:pt x="200" y="112"/>
                    <a:pt x="192" y="56"/>
                  </a:cubicBezTo>
                  <a:cubicBezTo>
                    <a:pt x="184" y="0"/>
                    <a:pt x="164" y="4"/>
                    <a:pt x="144" y="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8929" name="WordArt 16">
              <a:extLst>
                <a:ext uri="{FF2B5EF4-FFF2-40B4-BE49-F238E27FC236}">
                  <a16:creationId xmlns:a16="http://schemas.microsoft.com/office/drawing/2014/main" id="{58FA0E68-E5DE-475C-A7A5-89EF20FD042E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 rot="328015">
              <a:off x="931" y="2241"/>
              <a:ext cx="408" cy="23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600" b="0" i="0" u="none" strike="noStrike" kern="10" cap="none" spc="0" normalizeH="0" baseline="0" noProof="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ea"/>
                </a:rPr>
                <a:t>氧气</a:t>
              </a:r>
            </a:p>
          </p:txBody>
        </p:sp>
        <p:sp>
          <p:nvSpPr>
            <p:cNvPr id="38930" name="Freeform 17">
              <a:extLst>
                <a:ext uri="{FF2B5EF4-FFF2-40B4-BE49-F238E27FC236}">
                  <a16:creationId xmlns:a16="http://schemas.microsoft.com/office/drawing/2014/main" id="{C07B7C9C-AA95-43B4-9566-A209642FCC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840"/>
              <a:ext cx="589" cy="317"/>
            </a:xfrm>
            <a:custGeom>
              <a:avLst/>
              <a:gdLst>
                <a:gd name="T0" fmla="*/ 87 w 1536"/>
                <a:gd name="T1" fmla="*/ 0 h 272"/>
                <a:gd name="T2" fmla="*/ 73 w 1536"/>
                <a:gd name="T3" fmla="*/ 304 h 272"/>
                <a:gd name="T4" fmla="*/ 41 w 1536"/>
                <a:gd name="T5" fmla="*/ 380 h 272"/>
                <a:gd name="T6" fmla="*/ 0 w 1536"/>
                <a:gd name="T7" fmla="*/ 0 h 2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6" h="272">
                  <a:moveTo>
                    <a:pt x="1536" y="0"/>
                  </a:moveTo>
                  <a:cubicBezTo>
                    <a:pt x="1484" y="76"/>
                    <a:pt x="1432" y="152"/>
                    <a:pt x="1296" y="192"/>
                  </a:cubicBezTo>
                  <a:cubicBezTo>
                    <a:pt x="1160" y="232"/>
                    <a:pt x="936" y="272"/>
                    <a:pt x="720" y="240"/>
                  </a:cubicBezTo>
                  <a:cubicBezTo>
                    <a:pt x="504" y="208"/>
                    <a:pt x="120" y="40"/>
                    <a:pt x="0" y="0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8931" name="WordArt 18">
              <a:extLst>
                <a:ext uri="{FF2B5EF4-FFF2-40B4-BE49-F238E27FC236}">
                  <a16:creationId xmlns:a16="http://schemas.microsoft.com/office/drawing/2014/main" id="{4BD2FD5A-A062-4E00-8046-0F4EC6F1529B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 rot="328015">
              <a:off x="1515" y="2750"/>
              <a:ext cx="318" cy="18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600" b="0" i="0" u="none" strike="noStrike" kern="10" cap="none" spc="0" normalizeH="0" baseline="0" noProof="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ea"/>
                </a:rPr>
                <a:t>光</a:t>
              </a:r>
            </a:p>
          </p:txBody>
        </p:sp>
        <p:sp>
          <p:nvSpPr>
            <p:cNvPr id="38932" name="WordArt 19">
              <a:extLst>
                <a:ext uri="{FF2B5EF4-FFF2-40B4-BE49-F238E27FC236}">
                  <a16:creationId xmlns:a16="http://schemas.microsoft.com/office/drawing/2014/main" id="{27E18E53-C36A-4F07-887C-8826DFBE7B3C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1927" y="2750"/>
              <a:ext cx="363" cy="54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600" b="1" i="0" u="none" strike="noStrike" kern="10" cap="none" spc="0" normalizeH="0" baseline="0" noProof="0">
                  <a:ln w="12700">
                    <a:solidFill>
                      <a:srgbClr val="EAEAEA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A603AB"/>
                      </a:gs>
                      <a:gs pos="12000">
                        <a:srgbClr val="E81766"/>
                      </a:gs>
                      <a:gs pos="27000">
                        <a:srgbClr val="EE3F17"/>
                      </a:gs>
                      <a:gs pos="48000">
                        <a:srgbClr val="FFFF00"/>
                      </a:gs>
                      <a:gs pos="64999">
                        <a:srgbClr val="1A8D48"/>
                      </a:gs>
                      <a:gs pos="78999">
                        <a:srgbClr val="0819FB"/>
                      </a:gs>
                      <a:gs pos="100000">
                        <a:srgbClr val="A603AB"/>
                      </a:gs>
                    </a:gsLst>
                    <a:lin ang="0" scaled="1"/>
                  </a:gradFill>
                  <a:effectLst>
                    <a:outerShdw dist="35921" dir="2700000" sy="50000" kx="2115830" algn="bl" rotWithShape="0">
                      <a:srgbClr val="C0C0C0">
                        <a:alpha val="79999"/>
                      </a:srgbClr>
                    </a:outerShdw>
                  </a:effectLst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ea"/>
                </a:rPr>
                <a:t>？</a:t>
              </a:r>
            </a:p>
          </p:txBody>
        </p:sp>
      </p:grpSp>
      <p:sp>
        <p:nvSpPr>
          <p:cNvPr id="53268" name="Rectangle 20">
            <a:extLst>
              <a:ext uri="{FF2B5EF4-FFF2-40B4-BE49-F238E27FC236}">
                <a16:creationId xmlns:a16="http://schemas.microsoft.com/office/drawing/2014/main" id="{60CF9684-18F0-4486-971E-15B56760D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3114675"/>
            <a:ext cx="1371600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光合</a:t>
            </a:r>
          </a:p>
          <a:p>
            <a:pPr marL="0" marR="0" lvl="0" indent="0" algn="l" defTabSz="4572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作用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3" grpId="0"/>
      <p:bldP spid="53254" grpId="0"/>
      <p:bldP spid="53255" grpId="0"/>
      <p:bldP spid="5326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98" name="Group 2">
            <a:extLst>
              <a:ext uri="{FF2B5EF4-FFF2-40B4-BE49-F238E27FC236}">
                <a16:creationId xmlns:a16="http://schemas.microsoft.com/office/drawing/2014/main" id="{7ACC823F-54BD-4C00-A6F1-8F829BADD762}"/>
              </a:ext>
            </a:extLst>
          </p:cNvPr>
          <p:cNvGrpSpPr>
            <a:grpSpLocks/>
          </p:cNvGrpSpPr>
          <p:nvPr/>
        </p:nvGrpSpPr>
        <p:grpSpPr bwMode="auto">
          <a:xfrm>
            <a:off x="2049463" y="1608138"/>
            <a:ext cx="1177925" cy="1903412"/>
            <a:chOff x="158" y="1254"/>
            <a:chExt cx="742" cy="1199"/>
          </a:xfrm>
        </p:grpSpPr>
        <p:sp>
          <p:nvSpPr>
            <p:cNvPr id="40989" name="AutoShape 3">
              <a:extLst>
                <a:ext uri="{FF2B5EF4-FFF2-40B4-BE49-F238E27FC236}">
                  <a16:creationId xmlns:a16="http://schemas.microsoft.com/office/drawing/2014/main" id="{34CCBFB9-A9AD-4A95-A09F-C58CDFEE2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" y="2108"/>
              <a:ext cx="381" cy="34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0990" name="Line 4">
              <a:extLst>
                <a:ext uri="{FF2B5EF4-FFF2-40B4-BE49-F238E27FC236}">
                  <a16:creationId xmlns:a16="http://schemas.microsoft.com/office/drawing/2014/main" id="{ADAADE1E-329F-42E3-B34E-ECE24F93B6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8" y="1809"/>
              <a:ext cx="0" cy="427"/>
            </a:xfrm>
            <a:prstGeom prst="line">
              <a:avLst/>
            </a:prstGeom>
            <a:noFill/>
            <a:ln w="38100">
              <a:solidFill>
                <a:srgbClr val="66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0991" name="Line 5">
              <a:extLst>
                <a:ext uri="{FF2B5EF4-FFF2-40B4-BE49-F238E27FC236}">
                  <a16:creationId xmlns:a16="http://schemas.microsoft.com/office/drawing/2014/main" id="{99FCC4F4-7861-4840-B7C8-887DDC1031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8" y="1852"/>
              <a:ext cx="114" cy="170"/>
            </a:xfrm>
            <a:prstGeom prst="line">
              <a:avLst/>
            </a:prstGeom>
            <a:noFill/>
            <a:ln w="9525">
              <a:solidFill>
                <a:srgbClr val="66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0992" name="Line 6">
              <a:extLst>
                <a:ext uri="{FF2B5EF4-FFF2-40B4-BE49-F238E27FC236}">
                  <a16:creationId xmlns:a16="http://schemas.microsoft.com/office/drawing/2014/main" id="{C3C02EE4-F680-4F70-9D95-152C0FD666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8" y="1680"/>
              <a:ext cx="114" cy="171"/>
            </a:xfrm>
            <a:prstGeom prst="line">
              <a:avLst/>
            </a:prstGeom>
            <a:noFill/>
            <a:ln w="9525">
              <a:solidFill>
                <a:srgbClr val="66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0993" name="Line 7">
              <a:extLst>
                <a:ext uri="{FF2B5EF4-FFF2-40B4-BE49-F238E27FC236}">
                  <a16:creationId xmlns:a16="http://schemas.microsoft.com/office/drawing/2014/main" id="{F86143EE-9F1C-4651-8D09-F30F4F038D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6" y="1852"/>
              <a:ext cx="153" cy="213"/>
            </a:xfrm>
            <a:prstGeom prst="line">
              <a:avLst/>
            </a:prstGeom>
            <a:noFill/>
            <a:ln w="9525">
              <a:solidFill>
                <a:srgbClr val="66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0994" name="Line 8">
              <a:extLst>
                <a:ext uri="{FF2B5EF4-FFF2-40B4-BE49-F238E27FC236}">
                  <a16:creationId xmlns:a16="http://schemas.microsoft.com/office/drawing/2014/main" id="{1CC99AD6-536F-4B1A-9E19-6DBA8F5E37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7" y="1680"/>
              <a:ext cx="191" cy="214"/>
            </a:xfrm>
            <a:prstGeom prst="line">
              <a:avLst/>
            </a:prstGeom>
            <a:noFill/>
            <a:ln w="9525">
              <a:solidFill>
                <a:srgbClr val="66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0995" name="AutoShape 9">
              <a:extLst>
                <a:ext uri="{FF2B5EF4-FFF2-40B4-BE49-F238E27FC236}">
                  <a16:creationId xmlns:a16="http://schemas.microsoft.com/office/drawing/2014/main" id="{D3FE378C-695F-47AE-8456-202DDAF7F1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-71" y="1482"/>
              <a:ext cx="1199" cy="742"/>
            </a:xfrm>
            <a:prstGeom prst="flowChartDelay">
              <a:avLst/>
            </a:prstGeom>
            <a:noFill/>
            <a:ln w="5715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0996" name="Freeform 10">
              <a:extLst>
                <a:ext uri="{FF2B5EF4-FFF2-40B4-BE49-F238E27FC236}">
                  <a16:creationId xmlns:a16="http://schemas.microsoft.com/office/drawing/2014/main" id="{76BED0A3-4023-43F9-A91C-8E0E09B92BB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094749">
              <a:off x="206" y="1512"/>
              <a:ext cx="381" cy="292"/>
            </a:xfrm>
            <a:custGeom>
              <a:avLst/>
              <a:gdLst>
                <a:gd name="T0" fmla="*/ 538 w 298"/>
                <a:gd name="T1" fmla="*/ 0 h 331"/>
                <a:gd name="T2" fmla="*/ 368 w 298"/>
                <a:gd name="T3" fmla="*/ 19 h 331"/>
                <a:gd name="T4" fmla="*/ 254 w 298"/>
                <a:gd name="T5" fmla="*/ 37 h 331"/>
                <a:gd name="T6" fmla="*/ 160 w 298"/>
                <a:gd name="T7" fmla="*/ 68 h 331"/>
                <a:gd name="T8" fmla="*/ 105 w 298"/>
                <a:gd name="T9" fmla="*/ 105 h 331"/>
                <a:gd name="T10" fmla="*/ 10 w 298"/>
                <a:gd name="T11" fmla="*/ 191 h 331"/>
                <a:gd name="T12" fmla="*/ 29 w 298"/>
                <a:gd name="T13" fmla="*/ 222 h 331"/>
                <a:gd name="T14" fmla="*/ 142 w 298"/>
                <a:gd name="T15" fmla="*/ 210 h 331"/>
                <a:gd name="T16" fmla="*/ 368 w 298"/>
                <a:gd name="T17" fmla="*/ 179 h 331"/>
                <a:gd name="T18" fmla="*/ 500 w 298"/>
                <a:gd name="T19" fmla="*/ 136 h 331"/>
                <a:gd name="T20" fmla="*/ 538 w 298"/>
                <a:gd name="T21" fmla="*/ 0 h 33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98" h="331">
                  <a:moveTo>
                    <a:pt x="257" y="0"/>
                  </a:moveTo>
                  <a:cubicBezTo>
                    <a:pt x="230" y="9"/>
                    <a:pt x="200" y="11"/>
                    <a:pt x="176" y="27"/>
                  </a:cubicBezTo>
                  <a:cubicBezTo>
                    <a:pt x="141" y="50"/>
                    <a:pt x="159" y="42"/>
                    <a:pt x="122" y="54"/>
                  </a:cubicBezTo>
                  <a:cubicBezTo>
                    <a:pt x="74" y="126"/>
                    <a:pt x="137" y="39"/>
                    <a:pt x="77" y="99"/>
                  </a:cubicBezTo>
                  <a:cubicBezTo>
                    <a:pt x="51" y="125"/>
                    <a:pt x="65" y="124"/>
                    <a:pt x="50" y="153"/>
                  </a:cubicBezTo>
                  <a:cubicBezTo>
                    <a:pt x="28" y="196"/>
                    <a:pt x="14" y="232"/>
                    <a:pt x="5" y="279"/>
                  </a:cubicBezTo>
                  <a:cubicBezTo>
                    <a:pt x="8" y="294"/>
                    <a:pt x="0" y="318"/>
                    <a:pt x="14" y="324"/>
                  </a:cubicBezTo>
                  <a:cubicBezTo>
                    <a:pt x="31" y="331"/>
                    <a:pt x="50" y="312"/>
                    <a:pt x="68" y="306"/>
                  </a:cubicBezTo>
                  <a:cubicBezTo>
                    <a:pt x="107" y="293"/>
                    <a:pt x="142" y="284"/>
                    <a:pt x="176" y="261"/>
                  </a:cubicBezTo>
                  <a:cubicBezTo>
                    <a:pt x="217" y="199"/>
                    <a:pt x="191" y="214"/>
                    <a:pt x="239" y="198"/>
                  </a:cubicBezTo>
                  <a:cubicBezTo>
                    <a:pt x="298" y="110"/>
                    <a:pt x="286" y="96"/>
                    <a:pt x="257" y="0"/>
                  </a:cubicBezTo>
                  <a:close/>
                </a:path>
              </a:pathLst>
            </a:custGeom>
            <a:solidFill>
              <a:srgbClr val="66FF66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0997" name="Freeform 11">
              <a:extLst>
                <a:ext uri="{FF2B5EF4-FFF2-40B4-BE49-F238E27FC236}">
                  <a16:creationId xmlns:a16="http://schemas.microsoft.com/office/drawing/2014/main" id="{DC1DEB6E-0C34-48A8-9E38-1F0E9AC003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" y="1810"/>
              <a:ext cx="250" cy="311"/>
            </a:xfrm>
            <a:custGeom>
              <a:avLst/>
              <a:gdLst>
                <a:gd name="T0" fmla="*/ 152 w 298"/>
                <a:gd name="T1" fmla="*/ 0 h 331"/>
                <a:gd name="T2" fmla="*/ 104 w 298"/>
                <a:gd name="T3" fmla="*/ 22 h 331"/>
                <a:gd name="T4" fmla="*/ 72 w 298"/>
                <a:gd name="T5" fmla="*/ 45 h 331"/>
                <a:gd name="T6" fmla="*/ 46 w 298"/>
                <a:gd name="T7" fmla="*/ 82 h 331"/>
                <a:gd name="T8" fmla="*/ 29 w 298"/>
                <a:gd name="T9" fmla="*/ 127 h 331"/>
                <a:gd name="T10" fmla="*/ 3 w 298"/>
                <a:gd name="T11" fmla="*/ 231 h 331"/>
                <a:gd name="T12" fmla="*/ 8 w 298"/>
                <a:gd name="T13" fmla="*/ 269 h 331"/>
                <a:gd name="T14" fmla="*/ 40 w 298"/>
                <a:gd name="T15" fmla="*/ 255 h 331"/>
                <a:gd name="T16" fmla="*/ 104 w 298"/>
                <a:gd name="T17" fmla="*/ 216 h 331"/>
                <a:gd name="T18" fmla="*/ 142 w 298"/>
                <a:gd name="T19" fmla="*/ 164 h 331"/>
                <a:gd name="T20" fmla="*/ 152 w 298"/>
                <a:gd name="T21" fmla="*/ 0 h 33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98" h="331">
                  <a:moveTo>
                    <a:pt x="257" y="0"/>
                  </a:moveTo>
                  <a:cubicBezTo>
                    <a:pt x="230" y="9"/>
                    <a:pt x="200" y="11"/>
                    <a:pt x="176" y="27"/>
                  </a:cubicBezTo>
                  <a:cubicBezTo>
                    <a:pt x="141" y="50"/>
                    <a:pt x="159" y="42"/>
                    <a:pt x="122" y="54"/>
                  </a:cubicBezTo>
                  <a:cubicBezTo>
                    <a:pt x="74" y="126"/>
                    <a:pt x="137" y="39"/>
                    <a:pt x="77" y="99"/>
                  </a:cubicBezTo>
                  <a:cubicBezTo>
                    <a:pt x="51" y="125"/>
                    <a:pt x="65" y="124"/>
                    <a:pt x="50" y="153"/>
                  </a:cubicBezTo>
                  <a:cubicBezTo>
                    <a:pt x="28" y="196"/>
                    <a:pt x="14" y="232"/>
                    <a:pt x="5" y="279"/>
                  </a:cubicBezTo>
                  <a:cubicBezTo>
                    <a:pt x="8" y="294"/>
                    <a:pt x="0" y="318"/>
                    <a:pt x="14" y="324"/>
                  </a:cubicBezTo>
                  <a:cubicBezTo>
                    <a:pt x="31" y="331"/>
                    <a:pt x="50" y="312"/>
                    <a:pt x="68" y="306"/>
                  </a:cubicBezTo>
                  <a:cubicBezTo>
                    <a:pt x="107" y="293"/>
                    <a:pt x="142" y="284"/>
                    <a:pt x="176" y="261"/>
                  </a:cubicBezTo>
                  <a:cubicBezTo>
                    <a:pt x="217" y="199"/>
                    <a:pt x="191" y="214"/>
                    <a:pt x="239" y="198"/>
                  </a:cubicBezTo>
                  <a:cubicBezTo>
                    <a:pt x="298" y="110"/>
                    <a:pt x="286" y="96"/>
                    <a:pt x="257" y="0"/>
                  </a:cubicBezTo>
                  <a:close/>
                </a:path>
              </a:pathLst>
            </a:custGeom>
            <a:solidFill>
              <a:srgbClr val="66FF66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0998" name="Freeform 12">
              <a:extLst>
                <a:ext uri="{FF2B5EF4-FFF2-40B4-BE49-F238E27FC236}">
                  <a16:creationId xmlns:a16="http://schemas.microsoft.com/office/drawing/2014/main" id="{7C658491-439F-4CA4-9EF2-FB22DBD4B8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" y="1639"/>
              <a:ext cx="250" cy="312"/>
            </a:xfrm>
            <a:custGeom>
              <a:avLst/>
              <a:gdLst>
                <a:gd name="T0" fmla="*/ 152 w 298"/>
                <a:gd name="T1" fmla="*/ 0 h 331"/>
                <a:gd name="T2" fmla="*/ 104 w 298"/>
                <a:gd name="T3" fmla="*/ 23 h 331"/>
                <a:gd name="T4" fmla="*/ 72 w 298"/>
                <a:gd name="T5" fmla="*/ 45 h 331"/>
                <a:gd name="T6" fmla="*/ 46 w 298"/>
                <a:gd name="T7" fmla="*/ 83 h 331"/>
                <a:gd name="T8" fmla="*/ 29 w 298"/>
                <a:gd name="T9" fmla="*/ 128 h 331"/>
                <a:gd name="T10" fmla="*/ 3 w 298"/>
                <a:gd name="T11" fmla="*/ 234 h 331"/>
                <a:gd name="T12" fmla="*/ 8 w 298"/>
                <a:gd name="T13" fmla="*/ 271 h 331"/>
                <a:gd name="T14" fmla="*/ 40 w 298"/>
                <a:gd name="T15" fmla="*/ 255 h 331"/>
                <a:gd name="T16" fmla="*/ 104 w 298"/>
                <a:gd name="T17" fmla="*/ 219 h 331"/>
                <a:gd name="T18" fmla="*/ 142 w 298"/>
                <a:gd name="T19" fmla="*/ 166 h 331"/>
                <a:gd name="T20" fmla="*/ 152 w 298"/>
                <a:gd name="T21" fmla="*/ 0 h 33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98" h="331">
                  <a:moveTo>
                    <a:pt x="257" y="0"/>
                  </a:moveTo>
                  <a:cubicBezTo>
                    <a:pt x="230" y="9"/>
                    <a:pt x="200" y="11"/>
                    <a:pt x="176" y="27"/>
                  </a:cubicBezTo>
                  <a:cubicBezTo>
                    <a:pt x="141" y="50"/>
                    <a:pt x="159" y="42"/>
                    <a:pt x="122" y="54"/>
                  </a:cubicBezTo>
                  <a:cubicBezTo>
                    <a:pt x="74" y="126"/>
                    <a:pt x="137" y="39"/>
                    <a:pt x="77" y="99"/>
                  </a:cubicBezTo>
                  <a:cubicBezTo>
                    <a:pt x="51" y="125"/>
                    <a:pt x="65" y="124"/>
                    <a:pt x="50" y="153"/>
                  </a:cubicBezTo>
                  <a:cubicBezTo>
                    <a:pt x="28" y="196"/>
                    <a:pt x="14" y="232"/>
                    <a:pt x="5" y="279"/>
                  </a:cubicBezTo>
                  <a:cubicBezTo>
                    <a:pt x="8" y="294"/>
                    <a:pt x="0" y="318"/>
                    <a:pt x="14" y="324"/>
                  </a:cubicBezTo>
                  <a:cubicBezTo>
                    <a:pt x="31" y="331"/>
                    <a:pt x="50" y="312"/>
                    <a:pt x="68" y="306"/>
                  </a:cubicBezTo>
                  <a:cubicBezTo>
                    <a:pt x="107" y="293"/>
                    <a:pt x="142" y="284"/>
                    <a:pt x="176" y="261"/>
                  </a:cubicBezTo>
                  <a:cubicBezTo>
                    <a:pt x="217" y="199"/>
                    <a:pt x="191" y="214"/>
                    <a:pt x="239" y="198"/>
                  </a:cubicBezTo>
                  <a:cubicBezTo>
                    <a:pt x="298" y="110"/>
                    <a:pt x="286" y="96"/>
                    <a:pt x="257" y="0"/>
                  </a:cubicBezTo>
                  <a:close/>
                </a:path>
              </a:pathLst>
            </a:custGeom>
            <a:solidFill>
              <a:srgbClr val="66FF66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0999" name="Freeform 13">
              <a:extLst>
                <a:ext uri="{FF2B5EF4-FFF2-40B4-BE49-F238E27FC236}">
                  <a16:creationId xmlns:a16="http://schemas.microsoft.com/office/drawing/2014/main" id="{FE6B2777-4B28-4CCD-9934-86EB959C5B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" y="1511"/>
              <a:ext cx="250" cy="312"/>
            </a:xfrm>
            <a:custGeom>
              <a:avLst/>
              <a:gdLst>
                <a:gd name="T0" fmla="*/ 152 w 298"/>
                <a:gd name="T1" fmla="*/ 0 h 331"/>
                <a:gd name="T2" fmla="*/ 104 w 298"/>
                <a:gd name="T3" fmla="*/ 23 h 331"/>
                <a:gd name="T4" fmla="*/ 72 w 298"/>
                <a:gd name="T5" fmla="*/ 45 h 331"/>
                <a:gd name="T6" fmla="*/ 46 w 298"/>
                <a:gd name="T7" fmla="*/ 83 h 331"/>
                <a:gd name="T8" fmla="*/ 29 w 298"/>
                <a:gd name="T9" fmla="*/ 128 h 331"/>
                <a:gd name="T10" fmla="*/ 3 w 298"/>
                <a:gd name="T11" fmla="*/ 234 h 331"/>
                <a:gd name="T12" fmla="*/ 8 w 298"/>
                <a:gd name="T13" fmla="*/ 271 h 331"/>
                <a:gd name="T14" fmla="*/ 40 w 298"/>
                <a:gd name="T15" fmla="*/ 255 h 331"/>
                <a:gd name="T16" fmla="*/ 104 w 298"/>
                <a:gd name="T17" fmla="*/ 219 h 331"/>
                <a:gd name="T18" fmla="*/ 142 w 298"/>
                <a:gd name="T19" fmla="*/ 166 h 331"/>
                <a:gd name="T20" fmla="*/ 152 w 298"/>
                <a:gd name="T21" fmla="*/ 0 h 33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98" h="331">
                  <a:moveTo>
                    <a:pt x="257" y="0"/>
                  </a:moveTo>
                  <a:cubicBezTo>
                    <a:pt x="230" y="9"/>
                    <a:pt x="200" y="11"/>
                    <a:pt x="176" y="27"/>
                  </a:cubicBezTo>
                  <a:cubicBezTo>
                    <a:pt x="141" y="50"/>
                    <a:pt x="159" y="42"/>
                    <a:pt x="122" y="54"/>
                  </a:cubicBezTo>
                  <a:cubicBezTo>
                    <a:pt x="74" y="126"/>
                    <a:pt x="137" y="39"/>
                    <a:pt x="77" y="99"/>
                  </a:cubicBezTo>
                  <a:cubicBezTo>
                    <a:pt x="51" y="125"/>
                    <a:pt x="65" y="124"/>
                    <a:pt x="50" y="153"/>
                  </a:cubicBezTo>
                  <a:cubicBezTo>
                    <a:pt x="28" y="196"/>
                    <a:pt x="14" y="232"/>
                    <a:pt x="5" y="279"/>
                  </a:cubicBezTo>
                  <a:cubicBezTo>
                    <a:pt x="8" y="294"/>
                    <a:pt x="0" y="318"/>
                    <a:pt x="14" y="324"/>
                  </a:cubicBezTo>
                  <a:cubicBezTo>
                    <a:pt x="31" y="331"/>
                    <a:pt x="50" y="312"/>
                    <a:pt x="68" y="306"/>
                  </a:cubicBezTo>
                  <a:cubicBezTo>
                    <a:pt x="107" y="293"/>
                    <a:pt x="142" y="284"/>
                    <a:pt x="176" y="261"/>
                  </a:cubicBezTo>
                  <a:cubicBezTo>
                    <a:pt x="217" y="199"/>
                    <a:pt x="191" y="214"/>
                    <a:pt x="239" y="198"/>
                  </a:cubicBezTo>
                  <a:cubicBezTo>
                    <a:pt x="298" y="110"/>
                    <a:pt x="286" y="96"/>
                    <a:pt x="257" y="0"/>
                  </a:cubicBezTo>
                  <a:close/>
                </a:path>
              </a:pathLst>
            </a:custGeom>
            <a:solidFill>
              <a:srgbClr val="66FF66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55310" name="AutoShape 14">
            <a:extLst>
              <a:ext uri="{FF2B5EF4-FFF2-40B4-BE49-F238E27FC236}">
                <a16:creationId xmlns:a16="http://schemas.microsoft.com/office/drawing/2014/main" id="{B09CDE72-E5F1-48F4-B209-917CA8287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7763" y="2551113"/>
            <a:ext cx="1563687" cy="255587"/>
          </a:xfrm>
          <a:prstGeom prst="rightArrow">
            <a:avLst>
              <a:gd name="adj1" fmla="val 50000"/>
              <a:gd name="adj2" fmla="val 152922"/>
            </a:avLst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55311" name="Group 15">
            <a:extLst>
              <a:ext uri="{FF2B5EF4-FFF2-40B4-BE49-F238E27FC236}">
                <a16:creationId xmlns:a16="http://schemas.microsoft.com/office/drawing/2014/main" id="{926227B7-548C-456D-BFB3-8B8F410D04A1}"/>
              </a:ext>
            </a:extLst>
          </p:cNvPr>
          <p:cNvGrpSpPr>
            <a:grpSpLocks/>
          </p:cNvGrpSpPr>
          <p:nvPr/>
        </p:nvGrpSpPr>
        <p:grpSpPr bwMode="auto">
          <a:xfrm>
            <a:off x="5978525" y="1901825"/>
            <a:ext cx="1182688" cy="1557338"/>
            <a:chOff x="1383" y="1444"/>
            <a:chExt cx="745" cy="981"/>
          </a:xfrm>
        </p:grpSpPr>
        <p:sp>
          <p:nvSpPr>
            <p:cNvPr id="40976" name="AutoShape 16">
              <a:extLst>
                <a:ext uri="{FF2B5EF4-FFF2-40B4-BE49-F238E27FC236}">
                  <a16:creationId xmlns:a16="http://schemas.microsoft.com/office/drawing/2014/main" id="{B925CE61-289F-4F7C-91E9-6970A54FC9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2" y="2083"/>
              <a:ext cx="381" cy="34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0977" name="Line 17">
              <a:extLst>
                <a:ext uri="{FF2B5EF4-FFF2-40B4-BE49-F238E27FC236}">
                  <a16:creationId xmlns:a16="http://schemas.microsoft.com/office/drawing/2014/main" id="{AC8B6F82-F3B5-4E70-A5E2-84AB9A0C54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03" y="1784"/>
              <a:ext cx="0" cy="427"/>
            </a:xfrm>
            <a:prstGeom prst="line">
              <a:avLst/>
            </a:prstGeom>
            <a:noFill/>
            <a:ln w="38100">
              <a:solidFill>
                <a:srgbClr val="66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0978" name="Line 18">
              <a:extLst>
                <a:ext uri="{FF2B5EF4-FFF2-40B4-BE49-F238E27FC236}">
                  <a16:creationId xmlns:a16="http://schemas.microsoft.com/office/drawing/2014/main" id="{1843CE28-B1FD-4857-A905-B3556413EA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03" y="1827"/>
              <a:ext cx="114" cy="170"/>
            </a:xfrm>
            <a:prstGeom prst="line">
              <a:avLst/>
            </a:prstGeom>
            <a:noFill/>
            <a:ln w="9525">
              <a:solidFill>
                <a:srgbClr val="66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0979" name="Line 19">
              <a:extLst>
                <a:ext uri="{FF2B5EF4-FFF2-40B4-BE49-F238E27FC236}">
                  <a16:creationId xmlns:a16="http://schemas.microsoft.com/office/drawing/2014/main" id="{355B9977-55E4-408C-9072-D5663127C4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03" y="1655"/>
              <a:ext cx="114" cy="171"/>
            </a:xfrm>
            <a:prstGeom prst="line">
              <a:avLst/>
            </a:prstGeom>
            <a:noFill/>
            <a:ln w="9525">
              <a:solidFill>
                <a:srgbClr val="66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0980" name="Line 20">
              <a:extLst>
                <a:ext uri="{FF2B5EF4-FFF2-40B4-BE49-F238E27FC236}">
                  <a16:creationId xmlns:a16="http://schemas.microsoft.com/office/drawing/2014/main" id="{656CED5D-F897-4325-B6F8-B26EFAF391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51" y="1827"/>
              <a:ext cx="152" cy="213"/>
            </a:xfrm>
            <a:prstGeom prst="line">
              <a:avLst/>
            </a:prstGeom>
            <a:noFill/>
            <a:ln w="9525">
              <a:solidFill>
                <a:srgbClr val="66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0981" name="Line 21">
              <a:extLst>
                <a:ext uri="{FF2B5EF4-FFF2-40B4-BE49-F238E27FC236}">
                  <a16:creationId xmlns:a16="http://schemas.microsoft.com/office/drawing/2014/main" id="{96BFF75C-E8EF-41F2-851C-9E6ECD21BC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12" y="1655"/>
              <a:ext cx="191" cy="214"/>
            </a:xfrm>
            <a:prstGeom prst="line">
              <a:avLst/>
            </a:prstGeom>
            <a:noFill/>
            <a:ln w="9525">
              <a:solidFill>
                <a:srgbClr val="66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0982" name="Freeform 22">
              <a:extLst>
                <a:ext uri="{FF2B5EF4-FFF2-40B4-BE49-F238E27FC236}">
                  <a16:creationId xmlns:a16="http://schemas.microsoft.com/office/drawing/2014/main" id="{389CC3A9-580C-46D1-9D6D-27E816B2F07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3771581">
              <a:off x="1384" y="1443"/>
              <a:ext cx="240" cy="242"/>
            </a:xfrm>
            <a:custGeom>
              <a:avLst/>
              <a:gdLst>
                <a:gd name="T0" fmla="*/ 128 w 278"/>
                <a:gd name="T1" fmla="*/ 8 h 315"/>
                <a:gd name="T2" fmla="*/ 92 w 278"/>
                <a:gd name="T3" fmla="*/ 21 h 315"/>
                <a:gd name="T4" fmla="*/ 87 w 278"/>
                <a:gd name="T5" fmla="*/ 32 h 315"/>
                <a:gd name="T6" fmla="*/ 69 w 278"/>
                <a:gd name="T7" fmla="*/ 37 h 315"/>
                <a:gd name="T8" fmla="*/ 35 w 278"/>
                <a:gd name="T9" fmla="*/ 53 h 315"/>
                <a:gd name="T10" fmla="*/ 12 w 278"/>
                <a:gd name="T11" fmla="*/ 78 h 315"/>
                <a:gd name="T12" fmla="*/ 0 w 278"/>
                <a:gd name="T13" fmla="*/ 90 h 315"/>
                <a:gd name="T14" fmla="*/ 87 w 278"/>
                <a:gd name="T15" fmla="*/ 131 h 315"/>
                <a:gd name="T16" fmla="*/ 122 w 278"/>
                <a:gd name="T17" fmla="*/ 139 h 315"/>
                <a:gd name="T18" fmla="*/ 139 w 278"/>
                <a:gd name="T19" fmla="*/ 143 h 315"/>
                <a:gd name="T20" fmla="*/ 167 w 278"/>
                <a:gd name="T21" fmla="*/ 106 h 315"/>
                <a:gd name="T22" fmla="*/ 162 w 278"/>
                <a:gd name="T23" fmla="*/ 0 h 315"/>
                <a:gd name="T24" fmla="*/ 128 w 278"/>
                <a:gd name="T25" fmla="*/ 8 h 31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78" h="315">
                  <a:moveTo>
                    <a:pt x="198" y="18"/>
                  </a:moveTo>
                  <a:cubicBezTo>
                    <a:pt x="180" y="24"/>
                    <a:pt x="157" y="29"/>
                    <a:pt x="144" y="45"/>
                  </a:cubicBezTo>
                  <a:cubicBezTo>
                    <a:pt x="138" y="52"/>
                    <a:pt x="142" y="65"/>
                    <a:pt x="135" y="72"/>
                  </a:cubicBezTo>
                  <a:cubicBezTo>
                    <a:pt x="128" y="79"/>
                    <a:pt x="116" y="76"/>
                    <a:pt x="108" y="81"/>
                  </a:cubicBezTo>
                  <a:cubicBezTo>
                    <a:pt x="89" y="92"/>
                    <a:pt x="54" y="117"/>
                    <a:pt x="54" y="117"/>
                  </a:cubicBezTo>
                  <a:cubicBezTo>
                    <a:pt x="42" y="135"/>
                    <a:pt x="30" y="153"/>
                    <a:pt x="18" y="171"/>
                  </a:cubicBezTo>
                  <a:cubicBezTo>
                    <a:pt x="12" y="180"/>
                    <a:pt x="0" y="198"/>
                    <a:pt x="0" y="198"/>
                  </a:cubicBezTo>
                  <a:cubicBezTo>
                    <a:pt x="45" y="228"/>
                    <a:pt x="90" y="258"/>
                    <a:pt x="135" y="288"/>
                  </a:cubicBezTo>
                  <a:cubicBezTo>
                    <a:pt x="151" y="299"/>
                    <a:pt x="171" y="300"/>
                    <a:pt x="189" y="306"/>
                  </a:cubicBezTo>
                  <a:cubicBezTo>
                    <a:pt x="198" y="309"/>
                    <a:pt x="216" y="315"/>
                    <a:pt x="216" y="315"/>
                  </a:cubicBezTo>
                  <a:cubicBezTo>
                    <a:pt x="257" y="253"/>
                    <a:pt x="245" y="282"/>
                    <a:pt x="261" y="234"/>
                  </a:cubicBezTo>
                  <a:cubicBezTo>
                    <a:pt x="270" y="155"/>
                    <a:pt x="278" y="78"/>
                    <a:pt x="252" y="0"/>
                  </a:cubicBezTo>
                  <a:cubicBezTo>
                    <a:pt x="246" y="4"/>
                    <a:pt x="198" y="46"/>
                    <a:pt x="198" y="18"/>
                  </a:cubicBezTo>
                  <a:close/>
                </a:path>
              </a:pathLst>
            </a:custGeom>
            <a:solidFill>
              <a:srgbClr val="66FF66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0983" name="Freeform 23">
              <a:extLst>
                <a:ext uri="{FF2B5EF4-FFF2-40B4-BE49-F238E27FC236}">
                  <a16:creationId xmlns:a16="http://schemas.microsoft.com/office/drawing/2014/main" id="{A8982303-EE83-4B48-B498-CB24D8C8524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1443" y="1518"/>
              <a:ext cx="281" cy="216"/>
            </a:xfrm>
            <a:custGeom>
              <a:avLst/>
              <a:gdLst>
                <a:gd name="T0" fmla="*/ 84 w 298"/>
                <a:gd name="T1" fmla="*/ 0 h 258"/>
                <a:gd name="T2" fmla="*/ 24 w 298"/>
                <a:gd name="T3" fmla="*/ 32 h 258"/>
                <a:gd name="T4" fmla="*/ 8 w 298"/>
                <a:gd name="T5" fmla="*/ 63 h 258"/>
                <a:gd name="T6" fmla="*/ 1 w 298"/>
                <a:gd name="T7" fmla="*/ 80 h 258"/>
                <a:gd name="T8" fmla="*/ 8 w 298"/>
                <a:gd name="T9" fmla="*/ 131 h 258"/>
                <a:gd name="T10" fmla="*/ 76 w 298"/>
                <a:gd name="T11" fmla="*/ 137 h 258"/>
                <a:gd name="T12" fmla="*/ 250 w 298"/>
                <a:gd name="T13" fmla="*/ 74 h 2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98" h="258">
                  <a:moveTo>
                    <a:pt x="100" y="0"/>
                  </a:moveTo>
                  <a:cubicBezTo>
                    <a:pt x="66" y="11"/>
                    <a:pt x="58" y="34"/>
                    <a:pt x="28" y="54"/>
                  </a:cubicBezTo>
                  <a:cubicBezTo>
                    <a:pt x="22" y="72"/>
                    <a:pt x="16" y="90"/>
                    <a:pt x="10" y="108"/>
                  </a:cubicBezTo>
                  <a:cubicBezTo>
                    <a:pt x="7" y="117"/>
                    <a:pt x="1" y="135"/>
                    <a:pt x="1" y="135"/>
                  </a:cubicBezTo>
                  <a:cubicBezTo>
                    <a:pt x="4" y="165"/>
                    <a:pt x="0" y="196"/>
                    <a:pt x="10" y="225"/>
                  </a:cubicBezTo>
                  <a:cubicBezTo>
                    <a:pt x="21" y="258"/>
                    <a:pt x="79" y="237"/>
                    <a:pt x="91" y="234"/>
                  </a:cubicBezTo>
                  <a:cubicBezTo>
                    <a:pt x="175" y="215"/>
                    <a:pt x="237" y="187"/>
                    <a:pt x="298" y="126"/>
                  </a:cubicBezTo>
                </a:path>
              </a:pathLst>
            </a:custGeom>
            <a:solidFill>
              <a:srgbClr val="66FF66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0984" name="Freeform 24">
              <a:extLst>
                <a:ext uri="{FF2B5EF4-FFF2-40B4-BE49-F238E27FC236}">
                  <a16:creationId xmlns:a16="http://schemas.microsoft.com/office/drawing/2014/main" id="{290AA789-DC16-421A-B88C-A5D035896B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9" y="1785"/>
              <a:ext cx="250" cy="311"/>
            </a:xfrm>
            <a:custGeom>
              <a:avLst/>
              <a:gdLst>
                <a:gd name="T0" fmla="*/ 152 w 298"/>
                <a:gd name="T1" fmla="*/ 0 h 331"/>
                <a:gd name="T2" fmla="*/ 104 w 298"/>
                <a:gd name="T3" fmla="*/ 22 h 331"/>
                <a:gd name="T4" fmla="*/ 72 w 298"/>
                <a:gd name="T5" fmla="*/ 45 h 331"/>
                <a:gd name="T6" fmla="*/ 46 w 298"/>
                <a:gd name="T7" fmla="*/ 82 h 331"/>
                <a:gd name="T8" fmla="*/ 29 w 298"/>
                <a:gd name="T9" fmla="*/ 127 h 331"/>
                <a:gd name="T10" fmla="*/ 3 w 298"/>
                <a:gd name="T11" fmla="*/ 231 h 331"/>
                <a:gd name="T12" fmla="*/ 8 w 298"/>
                <a:gd name="T13" fmla="*/ 269 h 331"/>
                <a:gd name="T14" fmla="*/ 40 w 298"/>
                <a:gd name="T15" fmla="*/ 255 h 331"/>
                <a:gd name="T16" fmla="*/ 104 w 298"/>
                <a:gd name="T17" fmla="*/ 216 h 331"/>
                <a:gd name="T18" fmla="*/ 142 w 298"/>
                <a:gd name="T19" fmla="*/ 164 h 331"/>
                <a:gd name="T20" fmla="*/ 152 w 298"/>
                <a:gd name="T21" fmla="*/ 0 h 33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98" h="331">
                  <a:moveTo>
                    <a:pt x="257" y="0"/>
                  </a:moveTo>
                  <a:cubicBezTo>
                    <a:pt x="230" y="9"/>
                    <a:pt x="200" y="11"/>
                    <a:pt x="176" y="27"/>
                  </a:cubicBezTo>
                  <a:cubicBezTo>
                    <a:pt x="141" y="50"/>
                    <a:pt x="159" y="42"/>
                    <a:pt x="122" y="54"/>
                  </a:cubicBezTo>
                  <a:cubicBezTo>
                    <a:pt x="74" y="126"/>
                    <a:pt x="137" y="39"/>
                    <a:pt x="77" y="99"/>
                  </a:cubicBezTo>
                  <a:cubicBezTo>
                    <a:pt x="51" y="125"/>
                    <a:pt x="65" y="124"/>
                    <a:pt x="50" y="153"/>
                  </a:cubicBezTo>
                  <a:cubicBezTo>
                    <a:pt x="28" y="196"/>
                    <a:pt x="14" y="232"/>
                    <a:pt x="5" y="279"/>
                  </a:cubicBezTo>
                  <a:cubicBezTo>
                    <a:pt x="8" y="294"/>
                    <a:pt x="0" y="318"/>
                    <a:pt x="14" y="324"/>
                  </a:cubicBezTo>
                  <a:cubicBezTo>
                    <a:pt x="31" y="331"/>
                    <a:pt x="50" y="312"/>
                    <a:pt x="68" y="306"/>
                  </a:cubicBezTo>
                  <a:cubicBezTo>
                    <a:pt x="107" y="293"/>
                    <a:pt x="142" y="284"/>
                    <a:pt x="176" y="261"/>
                  </a:cubicBezTo>
                  <a:cubicBezTo>
                    <a:pt x="217" y="199"/>
                    <a:pt x="191" y="214"/>
                    <a:pt x="239" y="198"/>
                  </a:cubicBezTo>
                  <a:cubicBezTo>
                    <a:pt x="298" y="110"/>
                    <a:pt x="286" y="96"/>
                    <a:pt x="257" y="0"/>
                  </a:cubicBezTo>
                  <a:close/>
                </a:path>
              </a:pathLst>
            </a:custGeom>
            <a:solidFill>
              <a:srgbClr val="66FF66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0985" name="Freeform 25">
              <a:extLst>
                <a:ext uri="{FF2B5EF4-FFF2-40B4-BE49-F238E27FC236}">
                  <a16:creationId xmlns:a16="http://schemas.microsoft.com/office/drawing/2014/main" id="{6768A7AC-C423-4603-A5B1-CF7EF49F5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" y="1486"/>
              <a:ext cx="250" cy="312"/>
            </a:xfrm>
            <a:custGeom>
              <a:avLst/>
              <a:gdLst>
                <a:gd name="T0" fmla="*/ 152 w 298"/>
                <a:gd name="T1" fmla="*/ 0 h 331"/>
                <a:gd name="T2" fmla="*/ 104 w 298"/>
                <a:gd name="T3" fmla="*/ 23 h 331"/>
                <a:gd name="T4" fmla="*/ 72 w 298"/>
                <a:gd name="T5" fmla="*/ 45 h 331"/>
                <a:gd name="T6" fmla="*/ 46 w 298"/>
                <a:gd name="T7" fmla="*/ 83 h 331"/>
                <a:gd name="T8" fmla="*/ 29 w 298"/>
                <a:gd name="T9" fmla="*/ 128 h 331"/>
                <a:gd name="T10" fmla="*/ 3 w 298"/>
                <a:gd name="T11" fmla="*/ 234 h 331"/>
                <a:gd name="T12" fmla="*/ 8 w 298"/>
                <a:gd name="T13" fmla="*/ 271 h 331"/>
                <a:gd name="T14" fmla="*/ 40 w 298"/>
                <a:gd name="T15" fmla="*/ 255 h 331"/>
                <a:gd name="T16" fmla="*/ 104 w 298"/>
                <a:gd name="T17" fmla="*/ 219 h 331"/>
                <a:gd name="T18" fmla="*/ 142 w 298"/>
                <a:gd name="T19" fmla="*/ 166 h 331"/>
                <a:gd name="T20" fmla="*/ 152 w 298"/>
                <a:gd name="T21" fmla="*/ 0 h 33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98" h="331">
                  <a:moveTo>
                    <a:pt x="257" y="0"/>
                  </a:moveTo>
                  <a:cubicBezTo>
                    <a:pt x="230" y="9"/>
                    <a:pt x="200" y="11"/>
                    <a:pt x="176" y="27"/>
                  </a:cubicBezTo>
                  <a:cubicBezTo>
                    <a:pt x="141" y="50"/>
                    <a:pt x="159" y="42"/>
                    <a:pt x="122" y="54"/>
                  </a:cubicBezTo>
                  <a:cubicBezTo>
                    <a:pt x="74" y="126"/>
                    <a:pt x="137" y="39"/>
                    <a:pt x="77" y="99"/>
                  </a:cubicBezTo>
                  <a:cubicBezTo>
                    <a:pt x="51" y="125"/>
                    <a:pt x="65" y="124"/>
                    <a:pt x="50" y="153"/>
                  </a:cubicBezTo>
                  <a:cubicBezTo>
                    <a:pt x="28" y="196"/>
                    <a:pt x="14" y="232"/>
                    <a:pt x="5" y="279"/>
                  </a:cubicBezTo>
                  <a:cubicBezTo>
                    <a:pt x="8" y="294"/>
                    <a:pt x="0" y="318"/>
                    <a:pt x="14" y="324"/>
                  </a:cubicBezTo>
                  <a:cubicBezTo>
                    <a:pt x="31" y="331"/>
                    <a:pt x="50" y="312"/>
                    <a:pt x="68" y="306"/>
                  </a:cubicBezTo>
                  <a:cubicBezTo>
                    <a:pt x="107" y="293"/>
                    <a:pt x="142" y="284"/>
                    <a:pt x="176" y="261"/>
                  </a:cubicBezTo>
                  <a:cubicBezTo>
                    <a:pt x="217" y="199"/>
                    <a:pt x="191" y="214"/>
                    <a:pt x="239" y="198"/>
                  </a:cubicBezTo>
                  <a:cubicBezTo>
                    <a:pt x="298" y="110"/>
                    <a:pt x="286" y="96"/>
                    <a:pt x="257" y="0"/>
                  </a:cubicBezTo>
                  <a:close/>
                </a:path>
              </a:pathLst>
            </a:custGeom>
            <a:solidFill>
              <a:srgbClr val="66FF66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0986" name="Freeform 26">
              <a:extLst>
                <a:ext uri="{FF2B5EF4-FFF2-40B4-BE49-F238E27FC236}">
                  <a16:creationId xmlns:a16="http://schemas.microsoft.com/office/drawing/2014/main" id="{671581CE-BB99-443E-B674-49F165C5F3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" y="1614"/>
              <a:ext cx="250" cy="312"/>
            </a:xfrm>
            <a:custGeom>
              <a:avLst/>
              <a:gdLst>
                <a:gd name="T0" fmla="*/ 152 w 298"/>
                <a:gd name="T1" fmla="*/ 0 h 331"/>
                <a:gd name="T2" fmla="*/ 104 w 298"/>
                <a:gd name="T3" fmla="*/ 23 h 331"/>
                <a:gd name="T4" fmla="*/ 72 w 298"/>
                <a:gd name="T5" fmla="*/ 45 h 331"/>
                <a:gd name="T6" fmla="*/ 46 w 298"/>
                <a:gd name="T7" fmla="*/ 83 h 331"/>
                <a:gd name="T8" fmla="*/ 29 w 298"/>
                <a:gd name="T9" fmla="*/ 128 h 331"/>
                <a:gd name="T10" fmla="*/ 3 w 298"/>
                <a:gd name="T11" fmla="*/ 234 h 331"/>
                <a:gd name="T12" fmla="*/ 8 w 298"/>
                <a:gd name="T13" fmla="*/ 271 h 331"/>
                <a:gd name="T14" fmla="*/ 40 w 298"/>
                <a:gd name="T15" fmla="*/ 255 h 331"/>
                <a:gd name="T16" fmla="*/ 104 w 298"/>
                <a:gd name="T17" fmla="*/ 219 h 331"/>
                <a:gd name="T18" fmla="*/ 142 w 298"/>
                <a:gd name="T19" fmla="*/ 166 h 331"/>
                <a:gd name="T20" fmla="*/ 152 w 298"/>
                <a:gd name="T21" fmla="*/ 0 h 33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98" h="331">
                  <a:moveTo>
                    <a:pt x="257" y="0"/>
                  </a:moveTo>
                  <a:cubicBezTo>
                    <a:pt x="230" y="9"/>
                    <a:pt x="200" y="11"/>
                    <a:pt x="176" y="27"/>
                  </a:cubicBezTo>
                  <a:cubicBezTo>
                    <a:pt x="141" y="50"/>
                    <a:pt x="159" y="42"/>
                    <a:pt x="122" y="54"/>
                  </a:cubicBezTo>
                  <a:cubicBezTo>
                    <a:pt x="74" y="126"/>
                    <a:pt x="137" y="39"/>
                    <a:pt x="77" y="99"/>
                  </a:cubicBezTo>
                  <a:cubicBezTo>
                    <a:pt x="51" y="125"/>
                    <a:pt x="65" y="124"/>
                    <a:pt x="50" y="153"/>
                  </a:cubicBezTo>
                  <a:cubicBezTo>
                    <a:pt x="28" y="196"/>
                    <a:pt x="14" y="232"/>
                    <a:pt x="5" y="279"/>
                  </a:cubicBezTo>
                  <a:cubicBezTo>
                    <a:pt x="8" y="294"/>
                    <a:pt x="0" y="318"/>
                    <a:pt x="14" y="324"/>
                  </a:cubicBezTo>
                  <a:cubicBezTo>
                    <a:pt x="31" y="331"/>
                    <a:pt x="50" y="312"/>
                    <a:pt x="68" y="306"/>
                  </a:cubicBezTo>
                  <a:cubicBezTo>
                    <a:pt x="107" y="293"/>
                    <a:pt x="142" y="284"/>
                    <a:pt x="176" y="261"/>
                  </a:cubicBezTo>
                  <a:cubicBezTo>
                    <a:pt x="217" y="199"/>
                    <a:pt x="191" y="214"/>
                    <a:pt x="239" y="198"/>
                  </a:cubicBezTo>
                  <a:cubicBezTo>
                    <a:pt x="298" y="110"/>
                    <a:pt x="286" y="96"/>
                    <a:pt x="257" y="0"/>
                  </a:cubicBezTo>
                  <a:close/>
                </a:path>
              </a:pathLst>
            </a:custGeom>
            <a:solidFill>
              <a:srgbClr val="66FF66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0987" name="Line 27">
              <a:extLst>
                <a:ext uri="{FF2B5EF4-FFF2-40B4-BE49-F238E27FC236}">
                  <a16:creationId xmlns:a16="http://schemas.microsoft.com/office/drawing/2014/main" id="{C4BEE3BD-DF35-4151-BD20-21F2F5CC26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22" y="1532"/>
              <a:ext cx="91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0988" name="Oval 28">
              <a:extLst>
                <a:ext uri="{FF2B5EF4-FFF2-40B4-BE49-F238E27FC236}">
                  <a16:creationId xmlns:a16="http://schemas.microsoft.com/office/drawing/2014/main" id="{289BE5DF-4435-49B1-BB82-1785268AC93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3584614">
              <a:off x="1450" y="1610"/>
              <a:ext cx="318" cy="182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55325" name="AutoShape 29">
            <a:extLst>
              <a:ext uri="{FF2B5EF4-FFF2-40B4-BE49-F238E27FC236}">
                <a16:creationId xmlns:a16="http://schemas.microsoft.com/office/drawing/2014/main" id="{7252C423-1046-4E50-9E26-061B05BDF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288" y="2498725"/>
            <a:ext cx="1643062" cy="276225"/>
          </a:xfrm>
          <a:prstGeom prst="rightArrow">
            <a:avLst>
              <a:gd name="adj1" fmla="val 50000"/>
              <a:gd name="adj2" fmla="val 148679"/>
            </a:avLst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0966" name="Rectangle 30">
            <a:extLst>
              <a:ext uri="{FF2B5EF4-FFF2-40B4-BE49-F238E27FC236}">
                <a16:creationId xmlns:a16="http://schemas.microsoft.com/office/drawing/2014/main" id="{908DCC57-0A8A-46D1-A862-1837396F5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65088"/>
            <a:ext cx="83264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5</a:t>
            </a:r>
            <a:r>
              <a: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</a:t>
            </a:r>
            <a:r>
              <a:rPr kumimoji="0" lang="en-US" altLang="zh-CN" sz="4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1864</a:t>
            </a:r>
            <a:r>
              <a: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年，德国科学家萨克斯</a:t>
            </a:r>
          </a:p>
        </p:txBody>
      </p:sp>
      <p:sp>
        <p:nvSpPr>
          <p:cNvPr id="55327" name="Rectangle 31">
            <a:extLst>
              <a:ext uri="{FF2B5EF4-FFF2-40B4-BE49-F238E27FC236}">
                <a16:creationId xmlns:a16="http://schemas.microsoft.com/office/drawing/2014/main" id="{0688C953-6530-4053-B7D1-6EE90087E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985838"/>
            <a:ext cx="39608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黑暗处理一昼夜</a:t>
            </a:r>
          </a:p>
        </p:txBody>
      </p:sp>
      <p:sp>
        <p:nvSpPr>
          <p:cNvPr id="55328" name="Text Box 32">
            <a:extLst>
              <a:ext uri="{FF2B5EF4-FFF2-40B4-BE49-F238E27FC236}">
                <a16:creationId xmlns:a16="http://schemas.microsoft.com/office/drawing/2014/main" id="{D43C1291-2A93-4ADE-9604-A48C653D54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528" y="3824887"/>
            <a:ext cx="10681663" cy="1224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用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碘蒸气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处理这片叶，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发现曝光的一半呈深蓝色，遮光的一半则没有颜色变化。</a:t>
            </a:r>
          </a:p>
        </p:txBody>
      </p:sp>
      <p:sp>
        <p:nvSpPr>
          <p:cNvPr id="55329" name="Rectangle 33">
            <a:extLst>
              <a:ext uri="{FF2B5EF4-FFF2-40B4-BE49-F238E27FC236}">
                <a16:creationId xmlns:a16="http://schemas.microsoft.com/office/drawing/2014/main" id="{5F7367B3-46AC-4EE2-8EAD-34E579E84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4150" y="1012825"/>
            <a:ext cx="5556250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让一张叶片一半曝光一半遮光</a:t>
            </a:r>
          </a:p>
        </p:txBody>
      </p:sp>
      <p:grpSp>
        <p:nvGrpSpPr>
          <p:cNvPr id="55330" name="Group 34">
            <a:extLst>
              <a:ext uri="{FF2B5EF4-FFF2-40B4-BE49-F238E27FC236}">
                <a16:creationId xmlns:a16="http://schemas.microsoft.com/office/drawing/2014/main" id="{9D63756E-CC1A-496B-8D5D-FD645E1B70B7}"/>
              </a:ext>
            </a:extLst>
          </p:cNvPr>
          <p:cNvGrpSpPr>
            <a:grpSpLocks/>
          </p:cNvGrpSpPr>
          <p:nvPr/>
        </p:nvGrpSpPr>
        <p:grpSpPr bwMode="auto">
          <a:xfrm>
            <a:off x="9545638" y="1727200"/>
            <a:ext cx="2438400" cy="2843213"/>
            <a:chOff x="3840" y="2448"/>
            <a:chExt cx="1536" cy="1791"/>
          </a:xfrm>
        </p:grpSpPr>
        <p:sp>
          <p:nvSpPr>
            <p:cNvPr id="40974" name="Text Box 35">
              <a:extLst>
                <a:ext uri="{FF2B5EF4-FFF2-40B4-BE49-F238E27FC236}">
                  <a16:creationId xmlns:a16="http://schemas.microsoft.com/office/drawing/2014/main" id="{0895AF2C-CFC4-43D2-B093-73050D3C9D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2448"/>
              <a:ext cx="1536" cy="17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endParaRPr>
            </a:p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endParaRPr>
            </a:p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endParaRPr>
            </a:p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endParaRPr>
            </a:p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endParaRPr>
            </a:p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endParaRPr>
            </a:p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+mn-cs"/>
                </a:rPr>
                <a:t>、</a:t>
              </a:r>
            </a:p>
          </p:txBody>
        </p:sp>
        <p:pic>
          <p:nvPicPr>
            <p:cNvPr id="40975" name="Picture 36">
              <a:extLst>
                <a:ext uri="{FF2B5EF4-FFF2-40B4-BE49-F238E27FC236}">
                  <a16:creationId xmlns:a16="http://schemas.microsoft.com/office/drawing/2014/main" id="{0B2AB291-EF5D-4DDB-A24B-FD9B08B12F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5" y="2496"/>
              <a:ext cx="1413" cy="172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5333" name="Rectangle 37">
            <a:extLst>
              <a:ext uri="{FF2B5EF4-FFF2-40B4-BE49-F238E27FC236}">
                <a16:creationId xmlns:a16="http://schemas.microsoft.com/office/drawing/2014/main" id="{E0A8A28B-246C-450C-96F3-149B7814B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8346" y="5236174"/>
            <a:ext cx="52800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绿叶在光下制造淀粉。</a:t>
            </a:r>
          </a:p>
        </p:txBody>
      </p:sp>
      <p:sp>
        <p:nvSpPr>
          <p:cNvPr id="55334" name="Text Box 38">
            <a:extLst>
              <a:ext uri="{FF2B5EF4-FFF2-40B4-BE49-F238E27FC236}">
                <a16:creationId xmlns:a16="http://schemas.microsoft.com/office/drawing/2014/main" id="{477EC4AF-DF88-44AF-87D4-7984A36AF3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5172674"/>
            <a:ext cx="16922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结论：</a:t>
            </a:r>
          </a:p>
        </p:txBody>
      </p:sp>
      <p:sp>
        <p:nvSpPr>
          <p:cNvPr id="55335" name="Rectangle 39">
            <a:extLst>
              <a:ext uri="{FF2B5EF4-FFF2-40B4-BE49-F238E27FC236}">
                <a16:creationId xmlns:a16="http://schemas.microsoft.com/office/drawing/2014/main" id="{4EFC55C5-3EE8-4642-8D4F-AD30739CA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775" y="5801324"/>
            <a:ext cx="76200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光合作用释放的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O</a:t>
            </a:r>
            <a:r>
              <a:rPr kumimoji="0" lang="en-US" altLang="zh-CN" sz="3600" b="1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2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来自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CO</a:t>
            </a:r>
            <a:r>
              <a:rPr kumimoji="0" lang="en-US" altLang="zh-CN" sz="3600" b="1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2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还是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H</a:t>
            </a:r>
            <a:r>
              <a:rPr kumimoji="0" lang="en-US" altLang="zh-CN" sz="3600" b="1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2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O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5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5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5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5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5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5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5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55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27" grpId="0"/>
      <p:bldP spid="55329" grpId="0"/>
      <p:bldP spid="55333" grpId="0"/>
      <p:bldP spid="55334" grpId="0"/>
      <p:bldP spid="553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内容占位符 3">
            <a:extLst>
              <a:ext uri="{FF2B5EF4-FFF2-40B4-BE49-F238E27FC236}">
                <a16:creationId xmlns:a16="http://schemas.microsoft.com/office/drawing/2014/main" id="{69E70EA5-A0CF-4AFF-A0FD-D8EDECC6DB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85925" y="2590800"/>
            <a:ext cx="10515600" cy="839788"/>
          </a:xfrm>
        </p:spPr>
        <p:txBody>
          <a:bodyPr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zh-CN" altLang="en-US" sz="5400">
                <a:latin typeface="微软雅黑" panose="020B0503020204020204" pitchFamily="34" charset="-122"/>
                <a:ea typeface="微软雅黑" panose="020B0503020204020204" pitchFamily="34" charset="-122"/>
              </a:rPr>
              <a:t>一、捕获光能的色素和结构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{(XQQMNH4RY2L@AUP}@JMX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6615" y="-15875"/>
            <a:ext cx="3533775" cy="3057525"/>
          </a:xfrm>
          <a:prstGeom prst="rect">
            <a:avLst/>
          </a:prstGeom>
        </p:spPr>
      </p:pic>
      <p:sp>
        <p:nvSpPr>
          <p:cNvPr id="55335" name="Rectangle 39"/>
          <p:cNvSpPr/>
          <p:nvPr/>
        </p:nvSpPr>
        <p:spPr>
          <a:xfrm>
            <a:off x="658495" y="111125"/>
            <a:ext cx="7620000" cy="8661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光合作用释放的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O</a:t>
            </a:r>
            <a:r>
              <a:rPr kumimoji="0" lang="en-US" altLang="zh-CN" sz="3600" b="1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2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来自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CO</a:t>
            </a:r>
            <a:r>
              <a:rPr kumimoji="0" lang="en-US" altLang="zh-CN" sz="3600" b="1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2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还是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H</a:t>
            </a:r>
            <a:r>
              <a:rPr kumimoji="0" lang="en-US" altLang="zh-CN" sz="3600" b="1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2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O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？</a:t>
            </a:r>
          </a:p>
        </p:txBody>
      </p:sp>
      <p:sp>
        <p:nvSpPr>
          <p:cNvPr id="57355" name="Text Box 11"/>
          <p:cNvSpPr txBox="1"/>
          <p:nvPr/>
        </p:nvSpPr>
        <p:spPr>
          <a:xfrm>
            <a:off x="658495" y="1027430"/>
            <a:ext cx="7374255" cy="9709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</a:t>
            </a:r>
            <a:r>
              <a:rPr kumimoji="0" lang="zh-CN" altLang="en-US" sz="44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回顾已有知识，可以用什么方法来追踪物质的运行和变化规律？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54380" y="2192020"/>
            <a:ext cx="3690620" cy="645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华文楷体" panose="02010600040101010101" charset="-122"/>
                <a:ea typeface="华文楷体" panose="02010600040101010101" charset="-122"/>
                <a:cs typeface="+mn-cs"/>
                <a:sym typeface="+mn-ea"/>
              </a:rPr>
              <a:t>同位素标记法</a:t>
            </a:r>
          </a:p>
        </p:txBody>
      </p:sp>
      <p:sp>
        <p:nvSpPr>
          <p:cNvPr id="3" name="Text Box 11"/>
          <p:cNvSpPr txBox="1"/>
          <p:nvPr/>
        </p:nvSpPr>
        <p:spPr>
          <a:xfrm>
            <a:off x="754380" y="3041650"/>
            <a:ext cx="7374255" cy="5308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实验思路？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9470E40-96CD-4A5B-BDCD-86629D0FB38E}"/>
              </a:ext>
            </a:extLst>
          </p:cNvPr>
          <p:cNvSpPr txBox="1"/>
          <p:nvPr/>
        </p:nvSpPr>
        <p:spPr>
          <a:xfrm>
            <a:off x="754380" y="3880485"/>
            <a:ext cx="82611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分别用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氧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同位素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去标记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H2O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原子，检测光合作用生成的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O2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中是否含有放射性元素。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35" grpId="0"/>
      <p:bldP spid="57355" grpId="0"/>
      <p:bldP spid="9" grpId="0" bldLvl="0" animBg="1"/>
      <p:bldP spid="3" grpId="0"/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>
            <a:extLst>
              <a:ext uri="{FF2B5EF4-FFF2-40B4-BE49-F238E27FC236}">
                <a16:creationId xmlns:a16="http://schemas.microsoft.com/office/drawing/2014/main" id="{6C51A339-BB2B-4363-9CFD-9870073332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7950" y="990600"/>
            <a:ext cx="14398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000" b="1" baseline="30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18</a:t>
            </a:r>
            <a:r>
              <a:rPr lang="en-US" altLang="zh-CN" sz="40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O</a:t>
            </a:r>
            <a:r>
              <a:rPr lang="en-US" altLang="zh-CN" sz="4000" b="1" baseline="-25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56323" name="Text Box 3">
            <a:extLst>
              <a:ext uri="{FF2B5EF4-FFF2-40B4-BE49-F238E27FC236}">
                <a16:creationId xmlns:a16="http://schemas.microsoft.com/office/drawing/2014/main" id="{3688139E-3479-4F05-9CAD-56A76411E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7938" y="1066800"/>
            <a:ext cx="10080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000" b="1">
                <a:latin typeface="Times New Roman" panose="02020603050405020304" pitchFamily="18" charset="0"/>
                <a:ea typeface="黑体" panose="02010609060101010101" pitchFamily="49" charset="-122"/>
              </a:rPr>
              <a:t>O</a:t>
            </a:r>
            <a:r>
              <a:rPr lang="en-US" altLang="zh-CN" sz="4000" b="1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</a:p>
        </p:txBody>
      </p:sp>
      <p:grpSp>
        <p:nvGrpSpPr>
          <p:cNvPr id="41988" name="Group 4">
            <a:extLst>
              <a:ext uri="{FF2B5EF4-FFF2-40B4-BE49-F238E27FC236}">
                <a16:creationId xmlns:a16="http://schemas.microsoft.com/office/drawing/2014/main" id="{FC3D16E7-EA37-4913-AF8F-52F47CF7F67F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914400"/>
            <a:ext cx="8077200" cy="4116388"/>
            <a:chOff x="192" y="624"/>
            <a:chExt cx="4589" cy="2593"/>
          </a:xfrm>
        </p:grpSpPr>
        <p:sp>
          <p:nvSpPr>
            <p:cNvPr id="41996" name="AutoShape 5">
              <a:extLst>
                <a:ext uri="{FF2B5EF4-FFF2-40B4-BE49-F238E27FC236}">
                  <a16:creationId xmlns:a16="http://schemas.microsoft.com/office/drawing/2014/main" id="{96ABC95B-FFF0-4F6B-93D0-A5C0D67B6D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7" y="1410"/>
              <a:ext cx="499" cy="1769"/>
            </a:xfrm>
            <a:prstGeom prst="can">
              <a:avLst>
                <a:gd name="adj" fmla="val 46890"/>
              </a:avLst>
            </a:prstGeom>
            <a:solidFill>
              <a:srgbClr val="FF9933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 b="1">
                <a:ea typeface="黑体" panose="02010609060101010101" pitchFamily="49" charset="-122"/>
              </a:endParaRPr>
            </a:p>
          </p:txBody>
        </p:sp>
        <p:sp>
          <p:nvSpPr>
            <p:cNvPr id="41997" name="Line 6">
              <a:extLst>
                <a:ext uri="{FF2B5EF4-FFF2-40B4-BE49-F238E27FC236}">
                  <a16:creationId xmlns:a16="http://schemas.microsoft.com/office/drawing/2014/main" id="{1B61D20A-B415-4E39-87C5-A3BDA4708A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7" y="2816"/>
              <a:ext cx="499" cy="0"/>
            </a:xfrm>
            <a:prstGeom prst="line">
              <a:avLst/>
            </a:prstGeom>
            <a:noFill/>
            <a:ln w="6350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8" name="Line 7">
              <a:extLst>
                <a:ext uri="{FF2B5EF4-FFF2-40B4-BE49-F238E27FC236}">
                  <a16:creationId xmlns:a16="http://schemas.microsoft.com/office/drawing/2014/main" id="{942DE35B-0476-4322-8C70-B2896AE2BB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7" y="2635"/>
              <a:ext cx="499" cy="0"/>
            </a:xfrm>
            <a:prstGeom prst="line">
              <a:avLst/>
            </a:prstGeom>
            <a:noFill/>
            <a:ln w="6350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9" name="Line 8">
              <a:extLst>
                <a:ext uri="{FF2B5EF4-FFF2-40B4-BE49-F238E27FC236}">
                  <a16:creationId xmlns:a16="http://schemas.microsoft.com/office/drawing/2014/main" id="{4A31AFFF-22C5-4B37-A9AD-986032BEE2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7" y="2453"/>
              <a:ext cx="499" cy="0"/>
            </a:xfrm>
            <a:prstGeom prst="line">
              <a:avLst/>
            </a:prstGeom>
            <a:noFill/>
            <a:ln w="6350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0" name="Line 9">
              <a:extLst>
                <a:ext uri="{FF2B5EF4-FFF2-40B4-BE49-F238E27FC236}">
                  <a16:creationId xmlns:a16="http://schemas.microsoft.com/office/drawing/2014/main" id="{B6A959D4-2404-4328-A645-8DEA43CD4D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7" y="2272"/>
              <a:ext cx="499" cy="0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1" name="Oval 10">
              <a:extLst>
                <a:ext uri="{FF2B5EF4-FFF2-40B4-BE49-F238E27FC236}">
                  <a16:creationId xmlns:a16="http://schemas.microsoft.com/office/drawing/2014/main" id="{464E139B-B437-4D9F-B27C-66127204F8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7" y="2136"/>
              <a:ext cx="499" cy="22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/>
            </a:p>
          </p:txBody>
        </p:sp>
        <p:sp>
          <p:nvSpPr>
            <p:cNvPr id="42002" name="Line 11">
              <a:extLst>
                <a:ext uri="{FF2B5EF4-FFF2-40B4-BE49-F238E27FC236}">
                  <a16:creationId xmlns:a16="http://schemas.microsoft.com/office/drawing/2014/main" id="{ED6E4E82-29C8-409F-AF42-B55723F921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7" y="2272"/>
              <a:ext cx="453" cy="0"/>
            </a:xfrm>
            <a:prstGeom prst="line">
              <a:avLst/>
            </a:prstGeom>
            <a:noFill/>
            <a:ln w="6350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3" name="AutoShape 12">
              <a:extLst>
                <a:ext uri="{FF2B5EF4-FFF2-40B4-BE49-F238E27FC236}">
                  <a16:creationId xmlns:a16="http://schemas.microsoft.com/office/drawing/2014/main" id="{1248A510-7611-4A35-87E7-696E1DF6D7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1" y="1448"/>
              <a:ext cx="499" cy="1769"/>
            </a:xfrm>
            <a:prstGeom prst="can">
              <a:avLst>
                <a:gd name="adj" fmla="val 46890"/>
              </a:avLst>
            </a:prstGeom>
            <a:solidFill>
              <a:srgbClr val="FF9933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/>
            </a:p>
          </p:txBody>
        </p:sp>
        <p:sp>
          <p:nvSpPr>
            <p:cNvPr id="42004" name="Line 13">
              <a:extLst>
                <a:ext uri="{FF2B5EF4-FFF2-40B4-BE49-F238E27FC236}">
                  <a16:creationId xmlns:a16="http://schemas.microsoft.com/office/drawing/2014/main" id="{5D681C1B-7EAD-4F6A-A774-46B3968CA7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1" y="2900"/>
              <a:ext cx="499" cy="0"/>
            </a:xfrm>
            <a:prstGeom prst="line">
              <a:avLst/>
            </a:prstGeom>
            <a:noFill/>
            <a:ln w="6350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5" name="Line 14">
              <a:extLst>
                <a:ext uri="{FF2B5EF4-FFF2-40B4-BE49-F238E27FC236}">
                  <a16:creationId xmlns:a16="http://schemas.microsoft.com/office/drawing/2014/main" id="{55B3D521-36D0-419A-AF66-5C79330E48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1" y="2719"/>
              <a:ext cx="499" cy="0"/>
            </a:xfrm>
            <a:prstGeom prst="line">
              <a:avLst/>
            </a:prstGeom>
            <a:noFill/>
            <a:ln w="6350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6" name="Line 15">
              <a:extLst>
                <a:ext uri="{FF2B5EF4-FFF2-40B4-BE49-F238E27FC236}">
                  <a16:creationId xmlns:a16="http://schemas.microsoft.com/office/drawing/2014/main" id="{E01F1A2A-A6AF-4D6C-9896-DF1DC8202A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491"/>
              <a:ext cx="506" cy="0"/>
            </a:xfrm>
            <a:prstGeom prst="line">
              <a:avLst/>
            </a:prstGeom>
            <a:noFill/>
            <a:ln w="6350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7" name="Line 16">
              <a:extLst>
                <a:ext uri="{FF2B5EF4-FFF2-40B4-BE49-F238E27FC236}">
                  <a16:creationId xmlns:a16="http://schemas.microsoft.com/office/drawing/2014/main" id="{AA76DF31-BB2B-4293-AF56-077DCB514E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1" y="2310"/>
              <a:ext cx="499" cy="0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8" name="Oval 17">
              <a:extLst>
                <a:ext uri="{FF2B5EF4-FFF2-40B4-BE49-F238E27FC236}">
                  <a16:creationId xmlns:a16="http://schemas.microsoft.com/office/drawing/2014/main" id="{94BCDE41-F2D1-4888-BA35-29A2D217D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1" y="2174"/>
              <a:ext cx="499" cy="22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/>
            </a:p>
          </p:txBody>
        </p:sp>
        <p:sp>
          <p:nvSpPr>
            <p:cNvPr id="42009" name="Line 18">
              <a:extLst>
                <a:ext uri="{FF2B5EF4-FFF2-40B4-BE49-F238E27FC236}">
                  <a16:creationId xmlns:a16="http://schemas.microsoft.com/office/drawing/2014/main" id="{B21714E9-57BA-4658-BF89-D2BBEE66BA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1" y="2310"/>
              <a:ext cx="453" cy="0"/>
            </a:xfrm>
            <a:prstGeom prst="line">
              <a:avLst/>
            </a:prstGeom>
            <a:noFill/>
            <a:ln w="6350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0" name="Line 19">
              <a:extLst>
                <a:ext uri="{FF2B5EF4-FFF2-40B4-BE49-F238E27FC236}">
                  <a16:creationId xmlns:a16="http://schemas.microsoft.com/office/drawing/2014/main" id="{F9736CD7-2C65-4272-9DC0-2E77549B10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" y="1093"/>
              <a:ext cx="6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1" name="Line 20">
              <a:extLst>
                <a:ext uri="{FF2B5EF4-FFF2-40B4-BE49-F238E27FC236}">
                  <a16:creationId xmlns:a16="http://schemas.microsoft.com/office/drawing/2014/main" id="{E3212831-5E5A-4642-96B4-92850E0554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3" y="1093"/>
              <a:ext cx="0" cy="14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2" name="Line 21">
              <a:extLst>
                <a:ext uri="{FF2B5EF4-FFF2-40B4-BE49-F238E27FC236}">
                  <a16:creationId xmlns:a16="http://schemas.microsoft.com/office/drawing/2014/main" id="{58C5B566-AE84-49DF-A2AA-E5D5A247C3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34" y="1092"/>
              <a:ext cx="0" cy="108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3" name="Line 22">
              <a:extLst>
                <a:ext uri="{FF2B5EF4-FFF2-40B4-BE49-F238E27FC236}">
                  <a16:creationId xmlns:a16="http://schemas.microsoft.com/office/drawing/2014/main" id="{82E723FA-E12D-47AB-99C8-C1D8087935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4" y="1092"/>
              <a:ext cx="49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4" name="Line 23">
              <a:extLst>
                <a:ext uri="{FF2B5EF4-FFF2-40B4-BE49-F238E27FC236}">
                  <a16:creationId xmlns:a16="http://schemas.microsoft.com/office/drawing/2014/main" id="{0595456A-9BB0-4F48-BD43-A757426233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7" y="1176"/>
              <a:ext cx="6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5" name="Line 24">
              <a:extLst>
                <a:ext uri="{FF2B5EF4-FFF2-40B4-BE49-F238E27FC236}">
                  <a16:creationId xmlns:a16="http://schemas.microsoft.com/office/drawing/2014/main" id="{FE7609B0-5A6A-4433-A9E0-1F35080ABA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7" y="1176"/>
              <a:ext cx="0" cy="14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6" name="Line 25">
              <a:extLst>
                <a:ext uri="{FF2B5EF4-FFF2-40B4-BE49-F238E27FC236}">
                  <a16:creationId xmlns:a16="http://schemas.microsoft.com/office/drawing/2014/main" id="{26E6F1C2-85A9-488C-A48F-4860508915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74" y="1176"/>
              <a:ext cx="0" cy="108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7" name="Line 26">
              <a:extLst>
                <a:ext uri="{FF2B5EF4-FFF2-40B4-BE49-F238E27FC236}">
                  <a16:creationId xmlns:a16="http://schemas.microsoft.com/office/drawing/2014/main" id="{18D72EF8-39E4-4B45-987A-73F4142489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4" y="1176"/>
              <a:ext cx="49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8" name="Text Box 27">
              <a:extLst>
                <a:ext uri="{FF2B5EF4-FFF2-40B4-BE49-F238E27FC236}">
                  <a16:creationId xmlns:a16="http://schemas.microsoft.com/office/drawing/2014/main" id="{AF133E21-BC8F-46BE-83AF-46DC52CA3D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624"/>
              <a:ext cx="123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4000" b="1">
                  <a:latin typeface="Times New Roman" panose="02020603050405020304" pitchFamily="18" charset="0"/>
                  <a:ea typeface="黑体" panose="02010609060101010101" pitchFamily="49" charset="-122"/>
                </a:rPr>
                <a:t>CO</a:t>
              </a:r>
              <a:r>
                <a:rPr lang="en-US" altLang="zh-CN" sz="4000" b="1" baseline="-25000">
                  <a:latin typeface="Times New Roman" panose="02020603050405020304" pitchFamily="18" charset="0"/>
                  <a:ea typeface="黑体" panose="02010609060101010101" pitchFamily="49" charset="-122"/>
                </a:rPr>
                <a:t>2</a:t>
              </a:r>
            </a:p>
          </p:txBody>
        </p:sp>
        <p:sp>
          <p:nvSpPr>
            <p:cNvPr id="42019" name="Text Box 28">
              <a:extLst>
                <a:ext uri="{FF2B5EF4-FFF2-40B4-BE49-F238E27FC236}">
                  <a16:creationId xmlns:a16="http://schemas.microsoft.com/office/drawing/2014/main" id="{614848F0-5571-46EC-875C-3591C5720C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7" y="1948"/>
              <a:ext cx="544" cy="1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4000" b="1">
                  <a:latin typeface="Times New Roman" panose="02020603050405020304" pitchFamily="18" charset="0"/>
                </a:rPr>
                <a:t>第二组</a:t>
              </a:r>
            </a:p>
          </p:txBody>
        </p:sp>
        <p:sp>
          <p:nvSpPr>
            <p:cNvPr id="42020" name="Rectangle 29">
              <a:extLst>
                <a:ext uri="{FF2B5EF4-FFF2-40B4-BE49-F238E27FC236}">
                  <a16:creationId xmlns:a16="http://schemas.microsoft.com/office/drawing/2014/main" id="{54346D5D-C0D4-4728-A1F3-D34D3871C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1728"/>
              <a:ext cx="544" cy="1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4000" b="1">
                  <a:latin typeface="Times New Roman" panose="02020603050405020304" pitchFamily="18" charset="0"/>
                </a:rPr>
                <a:t>第一组</a:t>
              </a:r>
            </a:p>
          </p:txBody>
        </p:sp>
        <p:sp>
          <p:nvSpPr>
            <p:cNvPr id="42021" name="Text Box 30">
              <a:extLst>
                <a:ext uri="{FF2B5EF4-FFF2-40B4-BE49-F238E27FC236}">
                  <a16:creationId xmlns:a16="http://schemas.microsoft.com/office/drawing/2014/main" id="{76BF0576-2869-43C2-833B-EBD5A9AC63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4" y="720"/>
              <a:ext cx="1224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4000" b="1">
                  <a:latin typeface="Times New Roman" panose="02020603050405020304" pitchFamily="18" charset="0"/>
                  <a:ea typeface="黑体" panose="02010609060101010101" pitchFamily="49" charset="-122"/>
                </a:rPr>
                <a:t>C</a:t>
              </a:r>
              <a:r>
                <a:rPr lang="en-US" altLang="zh-CN" sz="4000" b="1" baseline="300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18</a:t>
              </a:r>
              <a:r>
                <a:rPr lang="en-US" altLang="zh-CN" sz="40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O</a:t>
              </a:r>
              <a:r>
                <a:rPr lang="en-US" altLang="zh-CN" sz="4000" b="1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2</a:t>
              </a:r>
            </a:p>
          </p:txBody>
        </p:sp>
        <p:sp>
          <p:nvSpPr>
            <p:cNvPr id="42022" name="Text Box 31">
              <a:extLst>
                <a:ext uri="{FF2B5EF4-FFF2-40B4-BE49-F238E27FC236}">
                  <a16:creationId xmlns:a16="http://schemas.microsoft.com/office/drawing/2014/main" id="{948CF526-C79E-43D4-80C8-683BCC5867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2688"/>
              <a:ext cx="1179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4000" b="1">
                  <a:latin typeface="Times New Roman" panose="02020603050405020304" pitchFamily="18" charset="0"/>
                  <a:ea typeface="黑体" panose="02010609060101010101" pitchFamily="49" charset="-122"/>
                </a:rPr>
                <a:t>H</a:t>
              </a:r>
              <a:r>
                <a:rPr lang="en-US" altLang="zh-CN" sz="4000" b="1" baseline="-25000">
                  <a:latin typeface="Times New Roman" panose="02020603050405020304" pitchFamily="18" charset="0"/>
                  <a:ea typeface="黑体" panose="02010609060101010101" pitchFamily="49" charset="-122"/>
                </a:rPr>
                <a:t>2</a:t>
              </a:r>
              <a:r>
                <a:rPr lang="en-US" altLang="zh-CN" sz="4000" b="1" baseline="300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18</a:t>
              </a:r>
              <a:r>
                <a:rPr lang="en-US" altLang="zh-CN" sz="40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O</a:t>
              </a:r>
            </a:p>
          </p:txBody>
        </p:sp>
        <p:sp>
          <p:nvSpPr>
            <p:cNvPr id="42023" name="Text Box 32">
              <a:extLst>
                <a:ext uri="{FF2B5EF4-FFF2-40B4-BE49-F238E27FC236}">
                  <a16:creationId xmlns:a16="http://schemas.microsoft.com/office/drawing/2014/main" id="{CBA95C6A-8959-4611-AA9C-93A2C0A3EC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5" y="2628"/>
              <a:ext cx="1179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4000" b="1">
                  <a:latin typeface="Times New Roman" panose="02020603050405020304" pitchFamily="18" charset="0"/>
                  <a:ea typeface="黑体" panose="02010609060101010101" pitchFamily="49" charset="-122"/>
                </a:rPr>
                <a:t>H</a:t>
              </a:r>
              <a:r>
                <a:rPr lang="en-US" altLang="zh-CN" sz="4000" b="1" baseline="-25000">
                  <a:latin typeface="Times New Roman" panose="02020603050405020304" pitchFamily="18" charset="0"/>
                  <a:ea typeface="黑体" panose="02010609060101010101" pitchFamily="49" charset="-122"/>
                </a:rPr>
                <a:t>2</a:t>
              </a:r>
              <a:r>
                <a:rPr lang="en-US" altLang="zh-CN" sz="4000" b="1">
                  <a:latin typeface="Times New Roman" panose="02020603050405020304" pitchFamily="18" charset="0"/>
                  <a:ea typeface="黑体" panose="02010609060101010101" pitchFamily="49" charset="-122"/>
                </a:rPr>
                <a:t>O</a:t>
              </a:r>
            </a:p>
          </p:txBody>
        </p:sp>
      </p:grpSp>
      <p:sp>
        <p:nvSpPr>
          <p:cNvPr id="41989" name="Rectangle 33">
            <a:extLst>
              <a:ext uri="{FF2B5EF4-FFF2-40B4-BE49-F238E27FC236}">
                <a16:creationId xmlns:a16="http://schemas.microsoft.com/office/drawing/2014/main" id="{866798DD-AB43-4EFB-8A53-FD8C30CA5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169" y="94457"/>
            <a:ext cx="9067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1941</a:t>
            </a:r>
            <a:r>
              <a:rPr lang="zh-CN" altLang="en-US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年，美国鲁宾和卡门实验（同位素标记法）</a:t>
            </a:r>
          </a:p>
        </p:txBody>
      </p:sp>
      <p:sp>
        <p:nvSpPr>
          <p:cNvPr id="41990" name="Line 34">
            <a:extLst>
              <a:ext uri="{FF2B5EF4-FFF2-40B4-BE49-F238E27FC236}">
                <a16:creationId xmlns:a16="http://schemas.microsoft.com/office/drawing/2014/main" id="{4E61C3B5-0FB2-4F51-8192-528F199B421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505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91" name="Line 35">
            <a:extLst>
              <a:ext uri="{FF2B5EF4-FFF2-40B4-BE49-F238E27FC236}">
                <a16:creationId xmlns:a16="http://schemas.microsoft.com/office/drawing/2014/main" id="{796E43A8-6223-4B05-86E1-A14877ADF04D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3581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92" name="Text Box 36">
            <a:extLst>
              <a:ext uri="{FF2B5EF4-FFF2-40B4-BE49-F238E27FC236}">
                <a16:creationId xmlns:a16="http://schemas.microsoft.com/office/drawing/2014/main" id="{D15BE103-E5F1-4B51-8891-5C5B1EB2A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3150" y="3251200"/>
            <a:ext cx="2133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光照射下的小球绿藻悬浮液</a:t>
            </a:r>
          </a:p>
        </p:txBody>
      </p:sp>
      <p:sp>
        <p:nvSpPr>
          <p:cNvPr id="56357" name="Rectangle 37">
            <a:extLst>
              <a:ext uri="{FF2B5EF4-FFF2-40B4-BE49-F238E27FC236}">
                <a16:creationId xmlns:a16="http://schemas.microsoft.com/office/drawing/2014/main" id="{AB2D9292-53E0-45D5-9901-AFACB3F4E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5425" y="5167313"/>
            <a:ext cx="75612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光合作用产生的</a:t>
            </a:r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en-US" altLang="zh-CN" sz="3600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来自于</a:t>
            </a:r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3600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56358" name="Text Box 38">
            <a:extLst>
              <a:ext uri="{FF2B5EF4-FFF2-40B4-BE49-F238E27FC236}">
                <a16:creationId xmlns:a16="http://schemas.microsoft.com/office/drawing/2014/main" id="{B59288FD-1890-4AD1-B8B7-5A69D7B99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8263" y="5126038"/>
            <a:ext cx="16922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>
                <a:latin typeface="黑体" panose="02010609060101010101" pitchFamily="49" charset="-122"/>
                <a:ea typeface="黑体" panose="02010609060101010101" pitchFamily="49" charset="-122"/>
              </a:rPr>
              <a:t>结论：</a:t>
            </a:r>
          </a:p>
        </p:txBody>
      </p:sp>
      <p:sp>
        <p:nvSpPr>
          <p:cNvPr id="56359" name="Rectangle 39">
            <a:extLst>
              <a:ext uri="{FF2B5EF4-FFF2-40B4-BE49-F238E27FC236}">
                <a16:creationId xmlns:a16="http://schemas.microsoft.com/office/drawing/2014/main" id="{A7742077-8A6A-478A-BD91-0AC76655F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8263" y="5803900"/>
            <a:ext cx="8839200" cy="73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3600" b="1">
                <a:solidFill>
                  <a:srgbClr val="0000FF"/>
                </a:solidFill>
                <a:latin typeface="Times New Roman" panose="02020603050405020304" pitchFamily="18" charset="0"/>
              </a:rPr>
              <a:t>光合作用产生的有机物又是怎样合成的？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6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/>
      <p:bldP spid="56323" grpId="0"/>
      <p:bldP spid="56357" grpId="0"/>
      <p:bldP spid="56358" grpId="0"/>
      <p:bldP spid="5635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>
            <a:extLst>
              <a:ext uri="{FF2B5EF4-FFF2-40B4-BE49-F238E27FC236}">
                <a16:creationId xmlns:a16="http://schemas.microsoft.com/office/drawing/2014/main" id="{2099E99B-C6E0-4429-9852-8736BE3047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524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400" b="1">
                <a:solidFill>
                  <a:srgbClr val="0000FF"/>
                </a:solidFill>
                <a:latin typeface="Times New Roman" panose="02020603050405020304" pitchFamily="18" charset="0"/>
              </a:rPr>
              <a:t>7</a:t>
            </a:r>
            <a:r>
              <a:rPr lang="zh-CN" altLang="en-US" sz="4400" b="1">
                <a:solidFill>
                  <a:srgbClr val="0000FF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4400" b="1">
                <a:solidFill>
                  <a:srgbClr val="0000FF"/>
                </a:solidFill>
                <a:latin typeface="Times New Roman" panose="02020603050405020304" pitchFamily="18" charset="0"/>
              </a:rPr>
              <a:t>20</a:t>
            </a:r>
            <a:r>
              <a:rPr lang="zh-CN" altLang="en-US" sz="4400" b="1">
                <a:solidFill>
                  <a:srgbClr val="0000FF"/>
                </a:solidFill>
                <a:latin typeface="Times New Roman" panose="02020603050405020304" pitchFamily="18" charset="0"/>
              </a:rPr>
              <a:t>世纪</a:t>
            </a:r>
            <a:r>
              <a:rPr lang="en-US" altLang="zh-CN" sz="4400" b="1">
                <a:solidFill>
                  <a:srgbClr val="0000FF"/>
                </a:solidFill>
                <a:latin typeface="Times New Roman" panose="02020603050405020304" pitchFamily="18" charset="0"/>
              </a:rPr>
              <a:t>40</a:t>
            </a:r>
            <a:r>
              <a:rPr lang="zh-CN" altLang="en-US" sz="4400" b="1">
                <a:solidFill>
                  <a:srgbClr val="0000FF"/>
                </a:solidFill>
                <a:latin typeface="Times New Roman" panose="02020603050405020304" pitchFamily="18" charset="0"/>
              </a:rPr>
              <a:t>年，美国卡尔文</a:t>
            </a:r>
          </a:p>
        </p:txBody>
      </p:sp>
      <p:sp>
        <p:nvSpPr>
          <p:cNvPr id="57347" name="Text Box 3">
            <a:extLst>
              <a:ext uri="{FF2B5EF4-FFF2-40B4-BE49-F238E27FC236}">
                <a16:creationId xmlns:a16="http://schemas.microsoft.com/office/drawing/2014/main" id="{51894C96-8253-4631-87EC-14BC86DF2D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1371600"/>
            <a:ext cx="20161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4000" b="1" baseline="30000">
                <a:solidFill>
                  <a:srgbClr val="FF0000"/>
                </a:solidFill>
                <a:latin typeface="Times New Roman" panose="02020603050405020304" pitchFamily="18" charset="0"/>
              </a:rPr>
              <a:t>14</a:t>
            </a:r>
            <a:r>
              <a:rPr lang="en-US" altLang="zh-CN" sz="4000" b="1">
                <a:latin typeface="Times New Roman" panose="02020603050405020304" pitchFamily="18" charset="0"/>
              </a:rPr>
              <a:t>CO</a:t>
            </a:r>
            <a:r>
              <a:rPr lang="en-US" altLang="zh-CN" sz="4000" b="1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57348" name="Line 4">
            <a:extLst>
              <a:ext uri="{FF2B5EF4-FFF2-40B4-BE49-F238E27FC236}">
                <a16:creationId xmlns:a16="http://schemas.microsoft.com/office/drawing/2014/main" id="{DCD091DE-6D88-4F4F-9BF0-5193DAB61DE4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21336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49" name="Text Box 5">
            <a:extLst>
              <a:ext uri="{FF2B5EF4-FFF2-40B4-BE49-F238E27FC236}">
                <a16:creationId xmlns:a16="http://schemas.microsoft.com/office/drawing/2014/main" id="{6F84E0F3-EFEB-4931-AED1-79452241D8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514600"/>
            <a:ext cx="20161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4000" b="1">
                <a:latin typeface="Times New Roman" panose="02020603050405020304" pitchFamily="18" charset="0"/>
                <a:ea typeface="华文中宋" panose="02010600040101010101" pitchFamily="2" charset="-122"/>
              </a:rPr>
              <a:t>小球藻</a:t>
            </a:r>
          </a:p>
        </p:txBody>
      </p:sp>
      <p:sp>
        <p:nvSpPr>
          <p:cNvPr id="57350" name="Text Box 6">
            <a:extLst>
              <a:ext uri="{FF2B5EF4-FFF2-40B4-BE49-F238E27FC236}">
                <a16:creationId xmlns:a16="http://schemas.microsoft.com/office/drawing/2014/main" id="{BDD7DC3B-DC27-42E2-B461-8DF14985BE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962400"/>
            <a:ext cx="36004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4000" b="1">
                <a:latin typeface="Times New Roman" panose="02020603050405020304" pitchFamily="18" charset="0"/>
                <a:ea typeface="华文中宋" panose="02010600040101010101" pitchFamily="2" charset="-122"/>
              </a:rPr>
              <a:t>有机物的</a:t>
            </a:r>
            <a:r>
              <a:rPr lang="en-US" altLang="zh-CN" sz="4000" b="1" baseline="30000">
                <a:solidFill>
                  <a:srgbClr val="FF0000"/>
                </a:solidFill>
                <a:latin typeface="Times New Roman" panose="02020603050405020304" pitchFamily="18" charset="0"/>
              </a:rPr>
              <a:t>14</a:t>
            </a:r>
            <a:r>
              <a:rPr lang="en-US" altLang="zh-CN" sz="4000" b="1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57351" name="Line 7">
            <a:extLst>
              <a:ext uri="{FF2B5EF4-FFF2-40B4-BE49-F238E27FC236}">
                <a16:creationId xmlns:a16="http://schemas.microsoft.com/office/drawing/2014/main" id="{A6ECAD47-54C7-4CC8-91F2-8B2943ED82DB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32766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43016" name="Picture 8">
            <a:extLst>
              <a:ext uri="{FF2B5EF4-FFF2-40B4-BE49-F238E27FC236}">
                <a16:creationId xmlns:a16="http://schemas.microsoft.com/office/drawing/2014/main" id="{8B7A9176-F450-47B5-9D5D-3472C3B14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3" y="987425"/>
            <a:ext cx="2671762" cy="335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3" name="Text Box 9">
            <a:extLst>
              <a:ext uri="{FF2B5EF4-FFF2-40B4-BE49-F238E27FC236}">
                <a16:creationId xmlns:a16="http://schemas.microsoft.com/office/drawing/2014/main" id="{BE1BC295-A601-4A9D-851E-A4C85047A0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516438"/>
            <a:ext cx="35814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3600" b="1">
                <a:solidFill>
                  <a:srgbClr val="FF0000"/>
                </a:solidFill>
                <a:ea typeface="黑体" panose="02010609060101010101" pitchFamily="49" charset="-122"/>
              </a:rPr>
              <a:t>（卡尔文循环）</a:t>
            </a:r>
          </a:p>
        </p:txBody>
      </p:sp>
      <p:sp>
        <p:nvSpPr>
          <p:cNvPr id="57354" name="Text Box 10">
            <a:extLst>
              <a:ext uri="{FF2B5EF4-FFF2-40B4-BE49-F238E27FC236}">
                <a16:creationId xmlns:a16="http://schemas.microsoft.com/office/drawing/2014/main" id="{EF16B825-5BC9-4D3B-BB6C-917489591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1138" y="5489575"/>
            <a:ext cx="16922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>
                <a:latin typeface="黑体" panose="02010609060101010101" pitchFamily="49" charset="-122"/>
                <a:ea typeface="黑体" panose="02010609060101010101" pitchFamily="49" charset="-122"/>
              </a:rPr>
              <a:t>结论：</a:t>
            </a:r>
          </a:p>
        </p:txBody>
      </p:sp>
      <p:sp>
        <p:nvSpPr>
          <p:cNvPr id="57355" name="Text Box 11">
            <a:extLst>
              <a:ext uri="{FF2B5EF4-FFF2-40B4-BE49-F238E27FC236}">
                <a16:creationId xmlns:a16="http://schemas.microsoft.com/office/drawing/2014/main" id="{86CA5A4E-E057-432F-B34E-35CCDB891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9763" y="5549900"/>
            <a:ext cx="7391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光合产物中有机物的碳来自</a:t>
            </a:r>
            <a:r>
              <a:rPr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CO</a:t>
            </a:r>
            <a:r>
              <a:rPr lang="en-US" altLang="zh-CN" sz="3600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43019" name="文本框 1">
            <a:extLst>
              <a:ext uri="{FF2B5EF4-FFF2-40B4-BE49-F238E27FC236}">
                <a16:creationId xmlns:a16="http://schemas.microsoft.com/office/drawing/2014/main" id="{FEC860C4-F04F-45F6-9218-E072056A9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2363" y="2667000"/>
            <a:ext cx="3733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（供其进行光合作用）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7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7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7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7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7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7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7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/>
      <p:bldP spid="57349" grpId="0"/>
      <p:bldP spid="57350" grpId="0"/>
      <p:bldP spid="57353" grpId="0"/>
      <p:bldP spid="57354" grpId="0"/>
      <p:bldP spid="57355" grpId="0"/>
      <p:bldP spid="4301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25FAC129-99A4-40B9-9093-E7D84682A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90488"/>
            <a:ext cx="7367588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8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小结：光合作用探究历程</a:t>
            </a:r>
          </a:p>
        </p:txBody>
      </p:sp>
      <p:graphicFrame>
        <p:nvGraphicFramePr>
          <p:cNvPr id="58371" name="Group 3">
            <a:extLst>
              <a:ext uri="{FF2B5EF4-FFF2-40B4-BE49-F238E27FC236}">
                <a16:creationId xmlns:a16="http://schemas.microsoft.com/office/drawing/2014/main" id="{41F5B302-D4FE-45A9-87E5-C6E4003DE31A}"/>
              </a:ext>
            </a:extLst>
          </p:cNvPr>
          <p:cNvGraphicFramePr>
            <a:graphicFrameLocks noGrp="1"/>
          </p:cNvGraphicFramePr>
          <p:nvPr/>
        </p:nvGraphicFramePr>
        <p:xfrm>
          <a:off x="1703388" y="1052513"/>
          <a:ext cx="8686800" cy="5297489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4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4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年代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科学家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结论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1771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普利斯特利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1779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英格豪斯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3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梅耶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4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1864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萨克斯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63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恩格尔曼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3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1939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鲁宾  卡门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8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世纪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40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代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卡尔文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8409" name="Text Box 41">
            <a:extLst>
              <a:ext uri="{FF2B5EF4-FFF2-40B4-BE49-F238E27FC236}">
                <a16:creationId xmlns:a16="http://schemas.microsoft.com/office/drawing/2014/main" id="{65968DA6-1BA0-4EB9-8B5D-50CAA9E0F8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2950" y="1600200"/>
            <a:ext cx="2635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</a:rPr>
              <a:t>植物可以更新空气</a:t>
            </a:r>
            <a:endParaRPr lang="zh-CN" altLang="en-US" sz="18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410" name="Text Box 42">
            <a:extLst>
              <a:ext uri="{FF2B5EF4-FFF2-40B4-BE49-F238E27FC236}">
                <a16:creationId xmlns:a16="http://schemas.microsoft.com/office/drawing/2014/main" id="{266A3731-1A82-4D39-9D48-6FA5DEA5CE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2133600"/>
            <a:ext cx="4473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</a:rPr>
              <a:t>只有在光照下植物可以更新空气</a:t>
            </a:r>
          </a:p>
        </p:txBody>
      </p:sp>
      <p:sp>
        <p:nvSpPr>
          <p:cNvPr id="58411" name="Text Box 43">
            <a:extLst>
              <a:ext uri="{FF2B5EF4-FFF2-40B4-BE49-F238E27FC236}">
                <a16:creationId xmlns:a16="http://schemas.microsoft.com/office/drawing/2014/main" id="{6F428AF2-AF32-479E-95F8-99C6DB403C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8663" y="2708275"/>
            <a:ext cx="4343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</a:rPr>
              <a:t>植物在光合作用时把光能转变成了化学能储存起来</a:t>
            </a:r>
          </a:p>
        </p:txBody>
      </p:sp>
      <p:sp>
        <p:nvSpPr>
          <p:cNvPr id="58412" name="Text Box 44">
            <a:extLst>
              <a:ext uri="{FF2B5EF4-FFF2-40B4-BE49-F238E27FC236}">
                <a16:creationId xmlns:a16="http://schemas.microsoft.com/office/drawing/2014/main" id="{06E3E08E-0CE7-490B-988D-4A6242886A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733800"/>
            <a:ext cx="386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</a:rPr>
              <a:t>绿色叶片光合作用产生淀粉</a:t>
            </a:r>
          </a:p>
        </p:txBody>
      </p:sp>
      <p:sp>
        <p:nvSpPr>
          <p:cNvPr id="58413" name="Text Box 45">
            <a:extLst>
              <a:ext uri="{FF2B5EF4-FFF2-40B4-BE49-F238E27FC236}">
                <a16:creationId xmlns:a16="http://schemas.microsoft.com/office/drawing/2014/main" id="{5121C99F-EF68-4093-A15F-786A401D8E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267200"/>
            <a:ext cx="4191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</a:rPr>
              <a:t>氧由叶绿体释放出来。叶绿体是光合作用的场所</a:t>
            </a:r>
          </a:p>
        </p:txBody>
      </p:sp>
      <p:sp>
        <p:nvSpPr>
          <p:cNvPr id="58414" name="Text Box 46">
            <a:extLst>
              <a:ext uri="{FF2B5EF4-FFF2-40B4-BE49-F238E27FC236}">
                <a16:creationId xmlns:a16="http://schemas.microsoft.com/office/drawing/2014/main" id="{3A9D9D76-E95C-49B8-9481-73E306A42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5257800"/>
            <a:ext cx="3554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</a:rPr>
              <a:t>光合作用释放的氧来自水</a:t>
            </a:r>
            <a:endParaRPr lang="zh-CN" altLang="en-US" sz="18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415" name="Text Box 47">
            <a:extLst>
              <a:ext uri="{FF2B5EF4-FFF2-40B4-BE49-F238E27FC236}">
                <a16:creationId xmlns:a16="http://schemas.microsoft.com/office/drawing/2014/main" id="{4EF4F224-2014-4106-8FE7-027A924DB9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5867400"/>
            <a:ext cx="480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</a:rPr>
              <a:t>光合产物中有机物的碳来自</a:t>
            </a: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</a:rPr>
              <a:t>CO</a:t>
            </a:r>
            <a:r>
              <a:rPr lang="en-US" altLang="zh-CN" sz="2400" b="1" baseline="-25000">
                <a:solidFill>
                  <a:srgbClr val="FF0000"/>
                </a:solidFill>
                <a:latin typeface="宋体" panose="02010600030101010101" pitchFamily="2" charset="-122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8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8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8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8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8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09" grpId="0"/>
      <p:bldP spid="58410" grpId="0"/>
      <p:bldP spid="58411" grpId="0"/>
      <p:bldP spid="58412" grpId="0"/>
      <p:bldP spid="58413" grpId="0"/>
      <p:bldP spid="58414" grpId="0"/>
      <p:bldP spid="5841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1433CC06-B733-45B1-9ED2-29B0C36F9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2963" y="2219325"/>
            <a:ext cx="2590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4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CO</a:t>
            </a:r>
            <a:r>
              <a:rPr kumimoji="1" lang="en-US" altLang="zh-CN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2  </a:t>
            </a:r>
            <a:r>
              <a:rPr kumimoji="1" lang="en-US" altLang="zh-CN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+ </a:t>
            </a:r>
            <a:r>
              <a:rPr kumimoji="1" lang="en-US" altLang="zh-CN" sz="4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H</a:t>
            </a:r>
            <a:r>
              <a:rPr kumimoji="1" lang="en-US" altLang="zh-CN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2 </a:t>
            </a:r>
            <a:r>
              <a:rPr kumimoji="1" lang="en-US" altLang="zh-CN" sz="4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O</a:t>
            </a:r>
          </a:p>
        </p:txBody>
      </p:sp>
      <p:sp>
        <p:nvSpPr>
          <p:cNvPr id="59395" name="Line 3">
            <a:extLst>
              <a:ext uri="{FF2B5EF4-FFF2-40B4-BE49-F238E27FC236}">
                <a16:creationId xmlns:a16="http://schemas.microsoft.com/office/drawing/2014/main" id="{4D905E5D-4560-417B-A449-82C70491B1A5}"/>
              </a:ext>
            </a:extLst>
          </p:cNvPr>
          <p:cNvSpPr>
            <a:spLocks noChangeShapeType="1"/>
          </p:cNvSpPr>
          <p:nvPr/>
        </p:nvSpPr>
        <p:spPr bwMode="auto">
          <a:xfrm>
            <a:off x="4921250" y="2620963"/>
            <a:ext cx="1862138" cy="111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396" name="Rectangle 4">
            <a:extLst>
              <a:ext uri="{FF2B5EF4-FFF2-40B4-BE49-F238E27FC236}">
                <a16:creationId xmlns:a16="http://schemas.microsoft.com/office/drawing/2014/main" id="{E94E0E69-45C4-4B92-A8D3-9A73FAB30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8738" y="1963738"/>
            <a:ext cx="16557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光能</a:t>
            </a:r>
          </a:p>
        </p:txBody>
      </p:sp>
      <p:sp>
        <p:nvSpPr>
          <p:cNvPr id="59397" name="Rectangle 5">
            <a:extLst>
              <a:ext uri="{FF2B5EF4-FFF2-40B4-BE49-F238E27FC236}">
                <a16:creationId xmlns:a16="http://schemas.microsoft.com/office/drawing/2014/main" id="{1BE876EF-94F0-4529-8570-00E44A2EA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7150" y="2611438"/>
            <a:ext cx="12779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叶绿体</a:t>
            </a:r>
          </a:p>
        </p:txBody>
      </p:sp>
      <p:sp>
        <p:nvSpPr>
          <p:cNvPr id="59398" name="Rectangle 6">
            <a:extLst>
              <a:ext uri="{FF2B5EF4-FFF2-40B4-BE49-F238E27FC236}">
                <a16:creationId xmlns:a16="http://schemas.microsoft.com/office/drawing/2014/main" id="{CF9CFBB0-5042-484D-83DA-440029A85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8600" y="2251075"/>
            <a:ext cx="29003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zh-CN" alt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（</a:t>
            </a:r>
            <a:r>
              <a:rPr kumimoji="1" lang="en-US" altLang="zh-CN" sz="4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CH</a:t>
            </a:r>
            <a:r>
              <a:rPr kumimoji="1" lang="en-US" altLang="zh-CN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2</a:t>
            </a:r>
            <a:r>
              <a:rPr kumimoji="1" lang="en-US" altLang="zh-CN" sz="4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O)</a:t>
            </a:r>
            <a:r>
              <a:rPr kumimoji="1" lang="en-US" altLang="zh-CN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+ </a:t>
            </a:r>
            <a:r>
              <a:rPr kumimoji="1" lang="en-US" altLang="zh-CN" sz="4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O</a:t>
            </a:r>
            <a:r>
              <a:rPr kumimoji="1" lang="en-US" altLang="zh-CN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2</a:t>
            </a:r>
          </a:p>
        </p:txBody>
      </p:sp>
      <p:grpSp>
        <p:nvGrpSpPr>
          <p:cNvPr id="59399" name="Group 7">
            <a:extLst>
              <a:ext uri="{FF2B5EF4-FFF2-40B4-BE49-F238E27FC236}">
                <a16:creationId xmlns:a16="http://schemas.microsoft.com/office/drawing/2014/main" id="{27EEE73D-6FF8-4A4A-B73D-FBC528169546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1828800"/>
            <a:ext cx="4953000" cy="566738"/>
            <a:chOff x="1901" y="1162"/>
            <a:chExt cx="2722" cy="327"/>
          </a:xfrm>
        </p:grpSpPr>
        <p:sp>
          <p:nvSpPr>
            <p:cNvPr id="45078" name="Line 8">
              <a:extLst>
                <a:ext uri="{FF2B5EF4-FFF2-40B4-BE49-F238E27FC236}">
                  <a16:creationId xmlns:a16="http://schemas.microsoft.com/office/drawing/2014/main" id="{732386AD-B2B5-472A-B78B-D6B623C2EF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1" y="1162"/>
              <a:ext cx="0" cy="31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9" name="Line 9">
              <a:extLst>
                <a:ext uri="{FF2B5EF4-FFF2-40B4-BE49-F238E27FC236}">
                  <a16:creationId xmlns:a16="http://schemas.microsoft.com/office/drawing/2014/main" id="{B20BA8FD-111C-4596-B986-1F19FDF769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4" y="1171"/>
              <a:ext cx="0" cy="31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80" name="Line 10">
              <a:extLst>
                <a:ext uri="{FF2B5EF4-FFF2-40B4-BE49-F238E27FC236}">
                  <a16:creationId xmlns:a16="http://schemas.microsoft.com/office/drawing/2014/main" id="{1F2707FB-2B32-491C-A217-73D793016D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1" y="1172"/>
              <a:ext cx="272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9403" name="Group 11">
            <a:extLst>
              <a:ext uri="{FF2B5EF4-FFF2-40B4-BE49-F238E27FC236}">
                <a16:creationId xmlns:a16="http://schemas.microsoft.com/office/drawing/2014/main" id="{DE8D11F4-DC3E-46F9-B788-E46ED020BE22}"/>
              </a:ext>
            </a:extLst>
          </p:cNvPr>
          <p:cNvGrpSpPr>
            <a:grpSpLocks/>
          </p:cNvGrpSpPr>
          <p:nvPr/>
        </p:nvGrpSpPr>
        <p:grpSpPr bwMode="auto">
          <a:xfrm>
            <a:off x="4489450" y="2836863"/>
            <a:ext cx="4608513" cy="288925"/>
            <a:chOff x="1076" y="1725"/>
            <a:chExt cx="2903" cy="318"/>
          </a:xfrm>
        </p:grpSpPr>
        <p:sp>
          <p:nvSpPr>
            <p:cNvPr id="45075" name="Line 12">
              <a:extLst>
                <a:ext uri="{FF2B5EF4-FFF2-40B4-BE49-F238E27FC236}">
                  <a16:creationId xmlns:a16="http://schemas.microsoft.com/office/drawing/2014/main" id="{FB4DF652-FA3A-4820-9058-92D5ADDA70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6" y="1725"/>
              <a:ext cx="0" cy="31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6" name="Line 13">
              <a:extLst>
                <a:ext uri="{FF2B5EF4-FFF2-40B4-BE49-F238E27FC236}">
                  <a16:creationId xmlns:a16="http://schemas.microsoft.com/office/drawing/2014/main" id="{D7490A59-CEE7-47CC-BF07-C38E6D64A0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0" y="1725"/>
              <a:ext cx="0" cy="31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7" name="Line 14">
              <a:extLst>
                <a:ext uri="{FF2B5EF4-FFF2-40B4-BE49-F238E27FC236}">
                  <a16:creationId xmlns:a16="http://schemas.microsoft.com/office/drawing/2014/main" id="{8487D9CA-00AA-4C8F-BD16-79E74BBF05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6" y="2042"/>
              <a:ext cx="2903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9407" name="Group 15">
            <a:extLst>
              <a:ext uri="{FF2B5EF4-FFF2-40B4-BE49-F238E27FC236}">
                <a16:creationId xmlns:a16="http://schemas.microsoft.com/office/drawing/2014/main" id="{90FF3863-0817-4E99-9BB4-1076EDE6E419}"/>
              </a:ext>
            </a:extLst>
          </p:cNvPr>
          <p:cNvGrpSpPr>
            <a:grpSpLocks/>
          </p:cNvGrpSpPr>
          <p:nvPr/>
        </p:nvGrpSpPr>
        <p:grpSpPr bwMode="auto">
          <a:xfrm>
            <a:off x="7875588" y="3170238"/>
            <a:ext cx="1463675" cy="649287"/>
            <a:chOff x="3878" y="2341"/>
            <a:chExt cx="771" cy="409"/>
          </a:xfrm>
        </p:grpSpPr>
        <p:sp>
          <p:nvSpPr>
            <p:cNvPr id="45073" name="AutoShape 16">
              <a:extLst>
                <a:ext uri="{FF2B5EF4-FFF2-40B4-BE49-F238E27FC236}">
                  <a16:creationId xmlns:a16="http://schemas.microsoft.com/office/drawing/2014/main" id="{C37AEFA4-9AAF-4D6F-AE01-2D378126B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" y="2341"/>
              <a:ext cx="771" cy="409"/>
            </a:xfrm>
            <a:prstGeom prst="wedgeEllipseCallout">
              <a:avLst>
                <a:gd name="adj1" fmla="val -42866"/>
                <a:gd name="adj2" fmla="val -6931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3600" b="1">
                <a:solidFill>
                  <a:srgbClr val="FF0000"/>
                </a:solidFill>
                <a:ea typeface="华文新魏" panose="02010800040101010101" pitchFamily="2" charset="-122"/>
              </a:endParaRPr>
            </a:p>
          </p:txBody>
        </p:sp>
        <p:sp>
          <p:nvSpPr>
            <p:cNvPr id="45074" name="Rectangle 17">
              <a:extLst>
                <a:ext uri="{FF2B5EF4-FFF2-40B4-BE49-F238E27FC236}">
                  <a16:creationId xmlns:a16="http://schemas.microsoft.com/office/drawing/2014/main" id="{C1F28C63-F745-4A7E-AEE6-2FA6DE098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2341"/>
              <a:ext cx="5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糖类</a:t>
              </a:r>
            </a:p>
          </p:txBody>
        </p:sp>
      </p:grpSp>
      <p:sp>
        <p:nvSpPr>
          <p:cNvPr id="59410" name="Text Box 18">
            <a:extLst>
              <a:ext uri="{FF2B5EF4-FFF2-40B4-BE49-F238E27FC236}">
                <a16:creationId xmlns:a16="http://schemas.microsoft.com/office/drawing/2014/main" id="{1FC164ED-072A-47AD-BF3B-FF9CADA8F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4489450"/>
            <a:ext cx="12192000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600" b="1">
                <a:solidFill>
                  <a:srgbClr val="0000FF"/>
                </a:solidFill>
              </a:rPr>
              <a:t>概念：</a:t>
            </a:r>
            <a:r>
              <a:rPr lang="zh-CN" altLang="en-US" sz="3600" b="1">
                <a:solidFill>
                  <a:srgbClr val="000000"/>
                </a:solidFill>
              </a:rPr>
              <a:t>绿色植物通过</a:t>
            </a:r>
            <a:r>
              <a:rPr lang="en-US" altLang="zh-CN" sz="3600" b="1">
                <a:solidFill>
                  <a:srgbClr val="000000"/>
                </a:solidFill>
              </a:rPr>
              <a:t>_______</a:t>
            </a:r>
            <a:r>
              <a:rPr lang="zh-CN" altLang="en-US" sz="3600" b="1">
                <a:solidFill>
                  <a:srgbClr val="000000"/>
                </a:solidFill>
              </a:rPr>
              <a:t>，利用</a:t>
            </a:r>
            <a:r>
              <a:rPr lang="en-US" altLang="zh-CN" sz="3600" b="1">
                <a:solidFill>
                  <a:srgbClr val="000000"/>
                </a:solidFill>
              </a:rPr>
              <a:t>_____</a:t>
            </a:r>
            <a:r>
              <a:rPr lang="zh-CN" altLang="en-US" sz="3600" b="1">
                <a:solidFill>
                  <a:srgbClr val="000000"/>
                </a:solidFill>
              </a:rPr>
              <a:t>，把</a:t>
            </a:r>
            <a:r>
              <a:rPr lang="en-US" altLang="zh-CN" sz="3600" b="1">
                <a:solidFill>
                  <a:srgbClr val="000000"/>
                </a:solidFill>
              </a:rPr>
              <a:t>___________</a:t>
            </a:r>
            <a:r>
              <a:rPr lang="zh-CN" altLang="en-US" sz="3600" b="1">
                <a:solidFill>
                  <a:srgbClr val="000000"/>
                </a:solidFill>
              </a:rPr>
              <a:t> </a:t>
            </a:r>
            <a:r>
              <a:rPr lang="zh-CN" altLang="en-US" sz="3600" b="1" u="sng">
                <a:solidFill>
                  <a:srgbClr val="000000"/>
                </a:solidFill>
              </a:rPr>
              <a:t>                            </a:t>
            </a:r>
            <a:r>
              <a:rPr lang="zh-CN" altLang="en-US" sz="3600" b="1">
                <a:solidFill>
                  <a:srgbClr val="000000"/>
                </a:solidFill>
              </a:rPr>
              <a:t>转化成储存着能量的</a:t>
            </a:r>
            <a:r>
              <a:rPr lang="zh-CN" altLang="en-US" sz="3600" b="1" u="sng">
                <a:solidFill>
                  <a:srgbClr val="000000"/>
                </a:solidFill>
              </a:rPr>
              <a:t>               </a:t>
            </a:r>
            <a:r>
              <a:rPr lang="zh-CN" altLang="en-US" sz="3600" b="1">
                <a:solidFill>
                  <a:srgbClr val="000000"/>
                </a:solidFill>
              </a:rPr>
              <a:t>，并且释放出</a:t>
            </a:r>
            <a:r>
              <a:rPr lang="zh-CN" altLang="en-US" sz="3600" b="1" u="sng">
                <a:solidFill>
                  <a:srgbClr val="000000"/>
                </a:solidFill>
              </a:rPr>
              <a:t>              </a:t>
            </a:r>
            <a:r>
              <a:rPr lang="zh-CN" altLang="en-US" sz="3600" b="1">
                <a:solidFill>
                  <a:srgbClr val="000000"/>
                </a:solidFill>
              </a:rPr>
              <a:t>的过程。</a:t>
            </a:r>
          </a:p>
        </p:txBody>
      </p:sp>
      <p:sp>
        <p:nvSpPr>
          <p:cNvPr id="59411" name="Rectangle 19">
            <a:extLst>
              <a:ext uri="{FF2B5EF4-FFF2-40B4-BE49-F238E27FC236}">
                <a16:creationId xmlns:a16="http://schemas.microsoft.com/office/drawing/2014/main" id="{FE513711-45D4-40F7-AD4E-C0FE76BEC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1788" y="4437063"/>
            <a:ext cx="15589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600" b="1">
                <a:solidFill>
                  <a:srgbClr val="FF0000"/>
                </a:solidFill>
              </a:rPr>
              <a:t>叶绿体</a:t>
            </a:r>
          </a:p>
        </p:txBody>
      </p:sp>
      <p:sp>
        <p:nvSpPr>
          <p:cNvPr id="59412" name="Rectangle 20">
            <a:extLst>
              <a:ext uri="{FF2B5EF4-FFF2-40B4-BE49-F238E27FC236}">
                <a16:creationId xmlns:a16="http://schemas.microsoft.com/office/drawing/2014/main" id="{B20321B6-7B27-4CF1-A6D7-C826A292E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7238" y="4443413"/>
            <a:ext cx="11017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600" b="1">
                <a:solidFill>
                  <a:srgbClr val="FF0000"/>
                </a:solidFill>
              </a:rPr>
              <a:t>光能</a:t>
            </a:r>
          </a:p>
        </p:txBody>
      </p:sp>
      <p:sp>
        <p:nvSpPr>
          <p:cNvPr id="59413" name="Rectangle 21">
            <a:extLst>
              <a:ext uri="{FF2B5EF4-FFF2-40B4-BE49-F238E27FC236}">
                <a16:creationId xmlns:a16="http://schemas.microsoft.com/office/drawing/2014/main" id="{881F289E-5555-4D76-882D-174709718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3675" y="4413250"/>
            <a:ext cx="31607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600" b="1">
                <a:solidFill>
                  <a:srgbClr val="FF0000"/>
                </a:solidFill>
              </a:rPr>
              <a:t>二氧化碳和水</a:t>
            </a:r>
          </a:p>
        </p:txBody>
      </p:sp>
      <p:sp>
        <p:nvSpPr>
          <p:cNvPr id="59414" name="Rectangle 22">
            <a:extLst>
              <a:ext uri="{FF2B5EF4-FFF2-40B4-BE49-F238E27FC236}">
                <a16:creationId xmlns:a16="http://schemas.microsoft.com/office/drawing/2014/main" id="{C5AC918B-7945-4254-AE37-AE7214B70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1788" y="5049838"/>
            <a:ext cx="15589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600" b="1">
                <a:solidFill>
                  <a:srgbClr val="FF0000"/>
                </a:solidFill>
              </a:rPr>
              <a:t>有机物</a:t>
            </a:r>
          </a:p>
        </p:txBody>
      </p:sp>
      <p:sp>
        <p:nvSpPr>
          <p:cNvPr id="59415" name="Rectangle 23">
            <a:extLst>
              <a:ext uri="{FF2B5EF4-FFF2-40B4-BE49-F238E27FC236}">
                <a16:creationId xmlns:a16="http://schemas.microsoft.com/office/drawing/2014/main" id="{1E54E66F-4F7B-4E3F-A688-0E6503622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5067300"/>
            <a:ext cx="16081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600" b="1">
                <a:solidFill>
                  <a:srgbClr val="FF0000"/>
                </a:solidFill>
              </a:rPr>
              <a:t>氧气</a:t>
            </a:r>
          </a:p>
        </p:txBody>
      </p:sp>
      <p:sp>
        <p:nvSpPr>
          <p:cNvPr id="45072" name="Rectangle 24">
            <a:extLst>
              <a:ext uri="{FF2B5EF4-FFF2-40B4-BE49-F238E27FC236}">
                <a16:creationId xmlns:a16="http://schemas.microsoft.com/office/drawing/2014/main" id="{BFBF0440-2851-4D05-A137-C24625B21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413" y="244475"/>
            <a:ext cx="116871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3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zh-CN" altLang="en-US" sz="32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反应物、生成物、条件、场所</a:t>
            </a:r>
            <a:r>
              <a:rPr lang="zh-CN" altLang="en-US" sz="3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总结光合作用的表达式和概念：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9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9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9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9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9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9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/>
      <p:bldP spid="59396" grpId="0"/>
      <p:bldP spid="59397" grpId="0"/>
      <p:bldP spid="59398" grpId="0"/>
      <p:bldP spid="59410" grpId="0"/>
      <p:bldP spid="59411" grpId="0"/>
      <p:bldP spid="59412" grpId="0"/>
      <p:bldP spid="59413" grpId="0"/>
      <p:bldP spid="59414" grpId="0"/>
      <p:bldP spid="5941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文本框 9">
            <a:extLst>
              <a:ext uri="{FF2B5EF4-FFF2-40B4-BE49-F238E27FC236}">
                <a16:creationId xmlns:a16="http://schemas.microsoft.com/office/drawing/2014/main" id="{C5FB7CB5-9DC4-4ED2-BDDD-F99ACD5F0D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135313"/>
            <a:ext cx="67056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、光合作用的过程</a:t>
            </a:r>
          </a:p>
        </p:txBody>
      </p:sp>
      <p:sp>
        <p:nvSpPr>
          <p:cNvPr id="46083" name="文本框 4">
            <a:extLst>
              <a:ext uri="{FF2B5EF4-FFF2-40B4-BE49-F238E27FC236}">
                <a16:creationId xmlns:a16="http://schemas.microsoft.com/office/drawing/2014/main" id="{98719A79-D395-40D0-920D-89A588B95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286000"/>
            <a:ext cx="85344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400">
                <a:latin typeface="微软雅黑" panose="020B0503020204020204" pitchFamily="34" charset="-122"/>
                <a:ea typeface="微软雅黑" panose="020B0503020204020204" pitchFamily="34" charset="-122"/>
              </a:rPr>
              <a:t>二、光合作用的原理和应用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Text Box 3">
            <a:extLst>
              <a:ext uri="{FF2B5EF4-FFF2-40B4-BE49-F238E27FC236}">
                <a16:creationId xmlns:a16="http://schemas.microsoft.com/office/drawing/2014/main" id="{11856B6F-C341-42EB-8EE4-15B4E835ED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9863" y="2747963"/>
            <a:ext cx="19446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3200" b="1">
                <a:solidFill>
                  <a:srgbClr val="0000FF"/>
                </a:solidFill>
                <a:latin typeface="Times New Roman" panose="02020603050405020304" pitchFamily="18" charset="0"/>
                <a:ea typeface="隶书" pitchFamily="49" charset="-122"/>
              </a:rPr>
              <a:t>光反应：</a:t>
            </a:r>
          </a:p>
        </p:txBody>
      </p:sp>
      <p:sp>
        <p:nvSpPr>
          <p:cNvPr id="60420" name="Text Box 4">
            <a:extLst>
              <a:ext uri="{FF2B5EF4-FFF2-40B4-BE49-F238E27FC236}">
                <a16:creationId xmlns:a16="http://schemas.microsoft.com/office/drawing/2014/main" id="{771664A8-BF72-4E35-941C-89CDB6B3F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888" y="4002088"/>
            <a:ext cx="18716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3200" b="1">
                <a:solidFill>
                  <a:srgbClr val="0000FF"/>
                </a:solidFill>
                <a:latin typeface="Times New Roman" panose="02020603050405020304" pitchFamily="18" charset="0"/>
                <a:ea typeface="隶书" pitchFamily="49" charset="-122"/>
              </a:rPr>
              <a:t>暗反应：</a:t>
            </a:r>
          </a:p>
        </p:txBody>
      </p:sp>
      <p:sp>
        <p:nvSpPr>
          <p:cNvPr id="60421" name="Rectangle 5">
            <a:extLst>
              <a:ext uri="{FF2B5EF4-FFF2-40B4-BE49-F238E27FC236}">
                <a16:creationId xmlns:a16="http://schemas.microsoft.com/office/drawing/2014/main" id="{0BD0ED76-14A4-4ABF-B020-90A44D469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412875"/>
            <a:ext cx="8280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4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4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、根据反应过程</a:t>
            </a:r>
            <a:r>
              <a:rPr lang="zh-CN" altLang="en-US" sz="4000" b="1" u="sng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是否需要光能</a:t>
            </a:r>
            <a:r>
              <a:rPr lang="zh-CN" altLang="en-US" sz="4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分为：</a:t>
            </a:r>
          </a:p>
        </p:txBody>
      </p:sp>
      <p:sp>
        <p:nvSpPr>
          <p:cNvPr id="60422" name="AutoShape 6">
            <a:extLst>
              <a:ext uri="{FF2B5EF4-FFF2-40B4-BE49-F238E27FC236}">
                <a16:creationId xmlns:a16="http://schemas.microsoft.com/office/drawing/2014/main" id="{908EA52A-9A8F-4683-BF13-CF849E05DDCE}"/>
              </a:ext>
            </a:extLst>
          </p:cNvPr>
          <p:cNvSpPr>
            <a:spLocks/>
          </p:cNvSpPr>
          <p:nvPr/>
        </p:nvSpPr>
        <p:spPr bwMode="auto">
          <a:xfrm>
            <a:off x="2454275" y="2971800"/>
            <a:ext cx="288925" cy="1439863"/>
          </a:xfrm>
          <a:prstGeom prst="leftBrace">
            <a:avLst>
              <a:gd name="adj1" fmla="val 41506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60423" name="Text Box 7">
            <a:extLst>
              <a:ext uri="{FF2B5EF4-FFF2-40B4-BE49-F238E27FC236}">
                <a16:creationId xmlns:a16="http://schemas.microsoft.com/office/drawing/2014/main" id="{43DE48E8-E5E8-4E23-A2DD-BC409E4F7F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0238" y="2751138"/>
            <a:ext cx="53292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3200" b="1">
                <a:solidFill>
                  <a:srgbClr val="FF0000"/>
                </a:solidFill>
              </a:rPr>
              <a:t>有光才能进行</a:t>
            </a:r>
          </a:p>
        </p:txBody>
      </p:sp>
      <p:sp>
        <p:nvSpPr>
          <p:cNvPr id="60424" name="Text Box 8">
            <a:extLst>
              <a:ext uri="{FF2B5EF4-FFF2-40B4-BE49-F238E27FC236}">
                <a16:creationId xmlns:a16="http://schemas.microsoft.com/office/drawing/2014/main" id="{ED96D86E-32EA-4667-AA9E-33671140C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7213" y="3975100"/>
            <a:ext cx="53292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3200" b="1">
                <a:solidFill>
                  <a:srgbClr val="FF0000"/>
                </a:solidFill>
              </a:rPr>
              <a:t>有光、无光都能进行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0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/>
      <p:bldP spid="60420" grpId="0"/>
      <p:bldP spid="60421" grpId="0"/>
      <p:bldP spid="60423" grpId="0"/>
      <p:bldP spid="6042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图片 2">
            <a:extLst>
              <a:ext uri="{FF2B5EF4-FFF2-40B4-BE49-F238E27FC236}">
                <a16:creationId xmlns:a16="http://schemas.microsoft.com/office/drawing/2014/main" id="{47954C5D-1A78-401A-A24A-43DEEFC2F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5" r="3737" b="5070"/>
          <a:stretch>
            <a:fillRect/>
          </a:stretch>
        </p:blipFill>
        <p:spPr bwMode="auto">
          <a:xfrm>
            <a:off x="47625" y="725488"/>
            <a:ext cx="6865938" cy="493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EF962AB-84FD-4AB2-AFA4-FD87000FD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914400"/>
            <a:ext cx="4953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、光合作用分为几个阶段？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EB0860B-C15D-4488-BF4C-7FAB4601F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1708150"/>
            <a:ext cx="49530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、光反应和暗（碳）反应分别进行的场所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67DEB5D-C5BB-4602-B5AD-4022B9BF2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3194050"/>
            <a:ext cx="49530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、光反应过程主要的的能量和物质变化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6A625DC-CE34-44CF-94C6-38EA8FEA0D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4495800"/>
            <a:ext cx="49530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、暗反应过程主要的的能量和物质变化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图片 2">
            <a:extLst>
              <a:ext uri="{FF2B5EF4-FFF2-40B4-BE49-F238E27FC236}">
                <a16:creationId xmlns:a16="http://schemas.microsoft.com/office/drawing/2014/main" id="{64271B36-E8A2-4F9F-932D-C5F7A2056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75" y="125413"/>
            <a:ext cx="8629650" cy="640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FC589F0-B463-440A-85D3-8E0B034B6D9C}"/>
              </a:ext>
            </a:extLst>
          </p:cNvPr>
          <p:cNvSpPr/>
          <p:nvPr/>
        </p:nvSpPr>
        <p:spPr>
          <a:xfrm>
            <a:off x="4800600" y="2986088"/>
            <a:ext cx="533400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2F6AE26-F292-45D4-A06D-8BE6843AA1FA}"/>
              </a:ext>
            </a:extLst>
          </p:cNvPr>
          <p:cNvSpPr/>
          <p:nvPr/>
        </p:nvSpPr>
        <p:spPr>
          <a:xfrm>
            <a:off x="9144000" y="3086100"/>
            <a:ext cx="533400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9157" name="文本框 1">
            <a:extLst>
              <a:ext uri="{FF2B5EF4-FFF2-40B4-BE49-F238E27FC236}">
                <a16:creationId xmlns:a16="http://schemas.microsoft.com/office/drawing/2014/main" id="{F83888D3-D87E-4AF9-B273-E54721AB79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25413"/>
            <a:ext cx="3394075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>
                <a:latin typeface="微软雅黑" panose="020B0503020204020204" pitchFamily="34" charset="-122"/>
                <a:ea typeface="微软雅黑" panose="020B0503020204020204" pitchFamily="34" charset="-122"/>
              </a:rPr>
              <a:t>一、光反应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图片 1">
            <a:extLst>
              <a:ext uri="{FF2B5EF4-FFF2-40B4-BE49-F238E27FC236}">
                <a16:creationId xmlns:a16="http://schemas.microsoft.com/office/drawing/2014/main" id="{EBB339A8-0258-4789-8C8F-488B12179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35"/>
          <a:stretch>
            <a:fillRect/>
          </a:stretch>
        </p:blipFill>
        <p:spPr bwMode="auto">
          <a:xfrm>
            <a:off x="4560888" y="2967038"/>
            <a:ext cx="7616825" cy="362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79" name="文本框 2">
            <a:extLst>
              <a:ext uri="{FF2B5EF4-FFF2-40B4-BE49-F238E27FC236}">
                <a16:creationId xmlns:a16="http://schemas.microsoft.com/office/drawing/2014/main" id="{4A3BAD3E-9EF1-446B-AE81-AA005A38B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88" y="239713"/>
            <a:ext cx="41910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光反应的主要变化：</a:t>
            </a:r>
          </a:p>
        </p:txBody>
      </p:sp>
      <p:sp>
        <p:nvSpPr>
          <p:cNvPr id="2" name="文本框 3">
            <a:extLst>
              <a:ext uri="{FF2B5EF4-FFF2-40B4-BE49-F238E27FC236}">
                <a16:creationId xmlns:a16="http://schemas.microsoft.com/office/drawing/2014/main" id="{5980361B-BEFE-4EB4-91B4-06FDD7640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88" y="990600"/>
            <a:ext cx="61039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、叶绿体色素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捕获、传递、转化光能</a:t>
            </a:r>
          </a:p>
        </p:txBody>
      </p:sp>
      <p:sp>
        <p:nvSpPr>
          <p:cNvPr id="50180" name="文本框 4">
            <a:extLst>
              <a:ext uri="{FF2B5EF4-FFF2-40B4-BE49-F238E27FC236}">
                <a16:creationId xmlns:a16="http://schemas.microsoft.com/office/drawing/2014/main" id="{B30B26DB-77B6-4FC9-A431-ED9F3F41C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88" y="1385888"/>
            <a:ext cx="56419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、水光解生成氧气及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[H]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182" name="文本框 6">
            <a:extLst>
              <a:ext uri="{FF2B5EF4-FFF2-40B4-BE49-F238E27FC236}">
                <a16:creationId xmlns:a16="http://schemas.microsoft.com/office/drawing/2014/main" id="{26236EAD-A555-416E-98FD-5E5F1C7109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88" y="1876425"/>
            <a:ext cx="70485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、光能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— ATP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[H]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中活跃的化学能</a:t>
            </a:r>
          </a:p>
        </p:txBody>
      </p:sp>
      <p:sp>
        <p:nvSpPr>
          <p:cNvPr id="50183" name="矩形 7">
            <a:extLst>
              <a:ext uri="{FF2B5EF4-FFF2-40B4-BE49-F238E27FC236}">
                <a16:creationId xmlns:a16="http://schemas.microsoft.com/office/drawing/2014/main" id="{E761174A-42C8-4A1D-B07D-B7709B333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967038"/>
            <a:ext cx="2878138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电子的最终供体：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电子的最终受体：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能量的受体：</a:t>
            </a:r>
          </a:p>
        </p:txBody>
      </p:sp>
      <p:sp>
        <p:nvSpPr>
          <p:cNvPr id="50184" name="文本框 1">
            <a:extLst>
              <a:ext uri="{FF2B5EF4-FFF2-40B4-BE49-F238E27FC236}">
                <a16:creationId xmlns:a16="http://schemas.microsoft.com/office/drawing/2014/main" id="{CA8D22CD-D10C-4E20-B8FE-DFF1F03DA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8150" y="3152775"/>
            <a:ext cx="11191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H2O</a:t>
            </a:r>
          </a:p>
        </p:txBody>
      </p:sp>
      <p:sp>
        <p:nvSpPr>
          <p:cNvPr id="50185" name="文本框 2">
            <a:extLst>
              <a:ext uri="{FF2B5EF4-FFF2-40B4-BE49-F238E27FC236}">
                <a16:creationId xmlns:a16="http://schemas.microsoft.com/office/drawing/2014/main" id="{B2B25780-AF4E-4B01-AEC0-CEB2CF8254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5125" y="3706813"/>
            <a:ext cx="15144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NADP+</a:t>
            </a:r>
          </a:p>
        </p:txBody>
      </p:sp>
      <p:sp>
        <p:nvSpPr>
          <p:cNvPr id="50186" name="文本框 3">
            <a:extLst>
              <a:ext uri="{FF2B5EF4-FFF2-40B4-BE49-F238E27FC236}">
                <a16:creationId xmlns:a16="http://schemas.microsoft.com/office/drawing/2014/main" id="{190F83F6-54AF-4A73-A1A6-8989608E3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6488" y="4260850"/>
            <a:ext cx="27257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ADP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NADP+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0180" grpId="0"/>
      <p:bldP spid="50182" grpId="0"/>
      <p:bldP spid="50183" grpId="0"/>
      <p:bldP spid="50184" grpId="0"/>
      <p:bldP spid="50185" grpId="0"/>
      <p:bldP spid="5018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内容占位符 3">
            <a:extLst>
              <a:ext uri="{FF2B5EF4-FFF2-40B4-BE49-F238E27FC236}">
                <a16:creationId xmlns:a16="http://schemas.microsoft.com/office/drawing/2014/main" id="{5CA3D02D-4E3C-4BD5-94C7-3AE80415E6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85925" y="2590800"/>
            <a:ext cx="10515600" cy="839788"/>
          </a:xfrm>
        </p:spPr>
        <p:txBody>
          <a:bodyPr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zh-CN" altLang="en-US" sz="5400">
                <a:latin typeface="微软雅黑" panose="020B0503020204020204" pitchFamily="34" charset="-122"/>
                <a:ea typeface="微软雅黑" panose="020B0503020204020204" pitchFamily="34" charset="-122"/>
              </a:rPr>
              <a:t>一、捕获光能的色素和结构</a:t>
            </a:r>
          </a:p>
        </p:txBody>
      </p:sp>
      <p:sp>
        <p:nvSpPr>
          <p:cNvPr id="9219" name="文本框 2">
            <a:extLst>
              <a:ext uri="{FF2B5EF4-FFF2-40B4-BE49-F238E27FC236}">
                <a16:creationId xmlns:a16="http://schemas.microsoft.com/office/drawing/2014/main" id="{4B29C20C-F658-4F2E-A8CD-D03CD09EE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657600"/>
            <a:ext cx="6705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、绿叶中色素的提取和分离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AutoShape 2">
            <a:extLst>
              <a:ext uri="{FF2B5EF4-FFF2-40B4-BE49-F238E27FC236}">
                <a16:creationId xmlns:a16="http://schemas.microsoft.com/office/drawing/2014/main" id="{BDDB54AF-9092-422C-8AAC-33BE7BF0D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3463" y="333375"/>
            <a:ext cx="4751387" cy="1008063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6600"/>
              </a:gs>
              <a:gs pos="50000">
                <a:srgbClr val="009900"/>
              </a:gs>
              <a:gs pos="100000">
                <a:srgbClr val="006600"/>
              </a:gs>
            </a:gsLst>
            <a:lin ang="5400000" scaled="1"/>
          </a:gradFill>
          <a:ln w="28575" cap="sq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51203" name="Text Box 3">
            <a:extLst>
              <a:ext uri="{FF2B5EF4-FFF2-40B4-BE49-F238E27FC236}">
                <a16:creationId xmlns:a16="http://schemas.microsoft.com/office/drawing/2014/main" id="{80F282DD-E7BE-49A9-BA69-9C759DAA89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4188" y="404813"/>
            <a:ext cx="4681537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4800" b="1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光反应阶段</a:t>
            </a:r>
          </a:p>
        </p:txBody>
      </p:sp>
      <p:sp>
        <p:nvSpPr>
          <p:cNvPr id="51204" name="Text Box 4">
            <a:extLst>
              <a:ext uri="{FF2B5EF4-FFF2-40B4-BE49-F238E27FC236}">
                <a16:creationId xmlns:a16="http://schemas.microsoft.com/office/drawing/2014/main" id="{F2963140-7A99-425E-A6D2-3D6584469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3263" y="1373188"/>
            <a:ext cx="15843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条件：</a:t>
            </a:r>
          </a:p>
        </p:txBody>
      </p:sp>
      <p:sp>
        <p:nvSpPr>
          <p:cNvPr id="55300" name="Text Box 5">
            <a:extLst>
              <a:ext uri="{FF2B5EF4-FFF2-40B4-BE49-F238E27FC236}">
                <a16:creationId xmlns:a16="http://schemas.microsoft.com/office/drawing/2014/main" id="{427DBAED-89F5-4617-ADE0-F7DF2D8BCE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25" y="1409700"/>
            <a:ext cx="33131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光、色素、酶</a:t>
            </a:r>
          </a:p>
        </p:txBody>
      </p:sp>
      <p:sp>
        <p:nvSpPr>
          <p:cNvPr id="51206" name="Text Box 6">
            <a:extLst>
              <a:ext uri="{FF2B5EF4-FFF2-40B4-BE49-F238E27FC236}">
                <a16:creationId xmlns:a16="http://schemas.microsoft.com/office/drawing/2014/main" id="{7A2DB80F-500B-4790-8C35-D0A63C102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3263" y="2020888"/>
            <a:ext cx="1606550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场所：</a:t>
            </a:r>
          </a:p>
        </p:txBody>
      </p:sp>
      <p:sp>
        <p:nvSpPr>
          <p:cNvPr id="51207" name="Text Box 7">
            <a:extLst>
              <a:ext uri="{FF2B5EF4-FFF2-40B4-BE49-F238E27FC236}">
                <a16:creationId xmlns:a16="http://schemas.microsoft.com/office/drawing/2014/main" id="{D7D9EDF9-B1C2-487B-AA43-AE70B64D8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3263" y="2921000"/>
            <a:ext cx="1143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32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物质变化</a:t>
            </a:r>
          </a:p>
        </p:txBody>
      </p:sp>
      <p:sp>
        <p:nvSpPr>
          <p:cNvPr id="51208" name="AutoShape 8">
            <a:extLst>
              <a:ext uri="{FF2B5EF4-FFF2-40B4-BE49-F238E27FC236}">
                <a16:creationId xmlns:a16="http://schemas.microsoft.com/office/drawing/2014/main" id="{ED25E912-30B1-4CCD-8D70-9A3A08E3C628}"/>
              </a:ext>
            </a:extLst>
          </p:cNvPr>
          <p:cNvSpPr>
            <a:spLocks/>
          </p:cNvSpPr>
          <p:nvPr/>
        </p:nvSpPr>
        <p:spPr bwMode="auto">
          <a:xfrm>
            <a:off x="2998788" y="3065463"/>
            <a:ext cx="144462" cy="1008062"/>
          </a:xfrm>
          <a:prstGeom prst="leftBrace">
            <a:avLst>
              <a:gd name="adj1" fmla="val 58118"/>
              <a:gd name="adj2" fmla="val 50000"/>
            </a:avLst>
          </a:prstGeom>
          <a:solidFill>
            <a:srgbClr val="E2F0D9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55304" name="Text Box 9">
            <a:extLst>
              <a:ext uri="{FF2B5EF4-FFF2-40B4-BE49-F238E27FC236}">
                <a16:creationId xmlns:a16="http://schemas.microsoft.com/office/drawing/2014/main" id="{C53F9F0B-9E03-4AF7-9486-5D13BE74A7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1813" y="2844800"/>
            <a:ext cx="2286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水的光解：</a:t>
            </a:r>
          </a:p>
        </p:txBody>
      </p:sp>
      <p:sp>
        <p:nvSpPr>
          <p:cNvPr id="55305" name="Text Box 10">
            <a:extLst>
              <a:ext uri="{FF2B5EF4-FFF2-40B4-BE49-F238E27FC236}">
                <a16:creationId xmlns:a16="http://schemas.microsoft.com/office/drawing/2014/main" id="{4318F1B5-E716-4903-9351-0F7B427AC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50" y="3713163"/>
            <a:ext cx="2667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ATP</a:t>
            </a:r>
            <a:r>
              <a:rPr lang="zh-CN" altLang="en-US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的合成：</a:t>
            </a:r>
          </a:p>
        </p:txBody>
      </p:sp>
      <p:sp>
        <p:nvSpPr>
          <p:cNvPr id="55306" name="Text Box 11">
            <a:extLst>
              <a:ext uri="{FF2B5EF4-FFF2-40B4-BE49-F238E27FC236}">
                <a16:creationId xmlns:a16="http://schemas.microsoft.com/office/drawing/2014/main" id="{EB96E3A7-201C-40D3-BAA8-C540320B84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25" y="2057400"/>
            <a:ext cx="48974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基粒（类囊体膜）上</a:t>
            </a:r>
          </a:p>
        </p:txBody>
      </p:sp>
      <p:grpSp>
        <p:nvGrpSpPr>
          <p:cNvPr id="55307" name="Group 12">
            <a:extLst>
              <a:ext uri="{FF2B5EF4-FFF2-40B4-BE49-F238E27FC236}">
                <a16:creationId xmlns:a16="http://schemas.microsoft.com/office/drawing/2014/main" id="{E618F852-71B8-4AA0-99EE-91B407ABF931}"/>
              </a:ext>
            </a:extLst>
          </p:cNvPr>
          <p:cNvGrpSpPr>
            <a:grpSpLocks/>
          </p:cNvGrpSpPr>
          <p:nvPr/>
        </p:nvGrpSpPr>
        <p:grpSpPr bwMode="auto">
          <a:xfrm>
            <a:off x="5087938" y="2628900"/>
            <a:ext cx="4953000" cy="1084263"/>
            <a:chOff x="2640" y="1661"/>
            <a:chExt cx="3120" cy="683"/>
          </a:xfrm>
        </p:grpSpPr>
        <p:sp>
          <p:nvSpPr>
            <p:cNvPr id="51221" name="Text Box 13">
              <a:extLst>
                <a:ext uri="{FF2B5EF4-FFF2-40B4-BE49-F238E27FC236}">
                  <a16:creationId xmlns:a16="http://schemas.microsoft.com/office/drawing/2014/main" id="{0E8554EB-D660-455A-AB40-5A801D3B78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1797"/>
              <a:ext cx="312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sz="3200" b="1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H</a:t>
              </a:r>
              <a:r>
                <a:rPr lang="en-US" altLang="zh-CN" sz="3200" b="1" baseline="-2500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2</a:t>
              </a:r>
              <a:r>
                <a:rPr lang="en-US" altLang="zh-CN" sz="3200" b="1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O                      [H]+O</a:t>
              </a:r>
              <a:r>
                <a:rPr lang="en-US" altLang="zh-CN" sz="3200" b="1" baseline="-2500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2</a:t>
              </a:r>
            </a:p>
          </p:txBody>
        </p:sp>
        <p:sp>
          <p:nvSpPr>
            <p:cNvPr id="51222" name="Line 14">
              <a:extLst>
                <a:ext uri="{FF2B5EF4-FFF2-40B4-BE49-F238E27FC236}">
                  <a16:creationId xmlns:a16="http://schemas.microsoft.com/office/drawing/2014/main" id="{582A7B37-6627-41FF-B84E-CDC1478018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2002"/>
              <a:ext cx="11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3" name="Text Box 15">
              <a:extLst>
                <a:ext uri="{FF2B5EF4-FFF2-40B4-BE49-F238E27FC236}">
                  <a16:creationId xmlns:a16="http://schemas.microsoft.com/office/drawing/2014/main" id="{08C52306-93A7-48F9-99AF-558BA1C478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9" y="1661"/>
              <a:ext cx="91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zh-CN" altLang="en-US" sz="3200" b="1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光、酶</a:t>
              </a:r>
            </a:p>
          </p:txBody>
        </p:sp>
        <p:sp>
          <p:nvSpPr>
            <p:cNvPr id="51224" name="Text Box 16">
              <a:extLst>
                <a:ext uri="{FF2B5EF4-FFF2-40B4-BE49-F238E27FC236}">
                  <a16:creationId xmlns:a16="http://schemas.microsoft.com/office/drawing/2014/main" id="{7521E64E-F23F-4C47-BF53-C9457CA1A4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4" y="1979"/>
              <a:ext cx="68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zh-CN" altLang="en-US" sz="3200" b="1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色素</a:t>
              </a:r>
            </a:p>
          </p:txBody>
        </p:sp>
      </p:grpSp>
      <p:grpSp>
        <p:nvGrpSpPr>
          <p:cNvPr id="55312" name="Group 17">
            <a:extLst>
              <a:ext uri="{FF2B5EF4-FFF2-40B4-BE49-F238E27FC236}">
                <a16:creationId xmlns:a16="http://schemas.microsoft.com/office/drawing/2014/main" id="{AFDB3FDC-F765-464B-B0C0-2B2716ED871E}"/>
              </a:ext>
            </a:extLst>
          </p:cNvPr>
          <p:cNvGrpSpPr>
            <a:grpSpLocks/>
          </p:cNvGrpSpPr>
          <p:nvPr/>
        </p:nvGrpSpPr>
        <p:grpSpPr bwMode="auto">
          <a:xfrm>
            <a:off x="5480050" y="3424238"/>
            <a:ext cx="5616575" cy="873125"/>
            <a:chOff x="1792" y="2566"/>
            <a:chExt cx="3538" cy="550"/>
          </a:xfrm>
        </p:grpSpPr>
        <p:sp>
          <p:nvSpPr>
            <p:cNvPr id="51218" name="Text Box 18">
              <a:extLst>
                <a:ext uri="{FF2B5EF4-FFF2-40B4-BE49-F238E27FC236}">
                  <a16:creationId xmlns:a16="http://schemas.microsoft.com/office/drawing/2014/main" id="{E11E1C4D-2FBC-4CB0-B0A0-7AD3774C02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2" y="2748"/>
              <a:ext cx="353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sz="3200" b="1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ADP</a:t>
              </a:r>
              <a:r>
                <a:rPr lang="zh-CN" altLang="en-US" sz="3200" b="1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＋</a:t>
              </a:r>
              <a:r>
                <a:rPr lang="en-US" altLang="zh-CN" sz="3200" b="1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Pi </a:t>
              </a:r>
              <a:r>
                <a:rPr lang="zh-CN" altLang="en-US" sz="3200" b="1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＋能量               </a:t>
              </a:r>
              <a:r>
                <a:rPr lang="en-US" altLang="zh-CN" sz="3200" b="1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ATP</a:t>
              </a:r>
            </a:p>
          </p:txBody>
        </p:sp>
        <p:sp>
          <p:nvSpPr>
            <p:cNvPr id="51219" name="Line 19">
              <a:extLst>
                <a:ext uri="{FF2B5EF4-FFF2-40B4-BE49-F238E27FC236}">
                  <a16:creationId xmlns:a16="http://schemas.microsoft.com/office/drawing/2014/main" id="{ABDD985F-AC2A-42F6-910B-2B5C89206E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8" y="2930"/>
              <a:ext cx="8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0" name="Text Box 20">
              <a:extLst>
                <a:ext uri="{FF2B5EF4-FFF2-40B4-BE49-F238E27FC236}">
                  <a16:creationId xmlns:a16="http://schemas.microsoft.com/office/drawing/2014/main" id="{1226730B-7EFE-40EA-AE26-DA95390217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9" y="2566"/>
              <a:ext cx="40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zh-CN" altLang="en-US" sz="3200" b="1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酶</a:t>
              </a:r>
            </a:p>
          </p:txBody>
        </p:sp>
      </p:grpSp>
      <p:sp>
        <p:nvSpPr>
          <p:cNvPr id="51214" name="Rectangle 21">
            <a:extLst>
              <a:ext uri="{FF2B5EF4-FFF2-40B4-BE49-F238E27FC236}">
                <a16:creationId xmlns:a16="http://schemas.microsoft.com/office/drawing/2014/main" id="{F2970141-874E-4EE1-A415-B8975BA7B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0263" y="5153025"/>
            <a:ext cx="1330325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2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能量变化</a:t>
            </a:r>
            <a:r>
              <a:rPr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</a:p>
        </p:txBody>
      </p:sp>
      <p:sp>
        <p:nvSpPr>
          <p:cNvPr id="51215" name="Rectangle 22">
            <a:extLst>
              <a:ext uri="{FF2B5EF4-FFF2-40B4-BE49-F238E27FC236}">
                <a16:creationId xmlns:a16="http://schemas.microsoft.com/office/drawing/2014/main" id="{25FFBAC5-4877-4984-B462-9532D7B55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4527550"/>
            <a:ext cx="17970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产物：</a:t>
            </a:r>
          </a:p>
        </p:txBody>
      </p:sp>
      <p:sp>
        <p:nvSpPr>
          <p:cNvPr id="55318" name="Rectangle 23">
            <a:extLst>
              <a:ext uri="{FF2B5EF4-FFF2-40B4-BE49-F238E27FC236}">
                <a16:creationId xmlns:a16="http://schemas.microsoft.com/office/drawing/2014/main" id="{535540A7-3E3B-4CD8-B169-9A0F4CD2E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6275" y="4527550"/>
            <a:ext cx="37433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[H]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O</a:t>
            </a:r>
            <a:r>
              <a:rPr lang="en-US" altLang="zh-CN" sz="3200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ATP</a:t>
            </a:r>
          </a:p>
        </p:txBody>
      </p:sp>
      <p:sp>
        <p:nvSpPr>
          <p:cNvPr id="55319" name="Text Box 24">
            <a:extLst>
              <a:ext uri="{FF2B5EF4-FFF2-40B4-BE49-F238E27FC236}">
                <a16:creationId xmlns:a16="http://schemas.microsoft.com/office/drawing/2014/main" id="{0D39995B-EB11-4662-9619-3CE28FB875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4700" y="5556250"/>
            <a:ext cx="868426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None/>
            </a:pPr>
            <a:r>
              <a:rPr lang="zh-CN" altLang="en-US" sz="3200" b="1" dirty="0">
                <a:solidFill>
                  <a:srgbClr val="0000FF"/>
                </a:solidFill>
                <a:ea typeface="黑体" panose="02010609060101010101" pitchFamily="49" charset="-122"/>
              </a:rPr>
              <a:t>光能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转变为活跃的</a:t>
            </a:r>
            <a:r>
              <a:rPr lang="zh-CN" altLang="en-US" sz="3200" b="1" dirty="0">
                <a:solidFill>
                  <a:srgbClr val="0000FF"/>
                </a:solidFill>
                <a:ea typeface="黑体" panose="02010609060101010101" pitchFamily="49" charset="-122"/>
              </a:rPr>
              <a:t>化学能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贮存在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ATP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和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[H]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中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0" grpId="0"/>
      <p:bldP spid="55304" grpId="0"/>
      <p:bldP spid="55305" grpId="0"/>
      <p:bldP spid="55306" grpId="0"/>
      <p:bldP spid="55318" grpId="0"/>
      <p:bldP spid="5531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8" name="Text Box 8">
            <a:extLst>
              <a:ext uri="{FF2B5EF4-FFF2-40B4-BE49-F238E27FC236}">
                <a16:creationId xmlns:a16="http://schemas.microsoft.com/office/drawing/2014/main" id="{D97E00DB-31C6-445F-869A-94B29BDAE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7350" y="2640013"/>
            <a:ext cx="9144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4" tIns="45702" rIns="91404" bIns="45702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3000">
                <a:latin typeface="Tahoma" panose="020B0604030504040204" pitchFamily="34" charset="0"/>
              </a:rPr>
              <a:t>C</a:t>
            </a:r>
            <a:r>
              <a:rPr lang="en-US" altLang="zh-CN" sz="1800">
                <a:latin typeface="Tahoma" panose="020B0604030504040204" pitchFamily="34" charset="0"/>
              </a:rPr>
              <a:t>5</a:t>
            </a:r>
          </a:p>
        </p:txBody>
      </p:sp>
      <p:sp>
        <p:nvSpPr>
          <p:cNvPr id="61449" name="Text Box 9">
            <a:extLst>
              <a:ext uri="{FF2B5EF4-FFF2-40B4-BE49-F238E27FC236}">
                <a16:creationId xmlns:a16="http://schemas.microsoft.com/office/drawing/2014/main" id="{2F00916F-E453-41CA-A02D-B81A3A065B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0550" y="1344613"/>
            <a:ext cx="10668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4" tIns="45702" rIns="91404" bIns="45702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3000">
                <a:latin typeface="Tahoma" panose="020B0604030504040204" pitchFamily="34" charset="0"/>
              </a:rPr>
              <a:t>2C</a:t>
            </a:r>
            <a:r>
              <a:rPr lang="en-US" altLang="zh-CN" sz="1800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61450" name="AutoShape 10">
            <a:extLst>
              <a:ext uri="{FF2B5EF4-FFF2-40B4-BE49-F238E27FC236}">
                <a16:creationId xmlns:a16="http://schemas.microsoft.com/office/drawing/2014/main" id="{9A564E97-4024-45D3-A928-55DF4D538AE8}"/>
              </a:ext>
            </a:extLst>
          </p:cNvPr>
          <p:cNvSpPr>
            <a:spLocks noChangeArrowheads="1"/>
          </p:cNvSpPr>
          <p:nvPr/>
        </p:nvSpPr>
        <p:spPr bwMode="auto">
          <a:xfrm rot="4741040" flipH="1">
            <a:off x="2640013" y="1958975"/>
            <a:ext cx="2047875" cy="1666875"/>
          </a:xfrm>
          <a:custGeom>
            <a:avLst/>
            <a:gdLst>
              <a:gd name="T0" fmla="*/ 2147483646 w 21600"/>
              <a:gd name="T1" fmla="*/ 1861241731 h 21600"/>
              <a:gd name="T2" fmla="*/ 2147483646 w 21600"/>
              <a:gd name="T3" fmla="*/ 152114459 h 21600"/>
              <a:gd name="T4" fmla="*/ 2147483646 w 21600"/>
              <a:gd name="T5" fmla="*/ 53311216 h 21600"/>
              <a:gd name="T6" fmla="*/ 2147483646 w 21600"/>
              <a:gd name="T7" fmla="*/ 1797359981 h 21600"/>
              <a:gd name="T8" fmla="*/ 2147483646 w 21600"/>
              <a:gd name="T9" fmla="*/ 1005528762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1861241731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0" h="21600">
                <a:moveTo>
                  <a:pt x="18949" y="4050"/>
                </a:moveTo>
                <a:cubicBezTo>
                  <a:pt x="17283" y="2038"/>
                  <a:pt x="14932" y="714"/>
                  <a:pt x="12348" y="331"/>
                </a:cubicBezTo>
                <a:lnTo>
                  <a:pt x="12380" y="116"/>
                </a:lnTo>
                <a:cubicBezTo>
                  <a:pt x="15017" y="506"/>
                  <a:pt x="17417" y="1857"/>
                  <a:pt x="19117" y="3911"/>
                </a:cubicBezTo>
                <a:lnTo>
                  <a:pt x="21197" y="2188"/>
                </a:lnTo>
                <a:lnTo>
                  <a:pt x="20825" y="6143"/>
                </a:lnTo>
                <a:lnTo>
                  <a:pt x="16870" y="5772"/>
                </a:lnTo>
                <a:lnTo>
                  <a:pt x="18949" y="4050"/>
                </a:lnTo>
                <a:close/>
              </a:path>
            </a:pathLst>
          </a:custGeom>
          <a:solidFill>
            <a:srgbClr val="FF9933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53" name="Text Box 13">
            <a:extLst>
              <a:ext uri="{FF2B5EF4-FFF2-40B4-BE49-F238E27FC236}">
                <a16:creationId xmlns:a16="http://schemas.microsoft.com/office/drawing/2014/main" id="{5652760B-AF7E-4796-BE85-34DBFBABA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138" y="3706813"/>
            <a:ext cx="20574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4" tIns="45702" rIns="91404" bIns="45702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>
                <a:latin typeface="Tahoma" panose="020B0604030504040204" pitchFamily="34" charset="0"/>
              </a:rPr>
              <a:t>ADP+Pi</a:t>
            </a:r>
          </a:p>
        </p:txBody>
      </p:sp>
      <p:sp>
        <p:nvSpPr>
          <p:cNvPr id="61454" name="Text Box 14">
            <a:extLst>
              <a:ext uri="{FF2B5EF4-FFF2-40B4-BE49-F238E27FC236}">
                <a16:creationId xmlns:a16="http://schemas.microsoft.com/office/drawing/2014/main" id="{99B00611-1EDD-4063-8415-E30D134CD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150" y="3005138"/>
            <a:ext cx="9906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4" tIns="45702" rIns="91404" bIns="45702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3000">
                <a:latin typeface="Tahoma" panose="020B0604030504040204" pitchFamily="34" charset="0"/>
              </a:rPr>
              <a:t>ATP</a:t>
            </a:r>
          </a:p>
        </p:txBody>
      </p:sp>
      <p:sp>
        <p:nvSpPr>
          <p:cNvPr id="61457" name="Text Box 17">
            <a:extLst>
              <a:ext uri="{FF2B5EF4-FFF2-40B4-BE49-F238E27FC236}">
                <a16:creationId xmlns:a16="http://schemas.microsoft.com/office/drawing/2014/main" id="{9B49B23E-336A-4736-B4EE-6C7220C13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6950" y="1954213"/>
            <a:ext cx="19050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4" tIns="45702" rIns="91404" bIns="45702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3000">
                <a:latin typeface="Tahoma" panose="020B0604030504040204" pitchFamily="34" charset="0"/>
              </a:rPr>
              <a:t>4[H]</a:t>
            </a:r>
          </a:p>
        </p:txBody>
      </p:sp>
      <p:sp>
        <p:nvSpPr>
          <p:cNvPr id="61458" name="AutoShape 18">
            <a:extLst>
              <a:ext uri="{FF2B5EF4-FFF2-40B4-BE49-F238E27FC236}">
                <a16:creationId xmlns:a16="http://schemas.microsoft.com/office/drawing/2014/main" id="{77CE7836-63BF-4449-BFE5-4E7B59B71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2106613"/>
            <a:ext cx="381000" cy="152400"/>
          </a:xfrm>
          <a:prstGeom prst="rightArrow">
            <a:avLst>
              <a:gd name="adj1" fmla="val 50000"/>
              <a:gd name="adj2" fmla="val 62500"/>
            </a:avLst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61459" name="Text Box 19">
            <a:extLst>
              <a:ext uri="{FF2B5EF4-FFF2-40B4-BE49-F238E27FC236}">
                <a16:creationId xmlns:a16="http://schemas.microsoft.com/office/drawing/2014/main" id="{2B0271E9-E3B5-4596-B7D0-2E139B824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7163" y="2455863"/>
            <a:ext cx="14478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4" tIns="45702" rIns="91404" bIns="45702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3000" b="1">
                <a:latin typeface="Tahoma" panose="020B0604030504040204" pitchFamily="34" charset="0"/>
              </a:rPr>
              <a:t>多种酶</a:t>
            </a:r>
          </a:p>
        </p:txBody>
      </p:sp>
      <p:sp>
        <p:nvSpPr>
          <p:cNvPr id="61461" name="AutoShape 21">
            <a:extLst>
              <a:ext uri="{FF2B5EF4-FFF2-40B4-BE49-F238E27FC236}">
                <a16:creationId xmlns:a16="http://schemas.microsoft.com/office/drawing/2014/main" id="{D2F72027-665A-4C92-BB6E-AF08EB6D6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5350" y="3875088"/>
            <a:ext cx="974725" cy="122237"/>
          </a:xfrm>
          <a:prstGeom prst="rightArrow">
            <a:avLst>
              <a:gd name="adj1" fmla="val 50000"/>
              <a:gd name="adj2" fmla="val 199315"/>
            </a:avLst>
          </a:prstGeom>
          <a:solidFill>
            <a:srgbClr val="FF9933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61462" name="Text Box 22">
            <a:extLst>
              <a:ext uri="{FF2B5EF4-FFF2-40B4-BE49-F238E27FC236}">
                <a16:creationId xmlns:a16="http://schemas.microsoft.com/office/drawing/2014/main" id="{D86EACA4-A05F-4B02-88B8-96FA12B80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0400" y="3616325"/>
            <a:ext cx="14922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4" tIns="45702" rIns="91404" bIns="45702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3000">
                <a:solidFill>
                  <a:srgbClr val="0000FF"/>
                </a:solidFill>
                <a:latin typeface="Tahoma" panose="020B0604030504040204" pitchFamily="34" charset="0"/>
              </a:rPr>
              <a:t>(CH</a:t>
            </a:r>
            <a:r>
              <a:rPr lang="en-US" altLang="zh-CN" sz="1800">
                <a:solidFill>
                  <a:srgbClr val="0000FF"/>
                </a:solidFill>
                <a:latin typeface="Tahoma" panose="020B0604030504040204" pitchFamily="34" charset="0"/>
              </a:rPr>
              <a:t>2</a:t>
            </a:r>
            <a:r>
              <a:rPr lang="en-US" altLang="zh-CN" sz="3000">
                <a:solidFill>
                  <a:srgbClr val="0000FF"/>
                </a:solidFill>
                <a:latin typeface="Tahoma" panose="020B0604030504040204" pitchFamily="34" charset="0"/>
              </a:rPr>
              <a:t>O)</a:t>
            </a:r>
          </a:p>
        </p:txBody>
      </p:sp>
      <p:sp>
        <p:nvSpPr>
          <p:cNvPr id="61463" name="Text Box 23">
            <a:extLst>
              <a:ext uri="{FF2B5EF4-FFF2-40B4-BE49-F238E27FC236}">
                <a16:creationId xmlns:a16="http://schemas.microsoft.com/office/drawing/2014/main" id="{5CDCC517-7FC0-400C-AAD1-7F0A15F52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7950" y="1954213"/>
            <a:ext cx="10668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4" tIns="45702" rIns="91404" bIns="45702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3000">
                <a:solidFill>
                  <a:srgbClr val="0000FF"/>
                </a:solidFill>
                <a:latin typeface="Tahoma" panose="020B0604030504040204" pitchFamily="34" charset="0"/>
              </a:rPr>
              <a:t>CO</a:t>
            </a:r>
            <a:r>
              <a:rPr lang="en-US" altLang="zh-CN" sz="1800">
                <a:solidFill>
                  <a:srgbClr val="0000FF"/>
                </a:solidFill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61464" name="AutoShape 24">
            <a:extLst>
              <a:ext uri="{FF2B5EF4-FFF2-40B4-BE49-F238E27FC236}">
                <a16:creationId xmlns:a16="http://schemas.microsoft.com/office/drawing/2014/main" id="{782D6CC2-3EB9-4425-8FF1-0952966F5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9750" y="2182813"/>
            <a:ext cx="685800" cy="152400"/>
          </a:xfrm>
          <a:prstGeom prst="leftArrow">
            <a:avLst>
              <a:gd name="adj1" fmla="val 50000"/>
              <a:gd name="adj2" fmla="val 112500"/>
            </a:avLst>
          </a:prstGeom>
          <a:solidFill>
            <a:srgbClr val="FF9933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61467" name="AutoShape 27">
            <a:extLst>
              <a:ext uri="{FF2B5EF4-FFF2-40B4-BE49-F238E27FC236}">
                <a16:creationId xmlns:a16="http://schemas.microsoft.com/office/drawing/2014/main" id="{97AD198B-5D1E-4115-B6FE-7FC463B80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8950" y="3259138"/>
            <a:ext cx="584200" cy="401637"/>
          </a:xfrm>
          <a:prstGeom prst="star16">
            <a:avLst>
              <a:gd name="adj" fmla="val 375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04" tIns="45702" rIns="91404" bIns="45702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b="1">
                <a:solidFill>
                  <a:srgbClr val="0000FF"/>
                </a:solidFill>
                <a:latin typeface="Tahoma" panose="020B0604030504040204" pitchFamily="34" charset="0"/>
              </a:rPr>
              <a:t>供能</a:t>
            </a:r>
          </a:p>
        </p:txBody>
      </p:sp>
      <p:sp>
        <p:nvSpPr>
          <p:cNvPr id="61468" name="Text Box 28">
            <a:extLst>
              <a:ext uri="{FF2B5EF4-FFF2-40B4-BE49-F238E27FC236}">
                <a16:creationId xmlns:a16="http://schemas.microsoft.com/office/drawing/2014/main" id="{D7B3677A-6951-4BE0-86AD-AD87AA782B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0075" y="17399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4" tIns="45702" rIns="91404" bIns="45702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1800" b="1">
                <a:solidFill>
                  <a:srgbClr val="FF0000"/>
                </a:solidFill>
                <a:latin typeface="Tahoma" panose="020B0604030504040204" pitchFamily="34" charset="0"/>
              </a:rPr>
              <a:t>固定</a:t>
            </a:r>
          </a:p>
        </p:txBody>
      </p:sp>
      <p:sp>
        <p:nvSpPr>
          <p:cNvPr id="61469" name="Text Box 29">
            <a:extLst>
              <a:ext uri="{FF2B5EF4-FFF2-40B4-BE49-F238E27FC236}">
                <a16:creationId xmlns:a16="http://schemas.microsoft.com/office/drawing/2014/main" id="{1E5B5E2E-2B4F-4CD2-A31F-E65BC4482C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4713" y="2449513"/>
            <a:ext cx="5730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4" tIns="45702" rIns="91404" bIns="45702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1800" b="1">
                <a:solidFill>
                  <a:srgbClr val="FF0000"/>
                </a:solidFill>
                <a:latin typeface="Tahoma" panose="020B0604030504040204" pitchFamily="34" charset="0"/>
              </a:rPr>
              <a:t>还原</a:t>
            </a:r>
          </a:p>
        </p:txBody>
      </p:sp>
      <p:sp>
        <p:nvSpPr>
          <p:cNvPr id="61476" name="AutoShape 36">
            <a:extLst>
              <a:ext uri="{FF2B5EF4-FFF2-40B4-BE49-F238E27FC236}">
                <a16:creationId xmlns:a16="http://schemas.microsoft.com/office/drawing/2014/main" id="{29474D37-B8FE-4880-8931-C653BEB143B3}"/>
              </a:ext>
            </a:extLst>
          </p:cNvPr>
          <p:cNvSpPr>
            <a:spLocks noChangeArrowheads="1"/>
          </p:cNvSpPr>
          <p:nvPr/>
        </p:nvSpPr>
        <p:spPr bwMode="auto">
          <a:xfrm rot="-5400000" flipH="1" flipV="1">
            <a:off x="1428750" y="2995613"/>
            <a:ext cx="762000" cy="1066800"/>
          </a:xfrm>
          <a:custGeom>
            <a:avLst/>
            <a:gdLst>
              <a:gd name="T0" fmla="*/ 910173405 w 21600"/>
              <a:gd name="T1" fmla="*/ 1027510003 h 21600"/>
              <a:gd name="T2" fmla="*/ 474162720 w 21600"/>
              <a:gd name="T3" fmla="*/ 73729166 h 21600"/>
              <a:gd name="T4" fmla="*/ 26869214 w 21600"/>
              <a:gd name="T5" fmla="*/ 1301102519 h 21600"/>
              <a:gd name="T6" fmla="*/ 29371960 w 21600"/>
              <a:gd name="T7" fmla="*/ 1431815300 h 21600"/>
              <a:gd name="T8" fmla="*/ 2678218 w 21600"/>
              <a:gd name="T9" fmla="*/ 1439645316 h 21600"/>
              <a:gd name="T10" fmla="*/ 0 w 21600"/>
              <a:gd name="T11" fmla="*/ 1301102519 h 21600"/>
              <a:gd name="T12" fmla="*/ 474162720 w 21600"/>
              <a:gd name="T13" fmla="*/ 0 h 21600"/>
              <a:gd name="T14" fmla="*/ 936383030 w 21600"/>
              <a:gd name="T15" fmla="*/ 1011005965 h 21600"/>
              <a:gd name="T16" fmla="*/ 1051939342 w 21600"/>
              <a:gd name="T17" fmla="*/ 938479369 h 21600"/>
              <a:gd name="T18" fmla="*/ 952672579 w 21600"/>
              <a:gd name="T19" fmla="*/ 1372180192 h 21600"/>
              <a:gd name="T20" fmla="*/ 794618327 w 21600"/>
              <a:gd name="T21" fmla="*/ 1099914608 h 21600"/>
              <a:gd name="T22" fmla="*/ 910173405 w 21600"/>
              <a:gd name="T23" fmla="*/ 1027510003 h 216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1600" h="21600">
                <a:moveTo>
                  <a:pt x="20731" y="8529"/>
                </a:moveTo>
                <a:cubicBezTo>
                  <a:pt x="19672" y="3896"/>
                  <a:pt x="15551" y="612"/>
                  <a:pt x="10800" y="612"/>
                </a:cubicBezTo>
                <a:cubicBezTo>
                  <a:pt x="5173" y="612"/>
                  <a:pt x="612" y="5173"/>
                  <a:pt x="612" y="10800"/>
                </a:cubicBezTo>
                <a:cubicBezTo>
                  <a:pt x="612" y="11162"/>
                  <a:pt x="631" y="11524"/>
                  <a:pt x="669" y="11885"/>
                </a:cubicBezTo>
                <a:lnTo>
                  <a:pt x="61" y="11950"/>
                </a:lnTo>
                <a:cubicBezTo>
                  <a:pt x="20" y="11568"/>
                  <a:pt x="0" y="11184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5837" y="0"/>
                  <a:pt x="20205" y="3482"/>
                  <a:pt x="21328" y="8392"/>
                </a:cubicBezTo>
                <a:lnTo>
                  <a:pt x="23960" y="7790"/>
                </a:lnTo>
                <a:lnTo>
                  <a:pt x="21699" y="11390"/>
                </a:lnTo>
                <a:lnTo>
                  <a:pt x="18099" y="9130"/>
                </a:lnTo>
                <a:lnTo>
                  <a:pt x="20731" y="8529"/>
                </a:lnTo>
                <a:close/>
              </a:path>
            </a:pathLst>
          </a:custGeom>
          <a:solidFill>
            <a:srgbClr val="FF9933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242" name="文本框 1">
            <a:extLst>
              <a:ext uri="{FF2B5EF4-FFF2-40B4-BE49-F238E27FC236}">
                <a16:creationId xmlns:a16="http://schemas.microsoft.com/office/drawing/2014/main" id="{0EFF4D25-91DC-4C01-A872-2C65997CAB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25413"/>
            <a:ext cx="8520113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>
                <a:latin typeface="微软雅黑" panose="020B0503020204020204" pitchFamily="34" charset="-122"/>
                <a:ea typeface="微软雅黑" panose="020B0503020204020204" pitchFamily="34" charset="-122"/>
              </a:rPr>
              <a:t>二、暗（碳）反应（卡尔文循环</a:t>
            </a:r>
            <a:r>
              <a:rPr lang="en-US" altLang="zh-CN" sz="400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50179" name="文本框 2">
            <a:extLst>
              <a:ext uri="{FF2B5EF4-FFF2-40B4-BE49-F238E27FC236}">
                <a16:creationId xmlns:a16="http://schemas.microsoft.com/office/drawing/2014/main" id="{9265A8AB-BEC1-4E22-B5E0-524288921B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6188" y="1055688"/>
            <a:ext cx="4873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暗（碳）反应的主要变化：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C53DA26-5D38-4160-AB67-44A2C09C2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6188" y="1989138"/>
            <a:ext cx="56197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CO2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的固定</a:t>
            </a:r>
          </a:p>
        </p:txBody>
      </p:sp>
      <p:sp>
        <p:nvSpPr>
          <p:cNvPr id="5" name="文本框 2">
            <a:extLst>
              <a:ext uri="{FF2B5EF4-FFF2-40B4-BE49-F238E27FC236}">
                <a16:creationId xmlns:a16="http://schemas.microsoft.com/office/drawing/2014/main" id="{505245D3-5FBE-4181-85AC-AA87F99B1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6188" y="2572683"/>
            <a:ext cx="578326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碳三的还原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（需光反应产生的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ATP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和【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】）</a:t>
            </a:r>
          </a:p>
        </p:txBody>
      </p:sp>
      <p:sp>
        <p:nvSpPr>
          <p:cNvPr id="8" name="文本框 2">
            <a:extLst>
              <a:ext uri="{FF2B5EF4-FFF2-40B4-BE49-F238E27FC236}">
                <a16:creationId xmlns:a16="http://schemas.microsoft.com/office/drawing/2014/main" id="{F6DD47F2-5233-469C-A24A-2E1B0235C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6188" y="3644900"/>
            <a:ext cx="62595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、物质变化：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CO2——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有机物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CB66F94-5FA8-4B73-9532-30CC97715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3246" y="4814580"/>
            <a:ext cx="109562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、能量变化：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ATP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[H]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中活跃的化学能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有机物中稳定的化学能</a:t>
            </a:r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4F840B23-62A7-46B1-8978-5145525A76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5925" y="3870325"/>
            <a:ext cx="10668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4" tIns="45702" rIns="91404" bIns="45702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3000">
                <a:latin typeface="Tahoma" panose="020B0604030504040204" pitchFamily="34" charset="0"/>
              </a:rPr>
              <a:t>2C</a:t>
            </a:r>
            <a:r>
              <a:rPr lang="en-US" altLang="zh-CN" sz="1800">
                <a:latin typeface="Tahoma" panose="020B0604030504040204" pitchFamily="34" charset="0"/>
              </a:rPr>
              <a:t>3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BE08D9C-5B29-4B08-B15B-23FC8EBDC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660"/>
          <a:stretch>
            <a:fillRect/>
          </a:stretch>
        </p:blipFill>
        <p:spPr bwMode="auto">
          <a:xfrm>
            <a:off x="2144713" y="1628775"/>
            <a:ext cx="1100137" cy="229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2314FAF-4E39-4B3A-8229-C7DFC4440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64"/>
          <a:stretch>
            <a:fillRect/>
          </a:stretch>
        </p:blipFill>
        <p:spPr bwMode="auto">
          <a:xfrm>
            <a:off x="3494088" y="1679575"/>
            <a:ext cx="976312" cy="229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28">
            <a:extLst>
              <a:ext uri="{FF2B5EF4-FFF2-40B4-BE49-F238E27FC236}">
                <a16:creationId xmlns:a16="http://schemas.microsoft.com/office/drawing/2014/main" id="{313569A0-8AE8-46B8-864A-0AD584B57F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2200" y="2873375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4" tIns="45702" rIns="91404" bIns="45702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1800" b="1">
                <a:solidFill>
                  <a:srgbClr val="FF0000"/>
                </a:solidFill>
                <a:latin typeface="Tahoma" panose="020B0604030504040204" pitchFamily="34" charset="0"/>
              </a:rPr>
              <a:t>再生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1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1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1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1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1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1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1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61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1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1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61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61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61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61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61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61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1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1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61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8" grpId="0"/>
      <p:bldP spid="61449" grpId="0"/>
      <p:bldP spid="61453" grpId="0"/>
      <p:bldP spid="61454" grpId="0"/>
      <p:bldP spid="61457" grpId="0"/>
      <p:bldP spid="61459" grpId="0"/>
      <p:bldP spid="61462" grpId="0"/>
      <p:bldP spid="61463" grpId="0"/>
      <p:bldP spid="61467" grpId="0" bldLvl="0" animBg="1"/>
      <p:bldP spid="61468" grpId="0"/>
      <p:bldP spid="61469" grpId="0"/>
      <p:bldP spid="50179" grpId="0"/>
      <p:bldP spid="3" grpId="0"/>
      <p:bldP spid="5" grpId="0"/>
      <p:bldP spid="8" grpId="0"/>
      <p:bldP spid="9" grpId="0"/>
      <p:bldP spid="10" grpId="0"/>
      <p:bldP spid="1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Oval 2">
            <a:extLst>
              <a:ext uri="{FF2B5EF4-FFF2-40B4-BE49-F238E27FC236}">
                <a16:creationId xmlns:a16="http://schemas.microsoft.com/office/drawing/2014/main" id="{06C8FC52-FE77-4B02-8385-CDF058165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135188"/>
            <a:ext cx="990600" cy="914400"/>
          </a:xfrm>
          <a:prstGeom prst="ellipse">
            <a:avLst/>
          </a:prstGeom>
          <a:solidFill>
            <a:srgbClr val="3BEBC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04" tIns="45702" rIns="91404" bIns="45702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b="1">
                <a:solidFill>
                  <a:srgbClr val="FF0000"/>
                </a:solidFill>
                <a:latin typeface="Tahoma" panose="020B0604030504040204" pitchFamily="34" charset="0"/>
              </a:rPr>
              <a:t>色素分子</a:t>
            </a:r>
          </a:p>
        </p:txBody>
      </p:sp>
      <p:sp>
        <p:nvSpPr>
          <p:cNvPr id="61443" name="AutoShape 3">
            <a:extLst>
              <a:ext uri="{FF2B5EF4-FFF2-40B4-BE49-F238E27FC236}">
                <a16:creationId xmlns:a16="http://schemas.microsoft.com/office/drawing/2014/main" id="{3CE1627E-C8BD-4A7F-8C30-E1B225C99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982788"/>
            <a:ext cx="1219200" cy="1143000"/>
          </a:xfrm>
          <a:prstGeom prst="star32">
            <a:avLst>
              <a:gd name="adj" fmla="val 37500"/>
            </a:avLst>
          </a:prstGeom>
          <a:solidFill>
            <a:srgbClr val="EDF2B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04" tIns="45702" rIns="91404" bIns="45702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FF0000"/>
                </a:solidFill>
                <a:latin typeface="Tahoma" panose="020B0604030504040204" pitchFamily="34" charset="0"/>
              </a:rPr>
              <a:t>可见光</a:t>
            </a:r>
          </a:p>
        </p:txBody>
      </p:sp>
      <p:sp>
        <p:nvSpPr>
          <p:cNvPr id="61444" name="AutoShape 4">
            <a:extLst>
              <a:ext uri="{FF2B5EF4-FFF2-40B4-BE49-F238E27FC236}">
                <a16:creationId xmlns:a16="http://schemas.microsoft.com/office/drawing/2014/main" id="{E11F30B4-7AAE-4231-B68B-654C3E252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439988"/>
            <a:ext cx="838200" cy="304800"/>
          </a:xfrm>
          <a:custGeom>
            <a:avLst/>
            <a:gdLst>
              <a:gd name="T0" fmla="*/ 946665913 w 21600"/>
              <a:gd name="T1" fmla="*/ 0 h 21600"/>
              <a:gd name="T2" fmla="*/ 946665913 w 21600"/>
              <a:gd name="T3" fmla="*/ 15173212 h 21600"/>
              <a:gd name="T4" fmla="*/ 197222445 w 21600"/>
              <a:gd name="T5" fmla="*/ 15173212 h 21600"/>
              <a:gd name="T6" fmla="*/ 197222445 w 21600"/>
              <a:gd name="T7" fmla="*/ 45519622 h 21600"/>
              <a:gd name="T8" fmla="*/ 946665913 w 21600"/>
              <a:gd name="T9" fmla="*/ 45519622 h 21600"/>
              <a:gd name="T10" fmla="*/ 946665913 w 21600"/>
              <a:gd name="T11" fmla="*/ 60692834 h 21600"/>
              <a:gd name="T12" fmla="*/ 1262221204 w 21600"/>
              <a:gd name="T13" fmla="*/ 30346410 h 21600"/>
              <a:gd name="T14" fmla="*/ 946665913 w 21600"/>
              <a:gd name="T15" fmla="*/ 0 h 21600"/>
              <a:gd name="T16" fmla="*/ 78889560 w 21600"/>
              <a:gd name="T17" fmla="*/ 15173212 h 21600"/>
              <a:gd name="T18" fmla="*/ 78889560 w 21600"/>
              <a:gd name="T19" fmla="*/ 45519622 h 21600"/>
              <a:gd name="T20" fmla="*/ 157777646 w 21600"/>
              <a:gd name="T21" fmla="*/ 45519622 h 21600"/>
              <a:gd name="T22" fmla="*/ 157777646 w 21600"/>
              <a:gd name="T23" fmla="*/ 15173212 h 21600"/>
              <a:gd name="T24" fmla="*/ 78889560 w 21600"/>
              <a:gd name="T25" fmla="*/ 15173212 h 21600"/>
              <a:gd name="T26" fmla="*/ 0 w 21600"/>
              <a:gd name="T27" fmla="*/ 15173212 h 21600"/>
              <a:gd name="T28" fmla="*/ 0 w 21600"/>
              <a:gd name="T29" fmla="*/ 45519622 h 21600"/>
              <a:gd name="T30" fmla="*/ 39444799 w 21600"/>
              <a:gd name="T31" fmla="*/ 45519622 h 21600"/>
              <a:gd name="T32" fmla="*/ 39444799 w 21600"/>
              <a:gd name="T33" fmla="*/ 15173212 h 21600"/>
              <a:gd name="T34" fmla="*/ 0 w 21600"/>
              <a:gd name="T35" fmla="*/ 15173212 h 21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45" name="AutoShape 5">
            <a:extLst>
              <a:ext uri="{FF2B5EF4-FFF2-40B4-BE49-F238E27FC236}">
                <a16:creationId xmlns:a16="http://schemas.microsoft.com/office/drawing/2014/main" id="{1DC50C34-D1CD-4CD9-9A3B-0057F35CF74C}"/>
              </a:ext>
            </a:extLst>
          </p:cNvPr>
          <p:cNvSpPr>
            <a:spLocks noChangeArrowheads="1"/>
          </p:cNvSpPr>
          <p:nvPr/>
        </p:nvSpPr>
        <p:spPr bwMode="auto">
          <a:xfrm rot="275588" flipV="1">
            <a:off x="4152900" y="230188"/>
            <a:ext cx="1143000" cy="1905000"/>
          </a:xfrm>
          <a:custGeom>
            <a:avLst/>
            <a:gdLst>
              <a:gd name="T0" fmla="*/ 2147483646 w 21600"/>
              <a:gd name="T1" fmla="*/ 2147483646 h 21600"/>
              <a:gd name="T2" fmla="*/ 1600299219 w 21600"/>
              <a:gd name="T3" fmla="*/ 270286780 h 21600"/>
              <a:gd name="T4" fmla="*/ 236488658 w 21600"/>
              <a:gd name="T5" fmla="*/ 2147483646 h 21600"/>
              <a:gd name="T6" fmla="*/ 184923483 w 21600"/>
              <a:gd name="T7" fmla="*/ 2147483646 h 21600"/>
              <a:gd name="T8" fmla="*/ 1600299219 w 21600"/>
              <a:gd name="T9" fmla="*/ 0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2147483646 w 21600"/>
              <a:gd name="T17" fmla="*/ 2147483646 h 21600"/>
              <a:gd name="T18" fmla="*/ 2147483646 w 21600"/>
              <a:gd name="T19" fmla="*/ 2147483646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1600" h="21600">
                <a:moveTo>
                  <a:pt x="19490" y="5076"/>
                </a:moveTo>
                <a:cubicBezTo>
                  <a:pt x="17565" y="2153"/>
                  <a:pt x="14299" y="394"/>
                  <a:pt x="10800" y="394"/>
                </a:cubicBezTo>
                <a:cubicBezTo>
                  <a:pt x="6940" y="394"/>
                  <a:pt x="3398" y="2529"/>
                  <a:pt x="1596" y="5943"/>
                </a:cubicBezTo>
                <a:lnTo>
                  <a:pt x="1248" y="5759"/>
                </a:lnTo>
                <a:cubicBezTo>
                  <a:pt x="3118" y="2216"/>
                  <a:pt x="6794" y="0"/>
                  <a:pt x="10800" y="0"/>
                </a:cubicBezTo>
                <a:cubicBezTo>
                  <a:pt x="14432" y="0"/>
                  <a:pt x="17821" y="1826"/>
                  <a:pt x="19819" y="4859"/>
                </a:cubicBezTo>
                <a:lnTo>
                  <a:pt x="22074" y="3374"/>
                </a:lnTo>
                <a:lnTo>
                  <a:pt x="21249" y="7387"/>
                </a:lnTo>
                <a:lnTo>
                  <a:pt x="17235" y="6561"/>
                </a:lnTo>
                <a:lnTo>
                  <a:pt x="19490" y="5076"/>
                </a:lnTo>
                <a:close/>
              </a:path>
            </a:pathLst>
          </a:cu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46" name="AutoShape 6">
            <a:extLst>
              <a:ext uri="{FF2B5EF4-FFF2-40B4-BE49-F238E27FC236}">
                <a16:creationId xmlns:a16="http://schemas.microsoft.com/office/drawing/2014/main" id="{80893111-F446-446A-8155-95F9B39DF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058988"/>
            <a:ext cx="609600" cy="76200"/>
          </a:xfrm>
          <a:prstGeom prst="rightArrow">
            <a:avLst>
              <a:gd name="adj1" fmla="val 50000"/>
              <a:gd name="adj2" fmla="val 200000"/>
            </a:avLst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61447" name="AutoShape 7">
            <a:extLst>
              <a:ext uri="{FF2B5EF4-FFF2-40B4-BE49-F238E27FC236}">
                <a16:creationId xmlns:a16="http://schemas.microsoft.com/office/drawing/2014/main" id="{2B3D9ED4-87A6-4807-98CB-69AB4B274F5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477000" y="1525588"/>
            <a:ext cx="2438400" cy="22860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46560869 h 21600"/>
              <a:gd name="T4" fmla="*/ 299239545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0 w 21600"/>
              <a:gd name="T11" fmla="*/ 2147483646 h 21600"/>
              <a:gd name="T12" fmla="*/ 2147483646 w 21600"/>
              <a:gd name="T13" fmla="*/ 0 h 21600"/>
              <a:gd name="T14" fmla="*/ 2147483646 w 21600"/>
              <a:gd name="T15" fmla="*/ 2147483646 h 21600"/>
              <a:gd name="T16" fmla="*/ 2147483646 w 21600"/>
              <a:gd name="T17" fmla="*/ 2147483646 h 21600"/>
              <a:gd name="T18" fmla="*/ 2147483646 w 21600"/>
              <a:gd name="T19" fmla="*/ 2147483646 h 21600"/>
              <a:gd name="T20" fmla="*/ 2147483646 w 21600"/>
              <a:gd name="T21" fmla="*/ 2147483646 h 21600"/>
              <a:gd name="T22" fmla="*/ 2147483646 w 21600"/>
              <a:gd name="T23" fmla="*/ 2147483646 h 216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1600" h="21600">
                <a:moveTo>
                  <a:pt x="18922" y="4002"/>
                </a:moveTo>
                <a:cubicBezTo>
                  <a:pt x="16910" y="1597"/>
                  <a:pt x="13935" y="208"/>
                  <a:pt x="10800" y="208"/>
                </a:cubicBezTo>
                <a:cubicBezTo>
                  <a:pt x="4950" y="208"/>
                  <a:pt x="208" y="4950"/>
                  <a:pt x="208" y="10800"/>
                </a:cubicBezTo>
                <a:cubicBezTo>
                  <a:pt x="208" y="15919"/>
                  <a:pt x="3869" y="20306"/>
                  <a:pt x="8906" y="21221"/>
                </a:cubicBezTo>
                <a:lnTo>
                  <a:pt x="8869" y="21426"/>
                </a:lnTo>
                <a:cubicBezTo>
                  <a:pt x="3733" y="20492"/>
                  <a:pt x="0" y="16020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3997" y="0"/>
                  <a:pt x="17030" y="1416"/>
                  <a:pt x="19082" y="3868"/>
                </a:cubicBezTo>
                <a:lnTo>
                  <a:pt x="21152" y="2135"/>
                </a:lnTo>
                <a:lnTo>
                  <a:pt x="20801" y="6085"/>
                </a:lnTo>
                <a:lnTo>
                  <a:pt x="16852" y="5734"/>
                </a:lnTo>
                <a:lnTo>
                  <a:pt x="18922" y="4002"/>
                </a:lnTo>
                <a:close/>
              </a:path>
            </a:pathLst>
          </a:custGeom>
          <a:solidFill>
            <a:srgbClr val="FF9933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48" name="Text Box 8">
            <a:extLst>
              <a:ext uri="{FF2B5EF4-FFF2-40B4-BE49-F238E27FC236}">
                <a16:creationId xmlns:a16="http://schemas.microsoft.com/office/drawing/2014/main" id="{DF420AC1-3A2E-4DF8-A57F-93298B4BA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2516188"/>
            <a:ext cx="9144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4" tIns="45702" rIns="91404" bIns="45702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3000">
                <a:solidFill>
                  <a:srgbClr val="0000FF"/>
                </a:solidFill>
                <a:latin typeface="Tahoma" panose="020B0604030504040204" pitchFamily="34" charset="0"/>
              </a:rPr>
              <a:t>C</a:t>
            </a:r>
            <a:r>
              <a:rPr lang="en-US" altLang="zh-CN" sz="1800">
                <a:solidFill>
                  <a:srgbClr val="0000FF"/>
                </a:solidFill>
                <a:latin typeface="Tahoma" panose="020B0604030504040204" pitchFamily="34" charset="0"/>
              </a:rPr>
              <a:t>5</a:t>
            </a:r>
          </a:p>
        </p:txBody>
      </p:sp>
      <p:sp>
        <p:nvSpPr>
          <p:cNvPr id="61449" name="Text Box 9">
            <a:extLst>
              <a:ext uri="{FF2B5EF4-FFF2-40B4-BE49-F238E27FC236}">
                <a16:creationId xmlns:a16="http://schemas.microsoft.com/office/drawing/2014/main" id="{6300CF14-C8E2-4498-AE7A-09EAF205F8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1220788"/>
            <a:ext cx="10668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4" tIns="45702" rIns="91404" bIns="45702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3000">
                <a:solidFill>
                  <a:srgbClr val="0000FF"/>
                </a:solidFill>
                <a:latin typeface="Tahoma" panose="020B0604030504040204" pitchFamily="34" charset="0"/>
              </a:rPr>
              <a:t>2C</a:t>
            </a:r>
            <a:r>
              <a:rPr lang="en-US" altLang="zh-CN" sz="1800">
                <a:solidFill>
                  <a:srgbClr val="0000FF"/>
                </a:solidFill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61450" name="AutoShape 10">
            <a:extLst>
              <a:ext uri="{FF2B5EF4-FFF2-40B4-BE49-F238E27FC236}">
                <a16:creationId xmlns:a16="http://schemas.microsoft.com/office/drawing/2014/main" id="{018B9322-77B3-40B0-83F3-95DBF59269DF}"/>
              </a:ext>
            </a:extLst>
          </p:cNvPr>
          <p:cNvSpPr>
            <a:spLocks noChangeArrowheads="1"/>
          </p:cNvSpPr>
          <p:nvPr/>
        </p:nvSpPr>
        <p:spPr bwMode="auto">
          <a:xfrm rot="4741040" flipH="1">
            <a:off x="7048500" y="1868488"/>
            <a:ext cx="2047875" cy="1666875"/>
          </a:xfrm>
          <a:custGeom>
            <a:avLst/>
            <a:gdLst>
              <a:gd name="T0" fmla="*/ 2147483646 w 21600"/>
              <a:gd name="T1" fmla="*/ 1861241731 h 21600"/>
              <a:gd name="T2" fmla="*/ 2147483646 w 21600"/>
              <a:gd name="T3" fmla="*/ 152114459 h 21600"/>
              <a:gd name="T4" fmla="*/ 2147483646 w 21600"/>
              <a:gd name="T5" fmla="*/ 53311216 h 21600"/>
              <a:gd name="T6" fmla="*/ 2147483646 w 21600"/>
              <a:gd name="T7" fmla="*/ 1797359981 h 21600"/>
              <a:gd name="T8" fmla="*/ 2147483646 w 21600"/>
              <a:gd name="T9" fmla="*/ 1005528762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1861241731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0" h="21600">
                <a:moveTo>
                  <a:pt x="18949" y="4050"/>
                </a:moveTo>
                <a:cubicBezTo>
                  <a:pt x="17283" y="2038"/>
                  <a:pt x="14932" y="714"/>
                  <a:pt x="12348" y="331"/>
                </a:cubicBezTo>
                <a:lnTo>
                  <a:pt x="12380" y="116"/>
                </a:lnTo>
                <a:cubicBezTo>
                  <a:pt x="15017" y="506"/>
                  <a:pt x="17417" y="1857"/>
                  <a:pt x="19117" y="3911"/>
                </a:cubicBezTo>
                <a:lnTo>
                  <a:pt x="21197" y="2188"/>
                </a:lnTo>
                <a:lnTo>
                  <a:pt x="20825" y="6143"/>
                </a:lnTo>
                <a:lnTo>
                  <a:pt x="16870" y="5772"/>
                </a:lnTo>
                <a:lnTo>
                  <a:pt x="18949" y="4050"/>
                </a:lnTo>
                <a:close/>
              </a:path>
            </a:pathLst>
          </a:custGeom>
          <a:solidFill>
            <a:srgbClr val="FF9933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51" name="AutoShape 11">
            <a:extLst>
              <a:ext uri="{FF2B5EF4-FFF2-40B4-BE49-F238E27FC236}">
                <a16:creationId xmlns:a16="http://schemas.microsoft.com/office/drawing/2014/main" id="{391CAD33-C575-49FE-B42E-F946981C7353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4667250" y="2497138"/>
            <a:ext cx="762000" cy="1714500"/>
          </a:xfrm>
          <a:custGeom>
            <a:avLst/>
            <a:gdLst>
              <a:gd name="T0" fmla="*/ 910173405 w 21600"/>
              <a:gd name="T1" fmla="*/ 2147483646 h 21600"/>
              <a:gd name="T2" fmla="*/ 474162720 w 21600"/>
              <a:gd name="T3" fmla="*/ 306060396 h 21600"/>
              <a:gd name="T4" fmla="*/ 73406847 w 21600"/>
              <a:gd name="T5" fmla="*/ 2147483646 h 21600"/>
              <a:gd name="T6" fmla="*/ 49347755 w 21600"/>
              <a:gd name="T7" fmla="*/ 2147483646 h 21600"/>
              <a:gd name="T8" fmla="*/ 474162720 w 21600"/>
              <a:gd name="T9" fmla="*/ 0 h 21600"/>
              <a:gd name="T10" fmla="*/ 936383030 w 21600"/>
              <a:gd name="T11" fmla="*/ 2147483646 h 21600"/>
              <a:gd name="T12" fmla="*/ 1051939342 w 21600"/>
              <a:gd name="T13" fmla="*/ 2147483646 h 21600"/>
              <a:gd name="T14" fmla="*/ 952672579 w 21600"/>
              <a:gd name="T15" fmla="*/ 2147483646 h 21600"/>
              <a:gd name="T16" fmla="*/ 794618327 w 21600"/>
              <a:gd name="T17" fmla="*/ 2147483646 h 21600"/>
              <a:gd name="T18" fmla="*/ 910173405 w 21600"/>
              <a:gd name="T19" fmla="*/ 2147483646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1600" h="21600">
                <a:moveTo>
                  <a:pt x="20731" y="8529"/>
                </a:moveTo>
                <a:cubicBezTo>
                  <a:pt x="19672" y="3896"/>
                  <a:pt x="15551" y="612"/>
                  <a:pt x="10800" y="612"/>
                </a:cubicBezTo>
                <a:cubicBezTo>
                  <a:pt x="6929" y="612"/>
                  <a:pt x="3392" y="2805"/>
                  <a:pt x="1672" y="6273"/>
                </a:cubicBezTo>
                <a:lnTo>
                  <a:pt x="1124" y="6001"/>
                </a:lnTo>
                <a:cubicBezTo>
                  <a:pt x="2947" y="2325"/>
                  <a:pt x="6696" y="0"/>
                  <a:pt x="10800" y="0"/>
                </a:cubicBezTo>
                <a:cubicBezTo>
                  <a:pt x="15837" y="0"/>
                  <a:pt x="20205" y="3482"/>
                  <a:pt x="21328" y="8392"/>
                </a:cubicBezTo>
                <a:lnTo>
                  <a:pt x="23960" y="7790"/>
                </a:lnTo>
                <a:lnTo>
                  <a:pt x="21699" y="11390"/>
                </a:lnTo>
                <a:lnTo>
                  <a:pt x="18099" y="9130"/>
                </a:lnTo>
                <a:lnTo>
                  <a:pt x="20731" y="8529"/>
                </a:lnTo>
                <a:close/>
              </a:path>
            </a:pathLst>
          </a:cu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52" name="AutoShape 12">
            <a:extLst>
              <a:ext uri="{FF2B5EF4-FFF2-40B4-BE49-F238E27FC236}">
                <a16:creationId xmlns:a16="http://schemas.microsoft.com/office/drawing/2014/main" id="{CD5FAA86-6798-4C3F-BA95-3360F089F5E3}"/>
              </a:ext>
            </a:extLst>
          </p:cNvPr>
          <p:cNvSpPr>
            <a:spLocks noChangeArrowheads="1"/>
          </p:cNvSpPr>
          <p:nvPr/>
        </p:nvSpPr>
        <p:spPr bwMode="auto">
          <a:xfrm rot="-5400000" flipH="1" flipV="1">
            <a:off x="5715000" y="2744788"/>
            <a:ext cx="762000" cy="1066800"/>
          </a:xfrm>
          <a:custGeom>
            <a:avLst/>
            <a:gdLst>
              <a:gd name="T0" fmla="*/ 910173405 w 21600"/>
              <a:gd name="T1" fmla="*/ 1027510003 h 21600"/>
              <a:gd name="T2" fmla="*/ 474162720 w 21600"/>
              <a:gd name="T3" fmla="*/ 73729166 h 21600"/>
              <a:gd name="T4" fmla="*/ 26869214 w 21600"/>
              <a:gd name="T5" fmla="*/ 1301102519 h 21600"/>
              <a:gd name="T6" fmla="*/ 29371960 w 21600"/>
              <a:gd name="T7" fmla="*/ 1431815300 h 21600"/>
              <a:gd name="T8" fmla="*/ 2678218 w 21600"/>
              <a:gd name="T9" fmla="*/ 1439645316 h 21600"/>
              <a:gd name="T10" fmla="*/ 0 w 21600"/>
              <a:gd name="T11" fmla="*/ 1301102519 h 21600"/>
              <a:gd name="T12" fmla="*/ 474162720 w 21600"/>
              <a:gd name="T13" fmla="*/ 0 h 21600"/>
              <a:gd name="T14" fmla="*/ 936383030 w 21600"/>
              <a:gd name="T15" fmla="*/ 1011005965 h 21600"/>
              <a:gd name="T16" fmla="*/ 1051939342 w 21600"/>
              <a:gd name="T17" fmla="*/ 938479369 h 21600"/>
              <a:gd name="T18" fmla="*/ 952672579 w 21600"/>
              <a:gd name="T19" fmla="*/ 1372180192 h 21600"/>
              <a:gd name="T20" fmla="*/ 794618327 w 21600"/>
              <a:gd name="T21" fmla="*/ 1099914608 h 21600"/>
              <a:gd name="T22" fmla="*/ 910173405 w 21600"/>
              <a:gd name="T23" fmla="*/ 1027510003 h 216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1600" h="21600">
                <a:moveTo>
                  <a:pt x="20731" y="8529"/>
                </a:moveTo>
                <a:cubicBezTo>
                  <a:pt x="19672" y="3896"/>
                  <a:pt x="15551" y="612"/>
                  <a:pt x="10800" y="612"/>
                </a:cubicBezTo>
                <a:cubicBezTo>
                  <a:pt x="5173" y="612"/>
                  <a:pt x="612" y="5173"/>
                  <a:pt x="612" y="10800"/>
                </a:cubicBezTo>
                <a:cubicBezTo>
                  <a:pt x="612" y="11162"/>
                  <a:pt x="631" y="11524"/>
                  <a:pt x="669" y="11885"/>
                </a:cubicBezTo>
                <a:lnTo>
                  <a:pt x="61" y="11950"/>
                </a:lnTo>
                <a:cubicBezTo>
                  <a:pt x="20" y="11568"/>
                  <a:pt x="0" y="11184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5837" y="0"/>
                  <a:pt x="20205" y="3482"/>
                  <a:pt x="21328" y="8392"/>
                </a:cubicBezTo>
                <a:lnTo>
                  <a:pt x="23960" y="7790"/>
                </a:lnTo>
                <a:lnTo>
                  <a:pt x="21699" y="11390"/>
                </a:lnTo>
                <a:lnTo>
                  <a:pt x="18099" y="9130"/>
                </a:lnTo>
                <a:lnTo>
                  <a:pt x="20731" y="8529"/>
                </a:lnTo>
                <a:close/>
              </a:path>
            </a:pathLst>
          </a:custGeom>
          <a:solidFill>
            <a:srgbClr val="333399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53" name="Text Box 13">
            <a:extLst>
              <a:ext uri="{FF2B5EF4-FFF2-40B4-BE49-F238E27FC236}">
                <a16:creationId xmlns:a16="http://schemas.microsoft.com/office/drawing/2014/main" id="{88630102-E0A9-43B6-BD3A-E1594DF1C0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354388"/>
            <a:ext cx="20574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4" tIns="45702" rIns="91404" bIns="45702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3000">
                <a:solidFill>
                  <a:srgbClr val="0000FF"/>
                </a:solidFill>
                <a:latin typeface="Tahoma" panose="020B0604030504040204" pitchFamily="34" charset="0"/>
              </a:rPr>
              <a:t>ADP+Pi</a:t>
            </a:r>
          </a:p>
        </p:txBody>
      </p:sp>
      <p:sp>
        <p:nvSpPr>
          <p:cNvPr id="61454" name="Text Box 14">
            <a:extLst>
              <a:ext uri="{FF2B5EF4-FFF2-40B4-BE49-F238E27FC236}">
                <a16:creationId xmlns:a16="http://schemas.microsoft.com/office/drawing/2014/main" id="{0E675B82-E358-4A3D-B370-DFDD169F95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2668588"/>
            <a:ext cx="9906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4" tIns="45702" rIns="91404" bIns="45702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3000">
                <a:solidFill>
                  <a:srgbClr val="0000FF"/>
                </a:solidFill>
                <a:latin typeface="Tahoma" panose="020B0604030504040204" pitchFamily="34" charset="0"/>
              </a:rPr>
              <a:t>ATP</a:t>
            </a:r>
          </a:p>
        </p:txBody>
      </p:sp>
      <p:sp>
        <p:nvSpPr>
          <p:cNvPr id="61455" name="Text Box 15">
            <a:extLst>
              <a:ext uri="{FF2B5EF4-FFF2-40B4-BE49-F238E27FC236}">
                <a16:creationId xmlns:a16="http://schemas.microsoft.com/office/drawing/2014/main" id="{13EA4B1D-5A91-495D-B04E-52525A012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450" y="1068388"/>
            <a:ext cx="10668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4" tIns="45702" rIns="91404" bIns="45702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3000">
                <a:solidFill>
                  <a:srgbClr val="0000FF"/>
                </a:solidFill>
                <a:latin typeface="Tahoma" panose="020B0604030504040204" pitchFamily="34" charset="0"/>
              </a:rPr>
              <a:t>2H</a:t>
            </a:r>
            <a:r>
              <a:rPr lang="en-US" altLang="zh-CN" sz="1800">
                <a:solidFill>
                  <a:srgbClr val="0000FF"/>
                </a:solidFill>
                <a:latin typeface="Tahoma" panose="020B0604030504040204" pitchFamily="34" charset="0"/>
              </a:rPr>
              <a:t>2</a:t>
            </a:r>
            <a:r>
              <a:rPr lang="en-US" altLang="zh-CN" sz="3000">
                <a:solidFill>
                  <a:srgbClr val="0000FF"/>
                </a:solidFill>
                <a:latin typeface="Tahoma" panose="020B0604030504040204" pitchFamily="34" charset="0"/>
              </a:rPr>
              <a:t>O</a:t>
            </a:r>
          </a:p>
        </p:txBody>
      </p:sp>
      <p:sp>
        <p:nvSpPr>
          <p:cNvPr id="61456" name="Text Box 16">
            <a:extLst>
              <a:ext uri="{FF2B5EF4-FFF2-40B4-BE49-F238E27FC236}">
                <a16:creationId xmlns:a16="http://schemas.microsoft.com/office/drawing/2014/main" id="{B21B5D30-A5D7-49F3-892F-8F38AC185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1068388"/>
            <a:ext cx="7159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4" tIns="45702" rIns="91404" bIns="45702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3000">
                <a:solidFill>
                  <a:srgbClr val="0000FF"/>
                </a:solidFill>
                <a:latin typeface="Tahoma" panose="020B0604030504040204" pitchFamily="34" charset="0"/>
              </a:rPr>
              <a:t>O</a:t>
            </a:r>
            <a:r>
              <a:rPr lang="en-US" altLang="zh-CN" sz="1800">
                <a:solidFill>
                  <a:srgbClr val="0000FF"/>
                </a:solidFill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61457" name="Text Box 17">
            <a:extLst>
              <a:ext uri="{FF2B5EF4-FFF2-40B4-BE49-F238E27FC236}">
                <a16:creationId xmlns:a16="http://schemas.microsoft.com/office/drawing/2014/main" id="{02032612-C5DF-4CA7-9DE7-54C1511BE8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1830388"/>
            <a:ext cx="19050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4" tIns="45702" rIns="91404" bIns="45702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3000">
                <a:solidFill>
                  <a:srgbClr val="0000FF"/>
                </a:solidFill>
                <a:latin typeface="Tahoma" panose="020B0604030504040204" pitchFamily="34" charset="0"/>
              </a:rPr>
              <a:t>4[H]</a:t>
            </a:r>
          </a:p>
        </p:txBody>
      </p:sp>
      <p:sp>
        <p:nvSpPr>
          <p:cNvPr id="61458" name="AutoShape 18">
            <a:extLst>
              <a:ext uri="{FF2B5EF4-FFF2-40B4-BE49-F238E27FC236}">
                <a16:creationId xmlns:a16="http://schemas.microsoft.com/office/drawing/2014/main" id="{21C13AF7-D4A8-4815-9AA2-5A6F4DD25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1982788"/>
            <a:ext cx="381000" cy="152400"/>
          </a:xfrm>
          <a:prstGeom prst="rightArrow">
            <a:avLst>
              <a:gd name="adj1" fmla="val 50000"/>
              <a:gd name="adj2" fmla="val 62500"/>
            </a:avLst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61459" name="Text Box 19">
            <a:extLst>
              <a:ext uri="{FF2B5EF4-FFF2-40B4-BE49-F238E27FC236}">
                <a16:creationId xmlns:a16="http://schemas.microsoft.com/office/drawing/2014/main" id="{7973CC4A-4996-4737-8D20-7A3DA65D42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3913" y="2351088"/>
            <a:ext cx="14478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4" tIns="45702" rIns="91404" bIns="45702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3000" b="1">
                <a:solidFill>
                  <a:srgbClr val="FF3300"/>
                </a:solidFill>
                <a:latin typeface="Tahoma" panose="020B0604030504040204" pitchFamily="34" charset="0"/>
              </a:rPr>
              <a:t>多种酶</a:t>
            </a:r>
          </a:p>
        </p:txBody>
      </p:sp>
      <p:sp>
        <p:nvSpPr>
          <p:cNvPr id="61460" name="Text Box 20">
            <a:extLst>
              <a:ext uri="{FF2B5EF4-FFF2-40B4-BE49-F238E27FC236}">
                <a16:creationId xmlns:a16="http://schemas.microsoft.com/office/drawing/2014/main" id="{F434DB19-EC33-4F87-979D-7128110829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9513" y="3068638"/>
            <a:ext cx="6858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4" tIns="45702" rIns="91404" bIns="45702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3000" b="1">
                <a:solidFill>
                  <a:srgbClr val="FF0000"/>
                </a:solidFill>
                <a:latin typeface="Tahoma" panose="020B0604030504040204" pitchFamily="34" charset="0"/>
              </a:rPr>
              <a:t>酶</a:t>
            </a:r>
          </a:p>
        </p:txBody>
      </p:sp>
      <p:sp>
        <p:nvSpPr>
          <p:cNvPr id="61461" name="AutoShape 21">
            <a:extLst>
              <a:ext uri="{FF2B5EF4-FFF2-40B4-BE49-F238E27FC236}">
                <a16:creationId xmlns:a16="http://schemas.microsoft.com/office/drawing/2014/main" id="{E30FB302-E2B1-460B-8A6A-336586104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3751263"/>
            <a:ext cx="974725" cy="122237"/>
          </a:xfrm>
          <a:prstGeom prst="rightArrow">
            <a:avLst>
              <a:gd name="adj1" fmla="val 50000"/>
              <a:gd name="adj2" fmla="val 199315"/>
            </a:avLst>
          </a:prstGeom>
          <a:solidFill>
            <a:srgbClr val="FF9933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61462" name="Text Box 22">
            <a:extLst>
              <a:ext uri="{FF2B5EF4-FFF2-40B4-BE49-F238E27FC236}">
                <a16:creationId xmlns:a16="http://schemas.microsoft.com/office/drawing/2014/main" id="{5F700859-C2F0-4D48-B12D-EFED99273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3650" y="3492500"/>
            <a:ext cx="14922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4" tIns="45702" rIns="91404" bIns="45702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3000">
                <a:solidFill>
                  <a:srgbClr val="0000FF"/>
                </a:solidFill>
                <a:latin typeface="Tahoma" panose="020B0604030504040204" pitchFamily="34" charset="0"/>
              </a:rPr>
              <a:t>(CH</a:t>
            </a:r>
            <a:r>
              <a:rPr lang="en-US" altLang="zh-CN" sz="1800">
                <a:solidFill>
                  <a:srgbClr val="0000FF"/>
                </a:solidFill>
                <a:latin typeface="Tahoma" panose="020B0604030504040204" pitchFamily="34" charset="0"/>
              </a:rPr>
              <a:t>2</a:t>
            </a:r>
            <a:r>
              <a:rPr lang="en-US" altLang="zh-CN" sz="3000">
                <a:solidFill>
                  <a:srgbClr val="0000FF"/>
                </a:solidFill>
                <a:latin typeface="Tahoma" panose="020B0604030504040204" pitchFamily="34" charset="0"/>
              </a:rPr>
              <a:t>O)</a:t>
            </a:r>
          </a:p>
        </p:txBody>
      </p:sp>
      <p:sp>
        <p:nvSpPr>
          <p:cNvPr id="61463" name="Text Box 23">
            <a:extLst>
              <a:ext uri="{FF2B5EF4-FFF2-40B4-BE49-F238E27FC236}">
                <a16:creationId xmlns:a16="http://schemas.microsoft.com/office/drawing/2014/main" id="{B4A4E468-E427-4FAA-B5A5-A4D7052014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01200" y="1830388"/>
            <a:ext cx="10668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4" tIns="45702" rIns="91404" bIns="45702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3000">
                <a:solidFill>
                  <a:srgbClr val="0000FF"/>
                </a:solidFill>
                <a:latin typeface="Tahoma" panose="020B0604030504040204" pitchFamily="34" charset="0"/>
              </a:rPr>
              <a:t>CO</a:t>
            </a:r>
            <a:r>
              <a:rPr lang="en-US" altLang="zh-CN" sz="1800">
                <a:solidFill>
                  <a:srgbClr val="0000FF"/>
                </a:solidFill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61464" name="AutoShape 24">
            <a:extLst>
              <a:ext uri="{FF2B5EF4-FFF2-40B4-BE49-F238E27FC236}">
                <a16:creationId xmlns:a16="http://schemas.microsoft.com/office/drawing/2014/main" id="{9A6FFB2D-4DF1-4311-8C1A-01914A7E1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2058988"/>
            <a:ext cx="685800" cy="152400"/>
          </a:xfrm>
          <a:prstGeom prst="leftArrow">
            <a:avLst>
              <a:gd name="adj1" fmla="val 50000"/>
              <a:gd name="adj2" fmla="val 112500"/>
            </a:avLst>
          </a:prstGeom>
          <a:solidFill>
            <a:srgbClr val="FF9933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61465" name="Text Box 25">
            <a:extLst>
              <a:ext uri="{FF2B5EF4-FFF2-40B4-BE49-F238E27FC236}">
                <a16:creationId xmlns:a16="http://schemas.microsoft.com/office/drawing/2014/main" id="{62673498-904A-4248-9BC4-D84E6580DD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2058988"/>
            <a:ext cx="838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4" tIns="45702" rIns="91404" bIns="45702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1800" b="1">
                <a:solidFill>
                  <a:srgbClr val="FF0000"/>
                </a:solidFill>
                <a:latin typeface="Tahoma" panose="020B0604030504040204" pitchFamily="34" charset="0"/>
              </a:rPr>
              <a:t>吸收</a:t>
            </a:r>
          </a:p>
        </p:txBody>
      </p:sp>
      <p:sp>
        <p:nvSpPr>
          <p:cNvPr id="61466" name="Text Box 26">
            <a:extLst>
              <a:ext uri="{FF2B5EF4-FFF2-40B4-BE49-F238E27FC236}">
                <a16:creationId xmlns:a16="http://schemas.microsoft.com/office/drawing/2014/main" id="{68227EE9-C7AE-4824-9B82-2EAD87C3D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1677988"/>
            <a:ext cx="1066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4" tIns="45702" rIns="91404" bIns="45702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1800" b="1">
                <a:solidFill>
                  <a:srgbClr val="FF0000"/>
                </a:solidFill>
                <a:latin typeface="Tahoma" panose="020B0604030504040204" pitchFamily="34" charset="0"/>
              </a:rPr>
              <a:t>光解</a:t>
            </a:r>
          </a:p>
        </p:txBody>
      </p:sp>
      <p:sp>
        <p:nvSpPr>
          <p:cNvPr id="61467" name="AutoShape 27">
            <a:extLst>
              <a:ext uri="{FF2B5EF4-FFF2-40B4-BE49-F238E27FC236}">
                <a16:creationId xmlns:a16="http://schemas.microsoft.com/office/drawing/2014/main" id="{1ADFE13C-A8B8-4B5E-8D26-328ECD4BF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3049588"/>
            <a:ext cx="381000" cy="381000"/>
          </a:xfrm>
          <a:prstGeom prst="star16">
            <a:avLst>
              <a:gd name="adj" fmla="val 375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04" tIns="45702" rIns="91404" bIns="45702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b="1">
                <a:solidFill>
                  <a:srgbClr val="0000FF"/>
                </a:solidFill>
                <a:latin typeface="Tahoma" panose="020B0604030504040204" pitchFamily="34" charset="0"/>
              </a:rPr>
              <a:t>供能</a:t>
            </a:r>
          </a:p>
        </p:txBody>
      </p:sp>
      <p:sp>
        <p:nvSpPr>
          <p:cNvPr id="61468" name="Text Box 28">
            <a:extLst>
              <a:ext uri="{FF2B5EF4-FFF2-40B4-BE49-F238E27FC236}">
                <a16:creationId xmlns:a16="http://schemas.microsoft.com/office/drawing/2014/main" id="{D1E79AF9-845A-4EE7-B1E5-D2D417D52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9200" y="1754188"/>
            <a:ext cx="838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4" tIns="45702" rIns="91404" bIns="45702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1800" b="1">
                <a:solidFill>
                  <a:srgbClr val="FF0000"/>
                </a:solidFill>
                <a:latin typeface="Tahoma" panose="020B0604030504040204" pitchFamily="34" charset="0"/>
              </a:rPr>
              <a:t>固定</a:t>
            </a:r>
          </a:p>
        </p:txBody>
      </p:sp>
      <p:sp>
        <p:nvSpPr>
          <p:cNvPr id="61469" name="Text Box 29">
            <a:extLst>
              <a:ext uri="{FF2B5EF4-FFF2-40B4-BE49-F238E27FC236}">
                <a16:creationId xmlns:a16="http://schemas.microsoft.com/office/drawing/2014/main" id="{396E1225-E890-4C52-937E-677E3E531E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7963" y="2325688"/>
            <a:ext cx="5730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4" tIns="45702" rIns="91404" bIns="45702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1800" b="1">
                <a:solidFill>
                  <a:srgbClr val="FF0000"/>
                </a:solidFill>
                <a:latin typeface="Tahoma" panose="020B0604030504040204" pitchFamily="34" charset="0"/>
              </a:rPr>
              <a:t>还原</a:t>
            </a:r>
          </a:p>
        </p:txBody>
      </p:sp>
      <p:sp>
        <p:nvSpPr>
          <p:cNvPr id="61470" name="Text Box 30">
            <a:extLst>
              <a:ext uri="{FF2B5EF4-FFF2-40B4-BE49-F238E27FC236}">
                <a16:creationId xmlns:a16="http://schemas.microsoft.com/office/drawing/2014/main" id="{2EA4A3D7-7703-4520-86DB-C38C2F37E0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16779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4" tIns="45702" rIns="91404" bIns="45702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1800" b="1">
                <a:solidFill>
                  <a:srgbClr val="FF0000"/>
                </a:solidFill>
                <a:latin typeface="Tahoma" panose="020B0604030504040204" pitchFamily="34" charset="0"/>
              </a:rPr>
              <a:t>酶</a:t>
            </a:r>
          </a:p>
        </p:txBody>
      </p:sp>
      <p:sp>
        <p:nvSpPr>
          <p:cNvPr id="61471" name="AutoShape 31">
            <a:extLst>
              <a:ext uri="{FF2B5EF4-FFF2-40B4-BE49-F238E27FC236}">
                <a16:creationId xmlns:a16="http://schemas.microsoft.com/office/drawing/2014/main" id="{202AE619-53C8-40D2-A7D3-8C0E1CB24805}"/>
              </a:ext>
            </a:extLst>
          </p:cNvPr>
          <p:cNvSpPr>
            <a:spLocks/>
          </p:cNvSpPr>
          <p:nvPr/>
        </p:nvSpPr>
        <p:spPr bwMode="auto">
          <a:xfrm rot="-5400000">
            <a:off x="3619500" y="2630488"/>
            <a:ext cx="457200" cy="3276600"/>
          </a:xfrm>
          <a:prstGeom prst="leftBrace">
            <a:avLst>
              <a:gd name="adj1" fmla="val 59689"/>
              <a:gd name="adj2" fmla="val 49421"/>
            </a:avLst>
          </a:prstGeom>
          <a:noFill/>
          <a:ln w="57150">
            <a:solidFill>
              <a:srgbClr val="FF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61472" name="AutoShape 32">
            <a:extLst>
              <a:ext uri="{FF2B5EF4-FFF2-40B4-BE49-F238E27FC236}">
                <a16:creationId xmlns:a16="http://schemas.microsoft.com/office/drawing/2014/main" id="{2722FC56-6EF5-4CD5-8EE1-11DE5431F4D1}"/>
              </a:ext>
            </a:extLst>
          </p:cNvPr>
          <p:cNvSpPr>
            <a:spLocks/>
          </p:cNvSpPr>
          <p:nvPr/>
        </p:nvSpPr>
        <p:spPr bwMode="auto">
          <a:xfrm rot="-5400000">
            <a:off x="7277100" y="2630488"/>
            <a:ext cx="457200" cy="3276600"/>
          </a:xfrm>
          <a:prstGeom prst="leftBrace">
            <a:avLst>
              <a:gd name="adj1" fmla="val 59689"/>
              <a:gd name="adj2" fmla="val 49421"/>
            </a:avLst>
          </a:prstGeom>
          <a:noFill/>
          <a:ln w="57150">
            <a:solidFill>
              <a:srgbClr val="FF99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61473" name="Text Box 33">
            <a:extLst>
              <a:ext uri="{FF2B5EF4-FFF2-40B4-BE49-F238E27FC236}">
                <a16:creationId xmlns:a16="http://schemas.microsoft.com/office/drawing/2014/main" id="{A1D2895D-D134-43A8-9712-6A44A35AF7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4525" y="4557713"/>
            <a:ext cx="16462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4" tIns="45702" rIns="91404" bIns="45702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3200" b="1">
                <a:solidFill>
                  <a:srgbClr val="FF0000"/>
                </a:solidFill>
                <a:latin typeface="Tahoma" panose="020B0604030504040204" pitchFamily="34" charset="0"/>
                <a:ea typeface="隶书" pitchFamily="49" charset="-122"/>
              </a:rPr>
              <a:t>光反应</a:t>
            </a:r>
          </a:p>
        </p:txBody>
      </p:sp>
      <p:sp>
        <p:nvSpPr>
          <p:cNvPr id="61474" name="Text Box 34">
            <a:extLst>
              <a:ext uri="{FF2B5EF4-FFF2-40B4-BE49-F238E27FC236}">
                <a16:creationId xmlns:a16="http://schemas.microsoft.com/office/drawing/2014/main" id="{19DDF943-0E5D-40D9-9495-CBEB91D7D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495800"/>
            <a:ext cx="2133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4" tIns="45702" rIns="91404" bIns="45702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3200" b="1">
                <a:solidFill>
                  <a:srgbClr val="FF0000"/>
                </a:solidFill>
                <a:latin typeface="Tahoma" panose="020B0604030504040204" pitchFamily="34" charset="0"/>
                <a:ea typeface="隶书" pitchFamily="49" charset="-122"/>
              </a:rPr>
              <a:t>暗反应</a:t>
            </a:r>
          </a:p>
        </p:txBody>
      </p:sp>
      <p:sp>
        <p:nvSpPr>
          <p:cNvPr id="53283" name="Text Box 35">
            <a:extLst>
              <a:ext uri="{FF2B5EF4-FFF2-40B4-BE49-F238E27FC236}">
                <a16:creationId xmlns:a16="http://schemas.microsoft.com/office/drawing/2014/main" id="{70B7D3A1-CF05-464F-A855-8808BA7BC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575" y="61913"/>
            <a:ext cx="52324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三、光合作用的总过程：</a:t>
            </a:r>
          </a:p>
        </p:txBody>
      </p:sp>
      <p:sp>
        <p:nvSpPr>
          <p:cNvPr id="61476" name="AutoShape 36">
            <a:extLst>
              <a:ext uri="{FF2B5EF4-FFF2-40B4-BE49-F238E27FC236}">
                <a16:creationId xmlns:a16="http://schemas.microsoft.com/office/drawing/2014/main" id="{9D50A80E-E660-4E96-BC15-01D2EFA83E53}"/>
              </a:ext>
            </a:extLst>
          </p:cNvPr>
          <p:cNvSpPr>
            <a:spLocks noChangeArrowheads="1"/>
          </p:cNvSpPr>
          <p:nvPr/>
        </p:nvSpPr>
        <p:spPr bwMode="auto">
          <a:xfrm rot="-5400000" flipH="1" flipV="1">
            <a:off x="5715000" y="2744788"/>
            <a:ext cx="762000" cy="1066800"/>
          </a:xfrm>
          <a:custGeom>
            <a:avLst/>
            <a:gdLst>
              <a:gd name="T0" fmla="*/ 910173405 w 21600"/>
              <a:gd name="T1" fmla="*/ 1027510003 h 21600"/>
              <a:gd name="T2" fmla="*/ 474162720 w 21600"/>
              <a:gd name="T3" fmla="*/ 73729166 h 21600"/>
              <a:gd name="T4" fmla="*/ 26869214 w 21600"/>
              <a:gd name="T5" fmla="*/ 1301102519 h 21600"/>
              <a:gd name="T6" fmla="*/ 29371960 w 21600"/>
              <a:gd name="T7" fmla="*/ 1431815300 h 21600"/>
              <a:gd name="T8" fmla="*/ 2678218 w 21600"/>
              <a:gd name="T9" fmla="*/ 1439645316 h 21600"/>
              <a:gd name="T10" fmla="*/ 0 w 21600"/>
              <a:gd name="T11" fmla="*/ 1301102519 h 21600"/>
              <a:gd name="T12" fmla="*/ 474162720 w 21600"/>
              <a:gd name="T13" fmla="*/ 0 h 21600"/>
              <a:gd name="T14" fmla="*/ 936383030 w 21600"/>
              <a:gd name="T15" fmla="*/ 1011005965 h 21600"/>
              <a:gd name="T16" fmla="*/ 1051939342 w 21600"/>
              <a:gd name="T17" fmla="*/ 938479369 h 21600"/>
              <a:gd name="T18" fmla="*/ 952672579 w 21600"/>
              <a:gd name="T19" fmla="*/ 1372180192 h 21600"/>
              <a:gd name="T20" fmla="*/ 794618327 w 21600"/>
              <a:gd name="T21" fmla="*/ 1099914608 h 21600"/>
              <a:gd name="T22" fmla="*/ 910173405 w 21600"/>
              <a:gd name="T23" fmla="*/ 1027510003 h 216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1600" h="21600">
                <a:moveTo>
                  <a:pt x="20731" y="8529"/>
                </a:moveTo>
                <a:cubicBezTo>
                  <a:pt x="19672" y="3896"/>
                  <a:pt x="15551" y="612"/>
                  <a:pt x="10800" y="612"/>
                </a:cubicBezTo>
                <a:cubicBezTo>
                  <a:pt x="5173" y="612"/>
                  <a:pt x="612" y="5173"/>
                  <a:pt x="612" y="10800"/>
                </a:cubicBezTo>
                <a:cubicBezTo>
                  <a:pt x="612" y="11162"/>
                  <a:pt x="631" y="11524"/>
                  <a:pt x="669" y="11885"/>
                </a:cubicBezTo>
                <a:lnTo>
                  <a:pt x="61" y="11950"/>
                </a:lnTo>
                <a:cubicBezTo>
                  <a:pt x="20" y="11568"/>
                  <a:pt x="0" y="11184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5837" y="0"/>
                  <a:pt x="20205" y="3482"/>
                  <a:pt x="21328" y="8392"/>
                </a:cubicBezTo>
                <a:lnTo>
                  <a:pt x="23960" y="7790"/>
                </a:lnTo>
                <a:lnTo>
                  <a:pt x="21699" y="11390"/>
                </a:lnTo>
                <a:lnTo>
                  <a:pt x="18099" y="9130"/>
                </a:lnTo>
                <a:lnTo>
                  <a:pt x="20731" y="8529"/>
                </a:lnTo>
                <a:close/>
              </a:path>
            </a:pathLst>
          </a:custGeom>
          <a:solidFill>
            <a:srgbClr val="FF9933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77" name="AutoShape 37">
            <a:extLst>
              <a:ext uri="{FF2B5EF4-FFF2-40B4-BE49-F238E27FC236}">
                <a16:creationId xmlns:a16="http://schemas.microsoft.com/office/drawing/2014/main" id="{18A40656-C03B-4BB9-AB06-16968ACC6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1982788"/>
            <a:ext cx="381000" cy="152400"/>
          </a:xfrm>
          <a:prstGeom prst="rightArrow">
            <a:avLst>
              <a:gd name="adj1" fmla="val 50000"/>
              <a:gd name="adj2" fmla="val 62500"/>
            </a:avLst>
          </a:prstGeom>
          <a:solidFill>
            <a:srgbClr val="FF9933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61478" name="AutoShape 38">
            <a:extLst>
              <a:ext uri="{FF2B5EF4-FFF2-40B4-BE49-F238E27FC236}">
                <a16:creationId xmlns:a16="http://schemas.microsoft.com/office/drawing/2014/main" id="{D9DB0693-9E54-441F-86C8-2A2751D0547D}"/>
              </a:ext>
            </a:extLst>
          </p:cNvPr>
          <p:cNvSpPr>
            <a:spLocks noChangeArrowheads="1"/>
          </p:cNvSpPr>
          <p:nvPr/>
        </p:nvSpPr>
        <p:spPr bwMode="auto">
          <a:xfrm rot="275588" flipV="1">
            <a:off x="4152900" y="230188"/>
            <a:ext cx="1143000" cy="1905000"/>
          </a:xfrm>
          <a:custGeom>
            <a:avLst/>
            <a:gdLst>
              <a:gd name="T0" fmla="*/ 2147483646 w 21600"/>
              <a:gd name="T1" fmla="*/ 2147483646 h 21600"/>
              <a:gd name="T2" fmla="*/ 1600299219 w 21600"/>
              <a:gd name="T3" fmla="*/ 270286780 h 21600"/>
              <a:gd name="T4" fmla="*/ 236488658 w 21600"/>
              <a:gd name="T5" fmla="*/ 2147483646 h 21600"/>
              <a:gd name="T6" fmla="*/ 184923483 w 21600"/>
              <a:gd name="T7" fmla="*/ 2147483646 h 21600"/>
              <a:gd name="T8" fmla="*/ 1600299219 w 21600"/>
              <a:gd name="T9" fmla="*/ 0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2147483646 w 21600"/>
              <a:gd name="T17" fmla="*/ 2147483646 h 21600"/>
              <a:gd name="T18" fmla="*/ 2147483646 w 21600"/>
              <a:gd name="T19" fmla="*/ 2147483646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1600" h="21600">
                <a:moveTo>
                  <a:pt x="19490" y="5076"/>
                </a:moveTo>
                <a:cubicBezTo>
                  <a:pt x="17565" y="2153"/>
                  <a:pt x="14299" y="394"/>
                  <a:pt x="10800" y="394"/>
                </a:cubicBezTo>
                <a:cubicBezTo>
                  <a:pt x="6940" y="394"/>
                  <a:pt x="3398" y="2529"/>
                  <a:pt x="1596" y="5943"/>
                </a:cubicBezTo>
                <a:lnTo>
                  <a:pt x="1248" y="5759"/>
                </a:lnTo>
                <a:cubicBezTo>
                  <a:pt x="3118" y="2216"/>
                  <a:pt x="6794" y="0"/>
                  <a:pt x="10800" y="0"/>
                </a:cubicBezTo>
                <a:cubicBezTo>
                  <a:pt x="14432" y="0"/>
                  <a:pt x="17821" y="1826"/>
                  <a:pt x="19819" y="4859"/>
                </a:cubicBezTo>
                <a:lnTo>
                  <a:pt x="22074" y="3374"/>
                </a:lnTo>
                <a:lnTo>
                  <a:pt x="21249" y="7387"/>
                </a:lnTo>
                <a:lnTo>
                  <a:pt x="17235" y="6561"/>
                </a:lnTo>
                <a:lnTo>
                  <a:pt x="19490" y="5076"/>
                </a:lnTo>
                <a:close/>
              </a:path>
            </a:pathLst>
          </a:cu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79" name="AutoShape 39">
            <a:extLst>
              <a:ext uri="{FF2B5EF4-FFF2-40B4-BE49-F238E27FC236}">
                <a16:creationId xmlns:a16="http://schemas.microsoft.com/office/drawing/2014/main" id="{F79D3861-9595-4345-8313-E2F29A165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058988"/>
            <a:ext cx="609600" cy="76200"/>
          </a:xfrm>
          <a:prstGeom prst="rightArrow">
            <a:avLst>
              <a:gd name="adj1" fmla="val 50000"/>
              <a:gd name="adj2" fmla="val 200000"/>
            </a:avLst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61480" name="Text Box 40">
            <a:extLst>
              <a:ext uri="{FF2B5EF4-FFF2-40B4-BE49-F238E27FC236}">
                <a16:creationId xmlns:a16="http://schemas.microsoft.com/office/drawing/2014/main" id="{DDB77C94-3119-49B0-AEBB-D5A1AA3C9A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5316538"/>
            <a:ext cx="1219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3200" b="1">
                <a:solidFill>
                  <a:srgbClr val="0000FF"/>
                </a:solidFill>
              </a:rPr>
              <a:t>实质：</a:t>
            </a:r>
          </a:p>
        </p:txBody>
      </p:sp>
      <p:grpSp>
        <p:nvGrpSpPr>
          <p:cNvPr id="61481" name="Group 41">
            <a:extLst>
              <a:ext uri="{FF2B5EF4-FFF2-40B4-BE49-F238E27FC236}">
                <a16:creationId xmlns:a16="http://schemas.microsoft.com/office/drawing/2014/main" id="{0D644751-463D-40A8-8561-1689CA209E4D}"/>
              </a:ext>
            </a:extLst>
          </p:cNvPr>
          <p:cNvGrpSpPr>
            <a:grpSpLocks/>
          </p:cNvGrpSpPr>
          <p:nvPr/>
        </p:nvGrpSpPr>
        <p:grpSpPr bwMode="auto">
          <a:xfrm>
            <a:off x="2051050" y="5345113"/>
            <a:ext cx="10652125" cy="522287"/>
            <a:chOff x="336" y="3407"/>
            <a:chExt cx="6710" cy="329"/>
          </a:xfrm>
        </p:grpSpPr>
        <p:sp>
          <p:nvSpPr>
            <p:cNvPr id="53291" name="Text Box 42">
              <a:hlinkClick r:id="rId5" action="ppaction://hlinksldjump"/>
              <a:extLst>
                <a:ext uri="{FF2B5EF4-FFF2-40B4-BE49-F238E27FC236}">
                  <a16:creationId xmlns:a16="http://schemas.microsoft.com/office/drawing/2014/main" id="{6EA6AE89-DB56-464F-AC15-DFFA2FB4B2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3407"/>
              <a:ext cx="6710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无机物（</a:t>
              </a:r>
              <a:r>
                <a:rPr lang="en-US" altLang="zh-CN" b="1">
                  <a:solidFill>
                    <a:srgbClr val="000000"/>
                  </a:solidFill>
                  <a:latin typeface="宋体" panose="02010600030101010101" pitchFamily="2" charset="-122"/>
                </a:rPr>
                <a:t>CO</a:t>
              </a:r>
              <a:r>
                <a:rPr lang="en-US" altLang="zh-CN" b="1" baseline="-25000">
                  <a:solidFill>
                    <a:srgbClr val="000000"/>
                  </a:solidFill>
                  <a:latin typeface="宋体" panose="02010600030101010101" pitchFamily="2" charset="-122"/>
                </a:rPr>
                <a:t>2</a:t>
              </a:r>
              <a:r>
                <a:rPr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和</a:t>
              </a:r>
              <a:r>
                <a:rPr lang="en-US" altLang="zh-CN" b="1">
                  <a:solidFill>
                    <a:srgbClr val="000000"/>
                  </a:solidFill>
                  <a:latin typeface="宋体" panose="02010600030101010101" pitchFamily="2" charset="-122"/>
                </a:rPr>
                <a:t>H</a:t>
              </a:r>
              <a:r>
                <a:rPr lang="en-US" altLang="zh-CN" b="1" baseline="-25000">
                  <a:solidFill>
                    <a:srgbClr val="000000"/>
                  </a:solidFill>
                  <a:latin typeface="宋体" panose="02010600030101010101" pitchFamily="2" charset="-122"/>
                </a:rPr>
                <a:t>2</a:t>
              </a:r>
              <a:r>
                <a:rPr lang="en-US" altLang="zh-CN" b="1">
                  <a:solidFill>
                    <a:srgbClr val="000000"/>
                  </a:solidFill>
                  <a:latin typeface="宋体" panose="02010600030101010101" pitchFamily="2" charset="-122"/>
                </a:rPr>
                <a:t>O</a:t>
              </a:r>
              <a:r>
                <a:rPr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）     有机物（糖类）  光能      化学能</a:t>
              </a:r>
            </a:p>
          </p:txBody>
        </p:sp>
        <p:sp>
          <p:nvSpPr>
            <p:cNvPr id="53292" name="Line 43">
              <a:extLst>
                <a:ext uri="{FF2B5EF4-FFF2-40B4-BE49-F238E27FC236}">
                  <a16:creationId xmlns:a16="http://schemas.microsoft.com/office/drawing/2014/main" id="{3EBFB94D-9E65-48CD-9160-E7C027B1F3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2" y="3571"/>
              <a:ext cx="6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93" name="Line 44">
              <a:extLst>
                <a:ext uri="{FF2B5EF4-FFF2-40B4-BE49-F238E27FC236}">
                  <a16:creationId xmlns:a16="http://schemas.microsoft.com/office/drawing/2014/main" id="{A40D53B5-EE8D-4182-A465-6A4DC58729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62" y="3571"/>
              <a:ext cx="60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" name="Text Box 42">
            <a:hlinkClick r:id="rId5" action="ppaction://hlinksldjump"/>
            <a:extLst>
              <a:ext uri="{FF2B5EF4-FFF2-40B4-BE49-F238E27FC236}">
                <a16:creationId xmlns:a16="http://schemas.microsoft.com/office/drawing/2014/main" id="{17C092A4-4E5F-4E02-9C09-D5DF5BDF0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5867400"/>
            <a:ext cx="106521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合成有机物，储存能量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4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1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1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1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1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1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1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1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1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1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61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6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6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61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1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1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1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1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1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1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6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1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1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1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1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61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61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61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6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61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61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61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6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61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61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61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61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61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61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61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61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61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61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61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61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4" dur="500"/>
                                        <p:tgtEl>
                                          <p:spTgt spid="61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9" dur="500"/>
                                        <p:tgtEl>
                                          <p:spTgt spid="61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4" dur="500"/>
                                        <p:tgtEl>
                                          <p:spTgt spid="61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 animBg="1"/>
      <p:bldP spid="61443" grpId="0" animBg="1"/>
      <p:bldP spid="61448" grpId="0"/>
      <p:bldP spid="61449" grpId="0"/>
      <p:bldP spid="61453" grpId="0"/>
      <p:bldP spid="61454" grpId="0"/>
      <p:bldP spid="61455" grpId="0"/>
      <p:bldP spid="61456" grpId="0"/>
      <p:bldP spid="61457" grpId="0"/>
      <p:bldP spid="61459" grpId="0"/>
      <p:bldP spid="61460" grpId="0"/>
      <p:bldP spid="61462" grpId="0"/>
      <p:bldP spid="61463" grpId="0"/>
      <p:bldP spid="61465" grpId="0"/>
      <p:bldP spid="61466" grpId="0"/>
      <p:bldP spid="61467" grpId="0" animBg="1"/>
      <p:bldP spid="61468" grpId="0"/>
      <p:bldP spid="61469" grpId="0"/>
      <p:bldP spid="61470" grpId="0"/>
      <p:bldP spid="61473" grpId="0"/>
      <p:bldP spid="61474" grpId="0"/>
      <p:bldP spid="61480" grpId="0"/>
      <p:bldP spid="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AutoShape 2">
            <a:extLst>
              <a:ext uri="{FF2B5EF4-FFF2-40B4-BE49-F238E27FC236}">
                <a16:creationId xmlns:a16="http://schemas.microsoft.com/office/drawing/2014/main" id="{7C7ABB38-1293-4543-9AD1-90D565A12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8863" y="173038"/>
            <a:ext cx="4751387" cy="100965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6600"/>
              </a:gs>
              <a:gs pos="50000">
                <a:srgbClr val="009900"/>
              </a:gs>
              <a:gs pos="100000">
                <a:srgbClr val="006600"/>
              </a:gs>
            </a:gsLst>
            <a:lin ang="5400000" scaled="1"/>
          </a:gradFill>
          <a:ln w="28575" cap="sq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55299" name="Text Box 3">
            <a:extLst>
              <a:ext uri="{FF2B5EF4-FFF2-40B4-BE49-F238E27FC236}">
                <a16:creationId xmlns:a16="http://schemas.microsoft.com/office/drawing/2014/main" id="{87835ABA-E56B-40DA-BDFE-891A6C70E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7350" y="234950"/>
            <a:ext cx="43942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4800" b="1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暗反应阶段</a:t>
            </a:r>
          </a:p>
        </p:txBody>
      </p:sp>
      <p:sp>
        <p:nvSpPr>
          <p:cNvPr id="55300" name="Text Box 4">
            <a:extLst>
              <a:ext uri="{FF2B5EF4-FFF2-40B4-BE49-F238E27FC236}">
                <a16:creationId xmlns:a16="http://schemas.microsoft.com/office/drawing/2014/main" id="{2ADD1B1A-7F66-4DD2-8A8F-B13CA57DD6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3" y="1336675"/>
            <a:ext cx="15843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条件：</a:t>
            </a:r>
          </a:p>
        </p:txBody>
      </p:sp>
      <p:sp>
        <p:nvSpPr>
          <p:cNvPr id="55301" name="Text Box 5">
            <a:extLst>
              <a:ext uri="{FF2B5EF4-FFF2-40B4-BE49-F238E27FC236}">
                <a16:creationId xmlns:a16="http://schemas.microsoft.com/office/drawing/2014/main" id="{B587B34B-A61D-4938-93B8-4D2CAF9E8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3" y="1911350"/>
            <a:ext cx="1606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场所：</a:t>
            </a:r>
          </a:p>
        </p:txBody>
      </p:sp>
      <p:sp>
        <p:nvSpPr>
          <p:cNvPr id="55302" name="Text Box 6">
            <a:extLst>
              <a:ext uri="{FF2B5EF4-FFF2-40B4-BE49-F238E27FC236}">
                <a16:creationId xmlns:a16="http://schemas.microsoft.com/office/drawing/2014/main" id="{9A23DCCA-979B-45C0-BB86-E1D447E27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3" y="2924175"/>
            <a:ext cx="1143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32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物质变化</a:t>
            </a:r>
          </a:p>
        </p:txBody>
      </p:sp>
      <p:sp>
        <p:nvSpPr>
          <p:cNvPr id="55303" name="Rectangle 7">
            <a:extLst>
              <a:ext uri="{FF2B5EF4-FFF2-40B4-BE49-F238E27FC236}">
                <a16:creationId xmlns:a16="http://schemas.microsoft.com/office/drawing/2014/main" id="{105E188B-1E58-46FB-8108-1BCFE7087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2813" y="5557838"/>
            <a:ext cx="139382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2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能量变化</a:t>
            </a:r>
            <a:r>
              <a:rPr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</a:p>
        </p:txBody>
      </p:sp>
      <p:sp>
        <p:nvSpPr>
          <p:cNvPr id="55304" name="Rectangle 8">
            <a:extLst>
              <a:ext uri="{FF2B5EF4-FFF2-40B4-BE49-F238E27FC236}">
                <a16:creationId xmlns:a16="http://schemas.microsoft.com/office/drawing/2014/main" id="{248B2628-F92B-41C0-B5C2-379DA1A62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488" y="4868863"/>
            <a:ext cx="17970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产物：</a:t>
            </a:r>
          </a:p>
        </p:txBody>
      </p:sp>
      <p:sp>
        <p:nvSpPr>
          <p:cNvPr id="56328" name="Text Box 9">
            <a:extLst>
              <a:ext uri="{FF2B5EF4-FFF2-40B4-BE49-F238E27FC236}">
                <a16:creationId xmlns:a16="http://schemas.microsoft.com/office/drawing/2014/main" id="{8B15A10E-096E-4E6B-B669-A5A3C107F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1916113"/>
            <a:ext cx="36004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叶绿体的基质中</a:t>
            </a:r>
          </a:p>
        </p:txBody>
      </p:sp>
      <p:sp>
        <p:nvSpPr>
          <p:cNvPr id="56329" name="Text Box 10">
            <a:extLst>
              <a:ext uri="{FF2B5EF4-FFF2-40B4-BE49-F238E27FC236}">
                <a16:creationId xmlns:a16="http://schemas.microsoft.com/office/drawing/2014/main" id="{3A114E3C-DB9A-454A-982D-DED9D3C1F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6275" y="5573713"/>
            <a:ext cx="63547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ts val="3838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ATP</a:t>
            </a:r>
            <a:r>
              <a:rPr lang="zh-CN" altLang="en-US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中活跃的化学能转变为糖类等有机物中稳定的化学能。</a:t>
            </a:r>
          </a:p>
        </p:txBody>
      </p:sp>
      <p:sp>
        <p:nvSpPr>
          <p:cNvPr id="56330" name="Text Box 11">
            <a:extLst>
              <a:ext uri="{FF2B5EF4-FFF2-40B4-BE49-F238E27FC236}">
                <a16:creationId xmlns:a16="http://schemas.microsoft.com/office/drawing/2014/main" id="{DD4A5FB7-8690-4A92-89AB-0A589C95F2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1336675"/>
            <a:ext cx="3276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酶</a:t>
            </a:r>
          </a:p>
        </p:txBody>
      </p:sp>
      <p:sp>
        <p:nvSpPr>
          <p:cNvPr id="56331" name="Rectangle 12">
            <a:extLst>
              <a:ext uri="{FF2B5EF4-FFF2-40B4-BE49-F238E27FC236}">
                <a16:creationId xmlns:a16="http://schemas.microsoft.com/office/drawing/2014/main" id="{33627F7F-7000-431B-9AEE-D0F95F48A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9150" y="4875213"/>
            <a:ext cx="47529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200" b="1">
                <a:solidFill>
                  <a:srgbClr val="0000FF"/>
                </a:solidFill>
                <a:latin typeface="Times New Roman" panose="02020603050405020304" pitchFamily="18" charset="0"/>
              </a:rPr>
              <a:t>(CH</a:t>
            </a:r>
            <a:r>
              <a:rPr lang="en-US" altLang="zh-CN" sz="3200" b="1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3200" b="1">
                <a:solidFill>
                  <a:srgbClr val="0000FF"/>
                </a:solidFill>
                <a:latin typeface="Times New Roman" panose="02020603050405020304" pitchFamily="18" charset="0"/>
              </a:rPr>
              <a:t>O</a:t>
            </a:r>
            <a:r>
              <a:rPr lang="en-US" altLang="zh-CN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)</a:t>
            </a:r>
            <a:r>
              <a:rPr lang="zh-CN" altLang="en-US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 </a:t>
            </a:r>
            <a:r>
              <a:rPr lang="en-US" altLang="zh-CN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ADP </a:t>
            </a:r>
            <a:r>
              <a:rPr lang="zh-CN" altLang="en-US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 </a:t>
            </a:r>
            <a:r>
              <a:rPr lang="en-US" altLang="zh-CN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Pi</a:t>
            </a:r>
            <a:endParaRPr lang="en-US" altLang="zh-CN" sz="3200" b="1" baseline="-2500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6332" name="Text Box 13">
            <a:extLst>
              <a:ext uri="{FF2B5EF4-FFF2-40B4-BE49-F238E27FC236}">
                <a16:creationId xmlns:a16="http://schemas.microsoft.com/office/drawing/2014/main" id="{7CB2498F-67F1-4434-AD19-8D23CD7CA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6275" y="2705100"/>
            <a:ext cx="27352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CO</a:t>
            </a:r>
            <a:r>
              <a:rPr lang="en-US" altLang="zh-CN" sz="3200" b="1" baseline="-25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的固定：</a:t>
            </a:r>
          </a:p>
        </p:txBody>
      </p:sp>
      <p:grpSp>
        <p:nvGrpSpPr>
          <p:cNvPr id="56333" name="Group 14">
            <a:extLst>
              <a:ext uri="{FF2B5EF4-FFF2-40B4-BE49-F238E27FC236}">
                <a16:creationId xmlns:a16="http://schemas.microsoft.com/office/drawing/2014/main" id="{03EFF371-7755-4C7B-B0D8-8C6D05912A9E}"/>
              </a:ext>
            </a:extLst>
          </p:cNvPr>
          <p:cNvGrpSpPr>
            <a:grpSpLocks/>
          </p:cNvGrpSpPr>
          <p:nvPr/>
        </p:nvGrpSpPr>
        <p:grpSpPr bwMode="auto">
          <a:xfrm>
            <a:off x="5591175" y="2420938"/>
            <a:ext cx="4557713" cy="849312"/>
            <a:chOff x="2458" y="1568"/>
            <a:chExt cx="2871" cy="535"/>
          </a:xfrm>
        </p:grpSpPr>
        <p:sp>
          <p:nvSpPr>
            <p:cNvPr id="55317" name="Text Box 15">
              <a:extLst>
                <a:ext uri="{FF2B5EF4-FFF2-40B4-BE49-F238E27FC236}">
                  <a16:creationId xmlns:a16="http://schemas.microsoft.com/office/drawing/2014/main" id="{217CFAA0-0AE1-4A46-82CB-FF31EAE887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6" y="1568"/>
              <a:ext cx="50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zh-CN" altLang="en-US" sz="3200" b="1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酶</a:t>
              </a:r>
            </a:p>
          </p:txBody>
        </p:sp>
        <p:sp>
          <p:nvSpPr>
            <p:cNvPr id="55318" name="Text Box 16">
              <a:extLst>
                <a:ext uri="{FF2B5EF4-FFF2-40B4-BE49-F238E27FC236}">
                  <a16:creationId xmlns:a16="http://schemas.microsoft.com/office/drawing/2014/main" id="{1B1CFF7E-29A0-4929-ACB1-4D975A8B22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8" y="1738"/>
              <a:ext cx="287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sz="3200" b="1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CO</a:t>
              </a:r>
              <a:r>
                <a:rPr lang="en-US" altLang="zh-CN" sz="3200" b="1" baseline="-2500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2</a:t>
              </a:r>
              <a:r>
                <a:rPr lang="zh-CN" altLang="en-US" sz="3200" b="1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＋</a:t>
              </a:r>
              <a:r>
                <a:rPr lang="en-US" altLang="zh-CN" sz="3200" b="1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C</a:t>
              </a:r>
              <a:r>
                <a:rPr lang="en-US" altLang="zh-CN" sz="3200" b="1" baseline="-2500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5</a:t>
              </a:r>
              <a:r>
                <a:rPr lang="en-US" altLang="zh-CN" sz="3200" b="1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        2C</a:t>
              </a:r>
              <a:r>
                <a:rPr lang="en-US" altLang="zh-CN" sz="3200" b="1" baseline="-2500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3</a:t>
              </a:r>
            </a:p>
          </p:txBody>
        </p:sp>
        <p:sp>
          <p:nvSpPr>
            <p:cNvPr id="55319" name="Line 17">
              <a:extLst>
                <a:ext uri="{FF2B5EF4-FFF2-40B4-BE49-F238E27FC236}">
                  <a16:creationId xmlns:a16="http://schemas.microsoft.com/office/drawing/2014/main" id="{1ED7E9FE-100F-45A6-B219-6E8F28AFC8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6" y="1933"/>
              <a:ext cx="46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6337" name="Text Box 18">
            <a:extLst>
              <a:ext uri="{FF2B5EF4-FFF2-40B4-BE49-F238E27FC236}">
                <a16:creationId xmlns:a16="http://schemas.microsoft.com/office/drawing/2014/main" id="{4398D671-566C-419F-96A9-F1A116B7E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6275" y="3857625"/>
            <a:ext cx="25193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en-US" altLang="zh-CN" sz="3200" b="1" baseline="-25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zh-CN" altLang="en-US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的还原：</a:t>
            </a:r>
          </a:p>
        </p:txBody>
      </p:sp>
      <p:sp>
        <p:nvSpPr>
          <p:cNvPr id="55312" name="AutoShape 19">
            <a:extLst>
              <a:ext uri="{FF2B5EF4-FFF2-40B4-BE49-F238E27FC236}">
                <a16:creationId xmlns:a16="http://schemas.microsoft.com/office/drawing/2014/main" id="{903A4C59-BC38-4A33-8274-64D917180E14}"/>
              </a:ext>
            </a:extLst>
          </p:cNvPr>
          <p:cNvSpPr>
            <a:spLocks/>
          </p:cNvSpPr>
          <p:nvPr/>
        </p:nvSpPr>
        <p:spPr bwMode="auto">
          <a:xfrm>
            <a:off x="3071813" y="2925763"/>
            <a:ext cx="144462" cy="1295400"/>
          </a:xfrm>
          <a:prstGeom prst="leftBrace">
            <a:avLst>
              <a:gd name="adj1" fmla="val 74684"/>
              <a:gd name="adj2" fmla="val 50000"/>
            </a:avLst>
          </a:prstGeom>
          <a:solidFill>
            <a:srgbClr val="E2F0D9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56339" name="Text Box 20">
            <a:extLst>
              <a:ext uri="{FF2B5EF4-FFF2-40B4-BE49-F238E27FC236}">
                <a16:creationId xmlns:a16="http://schemas.microsoft.com/office/drawing/2014/main" id="{C542C3AF-8519-4C13-B581-446AD2A14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6713" y="3827463"/>
            <a:ext cx="52212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3200" b="1">
                <a:solidFill>
                  <a:srgbClr val="0000FF"/>
                </a:solidFill>
                <a:latin typeface="Times New Roman" panose="02020603050405020304" pitchFamily="18" charset="0"/>
              </a:rPr>
              <a:t>2C</a:t>
            </a:r>
            <a:r>
              <a:rPr lang="en-US" altLang="zh-CN" sz="3200" b="1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3200" b="1">
                <a:solidFill>
                  <a:srgbClr val="0000FF"/>
                </a:solidFill>
                <a:latin typeface="Times New Roman" panose="02020603050405020304" pitchFamily="18" charset="0"/>
              </a:rPr>
              <a:t>                 (CH</a:t>
            </a:r>
            <a:r>
              <a:rPr lang="en-US" altLang="zh-CN" sz="3200" b="1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3200" b="1">
                <a:solidFill>
                  <a:srgbClr val="0000FF"/>
                </a:solidFill>
                <a:latin typeface="Times New Roman" panose="02020603050405020304" pitchFamily="18" charset="0"/>
              </a:rPr>
              <a:t>O)+C</a:t>
            </a:r>
            <a:r>
              <a:rPr lang="en-US" altLang="zh-CN" sz="3200" b="1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56340" name="Text Box 21">
            <a:extLst>
              <a:ext uri="{FF2B5EF4-FFF2-40B4-BE49-F238E27FC236}">
                <a16:creationId xmlns:a16="http://schemas.microsoft.com/office/drawing/2014/main" id="{273BE136-417C-4466-94CE-34FAB427B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7963" y="3573463"/>
            <a:ext cx="8334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酶</a:t>
            </a:r>
          </a:p>
        </p:txBody>
      </p:sp>
      <p:sp>
        <p:nvSpPr>
          <p:cNvPr id="56341" name="Line 22">
            <a:extLst>
              <a:ext uri="{FF2B5EF4-FFF2-40B4-BE49-F238E27FC236}">
                <a16:creationId xmlns:a16="http://schemas.microsoft.com/office/drawing/2014/main" id="{8066DF74-782B-4343-8D6D-9939A95D6B02}"/>
              </a:ext>
            </a:extLst>
          </p:cNvPr>
          <p:cNvSpPr>
            <a:spLocks noChangeShapeType="1"/>
          </p:cNvSpPr>
          <p:nvPr/>
        </p:nvSpPr>
        <p:spPr bwMode="auto">
          <a:xfrm>
            <a:off x="6238875" y="4149725"/>
            <a:ext cx="13684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42" name="Rectangle 23">
            <a:extLst>
              <a:ext uri="{FF2B5EF4-FFF2-40B4-BE49-F238E27FC236}">
                <a16:creationId xmlns:a16="http://schemas.microsoft.com/office/drawing/2014/main" id="{096B6237-C468-4A43-BFFA-921E0CEA9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2350" y="4191000"/>
            <a:ext cx="17668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[H]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ATP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8" grpId="0"/>
      <p:bldP spid="56329" grpId="0"/>
      <p:bldP spid="56330" grpId="0"/>
      <p:bldP spid="56331" grpId="0"/>
      <p:bldP spid="56332" grpId="0"/>
      <p:bldP spid="56337" grpId="0"/>
      <p:bldP spid="56339" grpId="0"/>
      <p:bldP spid="56340" grpId="0"/>
      <p:bldP spid="5634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BF2BAD4A-D1CA-403D-A55E-3421B1371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49300" y="-123825"/>
            <a:ext cx="86042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光反应与暗反应的区别和联系</a:t>
            </a:r>
          </a:p>
        </p:txBody>
      </p:sp>
      <p:grpSp>
        <p:nvGrpSpPr>
          <p:cNvPr id="56323" name="Group 3">
            <a:extLst>
              <a:ext uri="{FF2B5EF4-FFF2-40B4-BE49-F238E27FC236}">
                <a16:creationId xmlns:a16="http://schemas.microsoft.com/office/drawing/2014/main" id="{4C41798F-D54E-472F-BE1B-182D97747097}"/>
              </a:ext>
            </a:extLst>
          </p:cNvPr>
          <p:cNvGrpSpPr>
            <a:grpSpLocks/>
          </p:cNvGrpSpPr>
          <p:nvPr/>
        </p:nvGrpSpPr>
        <p:grpSpPr bwMode="auto">
          <a:xfrm>
            <a:off x="1746250" y="1022350"/>
            <a:ext cx="8675688" cy="5443538"/>
            <a:chOff x="158" y="482"/>
            <a:chExt cx="5465" cy="3429"/>
          </a:xfrm>
        </p:grpSpPr>
        <p:grpSp>
          <p:nvGrpSpPr>
            <p:cNvPr id="56345" name="Group 4">
              <a:extLst>
                <a:ext uri="{FF2B5EF4-FFF2-40B4-BE49-F238E27FC236}">
                  <a16:creationId xmlns:a16="http://schemas.microsoft.com/office/drawing/2014/main" id="{12AF6BB2-9389-493D-9F07-405AB5045F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" y="482"/>
              <a:ext cx="5465" cy="3429"/>
              <a:chOff x="158" y="482"/>
              <a:chExt cx="5465" cy="3429"/>
            </a:xfrm>
          </p:grpSpPr>
          <p:sp>
            <p:nvSpPr>
              <p:cNvPr id="56356" name="Rectangle 5">
                <a:extLst>
                  <a:ext uri="{FF2B5EF4-FFF2-40B4-BE49-F238E27FC236}">
                    <a16:creationId xmlns:a16="http://schemas.microsoft.com/office/drawing/2014/main" id="{12A4E1A9-3A7F-43F4-8F89-D6A09E0A6A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6" y="482"/>
                <a:ext cx="2177" cy="4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6858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20000"/>
                  </a:spcBef>
                  <a:buFont typeface="Arial" panose="020B0604020202020204" pitchFamily="34" charset="0"/>
                  <a:buNone/>
                </a:pPr>
                <a:endParaRPr lang="zh-CN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357" name="Rectangle 6">
                <a:extLst>
                  <a:ext uri="{FF2B5EF4-FFF2-40B4-BE49-F238E27FC236}">
                    <a16:creationId xmlns:a16="http://schemas.microsoft.com/office/drawing/2014/main" id="{0549D217-8E64-4FDD-B3C5-33F8F3126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5" y="482"/>
                <a:ext cx="1951" cy="4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6858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20000"/>
                  </a:spcBef>
                  <a:buFont typeface="Arial" panose="020B0604020202020204" pitchFamily="34" charset="0"/>
                  <a:buNone/>
                </a:pPr>
                <a:endParaRPr lang="zh-CN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358" name="Rectangle 7">
                <a:extLst>
                  <a:ext uri="{FF2B5EF4-FFF2-40B4-BE49-F238E27FC236}">
                    <a16:creationId xmlns:a16="http://schemas.microsoft.com/office/drawing/2014/main" id="{01DE7FB7-02A0-41FB-9CB7-0C8FEA260E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" y="482"/>
                <a:ext cx="1337" cy="4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6858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20000"/>
                  </a:spcBef>
                  <a:buFont typeface="Arial" panose="020B0604020202020204" pitchFamily="34" charset="0"/>
                  <a:buNone/>
                </a:pPr>
                <a:endParaRPr lang="zh-CN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359" name="Rectangle 8">
                <a:extLst>
                  <a:ext uri="{FF2B5EF4-FFF2-40B4-BE49-F238E27FC236}">
                    <a16:creationId xmlns:a16="http://schemas.microsoft.com/office/drawing/2014/main" id="{6C1D34FE-1672-404D-B3A9-E1212E6E78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5" y="2797"/>
                <a:ext cx="4128" cy="5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6858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20000"/>
                  </a:spcBef>
                  <a:buFont typeface="Arial" panose="020B0604020202020204" pitchFamily="34" charset="0"/>
                  <a:buNone/>
                </a:pPr>
                <a:endParaRPr lang="zh-CN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360" name="Rectangle 9">
                <a:extLst>
                  <a:ext uri="{FF2B5EF4-FFF2-40B4-BE49-F238E27FC236}">
                    <a16:creationId xmlns:a16="http://schemas.microsoft.com/office/drawing/2014/main" id="{13EBB173-C7F8-41D4-91E9-E01BAADB8A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" y="2797"/>
                <a:ext cx="1337" cy="5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6858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20000"/>
                  </a:spcBef>
                  <a:buFont typeface="Arial" panose="020B0604020202020204" pitchFamily="34" charset="0"/>
                  <a:buNone/>
                </a:pPr>
                <a:endParaRPr lang="zh-CN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361" name="Rectangle 10">
                <a:extLst>
                  <a:ext uri="{FF2B5EF4-FFF2-40B4-BE49-F238E27FC236}">
                    <a16:creationId xmlns:a16="http://schemas.microsoft.com/office/drawing/2014/main" id="{BF9D784D-6381-44C5-A1C5-CA1390E1A9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5" y="3312"/>
                <a:ext cx="4128" cy="5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6858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20000"/>
                  </a:spcBef>
                  <a:buFont typeface="Arial" panose="020B0604020202020204" pitchFamily="34" charset="0"/>
                  <a:buNone/>
                </a:pPr>
                <a:endParaRPr lang="zh-CN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362" name="Rectangle 11">
                <a:extLst>
                  <a:ext uri="{FF2B5EF4-FFF2-40B4-BE49-F238E27FC236}">
                    <a16:creationId xmlns:a16="http://schemas.microsoft.com/office/drawing/2014/main" id="{8C1E556E-C67F-4AD6-A112-13C8C0668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" y="3312"/>
                <a:ext cx="1337" cy="5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6858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20000"/>
                  </a:spcBef>
                  <a:buFont typeface="Arial" panose="020B0604020202020204" pitchFamily="34" charset="0"/>
                  <a:buNone/>
                </a:pPr>
                <a:endParaRPr lang="zh-CN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363" name="Rectangle 12">
                <a:extLst>
                  <a:ext uri="{FF2B5EF4-FFF2-40B4-BE49-F238E27FC236}">
                    <a16:creationId xmlns:a16="http://schemas.microsoft.com/office/drawing/2014/main" id="{4C6BA053-B45A-4306-9D0D-49A4D2512C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6" y="1934"/>
                <a:ext cx="2177" cy="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6858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20000"/>
                  </a:spcBef>
                  <a:buFont typeface="Arial" panose="020B0604020202020204" pitchFamily="34" charset="0"/>
                  <a:buNone/>
                </a:pPr>
                <a:endParaRPr lang="zh-CN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364" name="Rectangle 13">
                <a:extLst>
                  <a:ext uri="{FF2B5EF4-FFF2-40B4-BE49-F238E27FC236}">
                    <a16:creationId xmlns:a16="http://schemas.microsoft.com/office/drawing/2014/main" id="{EB279381-9F84-4549-AC7E-2B14B219B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5" y="1934"/>
                <a:ext cx="1951" cy="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6858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20000"/>
                  </a:spcBef>
                  <a:buFont typeface="Arial" panose="020B0604020202020204" pitchFamily="34" charset="0"/>
                  <a:buNone/>
                </a:pPr>
                <a:endParaRPr lang="zh-CN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365" name="Rectangle 14">
                <a:extLst>
                  <a:ext uri="{FF2B5EF4-FFF2-40B4-BE49-F238E27FC236}">
                    <a16:creationId xmlns:a16="http://schemas.microsoft.com/office/drawing/2014/main" id="{2BAD7AD0-96F6-4983-AE01-83BE0432D7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" y="1934"/>
                <a:ext cx="1337" cy="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6858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20000"/>
                  </a:spcBef>
                  <a:buFont typeface="Arial" panose="020B0604020202020204" pitchFamily="34" charset="0"/>
                  <a:buNone/>
                </a:pPr>
                <a:endParaRPr lang="zh-CN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366" name="Rectangle 15">
                <a:extLst>
                  <a:ext uri="{FF2B5EF4-FFF2-40B4-BE49-F238E27FC236}">
                    <a16:creationId xmlns:a16="http://schemas.microsoft.com/office/drawing/2014/main" id="{C437C51C-43BE-4773-A415-7A3E649F9D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6" y="1360"/>
                <a:ext cx="2177" cy="5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6858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20000"/>
                  </a:spcBef>
                  <a:buFont typeface="Arial" panose="020B0604020202020204" pitchFamily="34" charset="0"/>
                  <a:buNone/>
                </a:pPr>
                <a:endParaRPr lang="zh-CN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367" name="Rectangle 16">
                <a:extLst>
                  <a:ext uri="{FF2B5EF4-FFF2-40B4-BE49-F238E27FC236}">
                    <a16:creationId xmlns:a16="http://schemas.microsoft.com/office/drawing/2014/main" id="{08882EC5-6991-4069-A442-5BB650453C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5" y="1360"/>
                <a:ext cx="1951" cy="5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6858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20000"/>
                  </a:spcBef>
                  <a:buFont typeface="Arial" panose="020B0604020202020204" pitchFamily="34" charset="0"/>
                  <a:buNone/>
                </a:pPr>
                <a:endParaRPr lang="zh-CN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368" name="Rectangle 17">
                <a:extLst>
                  <a:ext uri="{FF2B5EF4-FFF2-40B4-BE49-F238E27FC236}">
                    <a16:creationId xmlns:a16="http://schemas.microsoft.com/office/drawing/2014/main" id="{9F9B9FD7-722C-4101-8B4C-E363B2FF8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" y="1360"/>
                <a:ext cx="1337" cy="5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6858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20000"/>
                  </a:spcBef>
                  <a:buFont typeface="Arial" panose="020B0604020202020204" pitchFamily="34" charset="0"/>
                  <a:buNone/>
                </a:pPr>
                <a:endParaRPr lang="zh-CN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369" name="Rectangle 18">
                <a:extLst>
                  <a:ext uri="{FF2B5EF4-FFF2-40B4-BE49-F238E27FC236}">
                    <a16:creationId xmlns:a16="http://schemas.microsoft.com/office/drawing/2014/main" id="{779791CD-0A50-4DFE-92B9-D7057FB6BC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6" y="919"/>
                <a:ext cx="2177" cy="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6858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20000"/>
                  </a:spcBef>
                  <a:buFont typeface="Arial" panose="020B0604020202020204" pitchFamily="34" charset="0"/>
                  <a:buNone/>
                </a:pPr>
                <a:endParaRPr lang="zh-CN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370" name="Rectangle 19">
                <a:extLst>
                  <a:ext uri="{FF2B5EF4-FFF2-40B4-BE49-F238E27FC236}">
                    <a16:creationId xmlns:a16="http://schemas.microsoft.com/office/drawing/2014/main" id="{8126A16F-D3B8-4584-A048-962E13F58F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5" y="919"/>
                <a:ext cx="1951" cy="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6858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20000"/>
                  </a:spcBef>
                  <a:buFont typeface="Arial" panose="020B0604020202020204" pitchFamily="34" charset="0"/>
                  <a:buNone/>
                </a:pPr>
                <a:endParaRPr lang="zh-CN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371" name="Rectangle 20">
                <a:extLst>
                  <a:ext uri="{FF2B5EF4-FFF2-40B4-BE49-F238E27FC236}">
                    <a16:creationId xmlns:a16="http://schemas.microsoft.com/office/drawing/2014/main" id="{254BE813-5C65-451C-A559-505FBEDEC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" y="919"/>
                <a:ext cx="1337" cy="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6858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20000"/>
                  </a:spcBef>
                  <a:buFont typeface="Arial" panose="020B0604020202020204" pitchFamily="34" charset="0"/>
                  <a:buNone/>
                </a:pPr>
                <a:endParaRPr lang="zh-CN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372" name="Line 21">
                <a:extLst>
                  <a:ext uri="{FF2B5EF4-FFF2-40B4-BE49-F238E27FC236}">
                    <a16:creationId xmlns:a16="http://schemas.microsoft.com/office/drawing/2014/main" id="{776B6C4C-3517-4A3D-89B7-BD623B97B2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" y="482"/>
                <a:ext cx="5465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73" name="Line 22">
                <a:extLst>
                  <a:ext uri="{FF2B5EF4-FFF2-40B4-BE49-F238E27FC236}">
                    <a16:creationId xmlns:a16="http://schemas.microsoft.com/office/drawing/2014/main" id="{614A132A-F345-419A-8BC1-2A1C102D1F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" y="1360"/>
                <a:ext cx="546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74" name="Line 23">
                <a:extLst>
                  <a:ext uri="{FF2B5EF4-FFF2-40B4-BE49-F238E27FC236}">
                    <a16:creationId xmlns:a16="http://schemas.microsoft.com/office/drawing/2014/main" id="{02FC311C-A783-4EFF-A178-C69361B53E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" y="1934"/>
                <a:ext cx="546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75" name="Line 24">
                <a:extLst>
                  <a:ext uri="{FF2B5EF4-FFF2-40B4-BE49-F238E27FC236}">
                    <a16:creationId xmlns:a16="http://schemas.microsoft.com/office/drawing/2014/main" id="{8ACD864D-15D3-4D2F-B8D6-38BD77A885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" y="2797"/>
                <a:ext cx="546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76" name="Line 25">
                <a:extLst>
                  <a:ext uri="{FF2B5EF4-FFF2-40B4-BE49-F238E27FC236}">
                    <a16:creationId xmlns:a16="http://schemas.microsoft.com/office/drawing/2014/main" id="{A9B936CE-6278-44E8-97B6-78CC55BC7F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" y="3911"/>
                <a:ext cx="5465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77" name="Line 26">
                <a:extLst>
                  <a:ext uri="{FF2B5EF4-FFF2-40B4-BE49-F238E27FC236}">
                    <a16:creationId xmlns:a16="http://schemas.microsoft.com/office/drawing/2014/main" id="{280E6C02-DBF8-4DB5-BC62-7B3A8D9335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" y="482"/>
                <a:ext cx="0" cy="3429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78" name="Line 27">
                <a:extLst>
                  <a:ext uri="{FF2B5EF4-FFF2-40B4-BE49-F238E27FC236}">
                    <a16:creationId xmlns:a16="http://schemas.microsoft.com/office/drawing/2014/main" id="{1B667CB8-71DA-436E-BD77-33B9CFDD57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95" y="482"/>
                <a:ext cx="0" cy="342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79" name="Line 28">
                <a:extLst>
                  <a:ext uri="{FF2B5EF4-FFF2-40B4-BE49-F238E27FC236}">
                    <a16:creationId xmlns:a16="http://schemas.microsoft.com/office/drawing/2014/main" id="{835AB4D8-FFC1-4B0A-928D-EDDCD6039D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46" y="482"/>
                <a:ext cx="0" cy="23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80" name="Line 29">
                <a:extLst>
                  <a:ext uri="{FF2B5EF4-FFF2-40B4-BE49-F238E27FC236}">
                    <a16:creationId xmlns:a16="http://schemas.microsoft.com/office/drawing/2014/main" id="{4F30F0BE-0E3F-4707-951A-9DBDAAE498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23" y="482"/>
                <a:ext cx="0" cy="3429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81" name="Line 30">
                <a:extLst>
                  <a:ext uri="{FF2B5EF4-FFF2-40B4-BE49-F238E27FC236}">
                    <a16:creationId xmlns:a16="http://schemas.microsoft.com/office/drawing/2014/main" id="{7896CF19-6948-4CFA-B5DE-4E7AEBDAD2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" y="3312"/>
                <a:ext cx="546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82" name="Line 31">
                <a:extLst>
                  <a:ext uri="{FF2B5EF4-FFF2-40B4-BE49-F238E27FC236}">
                    <a16:creationId xmlns:a16="http://schemas.microsoft.com/office/drawing/2014/main" id="{E52ADF53-F3AB-473C-A400-76D5E7758B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" y="919"/>
                <a:ext cx="546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6346" name="Group 32">
              <a:extLst>
                <a:ext uri="{FF2B5EF4-FFF2-40B4-BE49-F238E27FC236}">
                  <a16:creationId xmlns:a16="http://schemas.microsoft.com/office/drawing/2014/main" id="{25F24B86-3D7C-4E09-915A-C4809CE758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5" y="555"/>
              <a:ext cx="4540" cy="3268"/>
              <a:chOff x="295" y="555"/>
              <a:chExt cx="4540" cy="3268"/>
            </a:xfrm>
          </p:grpSpPr>
          <p:sp>
            <p:nvSpPr>
              <p:cNvPr id="56347" name="Text Box 33">
                <a:extLst>
                  <a:ext uri="{FF2B5EF4-FFF2-40B4-BE49-F238E27FC236}">
                    <a16:creationId xmlns:a16="http://schemas.microsoft.com/office/drawing/2014/main" id="{56871875-C741-45B6-BB8A-E9B8330E09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" y="1553"/>
                <a:ext cx="1225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04" tIns="45702" rIns="91404" bIns="45702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6858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Font typeface="Arial" panose="020B0604020202020204" pitchFamily="34" charset="0"/>
                  <a:buNone/>
                </a:pPr>
                <a:r>
                  <a:rPr lang="zh-CN" altLang="en-US" sz="3200" b="1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条   件</a:t>
                </a:r>
              </a:p>
            </p:txBody>
          </p:sp>
          <p:sp>
            <p:nvSpPr>
              <p:cNvPr id="56348" name="Text Box 34">
                <a:extLst>
                  <a:ext uri="{FF2B5EF4-FFF2-40B4-BE49-F238E27FC236}">
                    <a16:creationId xmlns:a16="http://schemas.microsoft.com/office/drawing/2014/main" id="{F6829C94-43DB-429A-A729-45D1BC4D72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" y="2098"/>
                <a:ext cx="1179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04" tIns="45702" rIns="91404" bIns="45702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6858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Font typeface="Arial" panose="020B0604020202020204" pitchFamily="34" charset="0"/>
                  <a:buNone/>
                </a:pPr>
                <a:r>
                  <a:rPr lang="zh-CN" altLang="en-US" sz="3200" b="1">
                    <a:solidFill>
                      <a:srgbClr val="000000"/>
                    </a:solidFill>
                    <a:latin typeface="Tahoma" panose="020B0604030504040204" pitchFamily="34" charset="0"/>
                    <a:ea typeface="楷体_GB2312" pitchFamily="49" charset="-122"/>
                  </a:rPr>
                  <a:t>物质变化</a:t>
                </a:r>
              </a:p>
            </p:txBody>
          </p:sp>
          <p:sp>
            <p:nvSpPr>
              <p:cNvPr id="56349" name="Text Box 35">
                <a:extLst>
                  <a:ext uri="{FF2B5EF4-FFF2-40B4-BE49-F238E27FC236}">
                    <a16:creationId xmlns:a16="http://schemas.microsoft.com/office/drawing/2014/main" id="{8FBE9605-2CA7-4639-8E40-FE14270BC9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" y="2869"/>
                <a:ext cx="1152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04" tIns="45702" rIns="91404" bIns="45702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6858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Font typeface="Arial" panose="020B0604020202020204" pitchFamily="34" charset="0"/>
                  <a:buNone/>
                </a:pPr>
                <a:r>
                  <a:rPr lang="zh-CN" altLang="en-US" sz="3200" b="1">
                    <a:solidFill>
                      <a:srgbClr val="000000"/>
                    </a:solidFill>
                    <a:latin typeface="Tahoma" panose="020B0604030504040204" pitchFamily="34" charset="0"/>
                    <a:ea typeface="楷体_GB2312" pitchFamily="49" charset="-122"/>
                  </a:rPr>
                  <a:t>能量变化</a:t>
                </a:r>
              </a:p>
            </p:txBody>
          </p:sp>
          <p:sp>
            <p:nvSpPr>
              <p:cNvPr id="56350" name="Text Box 36">
                <a:extLst>
                  <a:ext uri="{FF2B5EF4-FFF2-40B4-BE49-F238E27FC236}">
                    <a16:creationId xmlns:a16="http://schemas.microsoft.com/office/drawing/2014/main" id="{6BE974A6-5CBC-4708-A67B-118F0DB478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64" y="601"/>
                <a:ext cx="912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04" tIns="45702" rIns="91404" bIns="45702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6858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Font typeface="Arial" panose="020B0604020202020204" pitchFamily="34" charset="0"/>
                  <a:buNone/>
                </a:pPr>
                <a:r>
                  <a:rPr lang="zh-CN" altLang="en-US" sz="3200" b="1">
                    <a:solidFill>
                      <a:srgbClr val="000000"/>
                    </a:solidFill>
                    <a:latin typeface="Tahoma" panose="020B0604030504040204" pitchFamily="34" charset="0"/>
                    <a:ea typeface="楷体_GB2312" pitchFamily="49" charset="-122"/>
                  </a:rPr>
                  <a:t>光反应</a:t>
                </a:r>
              </a:p>
            </p:txBody>
          </p:sp>
          <p:sp>
            <p:nvSpPr>
              <p:cNvPr id="56351" name="Text Box 37">
                <a:extLst>
                  <a:ext uri="{FF2B5EF4-FFF2-40B4-BE49-F238E27FC236}">
                    <a16:creationId xmlns:a16="http://schemas.microsoft.com/office/drawing/2014/main" id="{28244B39-0FCF-4CDF-A183-1CF1DAA7F4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23" y="555"/>
                <a:ext cx="912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04" tIns="45702" rIns="91404" bIns="45702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6858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Font typeface="Arial" panose="020B0604020202020204" pitchFamily="34" charset="0"/>
                  <a:buNone/>
                </a:pPr>
                <a:r>
                  <a:rPr lang="zh-CN" altLang="en-US" sz="3200" b="1">
                    <a:solidFill>
                      <a:srgbClr val="000000"/>
                    </a:solidFill>
                    <a:latin typeface="Tahoma" panose="020B0604030504040204" pitchFamily="34" charset="0"/>
                    <a:ea typeface="楷体_GB2312" pitchFamily="49" charset="-122"/>
                  </a:rPr>
                  <a:t>暗反应</a:t>
                </a:r>
              </a:p>
            </p:txBody>
          </p:sp>
          <p:grpSp>
            <p:nvGrpSpPr>
              <p:cNvPr id="56352" name="Group 38">
                <a:extLst>
                  <a:ext uri="{FF2B5EF4-FFF2-40B4-BE49-F238E27FC236}">
                    <a16:creationId xmlns:a16="http://schemas.microsoft.com/office/drawing/2014/main" id="{3DA9323C-8AFC-4877-B678-E51211F6AD7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5" y="555"/>
                <a:ext cx="1270" cy="819"/>
                <a:chOff x="295" y="555"/>
                <a:chExt cx="1270" cy="819"/>
              </a:xfrm>
            </p:grpSpPr>
            <p:sp>
              <p:nvSpPr>
                <p:cNvPr id="56354" name="Text Box 39">
                  <a:extLst>
                    <a:ext uri="{FF2B5EF4-FFF2-40B4-BE49-F238E27FC236}">
                      <a16:creationId xmlns:a16="http://schemas.microsoft.com/office/drawing/2014/main" id="{D2771081-2801-452A-B25B-FAAE0D1BC40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" y="1009"/>
                  <a:ext cx="1248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1404" tIns="45702" rIns="91404" bIns="45702"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6858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defTabSz="4572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defTabSz="4572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defTabSz="4572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defTabSz="4572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50000"/>
                    </a:spcBef>
                    <a:buFont typeface="Arial" panose="020B0604020202020204" pitchFamily="34" charset="0"/>
                    <a:buNone/>
                  </a:pPr>
                  <a:r>
                    <a:rPr lang="zh-CN" altLang="en-US" sz="3200" b="1">
                      <a:solidFill>
                        <a:srgbClr val="000000"/>
                      </a:solidFill>
                      <a:latin typeface="楷体_GB2312" pitchFamily="49" charset="-122"/>
                      <a:ea typeface="楷体_GB2312" pitchFamily="49" charset="-122"/>
                    </a:rPr>
                    <a:t>场   所</a:t>
                  </a:r>
                </a:p>
              </p:txBody>
            </p:sp>
            <p:sp>
              <p:nvSpPr>
                <p:cNvPr id="56355" name="Rectangle 40">
                  <a:extLst>
                    <a:ext uri="{FF2B5EF4-FFF2-40B4-BE49-F238E27FC236}">
                      <a16:creationId xmlns:a16="http://schemas.microsoft.com/office/drawing/2014/main" id="{79B4DBEA-A8F8-4FF8-83B6-B273AD717E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" y="555"/>
                  <a:ext cx="1270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6858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defTabSz="4572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defTabSz="4572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defTabSz="4572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defTabSz="4572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r>
                    <a:rPr lang="zh-CN" altLang="en-US" sz="3200" b="1">
                      <a:solidFill>
                        <a:srgbClr val="000000"/>
                      </a:solidFill>
                      <a:ea typeface="楷体_GB2312" pitchFamily="49" charset="-122"/>
                    </a:rPr>
                    <a:t>比较项目</a:t>
                  </a:r>
                </a:p>
              </p:txBody>
            </p:sp>
          </p:grpSp>
          <p:sp>
            <p:nvSpPr>
              <p:cNvPr id="56353" name="Text Box 41">
                <a:extLst>
                  <a:ext uri="{FF2B5EF4-FFF2-40B4-BE49-F238E27FC236}">
                    <a16:creationId xmlns:a16="http://schemas.microsoft.com/office/drawing/2014/main" id="{7A928FDA-7E3C-4E2E-86E5-1E9D8BDE31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5" y="3458"/>
                <a:ext cx="1225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6858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zh-CN" altLang="en-US" sz="3200" b="1">
                    <a:solidFill>
                      <a:srgbClr val="000000"/>
                    </a:solidFill>
                    <a:ea typeface="楷体_GB2312" pitchFamily="49" charset="-122"/>
                  </a:rPr>
                  <a:t>联     系</a:t>
                </a:r>
              </a:p>
            </p:txBody>
          </p:sp>
        </p:grpSp>
      </p:grpSp>
      <p:sp>
        <p:nvSpPr>
          <p:cNvPr id="13344" name="Text Box 32">
            <a:extLst>
              <a:ext uri="{FF2B5EF4-FFF2-40B4-BE49-F238E27FC236}">
                <a16:creationId xmlns:a16="http://schemas.microsoft.com/office/drawing/2014/main" id="{7F10F795-9B57-4C7E-8F58-B9596440F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3" y="1798638"/>
            <a:ext cx="2663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类囊体薄膜上</a:t>
            </a:r>
          </a:p>
        </p:txBody>
      </p:sp>
      <p:sp>
        <p:nvSpPr>
          <p:cNvPr id="13345" name="Text Box 33">
            <a:extLst>
              <a:ext uri="{FF2B5EF4-FFF2-40B4-BE49-F238E27FC236}">
                <a16:creationId xmlns:a16="http://schemas.microsoft.com/office/drawing/2014/main" id="{079F6E4C-FCA3-474C-9BA0-5B2A04E8D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1812925"/>
            <a:ext cx="25193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叶绿体的基质</a:t>
            </a:r>
          </a:p>
        </p:txBody>
      </p:sp>
      <p:sp>
        <p:nvSpPr>
          <p:cNvPr id="13346" name="Text Box 34">
            <a:extLst>
              <a:ext uri="{FF2B5EF4-FFF2-40B4-BE49-F238E27FC236}">
                <a16:creationId xmlns:a16="http://schemas.microsoft.com/office/drawing/2014/main" id="{38735141-496E-4439-9FE0-EC08B5ED2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975" y="2590800"/>
            <a:ext cx="32400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需光</a:t>
            </a:r>
            <a:r>
              <a:rPr lang="en-US" altLang="zh-CN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色素和酶</a:t>
            </a:r>
          </a:p>
        </p:txBody>
      </p:sp>
      <p:sp>
        <p:nvSpPr>
          <p:cNvPr id="13347" name="Text Box 35">
            <a:extLst>
              <a:ext uri="{FF2B5EF4-FFF2-40B4-BE49-F238E27FC236}">
                <a16:creationId xmlns:a16="http://schemas.microsoft.com/office/drawing/2014/main" id="{90CF58EF-EB5B-4683-B944-0B58C89D84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4063" y="2590800"/>
            <a:ext cx="3060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不需光</a:t>
            </a:r>
            <a:r>
              <a:rPr lang="en-US" altLang="zh-CN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色素</a:t>
            </a:r>
            <a:r>
              <a:rPr lang="en-US" altLang="zh-CN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需酶</a:t>
            </a:r>
          </a:p>
        </p:txBody>
      </p:sp>
      <p:grpSp>
        <p:nvGrpSpPr>
          <p:cNvPr id="63534" name="Group 46">
            <a:extLst>
              <a:ext uri="{FF2B5EF4-FFF2-40B4-BE49-F238E27FC236}">
                <a16:creationId xmlns:a16="http://schemas.microsoft.com/office/drawing/2014/main" id="{F482F2D3-9644-45D9-8F4B-652F09C833BE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3244850"/>
            <a:ext cx="3048000" cy="655638"/>
            <a:chOff x="1248" y="2016"/>
            <a:chExt cx="1920" cy="413"/>
          </a:xfrm>
        </p:grpSpPr>
        <p:sp>
          <p:nvSpPr>
            <p:cNvPr id="56343" name="Rectangle 47">
              <a:extLst>
                <a:ext uri="{FF2B5EF4-FFF2-40B4-BE49-F238E27FC236}">
                  <a16:creationId xmlns:a16="http://schemas.microsoft.com/office/drawing/2014/main" id="{0C72FB24-057F-41AE-A14C-0BD6B62F7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141"/>
              <a:ext cx="19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400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2H</a:t>
              </a:r>
              <a:r>
                <a:rPr lang="en-US" altLang="zh-CN" sz="2400" b="1" baseline="-250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en-US" altLang="zh-CN" sz="2400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O ─→ 4[H]+O</a:t>
              </a:r>
              <a:r>
                <a:rPr lang="en-US" altLang="zh-CN" sz="2400" b="1" baseline="-250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↑</a:t>
              </a:r>
            </a:p>
          </p:txBody>
        </p:sp>
        <p:sp>
          <p:nvSpPr>
            <p:cNvPr id="56344" name="Text Box 48">
              <a:extLst>
                <a:ext uri="{FF2B5EF4-FFF2-40B4-BE49-F238E27FC236}">
                  <a16:creationId xmlns:a16="http://schemas.microsoft.com/office/drawing/2014/main" id="{0BBE05F7-7893-483B-B512-C9081D0EB5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016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zh-CN" altLang="en-US"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光解</a:t>
              </a:r>
            </a:p>
          </p:txBody>
        </p:sp>
      </p:grpSp>
      <p:grpSp>
        <p:nvGrpSpPr>
          <p:cNvPr id="63537" name="Group 49">
            <a:extLst>
              <a:ext uri="{FF2B5EF4-FFF2-40B4-BE49-F238E27FC236}">
                <a16:creationId xmlns:a16="http://schemas.microsoft.com/office/drawing/2014/main" id="{98A5C4CA-F890-4E74-A6D9-14B09FADE408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3960813"/>
            <a:ext cx="2971800" cy="731837"/>
            <a:chOff x="1200" y="2400"/>
            <a:chExt cx="1998" cy="461"/>
          </a:xfrm>
        </p:grpSpPr>
        <p:sp>
          <p:nvSpPr>
            <p:cNvPr id="56341" name="Rectangle 50">
              <a:extLst>
                <a:ext uri="{FF2B5EF4-FFF2-40B4-BE49-F238E27FC236}">
                  <a16:creationId xmlns:a16="http://schemas.microsoft.com/office/drawing/2014/main" id="{656F01EF-8687-4588-8E0D-C3B19B7860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525"/>
              <a:ext cx="199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200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ADP+Pi+</a:t>
              </a:r>
              <a:r>
                <a:rPr lang="zh-CN" altLang="en-US" sz="2200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能量─→</a:t>
              </a:r>
              <a:r>
                <a:rPr lang="en-US" altLang="zh-CN" sz="2200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ATP</a:t>
              </a:r>
            </a:p>
          </p:txBody>
        </p:sp>
        <p:sp>
          <p:nvSpPr>
            <p:cNvPr id="56342" name="Text Box 51">
              <a:extLst>
                <a:ext uri="{FF2B5EF4-FFF2-40B4-BE49-F238E27FC236}">
                  <a16:creationId xmlns:a16="http://schemas.microsoft.com/office/drawing/2014/main" id="{8205897C-F6FC-45E4-B77C-5F44B6303B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2400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zh-CN" altLang="en-US"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酶</a:t>
              </a:r>
            </a:p>
          </p:txBody>
        </p:sp>
      </p:grpSp>
      <p:grpSp>
        <p:nvGrpSpPr>
          <p:cNvPr id="63540" name="Group 52">
            <a:extLst>
              <a:ext uri="{FF2B5EF4-FFF2-40B4-BE49-F238E27FC236}">
                <a16:creationId xmlns:a16="http://schemas.microsoft.com/office/drawing/2014/main" id="{BE98EA2B-6255-4EDE-8C8D-620992BBD19D}"/>
              </a:ext>
            </a:extLst>
          </p:cNvPr>
          <p:cNvGrpSpPr>
            <a:grpSpLocks/>
          </p:cNvGrpSpPr>
          <p:nvPr/>
        </p:nvGrpSpPr>
        <p:grpSpPr bwMode="auto">
          <a:xfrm>
            <a:off x="7162800" y="3244850"/>
            <a:ext cx="2514600" cy="609600"/>
            <a:chOff x="3456" y="2016"/>
            <a:chExt cx="1584" cy="384"/>
          </a:xfrm>
        </p:grpSpPr>
        <p:sp>
          <p:nvSpPr>
            <p:cNvPr id="56339" name="Rectangle 53">
              <a:extLst>
                <a:ext uri="{FF2B5EF4-FFF2-40B4-BE49-F238E27FC236}">
                  <a16:creationId xmlns:a16="http://schemas.microsoft.com/office/drawing/2014/main" id="{B5608CB9-07AC-4014-89D3-2EF686D81F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112"/>
              <a:ext cx="15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400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CO</a:t>
              </a:r>
              <a:r>
                <a:rPr lang="en-US" altLang="zh-CN" sz="2400" b="1" baseline="-250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en-US" altLang="zh-CN" sz="2400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+ C</a:t>
              </a:r>
              <a:r>
                <a:rPr lang="en-US" altLang="zh-CN" sz="2400" b="1" baseline="-250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5</a:t>
              </a:r>
              <a:r>
                <a:rPr lang="en-US" altLang="zh-CN" sz="2400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─→ 2C</a:t>
              </a:r>
              <a:r>
                <a:rPr lang="en-US" altLang="zh-CN" sz="2400" b="1" baseline="-250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</a:p>
          </p:txBody>
        </p:sp>
        <p:sp>
          <p:nvSpPr>
            <p:cNvPr id="56340" name="Text Box 54">
              <a:extLst>
                <a:ext uri="{FF2B5EF4-FFF2-40B4-BE49-F238E27FC236}">
                  <a16:creationId xmlns:a16="http://schemas.microsoft.com/office/drawing/2014/main" id="{7EB74120-6A3C-4FFD-ABFF-C6DBACDC7E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201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zh-CN" altLang="en-US"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酶</a:t>
              </a:r>
            </a:p>
          </p:txBody>
        </p:sp>
      </p:grpSp>
      <p:grpSp>
        <p:nvGrpSpPr>
          <p:cNvPr id="63543" name="Group 55">
            <a:extLst>
              <a:ext uri="{FF2B5EF4-FFF2-40B4-BE49-F238E27FC236}">
                <a16:creationId xmlns:a16="http://schemas.microsoft.com/office/drawing/2014/main" id="{4EC771C3-8689-4B71-9DA3-1B9A1800E6EF}"/>
              </a:ext>
            </a:extLst>
          </p:cNvPr>
          <p:cNvGrpSpPr>
            <a:grpSpLocks/>
          </p:cNvGrpSpPr>
          <p:nvPr/>
        </p:nvGrpSpPr>
        <p:grpSpPr bwMode="auto">
          <a:xfrm>
            <a:off x="7086600" y="3870325"/>
            <a:ext cx="3352800" cy="830263"/>
            <a:chOff x="3408" y="2448"/>
            <a:chExt cx="2208" cy="523"/>
          </a:xfrm>
        </p:grpSpPr>
        <p:sp>
          <p:nvSpPr>
            <p:cNvPr id="56337" name="Rectangle 56">
              <a:extLst>
                <a:ext uri="{FF2B5EF4-FFF2-40B4-BE49-F238E27FC236}">
                  <a16:creationId xmlns:a16="http://schemas.microsoft.com/office/drawing/2014/main" id="{BA48B02F-EB49-421A-900A-34D230215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573"/>
              <a:ext cx="220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400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2C</a:t>
              </a:r>
              <a:r>
                <a:rPr lang="en-US" altLang="zh-CN" sz="2400" b="1" baseline="-250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 </a:t>
              </a:r>
              <a:r>
                <a:rPr lang="en-US" altLang="zh-CN" sz="2400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─</a:t>
              </a:r>
              <a:r>
                <a:rPr lang="en-US" altLang="zh-CN" sz="2400" b="1" baseline="-250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sz="2400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─→ (CH</a:t>
              </a:r>
              <a:r>
                <a:rPr lang="en-US" altLang="zh-CN" sz="2400" b="1" baseline="-250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en-US" altLang="zh-CN" sz="2400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O)+C</a:t>
              </a:r>
              <a:r>
                <a:rPr lang="en-US" altLang="zh-CN" sz="2400" b="1" baseline="-250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5</a:t>
              </a:r>
              <a:endParaRPr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6338" name="Text Box 57">
              <a:extLst>
                <a:ext uri="{FF2B5EF4-FFF2-40B4-BE49-F238E27FC236}">
                  <a16:creationId xmlns:a16="http://schemas.microsoft.com/office/drawing/2014/main" id="{2C099CBD-B6CF-4EEC-B71E-F8F10EE2AC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448"/>
              <a:ext cx="864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sz="2400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ATP</a:t>
              </a:r>
              <a:r>
                <a:rPr lang="zh-CN" altLang="en-US" sz="2400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、</a:t>
              </a:r>
              <a:r>
                <a:rPr lang="en-US" altLang="zh-CN" sz="2400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[H]</a:t>
              </a:r>
              <a:r>
                <a:rPr lang="en-US" altLang="zh-CN" sz="24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 </a:t>
              </a:r>
              <a:r>
                <a:rPr lang="zh-CN" altLang="en-US" sz="2400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酶</a:t>
              </a:r>
            </a:p>
          </p:txBody>
        </p:sp>
      </p:grpSp>
      <p:sp>
        <p:nvSpPr>
          <p:cNvPr id="63546" name="Rectangle 58">
            <a:extLst>
              <a:ext uri="{FF2B5EF4-FFF2-40B4-BE49-F238E27FC236}">
                <a16:creationId xmlns:a16="http://schemas.microsoft.com/office/drawing/2014/main" id="{EE0071F1-7A96-4558-A204-7A3A09AFA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4175" y="4822825"/>
            <a:ext cx="2663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>
                <a:solidFill>
                  <a:srgbClr val="FF0000"/>
                </a:solidFill>
              </a:rPr>
              <a:t>稳定的化学能</a:t>
            </a:r>
          </a:p>
        </p:txBody>
      </p:sp>
      <p:sp>
        <p:nvSpPr>
          <p:cNvPr id="63547" name="Line 59">
            <a:extLst>
              <a:ext uri="{FF2B5EF4-FFF2-40B4-BE49-F238E27FC236}">
                <a16:creationId xmlns:a16="http://schemas.microsoft.com/office/drawing/2014/main" id="{5CB57C3C-06CA-4E8E-8738-8074B65899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80325" y="5111750"/>
            <a:ext cx="360363" cy="0"/>
          </a:xfrm>
          <a:prstGeom prst="line">
            <a:avLst/>
          </a:prstGeom>
          <a:noFill/>
          <a:ln w="28575">
            <a:solidFill>
              <a:srgbClr val="33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548" name="Rectangle 60">
            <a:extLst>
              <a:ext uri="{FF2B5EF4-FFF2-40B4-BE49-F238E27FC236}">
                <a16:creationId xmlns:a16="http://schemas.microsoft.com/office/drawing/2014/main" id="{7237DF06-60D4-4BB3-A6DB-0246D6A34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5413" y="4822825"/>
            <a:ext cx="457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</a:rPr>
              <a:t>光能    活跃的化学能</a:t>
            </a:r>
          </a:p>
        </p:txBody>
      </p:sp>
      <p:sp>
        <p:nvSpPr>
          <p:cNvPr id="63549" name="Line 61">
            <a:extLst>
              <a:ext uri="{FF2B5EF4-FFF2-40B4-BE49-F238E27FC236}">
                <a16:creationId xmlns:a16="http://schemas.microsoft.com/office/drawing/2014/main" id="{6866DD8F-E2A3-4866-A5E6-BAB5A1285A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43475" y="5111750"/>
            <a:ext cx="360363" cy="0"/>
          </a:xfrm>
          <a:prstGeom prst="line">
            <a:avLst/>
          </a:prstGeom>
          <a:noFill/>
          <a:ln w="28575">
            <a:solidFill>
              <a:srgbClr val="00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550" name="Rectangle 62">
            <a:extLst>
              <a:ext uri="{FF2B5EF4-FFF2-40B4-BE49-F238E27FC236}">
                <a16:creationId xmlns:a16="http://schemas.microsoft.com/office/drawing/2014/main" id="{367E8EC5-ED5B-467A-BC00-E83242CEB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3425" y="5540375"/>
            <a:ext cx="54737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</a:rPr>
              <a:t>光反应为暗反应提供</a:t>
            </a:r>
            <a:r>
              <a:rPr lang="en-US" altLang="zh-CN" b="1">
                <a:solidFill>
                  <a:srgbClr val="FF0000"/>
                </a:solidFill>
                <a:latin typeface="宋体" panose="02010600030101010101" pitchFamily="2" charset="-122"/>
              </a:rPr>
              <a:t>ATP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</a:rPr>
              <a:t>和</a:t>
            </a:r>
            <a:r>
              <a:rPr lang="en-US" altLang="zh-CN" b="1">
                <a:solidFill>
                  <a:srgbClr val="FF0000"/>
                </a:solidFill>
                <a:latin typeface="宋体" panose="02010600030101010101" pitchFamily="2" charset="-122"/>
              </a:rPr>
              <a:t>[H]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</a:rPr>
              <a:t>，暗反应为光反应提供</a:t>
            </a:r>
            <a:r>
              <a:rPr lang="en-US" altLang="zh-CN" b="1">
                <a:solidFill>
                  <a:srgbClr val="FF0000"/>
                </a:solidFill>
                <a:latin typeface="宋体" panose="02010600030101010101" pitchFamily="2" charset="-122"/>
              </a:rPr>
              <a:t>ADP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</a:rPr>
              <a:t>和</a:t>
            </a:r>
            <a:r>
              <a:rPr lang="en-US" altLang="zh-CN" b="1">
                <a:solidFill>
                  <a:srgbClr val="FF0000"/>
                </a:solidFill>
                <a:latin typeface="宋体" panose="02010600030101010101" pitchFamily="2" charset="-122"/>
              </a:rPr>
              <a:t>Pi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3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3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3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1" dur="1000"/>
                                        <p:tgtEl>
                                          <p:spTgt spid="13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6" dur="1000"/>
                                        <p:tgtEl>
                                          <p:spTgt spid="13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3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3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3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3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63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63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63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63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63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4" grpId="0"/>
      <p:bldP spid="13345" grpId="0"/>
      <p:bldP spid="13346" grpId="0"/>
      <p:bldP spid="13347" grpId="0"/>
      <p:bldP spid="63546" grpId="0"/>
      <p:bldP spid="63548" grpId="0"/>
      <p:bldP spid="63550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>
            <a:extLst>
              <a:ext uri="{FF2B5EF4-FFF2-40B4-BE49-F238E27FC236}">
                <a16:creationId xmlns:a16="http://schemas.microsoft.com/office/drawing/2014/main" id="{A74E122A-6735-4F85-8D57-4353B81D2A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5" y="898525"/>
            <a:ext cx="835183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、光下的植物突然停止光照后，</a:t>
            </a:r>
            <a:r>
              <a:rPr lang="en-US" altLang="zh-CN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en-US" altLang="zh-CN" sz="3200" b="1" baseline="-25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化合物和</a:t>
            </a:r>
            <a:r>
              <a:rPr lang="en-US" altLang="zh-CN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en-US" altLang="zh-CN" sz="3200" b="1" baseline="-25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化合物的含量如何变化？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780A301F-2A69-48CE-826E-F6A5DA82F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287588"/>
            <a:ext cx="1066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停止光照</a:t>
            </a:r>
          </a:p>
        </p:txBody>
      </p:sp>
      <p:sp>
        <p:nvSpPr>
          <p:cNvPr id="64516" name="Line 4">
            <a:extLst>
              <a:ext uri="{FF2B5EF4-FFF2-40B4-BE49-F238E27FC236}">
                <a16:creationId xmlns:a16="http://schemas.microsoft.com/office/drawing/2014/main" id="{CCC85521-123E-4441-94D0-E332278ACB36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820988"/>
            <a:ext cx="5334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17" name="Rectangle 5">
            <a:extLst>
              <a:ext uri="{FF2B5EF4-FFF2-40B4-BE49-F238E27FC236}">
                <a16:creationId xmlns:a16="http://schemas.microsoft.com/office/drawing/2014/main" id="{59134735-5997-4B5B-847F-569A79735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287588"/>
            <a:ext cx="1447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光反应停止</a:t>
            </a:r>
          </a:p>
        </p:txBody>
      </p:sp>
      <p:sp>
        <p:nvSpPr>
          <p:cNvPr id="64518" name="Line 6">
            <a:extLst>
              <a:ext uri="{FF2B5EF4-FFF2-40B4-BE49-F238E27FC236}">
                <a16:creationId xmlns:a16="http://schemas.microsoft.com/office/drawing/2014/main" id="{3B0BFD4C-269E-4309-8746-C73D77C6D35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820988"/>
            <a:ext cx="6858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19" name="Text Box 7">
            <a:extLst>
              <a:ext uri="{FF2B5EF4-FFF2-40B4-BE49-F238E27FC236}">
                <a16:creationId xmlns:a16="http://schemas.microsoft.com/office/drawing/2014/main" id="{8ABD7466-2AA5-405D-9DF9-AE87376FB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3644900"/>
            <a:ext cx="86042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、光下的植物突然停止</a:t>
            </a:r>
            <a:r>
              <a:rPr lang="en-US" altLang="zh-CN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CO</a:t>
            </a:r>
            <a:r>
              <a:rPr lang="en-US" altLang="zh-CN" sz="3200" b="1" baseline="-25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的供应后，</a:t>
            </a:r>
            <a:r>
              <a:rPr lang="en-US" altLang="zh-CN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en-US" altLang="zh-CN" sz="3200" b="1" baseline="-25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化合物和</a:t>
            </a:r>
            <a:r>
              <a:rPr lang="en-US" altLang="zh-CN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en-US" altLang="zh-CN" sz="3200" b="1" baseline="-25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化合物的含量如何变化？</a:t>
            </a:r>
          </a:p>
        </p:txBody>
      </p:sp>
      <p:sp>
        <p:nvSpPr>
          <p:cNvPr id="64520" name="AutoShape 8">
            <a:extLst>
              <a:ext uri="{FF2B5EF4-FFF2-40B4-BE49-F238E27FC236}">
                <a16:creationId xmlns:a16="http://schemas.microsoft.com/office/drawing/2014/main" id="{E00F2BB3-9AD0-4A85-9993-9DDB404E3DFE}"/>
              </a:ext>
            </a:extLst>
          </p:cNvPr>
          <p:cNvSpPr>
            <a:spLocks/>
          </p:cNvSpPr>
          <p:nvPr/>
        </p:nvSpPr>
        <p:spPr bwMode="auto">
          <a:xfrm>
            <a:off x="5334000" y="2241550"/>
            <a:ext cx="152400" cy="1143000"/>
          </a:xfrm>
          <a:prstGeom prst="leftBrace">
            <a:avLst>
              <a:gd name="adj1" fmla="val 62500"/>
              <a:gd name="adj2" fmla="val 50000"/>
            </a:avLst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64521" name="Rectangle 9">
            <a:extLst>
              <a:ext uri="{FF2B5EF4-FFF2-40B4-BE49-F238E27FC236}">
                <a16:creationId xmlns:a16="http://schemas.microsoft.com/office/drawing/2014/main" id="{DBF01279-1619-4A62-9AC2-D2BDE935D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212975"/>
            <a:ext cx="1063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[H]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</a:rPr>
              <a:t>↓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64522" name="Rectangle 10">
            <a:extLst>
              <a:ext uri="{FF2B5EF4-FFF2-40B4-BE49-F238E27FC236}">
                <a16:creationId xmlns:a16="http://schemas.microsoft.com/office/drawing/2014/main" id="{A73B9841-5138-40CC-BC4F-9285CF5BC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974975"/>
            <a:ext cx="10556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ATP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</a:rPr>
              <a:t>↓</a:t>
            </a:r>
          </a:p>
        </p:txBody>
      </p:sp>
      <p:sp>
        <p:nvSpPr>
          <p:cNvPr id="64523" name="AutoShape 11">
            <a:extLst>
              <a:ext uri="{FF2B5EF4-FFF2-40B4-BE49-F238E27FC236}">
                <a16:creationId xmlns:a16="http://schemas.microsoft.com/office/drawing/2014/main" id="{E574EF1F-D5D9-4F10-BA23-63284CA5C3A0}"/>
              </a:ext>
            </a:extLst>
          </p:cNvPr>
          <p:cNvSpPr>
            <a:spLocks/>
          </p:cNvSpPr>
          <p:nvPr/>
        </p:nvSpPr>
        <p:spPr bwMode="auto">
          <a:xfrm flipH="1">
            <a:off x="6705600" y="2241550"/>
            <a:ext cx="228600" cy="1066800"/>
          </a:xfrm>
          <a:prstGeom prst="leftBrace">
            <a:avLst>
              <a:gd name="adj1" fmla="val 38867"/>
              <a:gd name="adj2" fmla="val 52917"/>
            </a:avLst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64524" name="Line 12">
            <a:extLst>
              <a:ext uri="{FF2B5EF4-FFF2-40B4-BE49-F238E27FC236}">
                <a16:creationId xmlns:a16="http://schemas.microsoft.com/office/drawing/2014/main" id="{30105ABC-CD52-45CE-993E-007C26AF48A0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2820988"/>
            <a:ext cx="6096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25" name="Rectangle 13">
            <a:extLst>
              <a:ext uri="{FF2B5EF4-FFF2-40B4-BE49-F238E27FC236}">
                <a16:creationId xmlns:a16="http://schemas.microsoft.com/office/drawing/2014/main" id="{7AAF0747-E2CE-42A5-8D68-1CAB5FA8D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287588"/>
            <a:ext cx="12192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还原受阻</a:t>
            </a:r>
          </a:p>
        </p:txBody>
      </p:sp>
      <p:sp>
        <p:nvSpPr>
          <p:cNvPr id="64526" name="Line 14">
            <a:extLst>
              <a:ext uri="{FF2B5EF4-FFF2-40B4-BE49-F238E27FC236}">
                <a16:creationId xmlns:a16="http://schemas.microsoft.com/office/drawing/2014/main" id="{1135ED4F-1725-49B2-810B-6E71E2ED27E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0" y="2820988"/>
            <a:ext cx="6858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27" name="AutoShape 15">
            <a:extLst>
              <a:ext uri="{FF2B5EF4-FFF2-40B4-BE49-F238E27FC236}">
                <a16:creationId xmlns:a16="http://schemas.microsoft.com/office/drawing/2014/main" id="{32DF7468-1979-4526-AE5E-A4B7F903AC96}"/>
              </a:ext>
            </a:extLst>
          </p:cNvPr>
          <p:cNvSpPr>
            <a:spLocks/>
          </p:cNvSpPr>
          <p:nvPr/>
        </p:nvSpPr>
        <p:spPr bwMode="auto">
          <a:xfrm>
            <a:off x="9067800" y="2211388"/>
            <a:ext cx="152400" cy="1143000"/>
          </a:xfrm>
          <a:prstGeom prst="leftBrace">
            <a:avLst>
              <a:gd name="adj1" fmla="val 62500"/>
              <a:gd name="adj2" fmla="val 50000"/>
            </a:avLst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64528" name="Rectangle 16">
            <a:extLst>
              <a:ext uri="{FF2B5EF4-FFF2-40B4-BE49-F238E27FC236}">
                <a16:creationId xmlns:a16="http://schemas.microsoft.com/office/drawing/2014/main" id="{9D21A163-3EBC-43E7-94BC-0FF099805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5438" y="2135188"/>
            <a:ext cx="11477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en-US" altLang="zh-CN" b="1" baseline="-25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</a:rPr>
              <a:t>↑ </a:t>
            </a:r>
          </a:p>
        </p:txBody>
      </p:sp>
      <p:sp>
        <p:nvSpPr>
          <p:cNvPr id="64529" name="Rectangle 17">
            <a:extLst>
              <a:ext uri="{FF2B5EF4-FFF2-40B4-BE49-F238E27FC236}">
                <a16:creationId xmlns:a16="http://schemas.microsoft.com/office/drawing/2014/main" id="{ADCECE60-53B2-41B0-BB95-032EFE926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5763" y="3021013"/>
            <a:ext cx="803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en-US" altLang="zh-CN" b="1" baseline="-25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</a:rPr>
              <a:t>↓</a:t>
            </a:r>
          </a:p>
        </p:txBody>
      </p:sp>
      <p:sp>
        <p:nvSpPr>
          <p:cNvPr id="64530" name="Rectangle 18">
            <a:extLst>
              <a:ext uri="{FF2B5EF4-FFF2-40B4-BE49-F238E27FC236}">
                <a16:creationId xmlns:a16="http://schemas.microsoft.com/office/drawing/2014/main" id="{02A7208F-7853-4AEF-84C9-B8041E893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208588"/>
            <a:ext cx="10826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CO</a:t>
            </a:r>
            <a:r>
              <a:rPr lang="en-US" altLang="zh-CN" b="1" baseline="-25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</a:rPr>
              <a:t>↓</a:t>
            </a:r>
          </a:p>
        </p:txBody>
      </p:sp>
      <p:sp>
        <p:nvSpPr>
          <p:cNvPr id="64531" name="Rectangle 19">
            <a:extLst>
              <a:ext uri="{FF2B5EF4-FFF2-40B4-BE49-F238E27FC236}">
                <a16:creationId xmlns:a16="http://schemas.microsoft.com/office/drawing/2014/main" id="{3CD11B01-B9DC-4F32-A408-600233A63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978400"/>
            <a:ext cx="12192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固定停止</a:t>
            </a:r>
          </a:p>
        </p:txBody>
      </p:sp>
      <p:sp>
        <p:nvSpPr>
          <p:cNvPr id="64532" name="Line 20">
            <a:extLst>
              <a:ext uri="{FF2B5EF4-FFF2-40B4-BE49-F238E27FC236}">
                <a16:creationId xmlns:a16="http://schemas.microsoft.com/office/drawing/2014/main" id="{81F60997-0700-45B9-8513-7FB834E9A35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5511800"/>
            <a:ext cx="6858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33" name="Line 21">
            <a:extLst>
              <a:ext uri="{FF2B5EF4-FFF2-40B4-BE49-F238E27FC236}">
                <a16:creationId xmlns:a16="http://schemas.microsoft.com/office/drawing/2014/main" id="{981185C4-C183-4400-92BF-1ED49EBAB5F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5511800"/>
            <a:ext cx="6858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34" name="AutoShape 22">
            <a:extLst>
              <a:ext uri="{FF2B5EF4-FFF2-40B4-BE49-F238E27FC236}">
                <a16:creationId xmlns:a16="http://schemas.microsoft.com/office/drawing/2014/main" id="{AC02403A-9F2C-49F1-A11F-BE97BC46C842}"/>
              </a:ext>
            </a:extLst>
          </p:cNvPr>
          <p:cNvSpPr>
            <a:spLocks/>
          </p:cNvSpPr>
          <p:nvPr/>
        </p:nvSpPr>
        <p:spPr bwMode="auto">
          <a:xfrm>
            <a:off x="6477000" y="4932363"/>
            <a:ext cx="152400" cy="1143000"/>
          </a:xfrm>
          <a:prstGeom prst="leftBrace">
            <a:avLst>
              <a:gd name="adj1" fmla="val 62500"/>
              <a:gd name="adj2" fmla="val 50000"/>
            </a:avLst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64535" name="Rectangle 23">
            <a:extLst>
              <a:ext uri="{FF2B5EF4-FFF2-40B4-BE49-F238E27FC236}">
                <a16:creationId xmlns:a16="http://schemas.microsoft.com/office/drawing/2014/main" id="{E2C4208E-231D-40CC-B06A-CE7C41935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4963" y="4797425"/>
            <a:ext cx="803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en-US" altLang="zh-CN" b="1" baseline="-25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 </a:t>
            </a:r>
            <a:r>
              <a:rPr lang="en-US" altLang="zh-CN" b="1">
                <a:solidFill>
                  <a:srgbClr val="0000CC"/>
                </a:solidFill>
                <a:latin typeface="Times New Roman" panose="02020603050405020304" pitchFamily="18" charset="0"/>
              </a:rPr>
              <a:t>↓</a:t>
            </a:r>
          </a:p>
        </p:txBody>
      </p:sp>
      <p:sp>
        <p:nvSpPr>
          <p:cNvPr id="64536" name="Rectangle 24">
            <a:extLst>
              <a:ext uri="{FF2B5EF4-FFF2-40B4-BE49-F238E27FC236}">
                <a16:creationId xmlns:a16="http://schemas.microsoft.com/office/drawing/2014/main" id="{F90BAF81-43AC-4E50-8C4C-24CE93B85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4963" y="5646738"/>
            <a:ext cx="803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en-US" altLang="zh-CN" b="1" baseline="-25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</a:t>
            </a:r>
            <a:r>
              <a:rPr lang="en-US" altLang="zh-CN" b="1" baseline="-2500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b="1">
                <a:solidFill>
                  <a:srgbClr val="0000CC"/>
                </a:solidFill>
                <a:latin typeface="Times New Roman" panose="02020603050405020304" pitchFamily="18" charset="0"/>
              </a:rPr>
              <a:t>↑</a:t>
            </a:r>
          </a:p>
        </p:txBody>
      </p:sp>
      <p:sp>
        <p:nvSpPr>
          <p:cNvPr id="57369" name="Text Box 25">
            <a:extLst>
              <a:ext uri="{FF2B5EF4-FFF2-40B4-BE49-F238E27FC236}">
                <a16:creationId xmlns:a16="http://schemas.microsoft.com/office/drawing/2014/main" id="{4A036CF6-6D4C-492B-AB5F-D7920E9780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1813" y="-20638"/>
            <a:ext cx="4968875" cy="762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4400" b="1">
                <a:solidFill>
                  <a:srgbClr val="FF0000"/>
                </a:solidFill>
                <a:ea typeface="黑体" panose="02010609060101010101" pitchFamily="49" charset="-122"/>
              </a:rPr>
              <a:t>思考与讨论：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4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64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64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6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64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64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64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64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/>
      <p:bldP spid="64517" grpId="0"/>
      <p:bldP spid="64519" grpId="0"/>
      <p:bldP spid="64521" grpId="0"/>
      <p:bldP spid="64522" grpId="0"/>
      <p:bldP spid="64525" grpId="0"/>
      <p:bldP spid="64528" grpId="0"/>
      <p:bldP spid="64529" grpId="0"/>
      <p:bldP spid="64530" grpId="0"/>
      <p:bldP spid="64531" grpId="0"/>
      <p:bldP spid="64535" grpId="0"/>
      <p:bldP spid="6453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>
            <a:extLst>
              <a:ext uri="{FF2B5EF4-FFF2-40B4-BE49-F238E27FC236}">
                <a16:creationId xmlns:a16="http://schemas.microsoft.com/office/drawing/2014/main" id="{010681D6-8763-4693-A8D1-E6C8BBF74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8" y="381000"/>
            <a:ext cx="8734425" cy="562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1" name="Text Box 3">
            <a:extLst>
              <a:ext uri="{FF2B5EF4-FFF2-40B4-BE49-F238E27FC236}">
                <a16:creationId xmlns:a16="http://schemas.microsoft.com/office/drawing/2014/main" id="{75D68992-B9DC-4F5B-B9A2-AB08C6513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475" y="1533525"/>
            <a:ext cx="792163" cy="4340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endParaRPr lang="en-US" altLang="zh-CN" sz="2400" b="1"/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endParaRPr lang="en-US" altLang="zh-CN" sz="2400" b="1"/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endParaRPr lang="en-US" altLang="zh-CN" sz="2400" b="1"/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endParaRPr lang="en-US" altLang="zh-CN" sz="2400" b="1"/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endParaRPr lang="en-US" altLang="zh-CN" sz="2400" b="1"/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endParaRPr lang="en-US" altLang="zh-CN" sz="2400" b="1"/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endParaRPr lang="en-US" altLang="zh-CN" sz="2400" b="1"/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endParaRPr lang="en-US" altLang="zh-CN" sz="2400" b="1"/>
          </a:p>
        </p:txBody>
      </p:sp>
      <p:sp>
        <p:nvSpPr>
          <p:cNvPr id="58372" name="Text Box 4">
            <a:extLst>
              <a:ext uri="{FF2B5EF4-FFF2-40B4-BE49-F238E27FC236}">
                <a16:creationId xmlns:a16="http://schemas.microsoft.com/office/drawing/2014/main" id="{94A9F7C7-1B31-4399-A9FA-89B101D77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4563" y="1533525"/>
            <a:ext cx="792162" cy="4340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endParaRPr lang="en-US" altLang="zh-CN" sz="2400" b="1"/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endParaRPr lang="en-US" altLang="zh-CN" sz="2400" b="1"/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endParaRPr lang="en-US" altLang="zh-CN" sz="2400" b="1"/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endParaRPr lang="en-US" altLang="zh-CN" sz="2400" b="1"/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endParaRPr lang="en-US" altLang="zh-CN" sz="2400" b="1"/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endParaRPr lang="en-US" altLang="zh-CN" sz="2400" b="1"/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endParaRPr lang="en-US" altLang="zh-CN" sz="2400" b="1"/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endParaRPr lang="en-US" altLang="zh-CN" sz="2400" b="1"/>
          </a:p>
        </p:txBody>
      </p:sp>
      <p:sp>
        <p:nvSpPr>
          <p:cNvPr id="58373" name="Text Box 5">
            <a:extLst>
              <a:ext uri="{FF2B5EF4-FFF2-40B4-BE49-F238E27FC236}">
                <a16:creationId xmlns:a16="http://schemas.microsoft.com/office/drawing/2014/main" id="{962CC5F5-6556-4B7F-B2BF-98C400863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9600" y="1533525"/>
            <a:ext cx="1657350" cy="4340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endParaRPr lang="en-US" altLang="zh-CN" sz="2400" b="1"/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endParaRPr lang="en-US" altLang="zh-CN" sz="2400" b="1"/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endParaRPr lang="en-US" altLang="zh-CN" sz="2400" b="1"/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endParaRPr lang="en-US" altLang="zh-CN" sz="2400" b="1"/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endParaRPr lang="en-US" altLang="zh-CN" sz="2400" b="1"/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endParaRPr lang="en-US" altLang="zh-CN" sz="2400" b="1"/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endParaRPr lang="en-US" altLang="zh-CN" sz="2400" b="1"/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endParaRPr lang="en-US" altLang="zh-CN" sz="2400" b="1"/>
          </a:p>
        </p:txBody>
      </p:sp>
      <p:sp>
        <p:nvSpPr>
          <p:cNvPr id="58374" name="Text Box 6">
            <a:extLst>
              <a:ext uri="{FF2B5EF4-FFF2-40B4-BE49-F238E27FC236}">
                <a16:creationId xmlns:a16="http://schemas.microsoft.com/office/drawing/2014/main" id="{EE7A004F-EE3F-4D86-99F5-6C28128E9B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8388" y="1563688"/>
            <a:ext cx="1655762" cy="4340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endParaRPr lang="en-US" altLang="zh-CN" sz="2400" b="1"/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endParaRPr lang="en-US" altLang="zh-CN" sz="2400" b="1"/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endParaRPr lang="en-US" altLang="zh-CN" sz="2400" b="1"/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endParaRPr lang="en-US" altLang="zh-CN" sz="2400" b="1"/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endParaRPr lang="en-US" altLang="zh-CN" sz="2400" b="1"/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endParaRPr lang="en-US" altLang="zh-CN" sz="2400" b="1"/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endParaRPr lang="en-US" altLang="zh-CN" sz="2400" b="1"/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endParaRPr lang="en-US" altLang="zh-CN" sz="2400" b="1"/>
          </a:p>
        </p:txBody>
      </p:sp>
      <p:sp>
        <p:nvSpPr>
          <p:cNvPr id="65543" name="Text Box 7">
            <a:extLst>
              <a:ext uri="{FF2B5EF4-FFF2-40B4-BE49-F238E27FC236}">
                <a16:creationId xmlns:a16="http://schemas.microsoft.com/office/drawing/2014/main" id="{456EAE4B-559C-4CA6-B91B-0C2C9B74E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475" y="1533525"/>
            <a:ext cx="936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FF0000"/>
                </a:solidFill>
              </a:rPr>
              <a:t>增加</a:t>
            </a:r>
          </a:p>
        </p:txBody>
      </p:sp>
      <p:sp>
        <p:nvSpPr>
          <p:cNvPr id="65544" name="Text Box 8">
            <a:extLst>
              <a:ext uri="{FF2B5EF4-FFF2-40B4-BE49-F238E27FC236}">
                <a16:creationId xmlns:a16="http://schemas.microsoft.com/office/drawing/2014/main" id="{CB24C9DA-C97A-4386-BCE1-AEF0086D77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2975" y="1533525"/>
            <a:ext cx="936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FF0000"/>
                </a:solidFill>
              </a:rPr>
              <a:t>减少</a:t>
            </a:r>
          </a:p>
        </p:txBody>
      </p:sp>
      <p:sp>
        <p:nvSpPr>
          <p:cNvPr id="65545" name="Text Box 9">
            <a:extLst>
              <a:ext uri="{FF2B5EF4-FFF2-40B4-BE49-F238E27FC236}">
                <a16:creationId xmlns:a16="http://schemas.microsoft.com/office/drawing/2014/main" id="{DD907DCC-1A2E-44F3-A0FF-DEC249A04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9600" y="1533525"/>
            <a:ext cx="1873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FF0000"/>
                </a:solidFill>
              </a:rPr>
              <a:t>减少或没有</a:t>
            </a:r>
          </a:p>
        </p:txBody>
      </p:sp>
      <p:sp>
        <p:nvSpPr>
          <p:cNvPr id="65546" name="Text Box 10">
            <a:extLst>
              <a:ext uri="{FF2B5EF4-FFF2-40B4-BE49-F238E27FC236}">
                <a16:creationId xmlns:a16="http://schemas.microsoft.com/office/drawing/2014/main" id="{731EF4AF-0FBB-4283-996F-5B211BF2F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0" y="1508125"/>
            <a:ext cx="1873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FF0000"/>
                </a:solidFill>
              </a:rPr>
              <a:t>减少或没有</a:t>
            </a:r>
          </a:p>
        </p:txBody>
      </p:sp>
      <p:sp>
        <p:nvSpPr>
          <p:cNvPr id="65547" name="Text Box 11">
            <a:extLst>
              <a:ext uri="{FF2B5EF4-FFF2-40B4-BE49-F238E27FC236}">
                <a16:creationId xmlns:a16="http://schemas.microsoft.com/office/drawing/2014/main" id="{1329BC5C-84EA-4C81-999E-23B773E993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475" y="2228850"/>
            <a:ext cx="936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FF0000"/>
                </a:solidFill>
              </a:rPr>
              <a:t>减少</a:t>
            </a:r>
          </a:p>
        </p:txBody>
      </p:sp>
      <p:sp>
        <p:nvSpPr>
          <p:cNvPr id="65548" name="Text Box 12">
            <a:extLst>
              <a:ext uri="{FF2B5EF4-FFF2-40B4-BE49-F238E27FC236}">
                <a16:creationId xmlns:a16="http://schemas.microsoft.com/office/drawing/2014/main" id="{792FBB0B-122D-4F72-BDC2-AFF738F4C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2975" y="2254250"/>
            <a:ext cx="936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FF0000"/>
                </a:solidFill>
              </a:rPr>
              <a:t>增加</a:t>
            </a:r>
          </a:p>
        </p:txBody>
      </p:sp>
      <p:sp>
        <p:nvSpPr>
          <p:cNvPr id="65549" name="Text Box 13">
            <a:extLst>
              <a:ext uri="{FF2B5EF4-FFF2-40B4-BE49-F238E27FC236}">
                <a16:creationId xmlns:a16="http://schemas.microsoft.com/office/drawing/2014/main" id="{3F0467C4-4933-43C1-BCA3-60C622EDC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2181225"/>
            <a:ext cx="936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FF0000"/>
                </a:solidFill>
              </a:rPr>
              <a:t>增加</a:t>
            </a:r>
          </a:p>
        </p:txBody>
      </p:sp>
      <p:sp>
        <p:nvSpPr>
          <p:cNvPr id="65550" name="Text Box 14">
            <a:extLst>
              <a:ext uri="{FF2B5EF4-FFF2-40B4-BE49-F238E27FC236}">
                <a16:creationId xmlns:a16="http://schemas.microsoft.com/office/drawing/2014/main" id="{6DF30166-2E45-45DA-8761-A46459636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4288" y="2254250"/>
            <a:ext cx="936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FF0000"/>
                </a:solidFill>
              </a:rPr>
              <a:t>增加</a:t>
            </a:r>
          </a:p>
        </p:txBody>
      </p:sp>
      <p:sp>
        <p:nvSpPr>
          <p:cNvPr id="65551" name="Text Box 15">
            <a:extLst>
              <a:ext uri="{FF2B5EF4-FFF2-40B4-BE49-F238E27FC236}">
                <a16:creationId xmlns:a16="http://schemas.microsoft.com/office/drawing/2014/main" id="{43B59DDE-47DD-4B34-8A3C-0F6D16B13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5063" y="3092450"/>
            <a:ext cx="936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FF0000"/>
                </a:solidFill>
              </a:rPr>
              <a:t>减少</a:t>
            </a:r>
          </a:p>
        </p:txBody>
      </p:sp>
      <p:sp>
        <p:nvSpPr>
          <p:cNvPr id="65552" name="Text Box 16">
            <a:extLst>
              <a:ext uri="{FF2B5EF4-FFF2-40B4-BE49-F238E27FC236}">
                <a16:creationId xmlns:a16="http://schemas.microsoft.com/office/drawing/2014/main" id="{6E45C9D8-0DB6-4B23-B40D-605ED8A1C0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4563" y="3117850"/>
            <a:ext cx="936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FF0000"/>
                </a:solidFill>
              </a:rPr>
              <a:t>增加</a:t>
            </a:r>
          </a:p>
        </p:txBody>
      </p:sp>
      <p:sp>
        <p:nvSpPr>
          <p:cNvPr id="65553" name="Text Box 17">
            <a:extLst>
              <a:ext uri="{FF2B5EF4-FFF2-40B4-BE49-F238E27FC236}">
                <a16:creationId xmlns:a16="http://schemas.microsoft.com/office/drawing/2014/main" id="{9CE59954-8FED-48EC-81DB-9907657E8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046413"/>
            <a:ext cx="936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FF0000"/>
                </a:solidFill>
              </a:rPr>
              <a:t>增加</a:t>
            </a:r>
          </a:p>
        </p:txBody>
      </p:sp>
      <p:sp>
        <p:nvSpPr>
          <p:cNvPr id="65554" name="Text Box 18">
            <a:extLst>
              <a:ext uri="{FF2B5EF4-FFF2-40B4-BE49-F238E27FC236}">
                <a16:creationId xmlns:a16="http://schemas.microsoft.com/office/drawing/2014/main" id="{77658099-A558-4641-B882-6916CFFA2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9825" y="2973388"/>
            <a:ext cx="1873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FF0000"/>
                </a:solidFill>
              </a:rPr>
              <a:t>减少或没有</a:t>
            </a:r>
          </a:p>
        </p:txBody>
      </p:sp>
      <p:sp>
        <p:nvSpPr>
          <p:cNvPr id="65555" name="Text Box 19">
            <a:extLst>
              <a:ext uri="{FF2B5EF4-FFF2-40B4-BE49-F238E27FC236}">
                <a16:creationId xmlns:a16="http://schemas.microsoft.com/office/drawing/2014/main" id="{3578DF8A-DFC1-4963-9C40-4E9741BED1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475" y="4197350"/>
            <a:ext cx="936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FF0000"/>
                </a:solidFill>
              </a:rPr>
              <a:t>增加</a:t>
            </a:r>
          </a:p>
        </p:txBody>
      </p:sp>
      <p:sp>
        <p:nvSpPr>
          <p:cNvPr id="65556" name="Text Box 20">
            <a:extLst>
              <a:ext uri="{FF2B5EF4-FFF2-40B4-BE49-F238E27FC236}">
                <a16:creationId xmlns:a16="http://schemas.microsoft.com/office/drawing/2014/main" id="{6F126DCE-EF28-430F-A5F7-AA98D6B796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2975" y="4197350"/>
            <a:ext cx="936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FF0000"/>
                </a:solidFill>
              </a:rPr>
              <a:t>减少</a:t>
            </a:r>
          </a:p>
        </p:txBody>
      </p:sp>
      <p:sp>
        <p:nvSpPr>
          <p:cNvPr id="65557" name="Text Box 21">
            <a:extLst>
              <a:ext uri="{FF2B5EF4-FFF2-40B4-BE49-F238E27FC236}">
                <a16:creationId xmlns:a16="http://schemas.microsoft.com/office/drawing/2014/main" id="{B6BC3283-9715-4F64-8F60-4FEBFFA6A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4197350"/>
            <a:ext cx="936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FF0000"/>
                </a:solidFill>
              </a:rPr>
              <a:t>减少</a:t>
            </a:r>
          </a:p>
        </p:txBody>
      </p:sp>
      <p:sp>
        <p:nvSpPr>
          <p:cNvPr id="65558" name="Text Box 22">
            <a:extLst>
              <a:ext uri="{FF2B5EF4-FFF2-40B4-BE49-F238E27FC236}">
                <a16:creationId xmlns:a16="http://schemas.microsoft.com/office/drawing/2014/main" id="{CEC13D72-41F3-49EA-BDBC-990A213C8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0188" y="4125913"/>
            <a:ext cx="936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FF0000"/>
                </a:solidFill>
              </a:rPr>
              <a:t>增加</a:t>
            </a:r>
          </a:p>
        </p:txBody>
      </p:sp>
      <p:sp>
        <p:nvSpPr>
          <p:cNvPr id="65559" name="Text Box 23">
            <a:extLst>
              <a:ext uri="{FF2B5EF4-FFF2-40B4-BE49-F238E27FC236}">
                <a16:creationId xmlns:a16="http://schemas.microsoft.com/office/drawing/2014/main" id="{A240138C-A3B8-49D2-9CBF-E3F5A7487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0" y="5207000"/>
            <a:ext cx="936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FF0000"/>
                </a:solidFill>
              </a:rPr>
              <a:t>增加</a:t>
            </a:r>
          </a:p>
        </p:txBody>
      </p:sp>
      <p:sp>
        <p:nvSpPr>
          <p:cNvPr id="65560" name="Text Box 24">
            <a:extLst>
              <a:ext uri="{FF2B5EF4-FFF2-40B4-BE49-F238E27FC236}">
                <a16:creationId xmlns:a16="http://schemas.microsoft.com/office/drawing/2014/main" id="{9B5DEF46-A4D9-40EC-BC84-F6E8848856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207000"/>
            <a:ext cx="936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FF0000"/>
                </a:solidFill>
              </a:rPr>
              <a:t>减少</a:t>
            </a:r>
          </a:p>
        </p:txBody>
      </p:sp>
      <p:sp>
        <p:nvSpPr>
          <p:cNvPr id="65561" name="Text Box 25">
            <a:extLst>
              <a:ext uri="{FF2B5EF4-FFF2-40B4-BE49-F238E27FC236}">
                <a16:creationId xmlns:a16="http://schemas.microsoft.com/office/drawing/2014/main" id="{6B6FBA8F-1918-4539-B5B5-6B7282C90F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4425" y="5207000"/>
            <a:ext cx="936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FF0000"/>
                </a:solidFill>
              </a:rPr>
              <a:t>增加</a:t>
            </a:r>
          </a:p>
        </p:txBody>
      </p:sp>
      <p:sp>
        <p:nvSpPr>
          <p:cNvPr id="65562" name="Text Box 26">
            <a:extLst>
              <a:ext uri="{FF2B5EF4-FFF2-40B4-BE49-F238E27FC236}">
                <a16:creationId xmlns:a16="http://schemas.microsoft.com/office/drawing/2014/main" id="{C37E6557-5F72-438A-A2E9-AB425A21B2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5725" y="5207000"/>
            <a:ext cx="936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FF0000"/>
                </a:solidFill>
              </a:rPr>
              <a:t>减少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5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5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5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5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5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5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5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5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5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5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65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65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65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65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65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3" grpId="0"/>
      <p:bldP spid="65544" grpId="0"/>
      <p:bldP spid="65545" grpId="0"/>
      <p:bldP spid="65546" grpId="0"/>
      <p:bldP spid="65547" grpId="0"/>
      <p:bldP spid="65548" grpId="0"/>
      <p:bldP spid="65549" grpId="0"/>
      <p:bldP spid="65550" grpId="0"/>
      <p:bldP spid="65551" grpId="0"/>
      <p:bldP spid="65552" grpId="0"/>
      <p:bldP spid="65553" grpId="0"/>
      <p:bldP spid="65554" grpId="0"/>
      <p:bldP spid="65555" grpId="0"/>
      <p:bldP spid="65556" grpId="0"/>
      <p:bldP spid="65557" grpId="0"/>
      <p:bldP spid="65558" grpId="0"/>
      <p:bldP spid="65559" grpId="0"/>
      <p:bldP spid="65560" grpId="0"/>
      <p:bldP spid="65561" grpId="0"/>
      <p:bldP spid="6556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>
            <a:extLst>
              <a:ext uri="{FF2B5EF4-FFF2-40B4-BE49-F238E27FC236}">
                <a16:creationId xmlns:a16="http://schemas.microsoft.com/office/drawing/2014/main" id="{B2AC3673-5721-4701-AA66-8BA6D29086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320800"/>
            <a:ext cx="11374438" cy="391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10000"/>
              </a:spcBef>
              <a:buFont typeface="Arial" panose="020B0604020202020204" pitchFamily="34" charset="0"/>
              <a:buNone/>
            </a:pPr>
            <a:r>
              <a:rPr lang="en-US" altLang="zh-CN" sz="34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1.</a:t>
            </a:r>
            <a:r>
              <a:rPr lang="zh-CN" altLang="en-US" sz="34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为生物生存提供了物质来源和能量来源；</a:t>
            </a:r>
          </a:p>
          <a:p>
            <a:pPr eaLnBrk="1" hangingPunct="1">
              <a:lnSpc>
                <a:spcPct val="115000"/>
              </a:lnSpc>
              <a:spcBef>
                <a:spcPct val="10000"/>
              </a:spcBef>
              <a:buFont typeface="Arial" panose="020B0604020202020204" pitchFamily="34" charset="0"/>
              <a:buNone/>
            </a:pPr>
            <a:r>
              <a:rPr lang="en-US" altLang="zh-CN" sz="34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2.</a:t>
            </a:r>
            <a:r>
              <a:rPr lang="zh-CN" altLang="en-US" sz="34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维持了大气中</a:t>
            </a:r>
            <a:r>
              <a:rPr lang="en-US" altLang="zh-CN" sz="34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O</a:t>
            </a:r>
            <a:r>
              <a:rPr lang="en-US" altLang="zh-CN" sz="3400" b="1" baseline="-30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34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和</a:t>
            </a:r>
            <a:r>
              <a:rPr lang="en-US" altLang="zh-CN" sz="34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CO</a:t>
            </a:r>
            <a:r>
              <a:rPr lang="en-US" altLang="zh-CN" sz="3400" b="1" baseline="-30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34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的相对稳定；</a:t>
            </a:r>
          </a:p>
          <a:p>
            <a:pPr algn="just" eaLnBrk="1" hangingPunct="1">
              <a:lnSpc>
                <a:spcPct val="115000"/>
              </a:lnSpc>
              <a:spcBef>
                <a:spcPct val="10000"/>
              </a:spcBef>
              <a:buFont typeface="Arial" panose="020B0604020202020204" pitchFamily="34" charset="0"/>
              <a:buNone/>
            </a:pPr>
            <a:r>
              <a:rPr lang="en-US" altLang="zh-CN" sz="34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3.</a:t>
            </a:r>
            <a:r>
              <a:rPr lang="zh-CN" altLang="en-US" sz="34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对生物的进化有直接意义。</a:t>
            </a:r>
          </a:p>
          <a:p>
            <a:pPr algn="just" eaLnBrk="1" hangingPunct="1">
              <a:lnSpc>
                <a:spcPct val="115000"/>
              </a:lnSpc>
              <a:spcBef>
                <a:spcPct val="10000"/>
              </a:spcBef>
              <a:buFont typeface="Arial" panose="020B0604020202020204" pitchFamily="34" charset="0"/>
              <a:buNone/>
            </a:pPr>
            <a:r>
              <a:rPr lang="zh-CN" altLang="en-US" sz="34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lang="en-US" altLang="zh-CN" sz="34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(1)</a:t>
            </a:r>
            <a:r>
              <a:rPr lang="zh-CN" altLang="en-US" sz="34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使还原性大气→氧化性大气</a:t>
            </a:r>
          </a:p>
          <a:p>
            <a:pPr algn="just" eaLnBrk="1" hangingPunct="1">
              <a:lnSpc>
                <a:spcPct val="115000"/>
              </a:lnSpc>
              <a:spcBef>
                <a:spcPct val="10000"/>
              </a:spcBef>
              <a:buFont typeface="Arial" panose="020B0604020202020204" pitchFamily="34" charset="0"/>
              <a:buNone/>
            </a:pPr>
            <a:r>
              <a:rPr lang="zh-CN" altLang="en-US" sz="34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lang="en-US" altLang="zh-CN" sz="34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(2)</a:t>
            </a:r>
            <a:r>
              <a:rPr lang="zh-CN" altLang="en-US" sz="34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使有氧呼吸生物得以发生和发展</a:t>
            </a:r>
          </a:p>
          <a:p>
            <a:pPr eaLnBrk="1" hangingPunct="1">
              <a:lnSpc>
                <a:spcPct val="115000"/>
              </a:lnSpc>
              <a:spcBef>
                <a:spcPct val="10000"/>
              </a:spcBef>
              <a:buFont typeface="Arial" panose="020B0604020202020204" pitchFamily="34" charset="0"/>
              <a:buNone/>
            </a:pPr>
            <a:r>
              <a:rPr lang="zh-CN" altLang="en-US" sz="34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lang="en-US" altLang="zh-CN" sz="34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(3)</a:t>
            </a:r>
            <a:r>
              <a:rPr lang="zh-CN" altLang="en-US" sz="34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形成臭氧层，过滤紫外线，使水生生物登陆成为可能</a:t>
            </a:r>
          </a:p>
        </p:txBody>
      </p:sp>
      <p:sp>
        <p:nvSpPr>
          <p:cNvPr id="59395" name="AutoShape 3">
            <a:extLst>
              <a:ext uri="{FF2B5EF4-FFF2-40B4-BE49-F238E27FC236}">
                <a16:creationId xmlns:a16="http://schemas.microsoft.com/office/drawing/2014/main" id="{1340FDBA-8AE4-47CB-8083-44D11BFA6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03200"/>
            <a:ext cx="5040313" cy="1008063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6600"/>
              </a:gs>
              <a:gs pos="50000">
                <a:srgbClr val="009900"/>
              </a:gs>
              <a:gs pos="100000">
                <a:srgbClr val="006600"/>
              </a:gs>
            </a:gsLst>
            <a:lin ang="5400000" scaled="1"/>
          </a:gradFill>
          <a:ln w="28575" cap="sq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59396" name="Text Box 4">
            <a:extLst>
              <a:ext uri="{FF2B5EF4-FFF2-40B4-BE49-F238E27FC236}">
                <a16:creationId xmlns:a16="http://schemas.microsoft.com/office/drawing/2014/main" id="{AC4D942E-051B-4D7E-99B0-B50E012A6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95275"/>
            <a:ext cx="5402263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4800" b="1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光合作用的意义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>
            <a:extLst>
              <a:ext uri="{FF2B5EF4-FFF2-40B4-BE49-F238E27FC236}">
                <a16:creationId xmlns:a16="http://schemas.microsoft.com/office/drawing/2014/main" id="{80ED1860-4FB6-4D12-941A-4C815C66CF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5" y="836613"/>
            <a:ext cx="861060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4" tIns="45702" rIns="91404" bIns="45702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32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32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叶绿体中的色素所吸收的光能，用于</a:t>
            </a:r>
            <a:r>
              <a:rPr lang="en-US" altLang="zh-CN" sz="32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_______               </a:t>
            </a:r>
            <a:r>
              <a:rPr lang="zh-CN" altLang="en-US" sz="32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32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____________;</a:t>
            </a:r>
            <a:r>
              <a:rPr lang="zh-CN" altLang="en-US" sz="32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形成的</a:t>
            </a:r>
            <a:r>
              <a:rPr lang="en-US" altLang="zh-CN" sz="32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________</a:t>
            </a:r>
            <a:r>
              <a:rPr lang="zh-CN" altLang="en-US" sz="32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32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__________            </a:t>
            </a:r>
            <a:r>
              <a:rPr lang="zh-CN" altLang="en-US" sz="32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提供给暗反应。</a:t>
            </a:r>
          </a:p>
        </p:txBody>
      </p:sp>
      <p:sp>
        <p:nvSpPr>
          <p:cNvPr id="60419" name="Text Box 3">
            <a:extLst>
              <a:ext uri="{FF2B5EF4-FFF2-40B4-BE49-F238E27FC236}">
                <a16:creationId xmlns:a16="http://schemas.microsoft.com/office/drawing/2014/main" id="{0D57BC40-D443-4447-813F-0B4FD0E9D7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565400"/>
            <a:ext cx="89154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4" tIns="45702" rIns="91404" bIns="45702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32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32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光合作用的实质是：把</a:t>
            </a:r>
            <a:r>
              <a:rPr lang="en-US" altLang="zh-CN" sz="32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______</a:t>
            </a:r>
            <a:r>
              <a:rPr lang="zh-CN" altLang="en-US" sz="32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32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_______</a:t>
            </a:r>
            <a:r>
              <a:rPr lang="zh-CN" altLang="en-US" sz="32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转变为有机物，把</a:t>
            </a:r>
            <a:r>
              <a:rPr lang="en-US" altLang="zh-CN" sz="32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_______</a:t>
            </a:r>
            <a:r>
              <a:rPr lang="zh-CN" altLang="en-US" sz="32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转变成</a:t>
            </a:r>
            <a:r>
              <a:rPr lang="en-US" altLang="zh-CN" sz="32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_______,</a:t>
            </a:r>
            <a:r>
              <a:rPr lang="zh-CN" altLang="en-US" sz="32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贮藏在有机物中。</a:t>
            </a:r>
          </a:p>
        </p:txBody>
      </p:sp>
      <p:sp>
        <p:nvSpPr>
          <p:cNvPr id="60420" name="Text Box 4">
            <a:extLst>
              <a:ext uri="{FF2B5EF4-FFF2-40B4-BE49-F238E27FC236}">
                <a16:creationId xmlns:a16="http://schemas.microsoft.com/office/drawing/2014/main" id="{70CA02F7-1ECF-4B6D-B76A-803C14509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5" y="4508500"/>
            <a:ext cx="86106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4" tIns="45702" rIns="91404" bIns="45702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32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32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在光合作用中，葡萄糖是在</a:t>
            </a:r>
            <a:r>
              <a:rPr lang="en-US" altLang="zh-CN" sz="32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________</a:t>
            </a:r>
            <a:r>
              <a:rPr lang="zh-CN" altLang="en-US" sz="32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中形成的，氧气是在</a:t>
            </a:r>
            <a:r>
              <a:rPr lang="en-US" altLang="zh-CN" sz="32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_________</a:t>
            </a:r>
            <a:r>
              <a:rPr lang="zh-CN" altLang="en-US" sz="32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中形成的，</a:t>
            </a:r>
            <a:r>
              <a:rPr lang="en-US" altLang="zh-CN" sz="32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ATP</a:t>
            </a:r>
            <a:r>
              <a:rPr lang="zh-CN" altLang="en-US" sz="32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是在</a:t>
            </a:r>
            <a:r>
              <a:rPr lang="en-US" altLang="zh-CN" sz="32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_______</a:t>
            </a:r>
            <a:r>
              <a:rPr lang="zh-CN" altLang="en-US" sz="32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中形成的，</a:t>
            </a:r>
            <a:r>
              <a:rPr lang="en-US" altLang="zh-CN" sz="32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CO2</a:t>
            </a:r>
            <a:r>
              <a:rPr lang="zh-CN" altLang="en-US" sz="32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是在</a:t>
            </a:r>
            <a:r>
              <a:rPr lang="en-US" altLang="zh-CN" sz="32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_______</a:t>
            </a:r>
            <a:r>
              <a:rPr lang="zh-CN" altLang="en-US" sz="32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固定的。</a:t>
            </a:r>
          </a:p>
        </p:txBody>
      </p:sp>
      <p:sp>
        <p:nvSpPr>
          <p:cNvPr id="69637" name="Text Box 5">
            <a:extLst>
              <a:ext uri="{FF2B5EF4-FFF2-40B4-BE49-F238E27FC236}">
                <a16:creationId xmlns:a16="http://schemas.microsoft.com/office/drawing/2014/main" id="{6F5F7AC6-31C6-4E9B-8783-AAB7D763C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9825" y="836613"/>
            <a:ext cx="19081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4" tIns="45702" rIns="91404" bIns="45702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b="1">
                <a:solidFill>
                  <a:srgbClr val="FF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水的光解</a:t>
            </a:r>
          </a:p>
        </p:txBody>
      </p:sp>
      <p:sp>
        <p:nvSpPr>
          <p:cNvPr id="69638" name="Text Box 6">
            <a:extLst>
              <a:ext uri="{FF2B5EF4-FFF2-40B4-BE49-F238E27FC236}">
                <a16:creationId xmlns:a16="http://schemas.microsoft.com/office/drawing/2014/main" id="{98FB0195-F4D8-426C-AB4A-A73F334EC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5550" y="1341438"/>
            <a:ext cx="17287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4" tIns="45702" rIns="91404" bIns="45702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b="1">
                <a:solidFill>
                  <a:srgbClr val="FF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形成</a:t>
            </a:r>
            <a:r>
              <a:rPr lang="en-US" altLang="zh-CN" b="1">
                <a:solidFill>
                  <a:srgbClr val="FF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ATP</a:t>
            </a:r>
          </a:p>
        </p:txBody>
      </p:sp>
      <p:sp>
        <p:nvSpPr>
          <p:cNvPr id="69639" name="Text Box 7">
            <a:extLst>
              <a:ext uri="{FF2B5EF4-FFF2-40B4-BE49-F238E27FC236}">
                <a16:creationId xmlns:a16="http://schemas.microsoft.com/office/drawing/2014/main" id="{70919DBB-C2AE-418E-AE3C-FDCBEA3A67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7950" y="1309688"/>
            <a:ext cx="11509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4" tIns="45702" rIns="91404" bIns="45702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b="1">
                <a:solidFill>
                  <a:srgbClr val="FF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[H]</a:t>
            </a:r>
          </a:p>
        </p:txBody>
      </p:sp>
      <p:sp>
        <p:nvSpPr>
          <p:cNvPr id="69640" name="Text Box 8">
            <a:extLst>
              <a:ext uri="{FF2B5EF4-FFF2-40B4-BE49-F238E27FC236}">
                <a16:creationId xmlns:a16="http://schemas.microsoft.com/office/drawing/2014/main" id="{47538E2F-0106-4E7B-98F7-8C0A91CC4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7550" y="1341438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4" tIns="45702" rIns="91404" bIns="45702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b="1">
                <a:solidFill>
                  <a:srgbClr val="FF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ATP</a:t>
            </a:r>
          </a:p>
        </p:txBody>
      </p:sp>
      <p:sp>
        <p:nvSpPr>
          <p:cNvPr id="69641" name="Text Box 9">
            <a:extLst>
              <a:ext uri="{FF2B5EF4-FFF2-40B4-BE49-F238E27FC236}">
                <a16:creationId xmlns:a16="http://schemas.microsoft.com/office/drawing/2014/main" id="{6E3F8355-4BB6-4931-8357-21E4FBCB25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6363" y="2492375"/>
            <a:ext cx="11509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4" tIns="45702" rIns="91404" bIns="45702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b="1">
                <a:solidFill>
                  <a:srgbClr val="FF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CO</a:t>
            </a:r>
            <a:r>
              <a:rPr lang="en-US" altLang="zh-CN" b="1" baseline="-25000">
                <a:solidFill>
                  <a:srgbClr val="FF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69642" name="Text Box 10">
            <a:extLst>
              <a:ext uri="{FF2B5EF4-FFF2-40B4-BE49-F238E27FC236}">
                <a16:creationId xmlns:a16="http://schemas.microsoft.com/office/drawing/2014/main" id="{31FA9751-3D0E-4F96-A939-F251FA500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2125" y="2492375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4" tIns="45702" rIns="91404" bIns="45702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b="1">
                <a:solidFill>
                  <a:srgbClr val="FF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H</a:t>
            </a:r>
            <a:r>
              <a:rPr lang="en-US" altLang="zh-CN" b="1" baseline="-25000">
                <a:solidFill>
                  <a:srgbClr val="FF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2</a:t>
            </a:r>
            <a:r>
              <a:rPr lang="en-US" altLang="zh-CN" b="1">
                <a:solidFill>
                  <a:srgbClr val="FF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O</a:t>
            </a:r>
          </a:p>
        </p:txBody>
      </p:sp>
      <p:sp>
        <p:nvSpPr>
          <p:cNvPr id="69643" name="Text Box 11">
            <a:extLst>
              <a:ext uri="{FF2B5EF4-FFF2-40B4-BE49-F238E27FC236}">
                <a16:creationId xmlns:a16="http://schemas.microsoft.com/office/drawing/2014/main" id="{DFC9ECEC-987B-44B5-892B-13BCB14B2B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0238" y="3068638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4" tIns="45702" rIns="91404" bIns="45702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b="1">
                <a:solidFill>
                  <a:srgbClr val="FF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光能</a:t>
            </a:r>
          </a:p>
        </p:txBody>
      </p:sp>
      <p:sp>
        <p:nvSpPr>
          <p:cNvPr id="69644" name="Text Box 12">
            <a:extLst>
              <a:ext uri="{FF2B5EF4-FFF2-40B4-BE49-F238E27FC236}">
                <a16:creationId xmlns:a16="http://schemas.microsoft.com/office/drawing/2014/main" id="{99686AA9-50D0-4164-9981-686FBEFFBA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2625" y="3068638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4" tIns="45702" rIns="91404" bIns="45702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b="1">
                <a:solidFill>
                  <a:srgbClr val="FF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化学能</a:t>
            </a:r>
          </a:p>
        </p:txBody>
      </p:sp>
      <p:sp>
        <p:nvSpPr>
          <p:cNvPr id="69645" name="Text Box 13">
            <a:extLst>
              <a:ext uri="{FF2B5EF4-FFF2-40B4-BE49-F238E27FC236}">
                <a16:creationId xmlns:a16="http://schemas.microsoft.com/office/drawing/2014/main" id="{FE24EEAD-F34E-486D-80AA-E0C78938C2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4508500"/>
            <a:ext cx="1584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4" tIns="45702" rIns="91404" bIns="45702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b="1">
                <a:solidFill>
                  <a:srgbClr val="FF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暗反应</a:t>
            </a:r>
          </a:p>
        </p:txBody>
      </p:sp>
      <p:sp>
        <p:nvSpPr>
          <p:cNvPr id="69646" name="Text Box 14">
            <a:extLst>
              <a:ext uri="{FF2B5EF4-FFF2-40B4-BE49-F238E27FC236}">
                <a16:creationId xmlns:a16="http://schemas.microsoft.com/office/drawing/2014/main" id="{9009BBA6-4411-407D-8089-033E770264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7213" y="5013325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4" tIns="45702" rIns="91404" bIns="45702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b="1">
                <a:solidFill>
                  <a:srgbClr val="FF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光反应</a:t>
            </a:r>
          </a:p>
        </p:txBody>
      </p:sp>
      <p:sp>
        <p:nvSpPr>
          <p:cNvPr id="69647" name="Text Box 15">
            <a:extLst>
              <a:ext uri="{FF2B5EF4-FFF2-40B4-BE49-F238E27FC236}">
                <a16:creationId xmlns:a16="http://schemas.microsoft.com/office/drawing/2014/main" id="{B9B7327B-554F-4E2D-8D12-25EB7193F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5" y="5445125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4" tIns="45702" rIns="91404" bIns="45702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b="1">
                <a:solidFill>
                  <a:srgbClr val="FF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光反应</a:t>
            </a:r>
          </a:p>
        </p:txBody>
      </p:sp>
      <p:sp>
        <p:nvSpPr>
          <p:cNvPr id="69648" name="Text Box 16">
            <a:extLst>
              <a:ext uri="{FF2B5EF4-FFF2-40B4-BE49-F238E27FC236}">
                <a16:creationId xmlns:a16="http://schemas.microsoft.com/office/drawing/2014/main" id="{7617DE7F-A0E7-4A64-9C10-9659A6945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6725" y="5445125"/>
            <a:ext cx="1943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4" tIns="45702" rIns="91404" bIns="45702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b="1">
                <a:solidFill>
                  <a:srgbClr val="FF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暗反应</a:t>
            </a:r>
          </a:p>
        </p:txBody>
      </p:sp>
      <p:sp>
        <p:nvSpPr>
          <p:cNvPr id="60433" name="Text Box 17">
            <a:extLst>
              <a:ext uri="{FF2B5EF4-FFF2-40B4-BE49-F238E27FC236}">
                <a16:creationId xmlns:a16="http://schemas.microsoft.com/office/drawing/2014/main" id="{3D4642AA-54CA-4D1D-B810-EE77E8947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0"/>
            <a:ext cx="431958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5400" b="1">
                <a:solidFill>
                  <a:srgbClr val="0000FF"/>
                </a:solidFill>
              </a:rPr>
              <a:t>基础巩固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9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9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9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9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9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9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9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9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9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9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9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9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9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9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9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9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9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9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9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7" grpId="0"/>
      <p:bldP spid="69638" grpId="0"/>
      <p:bldP spid="69639" grpId="0"/>
      <p:bldP spid="69640" grpId="0"/>
      <p:bldP spid="69641" grpId="0"/>
      <p:bldP spid="69642" grpId="0"/>
      <p:bldP spid="69643" grpId="0"/>
      <p:bldP spid="69644" grpId="0"/>
      <p:bldP spid="69645" grpId="0"/>
      <p:bldP spid="69646" grpId="0"/>
      <p:bldP spid="69647" grpId="0"/>
      <p:bldP spid="6964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>
            <a:extLst>
              <a:ext uri="{FF2B5EF4-FFF2-40B4-BE49-F238E27FC236}">
                <a16:creationId xmlns:a16="http://schemas.microsoft.com/office/drawing/2014/main" id="{ACB9BED4-5E84-4D84-9F01-36B995B53B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1950" y="0"/>
            <a:ext cx="91440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3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3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、下图是光合作用过程图解，请分析回答下列问题：</a:t>
            </a:r>
          </a:p>
        </p:txBody>
      </p:sp>
      <p:sp>
        <p:nvSpPr>
          <p:cNvPr id="61443" name="Text Box 3">
            <a:extLst>
              <a:ext uri="{FF2B5EF4-FFF2-40B4-BE49-F238E27FC236}">
                <a16:creationId xmlns:a16="http://schemas.microsoft.com/office/drawing/2014/main" id="{61FF8CBA-8525-43F8-A7BF-FD3751403C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0513" y="3243263"/>
            <a:ext cx="8878887" cy="308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①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图中</a:t>
            </a: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______,B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_______,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它来自于</a:t>
            </a: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______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的分解。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②图中</a:t>
            </a: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_______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，它被传递到叶绿体的</a:t>
            </a: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______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部位，用于</a:t>
            </a: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___________</a:t>
            </a:r>
            <a:r>
              <a:rPr lang="en-US" altLang="zh-CN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______</a:t>
            </a: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③图中</a:t>
            </a: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____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，在叶绿体中合成</a:t>
            </a: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所需的能量来自</a:t>
            </a: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____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④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图中</a:t>
            </a: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G__________,F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__________,J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_______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⑤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图中的</a:t>
            </a: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表示</a:t>
            </a: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_______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 </a:t>
            </a: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提供</a:t>
            </a: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__________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⑥当突然停止光照时，</a:t>
            </a: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en-US" altLang="zh-CN" b="1" u="sng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b="1" u="sng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（增加或减少）</a:t>
            </a:r>
          </a:p>
        </p:txBody>
      </p:sp>
      <p:sp>
        <p:nvSpPr>
          <p:cNvPr id="70660" name="Text Box 4">
            <a:extLst>
              <a:ext uri="{FF2B5EF4-FFF2-40B4-BE49-F238E27FC236}">
                <a16:creationId xmlns:a16="http://schemas.microsoft.com/office/drawing/2014/main" id="{DFDF1B3C-EA1F-442A-A4D0-9C2880F02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88" y="3124200"/>
            <a:ext cx="5984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</a:rPr>
              <a:t>Ｏ</a:t>
            </a:r>
            <a:r>
              <a:rPr lang="en-US" altLang="zh-CN" sz="2400" b="1" baseline="-25000">
                <a:solidFill>
                  <a:srgbClr val="FF0000"/>
                </a:solidFill>
                <a:latin typeface="宋体" panose="02010600030101010101" pitchFamily="2" charset="-122"/>
              </a:rPr>
              <a:t>2</a:t>
            </a:r>
          </a:p>
        </p:txBody>
      </p:sp>
      <p:sp>
        <p:nvSpPr>
          <p:cNvPr id="70661" name="Text Box 5">
            <a:extLst>
              <a:ext uri="{FF2B5EF4-FFF2-40B4-BE49-F238E27FC236}">
                <a16:creationId xmlns:a16="http://schemas.microsoft.com/office/drawing/2014/main" id="{C9D7B85C-6338-4AE8-A1B3-CA0801207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6225" y="3302000"/>
            <a:ext cx="43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</a:rPr>
              <a:t>水</a:t>
            </a:r>
          </a:p>
        </p:txBody>
      </p:sp>
      <p:sp>
        <p:nvSpPr>
          <p:cNvPr id="70662" name="Text Box 6">
            <a:extLst>
              <a:ext uri="{FF2B5EF4-FFF2-40B4-BE49-F238E27FC236}">
                <a16:creationId xmlns:a16="http://schemas.microsoft.com/office/drawing/2014/main" id="{CE33A0F7-0BE1-49DE-96C2-17817C393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3463" y="3671888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</a:rPr>
              <a:t>[H]</a:t>
            </a:r>
          </a:p>
        </p:txBody>
      </p:sp>
      <p:sp>
        <p:nvSpPr>
          <p:cNvPr id="70663" name="Text Box 7">
            <a:extLst>
              <a:ext uri="{FF2B5EF4-FFF2-40B4-BE49-F238E27FC236}">
                <a16:creationId xmlns:a16="http://schemas.microsoft.com/office/drawing/2014/main" id="{4447D413-D8B5-4B3C-B81D-6CCAB4B584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6563" y="3738563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</a:rPr>
              <a:t>基质</a:t>
            </a:r>
          </a:p>
        </p:txBody>
      </p:sp>
      <p:sp>
        <p:nvSpPr>
          <p:cNvPr id="70664" name="Text Box 8">
            <a:extLst>
              <a:ext uri="{FF2B5EF4-FFF2-40B4-BE49-F238E27FC236}">
                <a16:creationId xmlns:a16="http://schemas.microsoft.com/office/drawing/2014/main" id="{20B70C19-3184-40D0-AEEF-8A034C933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4575" y="4110038"/>
            <a:ext cx="3076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</a:rPr>
              <a:t>作为还原剂，还原</a:t>
            </a: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</a:rPr>
              <a:t>C</a:t>
            </a:r>
            <a:r>
              <a:rPr lang="en-US" altLang="zh-CN" sz="2400" b="1" baseline="-25000">
                <a:solidFill>
                  <a:srgbClr val="FF0000"/>
                </a:solidFill>
                <a:latin typeface="宋体" panose="02010600030101010101" pitchFamily="2" charset="-122"/>
              </a:rPr>
              <a:t>3</a:t>
            </a:r>
          </a:p>
        </p:txBody>
      </p:sp>
      <p:sp>
        <p:nvSpPr>
          <p:cNvPr id="70665" name="Text Box 9">
            <a:extLst>
              <a:ext uri="{FF2B5EF4-FFF2-40B4-BE49-F238E27FC236}">
                <a16:creationId xmlns:a16="http://schemas.microsoft.com/office/drawing/2014/main" id="{B37E5A6B-AD9E-49D4-B51D-13C4C219C0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9775" y="45466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ATP</a:t>
            </a:r>
          </a:p>
        </p:txBody>
      </p:sp>
      <p:sp>
        <p:nvSpPr>
          <p:cNvPr id="70666" name="Text Box 10">
            <a:extLst>
              <a:ext uri="{FF2B5EF4-FFF2-40B4-BE49-F238E27FC236}">
                <a16:creationId xmlns:a16="http://schemas.microsoft.com/office/drawing/2014/main" id="{B986CE02-CDBE-4474-B28D-5B5D8DA39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5800" y="4151313"/>
            <a:ext cx="14763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</a:rPr>
              <a:t>色素吸收的光能</a:t>
            </a:r>
          </a:p>
        </p:txBody>
      </p:sp>
      <p:sp>
        <p:nvSpPr>
          <p:cNvPr id="70667" name="Text Box 11">
            <a:extLst>
              <a:ext uri="{FF2B5EF4-FFF2-40B4-BE49-F238E27FC236}">
                <a16:creationId xmlns:a16="http://schemas.microsoft.com/office/drawing/2014/main" id="{53F56808-76ED-4941-ADFC-613832CCB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429250"/>
            <a:ext cx="1570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</a:rPr>
              <a:t>光反应</a:t>
            </a:r>
          </a:p>
        </p:txBody>
      </p:sp>
      <p:sp>
        <p:nvSpPr>
          <p:cNvPr id="70668" name="Text Box 12">
            <a:extLst>
              <a:ext uri="{FF2B5EF4-FFF2-40B4-BE49-F238E27FC236}">
                <a16:creationId xmlns:a16="http://schemas.microsoft.com/office/drawing/2014/main" id="{EE7D09F8-F312-4437-AE3D-870AD473F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2650" y="5429250"/>
            <a:ext cx="2197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</a:rPr>
              <a:t>[H]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</a:rPr>
              <a:t>和</a:t>
            </a: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</a:rPr>
              <a:t>ATP</a:t>
            </a:r>
          </a:p>
        </p:txBody>
      </p:sp>
      <p:sp>
        <p:nvSpPr>
          <p:cNvPr id="70669" name="Text Box 13">
            <a:extLst>
              <a:ext uri="{FF2B5EF4-FFF2-40B4-BE49-F238E27FC236}">
                <a16:creationId xmlns:a16="http://schemas.microsoft.com/office/drawing/2014/main" id="{36C297B3-02E3-40C3-B04D-2131C8464C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5663" y="3200400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</a:rPr>
              <a:t>色素</a:t>
            </a:r>
          </a:p>
        </p:txBody>
      </p:sp>
      <p:sp>
        <p:nvSpPr>
          <p:cNvPr id="70670" name="Text Box 14">
            <a:extLst>
              <a:ext uri="{FF2B5EF4-FFF2-40B4-BE49-F238E27FC236}">
                <a16:creationId xmlns:a16="http://schemas.microsoft.com/office/drawing/2014/main" id="{C1A5F0DE-4CD3-4D48-B0F8-3919D0834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9763" y="5024438"/>
            <a:ext cx="2232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</a:rPr>
              <a:t>C</a:t>
            </a:r>
            <a:r>
              <a:rPr lang="en-US" altLang="zh-CN" sz="2400" b="1" baseline="-25000">
                <a:solidFill>
                  <a:srgbClr val="FF0000"/>
                </a:solidFill>
                <a:latin typeface="宋体" panose="02010600030101010101" pitchFamily="2" charset="-122"/>
              </a:rPr>
              <a:t>5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</a:rPr>
              <a:t>化合物</a:t>
            </a:r>
            <a:endParaRPr lang="zh-CN" altLang="en-US" sz="2400" b="1" baseline="-2500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70671" name="Text Box 15">
            <a:extLst>
              <a:ext uri="{FF2B5EF4-FFF2-40B4-BE49-F238E27FC236}">
                <a16:creationId xmlns:a16="http://schemas.microsoft.com/office/drawing/2014/main" id="{9821DB10-FAE3-4AA5-B8DE-4CF951E346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1463" y="4981575"/>
            <a:ext cx="2232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</a:rPr>
              <a:t>C</a:t>
            </a:r>
            <a:r>
              <a:rPr lang="en-US" altLang="zh-CN" sz="2400" b="1" baseline="-25000">
                <a:solidFill>
                  <a:srgbClr val="FF0000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</a:rPr>
              <a:t>化合物</a:t>
            </a:r>
            <a:endParaRPr lang="zh-CN" altLang="en-US" sz="2400" b="1" baseline="-2500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70672" name="Text Box 16">
            <a:extLst>
              <a:ext uri="{FF2B5EF4-FFF2-40B4-BE49-F238E27FC236}">
                <a16:creationId xmlns:a16="http://schemas.microsoft.com/office/drawing/2014/main" id="{51541BF2-4092-4C76-A3FF-6AF72D9A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2063" y="4972050"/>
            <a:ext cx="14398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</a:rPr>
              <a:t>糖类</a:t>
            </a:r>
            <a:endParaRPr lang="zh-CN" altLang="en-US" sz="2400" b="1" baseline="-2500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70673" name="Text Box 17">
            <a:extLst>
              <a:ext uri="{FF2B5EF4-FFF2-40B4-BE49-F238E27FC236}">
                <a16:creationId xmlns:a16="http://schemas.microsoft.com/office/drawing/2014/main" id="{17A592DF-07B1-4468-83A6-93AE4D709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1613" y="5815013"/>
            <a:ext cx="1152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</a:rPr>
              <a:t>增加</a:t>
            </a:r>
          </a:p>
        </p:txBody>
      </p:sp>
      <p:sp>
        <p:nvSpPr>
          <p:cNvPr id="70674" name="Text Box 18">
            <a:extLst>
              <a:ext uri="{FF2B5EF4-FFF2-40B4-BE49-F238E27FC236}">
                <a16:creationId xmlns:a16="http://schemas.microsoft.com/office/drawing/2014/main" id="{2A955145-E850-4574-A7A1-6DC3C71561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8438" y="5794375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</a:rPr>
              <a:t>减少</a:t>
            </a:r>
          </a:p>
        </p:txBody>
      </p:sp>
      <p:grpSp>
        <p:nvGrpSpPr>
          <p:cNvPr id="61459" name="Group 19">
            <a:extLst>
              <a:ext uri="{FF2B5EF4-FFF2-40B4-BE49-F238E27FC236}">
                <a16:creationId xmlns:a16="http://schemas.microsoft.com/office/drawing/2014/main" id="{14ABB82E-1E43-4F68-AC5B-B066538F743F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495300"/>
            <a:ext cx="6804025" cy="2857500"/>
            <a:chOff x="432" y="275"/>
            <a:chExt cx="4954" cy="2359"/>
          </a:xfrm>
        </p:grpSpPr>
        <p:sp>
          <p:nvSpPr>
            <p:cNvPr id="61460" name="AutoShape 20">
              <a:extLst>
                <a:ext uri="{FF2B5EF4-FFF2-40B4-BE49-F238E27FC236}">
                  <a16:creationId xmlns:a16="http://schemas.microsoft.com/office/drawing/2014/main" id="{30117D9A-8601-4B2C-BBA9-2FDC3D47BE7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840" y="1296"/>
              <a:ext cx="192" cy="1824"/>
            </a:xfrm>
            <a:prstGeom prst="rightBrace">
              <a:avLst>
                <a:gd name="adj1" fmla="val 79123"/>
                <a:gd name="adj2" fmla="val 56741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/>
            </a:p>
          </p:txBody>
        </p:sp>
        <p:grpSp>
          <p:nvGrpSpPr>
            <p:cNvPr id="61461" name="Group 21">
              <a:extLst>
                <a:ext uri="{FF2B5EF4-FFF2-40B4-BE49-F238E27FC236}">
                  <a16:creationId xmlns:a16="http://schemas.microsoft.com/office/drawing/2014/main" id="{F0577448-5636-4CEC-AD4D-DFB091CD33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275"/>
              <a:ext cx="4954" cy="2359"/>
              <a:chOff x="432" y="275"/>
              <a:chExt cx="4954" cy="2359"/>
            </a:xfrm>
          </p:grpSpPr>
          <p:sp>
            <p:nvSpPr>
              <p:cNvPr id="61462" name="Arc 22">
                <a:extLst>
                  <a:ext uri="{FF2B5EF4-FFF2-40B4-BE49-F238E27FC236}">
                    <a16:creationId xmlns:a16="http://schemas.microsoft.com/office/drawing/2014/main" id="{E8BCF816-22AC-41D6-B25E-CA17439E6D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007" y="563"/>
                <a:ext cx="409" cy="807"/>
              </a:xfrm>
              <a:custGeom>
                <a:avLst/>
                <a:gdLst>
                  <a:gd name="T0" fmla="*/ 0 w 24982"/>
                  <a:gd name="T1" fmla="*/ 0 h 29652"/>
                  <a:gd name="T2" fmla="*/ 0 w 24982"/>
                  <a:gd name="T3" fmla="*/ 0 h 29652"/>
                  <a:gd name="T4" fmla="*/ 0 w 24982"/>
                  <a:gd name="T5" fmla="*/ 1 h 29652"/>
                  <a:gd name="T6" fmla="*/ 0 w 24982"/>
                  <a:gd name="T7" fmla="*/ 1 h 29652"/>
                  <a:gd name="T8" fmla="*/ 0 w 24982"/>
                  <a:gd name="T9" fmla="*/ 0 h 29652"/>
                  <a:gd name="T10" fmla="*/ 0 w 24982"/>
                  <a:gd name="T11" fmla="*/ 0 h 29652"/>
                  <a:gd name="T12" fmla="*/ 0 w 24982"/>
                  <a:gd name="T13" fmla="*/ 1 h 29652"/>
                  <a:gd name="T14" fmla="*/ 0 w 24982"/>
                  <a:gd name="T15" fmla="*/ 1 h 29652"/>
                  <a:gd name="T16" fmla="*/ 0 w 24982"/>
                  <a:gd name="T17" fmla="*/ 0 h 29652"/>
                  <a:gd name="T18" fmla="*/ 0 w 24982"/>
                  <a:gd name="T19" fmla="*/ 0 h 2965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4982" h="29652" fill="none">
                    <a:moveTo>
                      <a:pt x="23425" y="-1"/>
                    </a:moveTo>
                    <a:cubicBezTo>
                      <a:pt x="24453" y="2559"/>
                      <a:pt x="24982" y="5293"/>
                      <a:pt x="24982" y="8052"/>
                    </a:cubicBezTo>
                    <a:cubicBezTo>
                      <a:pt x="24982" y="19981"/>
                      <a:pt x="15311" y="29652"/>
                      <a:pt x="3382" y="29652"/>
                    </a:cubicBezTo>
                    <a:cubicBezTo>
                      <a:pt x="2249" y="29652"/>
                      <a:pt x="1118" y="29562"/>
                      <a:pt x="0" y="29385"/>
                    </a:cubicBezTo>
                  </a:path>
                  <a:path w="24982" h="29652" stroke="0">
                    <a:moveTo>
                      <a:pt x="23425" y="-1"/>
                    </a:moveTo>
                    <a:cubicBezTo>
                      <a:pt x="24453" y="2559"/>
                      <a:pt x="24982" y="5293"/>
                      <a:pt x="24982" y="8052"/>
                    </a:cubicBezTo>
                    <a:cubicBezTo>
                      <a:pt x="24982" y="19981"/>
                      <a:pt x="15311" y="29652"/>
                      <a:pt x="3382" y="29652"/>
                    </a:cubicBezTo>
                    <a:cubicBezTo>
                      <a:pt x="2249" y="29652"/>
                      <a:pt x="1118" y="29562"/>
                      <a:pt x="0" y="29385"/>
                    </a:cubicBezTo>
                    <a:lnTo>
                      <a:pt x="3382" y="8052"/>
                    </a:lnTo>
                    <a:lnTo>
                      <a:pt x="23425" y="-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61463" name="Group 23">
                <a:extLst>
                  <a:ext uri="{FF2B5EF4-FFF2-40B4-BE49-F238E27FC236}">
                    <a16:creationId xmlns:a16="http://schemas.microsoft.com/office/drawing/2014/main" id="{7277FBF8-1599-4258-92CB-3909AAFAC03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2" y="275"/>
                <a:ext cx="4954" cy="2359"/>
                <a:chOff x="432" y="275"/>
                <a:chExt cx="4954" cy="2359"/>
              </a:xfrm>
            </p:grpSpPr>
            <p:sp>
              <p:nvSpPr>
                <p:cNvPr id="61464" name="Arc 24">
                  <a:extLst>
                    <a:ext uri="{FF2B5EF4-FFF2-40B4-BE49-F238E27FC236}">
                      <a16:creationId xmlns:a16="http://schemas.microsoft.com/office/drawing/2014/main" id="{D91B7CF8-96BE-475C-A370-6B69994010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22187" flipV="1">
                  <a:off x="1296" y="515"/>
                  <a:ext cx="1248" cy="532"/>
                </a:xfrm>
                <a:custGeom>
                  <a:avLst/>
                  <a:gdLst>
                    <a:gd name="T0" fmla="*/ 0 w 43200"/>
                    <a:gd name="T1" fmla="*/ 0 h 26627"/>
                    <a:gd name="T2" fmla="*/ 0 w 43200"/>
                    <a:gd name="T3" fmla="*/ 0 h 26627"/>
                    <a:gd name="T4" fmla="*/ 1 w 43200"/>
                    <a:gd name="T5" fmla="*/ 0 h 26627"/>
                    <a:gd name="T6" fmla="*/ 1 w 43200"/>
                    <a:gd name="T7" fmla="*/ 0 h 26627"/>
                    <a:gd name="T8" fmla="*/ 1 w 43200"/>
                    <a:gd name="T9" fmla="*/ 0 h 26627"/>
                    <a:gd name="T10" fmla="*/ 0 w 43200"/>
                    <a:gd name="T11" fmla="*/ 0 h 26627"/>
                    <a:gd name="T12" fmla="*/ 0 w 43200"/>
                    <a:gd name="T13" fmla="*/ 0 h 26627"/>
                    <a:gd name="T14" fmla="*/ 1 w 43200"/>
                    <a:gd name="T15" fmla="*/ 0 h 26627"/>
                    <a:gd name="T16" fmla="*/ 1 w 43200"/>
                    <a:gd name="T17" fmla="*/ 0 h 26627"/>
                    <a:gd name="T18" fmla="*/ 1 w 43200"/>
                    <a:gd name="T19" fmla="*/ 0 h 26627"/>
                    <a:gd name="T20" fmla="*/ 1 w 43200"/>
                    <a:gd name="T21" fmla="*/ 0 h 26627"/>
                    <a:gd name="T22" fmla="*/ 0 w 43200"/>
                    <a:gd name="T23" fmla="*/ 0 h 26627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43200" h="26627" fill="none">
                      <a:moveTo>
                        <a:pt x="350" y="25472"/>
                      </a:moveTo>
                      <a:cubicBezTo>
                        <a:pt x="117" y="24195"/>
                        <a:pt x="0" y="22898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3293"/>
                        <a:pt x="43000" y="24980"/>
                        <a:pt x="42606" y="26626"/>
                      </a:cubicBezTo>
                    </a:path>
                    <a:path w="43200" h="26627" stroke="0">
                      <a:moveTo>
                        <a:pt x="350" y="25472"/>
                      </a:moveTo>
                      <a:cubicBezTo>
                        <a:pt x="117" y="24195"/>
                        <a:pt x="0" y="22898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3293"/>
                        <a:pt x="43000" y="24980"/>
                        <a:pt x="42606" y="26626"/>
                      </a:cubicBezTo>
                      <a:lnTo>
                        <a:pt x="21600" y="21600"/>
                      </a:lnTo>
                      <a:lnTo>
                        <a:pt x="350" y="25472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465" name="Text Box 25">
                  <a:extLst>
                    <a:ext uri="{FF2B5EF4-FFF2-40B4-BE49-F238E27FC236}">
                      <a16:creationId xmlns:a16="http://schemas.microsoft.com/office/drawing/2014/main" id="{87238313-339F-4240-9A9E-DC982450A11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2" y="1043"/>
                  <a:ext cx="384" cy="38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6858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defTabSz="4572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defTabSz="4572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defTabSz="4572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defTabSz="4572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50000"/>
                    </a:spcBef>
                    <a:buFont typeface="Arial" panose="020B0604020202020204" pitchFamily="34" charset="0"/>
                    <a:buNone/>
                  </a:pPr>
                  <a:r>
                    <a:rPr lang="zh-CN" altLang="en-US" sz="2400" b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光</a:t>
                  </a:r>
                </a:p>
              </p:txBody>
            </p:sp>
            <p:grpSp>
              <p:nvGrpSpPr>
                <p:cNvPr id="61466" name="Group 26">
                  <a:extLst>
                    <a:ext uri="{FF2B5EF4-FFF2-40B4-BE49-F238E27FC236}">
                      <a16:creationId xmlns:a16="http://schemas.microsoft.com/office/drawing/2014/main" id="{2C411617-40BD-4AF4-8F94-D8A97ED137A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275"/>
                  <a:ext cx="4714" cy="2359"/>
                  <a:chOff x="672" y="275"/>
                  <a:chExt cx="4714" cy="2359"/>
                </a:xfrm>
              </p:grpSpPr>
              <p:sp>
                <p:nvSpPr>
                  <p:cNvPr id="61467" name="Text Box 27">
                    <a:extLst>
                      <a:ext uri="{FF2B5EF4-FFF2-40B4-BE49-F238E27FC236}">
                        <a16:creationId xmlns:a16="http://schemas.microsoft.com/office/drawing/2014/main" id="{28E8470F-FE92-4EF2-9307-6B7B7E45147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60" y="275"/>
                    <a:ext cx="624" cy="38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6858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defTabSz="4572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defTabSz="4572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defTabSz="4572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defTabSz="4572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lnSpc>
                        <a:spcPct val="100000"/>
                      </a:lnSpc>
                      <a:spcBef>
                        <a:spcPct val="50000"/>
                      </a:spcBef>
                      <a:buFont typeface="Arial" panose="020B0604020202020204" pitchFamily="34" charset="0"/>
                      <a:buNone/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</a:rPr>
                      <a:t>H</a:t>
                    </a:r>
                    <a:r>
                      <a:rPr lang="en-US" altLang="zh-CN" sz="2400" b="1" baseline="-2500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rPr>
                      <a:t>2</a:t>
                    </a:r>
                    <a:r>
                      <a:rPr lang="en-US" altLang="zh-CN" sz="24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</a:rPr>
                      <a:t>O</a:t>
                    </a:r>
                  </a:p>
                </p:txBody>
              </p:sp>
              <p:sp>
                <p:nvSpPr>
                  <p:cNvPr id="61468" name="Line 28">
                    <a:extLst>
                      <a:ext uri="{FF2B5EF4-FFF2-40B4-BE49-F238E27FC236}">
                        <a16:creationId xmlns:a16="http://schemas.microsoft.com/office/drawing/2014/main" id="{3E03DFF1-5793-44E5-A50B-740EA2AB03F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872" y="1043"/>
                    <a:ext cx="57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469" name="Arc 29">
                    <a:extLst>
                      <a:ext uri="{FF2B5EF4-FFF2-40B4-BE49-F238E27FC236}">
                        <a16:creationId xmlns:a16="http://schemas.microsoft.com/office/drawing/2014/main" id="{1E59BBF7-EB7D-4859-A9FB-3B65A94ABA5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flipH="1" flipV="1">
                    <a:off x="1343" y="1307"/>
                    <a:ext cx="811" cy="765"/>
                  </a:xfrm>
                  <a:custGeom>
                    <a:avLst/>
                    <a:gdLst>
                      <a:gd name="T0" fmla="*/ 0 w 26956"/>
                      <a:gd name="T1" fmla="*/ 0 h 43200"/>
                      <a:gd name="T2" fmla="*/ 0 w 26956"/>
                      <a:gd name="T3" fmla="*/ 0 h 43200"/>
                      <a:gd name="T4" fmla="*/ 1 w 26956"/>
                      <a:gd name="T5" fmla="*/ 0 h 43200"/>
                      <a:gd name="T6" fmla="*/ 0 w 26956"/>
                      <a:gd name="T7" fmla="*/ 0 h 43200"/>
                      <a:gd name="T8" fmla="*/ 0 w 26956"/>
                      <a:gd name="T9" fmla="*/ 0 h 43200"/>
                      <a:gd name="T10" fmla="*/ 0 w 26956"/>
                      <a:gd name="T11" fmla="*/ 0 h 43200"/>
                      <a:gd name="T12" fmla="*/ 0 w 26956"/>
                      <a:gd name="T13" fmla="*/ 0 h 43200"/>
                      <a:gd name="T14" fmla="*/ 1 w 26956"/>
                      <a:gd name="T15" fmla="*/ 0 h 43200"/>
                      <a:gd name="T16" fmla="*/ 0 w 26956"/>
                      <a:gd name="T17" fmla="*/ 0 h 43200"/>
                      <a:gd name="T18" fmla="*/ 0 w 26956"/>
                      <a:gd name="T19" fmla="*/ 0 h 43200"/>
                      <a:gd name="T20" fmla="*/ 0 w 26956"/>
                      <a:gd name="T21" fmla="*/ 0 h 43200"/>
                      <a:gd name="T22" fmla="*/ 0 w 26956"/>
                      <a:gd name="T23" fmla="*/ 0 h 43200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26956" h="43200" fill="none">
                        <a:moveTo>
                          <a:pt x="-1" y="674"/>
                        </a:moveTo>
                        <a:cubicBezTo>
                          <a:pt x="1750" y="226"/>
                          <a:pt x="3549" y="0"/>
                          <a:pt x="5356" y="0"/>
                        </a:cubicBezTo>
                        <a:cubicBezTo>
                          <a:pt x="17285" y="0"/>
                          <a:pt x="26956" y="9670"/>
                          <a:pt x="26956" y="21600"/>
                        </a:cubicBezTo>
                        <a:cubicBezTo>
                          <a:pt x="26956" y="33529"/>
                          <a:pt x="17285" y="43200"/>
                          <a:pt x="5356" y="43200"/>
                        </a:cubicBezTo>
                        <a:cubicBezTo>
                          <a:pt x="4124" y="43200"/>
                          <a:pt x="2894" y="43094"/>
                          <a:pt x="1680" y="42885"/>
                        </a:cubicBezTo>
                      </a:path>
                      <a:path w="26956" h="43200" stroke="0">
                        <a:moveTo>
                          <a:pt x="-1" y="674"/>
                        </a:moveTo>
                        <a:cubicBezTo>
                          <a:pt x="1750" y="226"/>
                          <a:pt x="3549" y="0"/>
                          <a:pt x="5356" y="0"/>
                        </a:cubicBezTo>
                        <a:cubicBezTo>
                          <a:pt x="17285" y="0"/>
                          <a:pt x="26956" y="9670"/>
                          <a:pt x="26956" y="21600"/>
                        </a:cubicBezTo>
                        <a:cubicBezTo>
                          <a:pt x="26956" y="33529"/>
                          <a:pt x="17285" y="43200"/>
                          <a:pt x="5356" y="43200"/>
                        </a:cubicBezTo>
                        <a:cubicBezTo>
                          <a:pt x="4124" y="43200"/>
                          <a:pt x="2894" y="43094"/>
                          <a:pt x="1680" y="42885"/>
                        </a:cubicBezTo>
                        <a:lnTo>
                          <a:pt x="5356" y="21600"/>
                        </a:lnTo>
                        <a:lnTo>
                          <a:pt x="-1" y="674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470" name="Oval 30">
                    <a:extLst>
                      <a:ext uri="{FF2B5EF4-FFF2-40B4-BE49-F238E27FC236}">
                        <a16:creationId xmlns:a16="http://schemas.microsoft.com/office/drawing/2014/main" id="{B6C8E619-B19D-4A96-B658-474B569D482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12" y="755"/>
                    <a:ext cx="624" cy="864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6858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defTabSz="4572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defTabSz="4572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defTabSz="4572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defTabSz="4572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algn="ctr" eaLnBrk="1" hangingPunct="1">
                      <a:lnSpc>
                        <a:spcPct val="100000"/>
                      </a:lnSpc>
                      <a:spcBef>
                        <a:spcPct val="0"/>
                      </a:spcBef>
                      <a:buFont typeface="Arial" panose="020B0604020202020204" pitchFamily="34" charset="0"/>
                      <a:buNone/>
                    </a:pPr>
                    <a:endParaRPr lang="zh-CN" altLang="zh-CN" sz="2400">
                      <a:solidFill>
                        <a:srgbClr val="000000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471" name="Arc 31">
                    <a:extLst>
                      <a:ext uri="{FF2B5EF4-FFF2-40B4-BE49-F238E27FC236}">
                        <a16:creationId xmlns:a16="http://schemas.microsoft.com/office/drawing/2014/main" id="{50A666D2-E3C5-41CB-B112-1D0DE87A2FF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1427"/>
                    <a:ext cx="622" cy="576"/>
                  </a:xfrm>
                  <a:custGeom>
                    <a:avLst/>
                    <a:gdLst>
                      <a:gd name="T0" fmla="*/ 0 w 25464"/>
                      <a:gd name="T1" fmla="*/ 0 h 43200"/>
                      <a:gd name="T2" fmla="*/ 0 w 25464"/>
                      <a:gd name="T3" fmla="*/ 0 h 43200"/>
                      <a:gd name="T4" fmla="*/ 0 w 25464"/>
                      <a:gd name="T5" fmla="*/ 0 h 43200"/>
                      <a:gd name="T6" fmla="*/ 0 w 25464"/>
                      <a:gd name="T7" fmla="*/ 0 h 43200"/>
                      <a:gd name="T8" fmla="*/ 0 w 25464"/>
                      <a:gd name="T9" fmla="*/ 0 h 43200"/>
                      <a:gd name="T10" fmla="*/ 0 w 25464"/>
                      <a:gd name="T11" fmla="*/ 0 h 43200"/>
                      <a:gd name="T12" fmla="*/ 0 w 25464"/>
                      <a:gd name="T13" fmla="*/ 0 h 43200"/>
                      <a:gd name="T14" fmla="*/ 0 w 25464"/>
                      <a:gd name="T15" fmla="*/ 0 h 43200"/>
                      <a:gd name="T16" fmla="*/ 0 w 25464"/>
                      <a:gd name="T17" fmla="*/ 0 h 43200"/>
                      <a:gd name="T18" fmla="*/ 0 w 25464"/>
                      <a:gd name="T19" fmla="*/ 0 h 43200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25464" h="43200" fill="none">
                        <a:moveTo>
                          <a:pt x="3863" y="0"/>
                        </a:moveTo>
                        <a:cubicBezTo>
                          <a:pt x="15793" y="0"/>
                          <a:pt x="25464" y="9670"/>
                          <a:pt x="25464" y="21600"/>
                        </a:cubicBezTo>
                        <a:cubicBezTo>
                          <a:pt x="25464" y="33529"/>
                          <a:pt x="15793" y="43200"/>
                          <a:pt x="3864" y="43200"/>
                        </a:cubicBezTo>
                        <a:cubicBezTo>
                          <a:pt x="2568" y="43200"/>
                          <a:pt x="1274" y="43083"/>
                          <a:pt x="0" y="42851"/>
                        </a:cubicBezTo>
                      </a:path>
                      <a:path w="25464" h="43200" stroke="0">
                        <a:moveTo>
                          <a:pt x="3863" y="0"/>
                        </a:moveTo>
                        <a:cubicBezTo>
                          <a:pt x="15793" y="0"/>
                          <a:pt x="25464" y="9670"/>
                          <a:pt x="25464" y="21600"/>
                        </a:cubicBezTo>
                        <a:cubicBezTo>
                          <a:pt x="25464" y="33529"/>
                          <a:pt x="15793" y="43200"/>
                          <a:pt x="3864" y="43200"/>
                        </a:cubicBezTo>
                        <a:cubicBezTo>
                          <a:pt x="2568" y="43200"/>
                          <a:pt x="1274" y="43083"/>
                          <a:pt x="0" y="42851"/>
                        </a:cubicBezTo>
                        <a:lnTo>
                          <a:pt x="3864" y="21600"/>
                        </a:lnTo>
                        <a:lnTo>
                          <a:pt x="3863" y="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472" name="Arc 32">
                    <a:extLst>
                      <a:ext uri="{FF2B5EF4-FFF2-40B4-BE49-F238E27FC236}">
                        <a16:creationId xmlns:a16="http://schemas.microsoft.com/office/drawing/2014/main" id="{3356D63D-13A8-4F3A-88D8-0008719E7A0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3168" y="515"/>
                    <a:ext cx="1215" cy="1632"/>
                  </a:xfrm>
                  <a:custGeom>
                    <a:avLst/>
                    <a:gdLst>
                      <a:gd name="T0" fmla="*/ 0 w 42069"/>
                      <a:gd name="T1" fmla="*/ 0 h 43200"/>
                      <a:gd name="T2" fmla="*/ 1 w 42069"/>
                      <a:gd name="T3" fmla="*/ 1 h 43200"/>
                      <a:gd name="T4" fmla="*/ 0 w 42069"/>
                      <a:gd name="T5" fmla="*/ 2 h 43200"/>
                      <a:gd name="T6" fmla="*/ 0 w 42069"/>
                      <a:gd name="T7" fmla="*/ 2 h 43200"/>
                      <a:gd name="T8" fmla="*/ 0 w 42069"/>
                      <a:gd name="T9" fmla="*/ 0 h 43200"/>
                      <a:gd name="T10" fmla="*/ 1 w 42069"/>
                      <a:gd name="T11" fmla="*/ 1 h 43200"/>
                      <a:gd name="T12" fmla="*/ 0 w 42069"/>
                      <a:gd name="T13" fmla="*/ 2 h 43200"/>
                      <a:gd name="T14" fmla="*/ 0 w 42069"/>
                      <a:gd name="T15" fmla="*/ 2 h 43200"/>
                      <a:gd name="T16" fmla="*/ 0 w 42069"/>
                      <a:gd name="T17" fmla="*/ 1 h 43200"/>
                      <a:gd name="T18" fmla="*/ 0 w 42069"/>
                      <a:gd name="T19" fmla="*/ 0 h 43200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42069" h="43200" fill="none">
                        <a:moveTo>
                          <a:pt x="20468" y="0"/>
                        </a:moveTo>
                        <a:cubicBezTo>
                          <a:pt x="32398" y="0"/>
                          <a:pt x="42069" y="9670"/>
                          <a:pt x="42069" y="21600"/>
                        </a:cubicBezTo>
                        <a:cubicBezTo>
                          <a:pt x="42069" y="33529"/>
                          <a:pt x="32398" y="43200"/>
                          <a:pt x="20469" y="43200"/>
                        </a:cubicBezTo>
                        <a:cubicBezTo>
                          <a:pt x="11197" y="43200"/>
                          <a:pt x="2960" y="37283"/>
                          <a:pt x="-1" y="28497"/>
                        </a:cubicBezTo>
                      </a:path>
                      <a:path w="42069" h="43200" stroke="0">
                        <a:moveTo>
                          <a:pt x="20468" y="0"/>
                        </a:moveTo>
                        <a:cubicBezTo>
                          <a:pt x="32398" y="0"/>
                          <a:pt x="42069" y="9670"/>
                          <a:pt x="42069" y="21600"/>
                        </a:cubicBezTo>
                        <a:cubicBezTo>
                          <a:pt x="42069" y="33529"/>
                          <a:pt x="32398" y="43200"/>
                          <a:pt x="20469" y="43200"/>
                        </a:cubicBezTo>
                        <a:cubicBezTo>
                          <a:pt x="11197" y="43200"/>
                          <a:pt x="2960" y="37283"/>
                          <a:pt x="-1" y="28497"/>
                        </a:cubicBezTo>
                        <a:lnTo>
                          <a:pt x="20469" y="21600"/>
                        </a:lnTo>
                        <a:lnTo>
                          <a:pt x="20468" y="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473" name="Text Box 33">
                    <a:extLst>
                      <a:ext uri="{FF2B5EF4-FFF2-40B4-BE49-F238E27FC236}">
                        <a16:creationId xmlns:a16="http://schemas.microsoft.com/office/drawing/2014/main" id="{03F99FD3-1735-435B-B9A6-E2AA9EDE0B8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96" y="275"/>
                    <a:ext cx="288" cy="38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6858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defTabSz="4572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defTabSz="4572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defTabSz="4572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defTabSz="4572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lnSpc>
                        <a:spcPct val="100000"/>
                      </a:lnSpc>
                      <a:spcBef>
                        <a:spcPct val="50000"/>
                      </a:spcBef>
                      <a:buFont typeface="Arial" panose="020B0604020202020204" pitchFamily="34" charset="0"/>
                      <a:buNone/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</a:rPr>
                      <a:t>B</a:t>
                    </a:r>
                  </a:p>
                </p:txBody>
              </p:sp>
              <p:sp>
                <p:nvSpPr>
                  <p:cNvPr id="61474" name="Text Box 34">
                    <a:extLst>
                      <a:ext uri="{FF2B5EF4-FFF2-40B4-BE49-F238E27FC236}">
                        <a16:creationId xmlns:a16="http://schemas.microsoft.com/office/drawing/2014/main" id="{CD7F183D-3197-49A4-B0C9-6A8CEC25967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52" y="1043"/>
                    <a:ext cx="288" cy="38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6858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defTabSz="4572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defTabSz="4572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defTabSz="4572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defTabSz="4572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lnSpc>
                        <a:spcPct val="100000"/>
                      </a:lnSpc>
                      <a:spcBef>
                        <a:spcPct val="50000"/>
                      </a:spcBef>
                      <a:buFont typeface="Arial" panose="020B0604020202020204" pitchFamily="34" charset="0"/>
                      <a:buNone/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</a:rPr>
                      <a:t>A</a:t>
                    </a:r>
                  </a:p>
                </p:txBody>
              </p:sp>
              <p:sp>
                <p:nvSpPr>
                  <p:cNvPr id="61475" name="Text Box 35">
                    <a:extLst>
                      <a:ext uri="{FF2B5EF4-FFF2-40B4-BE49-F238E27FC236}">
                        <a16:creationId xmlns:a16="http://schemas.microsoft.com/office/drawing/2014/main" id="{C8898B7E-8CF6-4813-8A41-26147BB430A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48" y="852"/>
                    <a:ext cx="336" cy="38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6858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defTabSz="4572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defTabSz="4572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defTabSz="4572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defTabSz="4572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lnSpc>
                        <a:spcPct val="100000"/>
                      </a:lnSpc>
                      <a:spcBef>
                        <a:spcPct val="50000"/>
                      </a:spcBef>
                      <a:buFont typeface="Arial" panose="020B0604020202020204" pitchFamily="34" charset="0"/>
                      <a:buNone/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</a:rPr>
                      <a:t>C</a:t>
                    </a:r>
                  </a:p>
                </p:txBody>
              </p:sp>
              <p:sp>
                <p:nvSpPr>
                  <p:cNvPr id="61476" name="Text Box 36">
                    <a:extLst>
                      <a:ext uri="{FF2B5EF4-FFF2-40B4-BE49-F238E27FC236}">
                        <a16:creationId xmlns:a16="http://schemas.microsoft.com/office/drawing/2014/main" id="{F96E2AA7-F63F-407F-A9AF-A0E27D5705D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56" y="1200"/>
                    <a:ext cx="240" cy="37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6858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defTabSz="4572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defTabSz="4572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defTabSz="4572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defTabSz="4572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lnSpc>
                        <a:spcPct val="100000"/>
                      </a:lnSpc>
                      <a:spcBef>
                        <a:spcPct val="50000"/>
                      </a:spcBef>
                      <a:buFont typeface="Arial" panose="020B0604020202020204" pitchFamily="34" charset="0"/>
                      <a:buNone/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</a:rPr>
                      <a:t>D</a:t>
                    </a:r>
                  </a:p>
                </p:txBody>
              </p:sp>
              <p:sp>
                <p:nvSpPr>
                  <p:cNvPr id="61477" name="Text Box 37">
                    <a:extLst>
                      <a:ext uri="{FF2B5EF4-FFF2-40B4-BE49-F238E27FC236}">
                        <a16:creationId xmlns:a16="http://schemas.microsoft.com/office/drawing/2014/main" id="{96814299-71F8-48E7-AAF4-97CA49F8A9C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60" y="1873"/>
                    <a:ext cx="587" cy="6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6858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defTabSz="4572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defTabSz="4572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defTabSz="4572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defTabSz="4572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lnSpc>
                        <a:spcPct val="100000"/>
                      </a:lnSpc>
                      <a:spcBef>
                        <a:spcPct val="0"/>
                      </a:spcBef>
                      <a:buFont typeface="Arial" panose="020B0604020202020204" pitchFamily="34" charset="0"/>
                      <a:buNone/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</a:rPr>
                      <a:t>E+Pi</a:t>
                    </a:r>
                  </a:p>
                </p:txBody>
              </p:sp>
              <p:sp>
                <p:nvSpPr>
                  <p:cNvPr id="61478" name="Line 38">
                    <a:extLst>
                      <a:ext uri="{FF2B5EF4-FFF2-40B4-BE49-F238E27FC236}">
                        <a16:creationId xmlns:a16="http://schemas.microsoft.com/office/drawing/2014/main" id="{B9AD6856-FFF0-46FB-B7E8-D5458A16415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640" y="1043"/>
                    <a:ext cx="528" cy="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479" name="Text Box 39">
                    <a:extLst>
                      <a:ext uri="{FF2B5EF4-FFF2-40B4-BE49-F238E27FC236}">
                        <a16:creationId xmlns:a16="http://schemas.microsoft.com/office/drawing/2014/main" id="{97B129B5-9B21-48B0-A3DB-AA52BFF0FA1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92" y="420"/>
                    <a:ext cx="192" cy="37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6858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defTabSz="4572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defTabSz="4572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defTabSz="4572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defTabSz="4572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lnSpc>
                        <a:spcPct val="100000"/>
                      </a:lnSpc>
                      <a:spcBef>
                        <a:spcPct val="50000"/>
                      </a:spcBef>
                      <a:buFont typeface="Arial" panose="020B0604020202020204" pitchFamily="34" charset="0"/>
                      <a:buNone/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</a:rPr>
                      <a:t>F</a:t>
                    </a:r>
                  </a:p>
                </p:txBody>
              </p:sp>
              <p:sp>
                <p:nvSpPr>
                  <p:cNvPr id="61480" name="Text Box 40">
                    <a:extLst>
                      <a:ext uri="{FF2B5EF4-FFF2-40B4-BE49-F238E27FC236}">
                        <a16:creationId xmlns:a16="http://schemas.microsoft.com/office/drawing/2014/main" id="{5777CF21-FE25-4F1B-9FD4-21E0C1E7F17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72" y="1344"/>
                    <a:ext cx="481" cy="37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6858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defTabSz="4572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defTabSz="4572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defTabSz="4572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defTabSz="4572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lnSpc>
                        <a:spcPct val="100000"/>
                      </a:lnSpc>
                      <a:spcBef>
                        <a:spcPct val="50000"/>
                      </a:spcBef>
                      <a:buFont typeface="Arial" panose="020B0604020202020204" pitchFamily="34" charset="0"/>
                      <a:buNone/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</a:rPr>
                      <a:t>G</a:t>
                    </a:r>
                    <a:endParaRPr lang="en-US" altLang="zh-CN" sz="2400" b="1" baseline="-25000">
                      <a:solidFill>
                        <a:srgbClr val="000000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481" name="Text Box 41">
                    <a:extLst>
                      <a:ext uri="{FF2B5EF4-FFF2-40B4-BE49-F238E27FC236}">
                        <a16:creationId xmlns:a16="http://schemas.microsoft.com/office/drawing/2014/main" id="{BE8DFB59-ADA9-49FA-BD9D-D520ECB1D11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753" y="672"/>
                    <a:ext cx="633" cy="37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6858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defTabSz="4572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defTabSz="4572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defTabSz="4572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defTabSz="4572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lnSpc>
                        <a:spcPct val="100000"/>
                      </a:lnSpc>
                      <a:spcBef>
                        <a:spcPct val="0"/>
                      </a:spcBef>
                      <a:buFont typeface="Arial" panose="020B0604020202020204" pitchFamily="34" charset="0"/>
                      <a:buNone/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</a:rPr>
                      <a:t>CO</a:t>
                    </a:r>
                    <a:r>
                      <a:rPr lang="en-US" altLang="zh-CN" sz="2400" b="1" baseline="-2500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rPr>
                      <a:t>2</a:t>
                    </a:r>
                  </a:p>
                </p:txBody>
              </p:sp>
              <p:sp>
                <p:nvSpPr>
                  <p:cNvPr id="61482" name="Line 42">
                    <a:extLst>
                      <a:ext uri="{FF2B5EF4-FFF2-40B4-BE49-F238E27FC236}">
                        <a16:creationId xmlns:a16="http://schemas.microsoft.com/office/drawing/2014/main" id="{A945CB15-5C9D-4089-9273-87AE9B8C121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320" y="707"/>
                    <a:ext cx="43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483" name="Text Box 43">
                    <a:extLst>
                      <a:ext uri="{FF2B5EF4-FFF2-40B4-BE49-F238E27FC236}">
                        <a16:creationId xmlns:a16="http://schemas.microsoft.com/office/drawing/2014/main" id="{8F7B0E42-8EE8-4EE4-9F50-D8350F97FD7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12" y="1968"/>
                    <a:ext cx="245" cy="37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6858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defTabSz="4572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defTabSz="4572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defTabSz="4572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defTabSz="4572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lnSpc>
                        <a:spcPct val="100000"/>
                      </a:lnSpc>
                      <a:spcBef>
                        <a:spcPct val="0"/>
                      </a:spcBef>
                      <a:buFont typeface="Arial" panose="020B0604020202020204" pitchFamily="34" charset="0"/>
                      <a:buNone/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</a:rPr>
                      <a:t>J</a:t>
                    </a:r>
                  </a:p>
                </p:txBody>
              </p:sp>
              <p:sp>
                <p:nvSpPr>
                  <p:cNvPr id="61484" name="Line 44">
                    <a:extLst>
                      <a:ext uri="{FF2B5EF4-FFF2-40B4-BE49-F238E27FC236}">
                        <a16:creationId xmlns:a16="http://schemas.microsoft.com/office/drawing/2014/main" id="{F9529E79-C4B0-4093-8436-4C729566A3C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984" y="2099"/>
                    <a:ext cx="52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485" name="Line 45">
                    <a:extLst>
                      <a:ext uri="{FF2B5EF4-FFF2-40B4-BE49-F238E27FC236}">
                        <a16:creationId xmlns:a16="http://schemas.microsoft.com/office/drawing/2014/main" id="{8F34AE4C-27FD-4732-9822-E5C3A299C6F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20" y="1200"/>
                    <a:ext cx="38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486" name="AutoShape 46">
                    <a:extLst>
                      <a:ext uri="{FF2B5EF4-FFF2-40B4-BE49-F238E27FC236}">
                        <a16:creationId xmlns:a16="http://schemas.microsoft.com/office/drawing/2014/main" id="{340D8A18-835B-4D8C-937C-13E94EB982F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5400000">
                    <a:off x="1680" y="1056"/>
                    <a:ext cx="192" cy="2208"/>
                  </a:xfrm>
                  <a:prstGeom prst="leftBrace">
                    <a:avLst>
                      <a:gd name="adj1" fmla="val 158764"/>
                      <a:gd name="adj2" fmla="val 55162"/>
                    </a:avLst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6858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defTabSz="4572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defTabSz="4572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defTabSz="4572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defTabSz="4572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lnSpc>
                        <a:spcPct val="100000"/>
                      </a:lnSpc>
                      <a:spcBef>
                        <a:spcPct val="0"/>
                      </a:spcBef>
                      <a:buFont typeface="Arial" panose="020B0604020202020204" pitchFamily="34" charset="0"/>
                      <a:buNone/>
                    </a:pPr>
                    <a:endParaRPr lang="zh-CN" altLang="en-US" sz="1800"/>
                  </a:p>
                </p:txBody>
              </p:sp>
              <p:sp>
                <p:nvSpPr>
                  <p:cNvPr id="61487" name="Text Box 47">
                    <a:extLst>
                      <a:ext uri="{FF2B5EF4-FFF2-40B4-BE49-F238E27FC236}">
                        <a16:creationId xmlns:a16="http://schemas.microsoft.com/office/drawing/2014/main" id="{03933C61-C13B-4738-90E8-833DD29AB28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76" y="2208"/>
                    <a:ext cx="306" cy="37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6858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defTabSz="4572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defTabSz="4572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defTabSz="4572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defTabSz="4572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lnSpc>
                        <a:spcPct val="100000"/>
                      </a:lnSpc>
                      <a:spcBef>
                        <a:spcPct val="0"/>
                      </a:spcBef>
                      <a:buFont typeface="Arial" panose="020B0604020202020204" pitchFamily="34" charset="0"/>
                      <a:buNone/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</a:rPr>
                      <a:t>H</a:t>
                    </a:r>
                  </a:p>
                </p:txBody>
              </p:sp>
              <p:sp>
                <p:nvSpPr>
                  <p:cNvPr id="61488" name="Text Box 48">
                    <a:extLst>
                      <a:ext uri="{FF2B5EF4-FFF2-40B4-BE49-F238E27FC236}">
                        <a16:creationId xmlns:a16="http://schemas.microsoft.com/office/drawing/2014/main" id="{A6C8ADC5-9AA4-441F-B071-8A57257F48C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5" y="2256"/>
                    <a:ext cx="287" cy="37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6858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defTabSz="4572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defTabSz="4572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defTabSz="4572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defTabSz="4572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lnSpc>
                        <a:spcPct val="100000"/>
                      </a:lnSpc>
                      <a:spcBef>
                        <a:spcPct val="50000"/>
                      </a:spcBef>
                      <a:buFont typeface="Arial" panose="020B0604020202020204" pitchFamily="34" charset="0"/>
                      <a:buNone/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</a:rPr>
                      <a:t>I</a:t>
                    </a:r>
                  </a:p>
                </p:txBody>
              </p:sp>
            </p:grpSp>
          </p:grp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0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7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7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70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70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70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70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70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7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2" dur="500"/>
                                        <p:tgtEl>
                                          <p:spTgt spid="70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7" dur="500"/>
                                        <p:tgtEl>
                                          <p:spTgt spid="70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0" grpId="0"/>
      <p:bldP spid="70661" grpId="0"/>
      <p:bldP spid="70662" grpId="0"/>
      <p:bldP spid="70663" grpId="0"/>
      <p:bldP spid="70664" grpId="0"/>
      <p:bldP spid="70665" grpId="0"/>
      <p:bldP spid="70666" grpId="0"/>
      <p:bldP spid="70667" grpId="0"/>
      <p:bldP spid="70668" grpId="0"/>
      <p:bldP spid="70669" grpId="0"/>
      <p:bldP spid="70670" grpId="0"/>
      <p:bldP spid="70671" grpId="0"/>
      <p:bldP spid="70672" grpId="0"/>
      <p:bldP spid="70673" grpId="0"/>
      <p:bldP spid="7067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8EAC82A8-C3A5-465E-A7A6-3A338D2C8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04800"/>
            <a:ext cx="8915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（一）实验：绿叶中色素的提取和分离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6A1BA774-5ED3-43A5-AB99-38325350D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600200"/>
            <a:ext cx="114300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实验原理：</a:t>
            </a:r>
            <a:r>
              <a: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		</a:t>
            </a:r>
            <a:endParaRPr kumimoji="0" lang="en-US" altLang="zh-CN" sz="4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      </a:t>
            </a:r>
            <a:endParaRPr kumimoji="0" lang="en-US" altLang="zh-CN" sz="4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目的要求：</a:t>
            </a:r>
            <a:endParaRPr kumimoji="0" lang="en-US" altLang="zh-CN" sz="4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4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材料用具：</a:t>
            </a:r>
            <a:endParaRPr kumimoji="0" lang="zh-CN" altLang="en-US" sz="4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          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3BB4634-802D-4F10-B1A8-201313647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1630363"/>
            <a:ext cx="32623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（无水乙醇）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B933FFB-D7E1-4FDD-B003-6821C0DA6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4813" y="1630363"/>
            <a:ext cx="12096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提取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BA349A7-3174-4F36-A4DC-805A8A2DD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7213" y="1660525"/>
            <a:ext cx="22383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(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层析液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)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EDB9E66-FEA8-4508-9DD4-E28C975D7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1630363"/>
            <a:ext cx="12112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分离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DE452C-BDBC-4CA5-AF07-E2D518716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767013"/>
            <a:ext cx="914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绿叶中色素的提取和分离及色素的种类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CC1A9DB-B75A-4908-BF82-75E6C1CB7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4813" y="4062413"/>
            <a:ext cx="112014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新鲜的绿叶、定性滤纸等、无水乙醇、                     层析液等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0" name="图片 9" descr="`~EZPDHQB}8L6K$P(ZPX$(8">
            <a:extLst>
              <a:ext uri="{FF2B5EF4-FFF2-40B4-BE49-F238E27FC236}">
                <a16:creationId xmlns:a16="http://schemas.microsoft.com/office/drawing/2014/main" id="{A815F9A8-6C72-469D-A0D9-6BC8A7B59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44" y="2428875"/>
            <a:ext cx="8230235" cy="2327910"/>
          </a:xfrm>
          <a:prstGeom prst="rect">
            <a:avLst/>
          </a:prstGeom>
        </p:spPr>
      </p:pic>
      <p:pic>
        <p:nvPicPr>
          <p:cNvPr id="11" name="图片 10" descr="(W`HUIU0%7ON7C5{S[HQ92Y">
            <a:extLst>
              <a:ext uri="{FF2B5EF4-FFF2-40B4-BE49-F238E27FC236}">
                <a16:creationId xmlns:a16="http://schemas.microsoft.com/office/drawing/2014/main" id="{95FE6D44-E3CC-4876-9DFB-1FFBAD62B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4478" y="2347912"/>
            <a:ext cx="8230870" cy="27711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/>
      <p:bldP spid="3" grpId="0"/>
      <p:bldP spid="4" grpId="0"/>
      <p:bldP spid="7" grpId="0"/>
      <p:bldP spid="8" grpId="0"/>
      <p:bldP spid="9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椭圆 15"/>
          <p:cNvSpPr/>
          <p:nvPr/>
        </p:nvSpPr>
        <p:spPr>
          <a:xfrm>
            <a:off x="8652510" y="3221990"/>
            <a:ext cx="1523365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283" name="Text Box 35"/>
          <p:cNvSpPr txBox="1"/>
          <p:nvPr/>
        </p:nvSpPr>
        <p:spPr>
          <a:xfrm>
            <a:off x="409575" y="61913"/>
            <a:ext cx="6151245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复习回顾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光合作用的过程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806450" y="1160780"/>
            <a:ext cx="10006330" cy="1938020"/>
            <a:chOff x="1270" y="1828"/>
            <a:chExt cx="15758" cy="3052"/>
          </a:xfrm>
        </p:grpSpPr>
        <p:sp>
          <p:nvSpPr>
            <p:cNvPr id="4" name="文本框 3"/>
            <p:cNvSpPr txBox="1"/>
            <p:nvPr/>
          </p:nvSpPr>
          <p:spPr>
            <a:xfrm>
              <a:off x="1270" y="1828"/>
              <a:ext cx="15759" cy="3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3200" b="1"/>
            </a:p>
            <a:p>
              <a:r>
                <a:rPr lang="en-US" altLang="zh-CN" sz="4400" b="1">
                  <a:solidFill>
                    <a:srgbClr val="FF0000"/>
                  </a:solidFill>
                </a:rPr>
                <a:t>CO</a:t>
              </a:r>
              <a:r>
                <a:rPr lang="en-US" altLang="zh-CN" sz="4400" b="1" baseline="-25000">
                  <a:solidFill>
                    <a:srgbClr val="FF0000"/>
                  </a:solidFill>
                </a:rPr>
                <a:t>2</a:t>
              </a:r>
              <a:r>
                <a:rPr lang="en-US" altLang="zh-CN" sz="4400" b="1">
                  <a:solidFill>
                    <a:srgbClr val="FF0000"/>
                  </a:solidFill>
                </a:rPr>
                <a:t>+H</a:t>
              </a:r>
              <a:r>
                <a:rPr lang="en-US" altLang="zh-CN" sz="4400" b="1" baseline="-25000">
                  <a:solidFill>
                    <a:srgbClr val="FF0000"/>
                  </a:solidFill>
                </a:rPr>
                <a:t>2</a:t>
              </a:r>
              <a:r>
                <a:rPr lang="en-US" altLang="zh-CN" sz="4400" b="1">
                  <a:solidFill>
                    <a:srgbClr val="FF0000"/>
                  </a:solidFill>
                </a:rPr>
                <a:t>O                    </a:t>
              </a:r>
              <a:r>
                <a:rPr lang="zh-CN" altLang="en-US" sz="4400" b="1">
                  <a:solidFill>
                    <a:srgbClr val="FF0000"/>
                  </a:solidFill>
                </a:rPr>
                <a:t>（</a:t>
              </a:r>
              <a:r>
                <a:rPr lang="en-US" altLang="zh-CN" sz="4400" b="1">
                  <a:solidFill>
                    <a:srgbClr val="FF0000"/>
                  </a:solidFill>
                </a:rPr>
                <a:t>CH</a:t>
              </a:r>
              <a:r>
                <a:rPr lang="en-US" altLang="zh-CN" sz="4400" b="1" baseline="-25000">
                  <a:solidFill>
                    <a:srgbClr val="FF0000"/>
                  </a:solidFill>
                </a:rPr>
                <a:t>2</a:t>
              </a:r>
              <a:r>
                <a:rPr lang="en-US" altLang="zh-CN" sz="4400" b="1">
                  <a:solidFill>
                    <a:srgbClr val="FF0000"/>
                  </a:solidFill>
                </a:rPr>
                <a:t>O</a:t>
              </a:r>
              <a:r>
                <a:rPr lang="zh-CN" altLang="en-US" sz="4400" b="1">
                  <a:solidFill>
                    <a:srgbClr val="FF0000"/>
                  </a:solidFill>
                </a:rPr>
                <a:t>）</a:t>
              </a:r>
              <a:r>
                <a:rPr lang="en-US" altLang="zh-CN" sz="4400" b="1">
                  <a:solidFill>
                    <a:srgbClr val="FF0000"/>
                  </a:solidFill>
                </a:rPr>
                <a:t>+O</a:t>
              </a:r>
              <a:r>
                <a:rPr lang="en-US" altLang="zh-CN" sz="4400" b="1" baseline="-25000">
                  <a:solidFill>
                    <a:srgbClr val="FF0000"/>
                  </a:solidFill>
                </a:rPr>
                <a:t>2</a:t>
              </a:r>
              <a:endParaRPr lang="zh-CN" altLang="en-US" sz="4400" b="1">
                <a:solidFill>
                  <a:srgbClr val="FF0000"/>
                </a:solidFill>
              </a:endParaRPr>
            </a:p>
            <a:p>
              <a:endParaRPr lang="zh-CN" altLang="en-US" sz="4400" b="1">
                <a:solidFill>
                  <a:srgbClr val="FF0000"/>
                </a:solidFill>
              </a:endParaRPr>
            </a:p>
          </p:txBody>
        </p:sp>
        <p:cxnSp>
          <p:nvCxnSpPr>
            <p:cNvPr id="5" name="直接箭头连接符 4"/>
            <p:cNvCxnSpPr/>
            <p:nvPr/>
          </p:nvCxnSpPr>
          <p:spPr>
            <a:xfrm>
              <a:off x="5036" y="3229"/>
              <a:ext cx="4114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6184" y="2407"/>
              <a:ext cx="2666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>
                  <a:solidFill>
                    <a:srgbClr val="FF0000"/>
                  </a:solidFill>
                </a:rPr>
                <a:t>光照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984" y="3229"/>
              <a:ext cx="2666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>
                  <a:solidFill>
                    <a:srgbClr val="FF0000"/>
                  </a:solidFill>
                </a:rPr>
                <a:t>叶绿体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409575" y="707390"/>
            <a:ext cx="46532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3200" b="1">
                <a:latin typeface="+mn-lt"/>
                <a:sym typeface="+mn-ea"/>
              </a:rPr>
              <a:t>一、光合作用的总反应式</a:t>
            </a:r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806450" y="2799080"/>
            <a:ext cx="10006330" cy="1419860"/>
            <a:chOff x="1270" y="4571"/>
            <a:chExt cx="15758" cy="2236"/>
          </a:xfrm>
        </p:grpSpPr>
        <p:sp>
          <p:nvSpPr>
            <p:cNvPr id="10" name="文本框 9"/>
            <p:cNvSpPr txBox="1"/>
            <p:nvPr/>
          </p:nvSpPr>
          <p:spPr>
            <a:xfrm>
              <a:off x="1270" y="4571"/>
              <a:ext cx="15759" cy="19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3200" b="1"/>
            </a:p>
            <a:p>
              <a:r>
                <a:rPr lang="en-US" altLang="zh-CN" sz="4400" b="1">
                  <a:solidFill>
                    <a:srgbClr val="FF0000"/>
                  </a:solidFill>
                </a:rPr>
                <a:t>6CO</a:t>
              </a:r>
              <a:r>
                <a:rPr lang="en-US" altLang="zh-CN" sz="4400" b="1" baseline="-25000">
                  <a:solidFill>
                    <a:srgbClr val="FF0000"/>
                  </a:solidFill>
                </a:rPr>
                <a:t>2</a:t>
              </a:r>
              <a:r>
                <a:rPr lang="en-US" altLang="zh-CN" sz="4400" b="1">
                  <a:solidFill>
                    <a:srgbClr val="FF0000"/>
                  </a:solidFill>
                </a:rPr>
                <a:t>+12H</a:t>
              </a:r>
              <a:r>
                <a:rPr lang="en-US" altLang="zh-CN" sz="4400" b="1" baseline="-25000">
                  <a:solidFill>
                    <a:srgbClr val="FF0000"/>
                  </a:solidFill>
                </a:rPr>
                <a:t>2</a:t>
              </a:r>
              <a:r>
                <a:rPr lang="en-US" altLang="zh-CN" sz="4400" b="1">
                  <a:solidFill>
                    <a:srgbClr val="FF0000"/>
                  </a:solidFill>
                </a:rPr>
                <a:t>O               C</a:t>
              </a:r>
              <a:r>
                <a:rPr lang="en-US" altLang="zh-CN" sz="4400" b="1" baseline="-25000">
                  <a:solidFill>
                    <a:srgbClr val="FF0000"/>
                  </a:solidFill>
                </a:rPr>
                <a:t>6</a:t>
              </a:r>
              <a:r>
                <a:rPr lang="en-US" altLang="zh-CN" sz="4400" b="1">
                  <a:solidFill>
                    <a:srgbClr val="FF0000"/>
                  </a:solidFill>
                </a:rPr>
                <a:t>H</a:t>
              </a:r>
              <a:r>
                <a:rPr lang="en-US" altLang="zh-CN" sz="4400" b="1" baseline="-25000">
                  <a:solidFill>
                    <a:srgbClr val="FF0000"/>
                  </a:solidFill>
                </a:rPr>
                <a:t>12</a:t>
              </a:r>
              <a:r>
                <a:rPr lang="en-US" altLang="zh-CN" sz="4400" b="1">
                  <a:solidFill>
                    <a:srgbClr val="FF0000"/>
                  </a:solidFill>
                </a:rPr>
                <a:t>O</a:t>
              </a:r>
              <a:r>
                <a:rPr lang="en-US" altLang="zh-CN" sz="4400" b="1" baseline="-25000">
                  <a:solidFill>
                    <a:srgbClr val="FF0000"/>
                  </a:solidFill>
                </a:rPr>
                <a:t>6</a:t>
              </a:r>
              <a:r>
                <a:rPr lang="en-US" altLang="zh-CN" sz="4400" b="1">
                  <a:solidFill>
                    <a:srgbClr val="FF0000"/>
                  </a:solidFill>
                </a:rPr>
                <a:t>+6O</a:t>
              </a:r>
              <a:r>
                <a:rPr lang="en-US" altLang="zh-CN" sz="4400" b="1" baseline="-25000">
                  <a:solidFill>
                    <a:srgbClr val="FF0000"/>
                  </a:solidFill>
                </a:rPr>
                <a:t>2</a:t>
              </a:r>
              <a:r>
                <a:rPr lang="en-US" altLang="zh-CN" sz="4400" b="1">
                  <a:solidFill>
                    <a:srgbClr val="FF0000"/>
                  </a:solidFill>
                </a:rPr>
                <a:t>+6H</a:t>
              </a:r>
              <a:r>
                <a:rPr lang="en-US" altLang="zh-CN" sz="4400" b="1" baseline="-25000">
                  <a:solidFill>
                    <a:srgbClr val="FF0000"/>
                  </a:solidFill>
                </a:rPr>
                <a:t>2</a:t>
              </a:r>
              <a:r>
                <a:rPr lang="en-US" altLang="zh-CN" sz="4400" b="1">
                  <a:solidFill>
                    <a:srgbClr val="FF0000"/>
                  </a:solidFill>
                </a:rPr>
                <a:t>O</a:t>
              </a:r>
              <a:endParaRPr lang="zh-CN" altLang="en-US" sz="4400" b="1">
                <a:solidFill>
                  <a:srgbClr val="FF0000"/>
                </a:solidFill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>
              <a:off x="5984" y="5985"/>
              <a:ext cx="2768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6484" y="5163"/>
              <a:ext cx="2666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>
                  <a:solidFill>
                    <a:srgbClr val="FF0000"/>
                  </a:solidFill>
                </a:rPr>
                <a:t>光照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284" y="5985"/>
              <a:ext cx="2666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>
                  <a:solidFill>
                    <a:srgbClr val="FF0000"/>
                  </a:solidFill>
                </a:rPr>
                <a:t>叶绿体</a:t>
              </a:r>
            </a:p>
          </p:txBody>
        </p:sp>
      </p:grpSp>
      <p:cxnSp>
        <p:nvCxnSpPr>
          <p:cNvPr id="17" name="直接箭头连接符 16"/>
          <p:cNvCxnSpPr/>
          <p:nvPr/>
        </p:nvCxnSpPr>
        <p:spPr>
          <a:xfrm flipV="1">
            <a:off x="9531350" y="2514600"/>
            <a:ext cx="450215" cy="8585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9531350" y="1742440"/>
            <a:ext cx="23361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光合作用过程中会有水产生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409575" y="4951095"/>
            <a:ext cx="46532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3200" b="1">
                <a:latin typeface="+mn-lt"/>
                <a:sym typeface="+mn-ea"/>
              </a:rPr>
              <a:t>二、光合作用的具体过程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927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/>
      <p:bldP spid="19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Z(~DNGXBICIS~ATQK6}8XC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4512" y="1683124"/>
            <a:ext cx="4951095" cy="3572510"/>
          </a:xfrm>
          <a:prstGeom prst="rect">
            <a:avLst/>
          </a:prstGeom>
        </p:spPr>
      </p:pic>
      <p:sp>
        <p:nvSpPr>
          <p:cNvPr id="5" name="Text Box 41"/>
          <p:cNvSpPr txBox="1"/>
          <p:nvPr/>
        </p:nvSpPr>
        <p:spPr>
          <a:xfrm>
            <a:off x="1540510" y="313055"/>
            <a:ext cx="3043555" cy="10763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      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光反应</a:t>
            </a:r>
          </a:p>
          <a:p>
            <a:pPr marL="0" lvl="0" indent="0" defTabSz="45720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（类囊体薄膜）</a:t>
            </a:r>
          </a:p>
        </p:txBody>
      </p:sp>
      <p:sp>
        <p:nvSpPr>
          <p:cNvPr id="6" name="Text Box 41"/>
          <p:cNvSpPr txBox="1"/>
          <p:nvPr/>
        </p:nvSpPr>
        <p:spPr>
          <a:xfrm>
            <a:off x="7958455" y="313055"/>
            <a:ext cx="3512820" cy="10763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         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暗反应</a:t>
            </a:r>
          </a:p>
          <a:p>
            <a:pPr marL="0" lvl="0" indent="0" defTabSz="45720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（叶绿体基质）</a:t>
            </a:r>
          </a:p>
        </p:txBody>
      </p:sp>
      <p:pic>
        <p:nvPicPr>
          <p:cNvPr id="7" name="图片 6" descr="~Y2V4I_}Y_$W3S]0$AA2OL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0" y="1420495"/>
            <a:ext cx="6299200" cy="3794760"/>
          </a:xfrm>
          <a:prstGeom prst="rect">
            <a:avLst/>
          </a:prstGeom>
        </p:spPr>
      </p:pic>
      <p:sp>
        <p:nvSpPr>
          <p:cNvPr id="8" name="上弧形箭头 7"/>
          <p:cNvSpPr/>
          <p:nvPr/>
        </p:nvSpPr>
        <p:spPr>
          <a:xfrm rot="1500000">
            <a:off x="5737225" y="1380490"/>
            <a:ext cx="1934845" cy="552450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上弧形箭头 8"/>
          <p:cNvSpPr/>
          <p:nvPr/>
        </p:nvSpPr>
        <p:spPr>
          <a:xfrm rot="5640000">
            <a:off x="5749925" y="3545840"/>
            <a:ext cx="1908810" cy="783590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1480" name="Text Box 40"/>
          <p:cNvSpPr txBox="1"/>
          <p:nvPr/>
        </p:nvSpPr>
        <p:spPr>
          <a:xfrm>
            <a:off x="118745" y="5316855"/>
            <a:ext cx="8153400" cy="13220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 defTabSz="457200" eaLnBrk="1" hangingPunct="1">
              <a:lnSpc>
                <a:spcPct val="100000"/>
              </a:lnSpc>
              <a:spcBef>
                <a:spcPct val="50000"/>
              </a:spcBef>
            </a:pPr>
            <a:r>
              <a:rPr lang="zh-CN" altLang="en-US" sz="3200" b="1" dirty="0">
                <a:solidFill>
                  <a:srgbClr val="0000FF"/>
                </a:solidFill>
                <a:ea typeface="等线" panose="02010600030101010101" pitchFamily="2" charset="-122"/>
              </a:rPr>
              <a:t>实质</a:t>
            </a:r>
            <a:r>
              <a:rPr lang="en-US" altLang="zh-CN" sz="3200" b="1" dirty="0">
                <a:solidFill>
                  <a:srgbClr val="0000FF"/>
                </a:solidFill>
                <a:ea typeface="等线" panose="02010600030101010101" pitchFamily="2" charset="-122"/>
              </a:rPr>
              <a:t>——</a:t>
            </a:r>
            <a:r>
              <a:rPr lang="zh-CN" altLang="en-US" sz="3200" b="1" dirty="0">
                <a:solidFill>
                  <a:srgbClr val="0000FF"/>
                </a:solidFill>
                <a:ea typeface="等线" panose="02010600030101010101" pitchFamily="2" charset="-122"/>
              </a:rPr>
              <a:t>合成有机物，能量转化：</a:t>
            </a:r>
          </a:p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lang="zh-CN" altLang="en-US" sz="3200" b="1" dirty="0">
                <a:solidFill>
                  <a:srgbClr val="0000FF"/>
                </a:solidFill>
                <a:ea typeface="等线" panose="02010600030101010101" pitchFamily="2" charset="-122"/>
              </a:rPr>
              <a:t>        具体为：</a:t>
            </a:r>
          </a:p>
        </p:txBody>
      </p:sp>
      <p:sp>
        <p:nvSpPr>
          <p:cNvPr id="2" name="Text Box 41"/>
          <p:cNvSpPr txBox="1"/>
          <p:nvPr/>
        </p:nvSpPr>
        <p:spPr>
          <a:xfrm>
            <a:off x="2389505" y="6055360"/>
            <a:ext cx="9455150" cy="58356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光能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→ATP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中活跃的化学能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→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糖类中稳定的化学能</a:t>
            </a:r>
          </a:p>
        </p:txBody>
      </p:sp>
    </p:spTree>
    <p:extLst>
      <p:ext uri="{BB962C8B-B14F-4D97-AF65-F5344CB8AC3E}">
        <p14:creationId xmlns:p14="http://schemas.microsoft.com/office/powerpoint/2010/main" val="915512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0" grpId="0"/>
      <p:bldP spid="2" grpId="0" bldLvl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4"/>
          <p:cNvSpPr/>
          <p:nvPr/>
        </p:nvSpPr>
        <p:spPr>
          <a:xfrm>
            <a:off x="1295400" y="2133600"/>
            <a:ext cx="9467850" cy="14700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5720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5400" b="1" dirty="0">
                <a:latin typeface="Arial" panose="020B0604020202020204" pitchFamily="34" charset="0"/>
                <a:ea typeface="黑体" panose="02010609060101010101" pitchFamily="49" charset="-122"/>
              </a:rPr>
              <a:t>四、影响光合作用的因素</a:t>
            </a:r>
          </a:p>
        </p:txBody>
      </p:sp>
    </p:spTree>
    <p:extLst>
      <p:ext uri="{BB962C8B-B14F-4D97-AF65-F5344CB8AC3E}">
        <p14:creationId xmlns:p14="http://schemas.microsoft.com/office/powerpoint/2010/main" val="299470923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Text Box 3"/>
          <p:cNvSpPr txBox="1"/>
          <p:nvPr/>
        </p:nvSpPr>
        <p:spPr>
          <a:xfrm>
            <a:off x="410845" y="457200"/>
            <a:ext cx="10936605" cy="14700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3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sz="3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结合光合作用的</a:t>
            </a:r>
            <a:r>
              <a:rPr lang="zh-CN" sz="3200" b="1" dirty="0">
                <a:ln/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反应物</a:t>
            </a:r>
            <a:r>
              <a:rPr lang="zh-CN" sz="3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sz="3200" b="1" dirty="0">
                <a:ln/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发生条件</a:t>
            </a:r>
            <a:r>
              <a:rPr lang="zh-CN" sz="3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，来谈一谈哪些因素会影响其速率？</a:t>
            </a:r>
          </a:p>
        </p:txBody>
      </p:sp>
      <p:sp>
        <p:nvSpPr>
          <p:cNvPr id="76804" name="Text Box 4"/>
          <p:cNvSpPr txBox="1"/>
          <p:nvPr/>
        </p:nvSpPr>
        <p:spPr>
          <a:xfrm>
            <a:off x="2057400" y="2363470"/>
            <a:ext cx="64770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3600" b="1" dirty="0">
                <a:solidFill>
                  <a:srgbClr val="FF0000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3600" b="1" dirty="0">
                <a:solidFill>
                  <a:srgbClr val="FF0000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）</a:t>
            </a:r>
            <a:r>
              <a:rPr lang="en-US" altLang="zh-CN" sz="3600" b="1" dirty="0">
                <a:solidFill>
                  <a:srgbClr val="FF0000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CO</a:t>
            </a:r>
            <a:r>
              <a:rPr lang="en-US" altLang="zh-CN" sz="3600" b="1" baseline="-25000" dirty="0">
                <a:solidFill>
                  <a:srgbClr val="FF0000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3600" b="1" dirty="0">
                <a:solidFill>
                  <a:srgbClr val="FF0000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浓度</a:t>
            </a:r>
          </a:p>
        </p:txBody>
      </p:sp>
      <p:sp>
        <p:nvSpPr>
          <p:cNvPr id="76805" name="Text Box 5"/>
          <p:cNvSpPr txBox="1"/>
          <p:nvPr/>
        </p:nvSpPr>
        <p:spPr>
          <a:xfrm>
            <a:off x="2057400" y="3009900"/>
            <a:ext cx="2992438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3600" b="1" dirty="0">
                <a:solidFill>
                  <a:srgbClr val="FF0000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3600" b="1" dirty="0">
                <a:solidFill>
                  <a:srgbClr val="FF0000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）水分</a:t>
            </a:r>
          </a:p>
        </p:txBody>
      </p:sp>
      <p:sp>
        <p:nvSpPr>
          <p:cNvPr id="76806" name="Text Box 6"/>
          <p:cNvSpPr txBox="1"/>
          <p:nvPr/>
        </p:nvSpPr>
        <p:spPr>
          <a:xfrm>
            <a:off x="2057400" y="3671888"/>
            <a:ext cx="4932363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3600" b="1" dirty="0">
                <a:solidFill>
                  <a:srgbClr val="FF0000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3600" b="1" dirty="0">
                <a:solidFill>
                  <a:srgbClr val="FF0000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）光照</a:t>
            </a:r>
          </a:p>
        </p:txBody>
      </p:sp>
      <p:sp>
        <p:nvSpPr>
          <p:cNvPr id="76807" name="Text Box 7"/>
          <p:cNvSpPr txBox="1"/>
          <p:nvPr/>
        </p:nvSpPr>
        <p:spPr>
          <a:xfrm>
            <a:off x="2057400" y="4304691"/>
            <a:ext cx="4367530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3600" b="1" dirty="0">
                <a:solidFill>
                  <a:srgbClr val="FF0000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4</a:t>
            </a:r>
            <a:r>
              <a:rPr lang="zh-CN" altLang="en-US" sz="3600" b="1" dirty="0">
                <a:solidFill>
                  <a:srgbClr val="FF0000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）温度</a:t>
            </a:r>
          </a:p>
        </p:txBody>
      </p:sp>
      <p:sp>
        <p:nvSpPr>
          <p:cNvPr id="76808" name="Text Box 8"/>
          <p:cNvSpPr txBox="1"/>
          <p:nvPr/>
        </p:nvSpPr>
        <p:spPr>
          <a:xfrm>
            <a:off x="2066058" y="4951022"/>
            <a:ext cx="4922204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3600" b="1" dirty="0">
                <a:solidFill>
                  <a:srgbClr val="FF0000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5</a:t>
            </a:r>
            <a:r>
              <a:rPr lang="zh-CN" altLang="en-US" sz="3600" b="1" dirty="0">
                <a:solidFill>
                  <a:srgbClr val="FF0000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）矿质元素</a:t>
            </a:r>
          </a:p>
        </p:txBody>
      </p:sp>
    </p:spTree>
    <p:extLst>
      <p:ext uri="{BB962C8B-B14F-4D97-AF65-F5344CB8AC3E}">
        <p14:creationId xmlns:p14="http://schemas.microsoft.com/office/powerpoint/2010/main" val="198418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6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4" grpId="0"/>
      <p:bldP spid="76805" grpId="0"/>
      <p:bldP spid="76806" grpId="0"/>
      <p:bldP spid="76807" grpId="0"/>
      <p:bldP spid="76808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内容占位符 6"/>
          <p:cNvGraphicFramePr>
            <a:graphicFrameLocks noGrp="1"/>
          </p:cNvGraphicFramePr>
          <p:nvPr>
            <p:ph sz="quarter" idx="4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87908551"/>
              </p:ext>
            </p:extLst>
          </p:nvPr>
        </p:nvGraphicFramePr>
        <p:xfrm>
          <a:off x="93345" y="5080"/>
          <a:ext cx="12061825" cy="6744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1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5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34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9928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CO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 sz="3200" b="1" dirty="0">
                          <a:solidFill>
                            <a:schemeClr val="tx1"/>
                          </a:solidFill>
                        </a:rPr>
                        <a:t>浓度</a:t>
                      </a:r>
                    </a:p>
                    <a:p>
                      <a:pPr algn="ctr">
                        <a:buNone/>
                      </a:pP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99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3200" b="1">
                          <a:solidFill>
                            <a:schemeClr val="tx1"/>
                          </a:solidFill>
                        </a:rPr>
                        <a:t>水分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13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3200" b="1" dirty="0">
                          <a:solidFill>
                            <a:schemeClr val="tx1"/>
                          </a:solidFill>
                        </a:rPr>
                        <a:t>光照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341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 b="1" dirty="0">
                          <a:solidFill>
                            <a:schemeClr val="tx1"/>
                          </a:solidFill>
                        </a:rPr>
                        <a:t>温度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ea"/>
                        <a:buNone/>
                      </a:pPr>
                      <a:endParaRPr lang="zh-CN" altLang="en-US" sz="3200" b="1" i="0" u="none" kern="1200" baseline="0" dirty="0">
                        <a:solidFill>
                          <a:srgbClr val="FF0000"/>
                        </a:solidFill>
                        <a:latin typeface="Verdana" panose="020B0604030504040204" pitchFamily="34" charset="0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96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3200" b="1" dirty="0">
                          <a:solidFill>
                            <a:schemeClr val="tx1"/>
                          </a:solidFill>
                        </a:rPr>
                        <a:t>矿质元素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0901" name="Picture 5" descr="1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0160" y="5080"/>
            <a:ext cx="2720340" cy="18370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9639" name="Text Box 7"/>
          <p:cNvSpPr txBox="1"/>
          <p:nvPr/>
        </p:nvSpPr>
        <p:spPr>
          <a:xfrm>
            <a:off x="4269740" y="345440"/>
            <a:ext cx="63055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B</a:t>
            </a:r>
          </a:p>
        </p:txBody>
      </p:sp>
      <p:sp>
        <p:nvSpPr>
          <p:cNvPr id="80900" name="Text Box 4"/>
          <p:cNvSpPr txBox="1"/>
          <p:nvPr/>
        </p:nvSpPr>
        <p:spPr>
          <a:xfrm>
            <a:off x="6626860" y="152486"/>
            <a:ext cx="4965065" cy="1076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①大田中增加空气流动</a:t>
            </a:r>
          </a:p>
          <a:p>
            <a:pPr marL="0" lvl="0" indent="0" defTabSz="45720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②温室中增施有机肥</a:t>
            </a:r>
          </a:p>
        </p:txBody>
      </p:sp>
      <p:sp>
        <p:nvSpPr>
          <p:cNvPr id="81926" name="Text Box 6"/>
          <p:cNvSpPr txBox="1"/>
          <p:nvPr/>
        </p:nvSpPr>
        <p:spPr>
          <a:xfrm>
            <a:off x="7242175" y="1986598"/>
            <a:ext cx="37338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合理灌溉</a:t>
            </a:r>
          </a:p>
        </p:txBody>
      </p:sp>
      <p:sp>
        <p:nvSpPr>
          <p:cNvPr id="11" name="Text Box 4"/>
          <p:cNvSpPr txBox="1"/>
          <p:nvPr/>
        </p:nvSpPr>
        <p:spPr>
          <a:xfrm>
            <a:off x="6626860" y="2764155"/>
            <a:ext cx="534416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①夜晚用红光进行补充照射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rcRect l="2185" r="59605" b="14551"/>
          <a:stretch>
            <a:fillRect/>
          </a:stretch>
        </p:blipFill>
        <p:spPr>
          <a:xfrm>
            <a:off x="3145155" y="2721610"/>
            <a:ext cx="2125345" cy="15659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" name="Picture 2" descr="温度">
            <a:extLst>
              <a:ext uri="{FF2B5EF4-FFF2-40B4-BE49-F238E27FC236}">
                <a16:creationId xmlns:a16="http://schemas.microsoft.com/office/drawing/2014/main" id="{4FEC6DAD-CA24-4CA9-B19F-DC647F533F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16"/>
          <a:stretch/>
        </p:blipFill>
        <p:spPr bwMode="auto">
          <a:xfrm>
            <a:off x="3034193" y="4343945"/>
            <a:ext cx="2510971" cy="129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12"/>
          <p:cNvSpPr txBox="1"/>
          <p:nvPr/>
        </p:nvSpPr>
        <p:spPr>
          <a:xfrm>
            <a:off x="6626225" y="3347720"/>
            <a:ext cx="5516245" cy="101566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②间种、合理密植</a:t>
            </a:r>
            <a:endParaRPr lang="en-US" altLang="zh-CN" sz="3200" b="1" dirty="0">
              <a:solidFill>
                <a:srgbClr val="FF0000"/>
              </a:solidFill>
              <a:latin typeface="Verdana" panose="020B0604030504040204" pitchFamily="34" charset="0"/>
              <a:ea typeface="黑体" panose="02010609060101010101" pitchFamily="49" charset="-122"/>
            </a:endParaRPr>
          </a:p>
          <a:p>
            <a:pPr marL="0" lvl="0" indent="0" defTabSz="457200"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b="1" dirty="0">
                <a:solidFill>
                  <a:srgbClr val="FF0000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（增加光合作用面积）</a:t>
            </a:r>
          </a:p>
        </p:txBody>
      </p:sp>
      <p:sp>
        <p:nvSpPr>
          <p:cNvPr id="15" name="文本框 9"/>
          <p:cNvSpPr txBox="1"/>
          <p:nvPr/>
        </p:nvSpPr>
        <p:spPr>
          <a:xfrm>
            <a:off x="-228434" y="3133686"/>
            <a:ext cx="2971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（光强、光质）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22130" y="4561027"/>
            <a:ext cx="63244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zh-CN" altLang="en-US" sz="2400" b="1" dirty="0">
                <a:solidFill>
                  <a:srgbClr val="FF0000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温度实际影响的是酶的活性</a:t>
            </a:r>
            <a:endParaRPr lang="en-US" altLang="zh-CN" sz="2400" b="1" dirty="0">
              <a:solidFill>
                <a:srgbClr val="FF0000"/>
              </a:solidFill>
              <a:latin typeface="Verdana" panose="020B0604030504040204" pitchFamily="34" charset="0"/>
              <a:ea typeface="黑体" panose="02010609060101010101" pitchFamily="49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2400" b="1" dirty="0">
                <a:solidFill>
                  <a:srgbClr val="FF0000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应用：增加昼夜温差，增加有机物的积累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7759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0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0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1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1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9" grpId="0"/>
      <p:bldP spid="80900" grpId="0"/>
      <p:bldP spid="81926" grpId="0"/>
      <p:bldP spid="11" grpId="0"/>
      <p:bldP spid="14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>
            <a:extLst>
              <a:ext uri="{FF2B5EF4-FFF2-40B4-BE49-F238E27FC236}">
                <a16:creationId xmlns:a16="http://schemas.microsoft.com/office/drawing/2014/main" id="{692AA351-043F-44D7-8480-DF51FAA5C6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8" y="304800"/>
            <a:ext cx="92900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4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光合作用效率与温度、时间的关系</a:t>
            </a:r>
          </a:p>
        </p:txBody>
      </p:sp>
      <p:grpSp>
        <p:nvGrpSpPr>
          <p:cNvPr id="67587" name="Group 3">
            <a:extLst>
              <a:ext uri="{FF2B5EF4-FFF2-40B4-BE49-F238E27FC236}">
                <a16:creationId xmlns:a16="http://schemas.microsoft.com/office/drawing/2014/main" id="{1F5EC335-74E5-406F-B66A-B0F16C823B23}"/>
              </a:ext>
            </a:extLst>
          </p:cNvPr>
          <p:cNvGrpSpPr>
            <a:grpSpLocks/>
          </p:cNvGrpSpPr>
          <p:nvPr/>
        </p:nvGrpSpPr>
        <p:grpSpPr bwMode="auto">
          <a:xfrm>
            <a:off x="2262493" y="1232694"/>
            <a:ext cx="8458200" cy="4321175"/>
            <a:chOff x="476" y="890"/>
            <a:chExt cx="4717" cy="2722"/>
          </a:xfrm>
        </p:grpSpPr>
        <p:sp>
          <p:nvSpPr>
            <p:cNvPr id="67600" name="Rectangle 4">
              <a:extLst>
                <a:ext uri="{FF2B5EF4-FFF2-40B4-BE49-F238E27FC236}">
                  <a16:creationId xmlns:a16="http://schemas.microsoft.com/office/drawing/2014/main" id="{10E80700-9B5A-4D44-9874-5D5F9CECCC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890"/>
              <a:ext cx="4264" cy="27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/>
            </a:p>
          </p:txBody>
        </p:sp>
        <p:sp>
          <p:nvSpPr>
            <p:cNvPr id="67601" name="Text Box 5">
              <a:extLst>
                <a:ext uri="{FF2B5EF4-FFF2-40B4-BE49-F238E27FC236}">
                  <a16:creationId xmlns:a16="http://schemas.microsoft.com/office/drawing/2014/main" id="{EFF4F54E-0BDF-4E66-A35C-BBE48E215E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6" y="2991"/>
              <a:ext cx="15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400" b="1">
                  <a:solidFill>
                    <a:srgbClr val="000000"/>
                  </a:solidFill>
                  <a:latin typeface="Tahoma" panose="020B0604030504040204" pitchFamily="34" charset="0"/>
                  <a:ea typeface="黑体" panose="02010609060101010101" pitchFamily="49" charset="-122"/>
                </a:rPr>
                <a:t>一天的时间</a:t>
              </a:r>
            </a:p>
          </p:txBody>
        </p:sp>
        <p:sp>
          <p:nvSpPr>
            <p:cNvPr id="67602" name="Line 6">
              <a:extLst>
                <a:ext uri="{FF2B5EF4-FFF2-40B4-BE49-F238E27FC236}">
                  <a16:creationId xmlns:a16="http://schemas.microsoft.com/office/drawing/2014/main" id="{345BC237-EECC-4CA8-8125-041E9169CB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5" y="2924"/>
              <a:ext cx="3501" cy="1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03" name="Line 7">
              <a:extLst>
                <a:ext uri="{FF2B5EF4-FFF2-40B4-BE49-F238E27FC236}">
                  <a16:creationId xmlns:a16="http://schemas.microsoft.com/office/drawing/2014/main" id="{B9B2C05B-81CA-43B3-AD14-975114D837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57" y="1071"/>
              <a:ext cx="0" cy="244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04" name="Text Box 8">
              <a:extLst>
                <a:ext uri="{FF2B5EF4-FFF2-40B4-BE49-F238E27FC236}">
                  <a16:creationId xmlns:a16="http://schemas.microsoft.com/office/drawing/2014/main" id="{B89CC8E0-FD74-47BA-B1B2-BA4505716E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2768"/>
              <a:ext cx="23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ahoma" panose="020B0604030504040204" pitchFamily="34" charset="0"/>
                </a:rPr>
                <a:t>O  </a:t>
              </a:r>
            </a:p>
          </p:txBody>
        </p:sp>
        <p:sp>
          <p:nvSpPr>
            <p:cNvPr id="67605" name="Text Box 9">
              <a:extLst>
                <a:ext uri="{FF2B5EF4-FFF2-40B4-BE49-F238E27FC236}">
                  <a16:creationId xmlns:a16="http://schemas.microsoft.com/office/drawing/2014/main" id="{8A275E8B-9675-4D3A-8E07-2318387B1D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0" y="2943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67606" name="Line 10">
              <a:extLst>
                <a:ext uri="{FF2B5EF4-FFF2-40B4-BE49-F238E27FC236}">
                  <a16:creationId xmlns:a16="http://schemas.microsoft.com/office/drawing/2014/main" id="{66E3C6B6-D873-46F5-994A-A3F8CA2248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48" y="2895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07" name="Line 11">
              <a:extLst>
                <a:ext uri="{FF2B5EF4-FFF2-40B4-BE49-F238E27FC236}">
                  <a16:creationId xmlns:a16="http://schemas.microsoft.com/office/drawing/2014/main" id="{14F4A5A9-4CE7-42C2-BA6D-1A3C6067D1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12" y="2895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08" name="Line 12">
              <a:extLst>
                <a:ext uri="{FF2B5EF4-FFF2-40B4-BE49-F238E27FC236}">
                  <a16:creationId xmlns:a16="http://schemas.microsoft.com/office/drawing/2014/main" id="{903EA736-0C1B-4CEC-8C4E-90A143D03F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76" y="2898"/>
              <a:ext cx="0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09" name="Line 13">
              <a:extLst>
                <a:ext uri="{FF2B5EF4-FFF2-40B4-BE49-F238E27FC236}">
                  <a16:creationId xmlns:a16="http://schemas.microsoft.com/office/drawing/2014/main" id="{F457EFAF-9E6E-4562-A498-000F35BD14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36" y="2898"/>
              <a:ext cx="0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10" name="Line 14">
              <a:extLst>
                <a:ext uri="{FF2B5EF4-FFF2-40B4-BE49-F238E27FC236}">
                  <a16:creationId xmlns:a16="http://schemas.microsoft.com/office/drawing/2014/main" id="{A9767CC4-F581-4ED7-A1B2-69918696C9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00" y="2895"/>
              <a:ext cx="0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11" name="Line 15">
              <a:extLst>
                <a:ext uri="{FF2B5EF4-FFF2-40B4-BE49-F238E27FC236}">
                  <a16:creationId xmlns:a16="http://schemas.microsoft.com/office/drawing/2014/main" id="{5A3C74FD-6412-4866-A2EF-37F42B15A2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388" y="2895"/>
              <a:ext cx="0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12" name="Line 16">
              <a:extLst>
                <a:ext uri="{FF2B5EF4-FFF2-40B4-BE49-F238E27FC236}">
                  <a16:creationId xmlns:a16="http://schemas.microsoft.com/office/drawing/2014/main" id="{B486B92B-7E8A-400A-9055-E3B83C3358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00" y="2895"/>
              <a:ext cx="0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13" name="Line 17">
              <a:extLst>
                <a:ext uri="{FF2B5EF4-FFF2-40B4-BE49-F238E27FC236}">
                  <a16:creationId xmlns:a16="http://schemas.microsoft.com/office/drawing/2014/main" id="{C5711974-AB7A-4C05-B0DE-D8EFA05FC3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12" y="2895"/>
              <a:ext cx="0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14" name="Line 18">
              <a:extLst>
                <a:ext uri="{FF2B5EF4-FFF2-40B4-BE49-F238E27FC236}">
                  <a16:creationId xmlns:a16="http://schemas.microsoft.com/office/drawing/2014/main" id="{318E010C-B89B-44E3-AD5B-A8BF4802B9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24" y="2898"/>
              <a:ext cx="0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15" name="Text Box 19">
              <a:extLst>
                <a:ext uri="{FF2B5EF4-FFF2-40B4-BE49-F238E27FC236}">
                  <a16:creationId xmlns:a16="http://schemas.microsoft.com/office/drawing/2014/main" id="{46A5B0E2-2B7A-41D2-9569-19B9A8132D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2943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13</a:t>
              </a:r>
            </a:p>
          </p:txBody>
        </p:sp>
        <p:sp>
          <p:nvSpPr>
            <p:cNvPr id="67616" name="Text Box 20">
              <a:extLst>
                <a:ext uri="{FF2B5EF4-FFF2-40B4-BE49-F238E27FC236}">
                  <a16:creationId xmlns:a16="http://schemas.microsoft.com/office/drawing/2014/main" id="{5573E8DF-4ED5-4CE9-A3A7-98EF9DA560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" y="2943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67617" name="Text Box 21">
              <a:extLst>
                <a:ext uri="{FF2B5EF4-FFF2-40B4-BE49-F238E27FC236}">
                  <a16:creationId xmlns:a16="http://schemas.microsoft.com/office/drawing/2014/main" id="{1F1E8F96-A280-40DF-9FF8-EA66CC3B7D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937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67618" name="Text Box 22">
              <a:extLst>
                <a:ext uri="{FF2B5EF4-FFF2-40B4-BE49-F238E27FC236}">
                  <a16:creationId xmlns:a16="http://schemas.microsoft.com/office/drawing/2014/main" id="{172BDC7F-7459-4D12-BE1C-859F3E2AF2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2937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67619" name="Text Box 23">
              <a:extLst>
                <a:ext uri="{FF2B5EF4-FFF2-40B4-BE49-F238E27FC236}">
                  <a16:creationId xmlns:a16="http://schemas.microsoft.com/office/drawing/2014/main" id="{440455BA-6FEB-4CF1-B158-767FFF61CC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2937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14</a:t>
              </a:r>
            </a:p>
          </p:txBody>
        </p:sp>
      </p:grpSp>
      <p:sp>
        <p:nvSpPr>
          <p:cNvPr id="67589" name="Line 28">
            <a:extLst>
              <a:ext uri="{FF2B5EF4-FFF2-40B4-BE49-F238E27FC236}">
                <a16:creationId xmlns:a16="http://schemas.microsoft.com/office/drawing/2014/main" id="{4DBD91DC-07C9-49F3-B658-658BA8211FA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9763" y="3281363"/>
            <a:ext cx="0" cy="152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9901" name="Group 29">
            <a:extLst>
              <a:ext uri="{FF2B5EF4-FFF2-40B4-BE49-F238E27FC236}">
                <a16:creationId xmlns:a16="http://schemas.microsoft.com/office/drawing/2014/main" id="{9D783AF8-AF8A-428A-AB69-B579DBCF5510}"/>
              </a:ext>
            </a:extLst>
          </p:cNvPr>
          <p:cNvGrpSpPr>
            <a:grpSpLocks/>
          </p:cNvGrpSpPr>
          <p:nvPr/>
        </p:nvGrpSpPr>
        <p:grpSpPr bwMode="auto">
          <a:xfrm>
            <a:off x="3194050" y="2420938"/>
            <a:ext cx="6573838" cy="1860550"/>
            <a:chOff x="1052" y="1525"/>
            <a:chExt cx="4141" cy="1172"/>
          </a:xfrm>
        </p:grpSpPr>
        <p:sp>
          <p:nvSpPr>
            <p:cNvPr id="67593" name="Freeform 30">
              <a:extLst>
                <a:ext uri="{FF2B5EF4-FFF2-40B4-BE49-F238E27FC236}">
                  <a16:creationId xmlns:a16="http://schemas.microsoft.com/office/drawing/2014/main" id="{B8E07F61-5781-4602-851E-ADCC4F7CC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2" y="1593"/>
              <a:ext cx="3109" cy="1104"/>
            </a:xfrm>
            <a:custGeom>
              <a:avLst/>
              <a:gdLst>
                <a:gd name="T0" fmla="*/ 0 w 2352"/>
                <a:gd name="T1" fmla="*/ 1104 h 1104"/>
                <a:gd name="T2" fmla="*/ 1885 w 2352"/>
                <a:gd name="T3" fmla="*/ 96 h 1104"/>
                <a:gd name="T4" fmla="*/ 2771 w 2352"/>
                <a:gd name="T5" fmla="*/ 528 h 1104"/>
                <a:gd name="T6" fmla="*/ 3437 w 2352"/>
                <a:gd name="T7" fmla="*/ 144 h 1104"/>
                <a:gd name="T8" fmla="*/ 5433 w 2352"/>
                <a:gd name="T9" fmla="*/ 1008 h 1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52" h="1104">
                  <a:moveTo>
                    <a:pt x="0" y="1104"/>
                  </a:moveTo>
                  <a:cubicBezTo>
                    <a:pt x="308" y="648"/>
                    <a:pt x="616" y="192"/>
                    <a:pt x="816" y="96"/>
                  </a:cubicBezTo>
                  <a:cubicBezTo>
                    <a:pt x="1016" y="0"/>
                    <a:pt x="1088" y="520"/>
                    <a:pt x="1200" y="528"/>
                  </a:cubicBezTo>
                  <a:cubicBezTo>
                    <a:pt x="1312" y="536"/>
                    <a:pt x="1296" y="64"/>
                    <a:pt x="1488" y="144"/>
                  </a:cubicBezTo>
                  <a:cubicBezTo>
                    <a:pt x="1680" y="224"/>
                    <a:pt x="2208" y="864"/>
                    <a:pt x="2352" y="100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594" name="Line 31">
              <a:extLst>
                <a:ext uri="{FF2B5EF4-FFF2-40B4-BE49-F238E27FC236}">
                  <a16:creationId xmlns:a16="http://schemas.microsoft.com/office/drawing/2014/main" id="{6142248C-3C9A-4138-A092-DE6BC97CBE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3" y="1833"/>
              <a:ext cx="571" cy="336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595" name="Text Box 32">
              <a:extLst>
                <a:ext uri="{FF2B5EF4-FFF2-40B4-BE49-F238E27FC236}">
                  <a16:creationId xmlns:a16="http://schemas.microsoft.com/office/drawing/2014/main" id="{0895418B-314D-4948-AD90-223AABEAB3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2" y="2121"/>
              <a:ext cx="2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67596" name="Text Box 33">
              <a:extLst>
                <a:ext uri="{FF2B5EF4-FFF2-40B4-BE49-F238E27FC236}">
                  <a16:creationId xmlns:a16="http://schemas.microsoft.com/office/drawing/2014/main" id="{85DCF873-81D4-4BCF-9B9C-2768E1BB43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6" y="1525"/>
              <a:ext cx="159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zh-CN" altLang="en-US" b="1">
                  <a:solidFill>
                    <a:srgbClr val="CC3300"/>
                  </a:solidFill>
                  <a:latin typeface="Tahoma" panose="020B0604030504040204" pitchFamily="34" charset="0"/>
                  <a:ea typeface="黑体" panose="02010609060101010101" pitchFamily="49" charset="-122"/>
                </a:rPr>
                <a:t>光合作用效率</a:t>
              </a:r>
            </a:p>
          </p:txBody>
        </p:sp>
      </p:grpSp>
      <p:sp>
        <p:nvSpPr>
          <p:cNvPr id="79906" name="Text Box 34">
            <a:extLst>
              <a:ext uri="{FF2B5EF4-FFF2-40B4-BE49-F238E27FC236}">
                <a16:creationId xmlns:a16="http://schemas.microsoft.com/office/drawing/2014/main" id="{54D8DC9D-5EC4-4FD0-8396-46BB6CDD9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862" y="5780088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点：</a:t>
            </a:r>
          </a:p>
        </p:txBody>
      </p:sp>
      <p:sp>
        <p:nvSpPr>
          <p:cNvPr id="79907" name="Rectangle 35">
            <a:extLst>
              <a:ext uri="{FF2B5EF4-FFF2-40B4-BE49-F238E27FC236}">
                <a16:creationId xmlns:a16="http://schemas.microsoft.com/office/drawing/2014/main" id="{40BA5336-F648-49BB-8D47-4EC5AC1BA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8749" y="5842000"/>
            <a:ext cx="98331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温度过高，水分蒸发过快，气孔关闭，影响了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CO</a:t>
            </a:r>
            <a:r>
              <a:rPr lang="en-US" altLang="zh-CN" sz="2400" b="1" baseline="-25000" dirty="0">
                <a:solidFill>
                  <a:srgbClr val="FF0000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的吸收，暗反应减弱。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21A0E40-6E93-41C0-8874-BA4CF134305B}"/>
              </a:ext>
            </a:extLst>
          </p:cNvPr>
          <p:cNvSpPr txBox="1"/>
          <p:nvPr/>
        </p:nvSpPr>
        <p:spPr>
          <a:xfrm>
            <a:off x="1510762" y="1160938"/>
            <a:ext cx="10940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光合作用强度</a:t>
            </a:r>
          </a:p>
        </p:txBody>
      </p:sp>
    </p:spTree>
    <p:extLst>
      <p:ext uri="{BB962C8B-B14F-4D97-AF65-F5344CB8AC3E}">
        <p14:creationId xmlns:p14="http://schemas.microsoft.com/office/powerpoint/2010/main" val="1763911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9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9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906" grpId="0"/>
      <p:bldP spid="79907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内容占位符 6"/>
          <p:cNvGraphicFramePr>
            <a:graphicFrameLocks noGrp="1"/>
          </p:cNvGraphicFramePr>
          <p:nvPr>
            <p:ph sz="quarter" idx="4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30599261"/>
              </p:ext>
            </p:extLst>
          </p:nvPr>
        </p:nvGraphicFramePr>
        <p:xfrm>
          <a:off x="93345" y="5080"/>
          <a:ext cx="12061825" cy="6744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1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5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34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9928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CO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 sz="3200" b="1" dirty="0">
                          <a:solidFill>
                            <a:schemeClr val="tx1"/>
                          </a:solidFill>
                        </a:rPr>
                        <a:t>浓度</a:t>
                      </a:r>
                    </a:p>
                    <a:p>
                      <a:pPr algn="ctr">
                        <a:buNone/>
                      </a:pP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99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3200" b="1">
                          <a:solidFill>
                            <a:schemeClr val="tx1"/>
                          </a:solidFill>
                        </a:rPr>
                        <a:t>水分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13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3200" b="1" dirty="0">
                          <a:solidFill>
                            <a:schemeClr val="tx1"/>
                          </a:solidFill>
                        </a:rPr>
                        <a:t>光照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341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 b="1" dirty="0">
                          <a:solidFill>
                            <a:schemeClr val="tx1"/>
                          </a:solidFill>
                        </a:rPr>
                        <a:t>温度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ea"/>
                        <a:buNone/>
                      </a:pPr>
                      <a:endParaRPr lang="zh-CN" altLang="en-US" sz="3200" b="1" i="0" u="none" kern="1200" baseline="0" dirty="0">
                        <a:solidFill>
                          <a:srgbClr val="FF0000"/>
                        </a:solidFill>
                        <a:latin typeface="Verdana" panose="020B0604030504040204" pitchFamily="34" charset="0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96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3200" b="1" dirty="0">
                          <a:solidFill>
                            <a:schemeClr val="tx1"/>
                          </a:solidFill>
                        </a:rPr>
                        <a:t>矿质元素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0901" name="Picture 5" descr="1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0160" y="5080"/>
            <a:ext cx="2720340" cy="18370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9639" name="Text Box 7"/>
          <p:cNvSpPr txBox="1"/>
          <p:nvPr/>
        </p:nvSpPr>
        <p:spPr>
          <a:xfrm>
            <a:off x="4269740" y="345440"/>
            <a:ext cx="63055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B</a:t>
            </a:r>
          </a:p>
        </p:txBody>
      </p:sp>
      <p:sp>
        <p:nvSpPr>
          <p:cNvPr id="80900" name="Text Box 4"/>
          <p:cNvSpPr txBox="1"/>
          <p:nvPr/>
        </p:nvSpPr>
        <p:spPr>
          <a:xfrm>
            <a:off x="6626860" y="152486"/>
            <a:ext cx="4965065" cy="1076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①大田中增加空气流动</a:t>
            </a:r>
          </a:p>
          <a:p>
            <a:pPr marL="0" lvl="0" indent="0" defTabSz="45720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②温室中增施有机肥</a:t>
            </a:r>
          </a:p>
        </p:txBody>
      </p:sp>
      <p:sp>
        <p:nvSpPr>
          <p:cNvPr id="81926" name="Text Box 6"/>
          <p:cNvSpPr txBox="1"/>
          <p:nvPr/>
        </p:nvSpPr>
        <p:spPr>
          <a:xfrm>
            <a:off x="7242175" y="1986598"/>
            <a:ext cx="37338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合理灌溉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-228434" y="3133686"/>
            <a:ext cx="2971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（光强、光质）</a:t>
            </a:r>
          </a:p>
        </p:txBody>
      </p:sp>
      <p:sp>
        <p:nvSpPr>
          <p:cNvPr id="11" name="Text Box 4"/>
          <p:cNvSpPr txBox="1"/>
          <p:nvPr/>
        </p:nvSpPr>
        <p:spPr>
          <a:xfrm>
            <a:off x="6626860" y="2764155"/>
            <a:ext cx="534416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①夜晚用红光进行补充照射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rcRect l="2185" r="59605" b="14551"/>
          <a:stretch>
            <a:fillRect/>
          </a:stretch>
        </p:blipFill>
        <p:spPr>
          <a:xfrm>
            <a:off x="3145155" y="2721610"/>
            <a:ext cx="2125345" cy="15659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" name="Picture 2" descr="温度">
            <a:extLst>
              <a:ext uri="{FF2B5EF4-FFF2-40B4-BE49-F238E27FC236}">
                <a16:creationId xmlns:a16="http://schemas.microsoft.com/office/drawing/2014/main" id="{4FEC6DAD-CA24-4CA9-B19F-DC647F533F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16"/>
          <a:stretch/>
        </p:blipFill>
        <p:spPr bwMode="auto">
          <a:xfrm>
            <a:off x="3034193" y="4343945"/>
            <a:ext cx="2510971" cy="129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12"/>
          <p:cNvSpPr txBox="1"/>
          <p:nvPr/>
        </p:nvSpPr>
        <p:spPr>
          <a:xfrm>
            <a:off x="6626225" y="3347720"/>
            <a:ext cx="5516245" cy="101566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②间种、合理密植</a:t>
            </a:r>
            <a:endParaRPr lang="en-US" altLang="zh-CN" sz="3200" b="1" dirty="0">
              <a:solidFill>
                <a:srgbClr val="FF0000"/>
              </a:solidFill>
              <a:latin typeface="Verdana" panose="020B0604030504040204" pitchFamily="34" charset="0"/>
              <a:ea typeface="黑体" panose="02010609060101010101" pitchFamily="49" charset="-122"/>
            </a:endParaRPr>
          </a:p>
          <a:p>
            <a:pPr marL="0" lvl="0" indent="0" defTabSz="457200"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b="1" dirty="0">
                <a:solidFill>
                  <a:srgbClr val="FF0000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（增加光合作用面积）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24594" y="4575844"/>
            <a:ext cx="63244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zh-CN" altLang="en-US" sz="2400" b="1" dirty="0">
                <a:solidFill>
                  <a:srgbClr val="FF0000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温度实际影响的是酶的活性</a:t>
            </a:r>
            <a:endParaRPr lang="en-US" altLang="zh-CN" sz="2400" b="1" dirty="0">
              <a:solidFill>
                <a:srgbClr val="FF0000"/>
              </a:solidFill>
              <a:latin typeface="Verdana" panose="020B0604030504040204" pitchFamily="34" charset="0"/>
              <a:ea typeface="黑体" panose="02010609060101010101" pitchFamily="49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2400" b="1" dirty="0">
                <a:solidFill>
                  <a:srgbClr val="FF0000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应用：增加昼夜温差，增加有机物的积累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9285587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/>
          <p:nvPr/>
        </p:nvSpPr>
        <p:spPr>
          <a:xfrm>
            <a:off x="970280" y="971868"/>
            <a:ext cx="7200900" cy="24622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光合酶及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ATP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的重要组分</a:t>
            </a:r>
          </a:p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类囊体膜和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ATP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的重要组分；       </a:t>
            </a:r>
          </a:p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促进光合产物向贮藏器官运输</a:t>
            </a:r>
          </a:p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Mg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叶绿素的重要组分</a:t>
            </a:r>
          </a:p>
        </p:txBody>
      </p:sp>
      <p:sp>
        <p:nvSpPr>
          <p:cNvPr id="81923" name="Text Box 3"/>
          <p:cNvSpPr txBox="1"/>
          <p:nvPr/>
        </p:nvSpPr>
        <p:spPr>
          <a:xfrm>
            <a:off x="727710" y="185420"/>
            <a:ext cx="834834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36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6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土壤中矿质元素对光合作用的影响</a:t>
            </a:r>
          </a:p>
        </p:txBody>
      </p:sp>
      <p:sp>
        <p:nvSpPr>
          <p:cNvPr id="81927" name="Text Box 7"/>
          <p:cNvSpPr txBox="1"/>
          <p:nvPr/>
        </p:nvSpPr>
        <p:spPr>
          <a:xfrm>
            <a:off x="969963" y="4081463"/>
            <a:ext cx="12192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应用：</a:t>
            </a:r>
          </a:p>
        </p:txBody>
      </p:sp>
      <p:sp>
        <p:nvSpPr>
          <p:cNvPr id="81928" name="Text Box 8"/>
          <p:cNvSpPr txBox="1"/>
          <p:nvPr/>
        </p:nvSpPr>
        <p:spPr>
          <a:xfrm>
            <a:off x="2189163" y="4081463"/>
            <a:ext cx="37338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合理施肥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462520" y="1750060"/>
            <a:ext cx="2971800" cy="461963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避免质壁分离和烧苗</a:t>
            </a:r>
          </a:p>
        </p:txBody>
      </p:sp>
    </p:spTree>
    <p:extLst>
      <p:ext uri="{BB962C8B-B14F-4D97-AF65-F5344CB8AC3E}">
        <p14:creationId xmlns:p14="http://schemas.microsoft.com/office/powerpoint/2010/main" val="2882892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19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19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2" grpId="0"/>
      <p:bldP spid="81923" grpId="0"/>
      <p:bldP spid="81927" grpId="0"/>
      <p:bldP spid="81928" grpId="0"/>
      <p:bldP spid="2" grpId="0" bldLvl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内容占位符 6"/>
          <p:cNvGraphicFramePr>
            <a:graphicFrameLocks noGrp="1"/>
          </p:cNvGraphicFramePr>
          <p:nvPr>
            <p:ph sz="quarter" idx="4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83943208"/>
              </p:ext>
            </p:extLst>
          </p:nvPr>
        </p:nvGraphicFramePr>
        <p:xfrm>
          <a:off x="93345" y="5080"/>
          <a:ext cx="12061825" cy="6744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1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5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34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9928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CO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 sz="3200" b="1" dirty="0">
                          <a:solidFill>
                            <a:schemeClr val="tx1"/>
                          </a:solidFill>
                        </a:rPr>
                        <a:t>浓度</a:t>
                      </a:r>
                    </a:p>
                    <a:p>
                      <a:pPr algn="ctr">
                        <a:buNone/>
                      </a:pP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99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3200" b="1">
                          <a:solidFill>
                            <a:schemeClr val="tx1"/>
                          </a:solidFill>
                        </a:rPr>
                        <a:t>水分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13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3200" b="1" dirty="0">
                          <a:solidFill>
                            <a:schemeClr val="tx1"/>
                          </a:solidFill>
                        </a:rPr>
                        <a:t>光照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341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 b="1" dirty="0">
                          <a:solidFill>
                            <a:schemeClr val="tx1"/>
                          </a:solidFill>
                        </a:rPr>
                        <a:t>温度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ea"/>
                        <a:buNone/>
                      </a:pPr>
                      <a:endParaRPr lang="zh-CN" altLang="en-US" sz="3200" b="1" i="0" u="none" kern="1200" baseline="0" dirty="0">
                        <a:solidFill>
                          <a:srgbClr val="FF0000"/>
                        </a:solidFill>
                        <a:latin typeface="Verdana" panose="020B0604030504040204" pitchFamily="34" charset="0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96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3200" b="1" dirty="0">
                          <a:solidFill>
                            <a:schemeClr val="tx1"/>
                          </a:solidFill>
                        </a:rPr>
                        <a:t>矿质元素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0901" name="Picture 5" descr="1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0160" y="5080"/>
            <a:ext cx="2720340" cy="18370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9639" name="Text Box 7"/>
          <p:cNvSpPr txBox="1"/>
          <p:nvPr/>
        </p:nvSpPr>
        <p:spPr>
          <a:xfrm>
            <a:off x="4269740" y="345440"/>
            <a:ext cx="63055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B</a:t>
            </a:r>
          </a:p>
        </p:txBody>
      </p:sp>
      <p:sp>
        <p:nvSpPr>
          <p:cNvPr id="80900" name="Text Box 4"/>
          <p:cNvSpPr txBox="1"/>
          <p:nvPr/>
        </p:nvSpPr>
        <p:spPr>
          <a:xfrm>
            <a:off x="6626860" y="152486"/>
            <a:ext cx="4965065" cy="1076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①大田中增加空气流动</a:t>
            </a:r>
          </a:p>
          <a:p>
            <a:pPr marL="0" lvl="0" indent="0" defTabSz="45720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②温室中增施有机肥</a:t>
            </a:r>
          </a:p>
        </p:txBody>
      </p:sp>
      <p:sp>
        <p:nvSpPr>
          <p:cNvPr id="81926" name="Text Box 6"/>
          <p:cNvSpPr txBox="1"/>
          <p:nvPr/>
        </p:nvSpPr>
        <p:spPr>
          <a:xfrm>
            <a:off x="7242175" y="1986598"/>
            <a:ext cx="3733800" cy="5232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合理灌溉</a:t>
            </a:r>
          </a:p>
        </p:txBody>
      </p:sp>
      <p:sp>
        <p:nvSpPr>
          <p:cNvPr id="11" name="Text Box 4"/>
          <p:cNvSpPr txBox="1"/>
          <p:nvPr/>
        </p:nvSpPr>
        <p:spPr>
          <a:xfrm>
            <a:off x="6626860" y="2764155"/>
            <a:ext cx="534416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①夜晚用红光进行补充照射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rcRect l="2185" r="59605" b="14551"/>
          <a:stretch>
            <a:fillRect/>
          </a:stretch>
        </p:blipFill>
        <p:spPr>
          <a:xfrm>
            <a:off x="3145155" y="2721610"/>
            <a:ext cx="2125345" cy="15659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" name="Picture 2" descr="温度">
            <a:extLst>
              <a:ext uri="{FF2B5EF4-FFF2-40B4-BE49-F238E27FC236}">
                <a16:creationId xmlns:a16="http://schemas.microsoft.com/office/drawing/2014/main" id="{4FEC6DAD-CA24-4CA9-B19F-DC647F533F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16"/>
          <a:stretch/>
        </p:blipFill>
        <p:spPr bwMode="auto">
          <a:xfrm>
            <a:off x="3034193" y="4343945"/>
            <a:ext cx="2510971" cy="129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12"/>
          <p:cNvSpPr txBox="1"/>
          <p:nvPr/>
        </p:nvSpPr>
        <p:spPr>
          <a:xfrm>
            <a:off x="6626225" y="3347720"/>
            <a:ext cx="5516245" cy="101566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②间种、合理密植</a:t>
            </a:r>
            <a:endParaRPr lang="en-US" altLang="zh-CN" sz="3200" b="1" dirty="0">
              <a:solidFill>
                <a:srgbClr val="FF0000"/>
              </a:solidFill>
              <a:latin typeface="Verdana" panose="020B0604030504040204" pitchFamily="34" charset="0"/>
              <a:ea typeface="黑体" panose="02010609060101010101" pitchFamily="49" charset="-122"/>
            </a:endParaRPr>
          </a:p>
          <a:p>
            <a:pPr marL="0" lvl="0" indent="0" defTabSz="457200"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b="1" dirty="0">
                <a:solidFill>
                  <a:srgbClr val="FF0000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（增加光合作用面积）</a:t>
            </a:r>
          </a:p>
        </p:txBody>
      </p:sp>
      <p:sp>
        <p:nvSpPr>
          <p:cNvPr id="15" name="Text Box 6"/>
          <p:cNvSpPr txBox="1"/>
          <p:nvPr/>
        </p:nvSpPr>
        <p:spPr>
          <a:xfrm>
            <a:off x="6857980" y="6095930"/>
            <a:ext cx="3733800" cy="5232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合理施肥</a:t>
            </a:r>
          </a:p>
        </p:txBody>
      </p:sp>
      <p:sp>
        <p:nvSpPr>
          <p:cNvPr id="16" name="文本框 9"/>
          <p:cNvSpPr txBox="1"/>
          <p:nvPr/>
        </p:nvSpPr>
        <p:spPr>
          <a:xfrm>
            <a:off x="-228434" y="3133686"/>
            <a:ext cx="2971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（光强、光质）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24594" y="4575844"/>
            <a:ext cx="63244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zh-CN" altLang="en-US" sz="2400" b="1" dirty="0">
                <a:solidFill>
                  <a:srgbClr val="FF0000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温度实际影响的是酶的活性</a:t>
            </a:r>
            <a:endParaRPr lang="en-US" altLang="zh-CN" sz="2400" b="1" dirty="0">
              <a:solidFill>
                <a:srgbClr val="FF0000"/>
              </a:solidFill>
              <a:latin typeface="Verdana" panose="020B0604030504040204" pitchFamily="34" charset="0"/>
              <a:ea typeface="黑体" panose="02010609060101010101" pitchFamily="49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2400" b="1" dirty="0">
                <a:solidFill>
                  <a:srgbClr val="FF0000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应用：增加昼夜温差，增加有机物的积累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02494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tim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115" y="743585"/>
            <a:ext cx="5087620" cy="56413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109970" y="854710"/>
            <a:ext cx="556831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</a:t>
            </a:r>
            <a:r>
              <a:rPr lang="zh-CN" altLang="en-US" sz="32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在风和日丽的白天，这株植物在进行着哪些生命活动？</a:t>
            </a:r>
          </a:p>
        </p:txBody>
      </p:sp>
    </p:spTree>
    <p:extLst>
      <p:ext uri="{BB962C8B-B14F-4D97-AF65-F5344CB8AC3E}">
        <p14:creationId xmlns:p14="http://schemas.microsoft.com/office/powerpoint/2010/main" val="1356839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7145" y="-45720"/>
            <a:ext cx="10515600" cy="1325563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b="1"/>
              <a:t>观看视频，尝试用简短的词概括出大致流程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4"/>
          <p:cNvSpPr/>
          <p:nvPr/>
        </p:nvSpPr>
        <p:spPr>
          <a:xfrm>
            <a:off x="1295400" y="2133600"/>
            <a:ext cx="9467850" cy="14700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5720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5400" b="1" dirty="0">
                <a:latin typeface="Arial" panose="020B0604020202020204" pitchFamily="34" charset="0"/>
                <a:ea typeface="黑体" panose="02010609060101010101" pitchFamily="49" charset="-122"/>
              </a:rPr>
              <a:t>五、光合作用与呼吸作用</a:t>
            </a:r>
            <a:endParaRPr lang="en-US" altLang="zh-CN" sz="5400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406891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58" name="Rectangle 61"/>
          <p:cNvSpPr>
            <a:spLocks noRot="1"/>
          </p:cNvSpPr>
          <p:nvPr/>
        </p:nvSpPr>
        <p:spPr>
          <a:xfrm>
            <a:off x="615315" y="173990"/>
            <a:ext cx="7539038" cy="4699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光合作用与呼吸作用过程比较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709545" y="1446530"/>
            <a:ext cx="10006965" cy="1260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b="1"/>
          </a:p>
          <a:p>
            <a:r>
              <a:rPr lang="en-US" altLang="zh-CN" sz="4400" b="1">
                <a:solidFill>
                  <a:srgbClr val="FF0000"/>
                </a:solidFill>
              </a:rPr>
              <a:t>6CO</a:t>
            </a:r>
            <a:r>
              <a:rPr lang="en-US" altLang="zh-CN" sz="4400" b="1" baseline="-25000">
                <a:solidFill>
                  <a:srgbClr val="FF0000"/>
                </a:solidFill>
              </a:rPr>
              <a:t>2</a:t>
            </a:r>
            <a:r>
              <a:rPr lang="en-US" altLang="zh-CN" sz="4400" b="1">
                <a:solidFill>
                  <a:srgbClr val="FF0000"/>
                </a:solidFill>
              </a:rPr>
              <a:t>+12H</a:t>
            </a:r>
            <a:r>
              <a:rPr lang="en-US" altLang="zh-CN" sz="4400" b="1" baseline="-25000">
                <a:solidFill>
                  <a:srgbClr val="FF0000"/>
                </a:solidFill>
              </a:rPr>
              <a:t>2</a:t>
            </a:r>
            <a:r>
              <a:rPr lang="en-US" altLang="zh-CN" sz="4400" b="1">
                <a:solidFill>
                  <a:srgbClr val="FF0000"/>
                </a:solidFill>
              </a:rPr>
              <a:t>O               C</a:t>
            </a:r>
            <a:r>
              <a:rPr lang="en-US" altLang="zh-CN" sz="4400" b="1" baseline="-25000">
                <a:solidFill>
                  <a:srgbClr val="FF0000"/>
                </a:solidFill>
              </a:rPr>
              <a:t>6</a:t>
            </a:r>
            <a:r>
              <a:rPr lang="en-US" altLang="zh-CN" sz="4400" b="1">
                <a:solidFill>
                  <a:srgbClr val="FF0000"/>
                </a:solidFill>
              </a:rPr>
              <a:t>H</a:t>
            </a:r>
            <a:r>
              <a:rPr lang="en-US" altLang="zh-CN" sz="4400" b="1" baseline="-25000">
                <a:solidFill>
                  <a:srgbClr val="FF0000"/>
                </a:solidFill>
              </a:rPr>
              <a:t>12</a:t>
            </a:r>
            <a:r>
              <a:rPr lang="en-US" altLang="zh-CN" sz="4400" b="1">
                <a:solidFill>
                  <a:srgbClr val="FF0000"/>
                </a:solidFill>
              </a:rPr>
              <a:t>O</a:t>
            </a:r>
            <a:r>
              <a:rPr lang="en-US" altLang="zh-CN" sz="4400" b="1" baseline="-25000">
                <a:solidFill>
                  <a:srgbClr val="FF0000"/>
                </a:solidFill>
              </a:rPr>
              <a:t>6</a:t>
            </a:r>
            <a:r>
              <a:rPr lang="en-US" altLang="zh-CN" sz="4400" b="1">
                <a:solidFill>
                  <a:srgbClr val="FF0000"/>
                </a:solidFill>
              </a:rPr>
              <a:t>+6O</a:t>
            </a:r>
            <a:r>
              <a:rPr lang="en-US" altLang="zh-CN" sz="4400" b="1" baseline="-25000">
                <a:solidFill>
                  <a:srgbClr val="FF0000"/>
                </a:solidFill>
              </a:rPr>
              <a:t>2</a:t>
            </a:r>
            <a:r>
              <a:rPr lang="en-US" altLang="zh-CN" sz="4400" b="1">
                <a:solidFill>
                  <a:srgbClr val="FF0000"/>
                </a:solidFill>
              </a:rPr>
              <a:t>+6H</a:t>
            </a:r>
            <a:r>
              <a:rPr lang="en-US" altLang="zh-CN" sz="4400" b="1" baseline="-25000">
                <a:solidFill>
                  <a:srgbClr val="FF0000"/>
                </a:solidFill>
              </a:rPr>
              <a:t>2</a:t>
            </a:r>
            <a:r>
              <a:rPr lang="en-US" altLang="zh-CN" sz="4400" b="1">
                <a:solidFill>
                  <a:srgbClr val="FF0000"/>
                </a:solidFill>
              </a:rPr>
              <a:t>O</a:t>
            </a:r>
            <a:endParaRPr lang="zh-CN" altLang="en-US" sz="4400" b="1">
              <a:solidFill>
                <a:srgbClr val="FF0000"/>
              </a:solidFill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5750560" y="2343785"/>
            <a:ext cx="178879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072640" y="477520"/>
            <a:ext cx="10500190" cy="1260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b="1" dirty="0"/>
          </a:p>
          <a:p>
            <a:r>
              <a:rPr lang="en-US" altLang="zh-CN" sz="4400" b="1" dirty="0">
                <a:solidFill>
                  <a:srgbClr val="FF0000"/>
                </a:solidFill>
                <a:sym typeface="+mn-ea"/>
              </a:rPr>
              <a:t>C</a:t>
            </a:r>
            <a:r>
              <a:rPr lang="en-US" altLang="zh-CN" sz="4400" b="1" baseline="-25000" dirty="0">
                <a:solidFill>
                  <a:srgbClr val="FF0000"/>
                </a:solidFill>
                <a:sym typeface="+mn-ea"/>
              </a:rPr>
              <a:t>6</a:t>
            </a:r>
            <a:r>
              <a:rPr lang="en-US" altLang="zh-CN" sz="4400" b="1" dirty="0">
                <a:solidFill>
                  <a:srgbClr val="FF0000"/>
                </a:solidFill>
                <a:sym typeface="+mn-ea"/>
              </a:rPr>
              <a:t>H</a:t>
            </a:r>
            <a:r>
              <a:rPr lang="en-US" altLang="zh-CN" sz="4400" b="1" baseline="-25000" dirty="0">
                <a:solidFill>
                  <a:srgbClr val="FF0000"/>
                </a:solidFill>
                <a:sym typeface="+mn-ea"/>
              </a:rPr>
              <a:t>12</a:t>
            </a:r>
            <a:r>
              <a:rPr lang="en-US" altLang="zh-CN" sz="4400" b="1" dirty="0">
                <a:solidFill>
                  <a:srgbClr val="FF0000"/>
                </a:solidFill>
                <a:sym typeface="+mn-ea"/>
              </a:rPr>
              <a:t>O</a:t>
            </a:r>
            <a:r>
              <a:rPr lang="en-US" altLang="zh-CN" sz="4400" b="1" baseline="-25000" dirty="0">
                <a:solidFill>
                  <a:srgbClr val="FF0000"/>
                </a:solidFill>
                <a:sym typeface="+mn-ea"/>
              </a:rPr>
              <a:t>6</a:t>
            </a:r>
            <a:r>
              <a:rPr lang="en-US" altLang="zh-CN" sz="4400" b="1" dirty="0">
                <a:solidFill>
                  <a:srgbClr val="FF0000"/>
                </a:solidFill>
                <a:sym typeface="+mn-ea"/>
              </a:rPr>
              <a:t>+6O</a:t>
            </a:r>
            <a:r>
              <a:rPr lang="en-US" altLang="zh-CN" sz="4400" b="1" baseline="-25000" dirty="0">
                <a:solidFill>
                  <a:srgbClr val="FF0000"/>
                </a:solidFill>
                <a:sym typeface="+mn-ea"/>
              </a:rPr>
              <a:t>2</a:t>
            </a:r>
            <a:r>
              <a:rPr lang="en-US" altLang="zh-CN" sz="4400" b="1" dirty="0">
                <a:solidFill>
                  <a:srgbClr val="FF0000"/>
                </a:solidFill>
                <a:sym typeface="+mn-ea"/>
              </a:rPr>
              <a:t>+6H</a:t>
            </a:r>
            <a:r>
              <a:rPr lang="en-US" altLang="zh-CN" sz="4400" b="1" baseline="-25000" dirty="0">
                <a:solidFill>
                  <a:srgbClr val="FF0000"/>
                </a:solidFill>
                <a:sym typeface="+mn-ea"/>
              </a:rPr>
              <a:t>2</a:t>
            </a:r>
            <a:r>
              <a:rPr lang="en-US" altLang="zh-CN" sz="4400" b="1" dirty="0">
                <a:solidFill>
                  <a:srgbClr val="FF0000"/>
                </a:solidFill>
                <a:sym typeface="+mn-ea"/>
              </a:rPr>
              <a:t>O         </a:t>
            </a:r>
            <a:r>
              <a:rPr lang="en-US" altLang="zh-CN" sz="4400" b="1" dirty="0">
                <a:solidFill>
                  <a:srgbClr val="FF0000"/>
                </a:solidFill>
              </a:rPr>
              <a:t>6CO</a:t>
            </a:r>
            <a:r>
              <a:rPr lang="en-US" altLang="zh-CN" sz="44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4400" b="1" dirty="0">
                <a:solidFill>
                  <a:srgbClr val="FF0000"/>
                </a:solidFill>
              </a:rPr>
              <a:t>+12H</a:t>
            </a:r>
            <a:r>
              <a:rPr lang="en-US" altLang="zh-CN" sz="44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4400" b="1" dirty="0">
                <a:solidFill>
                  <a:srgbClr val="FF0000"/>
                </a:solidFill>
              </a:rPr>
              <a:t>O+</a:t>
            </a:r>
            <a:r>
              <a:rPr lang="zh-CN" altLang="en-US" sz="4400" b="1" dirty="0">
                <a:solidFill>
                  <a:srgbClr val="FF0000"/>
                </a:solidFill>
              </a:rPr>
              <a:t>能量</a:t>
            </a:r>
          </a:p>
        </p:txBody>
      </p:sp>
      <p:cxnSp>
        <p:nvCxnSpPr>
          <p:cNvPr id="3" name="直接箭头连接符 2"/>
          <p:cNvCxnSpPr/>
          <p:nvPr/>
        </p:nvCxnSpPr>
        <p:spPr>
          <a:xfrm flipV="1">
            <a:off x="6566535" y="1351280"/>
            <a:ext cx="1019175" cy="25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70815" y="2052320"/>
            <a:ext cx="202120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光合作用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: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70815" y="1060450"/>
            <a:ext cx="202120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呼吸作用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:</a:t>
            </a:r>
          </a:p>
        </p:txBody>
      </p:sp>
      <p:sp>
        <p:nvSpPr>
          <p:cNvPr id="12" name="Text Box 51"/>
          <p:cNvSpPr txBox="1"/>
          <p:nvPr/>
        </p:nvSpPr>
        <p:spPr>
          <a:xfrm>
            <a:off x="6846570" y="829310"/>
            <a:ext cx="45910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酶</a:t>
            </a:r>
          </a:p>
        </p:txBody>
      </p:sp>
      <p:sp>
        <p:nvSpPr>
          <p:cNvPr id="13" name="Text Box 51"/>
          <p:cNvSpPr txBox="1"/>
          <p:nvPr/>
        </p:nvSpPr>
        <p:spPr>
          <a:xfrm>
            <a:off x="6027420" y="1737995"/>
            <a:ext cx="1511935" cy="11684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光照</a:t>
            </a:r>
          </a:p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叶绿体</a:t>
            </a:r>
          </a:p>
        </p:txBody>
      </p:sp>
      <p:graphicFrame>
        <p:nvGraphicFramePr>
          <p:cNvPr id="87042" name="Group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450850" y="3061335"/>
          <a:ext cx="11290300" cy="2658110"/>
        </p:xfrm>
        <a:graphic>
          <a:graphicData uri="http://schemas.openxmlformats.org/drawingml/2006/table">
            <a:tbl>
              <a:tblPr/>
              <a:tblGrid>
                <a:gridCol w="238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4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8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276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  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光合作用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有氧呼吸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7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实质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79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联系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7091" name="Text Box 51"/>
          <p:cNvSpPr txBox="1"/>
          <p:nvPr/>
        </p:nvSpPr>
        <p:spPr>
          <a:xfrm>
            <a:off x="2766060" y="3770630"/>
            <a:ext cx="45599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合成有机物，储存能量</a:t>
            </a:r>
          </a:p>
        </p:txBody>
      </p:sp>
      <p:sp>
        <p:nvSpPr>
          <p:cNvPr id="87092" name="Text Box 52"/>
          <p:cNvSpPr txBox="1"/>
          <p:nvPr/>
        </p:nvSpPr>
        <p:spPr>
          <a:xfrm>
            <a:off x="7325995" y="3770630"/>
            <a:ext cx="444246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分解有机物，释放能量</a:t>
            </a:r>
          </a:p>
        </p:txBody>
      </p:sp>
      <p:sp>
        <p:nvSpPr>
          <p:cNvPr id="87093" name="Text Box 53"/>
          <p:cNvSpPr txBox="1"/>
          <p:nvPr/>
        </p:nvSpPr>
        <p:spPr>
          <a:xfrm>
            <a:off x="2926715" y="4748530"/>
            <a:ext cx="8608695" cy="9709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光合作用为呼吸作用提供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——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有机物、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O</a:t>
            </a:r>
            <a:r>
              <a:rPr lang="en-US" altLang="zh-CN" sz="26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；</a:t>
            </a:r>
          </a:p>
          <a:p>
            <a:pPr marL="0" lvl="0" indent="0" defTabSz="457200" eaLnBrk="1" hangingPunct="1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呼吸作用为光合作用提供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——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CO</a:t>
            </a:r>
            <a:r>
              <a:rPr lang="en-US" altLang="zh-CN" sz="26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26828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7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7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7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7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91" grpId="0"/>
      <p:bldP spid="87092" grpId="0"/>
      <p:bldP spid="87093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58" name="Rectangle 61"/>
          <p:cNvSpPr>
            <a:spLocks noRot="1"/>
          </p:cNvSpPr>
          <p:nvPr/>
        </p:nvSpPr>
        <p:spPr>
          <a:xfrm>
            <a:off x="219710" y="-30480"/>
            <a:ext cx="7539038" cy="4699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光合作用 </a:t>
            </a:r>
            <a:r>
              <a:rPr lang="en-US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VS 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呼吸作用</a:t>
            </a:r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67812581"/>
              </p:ext>
            </p:extLst>
          </p:nvPr>
        </p:nvGraphicFramePr>
        <p:xfrm>
          <a:off x="0" y="481330"/>
          <a:ext cx="1181608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1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9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1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445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6898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</a:rPr>
                        <a:t>光合速率</a:t>
                      </a:r>
                    </a:p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</a:rPr>
                        <a:t>（</a:t>
                      </a:r>
                      <a:r>
                        <a:rPr lang="en-US" altLang="zh-CN" sz="240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zh-CN" altLang="en-US" sz="2400">
                          <a:solidFill>
                            <a:schemeClr val="tx1"/>
                          </a:solidFill>
                        </a:rPr>
                        <a:t>单位时间、面积）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关系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</a:rPr>
                        <a:t>呼吸速率</a:t>
                      </a:r>
                    </a:p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</a:rPr>
                        <a:t>（单位时间、面积）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480">
                <a:tc rowSpan="3"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 fontAlgn="base">
                        <a:spcBef>
                          <a:spcPct val="5000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48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488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7091" name="Text Box 51"/>
          <p:cNvSpPr txBox="1"/>
          <p:nvPr/>
        </p:nvSpPr>
        <p:spPr>
          <a:xfrm>
            <a:off x="1835150" y="1430655"/>
            <a:ext cx="307975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有机物合成          </a:t>
            </a:r>
          </a:p>
        </p:txBody>
      </p:sp>
      <p:sp>
        <p:nvSpPr>
          <p:cNvPr id="2" name="Text Box 51"/>
          <p:cNvSpPr txBox="1"/>
          <p:nvPr/>
        </p:nvSpPr>
        <p:spPr>
          <a:xfrm>
            <a:off x="2005965" y="2291080"/>
            <a:ext cx="2369503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O</a:t>
            </a:r>
            <a:r>
              <a:rPr lang="en-US" altLang="zh-CN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生成量   </a:t>
            </a:r>
          </a:p>
        </p:txBody>
      </p:sp>
      <p:sp>
        <p:nvSpPr>
          <p:cNvPr id="3" name="Text Box 51"/>
          <p:cNvSpPr txBox="1"/>
          <p:nvPr/>
        </p:nvSpPr>
        <p:spPr>
          <a:xfrm>
            <a:off x="1835150" y="3178810"/>
            <a:ext cx="706310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457200" eaLnBrk="1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CO</a:t>
            </a:r>
            <a:r>
              <a:rPr lang="en-US" altLang="zh-CN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的消耗量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" name="Text Box 51"/>
          <p:cNvSpPr txBox="1"/>
          <p:nvPr/>
        </p:nvSpPr>
        <p:spPr>
          <a:xfrm>
            <a:off x="8131810" y="1430655"/>
            <a:ext cx="357695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有机物不变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" name="Text Box 51"/>
          <p:cNvSpPr txBox="1"/>
          <p:nvPr/>
        </p:nvSpPr>
        <p:spPr>
          <a:xfrm>
            <a:off x="8131810" y="2196465"/>
            <a:ext cx="348615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环境中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O</a:t>
            </a:r>
            <a:r>
              <a:rPr lang="en-US" altLang="zh-CN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浓度不变</a:t>
            </a:r>
          </a:p>
        </p:txBody>
      </p:sp>
      <p:sp>
        <p:nvSpPr>
          <p:cNvPr id="6" name="Text Box 51"/>
          <p:cNvSpPr txBox="1"/>
          <p:nvPr/>
        </p:nvSpPr>
        <p:spPr>
          <a:xfrm>
            <a:off x="8147050" y="3114040"/>
            <a:ext cx="362140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环境中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CO</a:t>
            </a:r>
            <a:r>
              <a:rPr lang="en-US" altLang="zh-CN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浓度不变</a:t>
            </a:r>
          </a:p>
        </p:txBody>
      </p:sp>
      <p:sp>
        <p:nvSpPr>
          <p:cNvPr id="11" name="Text Box 51"/>
          <p:cNvSpPr txBox="1"/>
          <p:nvPr/>
        </p:nvSpPr>
        <p:spPr>
          <a:xfrm>
            <a:off x="5387340" y="1430655"/>
            <a:ext cx="307975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有机物消耗         </a:t>
            </a:r>
          </a:p>
        </p:txBody>
      </p:sp>
      <p:sp>
        <p:nvSpPr>
          <p:cNvPr id="12" name="Text Box 51"/>
          <p:cNvSpPr txBox="1"/>
          <p:nvPr/>
        </p:nvSpPr>
        <p:spPr>
          <a:xfrm>
            <a:off x="5542915" y="2291080"/>
            <a:ext cx="166179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O</a:t>
            </a:r>
            <a:r>
              <a:rPr lang="en-US" altLang="zh-CN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消耗量   </a:t>
            </a:r>
          </a:p>
        </p:txBody>
      </p:sp>
      <p:sp>
        <p:nvSpPr>
          <p:cNvPr id="13" name="Text Box 51"/>
          <p:cNvSpPr txBox="1"/>
          <p:nvPr/>
        </p:nvSpPr>
        <p:spPr>
          <a:xfrm>
            <a:off x="5387340" y="3178810"/>
            <a:ext cx="270319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457200" eaLnBrk="1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CO</a:t>
            </a:r>
            <a:r>
              <a:rPr lang="en-US" altLang="zh-CN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的生成量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4" name="Text Box 51"/>
          <p:cNvSpPr txBox="1"/>
          <p:nvPr/>
        </p:nvSpPr>
        <p:spPr>
          <a:xfrm>
            <a:off x="4839335" y="2073275"/>
            <a:ext cx="87757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457200" eaLnBrk="1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lang="zh-CN" altLang="en-US" sz="3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＝</a:t>
            </a:r>
          </a:p>
        </p:txBody>
      </p:sp>
      <p:sp>
        <p:nvSpPr>
          <p:cNvPr id="15" name="Text Box 51"/>
          <p:cNvSpPr txBox="1"/>
          <p:nvPr/>
        </p:nvSpPr>
        <p:spPr>
          <a:xfrm>
            <a:off x="8328660" y="591820"/>
            <a:ext cx="205486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净光合速率</a:t>
            </a:r>
          </a:p>
        </p:txBody>
      </p:sp>
      <p:sp>
        <p:nvSpPr>
          <p:cNvPr id="8" name="Text Box 24"/>
          <p:cNvSpPr txBox="1"/>
          <p:nvPr/>
        </p:nvSpPr>
        <p:spPr>
          <a:xfrm>
            <a:off x="10307955" y="516255"/>
            <a:ext cx="1108075" cy="755650"/>
          </a:xfrm>
          <a:prstGeom prst="rect">
            <a:avLst/>
          </a:prstGeom>
          <a:solidFill>
            <a:srgbClr val="0070C0"/>
          </a:solidFill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5720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36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＝</a:t>
            </a:r>
            <a:r>
              <a:rPr lang="en-US" altLang="zh-CN" sz="36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sz="36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595A597-60C9-49A7-8AE5-7F934E18FB3D}"/>
              </a:ext>
            </a:extLst>
          </p:cNvPr>
          <p:cNvSpPr txBox="1"/>
          <p:nvPr/>
        </p:nvSpPr>
        <p:spPr>
          <a:xfrm>
            <a:off x="-51752" y="1795690"/>
            <a:ext cx="1483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zh-CN" altLang="en-US" sz="2400" b="1" dirty="0"/>
              <a:t>光合速率</a:t>
            </a:r>
          </a:p>
          <a:p>
            <a:pPr algn="ctr">
              <a:buNone/>
            </a:pPr>
            <a:r>
              <a:rPr lang="zh-CN" altLang="en-US" sz="2400" b="1" dirty="0"/>
              <a:t>等于</a:t>
            </a:r>
          </a:p>
          <a:p>
            <a:pPr algn="ctr">
              <a:buNone/>
            </a:pPr>
            <a:r>
              <a:rPr lang="zh-CN" altLang="en-US" sz="2400" b="1" dirty="0"/>
              <a:t>呼吸速率</a:t>
            </a:r>
          </a:p>
        </p:txBody>
      </p:sp>
      <p:sp>
        <p:nvSpPr>
          <p:cNvPr id="20" name="Text Box 24">
            <a:extLst>
              <a:ext uri="{FF2B5EF4-FFF2-40B4-BE49-F238E27FC236}">
                <a16:creationId xmlns:a16="http://schemas.microsoft.com/office/drawing/2014/main" id="{F80F9482-76D3-49F9-A891-40686C3E4D9C}"/>
              </a:ext>
            </a:extLst>
          </p:cNvPr>
          <p:cNvSpPr txBox="1"/>
          <p:nvPr/>
        </p:nvSpPr>
        <p:spPr>
          <a:xfrm>
            <a:off x="1064895" y="4484370"/>
            <a:ext cx="8426450" cy="755650"/>
          </a:xfrm>
          <a:prstGeom prst="rect">
            <a:avLst/>
          </a:prstGeom>
          <a:solidFill>
            <a:srgbClr val="0070C0"/>
          </a:solidFill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5720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36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净光合速率</a:t>
            </a:r>
            <a:r>
              <a:rPr lang="en-US" altLang="zh-CN" sz="36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= </a:t>
            </a:r>
            <a:r>
              <a:rPr lang="zh-CN" altLang="en-US" sz="36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真正光合速率－</a:t>
            </a:r>
            <a:r>
              <a:rPr lang="zh-CN" altLang="en-US" sz="36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呼吸速率</a:t>
            </a:r>
          </a:p>
        </p:txBody>
      </p:sp>
    </p:spTree>
    <p:extLst>
      <p:ext uri="{BB962C8B-B14F-4D97-AF65-F5344CB8AC3E}">
        <p14:creationId xmlns:p14="http://schemas.microsoft.com/office/powerpoint/2010/main" val="3512794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91" grpId="0"/>
      <p:bldP spid="2" grpId="0"/>
      <p:bldP spid="3" grpId="0"/>
      <p:bldP spid="4" grpId="0"/>
      <p:bldP spid="5" grpId="0"/>
      <p:bldP spid="6" grpId="0"/>
      <p:bldP spid="11" grpId="0"/>
      <p:bldP spid="12" grpId="0"/>
      <p:bldP spid="13" grpId="0"/>
      <p:bldP spid="14" grpId="0"/>
      <p:bldP spid="15" grpId="0"/>
      <p:bldP spid="8" grpId="0" animBg="1"/>
      <p:bldP spid="18" grpId="0"/>
      <p:bldP spid="20" grpId="0" bldLvl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58" name="Rectangle 61"/>
          <p:cNvSpPr>
            <a:spLocks noRot="1"/>
          </p:cNvSpPr>
          <p:nvPr/>
        </p:nvSpPr>
        <p:spPr>
          <a:xfrm>
            <a:off x="629920" y="234950"/>
            <a:ext cx="7539038" cy="4699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光合作用 </a:t>
            </a:r>
            <a:r>
              <a:rPr lang="en-US" altLang="zh-CN" sz="7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VS 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呼吸作用</a:t>
            </a:r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16887715"/>
              </p:ext>
            </p:extLst>
          </p:nvPr>
        </p:nvGraphicFramePr>
        <p:xfrm>
          <a:off x="308610" y="961390"/>
          <a:ext cx="1181608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1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9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1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445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6898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</a:rPr>
                        <a:t>光合速率</a:t>
                      </a:r>
                    </a:p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</a:rPr>
                        <a:t>（</a:t>
                      </a:r>
                      <a:r>
                        <a:rPr lang="en-US" altLang="zh-CN" sz="240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zh-CN" altLang="en-US" sz="2400">
                          <a:solidFill>
                            <a:schemeClr val="tx1"/>
                          </a:solidFill>
                        </a:rPr>
                        <a:t>单位时间、面积）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关系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</a:rPr>
                        <a:t>呼吸速率</a:t>
                      </a:r>
                    </a:p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</a:rPr>
                        <a:t>（单位时间、面积）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480">
                <a:tc rowSpan="3"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 fontAlgn="base">
                        <a:spcBef>
                          <a:spcPct val="5000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48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488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7091" name="Text Box 51"/>
          <p:cNvSpPr txBox="1"/>
          <p:nvPr/>
        </p:nvSpPr>
        <p:spPr>
          <a:xfrm>
            <a:off x="2143760" y="1910715"/>
            <a:ext cx="307975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有机物合成          </a:t>
            </a:r>
          </a:p>
        </p:txBody>
      </p:sp>
      <p:sp>
        <p:nvSpPr>
          <p:cNvPr id="2" name="Text Box 51"/>
          <p:cNvSpPr txBox="1"/>
          <p:nvPr/>
        </p:nvSpPr>
        <p:spPr>
          <a:xfrm>
            <a:off x="2314575" y="2771140"/>
            <a:ext cx="166179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O</a:t>
            </a:r>
            <a:r>
              <a:rPr lang="en-US" altLang="zh-CN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生成量   </a:t>
            </a:r>
          </a:p>
        </p:txBody>
      </p:sp>
      <p:sp>
        <p:nvSpPr>
          <p:cNvPr id="3" name="Text Box 51"/>
          <p:cNvSpPr txBox="1"/>
          <p:nvPr/>
        </p:nvSpPr>
        <p:spPr>
          <a:xfrm>
            <a:off x="2143760" y="3658870"/>
            <a:ext cx="706310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457200" eaLnBrk="1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CO</a:t>
            </a:r>
            <a:r>
              <a:rPr lang="en-US" altLang="zh-CN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的消耗量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" name="Text Box 51"/>
          <p:cNvSpPr txBox="1"/>
          <p:nvPr/>
        </p:nvSpPr>
        <p:spPr>
          <a:xfrm>
            <a:off x="8440420" y="1910715"/>
            <a:ext cx="357695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植物体内有机物减少</a:t>
            </a:r>
          </a:p>
        </p:txBody>
      </p:sp>
      <p:sp>
        <p:nvSpPr>
          <p:cNvPr id="5" name="Text Box 51"/>
          <p:cNvSpPr txBox="1"/>
          <p:nvPr/>
        </p:nvSpPr>
        <p:spPr>
          <a:xfrm>
            <a:off x="8531225" y="2676525"/>
            <a:ext cx="348615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植物从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环境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中吸收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O</a:t>
            </a:r>
            <a:r>
              <a:rPr lang="en-US" altLang="zh-CN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6" name="Text Box 51"/>
          <p:cNvSpPr txBox="1"/>
          <p:nvPr/>
        </p:nvSpPr>
        <p:spPr>
          <a:xfrm>
            <a:off x="8440420" y="3525520"/>
            <a:ext cx="397573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植物向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环境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中释放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CO</a:t>
            </a:r>
            <a:r>
              <a:rPr lang="en-US" altLang="zh-CN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11" name="Text Box 51"/>
          <p:cNvSpPr txBox="1"/>
          <p:nvPr/>
        </p:nvSpPr>
        <p:spPr>
          <a:xfrm>
            <a:off x="5695950" y="1910715"/>
            <a:ext cx="307975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有机物消耗         </a:t>
            </a:r>
          </a:p>
        </p:txBody>
      </p:sp>
      <p:sp>
        <p:nvSpPr>
          <p:cNvPr id="12" name="Text Box 51"/>
          <p:cNvSpPr txBox="1"/>
          <p:nvPr/>
        </p:nvSpPr>
        <p:spPr>
          <a:xfrm>
            <a:off x="5851525" y="2771140"/>
            <a:ext cx="166179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O</a:t>
            </a:r>
            <a:r>
              <a:rPr lang="en-US" altLang="zh-CN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消耗量   </a:t>
            </a:r>
          </a:p>
        </p:txBody>
      </p:sp>
      <p:sp>
        <p:nvSpPr>
          <p:cNvPr id="13" name="Text Box 51"/>
          <p:cNvSpPr txBox="1"/>
          <p:nvPr/>
        </p:nvSpPr>
        <p:spPr>
          <a:xfrm>
            <a:off x="5695950" y="3658870"/>
            <a:ext cx="270319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457200" eaLnBrk="1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CO</a:t>
            </a:r>
            <a:r>
              <a:rPr lang="en-US" altLang="zh-CN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的生成量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4" name="Text Box 51"/>
          <p:cNvSpPr txBox="1"/>
          <p:nvPr/>
        </p:nvSpPr>
        <p:spPr>
          <a:xfrm>
            <a:off x="5223510" y="2553335"/>
            <a:ext cx="87757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457200" eaLnBrk="1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&lt;</a:t>
            </a:r>
          </a:p>
        </p:txBody>
      </p:sp>
      <p:sp>
        <p:nvSpPr>
          <p:cNvPr id="15" name="Text Box 51"/>
          <p:cNvSpPr txBox="1"/>
          <p:nvPr/>
        </p:nvSpPr>
        <p:spPr>
          <a:xfrm>
            <a:off x="8637270" y="1071880"/>
            <a:ext cx="205486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净光合速率</a:t>
            </a:r>
          </a:p>
        </p:txBody>
      </p:sp>
      <p:sp>
        <p:nvSpPr>
          <p:cNvPr id="16" name="Text Box 24"/>
          <p:cNvSpPr txBox="1"/>
          <p:nvPr/>
        </p:nvSpPr>
        <p:spPr>
          <a:xfrm>
            <a:off x="10616565" y="996315"/>
            <a:ext cx="1108075" cy="755650"/>
          </a:xfrm>
          <a:prstGeom prst="rect">
            <a:avLst/>
          </a:prstGeom>
          <a:solidFill>
            <a:srgbClr val="0070C0"/>
          </a:solidFill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5720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&lt;0</a:t>
            </a:r>
            <a:endParaRPr lang="zh-CN" altLang="en-US" sz="36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A65A8D7-D90E-47D1-BD8A-B107CFE08125}"/>
              </a:ext>
            </a:extLst>
          </p:cNvPr>
          <p:cNvSpPr txBox="1"/>
          <p:nvPr/>
        </p:nvSpPr>
        <p:spPr>
          <a:xfrm>
            <a:off x="256858" y="2275750"/>
            <a:ext cx="1483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zh-CN" altLang="en-US" sz="2400" b="1" dirty="0"/>
              <a:t>光合速率</a:t>
            </a:r>
          </a:p>
          <a:p>
            <a:pPr algn="ctr">
              <a:buNone/>
            </a:pPr>
            <a:r>
              <a:rPr lang="zh-CN" altLang="en-US" sz="2400" b="1" dirty="0"/>
              <a:t>小于</a:t>
            </a:r>
          </a:p>
          <a:p>
            <a:pPr algn="ctr">
              <a:buNone/>
            </a:pPr>
            <a:r>
              <a:rPr lang="zh-CN" altLang="en-US" sz="2400" b="1" dirty="0"/>
              <a:t>呼吸速率</a:t>
            </a:r>
          </a:p>
        </p:txBody>
      </p:sp>
      <p:sp>
        <p:nvSpPr>
          <p:cNvPr id="18" name="Text Box 24">
            <a:extLst>
              <a:ext uri="{FF2B5EF4-FFF2-40B4-BE49-F238E27FC236}">
                <a16:creationId xmlns:a16="http://schemas.microsoft.com/office/drawing/2014/main" id="{E6E50795-97C6-45E2-A62F-35CB8B2CB639}"/>
              </a:ext>
            </a:extLst>
          </p:cNvPr>
          <p:cNvSpPr txBox="1"/>
          <p:nvPr/>
        </p:nvSpPr>
        <p:spPr>
          <a:xfrm>
            <a:off x="1786255" y="5085080"/>
            <a:ext cx="8426450" cy="755650"/>
          </a:xfrm>
          <a:prstGeom prst="rect">
            <a:avLst/>
          </a:prstGeom>
          <a:solidFill>
            <a:srgbClr val="0070C0"/>
          </a:solidFill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5720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36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净光合速率</a:t>
            </a:r>
            <a:r>
              <a:rPr lang="en-US" altLang="zh-CN" sz="36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= </a:t>
            </a:r>
            <a:r>
              <a:rPr lang="zh-CN" altLang="en-US" sz="36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真正光合速率－</a:t>
            </a:r>
            <a:r>
              <a:rPr lang="zh-CN" altLang="en-US" sz="36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呼吸速率</a:t>
            </a:r>
          </a:p>
        </p:txBody>
      </p:sp>
      <p:sp>
        <p:nvSpPr>
          <p:cNvPr id="19" name="Text Box 24">
            <a:extLst>
              <a:ext uri="{FF2B5EF4-FFF2-40B4-BE49-F238E27FC236}">
                <a16:creationId xmlns:a16="http://schemas.microsoft.com/office/drawing/2014/main" id="{5125D34B-526E-4F4C-945B-B64A76FB81B7}"/>
              </a:ext>
            </a:extLst>
          </p:cNvPr>
          <p:cNvSpPr txBox="1"/>
          <p:nvPr/>
        </p:nvSpPr>
        <p:spPr>
          <a:xfrm>
            <a:off x="10405745" y="5065395"/>
            <a:ext cx="1108075" cy="755650"/>
          </a:xfrm>
          <a:prstGeom prst="rect">
            <a:avLst/>
          </a:prstGeom>
          <a:solidFill>
            <a:srgbClr val="0070C0"/>
          </a:solidFill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5720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&lt;0</a:t>
            </a:r>
            <a:endParaRPr lang="zh-CN" altLang="en-US" sz="36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9710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4" grpId="0"/>
      <p:bldP spid="15" grpId="0"/>
      <p:bldP spid="16" grpId="0" animBg="1"/>
      <p:bldP spid="17" grpId="0"/>
      <p:bldP spid="18" grpId="0" bldLvl="0" animBg="1"/>
      <p:bldP spid="19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58" name="Rectangle 61"/>
          <p:cNvSpPr>
            <a:spLocks noRot="1"/>
          </p:cNvSpPr>
          <p:nvPr/>
        </p:nvSpPr>
        <p:spPr>
          <a:xfrm>
            <a:off x="629920" y="234950"/>
            <a:ext cx="7539038" cy="4699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光合作用 </a:t>
            </a:r>
            <a:r>
              <a:rPr lang="en-US" altLang="zh-CN" sz="7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VS 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呼吸作用</a:t>
            </a:r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03167833"/>
              </p:ext>
            </p:extLst>
          </p:nvPr>
        </p:nvGraphicFramePr>
        <p:xfrm>
          <a:off x="308610" y="961390"/>
          <a:ext cx="1181608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1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9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1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445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6898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</a:rPr>
                        <a:t>光合速率</a:t>
                      </a:r>
                    </a:p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</a:rPr>
                        <a:t>（</a:t>
                      </a:r>
                      <a:r>
                        <a:rPr lang="en-US" altLang="zh-CN" sz="240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zh-CN" altLang="en-US" sz="2400">
                          <a:solidFill>
                            <a:schemeClr val="tx1"/>
                          </a:solidFill>
                        </a:rPr>
                        <a:t>单位时间、面积）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关系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</a:rPr>
                        <a:t>呼吸速率</a:t>
                      </a:r>
                    </a:p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</a:rPr>
                        <a:t>（单位时间、面积）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480">
                <a:tc rowSpan="3"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 fontAlgn="base">
                        <a:spcBef>
                          <a:spcPct val="5000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48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488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7091" name="Text Box 51"/>
          <p:cNvSpPr txBox="1"/>
          <p:nvPr/>
        </p:nvSpPr>
        <p:spPr>
          <a:xfrm>
            <a:off x="2143760" y="1910715"/>
            <a:ext cx="307975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有机物合成          </a:t>
            </a:r>
          </a:p>
        </p:txBody>
      </p:sp>
      <p:sp>
        <p:nvSpPr>
          <p:cNvPr id="2" name="Text Box 51"/>
          <p:cNvSpPr txBox="1"/>
          <p:nvPr/>
        </p:nvSpPr>
        <p:spPr>
          <a:xfrm>
            <a:off x="2314575" y="2771140"/>
            <a:ext cx="166179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O</a:t>
            </a:r>
            <a:r>
              <a:rPr lang="en-US" altLang="zh-CN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生成量   </a:t>
            </a:r>
          </a:p>
        </p:txBody>
      </p:sp>
      <p:sp>
        <p:nvSpPr>
          <p:cNvPr id="3" name="Text Box 51"/>
          <p:cNvSpPr txBox="1"/>
          <p:nvPr/>
        </p:nvSpPr>
        <p:spPr>
          <a:xfrm>
            <a:off x="2143760" y="3658870"/>
            <a:ext cx="706310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457200" eaLnBrk="1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CO</a:t>
            </a:r>
            <a:r>
              <a:rPr lang="en-US" altLang="zh-CN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的消耗量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" name="Text Box 51"/>
          <p:cNvSpPr txBox="1"/>
          <p:nvPr/>
        </p:nvSpPr>
        <p:spPr>
          <a:xfrm>
            <a:off x="8637270" y="1910715"/>
            <a:ext cx="205486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有机物积累</a:t>
            </a:r>
          </a:p>
        </p:txBody>
      </p:sp>
      <p:sp>
        <p:nvSpPr>
          <p:cNvPr id="5" name="Text Box 51"/>
          <p:cNvSpPr txBox="1"/>
          <p:nvPr/>
        </p:nvSpPr>
        <p:spPr>
          <a:xfrm>
            <a:off x="8531225" y="2676525"/>
            <a:ext cx="348615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植物向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环境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中释放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O</a:t>
            </a:r>
            <a:r>
              <a:rPr lang="en-US" altLang="zh-CN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6" name="Text Box 51"/>
          <p:cNvSpPr txBox="1"/>
          <p:nvPr/>
        </p:nvSpPr>
        <p:spPr>
          <a:xfrm>
            <a:off x="8430895" y="3442335"/>
            <a:ext cx="409765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植物从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环境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中吸收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CO</a:t>
            </a:r>
            <a:r>
              <a:rPr lang="en-US" altLang="zh-CN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11" name="Text Box 51"/>
          <p:cNvSpPr txBox="1"/>
          <p:nvPr/>
        </p:nvSpPr>
        <p:spPr>
          <a:xfrm>
            <a:off x="5695950" y="1910715"/>
            <a:ext cx="307975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有机物消耗         </a:t>
            </a:r>
          </a:p>
        </p:txBody>
      </p:sp>
      <p:sp>
        <p:nvSpPr>
          <p:cNvPr id="12" name="Text Box 51"/>
          <p:cNvSpPr txBox="1"/>
          <p:nvPr/>
        </p:nvSpPr>
        <p:spPr>
          <a:xfrm>
            <a:off x="5851525" y="2771140"/>
            <a:ext cx="166179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O</a:t>
            </a:r>
            <a:r>
              <a:rPr lang="en-US" altLang="zh-CN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消耗量   </a:t>
            </a:r>
          </a:p>
        </p:txBody>
      </p:sp>
      <p:sp>
        <p:nvSpPr>
          <p:cNvPr id="13" name="Text Box 51"/>
          <p:cNvSpPr txBox="1"/>
          <p:nvPr/>
        </p:nvSpPr>
        <p:spPr>
          <a:xfrm>
            <a:off x="5695950" y="3658870"/>
            <a:ext cx="270319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457200" eaLnBrk="1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CO</a:t>
            </a:r>
            <a:r>
              <a:rPr lang="en-US" altLang="zh-CN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的生成量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4" name="Text Box 51"/>
          <p:cNvSpPr txBox="1"/>
          <p:nvPr/>
        </p:nvSpPr>
        <p:spPr>
          <a:xfrm>
            <a:off x="5223510" y="2553335"/>
            <a:ext cx="87757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457200" eaLnBrk="1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&gt;</a:t>
            </a:r>
          </a:p>
        </p:txBody>
      </p:sp>
      <p:sp>
        <p:nvSpPr>
          <p:cNvPr id="15" name="Text Box 51"/>
          <p:cNvSpPr txBox="1"/>
          <p:nvPr/>
        </p:nvSpPr>
        <p:spPr>
          <a:xfrm>
            <a:off x="8637270" y="1071880"/>
            <a:ext cx="205486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净光合速率</a:t>
            </a:r>
          </a:p>
        </p:txBody>
      </p:sp>
      <p:sp>
        <p:nvSpPr>
          <p:cNvPr id="8" name="Text Box 24"/>
          <p:cNvSpPr txBox="1"/>
          <p:nvPr/>
        </p:nvSpPr>
        <p:spPr>
          <a:xfrm>
            <a:off x="10616565" y="996315"/>
            <a:ext cx="1108075" cy="755650"/>
          </a:xfrm>
          <a:prstGeom prst="rect">
            <a:avLst/>
          </a:prstGeom>
          <a:solidFill>
            <a:srgbClr val="0070C0"/>
          </a:solidFill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5720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&gt;0</a:t>
            </a:r>
            <a:endParaRPr lang="zh-CN" altLang="en-US" sz="36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9C37A0E-CEF2-4528-A001-FBEEC277C6BA}"/>
              </a:ext>
            </a:extLst>
          </p:cNvPr>
          <p:cNvSpPr txBox="1"/>
          <p:nvPr/>
        </p:nvSpPr>
        <p:spPr>
          <a:xfrm>
            <a:off x="256858" y="2275750"/>
            <a:ext cx="1483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zh-CN" altLang="en-US" sz="2400" b="1" dirty="0"/>
              <a:t>光合速率</a:t>
            </a:r>
          </a:p>
          <a:p>
            <a:pPr algn="ctr">
              <a:buNone/>
            </a:pPr>
            <a:r>
              <a:rPr lang="zh-CN" altLang="en-US" sz="2400" b="1" dirty="0"/>
              <a:t>大于</a:t>
            </a:r>
          </a:p>
          <a:p>
            <a:pPr algn="ctr">
              <a:buNone/>
            </a:pPr>
            <a:r>
              <a:rPr lang="zh-CN" altLang="en-US" sz="2400" b="1" dirty="0"/>
              <a:t>呼吸速率</a:t>
            </a:r>
          </a:p>
        </p:txBody>
      </p:sp>
      <p:sp>
        <p:nvSpPr>
          <p:cNvPr id="20" name="Text Box 24">
            <a:extLst>
              <a:ext uri="{FF2B5EF4-FFF2-40B4-BE49-F238E27FC236}">
                <a16:creationId xmlns:a16="http://schemas.microsoft.com/office/drawing/2014/main" id="{42993808-AF0A-4FD6-BAEF-98CDEEBAAFAC}"/>
              </a:ext>
            </a:extLst>
          </p:cNvPr>
          <p:cNvSpPr txBox="1"/>
          <p:nvPr/>
        </p:nvSpPr>
        <p:spPr>
          <a:xfrm>
            <a:off x="0" y="4592546"/>
            <a:ext cx="6887845" cy="668837"/>
          </a:xfrm>
          <a:prstGeom prst="rect">
            <a:avLst/>
          </a:prstGeom>
          <a:solidFill>
            <a:srgbClr val="0070C0"/>
          </a:solidFill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45720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36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总结</a:t>
            </a:r>
            <a:r>
              <a:rPr lang="en-US" altLang="zh-CN" sz="36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6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净光合速率的表示方法</a:t>
            </a:r>
          </a:p>
        </p:txBody>
      </p:sp>
      <p:sp>
        <p:nvSpPr>
          <p:cNvPr id="21" name="Text Box 51">
            <a:extLst>
              <a:ext uri="{FF2B5EF4-FFF2-40B4-BE49-F238E27FC236}">
                <a16:creationId xmlns:a16="http://schemas.microsoft.com/office/drawing/2014/main" id="{B2BBB4C5-1A37-483C-B9D5-FA295E6BAA28}"/>
              </a:ext>
            </a:extLst>
          </p:cNvPr>
          <p:cNvSpPr txBox="1"/>
          <p:nvPr/>
        </p:nvSpPr>
        <p:spPr>
          <a:xfrm>
            <a:off x="0" y="5534660"/>
            <a:ext cx="1181608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、植物体中有机物的积累量  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O</a:t>
            </a:r>
            <a:r>
              <a:rPr lang="en-US" altLang="zh-CN" sz="32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的释放量    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CO</a:t>
            </a:r>
            <a:r>
              <a:rPr lang="en-US" altLang="zh-CN" sz="32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的吸收量</a:t>
            </a:r>
          </a:p>
        </p:txBody>
      </p:sp>
    </p:spTree>
    <p:extLst>
      <p:ext uri="{BB962C8B-B14F-4D97-AF65-F5344CB8AC3E}">
        <p14:creationId xmlns:p14="http://schemas.microsoft.com/office/powerpoint/2010/main" val="124847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4" grpId="0"/>
      <p:bldP spid="15" grpId="0"/>
      <p:bldP spid="8" grpId="0" animBg="1"/>
      <p:bldP spid="10" grpId="0"/>
      <p:bldP spid="20" grpId="0" animBg="1"/>
      <p:bldP spid="21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4">
            <a:extLst>
              <a:ext uri="{FF2B5EF4-FFF2-40B4-BE49-F238E27FC236}">
                <a16:creationId xmlns:a16="http://schemas.microsoft.com/office/drawing/2014/main" id="{0513CBFF-EE6A-431F-B005-A95328EA2617}"/>
              </a:ext>
            </a:extLst>
          </p:cNvPr>
          <p:cNvSpPr txBox="1"/>
          <p:nvPr/>
        </p:nvSpPr>
        <p:spPr>
          <a:xfrm>
            <a:off x="228755" y="228684"/>
            <a:ext cx="4876672" cy="668837"/>
          </a:xfrm>
          <a:prstGeom prst="rect">
            <a:avLst/>
          </a:prstGeom>
          <a:solidFill>
            <a:srgbClr val="0070C0"/>
          </a:solidFill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45720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36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净光合速率的表示方法</a:t>
            </a:r>
          </a:p>
        </p:txBody>
      </p:sp>
      <p:sp>
        <p:nvSpPr>
          <p:cNvPr id="3" name="Text Box 51">
            <a:extLst>
              <a:ext uri="{FF2B5EF4-FFF2-40B4-BE49-F238E27FC236}">
                <a16:creationId xmlns:a16="http://schemas.microsoft.com/office/drawing/2014/main" id="{27BE47BC-D406-41C6-BD64-4314E8F62FA1}"/>
              </a:ext>
            </a:extLst>
          </p:cNvPr>
          <p:cNvSpPr txBox="1"/>
          <p:nvPr/>
        </p:nvSpPr>
        <p:spPr>
          <a:xfrm>
            <a:off x="187960" y="1089744"/>
            <a:ext cx="1181608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、植物体中有机物的积累量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8890850-5C99-4D35-8CBB-F557DB489F10}"/>
              </a:ext>
            </a:extLst>
          </p:cNvPr>
          <p:cNvSpPr/>
          <p:nvPr/>
        </p:nvSpPr>
        <p:spPr>
          <a:xfrm>
            <a:off x="5749105" y="1068945"/>
            <a:ext cx="30075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O</a:t>
            </a:r>
            <a:r>
              <a:rPr lang="en-US" altLang="zh-CN" sz="32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的释放量 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93F541C-F24F-48C3-9D32-4B9F64B91A9C}"/>
              </a:ext>
            </a:extLst>
          </p:cNvPr>
          <p:cNvSpPr/>
          <p:nvPr/>
        </p:nvSpPr>
        <p:spPr>
          <a:xfrm>
            <a:off x="8756660" y="1088534"/>
            <a:ext cx="32015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CO</a:t>
            </a:r>
            <a:r>
              <a:rPr lang="en-US" altLang="zh-CN" sz="32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的吸收量</a:t>
            </a:r>
            <a:endParaRPr lang="zh-CN" altLang="en-US" dirty="0"/>
          </a:p>
        </p:txBody>
      </p:sp>
      <p:sp>
        <p:nvSpPr>
          <p:cNvPr id="6" name="Text Box 24">
            <a:extLst>
              <a:ext uri="{FF2B5EF4-FFF2-40B4-BE49-F238E27FC236}">
                <a16:creationId xmlns:a16="http://schemas.microsoft.com/office/drawing/2014/main" id="{F846E8B5-28B7-4059-AC75-721D1DF965F9}"/>
              </a:ext>
            </a:extLst>
          </p:cNvPr>
          <p:cNvSpPr txBox="1"/>
          <p:nvPr/>
        </p:nvSpPr>
        <p:spPr>
          <a:xfrm>
            <a:off x="286313" y="3218109"/>
            <a:ext cx="5405216" cy="668837"/>
          </a:xfrm>
          <a:prstGeom prst="rect">
            <a:avLst/>
          </a:prstGeom>
          <a:solidFill>
            <a:srgbClr val="0070C0"/>
          </a:solidFill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45720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36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真正光合速率的表示方法</a:t>
            </a:r>
          </a:p>
        </p:txBody>
      </p:sp>
      <p:sp>
        <p:nvSpPr>
          <p:cNvPr id="7" name="Text Box 51">
            <a:extLst>
              <a:ext uri="{FF2B5EF4-FFF2-40B4-BE49-F238E27FC236}">
                <a16:creationId xmlns:a16="http://schemas.microsoft.com/office/drawing/2014/main" id="{6CCC396A-436A-48CE-AD2E-F5D34C9A08C2}"/>
              </a:ext>
            </a:extLst>
          </p:cNvPr>
          <p:cNvSpPr txBox="1"/>
          <p:nvPr/>
        </p:nvSpPr>
        <p:spPr>
          <a:xfrm>
            <a:off x="370371" y="4054319"/>
            <a:ext cx="1181608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、有机物的生成量＝有机物的积累量＋呼吸消耗有机物的量</a:t>
            </a:r>
          </a:p>
        </p:txBody>
      </p:sp>
      <p:sp>
        <p:nvSpPr>
          <p:cNvPr id="8" name="Text Box 51">
            <a:extLst>
              <a:ext uri="{FF2B5EF4-FFF2-40B4-BE49-F238E27FC236}">
                <a16:creationId xmlns:a16="http://schemas.microsoft.com/office/drawing/2014/main" id="{4EBAAF64-2F60-40FB-A6F1-78F1E1E25570}"/>
              </a:ext>
            </a:extLst>
          </p:cNvPr>
          <p:cNvSpPr txBox="1"/>
          <p:nvPr/>
        </p:nvSpPr>
        <p:spPr>
          <a:xfrm>
            <a:off x="370371" y="4608840"/>
            <a:ext cx="1181608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O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生成量＝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O2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的释放量＋呼吸消耗的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O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量</a:t>
            </a:r>
          </a:p>
        </p:txBody>
      </p:sp>
      <p:sp>
        <p:nvSpPr>
          <p:cNvPr id="9" name="Text Box 51">
            <a:extLst>
              <a:ext uri="{FF2B5EF4-FFF2-40B4-BE49-F238E27FC236}">
                <a16:creationId xmlns:a16="http://schemas.microsoft.com/office/drawing/2014/main" id="{5B3290A6-EF40-4157-96C6-1B6655E9B6B2}"/>
              </a:ext>
            </a:extLst>
          </p:cNvPr>
          <p:cNvSpPr txBox="1"/>
          <p:nvPr/>
        </p:nvSpPr>
        <p:spPr>
          <a:xfrm>
            <a:off x="375920" y="5183481"/>
            <a:ext cx="1181608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CO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消耗量＝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CO2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的吸收量＋呼吸产生的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CO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量</a:t>
            </a:r>
          </a:p>
        </p:txBody>
      </p:sp>
      <p:sp>
        <p:nvSpPr>
          <p:cNvPr id="10" name="Text Box 24">
            <a:extLst>
              <a:ext uri="{FF2B5EF4-FFF2-40B4-BE49-F238E27FC236}">
                <a16:creationId xmlns:a16="http://schemas.microsoft.com/office/drawing/2014/main" id="{95F2BA72-594F-4D9F-B12F-ABE7FEF7FE4D}"/>
              </a:ext>
            </a:extLst>
          </p:cNvPr>
          <p:cNvSpPr txBox="1"/>
          <p:nvPr/>
        </p:nvSpPr>
        <p:spPr>
          <a:xfrm>
            <a:off x="228755" y="2118390"/>
            <a:ext cx="8426450" cy="66883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5720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净光合速率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= 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真正光合速率－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呼吸速率</a:t>
            </a:r>
          </a:p>
        </p:txBody>
      </p:sp>
    </p:spTree>
    <p:extLst>
      <p:ext uri="{BB962C8B-B14F-4D97-AF65-F5344CB8AC3E}">
        <p14:creationId xmlns:p14="http://schemas.microsoft.com/office/powerpoint/2010/main" val="316071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/>
      <p:bldP spid="10" grpId="0" bldLvl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6056EA8-62BA-43EF-B60D-FF98C3CBA3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35" r="19496"/>
          <a:stretch/>
        </p:blipFill>
        <p:spPr>
          <a:xfrm>
            <a:off x="142240" y="335280"/>
            <a:ext cx="11907520" cy="336296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A3010D5-034B-4B0E-9F01-5DCDAEB71343}"/>
              </a:ext>
            </a:extLst>
          </p:cNvPr>
          <p:cNvSpPr txBox="1"/>
          <p:nvPr/>
        </p:nvSpPr>
        <p:spPr>
          <a:xfrm>
            <a:off x="142240" y="3972560"/>
            <a:ext cx="10637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各温度下该植物真正光合速率是多少？</a:t>
            </a:r>
          </a:p>
        </p:txBody>
      </p:sp>
    </p:spTree>
    <p:extLst>
      <p:ext uri="{BB962C8B-B14F-4D97-AF65-F5344CB8AC3E}">
        <p14:creationId xmlns:p14="http://schemas.microsoft.com/office/powerpoint/2010/main" val="120109985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083" name="Object 19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0136624"/>
              </p:ext>
            </p:extLst>
          </p:nvPr>
        </p:nvGraphicFramePr>
        <p:xfrm>
          <a:off x="1561464" y="1639570"/>
          <a:ext cx="8517255" cy="4838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r:id="rId3" imgW="5586730" imgH="4191000" progId="PowerPoint.Show.8">
                  <p:embed/>
                </p:oleObj>
              </mc:Choice>
              <mc:Fallback>
                <p:oleObj r:id="rId3" imgW="5586730" imgH="4191000" progId="PowerPoint.Show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61464" y="1639570"/>
                        <a:ext cx="8517255" cy="48380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39" name="Text Box 24"/>
          <p:cNvSpPr txBox="1"/>
          <p:nvPr/>
        </p:nvSpPr>
        <p:spPr>
          <a:xfrm>
            <a:off x="65405" y="120015"/>
            <a:ext cx="9451975" cy="11245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5720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光合速率，通常以吸收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CO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mg/h*cm</a:t>
            </a:r>
            <a:r>
              <a:rPr lang="en-US" altLang="zh-CN" b="1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表示</a:t>
            </a:r>
          </a:p>
          <a:p>
            <a:pPr marL="0" lvl="0" indent="0" algn="ctr" defTabSz="45720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真正光合速率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 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净光合速率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呼吸速率</a:t>
            </a:r>
          </a:p>
        </p:txBody>
      </p:sp>
    </p:spTree>
    <p:extLst>
      <p:ext uri="{BB962C8B-B14F-4D97-AF65-F5344CB8AC3E}">
        <p14:creationId xmlns:p14="http://schemas.microsoft.com/office/powerpoint/2010/main" val="16767313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80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8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8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730" name="Object 2">
            <a:hlinkClick r:id="rId3" action="ppaction://hlinksldjump"/>
          </p:cNvPr>
          <p:cNvGraphicFramePr>
            <a:graphicFrameLocks noChangeAspect="1"/>
          </p:cNvGraphicFramePr>
          <p:nvPr/>
        </p:nvGraphicFramePr>
        <p:xfrm>
          <a:off x="883920" y="1270"/>
          <a:ext cx="6838950" cy="4377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r:id="rId4" imgW="1952625" imgH="1485900" progId="Paint.Picture">
                  <p:embed/>
                </p:oleObj>
              </mc:Choice>
              <mc:Fallback>
                <p:oleObj r:id="rId4" imgW="1952625" imgH="14859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83920" y="1270"/>
                        <a:ext cx="6838950" cy="43776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1" name="Text Box 3"/>
          <p:cNvSpPr txBox="1"/>
          <p:nvPr/>
        </p:nvSpPr>
        <p:spPr>
          <a:xfrm>
            <a:off x="883920" y="4480560"/>
            <a:ext cx="9144000" cy="31076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defTabSz="457200" eaLnBrk="1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  <a:sym typeface="+mn-ea"/>
              </a:rPr>
              <a:t>①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  <a:sym typeface="+mn-ea"/>
              </a:rPr>
              <a:t>图中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  <a:sym typeface="+mn-ea"/>
              </a:rPr>
              <a:t>A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  <a:sym typeface="+mn-ea"/>
              </a:rPr>
              <a:t>点含义：</a:t>
            </a:r>
            <a:r>
              <a:rPr lang="zh-CN" altLang="en-US" b="1" u="sng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  <a:sym typeface="+mn-ea"/>
              </a:rPr>
              <a:t>                            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  <a:sym typeface="+mn-ea"/>
              </a:rPr>
              <a:t>；</a:t>
            </a:r>
          </a:p>
          <a:p>
            <a:pPr marL="0" lvl="0" indent="0" algn="just" defTabSz="457200" eaLnBrk="1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  <a:sym typeface="+mn-ea"/>
              </a:rPr>
              <a:t>②光合作用从哪个点开始出现？</a:t>
            </a:r>
            <a:endParaRPr lang="zh-CN" altLang="en-US" b="1" dirty="0">
              <a:solidFill>
                <a:srgbClr val="000000"/>
              </a:solidFill>
              <a:latin typeface="宋体" panose="02010600030101010101" pitchFamily="2" charset="-122"/>
              <a:ea typeface="黑体" panose="02010609060101010101" pitchFamily="49" charset="-122"/>
            </a:endParaRPr>
          </a:p>
          <a:p>
            <a:pPr marL="0" lvl="0" indent="0" algn="just" defTabSz="457200" eaLnBrk="1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②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B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点含义：</a:t>
            </a:r>
            <a:r>
              <a:rPr lang="zh-CN" altLang="en-US" b="1" u="sng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                                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；</a:t>
            </a:r>
          </a:p>
          <a:p>
            <a:pPr marL="0" lvl="0" indent="0" algn="just" defTabSz="457200" eaLnBrk="1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③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C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点表示：</a:t>
            </a:r>
            <a:r>
              <a:rPr lang="zh-CN" altLang="en-US" b="1" u="sng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                                     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；</a:t>
            </a:r>
          </a:p>
          <a:p>
            <a:pPr marL="0" lvl="0" indent="0" algn="just" defTabSz="457200" eaLnBrk="1" hangingPunct="1">
              <a:lnSpc>
                <a:spcPct val="100000"/>
              </a:lnSpc>
              <a:spcBef>
                <a:spcPct val="50000"/>
              </a:spcBef>
              <a:buNone/>
            </a:pPr>
            <a:endParaRPr lang="zh-CN" altLang="en-US" b="1" dirty="0">
              <a:solidFill>
                <a:srgbClr val="000000"/>
              </a:solidFill>
              <a:latin typeface="Verdan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78852" name="Text Box 4"/>
          <p:cNvSpPr txBox="1"/>
          <p:nvPr/>
        </p:nvSpPr>
        <p:spPr>
          <a:xfrm>
            <a:off x="3592195" y="4480560"/>
            <a:ext cx="50069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光照强度为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，只进行呼吸作用</a:t>
            </a:r>
          </a:p>
        </p:txBody>
      </p:sp>
      <p:sp>
        <p:nvSpPr>
          <p:cNvPr id="78853" name="Text Box 5"/>
          <p:cNvSpPr txBox="1"/>
          <p:nvPr/>
        </p:nvSpPr>
        <p:spPr>
          <a:xfrm>
            <a:off x="3440113" y="5683885"/>
            <a:ext cx="4827587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光合作用与呼吸作用强度相等</a:t>
            </a:r>
          </a:p>
        </p:txBody>
      </p:sp>
      <p:sp>
        <p:nvSpPr>
          <p:cNvPr id="78854" name="Text Box 6"/>
          <p:cNvSpPr txBox="1"/>
          <p:nvPr/>
        </p:nvSpPr>
        <p:spPr>
          <a:xfrm>
            <a:off x="2876868" y="6350635"/>
            <a:ext cx="661797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光合作用强度不再随光照强度增强而增强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849235" y="288290"/>
            <a:ext cx="439801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纵坐标的生物学涵义是什么</a:t>
            </a:r>
            <a:r>
              <a:rPr lang="zh-CN" altLang="en-US" sz="2800" dirty="0"/>
              <a:t>？</a:t>
            </a:r>
          </a:p>
        </p:txBody>
      </p:sp>
      <p:sp>
        <p:nvSpPr>
          <p:cNvPr id="9" name="Text Box 24"/>
          <p:cNvSpPr txBox="1"/>
          <p:nvPr/>
        </p:nvSpPr>
        <p:spPr>
          <a:xfrm>
            <a:off x="8467090" y="1689100"/>
            <a:ext cx="2647315" cy="755650"/>
          </a:xfrm>
          <a:prstGeom prst="rect">
            <a:avLst/>
          </a:prstGeom>
          <a:solidFill>
            <a:srgbClr val="0070C0"/>
          </a:solidFill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45720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36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净光合速率</a:t>
            </a:r>
          </a:p>
        </p:txBody>
      </p:sp>
      <p:sp>
        <p:nvSpPr>
          <p:cNvPr id="4" name="Text Box 4"/>
          <p:cNvSpPr txBox="1"/>
          <p:nvPr/>
        </p:nvSpPr>
        <p:spPr>
          <a:xfrm>
            <a:off x="6148705" y="4999990"/>
            <a:ext cx="32258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</a:p>
        </p:txBody>
      </p:sp>
      <p:sp>
        <p:nvSpPr>
          <p:cNvPr id="5" name="Text Box 24"/>
          <p:cNvSpPr txBox="1"/>
          <p:nvPr/>
        </p:nvSpPr>
        <p:spPr>
          <a:xfrm>
            <a:off x="9212580" y="5332095"/>
            <a:ext cx="2194560" cy="755650"/>
          </a:xfrm>
          <a:prstGeom prst="rect">
            <a:avLst/>
          </a:prstGeom>
          <a:solidFill>
            <a:srgbClr val="0070C0"/>
          </a:solidFill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45720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36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光补偿点</a:t>
            </a:r>
          </a:p>
        </p:txBody>
      </p:sp>
      <p:sp>
        <p:nvSpPr>
          <p:cNvPr id="6" name="Text Box 24"/>
          <p:cNvSpPr txBox="1"/>
          <p:nvPr/>
        </p:nvSpPr>
        <p:spPr>
          <a:xfrm>
            <a:off x="9777095" y="6116955"/>
            <a:ext cx="2194560" cy="755650"/>
          </a:xfrm>
          <a:prstGeom prst="rect">
            <a:avLst/>
          </a:prstGeom>
          <a:solidFill>
            <a:srgbClr val="0070C0"/>
          </a:solidFill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45720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36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光饱和点</a:t>
            </a:r>
          </a:p>
        </p:txBody>
      </p:sp>
    </p:spTree>
    <p:extLst>
      <p:ext uri="{BB962C8B-B14F-4D97-AF65-F5344CB8AC3E}">
        <p14:creationId xmlns:p14="http://schemas.microsoft.com/office/powerpoint/2010/main" val="4213607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/>
      <p:bldP spid="78852" grpId="0"/>
      <p:bldP spid="78853" grpId="0"/>
      <p:bldP spid="78854" grpId="0"/>
      <p:bldP spid="2" grpId="0"/>
      <p:bldP spid="9" grpId="0" animBg="1"/>
      <p:bldP spid="4" grpId="0"/>
      <p:bldP spid="5" grpId="0" animBg="1"/>
      <p:bldP spid="6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730" name="Object 2">
            <a:hlinkClick r:id="" action="ppaction://noaction"/>
          </p:cNvPr>
          <p:cNvGraphicFramePr>
            <a:graphicFrameLocks noChangeAspect="1"/>
          </p:cNvGraphicFramePr>
          <p:nvPr/>
        </p:nvGraphicFramePr>
        <p:xfrm>
          <a:off x="1105535" y="64135"/>
          <a:ext cx="6259195" cy="4005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r:id="rId3" imgW="1952625" imgH="1485900" progId="Paint.Picture">
                  <p:embed/>
                </p:oleObj>
              </mc:Choice>
              <mc:Fallback>
                <p:oleObj r:id="rId3" imgW="1952625" imgH="14859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05535" y="64135"/>
                        <a:ext cx="6259195" cy="40055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1" name="Text Box 3"/>
          <p:cNvSpPr txBox="1"/>
          <p:nvPr/>
        </p:nvSpPr>
        <p:spPr>
          <a:xfrm>
            <a:off x="769620" y="4202430"/>
            <a:ext cx="9144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defTabSz="457200" eaLnBrk="1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④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若甲曲线代表阳生植物，则乙曲线代表</a:t>
            </a:r>
            <a:r>
              <a:rPr lang="zh-CN" altLang="en-US" b="1" u="sng" dirty="0">
                <a:solidFill>
                  <a:srgbClr val="000000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        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植物。</a:t>
            </a:r>
            <a:r>
              <a:rPr lang="zh-CN" altLang="en-US" b="1" dirty="0">
                <a:solidFill>
                  <a:srgbClr val="000000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78855" name="Text Box 7"/>
          <p:cNvSpPr txBox="1"/>
          <p:nvPr/>
        </p:nvSpPr>
        <p:spPr>
          <a:xfrm>
            <a:off x="7364730" y="4069398"/>
            <a:ext cx="89852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阴生</a:t>
            </a:r>
          </a:p>
        </p:txBody>
      </p:sp>
      <p:sp>
        <p:nvSpPr>
          <p:cNvPr id="9" name="Text Box 24"/>
          <p:cNvSpPr txBox="1"/>
          <p:nvPr/>
        </p:nvSpPr>
        <p:spPr>
          <a:xfrm>
            <a:off x="769620" y="5093970"/>
            <a:ext cx="10768965" cy="755650"/>
          </a:xfrm>
          <a:prstGeom prst="rect">
            <a:avLst/>
          </a:prstGeom>
          <a:solidFill>
            <a:srgbClr val="0070C0"/>
          </a:solidFill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45720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36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阴生植物的光补偿点、光饱和点均在阳生植物前出现</a:t>
            </a:r>
          </a:p>
        </p:txBody>
      </p:sp>
    </p:spTree>
    <p:extLst>
      <p:ext uri="{BB962C8B-B14F-4D97-AF65-F5344CB8AC3E}">
        <p14:creationId xmlns:p14="http://schemas.microsoft.com/office/powerpoint/2010/main" val="467911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/>
      <p:bldP spid="78855" grpId="0"/>
      <p:bldP spid="9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绿叶中色素的提取和分离实验">
            <a:hlinkClick r:id="" action="ppaction://media"/>
          </p:cNvPr>
          <p:cNvPicPr>
            <a:picLocks noGrp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42975" y="112395"/>
            <a:ext cx="10306050" cy="66332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>
                <p:cTn id="2" fill="hold" display="1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60"/>
          <p:cNvSpPr/>
          <p:nvPr/>
        </p:nvSpPr>
        <p:spPr>
          <a:xfrm>
            <a:off x="3359150" y="-304800"/>
            <a:ext cx="5184775" cy="609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57200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3600" b="1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6563" name="Picture 3" descr="4)SJQ~8MW%`ZDUQ_DL@RKG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6200"/>
            <a:ext cx="3962400" cy="2514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6564" name="Text Box 4"/>
          <p:cNvSpPr txBox="1"/>
          <p:nvPr/>
        </p:nvSpPr>
        <p:spPr>
          <a:xfrm>
            <a:off x="1676400" y="2262188"/>
            <a:ext cx="9067800" cy="4340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2400" b="1" dirty="0">
                <a:latin typeface="宋体" panose="02010600030101010101" pitchFamily="2" charset="-122"/>
                <a:ea typeface="等线" panose="02010600030101010101" pitchFamily="2" charset="-122"/>
              </a:rPr>
              <a:t>AB</a:t>
            </a:r>
            <a:r>
              <a:rPr lang="zh-CN" altLang="en-US" sz="2400" b="1" dirty="0">
                <a:latin typeface="宋体" panose="02010600030101010101" pitchFamily="2" charset="-122"/>
                <a:ea typeface="等线" panose="02010600030101010101" pitchFamily="2" charset="-122"/>
              </a:rPr>
              <a:t>段：</a:t>
            </a:r>
            <a:r>
              <a:rPr lang="en-US" altLang="zh-CN" sz="2400" b="1" dirty="0">
                <a:latin typeface="宋体" panose="02010600030101010101" pitchFamily="2" charset="-122"/>
                <a:ea typeface="等线" panose="02010600030101010101" pitchFamily="2" charset="-122"/>
              </a:rPr>
              <a:t>____________________</a:t>
            </a:r>
          </a:p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2400" b="1" dirty="0">
                <a:latin typeface="宋体" panose="02010600030101010101" pitchFamily="2" charset="-122"/>
                <a:ea typeface="等线" panose="02010600030101010101" pitchFamily="2" charset="-122"/>
              </a:rPr>
              <a:t>BC</a:t>
            </a:r>
            <a:r>
              <a:rPr lang="zh-CN" altLang="en-US" sz="2400" b="1" dirty="0">
                <a:latin typeface="宋体" panose="02010600030101010101" pitchFamily="2" charset="-122"/>
                <a:ea typeface="等线" panose="02010600030101010101" pitchFamily="2" charset="-122"/>
              </a:rPr>
              <a:t>段：</a:t>
            </a:r>
            <a:r>
              <a:rPr lang="en-US" altLang="zh-CN" sz="2400" b="1" dirty="0">
                <a:latin typeface="宋体" panose="02010600030101010101" pitchFamily="2" charset="-122"/>
                <a:ea typeface="等线" panose="02010600030101010101" pitchFamily="2" charset="-122"/>
              </a:rPr>
              <a:t>___________________________________________</a:t>
            </a:r>
          </a:p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2400" b="1" dirty="0">
                <a:latin typeface="宋体" panose="02010600030101010101" pitchFamily="2" charset="-122"/>
                <a:ea typeface="等线" panose="02010600030101010101" pitchFamily="2" charset="-122"/>
              </a:rPr>
              <a:t>CDE</a:t>
            </a:r>
            <a:r>
              <a:rPr lang="zh-CN" altLang="en-US" sz="2400" b="1" dirty="0">
                <a:latin typeface="宋体" panose="02010600030101010101" pitchFamily="2" charset="-122"/>
                <a:ea typeface="等线" panose="02010600030101010101" pitchFamily="2" charset="-122"/>
              </a:rPr>
              <a:t>段：</a:t>
            </a:r>
            <a:r>
              <a:rPr lang="en-US" altLang="zh-CN" sz="2400" b="1" dirty="0">
                <a:latin typeface="宋体" panose="02010600030101010101" pitchFamily="2" charset="-122"/>
                <a:ea typeface="等线" panose="02010600030101010101" pitchFamily="2" charset="-122"/>
              </a:rPr>
              <a:t>__________________________________________</a:t>
            </a:r>
          </a:p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2400" b="1" dirty="0">
                <a:latin typeface="宋体" panose="02010600030101010101" pitchFamily="2" charset="-122"/>
                <a:ea typeface="等线" panose="02010600030101010101" pitchFamily="2" charset="-122"/>
              </a:rPr>
              <a:t>C</a:t>
            </a:r>
            <a:r>
              <a:rPr lang="zh-CN" altLang="en-US" sz="2400" b="1" dirty="0">
                <a:latin typeface="宋体" panose="02010600030101010101" pitchFamily="2" charset="-122"/>
                <a:ea typeface="等线" panose="02010600030101010101" pitchFamily="2" charset="-122"/>
              </a:rPr>
              <a:t>点：</a:t>
            </a:r>
            <a:r>
              <a:rPr lang="en-US" altLang="zh-CN" sz="2400" b="1" dirty="0">
                <a:latin typeface="宋体" panose="02010600030101010101" pitchFamily="2" charset="-122"/>
                <a:ea typeface="等线" panose="02010600030101010101" pitchFamily="2" charset="-122"/>
              </a:rPr>
              <a:t>____________________________________________</a:t>
            </a:r>
          </a:p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2400" b="1" dirty="0">
                <a:latin typeface="宋体" panose="02010600030101010101" pitchFamily="2" charset="-122"/>
                <a:ea typeface="等线" panose="02010600030101010101" pitchFamily="2" charset="-122"/>
              </a:rPr>
              <a:t>D</a:t>
            </a:r>
            <a:r>
              <a:rPr lang="zh-CN" altLang="en-US" sz="2400" b="1" dirty="0">
                <a:latin typeface="宋体" panose="02010600030101010101" pitchFamily="2" charset="-122"/>
                <a:ea typeface="等线" panose="02010600030101010101" pitchFamily="2" charset="-122"/>
              </a:rPr>
              <a:t>点：</a:t>
            </a:r>
            <a:r>
              <a:rPr lang="en-US" altLang="zh-CN" sz="2400" b="1" dirty="0">
                <a:latin typeface="宋体" panose="02010600030101010101" pitchFamily="2" charset="-122"/>
                <a:ea typeface="等线" panose="02010600030101010101" pitchFamily="2" charset="-122"/>
              </a:rPr>
              <a:t>____________________________________________</a:t>
            </a:r>
          </a:p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2400" b="1" dirty="0">
                <a:latin typeface="宋体" panose="02010600030101010101" pitchFamily="2" charset="-122"/>
                <a:ea typeface="等线" panose="02010600030101010101" pitchFamily="2" charset="-122"/>
              </a:rPr>
              <a:t>E</a:t>
            </a:r>
            <a:r>
              <a:rPr lang="zh-CN" altLang="en-US" sz="2400" b="1" dirty="0">
                <a:latin typeface="宋体" panose="02010600030101010101" pitchFamily="2" charset="-122"/>
                <a:ea typeface="等线" panose="02010600030101010101" pitchFamily="2" charset="-122"/>
              </a:rPr>
              <a:t>点：</a:t>
            </a:r>
            <a:r>
              <a:rPr lang="en-US" altLang="zh-CN" sz="2400" b="1" dirty="0">
                <a:latin typeface="宋体" panose="02010600030101010101" pitchFamily="2" charset="-122"/>
                <a:ea typeface="等线" panose="02010600030101010101" pitchFamily="2" charset="-122"/>
              </a:rPr>
              <a:t>____________________________________________</a:t>
            </a:r>
          </a:p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2400" b="1" dirty="0">
                <a:latin typeface="宋体" panose="02010600030101010101" pitchFamily="2" charset="-122"/>
                <a:ea typeface="等线" panose="02010600030101010101" pitchFamily="2" charset="-122"/>
              </a:rPr>
              <a:t>EF</a:t>
            </a:r>
            <a:r>
              <a:rPr lang="zh-CN" altLang="en-US" sz="2400" b="1" dirty="0">
                <a:latin typeface="宋体" panose="02010600030101010101" pitchFamily="2" charset="-122"/>
                <a:ea typeface="等线" panose="02010600030101010101" pitchFamily="2" charset="-122"/>
              </a:rPr>
              <a:t>段：</a:t>
            </a:r>
            <a:r>
              <a:rPr lang="en-US" altLang="zh-CN" sz="2400" b="1" dirty="0">
                <a:latin typeface="宋体" panose="02010600030101010101" pitchFamily="2" charset="-122"/>
                <a:ea typeface="等线" panose="02010600030101010101" pitchFamily="2" charset="-122"/>
              </a:rPr>
              <a:t>___________________________________________</a:t>
            </a:r>
          </a:p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2400" b="1" dirty="0">
                <a:latin typeface="宋体" panose="02010600030101010101" pitchFamily="2" charset="-122"/>
                <a:ea typeface="等线" panose="02010600030101010101" pitchFamily="2" charset="-122"/>
              </a:rPr>
              <a:t>FG</a:t>
            </a:r>
            <a:r>
              <a:rPr lang="zh-CN" altLang="en-US" sz="2400" b="1" dirty="0">
                <a:latin typeface="宋体" panose="02010600030101010101" pitchFamily="2" charset="-122"/>
                <a:ea typeface="等线" panose="02010600030101010101" pitchFamily="2" charset="-122"/>
              </a:rPr>
              <a:t>段：</a:t>
            </a:r>
            <a:r>
              <a:rPr lang="en-US" altLang="zh-CN" sz="2400" b="1" dirty="0">
                <a:latin typeface="宋体" panose="02010600030101010101" pitchFamily="2" charset="-122"/>
                <a:ea typeface="等线" panose="02010600030101010101" pitchFamily="2" charset="-122"/>
              </a:rPr>
              <a:t>___________________________________________</a:t>
            </a:r>
          </a:p>
        </p:txBody>
      </p:sp>
      <p:sp>
        <p:nvSpPr>
          <p:cNvPr id="90117" name="Text Box 5"/>
          <p:cNvSpPr txBox="1"/>
          <p:nvPr/>
        </p:nvSpPr>
        <p:spPr>
          <a:xfrm>
            <a:off x="2895600" y="2133600"/>
            <a:ext cx="26733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只进行呼吸作用</a:t>
            </a:r>
            <a:endParaRPr lang="zh-CN" altLang="en-US" sz="2400" dirty="0">
              <a:solidFill>
                <a:srgbClr val="FF0000"/>
              </a:solidFill>
              <a:ea typeface="等线" panose="02010600030101010101" pitchFamily="2" charset="-122"/>
            </a:endParaRPr>
          </a:p>
        </p:txBody>
      </p:sp>
      <p:sp>
        <p:nvSpPr>
          <p:cNvPr id="90118" name="Text Box 6"/>
          <p:cNvSpPr txBox="1"/>
          <p:nvPr/>
        </p:nvSpPr>
        <p:spPr>
          <a:xfrm>
            <a:off x="2895600" y="2681288"/>
            <a:ext cx="51625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呼吸作用强度大于光合作用强度</a:t>
            </a:r>
            <a:endParaRPr lang="zh-CN" altLang="en-US" sz="2400" dirty="0">
              <a:solidFill>
                <a:srgbClr val="FF0000"/>
              </a:solidFill>
              <a:ea typeface="等线" panose="02010600030101010101" pitchFamily="2" charset="-122"/>
            </a:endParaRPr>
          </a:p>
        </p:txBody>
      </p:sp>
      <p:sp>
        <p:nvSpPr>
          <p:cNvPr id="90119" name="Text Box 7"/>
          <p:cNvSpPr txBox="1"/>
          <p:nvPr/>
        </p:nvSpPr>
        <p:spPr>
          <a:xfrm>
            <a:off x="2838450" y="3214688"/>
            <a:ext cx="51625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呼吸作用强度小于光合作用强度</a:t>
            </a:r>
            <a:endParaRPr lang="zh-CN" altLang="en-US" sz="2400" dirty="0">
              <a:solidFill>
                <a:srgbClr val="FF0000"/>
              </a:solidFill>
              <a:ea typeface="等线" panose="02010600030101010101" pitchFamily="2" charset="-122"/>
            </a:endParaRPr>
          </a:p>
        </p:txBody>
      </p:sp>
      <p:sp>
        <p:nvSpPr>
          <p:cNvPr id="90120" name="Text Box 8"/>
          <p:cNvSpPr txBox="1"/>
          <p:nvPr/>
        </p:nvSpPr>
        <p:spPr>
          <a:xfrm>
            <a:off x="2438400" y="3743325"/>
            <a:ext cx="7423827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呼吸作用强度等于光合作用强度（光补偿点）</a:t>
            </a:r>
            <a:endParaRPr lang="zh-CN" altLang="en-US" sz="2400" dirty="0">
              <a:solidFill>
                <a:srgbClr val="FF0000"/>
              </a:solidFill>
              <a:ea typeface="等线" panose="02010600030101010101" pitchFamily="2" charset="-122"/>
            </a:endParaRPr>
          </a:p>
        </p:txBody>
      </p:sp>
      <p:sp>
        <p:nvSpPr>
          <p:cNvPr id="90121" name="Text Box 9"/>
          <p:cNvSpPr txBox="1"/>
          <p:nvPr/>
        </p:nvSpPr>
        <p:spPr>
          <a:xfrm>
            <a:off x="2743200" y="5348288"/>
            <a:ext cx="51625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呼吸作用强度大于光合作用强度</a:t>
            </a:r>
            <a:endParaRPr lang="zh-CN" altLang="en-US" sz="2400" dirty="0">
              <a:solidFill>
                <a:srgbClr val="FF0000"/>
              </a:solidFill>
              <a:ea typeface="等线" panose="02010600030101010101" pitchFamily="2" charset="-122"/>
            </a:endParaRPr>
          </a:p>
        </p:txBody>
      </p:sp>
      <p:sp>
        <p:nvSpPr>
          <p:cNvPr id="90122" name="Text Box 10"/>
          <p:cNvSpPr txBox="1"/>
          <p:nvPr/>
        </p:nvSpPr>
        <p:spPr>
          <a:xfrm>
            <a:off x="2743200" y="5957888"/>
            <a:ext cx="26733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只进行呼吸作用</a:t>
            </a:r>
            <a:endParaRPr lang="zh-CN" altLang="en-US" sz="2400" dirty="0">
              <a:solidFill>
                <a:srgbClr val="FF0000"/>
              </a:solidFill>
              <a:ea typeface="等线" panose="02010600030101010101" pitchFamily="2" charset="-122"/>
            </a:endParaRPr>
          </a:p>
        </p:txBody>
      </p:sp>
      <p:sp>
        <p:nvSpPr>
          <p:cNvPr id="90123" name="Text Box 11"/>
          <p:cNvSpPr txBox="1"/>
          <p:nvPr/>
        </p:nvSpPr>
        <p:spPr>
          <a:xfrm>
            <a:off x="2508250" y="4298950"/>
            <a:ext cx="652780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CO</a:t>
            </a:r>
            <a:r>
              <a:rPr lang="en-US" altLang="zh-CN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2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吸收量最多，此时光合作用强度最大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66572" name="Text Box 12"/>
          <p:cNvSpPr txBox="1"/>
          <p:nvPr/>
        </p:nvSpPr>
        <p:spPr>
          <a:xfrm>
            <a:off x="1676400" y="334963"/>
            <a:ext cx="41910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lang="zh-CN" altLang="en-US" sz="3200" b="1" dirty="0">
                <a:ea typeface="黑体" panose="02010609060101010101" pitchFamily="49" charset="-122"/>
              </a:rPr>
              <a:t>分析下列各段的含义：</a:t>
            </a:r>
          </a:p>
        </p:txBody>
      </p:sp>
      <p:sp>
        <p:nvSpPr>
          <p:cNvPr id="90125" name="Text Box 13"/>
          <p:cNvSpPr txBox="1"/>
          <p:nvPr/>
        </p:nvSpPr>
        <p:spPr>
          <a:xfrm>
            <a:off x="2514600" y="4867275"/>
            <a:ext cx="9579867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呼吸作用强度等于光合作用强度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,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此时有机物积累量最多（光补偿点）</a:t>
            </a:r>
            <a:endParaRPr lang="zh-CN" altLang="en-US" sz="2400" dirty="0">
              <a:solidFill>
                <a:srgbClr val="FF0000"/>
              </a:solidFill>
              <a:latin typeface="宋体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2906159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0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0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0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0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0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0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0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0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0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0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0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0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0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0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7" grpId="0"/>
      <p:bldP spid="90118" grpId="0"/>
      <p:bldP spid="90119" grpId="0"/>
      <p:bldP spid="90120" grpId="0"/>
      <p:bldP spid="90121" grpId="0"/>
      <p:bldP spid="90122" grpId="0"/>
      <p:bldP spid="90123" grpId="0"/>
      <p:bldP spid="90125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60"/>
          <p:cNvSpPr/>
          <p:nvPr/>
        </p:nvSpPr>
        <p:spPr>
          <a:xfrm>
            <a:off x="3359150" y="0"/>
            <a:ext cx="5184775" cy="609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57200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3600" b="1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4755" name="Text Box 3"/>
          <p:cNvSpPr txBox="1"/>
          <p:nvPr/>
        </p:nvSpPr>
        <p:spPr>
          <a:xfrm>
            <a:off x="1676400" y="2976563"/>
            <a:ext cx="9067800" cy="3232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2400" b="1" dirty="0">
                <a:latin typeface="宋体" panose="02010600030101010101" pitchFamily="2" charset="-122"/>
                <a:ea typeface="等线" panose="02010600030101010101" pitchFamily="2" charset="-122"/>
              </a:rPr>
              <a:t>ABC</a:t>
            </a:r>
            <a:r>
              <a:rPr lang="zh-CN" altLang="en-US" sz="2400" b="1" dirty="0">
                <a:latin typeface="宋体" panose="02010600030101010101" pitchFamily="2" charset="-122"/>
                <a:ea typeface="等线" panose="02010600030101010101" pitchFamily="2" charset="-122"/>
              </a:rPr>
              <a:t>段：</a:t>
            </a:r>
            <a:r>
              <a:rPr lang="en-US" altLang="zh-CN" sz="2400" b="1" dirty="0">
                <a:latin typeface="宋体" panose="02010600030101010101" pitchFamily="2" charset="-122"/>
                <a:ea typeface="等线" panose="02010600030101010101" pitchFamily="2" charset="-122"/>
              </a:rPr>
              <a:t>__________________________________________</a:t>
            </a:r>
          </a:p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2400" b="1" dirty="0">
                <a:latin typeface="宋体" panose="02010600030101010101" pitchFamily="2" charset="-122"/>
                <a:ea typeface="等线" panose="02010600030101010101" pitchFamily="2" charset="-122"/>
              </a:rPr>
              <a:t>CD</a:t>
            </a:r>
            <a:r>
              <a:rPr lang="zh-CN" altLang="en-US" sz="2400" b="1" dirty="0">
                <a:latin typeface="宋体" panose="02010600030101010101" pitchFamily="2" charset="-122"/>
                <a:ea typeface="等线" panose="02010600030101010101" pitchFamily="2" charset="-122"/>
              </a:rPr>
              <a:t>段：</a:t>
            </a:r>
            <a:r>
              <a:rPr lang="en-US" altLang="zh-CN" sz="2400" b="1" dirty="0">
                <a:latin typeface="宋体" panose="02010600030101010101" pitchFamily="2" charset="-122"/>
                <a:ea typeface="等线" panose="02010600030101010101" pitchFamily="2" charset="-122"/>
              </a:rPr>
              <a:t>___________________________________________</a:t>
            </a:r>
          </a:p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2400" b="1" dirty="0">
                <a:latin typeface="宋体" panose="02010600030101010101" pitchFamily="2" charset="-122"/>
                <a:ea typeface="等线" panose="02010600030101010101" pitchFamily="2" charset="-122"/>
              </a:rPr>
              <a:t>D</a:t>
            </a:r>
            <a:r>
              <a:rPr lang="zh-CN" altLang="en-US" sz="2400" b="1" dirty="0">
                <a:latin typeface="宋体" panose="02010600030101010101" pitchFamily="2" charset="-122"/>
                <a:ea typeface="等线" panose="02010600030101010101" pitchFamily="2" charset="-122"/>
              </a:rPr>
              <a:t>点：</a:t>
            </a:r>
            <a:r>
              <a:rPr lang="en-US" altLang="zh-CN" sz="2400" b="1" dirty="0">
                <a:latin typeface="宋体" panose="02010600030101010101" pitchFamily="2" charset="-122"/>
                <a:ea typeface="等线" panose="02010600030101010101" pitchFamily="2" charset="-122"/>
              </a:rPr>
              <a:t>____________________________________________ </a:t>
            </a:r>
          </a:p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2400" b="1" dirty="0">
                <a:latin typeface="宋体" panose="02010600030101010101" pitchFamily="2" charset="-122"/>
                <a:ea typeface="等线" panose="02010600030101010101" pitchFamily="2" charset="-122"/>
              </a:rPr>
              <a:t>DEFGH</a:t>
            </a:r>
            <a:r>
              <a:rPr lang="zh-CN" altLang="en-US" sz="2400" b="1" dirty="0">
                <a:latin typeface="宋体" panose="02010600030101010101" pitchFamily="2" charset="-122"/>
                <a:ea typeface="等线" panose="02010600030101010101" pitchFamily="2" charset="-122"/>
              </a:rPr>
              <a:t>段：</a:t>
            </a:r>
            <a:r>
              <a:rPr lang="en-US" altLang="zh-CN" sz="2400" b="1" dirty="0">
                <a:latin typeface="宋体" panose="02010600030101010101" pitchFamily="2" charset="-122"/>
                <a:ea typeface="等线" panose="02010600030101010101" pitchFamily="2" charset="-122"/>
              </a:rPr>
              <a:t>________________________________________</a:t>
            </a:r>
          </a:p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2400" b="1" dirty="0">
                <a:latin typeface="宋体" panose="02010600030101010101" pitchFamily="2" charset="-122"/>
                <a:ea typeface="等线" panose="02010600030101010101" pitchFamily="2" charset="-122"/>
              </a:rPr>
              <a:t>H</a:t>
            </a:r>
            <a:r>
              <a:rPr lang="zh-CN" altLang="en-US" sz="2400" b="1" dirty="0">
                <a:latin typeface="宋体" panose="02010600030101010101" pitchFamily="2" charset="-122"/>
                <a:ea typeface="等线" panose="02010600030101010101" pitchFamily="2" charset="-122"/>
              </a:rPr>
              <a:t>点：</a:t>
            </a:r>
            <a:r>
              <a:rPr lang="en-US" altLang="zh-CN" sz="2400" b="1" dirty="0">
                <a:latin typeface="宋体" panose="02010600030101010101" pitchFamily="2" charset="-122"/>
                <a:ea typeface="等线" panose="02010600030101010101" pitchFamily="2" charset="-122"/>
              </a:rPr>
              <a:t>____________________________________________</a:t>
            </a:r>
          </a:p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2400" b="1" dirty="0">
                <a:latin typeface="宋体" panose="02010600030101010101" pitchFamily="2" charset="-122"/>
                <a:ea typeface="等线" panose="02010600030101010101" pitchFamily="2" charset="-122"/>
              </a:rPr>
              <a:t>HI</a:t>
            </a:r>
            <a:r>
              <a:rPr lang="zh-CN" altLang="en-US" sz="2400" b="1" dirty="0">
                <a:latin typeface="宋体" panose="02010600030101010101" pitchFamily="2" charset="-122"/>
                <a:ea typeface="等线" panose="02010600030101010101" pitchFamily="2" charset="-122"/>
              </a:rPr>
              <a:t>段：</a:t>
            </a:r>
            <a:r>
              <a:rPr lang="en-US" altLang="zh-CN" sz="2400" b="1" dirty="0">
                <a:latin typeface="宋体" panose="02010600030101010101" pitchFamily="2" charset="-122"/>
                <a:ea typeface="等线" panose="02010600030101010101" pitchFamily="2" charset="-122"/>
              </a:rPr>
              <a:t>___________________________________________</a:t>
            </a:r>
          </a:p>
        </p:txBody>
      </p:sp>
      <p:sp>
        <p:nvSpPr>
          <p:cNvPr id="91140" name="Text Box 4"/>
          <p:cNvSpPr txBox="1"/>
          <p:nvPr/>
        </p:nvSpPr>
        <p:spPr>
          <a:xfrm>
            <a:off x="2895600" y="2900363"/>
            <a:ext cx="26733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只进行呼吸作用</a:t>
            </a:r>
            <a:endParaRPr lang="zh-CN" altLang="en-US" sz="2400" dirty="0">
              <a:solidFill>
                <a:srgbClr val="FF0000"/>
              </a:solidFill>
              <a:ea typeface="等线" panose="02010600030101010101" pitchFamily="2" charset="-122"/>
            </a:endParaRPr>
          </a:p>
        </p:txBody>
      </p:sp>
      <p:sp>
        <p:nvSpPr>
          <p:cNvPr id="91141" name="Text Box 5"/>
          <p:cNvSpPr txBox="1"/>
          <p:nvPr/>
        </p:nvSpPr>
        <p:spPr>
          <a:xfrm>
            <a:off x="2895600" y="3448050"/>
            <a:ext cx="51625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呼吸作用强度大于光合作用强度</a:t>
            </a:r>
            <a:endParaRPr lang="zh-CN" altLang="en-US" sz="2400" dirty="0">
              <a:solidFill>
                <a:srgbClr val="FF0000"/>
              </a:solidFill>
              <a:ea typeface="等线" panose="02010600030101010101" pitchFamily="2" charset="-122"/>
            </a:endParaRPr>
          </a:p>
        </p:txBody>
      </p:sp>
      <p:sp>
        <p:nvSpPr>
          <p:cNvPr id="91142" name="Text Box 6"/>
          <p:cNvSpPr txBox="1"/>
          <p:nvPr/>
        </p:nvSpPr>
        <p:spPr>
          <a:xfrm>
            <a:off x="3143250" y="4500563"/>
            <a:ext cx="51625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呼吸作用强度小于光合作用强度</a:t>
            </a:r>
            <a:endParaRPr lang="zh-CN" altLang="en-US" sz="2400" dirty="0">
              <a:solidFill>
                <a:srgbClr val="FF0000"/>
              </a:solidFill>
              <a:ea typeface="等线" panose="02010600030101010101" pitchFamily="2" charset="-122"/>
            </a:endParaRPr>
          </a:p>
        </p:txBody>
      </p:sp>
      <p:sp>
        <p:nvSpPr>
          <p:cNvPr id="91143" name="Text Box 7"/>
          <p:cNvSpPr txBox="1"/>
          <p:nvPr/>
        </p:nvSpPr>
        <p:spPr>
          <a:xfrm>
            <a:off x="2590800" y="3967163"/>
            <a:ext cx="51625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呼吸作用强度等于光合作用强度</a:t>
            </a:r>
            <a:endParaRPr lang="zh-CN" altLang="en-US" sz="2400" dirty="0">
              <a:solidFill>
                <a:srgbClr val="FF0000"/>
              </a:solidFill>
              <a:ea typeface="等线" panose="02010600030101010101" pitchFamily="2" charset="-122"/>
            </a:endParaRPr>
          </a:p>
        </p:txBody>
      </p:sp>
      <p:sp>
        <p:nvSpPr>
          <p:cNvPr id="91144" name="Text Box 8"/>
          <p:cNvSpPr txBox="1"/>
          <p:nvPr/>
        </p:nvSpPr>
        <p:spPr>
          <a:xfrm>
            <a:off x="2590800" y="5638800"/>
            <a:ext cx="71945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呼吸作用强度大于光合作用强度，光合作用逐渐消失</a:t>
            </a:r>
            <a:endParaRPr lang="zh-CN" altLang="en-US" sz="2400" dirty="0">
              <a:solidFill>
                <a:srgbClr val="FF0000"/>
              </a:solidFill>
              <a:ea typeface="等线" panose="02010600030101010101" pitchFamily="2" charset="-122"/>
            </a:endParaRPr>
          </a:p>
        </p:txBody>
      </p:sp>
      <p:sp>
        <p:nvSpPr>
          <p:cNvPr id="91145" name="Text Box 9"/>
          <p:cNvSpPr txBox="1"/>
          <p:nvPr/>
        </p:nvSpPr>
        <p:spPr>
          <a:xfrm>
            <a:off x="2438400" y="5110163"/>
            <a:ext cx="77533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呼吸速率等于光合速率，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CO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浓度最低，有机物积累最多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74762" name="Text Box 10"/>
          <p:cNvSpPr txBox="1"/>
          <p:nvPr/>
        </p:nvSpPr>
        <p:spPr>
          <a:xfrm>
            <a:off x="1676400" y="334963"/>
            <a:ext cx="41910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lang="zh-CN" altLang="en-US" sz="3200" b="1" dirty="0">
                <a:ea typeface="黑体" panose="02010609060101010101" pitchFamily="49" charset="-122"/>
              </a:rPr>
              <a:t>分析下列各段的含义：</a:t>
            </a:r>
          </a:p>
        </p:txBody>
      </p:sp>
      <p:pic>
        <p:nvPicPr>
          <p:cNvPr id="74763" name="Picture 11" descr="clip_image0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269875"/>
            <a:ext cx="4343400" cy="300672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925116847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1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1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1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1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1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1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1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1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1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1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0" grpId="0"/>
      <p:bldP spid="91141" grpId="0"/>
      <p:bldP spid="91142" grpId="0"/>
      <p:bldP spid="91143" grpId="0"/>
      <p:bldP spid="91144" grpId="0"/>
      <p:bldP spid="911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2OOJ66@WFR{K9NTVGKL}A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230" y="242570"/>
            <a:ext cx="5334000" cy="4305300"/>
          </a:xfrm>
          <a:prstGeom prst="rect">
            <a:avLst/>
          </a:prstGeom>
        </p:spPr>
      </p:pic>
      <p:sp>
        <p:nvSpPr>
          <p:cNvPr id="12297" name="Text Box 9"/>
          <p:cNvSpPr txBox="1"/>
          <p:nvPr/>
        </p:nvSpPr>
        <p:spPr>
          <a:xfrm>
            <a:off x="300355" y="4940300"/>
            <a:ext cx="271145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用铅笔在距离滤纸一端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1cm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处画一条细线细线</a:t>
            </a:r>
          </a:p>
        </p:txBody>
      </p:sp>
      <p:pic>
        <p:nvPicPr>
          <p:cNvPr id="6" name="图片 5" descr="@GLK}`X_E85YV)RLNGE]PZ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8840" y="228600"/>
            <a:ext cx="3117850" cy="4333240"/>
          </a:xfrm>
          <a:prstGeom prst="rect">
            <a:avLst/>
          </a:prstGeom>
        </p:spPr>
      </p:pic>
      <p:pic>
        <p:nvPicPr>
          <p:cNvPr id="7" name="图片 6" descr="NR`$~S)4]V7[OFXV91C3W7C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355" y="243205"/>
            <a:ext cx="3074670" cy="4304665"/>
          </a:xfrm>
          <a:prstGeom prst="rect">
            <a:avLst/>
          </a:prstGeom>
        </p:spPr>
      </p:pic>
      <p:sp>
        <p:nvSpPr>
          <p:cNvPr id="8" name="Text Box 9"/>
          <p:cNvSpPr txBox="1"/>
          <p:nvPr/>
        </p:nvSpPr>
        <p:spPr>
          <a:xfrm>
            <a:off x="3418840" y="4940300"/>
            <a:ext cx="271145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用毛细吸管吸取少量滤液，沿着铅笔划线。</a:t>
            </a:r>
          </a:p>
        </p:txBody>
      </p:sp>
      <p:sp>
        <p:nvSpPr>
          <p:cNvPr id="9" name="Text Box 9"/>
          <p:cNvSpPr txBox="1"/>
          <p:nvPr/>
        </p:nvSpPr>
        <p:spPr>
          <a:xfrm>
            <a:off x="7977505" y="4940300"/>
            <a:ext cx="271145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将滤纸放入盛有层析液的烧杯中，盖上玻璃皿。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394060852"/>
  <p:tag name="KSO_WM_UNIT_PLACING_PICTURE_USER_VIEWPORT" val="{&quot;height&quot;:7335,&quot;width&quot;:3525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e02d97c-e94a-4902-a86d-5d495ce5315d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e02d97c-e94a-4902-a86d-5d495ce5315d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e02d97c-e94a-4902-a86d-5d495ce5315d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7cb1ab8-5228-43ad-a8ee-9aeb8fe1e733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e02d97c-e94a-4902-a86d-5d495ce5315d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e02d97c-e94a-4902-a86d-5d495ce5315d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e02d97c-e94a-4902-a86d-5d495ce5315d}"/>
</p:tagLst>
</file>

<file path=ppt/theme/theme1.xml><?xml version="1.0" encoding="utf-8"?>
<a:theme xmlns:a="http://schemas.openxmlformats.org/drawingml/2006/main" name="mykonglong.taobao.com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4046</Words>
  <Application>Microsoft Office PowerPoint</Application>
  <PresentationFormat>宽屏</PresentationFormat>
  <Paragraphs>877</Paragraphs>
  <Slides>81</Slides>
  <Notes>5</Notes>
  <HiddenSlides>7</HiddenSlides>
  <MMClips>1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81</vt:i4>
      </vt:variant>
    </vt:vector>
  </HeadingPairs>
  <TitlesOfParts>
    <vt:vector size="100" baseType="lpstr">
      <vt:lpstr>等线</vt:lpstr>
      <vt:lpstr>黑体</vt:lpstr>
      <vt:lpstr>华文行楷</vt:lpstr>
      <vt:lpstr>华文楷体</vt:lpstr>
      <vt:lpstr>华文新魏</vt:lpstr>
      <vt:lpstr>华文中宋</vt:lpstr>
      <vt:lpstr>楷体_GB2312</vt:lpstr>
      <vt:lpstr>宋体</vt:lpstr>
      <vt:lpstr>微软雅黑</vt:lpstr>
      <vt:lpstr>Arial</vt:lpstr>
      <vt:lpstr>Arial Black</vt:lpstr>
      <vt:lpstr>Calibri</vt:lpstr>
      <vt:lpstr>Calibri Light</vt:lpstr>
      <vt:lpstr>Tahoma</vt:lpstr>
      <vt:lpstr>Times New Roman</vt:lpstr>
      <vt:lpstr>Verdana</vt:lpstr>
      <vt:lpstr>mykonglong.taobao.com</vt:lpstr>
      <vt:lpstr>Bitmap Image</vt:lpstr>
      <vt:lpstr>Microsoft PowerPoint 97-2003 Presentation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观看视频，尝试用简短的词概括出大致流程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问题探讨</vt:lpstr>
      <vt:lpstr>温室或大棚种植蔬菜时，应选择什么颜色的玻璃、塑料薄膜或补充光源？</vt:lpstr>
      <vt:lpstr>PowerPoint 演示文稿</vt:lpstr>
      <vt:lpstr>PowerPoint 演示文稿</vt:lpstr>
      <vt:lpstr>PowerPoint 演示文稿</vt:lpstr>
      <vt:lpstr>PowerPoint 演示文稿</vt:lpstr>
      <vt:lpstr>1880年，恩格尔曼的实验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11600</dc:creator>
  <cp:lastModifiedBy> </cp:lastModifiedBy>
  <cp:revision>17</cp:revision>
  <dcterms:created xsi:type="dcterms:W3CDTF">2019-12-16T04:44:38Z</dcterms:created>
  <dcterms:modified xsi:type="dcterms:W3CDTF">2019-12-23T05:51:10Z</dcterms:modified>
</cp:coreProperties>
</file>