
<file path=[Content_Types].xml><?xml version="1.0" encoding="utf-8"?>
<Types xmlns="http://schemas.openxmlformats.org/package/2006/content-types">
  <Default Extension="vml" ContentType="application/vnd.openxmlformats-officedocument.vmlDrawing"/>
  <Default Extension="xlsx" ContentType="application/vnd.openxmlformats-officedocument.spreadsheetml.sheet"/>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0"/>
  </p:notesMasterIdLst>
  <p:handoutMasterIdLst>
    <p:handoutMasterId r:id="rId51"/>
  </p:handoutMasterIdLst>
  <p:sldIdLst>
    <p:sldId id="256" r:id="rId3"/>
    <p:sldId id="282" r:id="rId4"/>
    <p:sldId id="286" r:id="rId5"/>
    <p:sldId id="279" r:id="rId6"/>
    <p:sldId id="280" r:id="rId7"/>
    <p:sldId id="281" r:id="rId8"/>
    <p:sldId id="283" r:id="rId9"/>
    <p:sldId id="284" r:id="rId10"/>
    <p:sldId id="285" r:id="rId11"/>
    <p:sldId id="293" r:id="rId12"/>
    <p:sldId id="294" r:id="rId13"/>
    <p:sldId id="295" r:id="rId14"/>
    <p:sldId id="296" r:id="rId15"/>
    <p:sldId id="297" r:id="rId16"/>
    <p:sldId id="306" r:id="rId17"/>
    <p:sldId id="289" r:id="rId18"/>
    <p:sldId id="290" r:id="rId19"/>
    <p:sldId id="291" r:id="rId20"/>
    <p:sldId id="292" r:id="rId21"/>
    <p:sldId id="312" r:id="rId22"/>
    <p:sldId id="308" r:id="rId23"/>
    <p:sldId id="309" r:id="rId24"/>
    <p:sldId id="310" r:id="rId25"/>
    <p:sldId id="311" r:id="rId26"/>
    <p:sldId id="298" r:id="rId27"/>
    <p:sldId id="299" r:id="rId28"/>
    <p:sldId id="300" r:id="rId29"/>
    <p:sldId id="301" r:id="rId30"/>
    <p:sldId id="257" r:id="rId31"/>
    <p:sldId id="258" r:id="rId32"/>
    <p:sldId id="259" r:id="rId33"/>
    <p:sldId id="260" r:id="rId34"/>
    <p:sldId id="261" r:id="rId35"/>
    <p:sldId id="262" r:id="rId36"/>
    <p:sldId id="263" r:id="rId37"/>
    <p:sldId id="304" r:id="rId38"/>
    <p:sldId id="264" r:id="rId39"/>
    <p:sldId id="265" r:id="rId40"/>
    <p:sldId id="266" r:id="rId41"/>
    <p:sldId id="268" r:id="rId42"/>
    <p:sldId id="302" r:id="rId43"/>
    <p:sldId id="269" r:id="rId44"/>
    <p:sldId id="305" r:id="rId45"/>
    <p:sldId id="270" r:id="rId46"/>
    <p:sldId id="271" r:id="rId47"/>
    <p:sldId id="275" r:id="rId48"/>
    <p:sldId id="276" r:id="rId49"/>
  </p:sldIdLst>
  <p:sldSz cx="12192000" cy="6858000" type="screen4x3"/>
  <p:notesSz cx="7103745" cy="10234295"/>
  <p:defaultTextStyle>
    <a:defPPr>
      <a:defRPr lang="zh-CN"/>
    </a:defPPr>
    <a:lvl1pPr algn="l" rtl="0" fontAlgn="base">
      <a:spcBef>
        <a:spcPct val="0"/>
      </a:spcBef>
      <a:spcAft>
        <a:spcPct val="0"/>
      </a:spcAft>
      <a:defRPr sz="2400" kern="1200">
        <a:solidFill>
          <a:schemeClr val="tx1"/>
        </a:solidFill>
        <a:latin typeface="Arial" charset="0"/>
        <a:ea typeface="宋体" charset="-122"/>
        <a:cs typeface="+mn-cs"/>
      </a:defRPr>
    </a:lvl1pPr>
    <a:lvl2pPr marL="457200" algn="l" rtl="0" fontAlgn="base">
      <a:spcBef>
        <a:spcPct val="0"/>
      </a:spcBef>
      <a:spcAft>
        <a:spcPct val="0"/>
      </a:spcAft>
      <a:defRPr sz="2400" kern="1200">
        <a:solidFill>
          <a:schemeClr val="tx1"/>
        </a:solidFill>
        <a:latin typeface="Arial" charset="0"/>
        <a:ea typeface="宋体" charset="-122"/>
        <a:cs typeface="+mn-cs"/>
      </a:defRPr>
    </a:lvl2pPr>
    <a:lvl3pPr marL="914400" algn="l" rtl="0" fontAlgn="base">
      <a:spcBef>
        <a:spcPct val="0"/>
      </a:spcBef>
      <a:spcAft>
        <a:spcPct val="0"/>
      </a:spcAft>
      <a:defRPr sz="2400" kern="1200">
        <a:solidFill>
          <a:schemeClr val="tx1"/>
        </a:solidFill>
        <a:latin typeface="Arial" charset="0"/>
        <a:ea typeface="宋体" charset="-122"/>
        <a:cs typeface="+mn-cs"/>
      </a:defRPr>
    </a:lvl3pPr>
    <a:lvl4pPr marL="1371600" algn="l" rtl="0" fontAlgn="base">
      <a:spcBef>
        <a:spcPct val="0"/>
      </a:spcBef>
      <a:spcAft>
        <a:spcPct val="0"/>
      </a:spcAft>
      <a:defRPr sz="2400" kern="1200">
        <a:solidFill>
          <a:schemeClr val="tx1"/>
        </a:solidFill>
        <a:latin typeface="Arial" charset="0"/>
        <a:ea typeface="宋体" charset="-122"/>
        <a:cs typeface="+mn-cs"/>
      </a:defRPr>
    </a:lvl4pPr>
    <a:lvl5pPr marL="1828800" algn="l" rtl="0" fontAlgn="base">
      <a:spcBef>
        <a:spcPct val="0"/>
      </a:spcBef>
      <a:spcAft>
        <a:spcPct val="0"/>
      </a:spcAft>
      <a:defRPr sz="2400" kern="1200">
        <a:solidFill>
          <a:schemeClr val="tx1"/>
        </a:solidFill>
        <a:latin typeface="Arial" charset="0"/>
        <a:ea typeface="宋体" charset="-122"/>
        <a:cs typeface="+mn-cs"/>
      </a:defRPr>
    </a:lvl5pPr>
    <a:lvl6pPr marL="2286000" algn="l" defTabSz="914400" rtl="0" eaLnBrk="1" latinLnBrk="0" hangingPunct="1">
      <a:defRPr sz="2400" kern="1200">
        <a:solidFill>
          <a:schemeClr val="tx1"/>
        </a:solidFill>
        <a:latin typeface="Arial" charset="0"/>
        <a:ea typeface="宋体" charset="-122"/>
        <a:cs typeface="+mn-cs"/>
      </a:defRPr>
    </a:lvl6pPr>
    <a:lvl7pPr marL="2743200" algn="l" defTabSz="914400" rtl="0" eaLnBrk="1" latinLnBrk="0" hangingPunct="1">
      <a:defRPr sz="2400" kern="1200">
        <a:solidFill>
          <a:schemeClr val="tx1"/>
        </a:solidFill>
        <a:latin typeface="Arial" charset="0"/>
        <a:ea typeface="宋体" charset="-122"/>
        <a:cs typeface="+mn-cs"/>
      </a:defRPr>
    </a:lvl7pPr>
    <a:lvl8pPr marL="3200400" algn="l" defTabSz="914400" rtl="0" eaLnBrk="1" latinLnBrk="0" hangingPunct="1">
      <a:defRPr sz="2400" kern="1200">
        <a:solidFill>
          <a:schemeClr val="tx1"/>
        </a:solidFill>
        <a:latin typeface="Arial" charset="0"/>
        <a:ea typeface="宋体" charset="-122"/>
        <a:cs typeface="+mn-cs"/>
      </a:defRPr>
    </a:lvl8pPr>
    <a:lvl9pPr marL="3657600" algn="l" defTabSz="914400" rtl="0" eaLnBrk="1" latinLnBrk="0" hangingPunct="1">
      <a:defRPr sz="2400"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0" d="100"/>
          <a:sy n="70" d="100"/>
        </p:scale>
        <p:origin x="-46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handoutMaster" Target="handoutMasters/handoutMaster1.xml"/><Relationship Id="rId50" Type="http://schemas.openxmlformats.org/officeDocument/2006/relationships/notesMaster" Target="notesMasters/notesMaster1.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352544461894316"/>
          <c:y val="0.181379159165941"/>
          <c:w val="0.673896372747758"/>
          <c:h val="0.641459801648723"/>
        </c:manualLayout>
      </c:layout>
      <c:lineChart>
        <c:grouping val="standard"/>
        <c:varyColors val="0"/>
        <c:ser>
          <c:idx val="0"/>
          <c:order val="0"/>
          <c:tx>
            <c:strRef>
              <c:f>Sheet1!$B$1</c:f>
              <c:strCache>
                <c:ptCount val="1"/>
                <c:pt idx="0">
                  <c:v>列1</c:v>
                </c:pt>
              </c:strCache>
            </c:strRef>
          </c:tx>
          <c:dLbls>
            <c:delete val="1"/>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formatCode="General">
                  <c:v>0</c:v>
                </c:pt>
                <c:pt idx="1" c:formatCode="General">
                  <c:v>1</c:v>
                </c:pt>
                <c:pt idx="2" c:formatCode="General">
                  <c:v>2</c:v>
                </c:pt>
                <c:pt idx="3" c:formatCode="General">
                  <c:v>1</c:v>
                </c:pt>
                <c:pt idx="4" c:formatCode="General">
                  <c:v>2</c:v>
                </c:pt>
                <c:pt idx="5" c:formatCode="General">
                  <c:v>1</c:v>
                </c:pt>
                <c:pt idx="6" c:formatCode="General">
                  <c:v>0</c:v>
                </c:pt>
                <c:pt idx="7" c:formatCode="General">
                  <c:v>-1</c:v>
                </c:pt>
                <c:pt idx="8" c:formatCode="General">
                  <c:v>0</c:v>
                </c:pt>
                <c:pt idx="9" c:formatCode="General">
                  <c:v>1</c:v>
                </c:pt>
                <c:pt idx="10" c:formatCode="General">
                  <c:v>2</c:v>
                </c:pt>
              </c:numCache>
            </c:numRef>
          </c:val>
          <c:smooth val="0"/>
        </c:ser>
        <c:ser>
          <c:idx val="1"/>
          <c:order val="1"/>
          <c:tx>
            <c:strRef>
              <c:f>Sheet1!$C$1</c:f>
              <c:strCache>
                <c:ptCount val="1"/>
                <c:pt idx="0">
                  <c:v>列2</c:v>
                </c:pt>
              </c:strCache>
            </c:strRef>
          </c:tx>
          <c:dLbls>
            <c:delete val="1"/>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Sheet1!$C$2:$C$12</c:f>
              <c:numCache>
                <c:formatCode>General</c:formatCode>
                <c:ptCount val="11"/>
                <c:pt idx="0" c:formatCode="General">
                  <c:v>0</c:v>
                </c:pt>
                <c:pt idx="1" c:formatCode="General">
                  <c:v>-1</c:v>
                </c:pt>
                <c:pt idx="2" c:formatCode="General">
                  <c:v>-2</c:v>
                </c:pt>
                <c:pt idx="3" c:formatCode="General">
                  <c:v>-1</c:v>
                </c:pt>
                <c:pt idx="4" c:formatCode="General">
                  <c:v>-2</c:v>
                </c:pt>
                <c:pt idx="5" c:formatCode="General">
                  <c:v>-1</c:v>
                </c:pt>
                <c:pt idx="6" c:formatCode="General">
                  <c:v>0</c:v>
                </c:pt>
                <c:pt idx="7" c:formatCode="General">
                  <c:v>-1</c:v>
                </c:pt>
                <c:pt idx="8" c:formatCode="General">
                  <c:v>0</c:v>
                </c:pt>
                <c:pt idx="9" c:formatCode="General">
                  <c:v>1</c:v>
                </c:pt>
                <c:pt idx="10" c:formatCode="General">
                  <c:v>2</c:v>
                </c:pt>
              </c:numCache>
            </c:numRef>
          </c:val>
          <c:smooth val="0"/>
        </c:ser>
        <c:dLbls>
          <c:showLegendKey val="0"/>
          <c:showVal val="0"/>
          <c:showCatName val="0"/>
          <c:showSerName val="0"/>
          <c:showPercent val="0"/>
          <c:showBubbleSize val="0"/>
        </c:dLbls>
        <c:marker val="1"/>
        <c:smooth val="0"/>
        <c:axId val="65415424"/>
        <c:axId val="65425408"/>
      </c:lineChart>
      <c:catAx>
        <c:axId val="65415424"/>
        <c:scaling>
          <c:orientation val="minMax"/>
        </c:scaling>
        <c:delete val="1"/>
        <c:axPos val="b"/>
        <c:numFmt formatCode="General" sourceLinked="1"/>
        <c:majorTickMark val="none"/>
        <c:minorTickMark val="none"/>
        <c:tickLblPos val="none"/>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crossAx val="65425408"/>
        <c:crosses val="autoZero"/>
        <c:auto val="1"/>
        <c:lblAlgn val="ctr"/>
        <c:lblOffset val="100"/>
        <c:noMultiLvlLbl val="0"/>
      </c:catAx>
      <c:valAx>
        <c:axId val="65425408"/>
        <c:scaling>
          <c:orientation val="minMax"/>
        </c:scaling>
        <c:delete val="1"/>
        <c:axPos val="l"/>
        <c:numFmt formatCode="General" sourceLinked="1"/>
        <c:majorTickMark val="none"/>
        <c:minorTickMark val="none"/>
        <c:tickLblPos val="none"/>
        <c:txPr>
          <a:bodyPr rot="-60000000" spcFirstLastPara="0" vertOverflow="ellipsis" vert="horz" wrap="square" anchor="ctr" anchorCtr="1"/>
          <a:lstStyle/>
          <a:p>
            <a:pPr>
              <a:defRPr lang="zh-CN" sz="1800" b="0" i="0" u="none" strike="noStrike" kern="1200" baseline="0">
                <a:solidFill>
                  <a:schemeClr val="tx1"/>
                </a:solidFill>
                <a:latin typeface="+mn-lt"/>
                <a:ea typeface="+mn-ea"/>
                <a:cs typeface="+mn-cs"/>
              </a:defRPr>
            </a:pPr>
          </a:p>
        </c:txPr>
        <c:crossAx val="65415424"/>
        <c:crosses val="autoZero"/>
        <c:crossBetween val="between"/>
      </c:valAx>
    </c:plotArea>
    <c:plotVisOnly val="1"/>
    <c:dispBlanksAs val="gap"/>
    <c:showDLblsOverMax val="0"/>
  </c:chart>
  <c:txPr>
    <a:bodyPr/>
    <a:lstStyle/>
    <a:p>
      <a:pPr>
        <a:defRPr lang="zh-CN" sz="1800"/>
      </a:pPr>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4" Type="http://schemas.openxmlformats.org/officeDocument/2006/relationships/image" Target="../media/image9.wmf"/><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188595" cy="574719"/>
          </a:xfrm>
          <a:prstGeom prst="rect">
            <a:avLst/>
          </a:prstGeom>
        </p:spPr>
        <p:txBody>
          <a:bodyPr vert="horz" lIns="91440" tIns="45720" rIns="91440" bIns="45720" rtlCol="0"/>
          <a:lstStyle>
            <a:lvl1pPr algn="l">
              <a:defRPr sz="1290"/>
            </a:lvl1pPr>
          </a:lstStyle>
          <a:p>
            <a:endParaRPr lang="zh-CN" altLang="en-US"/>
          </a:p>
        </p:txBody>
      </p:sp>
      <p:sp>
        <p:nvSpPr>
          <p:cNvPr id="3" name="日期占位符 2"/>
          <p:cNvSpPr>
            <a:spLocks noGrp="1"/>
          </p:cNvSpPr>
          <p:nvPr>
            <p:ph type="dt" sz="quarter" idx="1"/>
          </p:nvPr>
        </p:nvSpPr>
        <p:spPr>
          <a:xfrm>
            <a:off x="4167998" y="0"/>
            <a:ext cx="3188595" cy="574719"/>
          </a:xfrm>
          <a:prstGeom prst="rect">
            <a:avLst/>
          </a:prstGeom>
        </p:spPr>
        <p:txBody>
          <a:bodyPr vert="horz" lIns="91440" tIns="45720" rIns="91440" bIns="45720" rtlCol="0"/>
          <a:lstStyle>
            <a:lvl1pPr algn="r">
              <a:defRPr sz="129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10879875"/>
            <a:ext cx="3188595" cy="574718"/>
          </a:xfrm>
          <a:prstGeom prst="rect">
            <a:avLst/>
          </a:prstGeom>
        </p:spPr>
        <p:txBody>
          <a:bodyPr vert="horz" lIns="91440" tIns="45720" rIns="91440" bIns="45720" rtlCol="0" anchor="b"/>
          <a:lstStyle>
            <a:lvl1pPr algn="l">
              <a:defRPr sz="1290"/>
            </a:lvl1pPr>
          </a:lstStyle>
          <a:p>
            <a:endParaRPr lang="zh-CN" altLang="en-US"/>
          </a:p>
        </p:txBody>
      </p:sp>
      <p:sp>
        <p:nvSpPr>
          <p:cNvPr id="5" name="灯片编号占位符 4"/>
          <p:cNvSpPr>
            <a:spLocks noGrp="1"/>
          </p:cNvSpPr>
          <p:nvPr>
            <p:ph type="sldNum" sz="quarter" idx="3"/>
          </p:nvPr>
        </p:nvSpPr>
        <p:spPr>
          <a:xfrm>
            <a:off x="4167998" y="10879875"/>
            <a:ext cx="3188595" cy="574718"/>
          </a:xfrm>
          <a:prstGeom prst="rect">
            <a:avLst/>
          </a:prstGeom>
        </p:spPr>
        <p:txBody>
          <a:bodyPr vert="horz" lIns="91440" tIns="45720" rIns="91440" bIns="45720" rtlCol="0" anchor="b"/>
          <a:lstStyle>
            <a:lvl1pPr algn="r">
              <a:defRPr sz="129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3078163" cy="511175"/>
          </a:xfrm>
          <a:prstGeom prst="rect">
            <a:avLst/>
          </a:prstGeom>
          <a:noFill/>
          <a:ln w="9525">
            <a:noFill/>
            <a:miter lim="800000"/>
          </a:ln>
          <a:effectLst/>
        </p:spPr>
        <p:txBody>
          <a:bodyPr vert="horz" wrap="square" lIns="91440" tIns="45720" rIns="91440" bIns="45720" numCol="1" anchor="t" anchorCtr="0" compatLnSpc="1"/>
          <a:lstStyle>
            <a:lvl1pPr eaLnBrk="1" hangingPunct="1">
              <a:lnSpc>
                <a:spcPct val="100000"/>
              </a:lnSpc>
              <a:spcBef>
                <a:spcPct val="0"/>
              </a:spcBef>
              <a:buClrTx/>
              <a:buFontTx/>
              <a:buNone/>
              <a:defRPr sz="1200">
                <a:ea typeface="黑体" pitchFamily="49" charset="-122"/>
              </a:defRPr>
            </a:lvl1pPr>
          </a:lstStyle>
          <a:p>
            <a:pPr>
              <a:defRPr/>
            </a:pPr>
            <a:endParaRPr lang="zh-CN" altLang="en-US"/>
          </a:p>
        </p:txBody>
      </p:sp>
      <p:sp>
        <p:nvSpPr>
          <p:cNvPr id="45059" name="Rectangle 3"/>
          <p:cNvSpPr>
            <a:spLocks noGrp="1" noChangeArrowheads="1"/>
          </p:cNvSpPr>
          <p:nvPr>
            <p:ph type="dt" idx="1"/>
          </p:nvPr>
        </p:nvSpPr>
        <p:spPr bwMode="auto">
          <a:xfrm>
            <a:off x="4024313" y="0"/>
            <a:ext cx="3078162" cy="511175"/>
          </a:xfrm>
          <a:prstGeom prst="rect">
            <a:avLst/>
          </a:prstGeom>
          <a:noFill/>
          <a:ln w="9525">
            <a:noFill/>
            <a:miter lim="800000"/>
          </a:ln>
          <a:effectLst/>
        </p:spPr>
        <p:txBody>
          <a:bodyPr vert="horz" wrap="square" lIns="91440" tIns="45720" rIns="91440" bIns="45720" numCol="1" anchor="t" anchorCtr="0" compatLnSpc="1"/>
          <a:lstStyle>
            <a:lvl1pPr algn="r" eaLnBrk="1" hangingPunct="1">
              <a:lnSpc>
                <a:spcPct val="100000"/>
              </a:lnSpc>
              <a:spcBef>
                <a:spcPct val="0"/>
              </a:spcBef>
              <a:buClrTx/>
              <a:buFontTx/>
              <a:buNone/>
              <a:defRPr sz="1200">
                <a:ea typeface="黑体" pitchFamily="49" charset="-122"/>
              </a:defRPr>
            </a:lvl1pPr>
          </a:lstStyle>
          <a:p>
            <a:pPr>
              <a:defRPr/>
            </a:pPr>
            <a:fld id="{34398737-1223-4772-B5D9-E729FCF91CC4}" type="datetimeFigureOut">
              <a:rPr lang="zh-CN" altLang="en-US"/>
            </a:fld>
            <a:endParaRPr lang="en-US" altLang="zh-CN"/>
          </a:p>
        </p:txBody>
      </p:sp>
      <p:sp>
        <p:nvSpPr>
          <p:cNvPr id="12292" name="Rectangle 4"/>
          <p:cNvSpPr>
            <a:spLocks noGrp="1" noRot="1" noChangeAspect="1" noChangeArrowheads="1" noTextEdit="1"/>
          </p:cNvSpPr>
          <p:nvPr>
            <p:ph type="sldImg" idx="2"/>
          </p:nvPr>
        </p:nvSpPr>
        <p:spPr bwMode="auto">
          <a:xfrm>
            <a:off x="142875" y="768350"/>
            <a:ext cx="6818313" cy="3836988"/>
          </a:xfrm>
          <a:prstGeom prst="rect">
            <a:avLst/>
          </a:prstGeom>
          <a:noFill/>
          <a:ln w="9525">
            <a:solidFill>
              <a:srgbClr val="000000"/>
            </a:solidFill>
            <a:miter lim="800000"/>
          </a:ln>
        </p:spPr>
      </p:sp>
      <p:sp>
        <p:nvSpPr>
          <p:cNvPr id="45061" name="Rectangle 5"/>
          <p:cNvSpPr>
            <a:spLocks noGrp="1" noChangeArrowheads="1"/>
          </p:cNvSpPr>
          <p:nvPr>
            <p:ph type="body" sz="quarter" idx="3"/>
          </p:nvPr>
        </p:nvSpPr>
        <p:spPr bwMode="auto">
          <a:xfrm>
            <a:off x="711200" y="4860925"/>
            <a:ext cx="5683250" cy="4605338"/>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45062" name="Rectangle 6"/>
          <p:cNvSpPr>
            <a:spLocks noGrp="1" noChangeArrowheads="1"/>
          </p:cNvSpPr>
          <p:nvPr>
            <p:ph type="ftr" sz="quarter" idx="4"/>
          </p:nvPr>
        </p:nvSpPr>
        <p:spPr bwMode="auto">
          <a:xfrm>
            <a:off x="0" y="9721850"/>
            <a:ext cx="3078163" cy="511175"/>
          </a:xfrm>
          <a:prstGeom prst="rect">
            <a:avLst/>
          </a:prstGeom>
          <a:noFill/>
          <a:ln w="9525">
            <a:noFill/>
            <a:miter lim="800000"/>
          </a:ln>
          <a:effectLst/>
        </p:spPr>
        <p:txBody>
          <a:bodyPr vert="horz" wrap="square" lIns="91440" tIns="45720" rIns="91440" bIns="45720" numCol="1" anchor="b" anchorCtr="0" compatLnSpc="1"/>
          <a:lstStyle>
            <a:lvl1pPr eaLnBrk="1" hangingPunct="1">
              <a:lnSpc>
                <a:spcPct val="100000"/>
              </a:lnSpc>
              <a:spcBef>
                <a:spcPct val="0"/>
              </a:spcBef>
              <a:buClrTx/>
              <a:buFontTx/>
              <a:buNone/>
              <a:defRPr sz="1200">
                <a:ea typeface="黑体" pitchFamily="49" charset="-122"/>
              </a:defRPr>
            </a:lvl1pPr>
          </a:lstStyle>
          <a:p>
            <a:pPr>
              <a:defRPr/>
            </a:pPr>
            <a:endParaRPr lang="en-US" altLang="zh-CN"/>
          </a:p>
        </p:txBody>
      </p:sp>
      <p:sp>
        <p:nvSpPr>
          <p:cNvPr id="45063" name="Rectangle 7"/>
          <p:cNvSpPr>
            <a:spLocks noGrp="1" noChangeArrowheads="1"/>
          </p:cNvSpPr>
          <p:nvPr>
            <p:ph type="sldNum" sz="quarter" idx="5"/>
          </p:nvPr>
        </p:nvSpPr>
        <p:spPr bwMode="auto">
          <a:xfrm>
            <a:off x="4024313" y="9721850"/>
            <a:ext cx="3078162" cy="511175"/>
          </a:xfrm>
          <a:prstGeom prst="rect">
            <a:avLst/>
          </a:prstGeom>
          <a:noFill/>
          <a:ln w="9525">
            <a:noFill/>
            <a:miter lim="800000"/>
          </a:ln>
          <a:effectLst/>
        </p:spPr>
        <p:txBody>
          <a:bodyPr vert="horz" wrap="square" lIns="91440" tIns="45720" rIns="91440" bIns="45720" numCol="1" anchor="b" anchorCtr="0" compatLnSpc="1"/>
          <a:lstStyle>
            <a:lvl1pPr algn="r" eaLnBrk="1" hangingPunct="1">
              <a:lnSpc>
                <a:spcPct val="100000"/>
              </a:lnSpc>
              <a:spcBef>
                <a:spcPct val="0"/>
              </a:spcBef>
              <a:buClrTx/>
              <a:buFontTx/>
              <a:buNone/>
              <a:defRPr sz="1200">
                <a:ea typeface="黑体" pitchFamily="49" charset="-122"/>
              </a:defRPr>
            </a:lvl1pPr>
          </a:lstStyle>
          <a:p>
            <a:pPr>
              <a:defRPr/>
            </a:pPr>
            <a:fld id="{B445C8E4-1AF4-4CB6-A047-4F0F32C3DF8D}"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240280" y="271780"/>
            <a:ext cx="7741920" cy="1640522"/>
          </a:xfrm>
        </p:spPr>
        <p:txBody>
          <a:bodyPr anchor="b">
            <a:noAutofit/>
          </a:bodyPr>
          <a:lstStyle>
            <a:lvl1pPr algn="ctr">
              <a:defRPr sz="4400">
                <a:solidFill>
                  <a:schemeClr val="bg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2225040" y="2118678"/>
            <a:ext cx="7741920" cy="502602"/>
          </a:xfrm>
        </p:spPr>
        <p:txBody>
          <a:bodyPr anchor="ctr">
            <a:normAutofit/>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fld id="{DDCC966E-CDF7-4737-8E47-7358D0B15853}" type="datetimeFigureOut">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normAutofit/>
          </a:bodyPr>
          <a:lstStyle>
            <a:lvl1pPr>
              <a:defRPr/>
            </a:lvl1pPr>
          </a:lstStyle>
          <a:p>
            <a:pPr>
              <a:defRPr/>
            </a:pPr>
            <a:fld id="{D9197C07-BCAB-4C4C-930B-5D21643154B2}"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7600" y="1037968"/>
            <a:ext cx="10516800" cy="5181107"/>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C9AA108C-F035-4E3E-8357-8FB0E17F9BD5}"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normAutofit/>
          </a:bodyPr>
          <a:lstStyle>
            <a:lvl1pPr>
              <a:defRPr/>
            </a:lvl1pPr>
          </a:lstStyle>
          <a:p>
            <a:pPr>
              <a:defRPr/>
            </a:pPr>
            <a:fld id="{497F6208-145A-4BAC-B41D-F41EA90F2A38}"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D0CE4CFF-2270-458C-9C6D-2E1816805CD1}" type="datetimeFigureOut">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normAutofit/>
          </a:bodyPr>
          <a:lstStyle>
            <a:lvl1pPr>
              <a:defRPr/>
            </a:lvl1pPr>
          </a:lstStyle>
          <a:p>
            <a:pPr>
              <a:defRPr/>
            </a:pPr>
            <a:fld id="{9C5B247D-1361-439B-A422-C9166F8FE783}"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957662" y="3333433"/>
            <a:ext cx="6807200" cy="855109"/>
          </a:xfrm>
        </p:spPr>
        <p:txBody>
          <a:bodyPr anchor="b">
            <a:normAutofit/>
          </a:bodyPr>
          <a:lstStyle>
            <a:lvl1pPr algn="r">
              <a:defRPr sz="4800">
                <a:solidFill>
                  <a:schemeClr val="accent1"/>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2846152" y="2741296"/>
            <a:ext cx="4918710" cy="571817"/>
          </a:xfrm>
          <a:noFill/>
        </p:spPr>
        <p:txBody>
          <a:bodyPr anchor="ctr">
            <a:normAutofit/>
          </a:bodyPr>
          <a:lstStyle>
            <a:lvl1pPr marL="0" indent="0" algn="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endParaRPr lang="zh-CN" altLang="en-US" dirty="0" smtClean="0"/>
          </a:p>
        </p:txBody>
      </p:sp>
      <p:sp>
        <p:nvSpPr>
          <p:cNvPr id="4" name="Date Placeholder 3"/>
          <p:cNvSpPr>
            <a:spLocks noGrp="1"/>
          </p:cNvSpPr>
          <p:nvPr>
            <p:ph type="dt" sz="half" idx="10"/>
          </p:nvPr>
        </p:nvSpPr>
        <p:spPr/>
        <p:txBody>
          <a:bodyPr/>
          <a:lstStyle>
            <a:lvl1pPr>
              <a:defRPr/>
            </a:lvl1pPr>
          </a:lstStyle>
          <a:p>
            <a:pPr>
              <a:defRPr/>
            </a:pPr>
            <a:fld id="{D607A8CA-E73A-43AC-BA29-9133FAA47D02}" type="datetimeFigureOut">
              <a:rPr lang="zh-CN" altLang="en-US"/>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normAutofit/>
          </a:bodyPr>
          <a:lstStyle>
            <a:lvl1pPr>
              <a:defRPr/>
            </a:lvl1pPr>
          </a:lstStyle>
          <a:p>
            <a:pPr>
              <a:defRPr/>
            </a:pPr>
            <a:fld id="{CD7A20C0-5200-4326-BF4A-0916F8DEE4AB}"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182880"/>
            <a:ext cx="10515600" cy="792480"/>
          </a:xfrm>
        </p:spPr>
        <p:txBody>
          <a:bodyPr>
            <a:normAutofit/>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295400"/>
            <a:ext cx="5074920" cy="4754879"/>
          </a:xfrm>
        </p:spPr>
        <p:txBody>
          <a:bodyPr>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Content Placeholder 3"/>
          <p:cNvSpPr>
            <a:spLocks noGrp="1"/>
          </p:cNvSpPr>
          <p:nvPr>
            <p:ph sz="half" idx="2"/>
          </p:nvPr>
        </p:nvSpPr>
        <p:spPr>
          <a:xfrm>
            <a:off x="6278880" y="1295399"/>
            <a:ext cx="5074920" cy="4754879"/>
          </a:xfrm>
        </p:spPr>
        <p:txBody>
          <a:bodyPr>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5" name="Date Placeholder 4"/>
          <p:cNvSpPr>
            <a:spLocks noGrp="1"/>
          </p:cNvSpPr>
          <p:nvPr>
            <p:ph type="dt" sz="half" idx="10"/>
          </p:nvPr>
        </p:nvSpPr>
        <p:spPr/>
        <p:txBody>
          <a:bodyPr/>
          <a:lstStyle>
            <a:lvl1pPr>
              <a:defRPr/>
            </a:lvl1pPr>
          </a:lstStyle>
          <a:p>
            <a:pPr>
              <a:defRPr/>
            </a:pPr>
            <a:fld id="{A51747F7-C0E2-464C-BDAF-D1A6AB104828}" type="datetimeFigureOut">
              <a:rPr lang="en-US"/>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normAutofit/>
          </a:bodyPr>
          <a:lstStyle>
            <a:lvl1pPr>
              <a:defRPr/>
            </a:lvl1pPr>
          </a:lstStyle>
          <a:p>
            <a:pPr>
              <a:defRPr/>
            </a:pPr>
            <a:fld id="{FEE46A6D-231C-4A3C-A4BC-F3F7BC2B364C}"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243841"/>
            <a:ext cx="10515600" cy="711199"/>
          </a:xfrm>
        </p:spPr>
        <p:txBody>
          <a:bodyP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40523"/>
            <a:ext cx="5157787"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464434"/>
            <a:ext cx="5157787" cy="3891915"/>
          </a:xfrm>
        </p:spPr>
        <p:txBody>
          <a:bodyPr>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5" name="Text Placeholder 4"/>
          <p:cNvSpPr>
            <a:spLocks noGrp="1"/>
          </p:cNvSpPr>
          <p:nvPr>
            <p:ph type="body" sz="quarter" idx="3"/>
          </p:nvPr>
        </p:nvSpPr>
        <p:spPr>
          <a:xfrm>
            <a:off x="6172200" y="1640523"/>
            <a:ext cx="5183188"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464434"/>
            <a:ext cx="5183188" cy="3891915"/>
          </a:xfrm>
        </p:spPr>
        <p:txBody>
          <a:bodyPr>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lvl1pPr>
              <a:defRPr/>
            </a:lvl1pPr>
          </a:lstStyle>
          <a:p>
            <a:pPr>
              <a:defRPr/>
            </a:pPr>
            <a:fld id="{4779DB87-622D-420D-8337-0563C0A4BE09}" type="datetimeFigureOut">
              <a:rPr lang="zh-CN" altLang="en-US"/>
            </a:fld>
            <a:endParaRPr lang="zh-CN" altLang="en-US"/>
          </a:p>
        </p:txBody>
      </p:sp>
      <p:sp>
        <p:nvSpPr>
          <p:cNvPr id="8" name="Footer Placeholder 7"/>
          <p:cNvSpPr>
            <a:spLocks noGrp="1"/>
          </p:cNvSpPr>
          <p:nvPr>
            <p:ph type="ftr" sz="quarter" idx="11"/>
          </p:nvPr>
        </p:nvSpPr>
        <p:spPr/>
        <p:txBody>
          <a:bodyPr/>
          <a:lstStyle>
            <a:lvl1pPr>
              <a:defRPr/>
            </a:lvl1pPr>
          </a:lstStyle>
          <a:p>
            <a:pPr>
              <a:defRPr/>
            </a:pPr>
            <a:endParaRPr lang="zh-CN" altLang="en-US"/>
          </a:p>
        </p:txBody>
      </p:sp>
      <p:sp>
        <p:nvSpPr>
          <p:cNvPr id="9" name="Slide Number Placeholder 8"/>
          <p:cNvSpPr>
            <a:spLocks noGrp="1"/>
          </p:cNvSpPr>
          <p:nvPr>
            <p:ph type="sldNum" sz="quarter" idx="12"/>
          </p:nvPr>
        </p:nvSpPr>
        <p:spPr/>
        <p:txBody>
          <a:bodyPr>
            <a:normAutofit/>
          </a:bodyPr>
          <a:lstStyle>
            <a:lvl1pPr>
              <a:defRPr/>
            </a:lvl1pPr>
          </a:lstStyle>
          <a:p>
            <a:pPr>
              <a:defRPr/>
            </a:pPr>
            <a:fld id="{1E4F4FA8-3AE7-418A-9397-526F54E1F1BF}"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871980" y="2072640"/>
            <a:ext cx="8448040" cy="1950720"/>
          </a:xfrm>
        </p:spPr>
        <p:txBody>
          <a:bodyPr>
            <a:normAutofit/>
          </a:bodyPr>
          <a:lstStyle>
            <a:lvl1pPr algn="ctr">
              <a:defRPr>
                <a:solidFill>
                  <a:schemeClr val="tx1"/>
                </a:solidFill>
              </a:defRPr>
            </a:lvl1pPr>
          </a:lstStyle>
          <a:p>
            <a:r>
              <a:rPr lang="zh-CN" altLang="en-US" dirty="0" smtClean="0"/>
              <a:t>单击此处编辑母版标题样式</a:t>
            </a:r>
            <a:endParaRPr lang="en-US" dirty="0"/>
          </a:p>
        </p:txBody>
      </p:sp>
      <p:sp>
        <p:nvSpPr>
          <p:cNvPr id="3" name="Date Placeholder 2"/>
          <p:cNvSpPr>
            <a:spLocks noGrp="1"/>
          </p:cNvSpPr>
          <p:nvPr>
            <p:ph type="dt" sz="half" idx="10"/>
          </p:nvPr>
        </p:nvSpPr>
        <p:spPr/>
        <p:txBody>
          <a:bodyPr/>
          <a:lstStyle>
            <a:lvl1pPr>
              <a:defRPr/>
            </a:lvl1pPr>
          </a:lstStyle>
          <a:p>
            <a:pPr>
              <a:defRPr/>
            </a:pPr>
            <a:fld id="{60E7421D-49EB-425C-A419-280B2E783A3E}" type="datetimeFigureOut">
              <a:rPr lang="en-US"/>
            </a:fld>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normAutofit/>
          </a:bodyPr>
          <a:lstStyle>
            <a:lvl1pPr>
              <a:defRPr/>
            </a:lvl1pPr>
          </a:lstStyle>
          <a:p>
            <a:pPr>
              <a:defRPr/>
            </a:pPr>
            <a:fld id="{5B332608-F9B4-4D9C-9B7B-C088B0BC3269}"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F9829154-4F78-4659-9DC3-C4283B50A4FC}" type="datetimeFigureOut">
              <a:rPr lang="en-US"/>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normAutofit/>
          </a:bodyPr>
          <a:lstStyle>
            <a:lvl1pPr>
              <a:defRPr/>
            </a:lvl1pPr>
          </a:lstStyle>
          <a:p>
            <a:pPr>
              <a:defRPr/>
            </a:pPr>
            <a:fld id="{793231E7-50B5-492C-9B0C-2F3E595E052C}"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p:spPr>
        <p:txBody>
          <a:bodyPr anchor="b">
            <a:normAutofit/>
          </a:bodyPr>
          <a:lstStyle>
            <a:lvl1pPr>
              <a:defRPr sz="3200">
                <a:solidFill>
                  <a:schemeClr val="tx1"/>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lvl1pPr>
              <a:defRPr/>
            </a:lvl1pPr>
          </a:lstStyle>
          <a:p>
            <a:pPr>
              <a:defRPr/>
            </a:pPr>
            <a:fld id="{75FD3F26-ABD5-46C7-AFF0-721562191CEB}" type="datetimeFigureOut">
              <a:rPr lang="zh-CN" altLang="en-US"/>
            </a:fld>
            <a:endParaRPr lang="zh-CN" altLang="en-US"/>
          </a:p>
        </p:txBody>
      </p:sp>
      <p:sp>
        <p:nvSpPr>
          <p:cNvPr id="6" name="Footer Placeholder 5"/>
          <p:cNvSpPr>
            <a:spLocks noGrp="1"/>
          </p:cNvSpPr>
          <p:nvPr>
            <p:ph type="ftr" sz="quarter" idx="11"/>
          </p:nvPr>
        </p:nvSpPr>
        <p:spPr/>
        <p:txBody>
          <a:bodyPr/>
          <a:lstStyle>
            <a:lvl1pPr>
              <a:defRPr/>
            </a:lvl1pPr>
          </a:lstStyle>
          <a:p>
            <a:pPr>
              <a:defRPr/>
            </a:pPr>
            <a:endParaRPr lang="zh-CN" altLang="en-US"/>
          </a:p>
        </p:txBody>
      </p:sp>
      <p:sp>
        <p:nvSpPr>
          <p:cNvPr id="7" name="Slide Number Placeholder 6"/>
          <p:cNvSpPr>
            <a:spLocks noGrp="1"/>
          </p:cNvSpPr>
          <p:nvPr>
            <p:ph type="sldNum" sz="quarter" idx="12"/>
          </p:nvPr>
        </p:nvSpPr>
        <p:spPr/>
        <p:txBody>
          <a:bodyPr>
            <a:normAutofit/>
          </a:bodyPr>
          <a:lstStyle>
            <a:lvl1pPr>
              <a:defRPr/>
            </a:lvl1pPr>
          </a:lstStyle>
          <a:p>
            <a:pPr>
              <a:defRPr/>
            </a:pPr>
            <a:fld id="{39791C21-6EE5-4041-99F4-E73BCE59D84F}"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955039"/>
            <a:ext cx="2628900" cy="5221923"/>
          </a:xfrm>
        </p:spPr>
        <p:txBody>
          <a:bodyPr vert="eaVert">
            <a:normAutofit/>
          </a:bodyPr>
          <a:lstStyle>
            <a:lvl1pPr>
              <a:defRPr>
                <a:solidFill>
                  <a:schemeClr val="tx1"/>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955039"/>
            <a:ext cx="7734300" cy="5221923"/>
          </a:xfrm>
        </p:spPr>
        <p:txBody>
          <a:bodyPr vert="eaVert">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E04456B8-9043-4ACC-8FE2-B8F28CB74576}" type="datetimeFigureOut">
              <a:rPr lang="zh-CN" altLang="en-US"/>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normAutofit/>
          </a:bodyPr>
          <a:lstStyle>
            <a:lvl1pPr>
              <a:defRPr/>
            </a:lvl1pPr>
          </a:lstStyle>
          <a:p>
            <a:pPr>
              <a:defRPr/>
            </a:pPr>
            <a:fld id="{B32A0AC5-9CA8-4834-B4F7-CD0EEED9E1B6}"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1.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1"/>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custDataLst>
              <p:tags r:id="rId12"/>
            </p:custDataLst>
          </p:nvPr>
        </p:nvSpPr>
        <p:spPr bwMode="auto">
          <a:xfrm>
            <a:off x="838200" y="182563"/>
            <a:ext cx="10515600" cy="792162"/>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en-US" smtClean="0"/>
          </a:p>
        </p:txBody>
      </p:sp>
      <p:sp>
        <p:nvSpPr>
          <p:cNvPr id="1027" name="Text Placeholder 2"/>
          <p:cNvSpPr>
            <a:spLocks noGrp="1"/>
          </p:cNvSpPr>
          <p:nvPr>
            <p:ph type="body" idx="1"/>
            <p:custDataLst>
              <p:tags r:id="rId13"/>
            </p:custDataLst>
          </p:nvPr>
        </p:nvSpPr>
        <p:spPr bwMode="auto">
          <a:xfrm>
            <a:off x="838200" y="1381125"/>
            <a:ext cx="10515600" cy="4795838"/>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smtClean="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eaLnBrk="1" fontAlgn="auto" hangingPunct="1">
              <a:lnSpc>
                <a:spcPct val="100000"/>
              </a:lnSpc>
              <a:spcBef>
                <a:spcPts val="0"/>
              </a:spcBef>
              <a:spcAft>
                <a:spcPts val="0"/>
              </a:spcAft>
              <a:buClrTx/>
              <a:buFontTx/>
              <a:buNone/>
              <a:defRPr sz="1800">
                <a:solidFill>
                  <a:schemeClr val="tx1">
                    <a:tint val="75000"/>
                  </a:schemeClr>
                </a:solidFill>
                <a:latin typeface="+mn-lt"/>
                <a:ea typeface="+mn-ea"/>
              </a:defRPr>
            </a:lvl1pPr>
          </a:lstStyle>
          <a:p>
            <a:pPr>
              <a:defRPr/>
            </a:pPr>
            <a:fld id="{27812C04-6E04-4A51-ABB3-0896F07BE128}" type="datetimeFigureOut">
              <a:rPr lang="en-US"/>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eaLnBrk="1" fontAlgn="auto" hangingPunct="1">
              <a:lnSpc>
                <a:spcPct val="100000"/>
              </a:lnSpc>
              <a:spcBef>
                <a:spcPts val="0"/>
              </a:spcBef>
              <a:spcAft>
                <a:spcPts val="0"/>
              </a:spcAft>
              <a:buClrTx/>
              <a:buFontTx/>
              <a:buNone/>
              <a:defRPr sz="1800">
                <a:solidFill>
                  <a:schemeClr val="tx1">
                    <a:tint val="75000"/>
                  </a:schemeClr>
                </a:solidFill>
                <a:latin typeface="+mn-lt"/>
                <a:ea typeface="+mn-ea"/>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eaLnBrk="1" fontAlgn="auto" hangingPunct="1">
              <a:lnSpc>
                <a:spcPct val="100000"/>
              </a:lnSpc>
              <a:spcBef>
                <a:spcPts val="0"/>
              </a:spcBef>
              <a:spcAft>
                <a:spcPts val="0"/>
              </a:spcAft>
              <a:buClrTx/>
              <a:buFontTx/>
              <a:buNone/>
              <a:defRPr sz="1800">
                <a:solidFill>
                  <a:schemeClr val="tx1">
                    <a:tint val="75000"/>
                  </a:schemeClr>
                </a:solidFill>
                <a:latin typeface="+mn-lt"/>
                <a:ea typeface="+mn-ea"/>
              </a:defRPr>
            </a:lvl1pPr>
          </a:lstStyle>
          <a:p>
            <a:pPr>
              <a:defRPr/>
            </a:pPr>
            <a:fld id="{C833FA22-A95A-4A2A-8432-C0C98A2A79F2}" type="slidenum">
              <a:rPr lang="en-US"/>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rtl="0" eaLnBrk="0" fontAlgn="base" hangingPunct="0">
        <a:lnSpc>
          <a:spcPct val="90000"/>
        </a:lnSpc>
        <a:spcBef>
          <a:spcPct val="0"/>
        </a:spcBef>
        <a:spcAft>
          <a:spcPct val="0"/>
        </a:spcAft>
        <a:defRPr sz="4800" b="1" kern="1200">
          <a:solidFill>
            <a:schemeClr val="bg1"/>
          </a:solidFill>
          <a:latin typeface="+mj-lt"/>
          <a:ea typeface="+mj-ea"/>
          <a:cs typeface="+mj-cs"/>
        </a:defRPr>
      </a:lvl1pPr>
      <a:lvl2pPr algn="l" rtl="0" eaLnBrk="0" fontAlgn="base" hangingPunct="0">
        <a:lnSpc>
          <a:spcPct val="90000"/>
        </a:lnSpc>
        <a:spcBef>
          <a:spcPct val="0"/>
        </a:spcBef>
        <a:spcAft>
          <a:spcPct val="0"/>
        </a:spcAft>
        <a:defRPr sz="4800" b="1">
          <a:solidFill>
            <a:schemeClr val="bg1"/>
          </a:solidFill>
          <a:latin typeface="Arial" charset="0"/>
          <a:ea typeface="黑体" pitchFamily="49" charset="-122"/>
        </a:defRPr>
      </a:lvl2pPr>
      <a:lvl3pPr algn="l" rtl="0" eaLnBrk="0" fontAlgn="base" hangingPunct="0">
        <a:lnSpc>
          <a:spcPct val="90000"/>
        </a:lnSpc>
        <a:spcBef>
          <a:spcPct val="0"/>
        </a:spcBef>
        <a:spcAft>
          <a:spcPct val="0"/>
        </a:spcAft>
        <a:defRPr sz="4800" b="1">
          <a:solidFill>
            <a:schemeClr val="bg1"/>
          </a:solidFill>
          <a:latin typeface="Arial" charset="0"/>
          <a:ea typeface="黑体" pitchFamily="49" charset="-122"/>
        </a:defRPr>
      </a:lvl3pPr>
      <a:lvl4pPr algn="l" rtl="0" eaLnBrk="0" fontAlgn="base" hangingPunct="0">
        <a:lnSpc>
          <a:spcPct val="90000"/>
        </a:lnSpc>
        <a:spcBef>
          <a:spcPct val="0"/>
        </a:spcBef>
        <a:spcAft>
          <a:spcPct val="0"/>
        </a:spcAft>
        <a:defRPr sz="4800" b="1">
          <a:solidFill>
            <a:schemeClr val="bg1"/>
          </a:solidFill>
          <a:latin typeface="Arial" charset="0"/>
          <a:ea typeface="黑体" pitchFamily="49" charset="-122"/>
        </a:defRPr>
      </a:lvl4pPr>
      <a:lvl5pPr algn="l" rtl="0" eaLnBrk="0" fontAlgn="base" hangingPunct="0">
        <a:lnSpc>
          <a:spcPct val="90000"/>
        </a:lnSpc>
        <a:spcBef>
          <a:spcPct val="0"/>
        </a:spcBef>
        <a:spcAft>
          <a:spcPct val="0"/>
        </a:spcAft>
        <a:defRPr sz="4800" b="1">
          <a:solidFill>
            <a:schemeClr val="bg1"/>
          </a:solidFill>
          <a:latin typeface="Arial" charset="0"/>
          <a:ea typeface="黑体" pitchFamily="49" charset="-122"/>
        </a:defRPr>
      </a:lvl5pPr>
      <a:lvl6pPr marL="457200" algn="l" rtl="0" fontAlgn="base">
        <a:lnSpc>
          <a:spcPct val="90000"/>
        </a:lnSpc>
        <a:spcBef>
          <a:spcPct val="0"/>
        </a:spcBef>
        <a:spcAft>
          <a:spcPct val="0"/>
        </a:spcAft>
        <a:defRPr sz="4800" b="1">
          <a:solidFill>
            <a:schemeClr val="bg1"/>
          </a:solidFill>
          <a:latin typeface="Arial" charset="0"/>
          <a:ea typeface="黑体" pitchFamily="49" charset="-122"/>
        </a:defRPr>
      </a:lvl6pPr>
      <a:lvl7pPr marL="914400" algn="l" rtl="0" fontAlgn="base">
        <a:lnSpc>
          <a:spcPct val="90000"/>
        </a:lnSpc>
        <a:spcBef>
          <a:spcPct val="0"/>
        </a:spcBef>
        <a:spcAft>
          <a:spcPct val="0"/>
        </a:spcAft>
        <a:defRPr sz="4800" b="1">
          <a:solidFill>
            <a:schemeClr val="bg1"/>
          </a:solidFill>
          <a:latin typeface="Arial" charset="0"/>
          <a:ea typeface="黑体" pitchFamily="49" charset="-122"/>
        </a:defRPr>
      </a:lvl7pPr>
      <a:lvl8pPr marL="1371600" algn="l" rtl="0" fontAlgn="base">
        <a:lnSpc>
          <a:spcPct val="90000"/>
        </a:lnSpc>
        <a:spcBef>
          <a:spcPct val="0"/>
        </a:spcBef>
        <a:spcAft>
          <a:spcPct val="0"/>
        </a:spcAft>
        <a:defRPr sz="4800" b="1">
          <a:solidFill>
            <a:schemeClr val="bg1"/>
          </a:solidFill>
          <a:latin typeface="Arial" charset="0"/>
          <a:ea typeface="黑体" pitchFamily="49" charset="-122"/>
        </a:defRPr>
      </a:lvl8pPr>
      <a:lvl9pPr marL="1828800" algn="l" rtl="0" fontAlgn="base">
        <a:lnSpc>
          <a:spcPct val="90000"/>
        </a:lnSpc>
        <a:spcBef>
          <a:spcPct val="0"/>
        </a:spcBef>
        <a:spcAft>
          <a:spcPct val="0"/>
        </a:spcAft>
        <a:defRPr sz="4800" b="1">
          <a:solidFill>
            <a:schemeClr val="bg1"/>
          </a:solidFill>
          <a:latin typeface="Arial" charset="0"/>
          <a:ea typeface="黑体" pitchFamily="49" charset="-122"/>
        </a:defRPr>
      </a:lvl9pPr>
    </p:titleStyle>
    <p:bodyStyle>
      <a:lvl1pPr marL="342900" indent="-342900" algn="l" rtl="0" eaLnBrk="0" fontAlgn="base" hangingPunct="0">
        <a:lnSpc>
          <a:spcPct val="90000"/>
        </a:lnSpc>
        <a:spcBef>
          <a:spcPts val="1000"/>
        </a:spcBef>
        <a:spcAft>
          <a:spcPct val="0"/>
        </a:spcAft>
        <a:buClr>
          <a:schemeClr val="accent1"/>
        </a:buClr>
        <a:buFont typeface="Arial" charset="0"/>
        <a:buChar char="☼"/>
        <a:defRPr sz="2400" kern="1200">
          <a:solidFill>
            <a:schemeClr val="accent1"/>
          </a:solidFill>
          <a:latin typeface="+mn-lt"/>
          <a:ea typeface="+mn-ea"/>
          <a:cs typeface="+mn-cs"/>
        </a:defRPr>
      </a:lvl1pPr>
      <a:lvl2pPr marL="800100" indent="-342900" algn="l" rtl="0" eaLnBrk="0" fontAlgn="base" hangingPunct="0">
        <a:lnSpc>
          <a:spcPct val="90000"/>
        </a:lnSpc>
        <a:spcBef>
          <a:spcPts val="500"/>
        </a:spcBef>
        <a:spcAft>
          <a:spcPct val="0"/>
        </a:spcAft>
        <a:buFont typeface="Arial" charset="0"/>
        <a:buChar char="•"/>
        <a:defRPr sz="2000" kern="1200">
          <a:solidFill>
            <a:schemeClr val="accent1"/>
          </a:solidFill>
          <a:latin typeface="+mn-lt"/>
          <a:ea typeface="+mn-ea"/>
          <a:cs typeface="+mn-cs"/>
        </a:defRPr>
      </a:lvl2pPr>
      <a:lvl3pPr marL="1257300" indent="-342900" algn="l" rtl="0" eaLnBrk="0" fontAlgn="base" hangingPunct="0">
        <a:lnSpc>
          <a:spcPct val="90000"/>
        </a:lnSpc>
        <a:spcBef>
          <a:spcPts val="500"/>
        </a:spcBef>
        <a:spcAft>
          <a:spcPct val="0"/>
        </a:spcAft>
        <a:buFont typeface="Arial" charset="0"/>
        <a:buChar char="•"/>
        <a:defRPr kern="1200">
          <a:solidFill>
            <a:schemeClr val="accent1"/>
          </a:solidFill>
          <a:latin typeface="+mn-lt"/>
          <a:ea typeface="+mn-ea"/>
          <a:cs typeface="+mn-cs"/>
        </a:defRPr>
      </a:lvl3pPr>
      <a:lvl4pPr marL="1657350" indent="-285750" algn="l" rtl="0" eaLnBrk="0" fontAlgn="base" hangingPunct="0">
        <a:lnSpc>
          <a:spcPct val="90000"/>
        </a:lnSpc>
        <a:spcBef>
          <a:spcPts val="500"/>
        </a:spcBef>
        <a:spcAft>
          <a:spcPct val="0"/>
        </a:spcAft>
        <a:buFont typeface="Arial" charset="0"/>
        <a:buChar char="•"/>
        <a:defRPr kern="1200">
          <a:solidFill>
            <a:schemeClr val="accent1"/>
          </a:solidFill>
          <a:latin typeface="+mn-lt"/>
          <a:ea typeface="+mn-ea"/>
          <a:cs typeface="+mn-cs"/>
        </a:defRPr>
      </a:lvl4pPr>
      <a:lvl5pPr marL="2114550" indent="-285750" algn="l" rtl="0" eaLnBrk="0" fontAlgn="base" hangingPunct="0">
        <a:lnSpc>
          <a:spcPct val="90000"/>
        </a:lnSpc>
        <a:spcBef>
          <a:spcPts val="500"/>
        </a:spcBef>
        <a:spcAft>
          <a:spcPct val="0"/>
        </a:spcAft>
        <a:buFont typeface="Arial" charset="0"/>
        <a:buChar char="•"/>
        <a:defRPr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4.xml"/><Relationship Id="rId4" Type="http://schemas.openxmlformats.org/officeDocument/2006/relationships/image" Target="../media/image5.wmf"/><Relationship Id="rId3" Type="http://schemas.openxmlformats.org/officeDocument/2006/relationships/oleObject" Target="../embeddings/oleObject4.bin"/><Relationship Id="rId2" Type="http://schemas.openxmlformats.org/officeDocument/2006/relationships/image" Target="../media/image4.wmf"/><Relationship Id="rId1" Type="http://schemas.openxmlformats.org/officeDocument/2006/relationships/oleObject" Target="../embeddings/oleObject3.bin"/></Relationships>
</file>

<file path=ppt/slides/_rels/slide14.xml.rels><?xml version="1.0" encoding="UTF-8" standalone="yes"?>
<Relationships xmlns="http://schemas.openxmlformats.org/package/2006/relationships"><Relationship Id="rId9" Type="http://schemas.openxmlformats.org/officeDocument/2006/relationships/slideLayout" Target="../slideLayouts/slideLayout4.xml"/><Relationship Id="rId8" Type="http://schemas.openxmlformats.org/officeDocument/2006/relationships/image" Target="../media/image9.wmf"/><Relationship Id="rId7" Type="http://schemas.openxmlformats.org/officeDocument/2006/relationships/oleObject" Target="../embeddings/oleObject8.bin"/><Relationship Id="rId6" Type="http://schemas.openxmlformats.org/officeDocument/2006/relationships/image" Target="../media/image8.wmf"/><Relationship Id="rId5" Type="http://schemas.openxmlformats.org/officeDocument/2006/relationships/oleObject" Target="../embeddings/oleObject7.bin"/><Relationship Id="rId4" Type="http://schemas.openxmlformats.org/officeDocument/2006/relationships/image" Target="../media/image7.wmf"/><Relationship Id="rId3" Type="http://schemas.openxmlformats.org/officeDocument/2006/relationships/oleObject" Target="../embeddings/oleObject6.bin"/><Relationship Id="rId2" Type="http://schemas.openxmlformats.org/officeDocument/2006/relationships/image" Target="../media/image6.wmf"/><Relationship Id="rId10" Type="http://schemas.openxmlformats.org/officeDocument/2006/relationships/vmlDrawing" Target="../drawings/vmlDrawing4.vml"/><Relationship Id="rId1" Type="http://schemas.openxmlformats.org/officeDocument/2006/relationships/oleObject" Target="../embeddings/oleObject5.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chart" Target="../charts/char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7.xml"/><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8.xml"/><Relationship Id="rId1"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0.xml"/><Relationship Id="rId1" Type="http://schemas.openxmlformats.org/officeDocument/2006/relationships/image" Target="../media/image12.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7.xml"/><Relationship Id="rId1" Type="http://schemas.openxmlformats.org/officeDocument/2006/relationships/image" Target="../media/image13.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8.xml"/><Relationship Id="rId1"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1.xml"/><Relationship Id="rId1" Type="http://schemas.openxmlformats.org/officeDocument/2006/relationships/tags" Target="../tags/tag21.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3.xml"/><Relationship Id="rId1" Type="http://schemas.openxmlformats.org/officeDocument/2006/relationships/image" Target="../media/image14.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image" Target="../media/image15.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4.xml"/><Relationship Id="rId2" Type="http://schemas.openxmlformats.org/officeDocument/2006/relationships/image" Target="../media/image2.wmf"/><Relationship Id="rId1"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4.xml"/><Relationship Id="rId2" Type="http://schemas.openxmlformats.org/officeDocument/2006/relationships/image" Target="../media/image3.emf"/><Relationship Id="rId1"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标题 1"/>
          <p:cNvSpPr>
            <a:spLocks noGrp="1"/>
          </p:cNvSpPr>
          <p:nvPr>
            <p:ph type="ctrTitle"/>
          </p:nvPr>
        </p:nvSpPr>
        <p:spPr>
          <a:xfrm>
            <a:off x="1468755" y="605155"/>
            <a:ext cx="8513445" cy="2741295"/>
          </a:xfrm>
        </p:spPr>
        <p:txBody>
          <a:bodyPr/>
          <a:lstStyle/>
          <a:p>
            <a:pPr eaLnBrk="1" hangingPunct="1"/>
            <a:r>
              <a:rPr lang="zh-CN" altLang="en-US" sz="7200" b="0" smtClean="0">
                <a:solidFill>
                  <a:schemeClr val="tx1"/>
                </a:solidFill>
              </a:rPr>
              <a:t>概率与期望及其应用</a:t>
            </a:r>
            <a:endParaRPr lang="zh-CN" altLang="en-US" sz="7200" b="0" smtClean="0">
              <a:solidFill>
                <a:schemeClr val="tx1"/>
              </a:solidFill>
            </a:endParaRP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p:cNvSpPr>
          <p:nvPr>
            <p:ph type="title" idx="4294967295"/>
          </p:nvPr>
        </p:nvSpPr>
        <p:spPr/>
        <p:txBody>
          <a:bodyPr/>
          <a:lstStyle/>
          <a:p>
            <a:r>
              <a:rPr lang="zh-CN" altLang="en-US" b="0" smtClean="0">
                <a:solidFill>
                  <a:schemeClr val="tx1"/>
                </a:solidFill>
              </a:rPr>
              <a:t>概率的性质及其应用</a:t>
            </a:r>
            <a:endParaRPr lang="zh-CN" altLang="en-US" b="0" smtClean="0">
              <a:solidFill>
                <a:schemeClr val="tx1"/>
              </a:solidFill>
            </a:endParaRPr>
          </a:p>
        </p:txBody>
      </p:sp>
      <p:sp>
        <p:nvSpPr>
          <p:cNvPr id="26626" name="Rectangle 3"/>
          <p:cNvSpPr>
            <a:spLocks noGrp="1"/>
          </p:cNvSpPr>
          <p:nvPr>
            <p:ph type="body" sz="half" idx="4294967295"/>
          </p:nvPr>
        </p:nvSpPr>
        <p:spPr>
          <a:xfrm>
            <a:off x="838200" y="1152525"/>
            <a:ext cx="10558463" cy="5024438"/>
          </a:xfrm>
        </p:spPr>
        <p:txBody>
          <a:bodyPr/>
          <a:lstStyle/>
          <a:p>
            <a:pPr>
              <a:lnSpc>
                <a:spcPct val="80000"/>
              </a:lnSpc>
              <a:buFont typeface="Arial" charset="0"/>
              <a:buNone/>
            </a:pPr>
            <a:endParaRPr lang="zh-CN" altLang="en-US" sz="3200" smtClean="0">
              <a:solidFill>
                <a:schemeClr val="tx1"/>
              </a:solidFill>
            </a:endParaRPr>
          </a:p>
          <a:p>
            <a:pPr>
              <a:lnSpc>
                <a:spcPct val="80000"/>
              </a:lnSpc>
            </a:pPr>
            <a:r>
              <a:rPr lang="zh-CN" altLang="en-US" sz="3200" smtClean="0">
                <a:solidFill>
                  <a:schemeClr val="tx1"/>
                </a:solidFill>
              </a:rPr>
              <a:t>  </a:t>
            </a:r>
            <a:r>
              <a:rPr lang="en-US" altLang="zh-CN" sz="3200" smtClean="0">
                <a:solidFill>
                  <a:schemeClr val="tx1"/>
                </a:solidFill>
                <a:latin typeface="黑体" pitchFamily="49" charset="-122"/>
              </a:rPr>
              <a:t>P(</a:t>
            </a:r>
            <a:r>
              <a:rPr lang="el-GR" altLang="zh-CN" sz="3200" smtClean="0">
                <a:solidFill>
                  <a:schemeClr val="tx1"/>
                </a:solidFill>
                <a:latin typeface="黑体" pitchFamily="49" charset="-122"/>
              </a:rPr>
              <a:t>Φ</a:t>
            </a:r>
            <a:r>
              <a:rPr lang="en-US" altLang="zh-CN" sz="3200" smtClean="0">
                <a:solidFill>
                  <a:schemeClr val="tx1"/>
                </a:solidFill>
                <a:latin typeface="黑体" pitchFamily="49" charset="-122"/>
              </a:rPr>
              <a:t>)=0</a:t>
            </a:r>
            <a:r>
              <a:rPr lang="zh-CN" altLang="en-US" sz="3200" smtClean="0">
                <a:solidFill>
                  <a:schemeClr val="tx1"/>
                </a:solidFill>
                <a:latin typeface="黑体" pitchFamily="49" charset="-122"/>
              </a:rPr>
              <a:t> </a:t>
            </a:r>
            <a:endParaRPr lang="en-US" altLang="zh-CN" sz="3200" smtClean="0">
              <a:solidFill>
                <a:schemeClr val="tx1"/>
              </a:solidFill>
              <a:latin typeface="黑体" pitchFamily="49" charset="-122"/>
            </a:endParaRPr>
          </a:p>
          <a:p>
            <a:pPr>
              <a:lnSpc>
                <a:spcPct val="80000"/>
              </a:lnSpc>
            </a:pPr>
            <a:r>
              <a:rPr lang="en-US" altLang="zh-CN" sz="3200" smtClean="0">
                <a:solidFill>
                  <a:schemeClr val="tx1"/>
                </a:solidFill>
                <a:latin typeface="黑体" pitchFamily="49" charset="-122"/>
              </a:rPr>
              <a:t> </a:t>
            </a:r>
            <a:r>
              <a:rPr lang="zh-CN" altLang="en-US" sz="3200" smtClean="0">
                <a:solidFill>
                  <a:schemeClr val="tx1"/>
                </a:solidFill>
                <a:latin typeface="黑体" pitchFamily="49" charset="-122"/>
              </a:rPr>
              <a:t>概率有有限可加性：若</a:t>
            </a:r>
            <a:r>
              <a:rPr lang="en-US" altLang="zh-CN" sz="3200" smtClean="0">
                <a:solidFill>
                  <a:schemeClr val="tx1"/>
                </a:solidFill>
                <a:latin typeface="黑体" pitchFamily="49" charset="-122"/>
              </a:rPr>
              <a:t>AB=</a:t>
            </a:r>
            <a:r>
              <a:rPr lang="el-GR" altLang="zh-CN" sz="3200" smtClean="0">
                <a:solidFill>
                  <a:schemeClr val="tx1"/>
                </a:solidFill>
                <a:latin typeface="黑体" pitchFamily="49" charset="-122"/>
              </a:rPr>
              <a:t>Φ</a:t>
            </a:r>
            <a:r>
              <a:rPr lang="zh-CN" altLang="en-US" sz="3200" smtClean="0">
                <a:solidFill>
                  <a:schemeClr val="tx1"/>
                </a:solidFill>
                <a:latin typeface="黑体" pitchFamily="49" charset="-122"/>
              </a:rPr>
              <a:t>，则</a:t>
            </a:r>
            <a:r>
              <a:rPr lang="en-US" altLang="zh-CN" sz="3200" smtClean="0">
                <a:solidFill>
                  <a:schemeClr val="tx1"/>
                </a:solidFill>
                <a:latin typeface="黑体" pitchFamily="49" charset="-122"/>
              </a:rPr>
              <a:t>P(A</a:t>
            </a:r>
            <a:r>
              <a:rPr lang="en-US" altLang="zh-CN" sz="3200" smtClean="0">
                <a:solidFill>
                  <a:schemeClr val="tx1"/>
                </a:solidFill>
                <a:latin typeface="黑体" pitchFamily="49" charset="-122"/>
                <a:sym typeface="Symbol" pitchFamily="18" charset="2"/>
              </a:rPr>
              <a:t>U</a:t>
            </a:r>
            <a:r>
              <a:rPr lang="en-US" altLang="zh-CN" sz="3200" smtClean="0">
                <a:solidFill>
                  <a:schemeClr val="tx1"/>
                </a:solidFill>
                <a:latin typeface="黑体" pitchFamily="49" charset="-122"/>
              </a:rPr>
              <a:t>B) = P(A)+P(B)</a:t>
            </a:r>
            <a:endParaRPr lang="en-US" altLang="zh-CN" sz="3200" smtClean="0">
              <a:solidFill>
                <a:schemeClr val="tx1"/>
              </a:solidFill>
              <a:latin typeface="黑体" pitchFamily="49" charset="-122"/>
            </a:endParaRPr>
          </a:p>
          <a:p>
            <a:pPr>
              <a:lnSpc>
                <a:spcPct val="80000"/>
              </a:lnSpc>
            </a:pPr>
            <a:r>
              <a:rPr lang="en-US" altLang="zh-CN" sz="3200" smtClean="0">
                <a:solidFill>
                  <a:schemeClr val="tx1"/>
                </a:solidFill>
                <a:latin typeface="黑体" pitchFamily="49" charset="-122"/>
              </a:rPr>
              <a:t> </a:t>
            </a:r>
            <a:r>
              <a:rPr lang="zh-CN" altLang="en-US" sz="3200" smtClean="0">
                <a:solidFill>
                  <a:schemeClr val="tx1"/>
                </a:solidFill>
                <a:latin typeface="黑体" pitchFamily="49" charset="-122"/>
              </a:rPr>
              <a:t>可推广到 </a:t>
            </a:r>
            <a:r>
              <a:rPr lang="en-US" altLang="zh-CN" sz="3200" smtClean="0">
                <a:solidFill>
                  <a:schemeClr val="tx1"/>
                </a:solidFill>
                <a:latin typeface="黑体" pitchFamily="49" charset="-122"/>
              </a:rPr>
              <a:t>n </a:t>
            </a:r>
            <a:r>
              <a:rPr lang="zh-CN" altLang="en-US" sz="3200" smtClean="0">
                <a:solidFill>
                  <a:schemeClr val="tx1"/>
                </a:solidFill>
                <a:latin typeface="黑体" pitchFamily="49" charset="-122"/>
              </a:rPr>
              <a:t>个互不相容事件</a:t>
            </a:r>
            <a:endParaRPr lang="zh-CN" altLang="en-US" sz="3200" smtClean="0">
              <a:solidFill>
                <a:schemeClr val="tx1"/>
              </a:solidFill>
              <a:latin typeface="黑体" pitchFamily="49" charset="-122"/>
            </a:endParaRPr>
          </a:p>
          <a:p>
            <a:pPr>
              <a:lnSpc>
                <a:spcPct val="80000"/>
              </a:lnSpc>
            </a:pPr>
            <a:r>
              <a:rPr lang="zh-CN" altLang="en-US" sz="3200" smtClean="0">
                <a:solidFill>
                  <a:schemeClr val="tx1"/>
                </a:solidFill>
                <a:latin typeface="黑体" pitchFamily="49" charset="-122"/>
              </a:rPr>
              <a:t> </a:t>
            </a:r>
            <a:r>
              <a:rPr lang="en-US" altLang="zh-CN" sz="3200" smtClean="0">
                <a:solidFill>
                  <a:schemeClr val="tx1"/>
                </a:solidFill>
                <a:latin typeface="黑体" pitchFamily="49" charset="-122"/>
              </a:rPr>
              <a:t>P(A)=1 </a:t>
            </a:r>
            <a:r>
              <a:rPr lang="en-US" altLang="zh-CN" sz="3200" smtClean="0">
                <a:solidFill>
                  <a:schemeClr val="tx1"/>
                </a:solidFill>
                <a:latin typeface="黑体" pitchFamily="49" charset="-122"/>
                <a:sym typeface="Symbol" pitchFamily="18" charset="2"/>
              </a:rPr>
              <a:t>-</a:t>
            </a:r>
            <a:r>
              <a:rPr lang="en-US" altLang="zh-CN" sz="3200" smtClean="0">
                <a:solidFill>
                  <a:schemeClr val="tx1"/>
                </a:solidFill>
                <a:latin typeface="黑体" pitchFamily="49" charset="-122"/>
              </a:rPr>
              <a:t> P(</a:t>
            </a:r>
            <a:r>
              <a:rPr lang="en-US" altLang="zh-CN" sz="3200" smtClean="0">
                <a:solidFill>
                  <a:schemeClr val="tx1"/>
                </a:solidFill>
                <a:latin typeface="黑体" pitchFamily="49" charset="-122"/>
                <a:sym typeface="Symbol" pitchFamily="18" charset="2"/>
              </a:rPr>
              <a:t></a:t>
            </a:r>
            <a:r>
              <a:rPr lang="en-US" altLang="zh-CN" sz="3200" smtClean="0">
                <a:solidFill>
                  <a:schemeClr val="tx1"/>
                </a:solidFill>
                <a:latin typeface="黑体" pitchFamily="49" charset="-122"/>
              </a:rPr>
              <a:t>A )</a:t>
            </a:r>
            <a:endParaRPr lang="en-US" altLang="zh-CN" sz="3200" smtClean="0">
              <a:solidFill>
                <a:schemeClr val="tx1"/>
              </a:solidFill>
              <a:latin typeface="黑体" pitchFamily="49" charset="-122"/>
            </a:endParaRPr>
          </a:p>
          <a:p>
            <a:pPr>
              <a:lnSpc>
                <a:spcPct val="80000"/>
              </a:lnSpc>
            </a:pPr>
            <a:r>
              <a:rPr kumimoji="1" lang="zh-CN" altLang="en-US" sz="3200" smtClean="0">
                <a:solidFill>
                  <a:schemeClr val="tx1"/>
                </a:solidFill>
                <a:latin typeface="黑体" pitchFamily="49" charset="-122"/>
              </a:rPr>
              <a:t> 对任意两个事件</a:t>
            </a:r>
            <a:r>
              <a:rPr kumimoji="1" lang="en-US" altLang="zh-CN" sz="3200" smtClean="0">
                <a:solidFill>
                  <a:schemeClr val="tx1"/>
                </a:solidFill>
                <a:latin typeface="黑体" pitchFamily="49" charset="-122"/>
              </a:rPr>
              <a:t>A</a:t>
            </a:r>
            <a:r>
              <a:rPr kumimoji="1" lang="zh-CN" altLang="en-US" sz="3200" smtClean="0">
                <a:solidFill>
                  <a:schemeClr val="tx1"/>
                </a:solidFill>
                <a:latin typeface="黑体" pitchFamily="49" charset="-122"/>
              </a:rPr>
              <a:t>和</a:t>
            </a:r>
            <a:r>
              <a:rPr kumimoji="1" lang="en-US" altLang="zh-CN" sz="3200" smtClean="0">
                <a:solidFill>
                  <a:schemeClr val="tx1"/>
                </a:solidFill>
                <a:latin typeface="黑体" pitchFamily="49" charset="-122"/>
              </a:rPr>
              <a:t>B, </a:t>
            </a:r>
            <a:r>
              <a:rPr kumimoji="1" lang="zh-CN" altLang="en-US" sz="3200" smtClean="0">
                <a:solidFill>
                  <a:schemeClr val="tx1"/>
                </a:solidFill>
                <a:latin typeface="黑体" pitchFamily="49" charset="-122"/>
              </a:rPr>
              <a:t>有</a:t>
            </a:r>
            <a:r>
              <a:rPr kumimoji="1" lang="en-US" altLang="zh-CN" sz="3200" smtClean="0">
                <a:solidFill>
                  <a:schemeClr val="tx1"/>
                </a:solidFill>
                <a:latin typeface="黑体" pitchFamily="49" charset="-122"/>
              </a:rPr>
              <a:t>P(B</a:t>
            </a:r>
            <a:r>
              <a:rPr lang="en-US" altLang="zh-CN" sz="3200" smtClean="0">
                <a:solidFill>
                  <a:schemeClr val="tx1"/>
                </a:solidFill>
                <a:latin typeface="黑体" pitchFamily="49" charset="-122"/>
                <a:sym typeface="Symbol" pitchFamily="18" charset="2"/>
              </a:rPr>
              <a:t>-</a:t>
            </a:r>
            <a:r>
              <a:rPr kumimoji="1" lang="en-US" altLang="zh-CN" sz="3200" smtClean="0">
                <a:solidFill>
                  <a:schemeClr val="tx1"/>
                </a:solidFill>
                <a:latin typeface="黑体" pitchFamily="49" charset="-122"/>
              </a:rPr>
              <a:t>A)=P(B)</a:t>
            </a:r>
            <a:r>
              <a:rPr lang="en-US" altLang="zh-CN" sz="3200" smtClean="0">
                <a:solidFill>
                  <a:schemeClr val="tx1"/>
                </a:solidFill>
                <a:latin typeface="黑体" pitchFamily="49" charset="-122"/>
                <a:sym typeface="Symbol" pitchFamily="18" charset="2"/>
              </a:rPr>
              <a:t>-</a:t>
            </a:r>
            <a:r>
              <a:rPr kumimoji="1" lang="en-US" altLang="zh-CN" sz="3200" smtClean="0">
                <a:solidFill>
                  <a:schemeClr val="tx1"/>
                </a:solidFill>
                <a:latin typeface="黑体" pitchFamily="49" charset="-122"/>
              </a:rPr>
              <a:t>P(AB)</a:t>
            </a:r>
            <a:endParaRPr kumimoji="1" lang="en-US" altLang="zh-CN" sz="3200" smtClean="0">
              <a:solidFill>
                <a:schemeClr val="tx1"/>
              </a:solidFill>
              <a:latin typeface="黑体" pitchFamily="49" charset="-122"/>
            </a:endParaRPr>
          </a:p>
          <a:p>
            <a:pPr>
              <a:lnSpc>
                <a:spcPct val="80000"/>
              </a:lnSpc>
            </a:pPr>
            <a:r>
              <a:rPr kumimoji="1" lang="zh-CN" altLang="en-US" sz="3200" smtClean="0">
                <a:solidFill>
                  <a:schemeClr val="tx1"/>
                </a:solidFill>
                <a:latin typeface="黑体" pitchFamily="49" charset="-122"/>
              </a:rPr>
              <a:t> 对任意两个事件</a:t>
            </a:r>
            <a:r>
              <a:rPr kumimoji="1" lang="en-US" altLang="zh-CN" sz="3200" smtClean="0">
                <a:solidFill>
                  <a:schemeClr val="tx1"/>
                </a:solidFill>
                <a:latin typeface="黑体" pitchFamily="49" charset="-122"/>
              </a:rPr>
              <a:t>A</a:t>
            </a:r>
            <a:r>
              <a:rPr kumimoji="1" lang="zh-CN" altLang="en-US" sz="3200" smtClean="0">
                <a:solidFill>
                  <a:schemeClr val="tx1"/>
                </a:solidFill>
                <a:latin typeface="黑体" pitchFamily="49" charset="-122"/>
              </a:rPr>
              <a:t>和</a:t>
            </a:r>
            <a:r>
              <a:rPr kumimoji="1" lang="en-US" altLang="zh-CN" sz="3200" smtClean="0">
                <a:solidFill>
                  <a:schemeClr val="tx1"/>
                </a:solidFill>
                <a:latin typeface="黑体" pitchFamily="49" charset="-122"/>
              </a:rPr>
              <a:t>B, </a:t>
            </a:r>
            <a:r>
              <a:rPr kumimoji="1" lang="zh-CN" altLang="en-US" sz="3200" smtClean="0">
                <a:solidFill>
                  <a:schemeClr val="tx1"/>
                </a:solidFill>
                <a:latin typeface="黑体" pitchFamily="49" charset="-122"/>
              </a:rPr>
              <a:t>有</a:t>
            </a:r>
            <a:r>
              <a:rPr kumimoji="1" lang="en-US" altLang="zh-CN" sz="3200" smtClean="0">
                <a:solidFill>
                  <a:schemeClr val="tx1"/>
                </a:solidFill>
                <a:latin typeface="黑体" pitchFamily="49" charset="-122"/>
              </a:rPr>
              <a:t>P(AUB)=P(A)</a:t>
            </a:r>
            <a:r>
              <a:rPr lang="en-US" altLang="zh-CN" sz="3200" smtClean="0">
                <a:solidFill>
                  <a:schemeClr val="tx1"/>
                </a:solidFill>
                <a:latin typeface="黑体" pitchFamily="49" charset="-122"/>
                <a:sym typeface="Symbol" pitchFamily="18" charset="2"/>
              </a:rPr>
              <a:t>+</a:t>
            </a:r>
            <a:r>
              <a:rPr kumimoji="1" lang="en-US" altLang="zh-CN" sz="3200" smtClean="0">
                <a:solidFill>
                  <a:schemeClr val="tx1"/>
                </a:solidFill>
                <a:latin typeface="黑体" pitchFamily="49" charset="-122"/>
              </a:rPr>
              <a:t>P(B) </a:t>
            </a:r>
            <a:r>
              <a:rPr lang="en-US" altLang="zh-CN" sz="3200" smtClean="0">
                <a:solidFill>
                  <a:schemeClr val="tx1"/>
                </a:solidFill>
                <a:latin typeface="黑体" pitchFamily="49" charset="-122"/>
                <a:sym typeface="Symbol" pitchFamily="18" charset="2"/>
              </a:rPr>
              <a:t>- P(AB)</a:t>
            </a:r>
            <a:endParaRPr kumimoji="1" lang="zh-CN" altLang="en-US" sz="3200" smtClean="0">
              <a:solidFill>
                <a:schemeClr val="tx1"/>
              </a:solidFill>
              <a:latin typeface="黑体" pitchFamily="49" charset="-122"/>
            </a:endParaRPr>
          </a:p>
          <a:p>
            <a:pPr>
              <a:lnSpc>
                <a:spcPct val="80000"/>
              </a:lnSpc>
            </a:pPr>
            <a:r>
              <a:rPr lang="zh-CN" altLang="en-US" sz="3200" smtClean="0">
                <a:solidFill>
                  <a:schemeClr val="tx1"/>
                </a:solidFill>
                <a:latin typeface="黑体" pitchFamily="49" charset="-122"/>
              </a:rPr>
              <a:t> 例</a:t>
            </a:r>
            <a:r>
              <a:rPr lang="en-US" altLang="zh-CN" sz="3200" smtClean="0">
                <a:solidFill>
                  <a:schemeClr val="tx1"/>
                </a:solidFill>
                <a:latin typeface="黑体" pitchFamily="49" charset="-122"/>
              </a:rPr>
              <a:t>1</a:t>
            </a:r>
            <a:r>
              <a:rPr lang="zh-CN" altLang="en-US" sz="3200" smtClean="0">
                <a:solidFill>
                  <a:schemeClr val="tx1"/>
                </a:solidFill>
                <a:latin typeface="黑体" pitchFamily="49" charset="-122"/>
              </a:rPr>
              <a:t>：每次从 </a:t>
            </a:r>
            <a:r>
              <a:rPr lang="en-US" altLang="zh-CN" sz="3200" smtClean="0">
                <a:solidFill>
                  <a:schemeClr val="tx1"/>
                </a:solidFill>
                <a:latin typeface="黑体" pitchFamily="49" charset="-122"/>
              </a:rPr>
              <a:t>1,2,……,9</a:t>
            </a:r>
            <a:r>
              <a:rPr lang="zh-CN" altLang="en-US" sz="3200" smtClean="0">
                <a:solidFill>
                  <a:schemeClr val="tx1"/>
                </a:solidFill>
                <a:latin typeface="黑体" pitchFamily="49" charset="-122"/>
              </a:rPr>
              <a:t>中取一个数，连续取</a:t>
            </a:r>
            <a:r>
              <a:rPr lang="en-US" altLang="zh-CN" sz="3200" smtClean="0">
                <a:solidFill>
                  <a:schemeClr val="tx1"/>
                </a:solidFill>
                <a:latin typeface="黑体" pitchFamily="49" charset="-122"/>
              </a:rPr>
              <a:t>n</a:t>
            </a:r>
            <a:r>
              <a:rPr lang="zh-CN" altLang="en-US" sz="3200" smtClean="0">
                <a:solidFill>
                  <a:schemeClr val="tx1"/>
                </a:solidFill>
                <a:latin typeface="黑体" pitchFamily="49" charset="-122"/>
              </a:rPr>
              <a:t>次，求</a:t>
            </a:r>
            <a:endParaRPr lang="zh-CN" altLang="en-US" sz="3200" smtClean="0">
              <a:solidFill>
                <a:schemeClr val="tx1"/>
              </a:solidFill>
              <a:latin typeface="黑体" pitchFamily="49" charset="-122"/>
            </a:endParaRPr>
          </a:p>
          <a:p>
            <a:pPr>
              <a:lnSpc>
                <a:spcPct val="80000"/>
              </a:lnSpc>
              <a:buFont typeface="Arial" charset="0"/>
              <a:buNone/>
            </a:pPr>
            <a:r>
              <a:rPr lang="zh-CN" altLang="en-US" sz="3200" smtClean="0">
                <a:solidFill>
                  <a:schemeClr val="tx1"/>
                </a:solidFill>
                <a:latin typeface="黑体" pitchFamily="49" charset="-122"/>
              </a:rPr>
              <a:t>　 取出的</a:t>
            </a:r>
            <a:r>
              <a:rPr lang="en-US" altLang="zh-CN" sz="3200" smtClean="0">
                <a:solidFill>
                  <a:schemeClr val="tx1"/>
                </a:solidFill>
                <a:latin typeface="黑体" pitchFamily="49" charset="-122"/>
              </a:rPr>
              <a:t>n</a:t>
            </a:r>
            <a:r>
              <a:rPr lang="zh-CN" altLang="en-US" sz="3200" smtClean="0">
                <a:solidFill>
                  <a:schemeClr val="tx1"/>
                </a:solidFill>
                <a:latin typeface="黑体" pitchFamily="49" charset="-122"/>
              </a:rPr>
              <a:t>个数的乘积能被</a:t>
            </a:r>
            <a:r>
              <a:rPr lang="en-US" altLang="zh-CN" sz="3200" smtClean="0">
                <a:solidFill>
                  <a:schemeClr val="tx1"/>
                </a:solidFill>
                <a:latin typeface="黑体" pitchFamily="49" charset="-122"/>
              </a:rPr>
              <a:t>10</a:t>
            </a:r>
            <a:r>
              <a:rPr lang="zh-CN" altLang="en-US" sz="3200" smtClean="0">
                <a:solidFill>
                  <a:schemeClr val="tx1"/>
                </a:solidFill>
                <a:latin typeface="黑体" pitchFamily="49" charset="-122"/>
              </a:rPr>
              <a:t>整除的概率</a:t>
            </a:r>
            <a:endParaRPr lang="zh-CN" altLang="en-US" sz="3200" smtClean="0">
              <a:solidFill>
                <a:schemeClr val="tx1"/>
              </a:solidFill>
              <a:latin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6626">
                                            <p:txEl>
                                              <p:pRg st="1" end="1"/>
                                            </p:txEl>
                                          </p:spTgt>
                                        </p:tgtEl>
                                        <p:attrNameLst>
                                          <p:attrName>style.visibility</p:attrName>
                                        </p:attrNameLst>
                                      </p:cBhvr>
                                      <p:to>
                                        <p:strVal val="visible"/>
                                      </p:to>
                                    </p:set>
                                    <p:animEffect transition="in" filter="blinds(horizontal)">
                                      <p:cBhvr>
                                        <p:cTn id="7" dur="500"/>
                                        <p:tgtEl>
                                          <p:spTgt spid="2662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6626">
                                            <p:txEl>
                                              <p:pRg st="2" end="2"/>
                                            </p:txEl>
                                          </p:spTgt>
                                        </p:tgtEl>
                                        <p:attrNameLst>
                                          <p:attrName>style.visibility</p:attrName>
                                        </p:attrNameLst>
                                      </p:cBhvr>
                                      <p:to>
                                        <p:strVal val="visible"/>
                                      </p:to>
                                    </p:set>
                                    <p:animEffect transition="in" filter="blinds(horizontal)">
                                      <p:cBhvr>
                                        <p:cTn id="12" dur="500"/>
                                        <p:tgtEl>
                                          <p:spTgt spid="2662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6626">
                                            <p:txEl>
                                              <p:pRg st="3" end="3"/>
                                            </p:txEl>
                                          </p:spTgt>
                                        </p:tgtEl>
                                        <p:attrNameLst>
                                          <p:attrName>style.visibility</p:attrName>
                                        </p:attrNameLst>
                                      </p:cBhvr>
                                      <p:to>
                                        <p:strVal val="visible"/>
                                      </p:to>
                                    </p:set>
                                    <p:animEffect transition="in" filter="blinds(horizontal)">
                                      <p:cBhvr>
                                        <p:cTn id="17" dur="500"/>
                                        <p:tgtEl>
                                          <p:spTgt spid="2662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6626">
                                            <p:txEl>
                                              <p:pRg st="4" end="4"/>
                                            </p:txEl>
                                          </p:spTgt>
                                        </p:tgtEl>
                                        <p:attrNameLst>
                                          <p:attrName>style.visibility</p:attrName>
                                        </p:attrNameLst>
                                      </p:cBhvr>
                                      <p:to>
                                        <p:strVal val="visible"/>
                                      </p:to>
                                    </p:set>
                                    <p:animEffect transition="in" filter="blinds(horizontal)">
                                      <p:cBhvr>
                                        <p:cTn id="22" dur="500"/>
                                        <p:tgtEl>
                                          <p:spTgt spid="2662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6626">
                                            <p:txEl>
                                              <p:pRg st="5" end="5"/>
                                            </p:txEl>
                                          </p:spTgt>
                                        </p:tgtEl>
                                        <p:attrNameLst>
                                          <p:attrName>style.visibility</p:attrName>
                                        </p:attrNameLst>
                                      </p:cBhvr>
                                      <p:to>
                                        <p:strVal val="visible"/>
                                      </p:to>
                                    </p:set>
                                    <p:animEffect transition="in" filter="blinds(horizontal)">
                                      <p:cBhvr>
                                        <p:cTn id="27" dur="500"/>
                                        <p:tgtEl>
                                          <p:spTgt spid="2662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6626">
                                            <p:txEl>
                                              <p:pRg st="6" end="6"/>
                                            </p:txEl>
                                          </p:spTgt>
                                        </p:tgtEl>
                                        <p:attrNameLst>
                                          <p:attrName>style.visibility</p:attrName>
                                        </p:attrNameLst>
                                      </p:cBhvr>
                                      <p:to>
                                        <p:strVal val="visible"/>
                                      </p:to>
                                    </p:set>
                                    <p:animEffect transition="in" filter="blinds(horizontal)">
                                      <p:cBhvr>
                                        <p:cTn id="32" dur="500"/>
                                        <p:tgtEl>
                                          <p:spTgt spid="26626">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6626">
                                            <p:txEl>
                                              <p:pRg st="7" end="7"/>
                                            </p:txEl>
                                          </p:spTgt>
                                        </p:tgtEl>
                                        <p:attrNameLst>
                                          <p:attrName>style.visibility</p:attrName>
                                        </p:attrNameLst>
                                      </p:cBhvr>
                                      <p:to>
                                        <p:strVal val="visible"/>
                                      </p:to>
                                    </p:set>
                                    <p:animEffect transition="in" filter="blinds(horizontal)">
                                      <p:cBhvr>
                                        <p:cTn id="37" dur="500"/>
                                        <p:tgtEl>
                                          <p:spTgt spid="26626">
                                            <p:txEl>
                                              <p:pRg st="7" end="7"/>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26626">
                                            <p:txEl>
                                              <p:pRg st="8" end="8"/>
                                            </p:txEl>
                                          </p:spTgt>
                                        </p:tgtEl>
                                        <p:attrNameLst>
                                          <p:attrName>style.visibility</p:attrName>
                                        </p:attrNameLst>
                                      </p:cBhvr>
                                      <p:to>
                                        <p:strVal val="visible"/>
                                      </p:to>
                                    </p:set>
                                    <p:animEffect transition="in" filter="blinds(horizontal)">
                                      <p:cBhvr>
                                        <p:cTn id="40" dur="500"/>
                                        <p:tgtEl>
                                          <p:spTgt spid="2662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p:cNvSpPr>
          <p:nvPr>
            <p:ph type="title" idx="4294967295"/>
          </p:nvPr>
        </p:nvSpPr>
        <p:spPr/>
        <p:txBody>
          <a:bodyPr/>
          <a:lstStyle/>
          <a:p>
            <a:r>
              <a:rPr lang="zh-CN" altLang="en-US" b="0" smtClean="0">
                <a:solidFill>
                  <a:schemeClr val="tx1"/>
                </a:solidFill>
              </a:rPr>
              <a:t>概率的性质及其应用</a:t>
            </a:r>
            <a:endParaRPr lang="zh-CN" altLang="en-US" b="0" smtClean="0">
              <a:solidFill>
                <a:schemeClr val="tx1"/>
              </a:solidFill>
            </a:endParaRPr>
          </a:p>
        </p:txBody>
      </p:sp>
      <p:sp>
        <p:nvSpPr>
          <p:cNvPr id="28674" name="Rectangle 3"/>
          <p:cNvSpPr>
            <a:spLocks noGrp="1"/>
          </p:cNvSpPr>
          <p:nvPr>
            <p:ph type="body" idx="4294967295"/>
          </p:nvPr>
        </p:nvSpPr>
        <p:spPr/>
        <p:txBody>
          <a:bodyPr/>
          <a:lstStyle/>
          <a:p>
            <a:r>
              <a:rPr kumimoji="1" lang="zh-CN" altLang="en-US" sz="3600" smtClean="0">
                <a:solidFill>
                  <a:schemeClr val="tx1"/>
                </a:solidFill>
                <a:latin typeface="黑体" pitchFamily="49" charset="-122"/>
              </a:rPr>
              <a:t> 解：因为 “乘积能被</a:t>
            </a:r>
            <a:r>
              <a:rPr kumimoji="1" lang="en-US" altLang="zh-CN" sz="3600" smtClean="0">
                <a:solidFill>
                  <a:schemeClr val="tx1"/>
                </a:solidFill>
                <a:latin typeface="黑体" pitchFamily="49" charset="-122"/>
              </a:rPr>
              <a:t>10</a:t>
            </a:r>
            <a:r>
              <a:rPr kumimoji="1" lang="zh-CN" altLang="en-US" sz="3600" smtClean="0">
                <a:solidFill>
                  <a:schemeClr val="tx1"/>
                </a:solidFill>
                <a:latin typeface="黑体" pitchFamily="49" charset="-122"/>
              </a:rPr>
              <a:t>整除” 意味着：</a:t>
            </a:r>
            <a:endParaRPr kumimoji="1" lang="zh-CN" altLang="en-US" sz="3600" smtClean="0">
              <a:solidFill>
                <a:schemeClr val="tx1"/>
              </a:solidFill>
              <a:latin typeface="黑体" pitchFamily="49" charset="-122"/>
            </a:endParaRPr>
          </a:p>
          <a:p>
            <a:pPr>
              <a:lnSpc>
                <a:spcPct val="120000"/>
              </a:lnSpc>
            </a:pPr>
            <a:r>
              <a:rPr kumimoji="1" lang="en-US" altLang="zh-CN" sz="3600" smtClean="0">
                <a:solidFill>
                  <a:schemeClr val="tx1"/>
                </a:solidFill>
                <a:latin typeface="黑体" pitchFamily="49" charset="-122"/>
              </a:rPr>
              <a:t>“</a:t>
            </a:r>
            <a:r>
              <a:rPr kumimoji="1" lang="zh-CN" altLang="en-US" sz="3600" smtClean="0">
                <a:solidFill>
                  <a:schemeClr val="tx1"/>
                </a:solidFill>
                <a:latin typeface="黑体" pitchFamily="49" charset="-122"/>
              </a:rPr>
              <a:t>取到过</a:t>
            </a:r>
            <a:r>
              <a:rPr kumimoji="1" lang="en-US" altLang="zh-CN" sz="3600" smtClean="0">
                <a:solidFill>
                  <a:schemeClr val="tx1"/>
                </a:solidFill>
                <a:latin typeface="黑体" pitchFamily="49" charset="-122"/>
              </a:rPr>
              <a:t>5”(</a:t>
            </a:r>
            <a:r>
              <a:rPr kumimoji="1" lang="zh-CN" altLang="en-US" sz="3600" smtClean="0">
                <a:solidFill>
                  <a:schemeClr val="tx1"/>
                </a:solidFill>
                <a:latin typeface="黑体" pitchFamily="49" charset="-122"/>
              </a:rPr>
              <a:t>记为</a:t>
            </a:r>
            <a:r>
              <a:rPr kumimoji="1" lang="en-US" altLang="zh-CN" sz="3600" smtClean="0">
                <a:solidFill>
                  <a:schemeClr val="tx1"/>
                </a:solidFill>
                <a:latin typeface="黑体" pitchFamily="49" charset="-122"/>
              </a:rPr>
              <a:t>A)  </a:t>
            </a:r>
            <a:r>
              <a:rPr kumimoji="1" lang="zh-CN" altLang="en-US" sz="3600" smtClean="0">
                <a:solidFill>
                  <a:schemeClr val="tx1"/>
                </a:solidFill>
                <a:latin typeface="黑体" pitchFamily="49" charset="-122"/>
              </a:rPr>
              <a:t>且  “取到过偶数” </a:t>
            </a:r>
            <a:r>
              <a:rPr kumimoji="1" lang="en-US" altLang="zh-CN" sz="3600" smtClean="0">
                <a:solidFill>
                  <a:schemeClr val="tx1"/>
                </a:solidFill>
                <a:latin typeface="黑体" pitchFamily="49" charset="-122"/>
              </a:rPr>
              <a:t>(</a:t>
            </a:r>
            <a:r>
              <a:rPr kumimoji="1" lang="zh-CN" altLang="en-US" sz="3600" smtClean="0">
                <a:solidFill>
                  <a:schemeClr val="tx1"/>
                </a:solidFill>
                <a:latin typeface="黑体" pitchFamily="49" charset="-122"/>
              </a:rPr>
              <a:t>记   </a:t>
            </a:r>
            <a:endParaRPr kumimoji="1" lang="zh-CN" altLang="en-US" sz="3600" smtClean="0">
              <a:solidFill>
                <a:schemeClr val="tx1"/>
              </a:solidFill>
              <a:latin typeface="黑体" pitchFamily="49" charset="-122"/>
            </a:endParaRPr>
          </a:p>
          <a:p>
            <a:pPr>
              <a:lnSpc>
                <a:spcPct val="120000"/>
              </a:lnSpc>
              <a:buFont typeface="Arial" charset="0"/>
              <a:buNone/>
            </a:pPr>
            <a:r>
              <a:rPr kumimoji="1" lang="zh-CN" altLang="en-US" sz="3600" smtClean="0">
                <a:solidFill>
                  <a:schemeClr val="tx1"/>
                </a:solidFill>
                <a:latin typeface="黑体" pitchFamily="49" charset="-122"/>
              </a:rPr>
              <a:t>   为</a:t>
            </a:r>
            <a:r>
              <a:rPr kumimoji="1" lang="en-US" altLang="zh-CN" sz="3600" smtClean="0">
                <a:solidFill>
                  <a:schemeClr val="tx1"/>
                </a:solidFill>
                <a:latin typeface="黑体" pitchFamily="49" charset="-122"/>
              </a:rPr>
              <a:t>B)</a:t>
            </a:r>
            <a:r>
              <a:rPr kumimoji="1" lang="zh-CN" altLang="en-US" sz="3600" smtClean="0">
                <a:solidFill>
                  <a:schemeClr val="tx1"/>
                </a:solidFill>
                <a:latin typeface="黑体" pitchFamily="49" charset="-122"/>
              </a:rPr>
              <a:t>，因此所求概率为 </a:t>
            </a:r>
            <a:r>
              <a:rPr kumimoji="1" lang="en-US" altLang="zh-CN" sz="3600" smtClean="0">
                <a:solidFill>
                  <a:schemeClr val="tx1"/>
                </a:solidFill>
                <a:latin typeface="黑体" pitchFamily="49" charset="-122"/>
              </a:rPr>
              <a:t>P(AB)</a:t>
            </a:r>
            <a:endParaRPr kumimoji="1" lang="en-US" altLang="zh-CN" sz="3600" smtClean="0">
              <a:solidFill>
                <a:schemeClr val="tx1"/>
              </a:solidFill>
              <a:latin typeface="黑体" pitchFamily="49" charset="-122"/>
            </a:endParaRPr>
          </a:p>
          <a:p>
            <a:r>
              <a:rPr kumimoji="1" lang="en-US" altLang="zh-CN" sz="3200" smtClean="0">
                <a:solidFill>
                  <a:schemeClr val="tx1"/>
                </a:solidFill>
                <a:latin typeface="黑体" pitchFamily="49" charset="-122"/>
              </a:rPr>
              <a:t> P(AB)=1-P(</a:t>
            </a:r>
            <a:r>
              <a:rPr kumimoji="1" lang="en-US" altLang="zh-CN" sz="3200" smtClean="0">
                <a:solidFill>
                  <a:schemeClr val="tx1"/>
                </a:solidFill>
                <a:latin typeface="黑体" pitchFamily="49" charset="-122"/>
                <a:cs typeface="Arial" charset="0"/>
                <a:sym typeface="Symbol" pitchFamily="18" charset="2"/>
              </a:rPr>
              <a:t></a:t>
            </a:r>
            <a:r>
              <a:rPr kumimoji="1" lang="en-US" altLang="zh-CN" sz="3200" smtClean="0">
                <a:solidFill>
                  <a:schemeClr val="tx1"/>
                </a:solidFill>
                <a:latin typeface="黑体" pitchFamily="49" charset="-122"/>
                <a:cs typeface="Arial" charset="0"/>
              </a:rPr>
              <a:t>A U</a:t>
            </a:r>
            <a:r>
              <a:rPr kumimoji="1" lang="en-US" altLang="zh-CN" sz="3200" smtClean="0">
                <a:solidFill>
                  <a:schemeClr val="tx1"/>
                </a:solidFill>
                <a:latin typeface="黑体" pitchFamily="49" charset="-122"/>
                <a:cs typeface="Arial" charset="0"/>
                <a:sym typeface="Symbol" pitchFamily="18" charset="2"/>
              </a:rPr>
              <a:t></a:t>
            </a:r>
            <a:r>
              <a:rPr kumimoji="1" lang="en-US" altLang="zh-CN" sz="3200" smtClean="0">
                <a:solidFill>
                  <a:schemeClr val="tx1"/>
                </a:solidFill>
                <a:latin typeface="黑体" pitchFamily="49" charset="-122"/>
                <a:cs typeface="Arial" charset="0"/>
              </a:rPr>
              <a:t>B)=1-P(</a:t>
            </a:r>
            <a:r>
              <a:rPr kumimoji="1" lang="en-US" altLang="zh-CN" sz="3200" smtClean="0">
                <a:solidFill>
                  <a:schemeClr val="tx1"/>
                </a:solidFill>
                <a:latin typeface="黑体" pitchFamily="49" charset="-122"/>
                <a:cs typeface="Arial" charset="0"/>
                <a:sym typeface="Symbol" pitchFamily="18" charset="2"/>
              </a:rPr>
              <a:t></a:t>
            </a:r>
            <a:r>
              <a:rPr kumimoji="1" lang="en-US" altLang="zh-CN" sz="3200" smtClean="0">
                <a:solidFill>
                  <a:schemeClr val="tx1"/>
                </a:solidFill>
                <a:latin typeface="黑体" pitchFamily="49" charset="-122"/>
                <a:cs typeface="Arial" charset="0"/>
              </a:rPr>
              <a:t>A )-P(</a:t>
            </a:r>
            <a:r>
              <a:rPr kumimoji="1" lang="en-US" altLang="zh-CN" sz="3200" smtClean="0">
                <a:solidFill>
                  <a:schemeClr val="tx1"/>
                </a:solidFill>
                <a:latin typeface="黑体" pitchFamily="49" charset="-122"/>
                <a:cs typeface="Arial" charset="0"/>
                <a:sym typeface="Symbol" pitchFamily="18" charset="2"/>
              </a:rPr>
              <a:t></a:t>
            </a:r>
            <a:r>
              <a:rPr kumimoji="1" lang="en-US" altLang="zh-CN" sz="3200" smtClean="0">
                <a:solidFill>
                  <a:schemeClr val="tx1"/>
                </a:solidFill>
                <a:latin typeface="黑体" pitchFamily="49" charset="-122"/>
                <a:cs typeface="Arial" charset="0"/>
              </a:rPr>
              <a:t>B ) + P(</a:t>
            </a:r>
            <a:r>
              <a:rPr kumimoji="1" lang="en-US" altLang="zh-CN" sz="3200" smtClean="0">
                <a:solidFill>
                  <a:schemeClr val="tx1"/>
                </a:solidFill>
                <a:latin typeface="黑体" pitchFamily="49" charset="-122"/>
                <a:cs typeface="Arial" charset="0"/>
                <a:sym typeface="Symbol" pitchFamily="18" charset="2"/>
              </a:rPr>
              <a:t></a:t>
            </a:r>
            <a:r>
              <a:rPr kumimoji="1" lang="en-US" altLang="zh-CN" sz="3200" smtClean="0">
                <a:solidFill>
                  <a:schemeClr val="tx1"/>
                </a:solidFill>
                <a:latin typeface="黑体" pitchFamily="49" charset="-122"/>
                <a:cs typeface="Arial" charset="0"/>
              </a:rPr>
              <a:t>A</a:t>
            </a:r>
            <a:r>
              <a:rPr kumimoji="1" lang="en-US" altLang="zh-CN" sz="3200" smtClean="0">
                <a:solidFill>
                  <a:schemeClr val="tx1"/>
                </a:solidFill>
                <a:latin typeface="黑体" pitchFamily="49" charset="-122"/>
                <a:cs typeface="Arial" charset="0"/>
                <a:sym typeface="Symbol" pitchFamily="18" charset="2"/>
              </a:rPr>
              <a:t></a:t>
            </a:r>
            <a:r>
              <a:rPr kumimoji="1" lang="en-US" altLang="zh-CN" sz="3200" smtClean="0">
                <a:solidFill>
                  <a:schemeClr val="tx1"/>
                </a:solidFill>
                <a:latin typeface="黑体" pitchFamily="49" charset="-122"/>
                <a:cs typeface="Arial" charset="0"/>
              </a:rPr>
              <a:t>B)</a:t>
            </a:r>
            <a:endParaRPr kumimoji="1" lang="en-US" altLang="zh-CN" sz="3200" smtClean="0">
              <a:solidFill>
                <a:schemeClr val="tx1"/>
              </a:solidFill>
              <a:latin typeface="黑体" pitchFamily="49" charset="-122"/>
              <a:cs typeface="Arial" charset="0"/>
            </a:endParaRPr>
          </a:p>
          <a:p>
            <a:pPr>
              <a:buFont typeface="Arial" charset="0"/>
              <a:buNone/>
            </a:pPr>
            <a:r>
              <a:rPr kumimoji="1" lang="zh-CN" altLang="en-US" sz="3200" smtClean="0">
                <a:solidFill>
                  <a:schemeClr val="tx1"/>
                </a:solidFill>
                <a:latin typeface="黑体" pitchFamily="49" charset="-122"/>
                <a:cs typeface="Arial" charset="0"/>
              </a:rPr>
              <a:t>    </a:t>
            </a:r>
            <a:endParaRPr kumimoji="1" lang="zh-CN" altLang="en-US" sz="3200" smtClean="0">
              <a:solidFill>
                <a:schemeClr val="tx1"/>
              </a:solidFill>
              <a:latin typeface="黑体" pitchFamily="49" charset="-122"/>
              <a:cs typeface="Arial" charset="0"/>
            </a:endParaRPr>
          </a:p>
          <a:p>
            <a:pPr>
              <a:buFont typeface="Arial" charset="0"/>
              <a:buNone/>
            </a:pPr>
            <a:r>
              <a:rPr kumimoji="1" lang="en-US" altLang="zh-CN" sz="3200" smtClean="0">
                <a:solidFill>
                  <a:schemeClr val="tx1"/>
                </a:solidFill>
                <a:latin typeface="黑体" pitchFamily="49" charset="-122"/>
                <a:cs typeface="Arial" charset="0"/>
              </a:rPr>
              <a:t>       </a:t>
            </a:r>
            <a:r>
              <a:rPr kumimoji="1" lang="en-US" altLang="zh-CN" sz="4000" smtClean="0">
                <a:solidFill>
                  <a:schemeClr val="tx1"/>
                </a:solidFill>
                <a:latin typeface="黑体" pitchFamily="49" charset="-122"/>
                <a:cs typeface="Arial" charset="0"/>
              </a:rPr>
              <a:t>=1</a:t>
            </a:r>
            <a:r>
              <a:rPr kumimoji="1" lang="en-US" altLang="zh-CN" sz="3200" smtClean="0">
                <a:solidFill>
                  <a:schemeClr val="tx1"/>
                </a:solidFill>
                <a:latin typeface="黑体" pitchFamily="49" charset="-122"/>
              </a:rPr>
              <a:t>-</a:t>
            </a:r>
            <a:r>
              <a:rPr kumimoji="1" lang="en-US" altLang="zh-CN" sz="4000" smtClean="0">
                <a:solidFill>
                  <a:schemeClr val="tx1"/>
                </a:solidFill>
                <a:latin typeface="黑体" pitchFamily="49" charset="-122"/>
                <a:cs typeface="Arial" charset="0"/>
              </a:rPr>
              <a:t>(8^n + 5^n </a:t>
            </a:r>
            <a:r>
              <a:rPr kumimoji="1" lang="en-US" altLang="zh-CN" sz="3200" smtClean="0">
                <a:solidFill>
                  <a:schemeClr val="tx1"/>
                </a:solidFill>
                <a:latin typeface="黑体" pitchFamily="49" charset="-122"/>
              </a:rPr>
              <a:t>-</a:t>
            </a:r>
            <a:r>
              <a:rPr kumimoji="1" lang="en-US" altLang="zh-CN" sz="4000" smtClean="0">
                <a:solidFill>
                  <a:schemeClr val="tx1"/>
                </a:solidFill>
                <a:latin typeface="黑体" pitchFamily="49" charset="-122"/>
                <a:cs typeface="Arial" charset="0"/>
              </a:rPr>
              <a:t> 4^n) / 9^n</a:t>
            </a:r>
            <a:r>
              <a:rPr kumimoji="1" lang="en-US" altLang="zh-CN" sz="4000" smtClean="0">
                <a:solidFill>
                  <a:schemeClr val="tx1"/>
                </a:solidFill>
                <a:cs typeface="Arial" charset="0"/>
              </a:rPr>
              <a:t> </a:t>
            </a:r>
            <a:endParaRPr kumimoji="1" lang="en-US" altLang="zh-CN" sz="4000" smtClean="0">
              <a:solidFill>
                <a:schemeClr val="tx1"/>
              </a:solidFill>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8674">
                                            <p:txEl>
                                              <p:pRg st="0" end="0"/>
                                            </p:txEl>
                                          </p:spTgt>
                                        </p:tgtEl>
                                        <p:attrNameLst>
                                          <p:attrName>style.visibility</p:attrName>
                                        </p:attrNameLst>
                                      </p:cBhvr>
                                      <p:to>
                                        <p:strVal val="visible"/>
                                      </p:to>
                                    </p:set>
                                    <p:animEffect transition="in" filter="blinds(horizontal)">
                                      <p:cBhvr>
                                        <p:cTn id="7" dur="500"/>
                                        <p:tgtEl>
                                          <p:spTgt spid="286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8674">
                                            <p:txEl>
                                              <p:pRg st="1" end="1"/>
                                            </p:txEl>
                                          </p:spTgt>
                                        </p:tgtEl>
                                        <p:attrNameLst>
                                          <p:attrName>style.visibility</p:attrName>
                                        </p:attrNameLst>
                                      </p:cBhvr>
                                      <p:to>
                                        <p:strVal val="visible"/>
                                      </p:to>
                                    </p:set>
                                    <p:animEffect transition="in" filter="blinds(horizontal)">
                                      <p:cBhvr>
                                        <p:cTn id="12" dur="500"/>
                                        <p:tgtEl>
                                          <p:spTgt spid="28674">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8674">
                                            <p:txEl>
                                              <p:pRg st="2" end="2"/>
                                            </p:txEl>
                                          </p:spTgt>
                                        </p:tgtEl>
                                        <p:attrNameLst>
                                          <p:attrName>style.visibility</p:attrName>
                                        </p:attrNameLst>
                                      </p:cBhvr>
                                      <p:to>
                                        <p:strVal val="visible"/>
                                      </p:to>
                                    </p:set>
                                    <p:animEffect transition="in" filter="blinds(horizontal)">
                                      <p:cBhvr>
                                        <p:cTn id="15" dur="500"/>
                                        <p:tgtEl>
                                          <p:spTgt spid="2867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8674">
                                            <p:txEl>
                                              <p:pRg st="3" end="3"/>
                                            </p:txEl>
                                          </p:spTgt>
                                        </p:tgtEl>
                                        <p:attrNameLst>
                                          <p:attrName>style.visibility</p:attrName>
                                        </p:attrNameLst>
                                      </p:cBhvr>
                                      <p:to>
                                        <p:strVal val="visible"/>
                                      </p:to>
                                    </p:set>
                                    <p:animEffect transition="in" filter="blinds(horizontal)">
                                      <p:cBhvr>
                                        <p:cTn id="20" dur="500"/>
                                        <p:tgtEl>
                                          <p:spTgt spid="28674">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28674">
                                            <p:txEl>
                                              <p:pRg st="4" end="4"/>
                                            </p:txEl>
                                          </p:spTgt>
                                        </p:tgtEl>
                                        <p:attrNameLst>
                                          <p:attrName>style.visibility</p:attrName>
                                        </p:attrNameLst>
                                      </p:cBhvr>
                                      <p:to>
                                        <p:strVal val="visible"/>
                                      </p:to>
                                    </p:set>
                                    <p:animEffect transition="in" filter="blinds(horizontal)">
                                      <p:cBhvr>
                                        <p:cTn id="23" dur="500"/>
                                        <p:tgtEl>
                                          <p:spTgt spid="28674">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8674">
                                            <p:txEl>
                                              <p:pRg st="5" end="5"/>
                                            </p:txEl>
                                          </p:spTgt>
                                        </p:tgtEl>
                                        <p:attrNameLst>
                                          <p:attrName>style.visibility</p:attrName>
                                        </p:attrNameLst>
                                      </p:cBhvr>
                                      <p:to>
                                        <p:strVal val="visible"/>
                                      </p:to>
                                    </p:set>
                                    <p:animEffect transition="in" filter="blinds(horizontal)">
                                      <p:cBhvr>
                                        <p:cTn id="26" dur="500"/>
                                        <p:tgtEl>
                                          <p:spTgt spid="2867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p:cNvSpPr>
          <p:nvPr>
            <p:ph type="title" idx="4294967295"/>
          </p:nvPr>
        </p:nvSpPr>
        <p:spPr/>
        <p:txBody>
          <a:bodyPr/>
          <a:lstStyle/>
          <a:p>
            <a:r>
              <a:rPr lang="zh-CN" altLang="en-US" smtClean="0">
                <a:solidFill>
                  <a:schemeClr val="tx1"/>
                </a:solidFill>
              </a:rPr>
              <a:t>条件概率</a:t>
            </a:r>
            <a:endParaRPr lang="zh-CN" altLang="en-US" smtClean="0">
              <a:solidFill>
                <a:schemeClr val="tx1"/>
              </a:solidFill>
            </a:endParaRPr>
          </a:p>
        </p:txBody>
      </p:sp>
      <p:sp>
        <p:nvSpPr>
          <p:cNvPr id="24578" name="Rectangle 3"/>
          <p:cNvSpPr>
            <a:spLocks noGrp="1"/>
          </p:cNvSpPr>
          <p:nvPr>
            <p:ph type="body" idx="4294967295"/>
          </p:nvPr>
        </p:nvSpPr>
        <p:spPr>
          <a:xfrm>
            <a:off x="838200" y="1381125"/>
            <a:ext cx="10820400" cy="4795838"/>
          </a:xfrm>
        </p:spPr>
        <p:txBody>
          <a:bodyPr/>
          <a:lstStyle/>
          <a:p>
            <a:pPr>
              <a:lnSpc>
                <a:spcPct val="120000"/>
              </a:lnSpc>
            </a:pPr>
            <a:r>
              <a:rPr kumimoji="1" lang="zh-CN" altLang="en-US" sz="2900" smtClean="0">
                <a:solidFill>
                  <a:schemeClr val="tx1"/>
                </a:solidFill>
                <a:latin typeface="黑体" pitchFamily="49" charset="-122"/>
              </a:rPr>
              <a:t> </a:t>
            </a:r>
            <a:r>
              <a:rPr kumimoji="1" lang="zh-CN" altLang="en-US" sz="3200" smtClean="0">
                <a:solidFill>
                  <a:schemeClr val="tx1"/>
                </a:solidFill>
                <a:latin typeface="黑体" pitchFamily="49" charset="-122"/>
              </a:rPr>
              <a:t>定义  设</a:t>
            </a:r>
            <a:r>
              <a:rPr kumimoji="1" lang="en-US" altLang="zh-CN" sz="3200" smtClean="0">
                <a:solidFill>
                  <a:schemeClr val="tx1"/>
                </a:solidFill>
                <a:latin typeface="黑体" pitchFamily="49" charset="-122"/>
              </a:rPr>
              <a:t>E</a:t>
            </a:r>
            <a:r>
              <a:rPr kumimoji="1" lang="zh-CN" altLang="en-US" sz="3200" smtClean="0">
                <a:solidFill>
                  <a:schemeClr val="tx1"/>
                </a:solidFill>
                <a:latin typeface="黑体" pitchFamily="49" charset="-122"/>
              </a:rPr>
              <a:t>为一试验，</a:t>
            </a:r>
            <a:r>
              <a:rPr kumimoji="1" lang="en-US" altLang="zh-CN" sz="3200" smtClean="0">
                <a:solidFill>
                  <a:schemeClr val="tx1"/>
                </a:solidFill>
                <a:latin typeface="黑体" pitchFamily="49" charset="-122"/>
              </a:rPr>
              <a:t>A</a:t>
            </a:r>
            <a:r>
              <a:rPr kumimoji="1" lang="zh-CN" altLang="en-US" sz="3200" smtClean="0">
                <a:solidFill>
                  <a:schemeClr val="tx1"/>
                </a:solidFill>
                <a:latin typeface="黑体" pitchFamily="49" charset="-122"/>
              </a:rPr>
              <a:t>和</a:t>
            </a:r>
            <a:r>
              <a:rPr kumimoji="1" lang="en-US" altLang="zh-CN" sz="3200" smtClean="0">
                <a:solidFill>
                  <a:schemeClr val="tx1"/>
                </a:solidFill>
                <a:latin typeface="黑体" pitchFamily="49" charset="-122"/>
              </a:rPr>
              <a:t>B</a:t>
            </a:r>
            <a:r>
              <a:rPr kumimoji="1" lang="zh-CN" altLang="en-US" sz="3200" smtClean="0">
                <a:solidFill>
                  <a:schemeClr val="tx1"/>
                </a:solidFill>
                <a:latin typeface="黑体" pitchFamily="49" charset="-122"/>
              </a:rPr>
              <a:t>为</a:t>
            </a:r>
            <a:r>
              <a:rPr kumimoji="1" lang="en-US" altLang="zh-CN" sz="3200" smtClean="0">
                <a:solidFill>
                  <a:schemeClr val="tx1"/>
                </a:solidFill>
                <a:latin typeface="黑体" pitchFamily="49" charset="-122"/>
              </a:rPr>
              <a:t>E</a:t>
            </a:r>
            <a:r>
              <a:rPr kumimoji="1" lang="zh-CN" altLang="en-US" sz="3200" smtClean="0">
                <a:solidFill>
                  <a:schemeClr val="tx1"/>
                </a:solidFill>
                <a:latin typeface="黑体" pitchFamily="49" charset="-122"/>
              </a:rPr>
              <a:t>中两事件，且 </a:t>
            </a:r>
            <a:r>
              <a:rPr kumimoji="1" lang="en-US" altLang="zh-CN" sz="3200" smtClean="0">
                <a:solidFill>
                  <a:schemeClr val="tx1"/>
                </a:solidFill>
                <a:latin typeface="黑体" pitchFamily="49" charset="-122"/>
              </a:rPr>
              <a:t>P(A)&gt;0</a:t>
            </a:r>
            <a:r>
              <a:rPr kumimoji="1" lang="zh-CN" altLang="en-US" sz="3200" smtClean="0">
                <a:solidFill>
                  <a:schemeClr val="tx1"/>
                </a:solidFill>
                <a:latin typeface="黑体" pitchFamily="49" charset="-122"/>
              </a:rPr>
              <a:t>，</a:t>
            </a:r>
            <a:endParaRPr kumimoji="1" lang="zh-CN" altLang="en-US" sz="3200" smtClean="0">
              <a:solidFill>
                <a:schemeClr val="tx1"/>
              </a:solidFill>
              <a:latin typeface="黑体" pitchFamily="49" charset="-122"/>
            </a:endParaRPr>
          </a:p>
          <a:p>
            <a:pPr>
              <a:lnSpc>
                <a:spcPct val="120000"/>
              </a:lnSpc>
              <a:buFont typeface="Arial" charset="0"/>
              <a:buNone/>
            </a:pPr>
            <a:r>
              <a:rPr kumimoji="1" lang="zh-CN" altLang="en-US" sz="3200" smtClean="0">
                <a:solidFill>
                  <a:schemeClr val="tx1"/>
                </a:solidFill>
                <a:latin typeface="黑体" pitchFamily="49" charset="-122"/>
              </a:rPr>
              <a:t>   则称</a:t>
            </a:r>
            <a:r>
              <a:rPr kumimoji="1" lang="en-US" altLang="zh-CN" sz="3200" smtClean="0">
                <a:solidFill>
                  <a:schemeClr val="tx1"/>
                </a:solidFill>
                <a:latin typeface="黑体" pitchFamily="49" charset="-122"/>
              </a:rPr>
              <a:t>P(AB)/P(A)</a:t>
            </a:r>
            <a:r>
              <a:rPr kumimoji="1" lang="zh-CN" altLang="en-US" sz="3200" smtClean="0">
                <a:solidFill>
                  <a:schemeClr val="tx1"/>
                </a:solidFill>
                <a:latin typeface="黑体" pitchFamily="49" charset="-122"/>
              </a:rPr>
              <a:t>为事件</a:t>
            </a:r>
            <a:r>
              <a:rPr kumimoji="1" lang="en-US" altLang="zh-CN" sz="3200" smtClean="0">
                <a:solidFill>
                  <a:schemeClr val="tx1"/>
                </a:solidFill>
                <a:latin typeface="黑体" pitchFamily="49" charset="-122"/>
              </a:rPr>
              <a:t>A</a:t>
            </a:r>
            <a:r>
              <a:rPr kumimoji="1" lang="zh-CN" altLang="en-US" sz="3200" smtClean="0">
                <a:solidFill>
                  <a:schemeClr val="tx1"/>
                </a:solidFill>
                <a:latin typeface="黑体" pitchFamily="49" charset="-122"/>
              </a:rPr>
              <a:t>发生的条件下事件</a:t>
            </a:r>
            <a:r>
              <a:rPr kumimoji="1" lang="en-US" altLang="zh-CN" sz="3200" smtClean="0">
                <a:solidFill>
                  <a:schemeClr val="tx1"/>
                </a:solidFill>
                <a:latin typeface="黑体" pitchFamily="49" charset="-122"/>
              </a:rPr>
              <a:t>B</a:t>
            </a:r>
            <a:r>
              <a:rPr kumimoji="1" lang="zh-CN" altLang="en-US" sz="3200" smtClean="0">
                <a:solidFill>
                  <a:schemeClr val="tx1"/>
                </a:solidFill>
                <a:latin typeface="黑体" pitchFamily="49" charset="-122"/>
              </a:rPr>
              <a:t>发生的条</a:t>
            </a:r>
            <a:endParaRPr kumimoji="1" lang="zh-CN" altLang="en-US" sz="3200" smtClean="0">
              <a:solidFill>
                <a:schemeClr val="tx1"/>
              </a:solidFill>
              <a:latin typeface="黑体" pitchFamily="49" charset="-122"/>
            </a:endParaRPr>
          </a:p>
          <a:p>
            <a:pPr>
              <a:lnSpc>
                <a:spcPct val="120000"/>
              </a:lnSpc>
              <a:buFont typeface="Arial" charset="0"/>
              <a:buNone/>
            </a:pPr>
            <a:r>
              <a:rPr kumimoji="1" lang="zh-CN" altLang="en-US" sz="3200" smtClean="0">
                <a:solidFill>
                  <a:schemeClr val="tx1"/>
                </a:solidFill>
                <a:latin typeface="黑体" pitchFamily="49" charset="-122"/>
              </a:rPr>
              <a:t>   件概率，记作</a:t>
            </a:r>
            <a:r>
              <a:rPr kumimoji="1" lang="en-US" altLang="zh-CN" sz="3200" smtClean="0">
                <a:solidFill>
                  <a:schemeClr val="tx1"/>
                </a:solidFill>
                <a:latin typeface="黑体" pitchFamily="49" charset="-122"/>
              </a:rPr>
              <a:t>P(B|A)</a:t>
            </a:r>
            <a:r>
              <a:rPr kumimoji="1" lang="zh-CN" altLang="en-US" sz="3200" smtClean="0">
                <a:solidFill>
                  <a:schemeClr val="tx1"/>
                </a:solidFill>
                <a:latin typeface="黑体" pitchFamily="49" charset="-122"/>
              </a:rPr>
              <a:t>，即</a:t>
            </a:r>
            <a:r>
              <a:rPr kumimoji="1" lang="en-US" altLang="zh-CN" sz="3200" smtClean="0">
                <a:solidFill>
                  <a:schemeClr val="tx1"/>
                </a:solidFill>
                <a:latin typeface="黑体" pitchFamily="49" charset="-122"/>
              </a:rPr>
              <a:t>P(B|A)= P(AB)/P(A) </a:t>
            </a:r>
            <a:endParaRPr kumimoji="1" lang="en-US" altLang="zh-CN" sz="3200" smtClean="0">
              <a:solidFill>
                <a:schemeClr val="tx1"/>
              </a:solidFill>
              <a:latin typeface="黑体" pitchFamily="49" charset="-122"/>
            </a:endParaRPr>
          </a:p>
          <a:p>
            <a:pPr>
              <a:lnSpc>
                <a:spcPct val="120000"/>
              </a:lnSpc>
            </a:pPr>
            <a:r>
              <a:rPr kumimoji="1" lang="zh-CN" altLang="en-US" sz="3200" smtClean="0">
                <a:solidFill>
                  <a:schemeClr val="tx1"/>
                </a:solidFill>
                <a:latin typeface="黑体" pitchFamily="49" charset="-122"/>
              </a:rPr>
              <a:t> 例</a:t>
            </a:r>
            <a:r>
              <a:rPr kumimoji="1" lang="en-US" altLang="zh-CN" sz="3200" b="1" smtClean="0">
                <a:solidFill>
                  <a:schemeClr val="tx1"/>
                </a:solidFill>
                <a:latin typeface="黑体" pitchFamily="49" charset="-122"/>
              </a:rPr>
              <a:t>2</a:t>
            </a:r>
            <a:r>
              <a:rPr kumimoji="1" lang="zh-CN" altLang="en-US" sz="3200" b="1" smtClean="0">
                <a:solidFill>
                  <a:schemeClr val="tx1"/>
                </a:solidFill>
                <a:latin typeface="黑体" pitchFamily="49" charset="-122"/>
              </a:rPr>
              <a:t>：</a:t>
            </a:r>
            <a:r>
              <a:rPr kumimoji="1" lang="zh-CN" altLang="en-US" sz="3200" smtClean="0">
                <a:solidFill>
                  <a:schemeClr val="tx1"/>
                </a:solidFill>
                <a:latin typeface="黑体" pitchFamily="49" charset="-122"/>
              </a:rPr>
              <a:t>袋中有</a:t>
            </a:r>
            <a:r>
              <a:rPr kumimoji="1" lang="en-US" altLang="zh-CN" sz="3200" smtClean="0">
                <a:solidFill>
                  <a:schemeClr val="tx1"/>
                </a:solidFill>
                <a:latin typeface="黑体" pitchFamily="49" charset="-122"/>
              </a:rPr>
              <a:t>5</a:t>
            </a:r>
            <a:r>
              <a:rPr kumimoji="1" lang="zh-CN" altLang="en-US" sz="3200" smtClean="0">
                <a:solidFill>
                  <a:schemeClr val="tx1"/>
                </a:solidFill>
                <a:latin typeface="黑体" pitchFamily="49" charset="-122"/>
              </a:rPr>
              <a:t>个球，</a:t>
            </a:r>
            <a:r>
              <a:rPr kumimoji="1" lang="en-US" altLang="zh-CN" sz="3200" smtClean="0">
                <a:solidFill>
                  <a:schemeClr val="tx1"/>
                </a:solidFill>
                <a:latin typeface="黑体" pitchFamily="49" charset="-122"/>
              </a:rPr>
              <a:t>2</a:t>
            </a:r>
            <a:r>
              <a:rPr kumimoji="1" lang="zh-CN" altLang="en-US" sz="3200" smtClean="0">
                <a:solidFill>
                  <a:schemeClr val="tx1"/>
                </a:solidFill>
                <a:latin typeface="黑体" pitchFamily="49" charset="-122"/>
              </a:rPr>
              <a:t>个黑球，</a:t>
            </a:r>
            <a:r>
              <a:rPr kumimoji="1" lang="en-US" altLang="zh-CN" sz="3200" smtClean="0">
                <a:solidFill>
                  <a:schemeClr val="tx1"/>
                </a:solidFill>
                <a:latin typeface="黑体" pitchFamily="49" charset="-122"/>
              </a:rPr>
              <a:t>3</a:t>
            </a:r>
            <a:r>
              <a:rPr kumimoji="1" lang="zh-CN" altLang="en-US" sz="3200" smtClean="0">
                <a:solidFill>
                  <a:schemeClr val="tx1"/>
                </a:solidFill>
                <a:latin typeface="黑体" pitchFamily="49" charset="-122"/>
              </a:rPr>
              <a:t>个白球，现依次取两</a:t>
            </a:r>
            <a:endParaRPr kumimoji="1" lang="zh-CN" altLang="en-US" sz="3200" smtClean="0">
              <a:solidFill>
                <a:schemeClr val="tx1"/>
              </a:solidFill>
              <a:latin typeface="黑体" pitchFamily="49" charset="-122"/>
            </a:endParaRPr>
          </a:p>
          <a:p>
            <a:pPr>
              <a:lnSpc>
                <a:spcPct val="120000"/>
              </a:lnSpc>
              <a:buFont typeface="Arial" charset="0"/>
              <a:buNone/>
            </a:pPr>
            <a:r>
              <a:rPr kumimoji="1" lang="zh-CN" altLang="en-US" sz="3200" smtClean="0">
                <a:solidFill>
                  <a:schemeClr val="tx1"/>
                </a:solidFill>
                <a:latin typeface="黑体" pitchFamily="49" charset="-122"/>
              </a:rPr>
              <a:t>   球且不放回，</a:t>
            </a:r>
            <a:r>
              <a:rPr kumimoji="1" lang="en-US" altLang="zh-CN" sz="3200" smtClean="0">
                <a:solidFill>
                  <a:schemeClr val="tx1"/>
                </a:solidFill>
                <a:latin typeface="黑体" pitchFamily="49" charset="-122"/>
              </a:rPr>
              <a:t>(1)</a:t>
            </a:r>
            <a:r>
              <a:rPr kumimoji="1" lang="zh-CN" altLang="en-US" sz="3200" smtClean="0">
                <a:solidFill>
                  <a:schemeClr val="tx1"/>
                </a:solidFill>
                <a:latin typeface="黑体" pitchFamily="49" charset="-122"/>
              </a:rPr>
              <a:t>求第二次取到黑球的概率，</a:t>
            </a:r>
            <a:r>
              <a:rPr kumimoji="1" lang="en-US" altLang="zh-CN" sz="3200" smtClean="0">
                <a:solidFill>
                  <a:schemeClr val="tx1"/>
                </a:solidFill>
                <a:latin typeface="黑体" pitchFamily="49" charset="-122"/>
              </a:rPr>
              <a:t>(2)</a:t>
            </a:r>
            <a:r>
              <a:rPr kumimoji="1" lang="zh-CN" altLang="en-US" sz="3200" smtClean="0">
                <a:solidFill>
                  <a:schemeClr val="tx1"/>
                </a:solidFill>
                <a:latin typeface="黑体" pitchFamily="49" charset="-122"/>
              </a:rPr>
              <a:t>若已</a:t>
            </a:r>
            <a:endParaRPr kumimoji="1" lang="zh-CN" altLang="en-US" sz="3200" smtClean="0">
              <a:solidFill>
                <a:schemeClr val="tx1"/>
              </a:solidFill>
              <a:latin typeface="黑体" pitchFamily="49" charset="-122"/>
            </a:endParaRPr>
          </a:p>
          <a:p>
            <a:pPr>
              <a:lnSpc>
                <a:spcPct val="120000"/>
              </a:lnSpc>
              <a:buFont typeface="Arial" charset="0"/>
              <a:buNone/>
            </a:pPr>
            <a:r>
              <a:rPr kumimoji="1" lang="zh-CN" altLang="en-US" sz="3200" smtClean="0">
                <a:solidFill>
                  <a:schemeClr val="tx1"/>
                </a:solidFill>
                <a:latin typeface="黑体" pitchFamily="49" charset="-122"/>
              </a:rPr>
              <a:t>   知第一次取到黑球的条件下，求第二次取到黑球的概率</a:t>
            </a:r>
            <a:endParaRPr kumimoji="1" lang="zh-CN" altLang="en-US" sz="3200" smtClean="0">
              <a:solidFill>
                <a:schemeClr val="tx1"/>
              </a:solidFill>
              <a:latin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4578">
                                            <p:txEl>
                                              <p:pRg st="0" end="0"/>
                                            </p:txEl>
                                          </p:spTgt>
                                        </p:tgtEl>
                                        <p:attrNameLst>
                                          <p:attrName>style.visibility</p:attrName>
                                        </p:attrNameLst>
                                      </p:cBhvr>
                                      <p:to>
                                        <p:strVal val="visible"/>
                                      </p:to>
                                    </p:set>
                                    <p:animEffect transition="in" filter="blinds(horizontal)">
                                      <p:cBhvr>
                                        <p:cTn id="7" dur="500"/>
                                        <p:tgtEl>
                                          <p:spTgt spid="24578">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4578">
                                            <p:txEl>
                                              <p:pRg st="1" end="1"/>
                                            </p:txEl>
                                          </p:spTgt>
                                        </p:tgtEl>
                                        <p:attrNameLst>
                                          <p:attrName>style.visibility</p:attrName>
                                        </p:attrNameLst>
                                      </p:cBhvr>
                                      <p:to>
                                        <p:strVal val="visible"/>
                                      </p:to>
                                    </p:set>
                                    <p:animEffect transition="in" filter="blinds(horizontal)">
                                      <p:cBhvr>
                                        <p:cTn id="10" dur="500"/>
                                        <p:tgtEl>
                                          <p:spTgt spid="24578">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4578">
                                            <p:txEl>
                                              <p:pRg st="2" end="2"/>
                                            </p:txEl>
                                          </p:spTgt>
                                        </p:tgtEl>
                                        <p:attrNameLst>
                                          <p:attrName>style.visibility</p:attrName>
                                        </p:attrNameLst>
                                      </p:cBhvr>
                                      <p:to>
                                        <p:strVal val="visible"/>
                                      </p:to>
                                    </p:set>
                                    <p:animEffect transition="in" filter="blinds(horizontal)">
                                      <p:cBhvr>
                                        <p:cTn id="13" dur="500"/>
                                        <p:tgtEl>
                                          <p:spTgt spid="2457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4578">
                                            <p:txEl>
                                              <p:pRg st="3" end="3"/>
                                            </p:txEl>
                                          </p:spTgt>
                                        </p:tgtEl>
                                        <p:attrNameLst>
                                          <p:attrName>style.visibility</p:attrName>
                                        </p:attrNameLst>
                                      </p:cBhvr>
                                      <p:to>
                                        <p:strVal val="visible"/>
                                      </p:to>
                                    </p:set>
                                    <p:animEffect transition="in" filter="blinds(horizontal)">
                                      <p:cBhvr>
                                        <p:cTn id="18" dur="500"/>
                                        <p:tgtEl>
                                          <p:spTgt spid="24578">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4578">
                                            <p:txEl>
                                              <p:pRg st="4" end="4"/>
                                            </p:txEl>
                                          </p:spTgt>
                                        </p:tgtEl>
                                        <p:attrNameLst>
                                          <p:attrName>style.visibility</p:attrName>
                                        </p:attrNameLst>
                                      </p:cBhvr>
                                      <p:to>
                                        <p:strVal val="visible"/>
                                      </p:to>
                                    </p:set>
                                    <p:animEffect transition="in" filter="blinds(horizontal)">
                                      <p:cBhvr>
                                        <p:cTn id="21" dur="500"/>
                                        <p:tgtEl>
                                          <p:spTgt spid="24578">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4578">
                                            <p:txEl>
                                              <p:pRg st="5" end="5"/>
                                            </p:txEl>
                                          </p:spTgt>
                                        </p:tgtEl>
                                        <p:attrNameLst>
                                          <p:attrName>style.visibility</p:attrName>
                                        </p:attrNameLst>
                                      </p:cBhvr>
                                      <p:to>
                                        <p:strVal val="visible"/>
                                      </p:to>
                                    </p:set>
                                    <p:animEffect transition="in" filter="blinds(horizontal)">
                                      <p:cBhvr>
                                        <p:cTn id="24" dur="500"/>
                                        <p:tgtEl>
                                          <p:spTgt spid="2457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3" name="Rectangle 2"/>
          <p:cNvSpPr>
            <a:spLocks noGrp="1"/>
          </p:cNvSpPr>
          <p:nvPr>
            <p:ph type="title" idx="4294967295"/>
          </p:nvPr>
        </p:nvSpPr>
        <p:spPr/>
        <p:txBody>
          <a:bodyPr/>
          <a:lstStyle/>
          <a:p>
            <a:r>
              <a:rPr lang="zh-CN" altLang="en-US" smtClean="0">
                <a:solidFill>
                  <a:schemeClr val="tx1"/>
                </a:solidFill>
              </a:rPr>
              <a:t>全概率公式</a:t>
            </a:r>
            <a:endParaRPr lang="zh-CN" altLang="en-US" smtClean="0">
              <a:solidFill>
                <a:schemeClr val="tx1"/>
              </a:solidFill>
            </a:endParaRPr>
          </a:p>
        </p:txBody>
      </p:sp>
      <p:sp>
        <p:nvSpPr>
          <p:cNvPr id="22634" name="Rectangle 3"/>
          <p:cNvSpPr>
            <a:spLocks noGrp="1"/>
          </p:cNvSpPr>
          <p:nvPr>
            <p:ph type="body" idx="4294967295"/>
          </p:nvPr>
        </p:nvSpPr>
        <p:spPr>
          <a:xfrm>
            <a:off x="838200" y="1381125"/>
            <a:ext cx="10515600" cy="5110163"/>
          </a:xfrm>
        </p:spPr>
        <p:txBody>
          <a:bodyPr/>
          <a:lstStyle/>
          <a:p>
            <a:r>
              <a:rPr lang="zh-CN" altLang="en-US" sz="2000" smtClean="0"/>
              <a:t> </a:t>
            </a:r>
            <a:r>
              <a:rPr kumimoji="1" lang="zh-CN" altLang="en-US" sz="2800" smtClean="0">
                <a:solidFill>
                  <a:schemeClr val="tx1"/>
                </a:solidFill>
                <a:latin typeface="黑体" pitchFamily="49" charset="-122"/>
              </a:rPr>
              <a:t>定义  设试验</a:t>
            </a:r>
            <a:r>
              <a:rPr kumimoji="1" lang="en-US" altLang="zh-CN" sz="2800" smtClean="0">
                <a:solidFill>
                  <a:schemeClr val="tx1"/>
                </a:solidFill>
                <a:latin typeface="黑体" pitchFamily="49" charset="-122"/>
              </a:rPr>
              <a:t>E</a:t>
            </a:r>
            <a:r>
              <a:rPr kumimoji="1" lang="zh-CN" altLang="en-US" sz="2800" smtClean="0">
                <a:solidFill>
                  <a:schemeClr val="tx1"/>
                </a:solidFill>
                <a:latin typeface="黑体" pitchFamily="49" charset="-122"/>
              </a:rPr>
              <a:t>的样本空间为</a:t>
            </a:r>
            <a:r>
              <a:rPr kumimoji="1" lang="el-GR" altLang="zh-CN" sz="2800" smtClean="0">
                <a:solidFill>
                  <a:schemeClr val="tx1"/>
                </a:solidFill>
                <a:latin typeface="黑体" pitchFamily="49" charset="-122"/>
              </a:rPr>
              <a:t>Ω</a:t>
            </a:r>
            <a:r>
              <a:rPr kumimoji="1" lang="zh-CN" altLang="en-US" sz="2800" smtClean="0">
                <a:solidFill>
                  <a:schemeClr val="tx1"/>
                </a:solidFill>
                <a:latin typeface="黑体" pitchFamily="49" charset="-122"/>
              </a:rPr>
              <a:t>，事件</a:t>
            </a:r>
            <a:r>
              <a:rPr kumimoji="1" lang="en-US" altLang="zh-CN" sz="2800" smtClean="0">
                <a:solidFill>
                  <a:schemeClr val="tx1"/>
                </a:solidFill>
                <a:latin typeface="黑体" pitchFamily="49" charset="-122"/>
              </a:rPr>
              <a:t>A1,A2,……,An</a:t>
            </a:r>
            <a:r>
              <a:rPr kumimoji="1" lang="zh-CN" altLang="en-US" sz="2800" smtClean="0">
                <a:solidFill>
                  <a:schemeClr val="tx1"/>
                </a:solidFill>
                <a:latin typeface="黑体" pitchFamily="49" charset="-122"/>
              </a:rPr>
              <a:t>满足： </a:t>
            </a:r>
            <a:endParaRPr kumimoji="1" lang="en-US" altLang="zh-CN" sz="2800" smtClean="0">
              <a:solidFill>
                <a:schemeClr val="tx1"/>
              </a:solidFill>
              <a:latin typeface="黑体" pitchFamily="49" charset="-122"/>
            </a:endParaRPr>
          </a:p>
          <a:p>
            <a:pPr marL="457200" lvl="1" indent="0">
              <a:buFont typeface="Arial" charset="0"/>
              <a:buNone/>
            </a:pPr>
            <a:r>
              <a:rPr kumimoji="1" lang="en-US" altLang="zh-CN" sz="2800" smtClean="0">
                <a:solidFill>
                  <a:schemeClr val="tx1"/>
                </a:solidFill>
                <a:latin typeface="黑体" pitchFamily="49" charset="-122"/>
              </a:rPr>
              <a:t>	 1°</a:t>
            </a:r>
            <a:r>
              <a:rPr kumimoji="1" lang="zh-CN" altLang="en-US" sz="2800" smtClean="0">
                <a:solidFill>
                  <a:schemeClr val="tx1"/>
                </a:solidFill>
                <a:latin typeface="黑体" pitchFamily="49" charset="-122"/>
              </a:rPr>
              <a:t>两两互不相容 </a:t>
            </a:r>
            <a:endParaRPr kumimoji="1" lang="en-US" altLang="zh-CN" sz="2800" smtClean="0">
              <a:solidFill>
                <a:schemeClr val="tx1"/>
              </a:solidFill>
              <a:latin typeface="黑体" pitchFamily="49" charset="-122"/>
            </a:endParaRPr>
          </a:p>
          <a:p>
            <a:pPr marL="457200" lvl="1" indent="0">
              <a:buFont typeface="Arial" charset="0"/>
              <a:buNone/>
            </a:pPr>
            <a:r>
              <a:rPr kumimoji="1" lang="en-US" altLang="zh-CN" sz="2800" smtClean="0">
                <a:solidFill>
                  <a:schemeClr val="tx1"/>
                </a:solidFill>
                <a:latin typeface="黑体" pitchFamily="49" charset="-122"/>
              </a:rPr>
              <a:t>	 2°</a:t>
            </a:r>
            <a:r>
              <a:rPr kumimoji="1" lang="el-GR" altLang="zh-CN" sz="2800" smtClean="0">
                <a:solidFill>
                  <a:schemeClr val="tx1"/>
                </a:solidFill>
                <a:latin typeface="黑体" pitchFamily="49" charset="-122"/>
                <a:cs typeface="Arial" charset="0"/>
              </a:rPr>
              <a:t>Σ</a:t>
            </a:r>
            <a:r>
              <a:rPr kumimoji="1" lang="en-US" altLang="zh-CN" sz="2800" smtClean="0">
                <a:solidFill>
                  <a:schemeClr val="tx1"/>
                </a:solidFill>
                <a:latin typeface="黑体" pitchFamily="49" charset="-122"/>
                <a:cs typeface="Arial" charset="0"/>
              </a:rPr>
              <a:t>A</a:t>
            </a:r>
            <a:r>
              <a:rPr kumimoji="1" lang="en-US" altLang="zh-CN" sz="2400" smtClean="0">
                <a:solidFill>
                  <a:schemeClr val="tx1"/>
                </a:solidFill>
                <a:latin typeface="黑体" pitchFamily="49" charset="-122"/>
                <a:cs typeface="Arial" charset="0"/>
              </a:rPr>
              <a:t>i</a:t>
            </a:r>
            <a:r>
              <a:rPr kumimoji="1" lang="en-US" altLang="zh-CN" sz="2800" smtClean="0">
                <a:solidFill>
                  <a:schemeClr val="tx1"/>
                </a:solidFill>
                <a:latin typeface="黑体" pitchFamily="49" charset="-122"/>
                <a:cs typeface="Arial" charset="0"/>
              </a:rPr>
              <a:t>= </a:t>
            </a:r>
            <a:r>
              <a:rPr kumimoji="1" lang="el-GR" altLang="zh-CN" sz="2800" smtClean="0">
                <a:solidFill>
                  <a:schemeClr val="tx1"/>
                </a:solidFill>
                <a:latin typeface="黑体" pitchFamily="49" charset="-122"/>
              </a:rPr>
              <a:t>Ω</a:t>
            </a:r>
            <a:endParaRPr kumimoji="1" lang="zh-CN" altLang="en-US" sz="2800" smtClean="0">
              <a:solidFill>
                <a:schemeClr val="tx1"/>
              </a:solidFill>
              <a:latin typeface="黑体" pitchFamily="49" charset="-122"/>
            </a:endParaRPr>
          </a:p>
          <a:p>
            <a:pPr marL="457200" lvl="1" indent="0">
              <a:buFont typeface="Arial" charset="0"/>
              <a:buNone/>
            </a:pPr>
            <a:r>
              <a:rPr kumimoji="1" lang="en-US" altLang="zh-CN" sz="2800" smtClean="0">
                <a:solidFill>
                  <a:schemeClr val="tx1"/>
                </a:solidFill>
                <a:latin typeface="黑体" pitchFamily="49" charset="-122"/>
              </a:rPr>
              <a:t>	 3° P(A</a:t>
            </a:r>
            <a:r>
              <a:rPr kumimoji="1" lang="en-US" altLang="zh-CN" sz="2400" smtClean="0">
                <a:solidFill>
                  <a:schemeClr val="tx1"/>
                </a:solidFill>
                <a:latin typeface="黑体" pitchFamily="49" charset="-122"/>
              </a:rPr>
              <a:t>i</a:t>
            </a:r>
            <a:r>
              <a:rPr kumimoji="1" lang="en-US" altLang="zh-CN" sz="2800" smtClean="0">
                <a:solidFill>
                  <a:schemeClr val="tx1"/>
                </a:solidFill>
                <a:latin typeface="黑体" pitchFamily="49" charset="-122"/>
              </a:rPr>
              <a:t>)&gt;0</a:t>
            </a:r>
            <a:endParaRPr kumimoji="1" lang="en-US" altLang="zh-CN" sz="2800" smtClean="0">
              <a:solidFill>
                <a:schemeClr val="tx1"/>
              </a:solidFill>
              <a:latin typeface="黑体" pitchFamily="49" charset="-122"/>
            </a:endParaRPr>
          </a:p>
          <a:p>
            <a:pPr marL="457200" lvl="1" indent="0">
              <a:buFont typeface="Arial" charset="0"/>
              <a:buNone/>
            </a:pPr>
            <a:r>
              <a:rPr kumimoji="1" lang="en-US" altLang="zh-CN" sz="2800" smtClean="0">
                <a:solidFill>
                  <a:schemeClr val="tx1"/>
                </a:solidFill>
                <a:latin typeface="黑体" pitchFamily="49" charset="-122"/>
              </a:rPr>
              <a:t>	</a:t>
            </a:r>
            <a:r>
              <a:rPr kumimoji="1" lang="zh-CN" altLang="en-US" sz="2800" smtClean="0">
                <a:solidFill>
                  <a:schemeClr val="tx1"/>
                </a:solidFill>
                <a:latin typeface="黑体" pitchFamily="49" charset="-122"/>
              </a:rPr>
              <a:t> 则称</a:t>
            </a:r>
            <a:r>
              <a:rPr kumimoji="1" lang="en-US" altLang="zh-CN" sz="2800" smtClean="0">
                <a:solidFill>
                  <a:schemeClr val="tx1"/>
                </a:solidFill>
                <a:latin typeface="黑体" pitchFamily="49" charset="-122"/>
              </a:rPr>
              <a:t>A</a:t>
            </a:r>
            <a:r>
              <a:rPr kumimoji="1" lang="en-US" altLang="zh-CN" smtClean="0">
                <a:solidFill>
                  <a:schemeClr val="tx1"/>
                </a:solidFill>
                <a:latin typeface="黑体" pitchFamily="49" charset="-122"/>
              </a:rPr>
              <a:t>1</a:t>
            </a:r>
            <a:r>
              <a:rPr kumimoji="1" lang="en-US" altLang="zh-CN" sz="2800" smtClean="0">
                <a:solidFill>
                  <a:schemeClr val="tx1"/>
                </a:solidFill>
                <a:latin typeface="黑体" pitchFamily="49" charset="-122"/>
              </a:rPr>
              <a:t>,A</a:t>
            </a:r>
            <a:r>
              <a:rPr kumimoji="1" lang="en-US" altLang="zh-CN" smtClean="0">
                <a:solidFill>
                  <a:schemeClr val="tx1"/>
                </a:solidFill>
                <a:latin typeface="黑体" pitchFamily="49" charset="-122"/>
              </a:rPr>
              <a:t>2</a:t>
            </a:r>
            <a:r>
              <a:rPr kumimoji="1" lang="en-US" altLang="zh-CN" sz="2800" smtClean="0">
                <a:solidFill>
                  <a:schemeClr val="tx1"/>
                </a:solidFill>
                <a:latin typeface="黑体" pitchFamily="49" charset="-122"/>
              </a:rPr>
              <a:t>,……,An</a:t>
            </a:r>
            <a:r>
              <a:rPr kumimoji="1" lang="zh-CN" altLang="en-US" sz="2800" smtClean="0">
                <a:solidFill>
                  <a:schemeClr val="tx1"/>
                </a:solidFill>
                <a:latin typeface="黑体" pitchFamily="49" charset="-122"/>
              </a:rPr>
              <a:t> 为 </a:t>
            </a:r>
            <a:r>
              <a:rPr kumimoji="1" lang="el-GR" altLang="zh-CN" sz="2800" smtClean="0">
                <a:solidFill>
                  <a:schemeClr val="tx1"/>
                </a:solidFill>
                <a:latin typeface="黑体" pitchFamily="49" charset="-122"/>
              </a:rPr>
              <a:t>Ω</a:t>
            </a:r>
            <a:r>
              <a:rPr kumimoji="1" lang="zh-CN" altLang="en-US" sz="2800" smtClean="0">
                <a:solidFill>
                  <a:schemeClr val="tx1"/>
                </a:solidFill>
                <a:latin typeface="黑体" pitchFamily="49" charset="-122"/>
              </a:rPr>
              <a:t> 的一个划分</a:t>
            </a:r>
            <a:r>
              <a:rPr kumimoji="1" lang="en-US" altLang="zh-CN" sz="2800" smtClean="0">
                <a:solidFill>
                  <a:schemeClr val="tx1"/>
                </a:solidFill>
                <a:latin typeface="黑体" pitchFamily="49" charset="-122"/>
              </a:rPr>
              <a:t>(</a:t>
            </a:r>
            <a:r>
              <a:rPr kumimoji="1" lang="zh-CN" altLang="en-US" sz="2800" smtClean="0">
                <a:solidFill>
                  <a:schemeClr val="tx1"/>
                </a:solidFill>
                <a:latin typeface="黑体" pitchFamily="49" charset="-122"/>
              </a:rPr>
              <a:t>分割</a:t>
            </a:r>
            <a:r>
              <a:rPr kumimoji="1" lang="en-US" altLang="zh-CN" sz="2800" smtClean="0">
                <a:solidFill>
                  <a:schemeClr val="tx1"/>
                </a:solidFill>
                <a:latin typeface="黑体" pitchFamily="49" charset="-122"/>
              </a:rPr>
              <a:t>)</a:t>
            </a:r>
            <a:endParaRPr kumimoji="1" lang="en-US" altLang="zh-CN" sz="2800" smtClean="0">
              <a:solidFill>
                <a:schemeClr val="tx1"/>
              </a:solidFill>
              <a:latin typeface="黑体" pitchFamily="49" charset="-122"/>
            </a:endParaRPr>
          </a:p>
          <a:p>
            <a:pPr algn="just"/>
            <a:r>
              <a:rPr kumimoji="1" lang="zh-CN" altLang="en-US" sz="2800" smtClean="0">
                <a:solidFill>
                  <a:schemeClr val="tx1"/>
                </a:solidFill>
                <a:latin typeface="黑体" pitchFamily="49" charset="-122"/>
              </a:rPr>
              <a:t>定理  设 </a:t>
            </a:r>
            <a:r>
              <a:rPr kumimoji="1" lang="el-GR" altLang="zh-CN" sz="2800" smtClean="0">
                <a:solidFill>
                  <a:schemeClr val="tx1"/>
                </a:solidFill>
                <a:latin typeface="黑体" pitchFamily="49" charset="-122"/>
              </a:rPr>
              <a:t>Ω</a:t>
            </a:r>
            <a:r>
              <a:rPr kumimoji="1" lang="zh-CN" altLang="en-US" sz="2800" smtClean="0">
                <a:solidFill>
                  <a:schemeClr val="tx1"/>
                </a:solidFill>
                <a:latin typeface="黑体" pitchFamily="49" charset="-122"/>
              </a:rPr>
              <a:t>为试验 </a:t>
            </a:r>
            <a:r>
              <a:rPr kumimoji="1" lang="en-US" altLang="zh-CN" sz="2800" smtClean="0">
                <a:solidFill>
                  <a:schemeClr val="tx1"/>
                </a:solidFill>
                <a:latin typeface="黑体" pitchFamily="49" charset="-122"/>
              </a:rPr>
              <a:t>E </a:t>
            </a:r>
            <a:r>
              <a:rPr kumimoji="1" lang="zh-CN" altLang="en-US" sz="2800" smtClean="0">
                <a:solidFill>
                  <a:schemeClr val="tx1"/>
                </a:solidFill>
                <a:latin typeface="黑体" pitchFamily="49" charset="-122"/>
              </a:rPr>
              <a:t>的样本空间，</a:t>
            </a:r>
            <a:r>
              <a:rPr kumimoji="1" lang="en-US" altLang="zh-CN" sz="2800" smtClean="0">
                <a:solidFill>
                  <a:schemeClr val="tx1"/>
                </a:solidFill>
                <a:latin typeface="黑体" pitchFamily="49" charset="-122"/>
              </a:rPr>
              <a:t>A </a:t>
            </a:r>
            <a:r>
              <a:rPr kumimoji="1" lang="zh-CN" altLang="en-US" sz="2800" smtClean="0">
                <a:solidFill>
                  <a:schemeClr val="tx1"/>
                </a:solidFill>
                <a:latin typeface="黑体" pitchFamily="49" charset="-122"/>
              </a:rPr>
              <a:t>为 </a:t>
            </a:r>
            <a:r>
              <a:rPr kumimoji="1" lang="en-US" altLang="zh-CN" sz="2800" smtClean="0">
                <a:solidFill>
                  <a:schemeClr val="tx1"/>
                </a:solidFill>
                <a:latin typeface="黑体" pitchFamily="49" charset="-122"/>
              </a:rPr>
              <a:t>E </a:t>
            </a:r>
            <a:r>
              <a:rPr kumimoji="1" lang="zh-CN" altLang="en-US" sz="2800" smtClean="0">
                <a:solidFill>
                  <a:schemeClr val="tx1"/>
                </a:solidFill>
                <a:latin typeface="黑体" pitchFamily="49" charset="-122"/>
              </a:rPr>
              <a:t>的一个随机事件，</a:t>
            </a:r>
            <a:r>
              <a:rPr kumimoji="1" lang="en-US" altLang="zh-CN" sz="2800" smtClean="0">
                <a:solidFill>
                  <a:schemeClr val="tx1"/>
                </a:solidFill>
                <a:latin typeface="黑体" pitchFamily="49" charset="-122"/>
              </a:rPr>
              <a:t>B</a:t>
            </a:r>
            <a:r>
              <a:rPr kumimoji="1" lang="en-US" altLang="zh-CN" sz="2000" smtClean="0">
                <a:solidFill>
                  <a:schemeClr val="tx1"/>
                </a:solidFill>
                <a:latin typeface="黑体" pitchFamily="49" charset="-122"/>
              </a:rPr>
              <a:t>1</a:t>
            </a:r>
            <a:r>
              <a:rPr kumimoji="1" lang="en-US" altLang="zh-CN" sz="2800" smtClean="0">
                <a:solidFill>
                  <a:schemeClr val="tx1"/>
                </a:solidFill>
                <a:latin typeface="黑体" pitchFamily="49" charset="-122"/>
              </a:rPr>
              <a:t>,B</a:t>
            </a:r>
            <a:r>
              <a:rPr kumimoji="1" lang="en-US" altLang="zh-CN" sz="2000" smtClean="0">
                <a:solidFill>
                  <a:schemeClr val="tx1"/>
                </a:solidFill>
                <a:latin typeface="黑体" pitchFamily="49" charset="-122"/>
              </a:rPr>
              <a:t>2</a:t>
            </a:r>
            <a:r>
              <a:rPr kumimoji="1" lang="en-US" altLang="zh-CN" sz="2800" smtClean="0">
                <a:solidFill>
                  <a:schemeClr val="tx1"/>
                </a:solidFill>
                <a:latin typeface="黑体" pitchFamily="49" charset="-122"/>
              </a:rPr>
              <a:t>,……,Bn</a:t>
            </a:r>
            <a:r>
              <a:rPr kumimoji="1" lang="zh-CN" altLang="en-US" sz="2800" smtClean="0">
                <a:solidFill>
                  <a:schemeClr val="tx1"/>
                </a:solidFill>
                <a:latin typeface="黑体" pitchFamily="49" charset="-122"/>
              </a:rPr>
              <a:t> 为</a:t>
            </a:r>
            <a:r>
              <a:rPr kumimoji="1" lang="el-GR" altLang="zh-CN" sz="2800" smtClean="0">
                <a:solidFill>
                  <a:schemeClr val="tx1"/>
                </a:solidFill>
                <a:latin typeface="黑体" pitchFamily="49" charset="-122"/>
              </a:rPr>
              <a:t>Ω</a:t>
            </a:r>
            <a:r>
              <a:rPr kumimoji="1" lang="zh-CN" altLang="en-US" sz="2800" smtClean="0">
                <a:solidFill>
                  <a:schemeClr val="tx1"/>
                </a:solidFill>
                <a:latin typeface="黑体" pitchFamily="49" charset="-122"/>
              </a:rPr>
              <a:t>的一个划分，且有 </a:t>
            </a:r>
            <a:r>
              <a:rPr kumimoji="1" lang="en-US" altLang="zh-CN" sz="2800" smtClean="0">
                <a:solidFill>
                  <a:schemeClr val="tx1"/>
                </a:solidFill>
                <a:latin typeface="黑体" pitchFamily="49" charset="-122"/>
              </a:rPr>
              <a:t>P(B</a:t>
            </a:r>
            <a:r>
              <a:rPr kumimoji="1" lang="en-US" altLang="zh-CN" smtClean="0">
                <a:solidFill>
                  <a:schemeClr val="tx1"/>
                </a:solidFill>
                <a:latin typeface="黑体" pitchFamily="49" charset="-122"/>
              </a:rPr>
              <a:t>i</a:t>
            </a:r>
            <a:r>
              <a:rPr kumimoji="1" lang="en-US" altLang="zh-CN" sz="2800" smtClean="0">
                <a:solidFill>
                  <a:schemeClr val="tx1"/>
                </a:solidFill>
                <a:latin typeface="黑体" pitchFamily="49" charset="-122"/>
              </a:rPr>
              <a:t>)&gt;0</a:t>
            </a:r>
            <a:r>
              <a:rPr kumimoji="1" lang="zh-CN" altLang="en-US" sz="2800" smtClean="0">
                <a:solidFill>
                  <a:schemeClr val="tx1"/>
                </a:solidFill>
                <a:latin typeface="黑体" pitchFamily="49" charset="-122"/>
              </a:rPr>
              <a:t>，则</a:t>
            </a:r>
            <a:endParaRPr kumimoji="1" lang="zh-CN" altLang="en-US" sz="2800" smtClean="0">
              <a:solidFill>
                <a:schemeClr val="tx1"/>
              </a:solidFill>
              <a:latin typeface="黑体" pitchFamily="49" charset="-122"/>
            </a:endParaRPr>
          </a:p>
          <a:p>
            <a:pPr marL="457200" lvl="1" indent="0">
              <a:buFont typeface="Arial" charset="0"/>
              <a:buNone/>
            </a:pPr>
            <a:endParaRPr kumimoji="1" lang="en-US" altLang="zh-CN" sz="2800" smtClean="0">
              <a:solidFill>
                <a:schemeClr val="tx1"/>
              </a:solidFill>
              <a:latin typeface="黑体" pitchFamily="49" charset="-122"/>
            </a:endParaRPr>
          </a:p>
          <a:p>
            <a:pPr marL="457200" lvl="1" indent="0">
              <a:buFont typeface="Arial" charset="0"/>
              <a:buNone/>
            </a:pPr>
            <a:r>
              <a:rPr lang="en-US" altLang="zh-CN" sz="1800" smtClean="0">
                <a:latin typeface="黑体" pitchFamily="49" charset="-122"/>
              </a:rPr>
              <a:t>						.</a:t>
            </a:r>
            <a:endParaRPr lang="en-US" altLang="zh-CN" sz="1800" smtClean="0">
              <a:latin typeface="黑体" pitchFamily="49" charset="-122"/>
            </a:endParaRPr>
          </a:p>
          <a:p>
            <a:pPr marL="457200" lvl="1" indent="0">
              <a:buFont typeface="Arial" charset="0"/>
              <a:buNone/>
            </a:pPr>
            <a:endParaRPr lang="en-US" altLang="zh-CN" sz="1800" smtClean="0">
              <a:latin typeface="黑体" pitchFamily="49" charset="-122"/>
            </a:endParaRPr>
          </a:p>
          <a:p>
            <a:pPr marL="457200" lvl="1" indent="0">
              <a:buFont typeface="Arial" charset="0"/>
              <a:buNone/>
            </a:pPr>
            <a:r>
              <a:rPr kumimoji="1" lang="zh-CN" altLang="en-US" sz="2800" smtClean="0">
                <a:solidFill>
                  <a:schemeClr val="tx1"/>
                </a:solidFill>
                <a:latin typeface="黑体" pitchFamily="49" charset="-122"/>
              </a:rPr>
              <a:t>证明：</a:t>
            </a:r>
            <a:endParaRPr kumimoji="1" lang="en-US" altLang="zh-CN" sz="2800" smtClean="0">
              <a:solidFill>
                <a:schemeClr val="tx1"/>
              </a:solidFill>
              <a:latin typeface="黑体" pitchFamily="49" charset="-122"/>
            </a:endParaRPr>
          </a:p>
        </p:txBody>
      </p:sp>
      <p:graphicFrame>
        <p:nvGraphicFramePr>
          <p:cNvPr id="22631" name="Object 103"/>
          <p:cNvGraphicFramePr>
            <a:graphicFrameLocks noChangeAspect="1"/>
          </p:cNvGraphicFramePr>
          <p:nvPr/>
        </p:nvGraphicFramePr>
        <p:xfrm>
          <a:off x="3632200" y="4643438"/>
          <a:ext cx="2655888" cy="754062"/>
        </p:xfrm>
        <a:graphic>
          <a:graphicData uri="http://schemas.openxmlformats.org/presentationml/2006/ole">
            <mc:AlternateContent xmlns:mc="http://schemas.openxmlformats.org/markup-compatibility/2006">
              <mc:Choice xmlns:v="urn:schemas-microsoft-com:vml" Requires="v">
                <p:oleObj spid="_x0000_s3073" name="" r:id="rId1" imgW="0" imgH="0" progId="Equation.3">
                  <p:embed/>
                </p:oleObj>
              </mc:Choice>
              <mc:Fallback>
                <p:oleObj name="" r:id="rId1" imgW="0" imgH="0" progId="Equation.3">
                  <p:embed/>
                  <p:pic>
                    <p:nvPicPr>
                      <p:cNvPr id="0" name="图片 3072"/>
                      <p:cNvPicPr>
                        <a:picLocks noChangeAspect="1"/>
                      </p:cNvPicPr>
                      <p:nvPr/>
                    </p:nvPicPr>
                    <p:blipFill>
                      <a:blip r:embed="rId2"/>
                      <a:stretch>
                        <a:fillRect/>
                      </a:stretch>
                    </p:blipFill>
                    <p:spPr>
                      <a:xfrm>
                        <a:off x="3632200" y="4643438"/>
                        <a:ext cx="2655888" cy="754062"/>
                      </a:xfrm>
                      <a:prstGeom prst="rect">
                        <a:avLst/>
                      </a:prstGeom>
                      <a:noFill/>
                      <a:ln w="9525">
                        <a:noFill/>
                      </a:ln>
                    </p:spPr>
                  </p:pic>
                </p:oleObj>
              </mc:Fallback>
            </mc:AlternateContent>
          </a:graphicData>
        </a:graphic>
      </p:graphicFrame>
      <p:graphicFrame>
        <p:nvGraphicFramePr>
          <p:cNvPr id="22632" name="Object 104"/>
          <p:cNvGraphicFramePr>
            <a:graphicFrameLocks noChangeAspect="1"/>
          </p:cNvGraphicFramePr>
          <p:nvPr/>
        </p:nvGraphicFramePr>
        <p:xfrm>
          <a:off x="2459038" y="5489575"/>
          <a:ext cx="4233862" cy="804863"/>
        </p:xfrm>
        <a:graphic>
          <a:graphicData uri="http://schemas.openxmlformats.org/presentationml/2006/ole">
            <mc:AlternateContent xmlns:mc="http://schemas.openxmlformats.org/markup-compatibility/2006">
              <mc:Choice xmlns:v="urn:schemas-microsoft-com:vml" Requires="v">
                <p:oleObj spid="_x0000_s3074" name="" r:id="rId3" imgW="0" imgH="0" progId="Equation.3">
                  <p:embed/>
                </p:oleObj>
              </mc:Choice>
              <mc:Fallback>
                <p:oleObj name="" r:id="rId3" imgW="0" imgH="0" progId="Equation.3">
                  <p:embed/>
                  <p:pic>
                    <p:nvPicPr>
                      <p:cNvPr id="0" name="图片 3073"/>
                      <p:cNvPicPr>
                        <a:picLocks noChangeAspect="1"/>
                      </p:cNvPicPr>
                      <p:nvPr/>
                    </p:nvPicPr>
                    <p:blipFill>
                      <a:blip r:embed="rId4"/>
                      <a:stretch>
                        <a:fillRect/>
                      </a:stretch>
                    </p:blipFill>
                    <p:spPr>
                      <a:xfrm>
                        <a:off x="2459038" y="5489575"/>
                        <a:ext cx="4233862" cy="804863"/>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2634">
                                            <p:txEl>
                                              <p:pRg st="0" end="0"/>
                                            </p:txEl>
                                          </p:spTgt>
                                        </p:tgtEl>
                                        <p:attrNameLst>
                                          <p:attrName>style.visibility</p:attrName>
                                        </p:attrNameLst>
                                      </p:cBhvr>
                                      <p:to>
                                        <p:strVal val="visible"/>
                                      </p:to>
                                    </p:set>
                                    <p:animEffect transition="in" filter="blinds(horizontal)">
                                      <p:cBhvr>
                                        <p:cTn id="7" dur="500"/>
                                        <p:tgtEl>
                                          <p:spTgt spid="2263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2634">
                                            <p:txEl>
                                              <p:pRg st="1" end="1"/>
                                            </p:txEl>
                                          </p:spTgt>
                                        </p:tgtEl>
                                        <p:attrNameLst>
                                          <p:attrName>style.visibility</p:attrName>
                                        </p:attrNameLst>
                                      </p:cBhvr>
                                      <p:to>
                                        <p:strVal val="visible"/>
                                      </p:to>
                                    </p:set>
                                    <p:animEffect transition="in" filter="blinds(horizontal)">
                                      <p:cBhvr>
                                        <p:cTn id="10" dur="500"/>
                                        <p:tgtEl>
                                          <p:spTgt spid="22634">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2634">
                                            <p:txEl>
                                              <p:pRg st="2" end="2"/>
                                            </p:txEl>
                                          </p:spTgt>
                                        </p:tgtEl>
                                        <p:attrNameLst>
                                          <p:attrName>style.visibility</p:attrName>
                                        </p:attrNameLst>
                                      </p:cBhvr>
                                      <p:to>
                                        <p:strVal val="visible"/>
                                      </p:to>
                                    </p:set>
                                    <p:animEffect transition="in" filter="blinds(horizontal)">
                                      <p:cBhvr>
                                        <p:cTn id="13" dur="500"/>
                                        <p:tgtEl>
                                          <p:spTgt spid="22634">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2634">
                                            <p:txEl>
                                              <p:pRg st="3" end="3"/>
                                            </p:txEl>
                                          </p:spTgt>
                                        </p:tgtEl>
                                        <p:attrNameLst>
                                          <p:attrName>style.visibility</p:attrName>
                                        </p:attrNameLst>
                                      </p:cBhvr>
                                      <p:to>
                                        <p:strVal val="visible"/>
                                      </p:to>
                                    </p:set>
                                    <p:animEffect transition="in" filter="blinds(horizontal)">
                                      <p:cBhvr>
                                        <p:cTn id="16" dur="500"/>
                                        <p:tgtEl>
                                          <p:spTgt spid="22634">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2634">
                                            <p:txEl>
                                              <p:pRg st="4" end="4"/>
                                            </p:txEl>
                                          </p:spTgt>
                                        </p:tgtEl>
                                        <p:attrNameLst>
                                          <p:attrName>style.visibility</p:attrName>
                                        </p:attrNameLst>
                                      </p:cBhvr>
                                      <p:to>
                                        <p:strVal val="visible"/>
                                      </p:to>
                                    </p:set>
                                    <p:animEffect transition="in" filter="blinds(horizontal)">
                                      <p:cBhvr>
                                        <p:cTn id="19" dur="500"/>
                                        <p:tgtEl>
                                          <p:spTgt spid="2263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22634">
                                            <p:txEl>
                                              <p:pRg st="5" end="5"/>
                                            </p:txEl>
                                          </p:spTgt>
                                        </p:tgtEl>
                                        <p:attrNameLst>
                                          <p:attrName>style.visibility</p:attrName>
                                        </p:attrNameLst>
                                      </p:cBhvr>
                                      <p:to>
                                        <p:strVal val="visible"/>
                                      </p:to>
                                    </p:set>
                                    <p:animEffect transition="in" filter="blinds(horizontal)">
                                      <p:cBhvr>
                                        <p:cTn id="24" dur="500"/>
                                        <p:tgtEl>
                                          <p:spTgt spid="2263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22631"/>
                                        </p:tgtEl>
                                        <p:attrNameLst>
                                          <p:attrName>style.visibility</p:attrName>
                                        </p:attrNameLst>
                                      </p:cBhvr>
                                      <p:to>
                                        <p:strVal val="visible"/>
                                      </p:to>
                                    </p:set>
                                    <p:animEffect transition="in" filter="blinds(horizontal)">
                                      <p:cBhvr>
                                        <p:cTn id="29" dur="500"/>
                                        <p:tgtEl>
                                          <p:spTgt spid="22631"/>
                                        </p:tgtEl>
                                      </p:cBhvr>
                                    </p:animEffect>
                                  </p:childTnLst>
                                </p:cTn>
                              </p:par>
                              <p:par>
                                <p:cTn id="30" presetID="3" presetClass="entr" presetSubtype="10" fill="hold" nodeType="withEffect">
                                  <p:stCondLst>
                                    <p:cond delay="0"/>
                                  </p:stCondLst>
                                  <p:childTnLst>
                                    <p:set>
                                      <p:cBhvr>
                                        <p:cTn id="31" dur="1" fill="hold">
                                          <p:stCondLst>
                                            <p:cond delay="0"/>
                                          </p:stCondLst>
                                        </p:cTn>
                                        <p:tgtEl>
                                          <p:spTgt spid="22634">
                                            <p:txEl>
                                              <p:pRg st="7" end="7"/>
                                            </p:txEl>
                                          </p:spTgt>
                                        </p:tgtEl>
                                        <p:attrNameLst>
                                          <p:attrName>style.visibility</p:attrName>
                                        </p:attrNameLst>
                                      </p:cBhvr>
                                      <p:to>
                                        <p:strVal val="visible"/>
                                      </p:to>
                                    </p:set>
                                    <p:animEffect transition="in" filter="blinds(horizontal)">
                                      <p:cBhvr>
                                        <p:cTn id="32" dur="500"/>
                                        <p:tgtEl>
                                          <p:spTgt spid="2263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2634">
                                            <p:txEl>
                                              <p:pRg st="9" end="9"/>
                                            </p:txEl>
                                          </p:spTgt>
                                        </p:tgtEl>
                                        <p:attrNameLst>
                                          <p:attrName>style.visibility</p:attrName>
                                        </p:attrNameLst>
                                      </p:cBhvr>
                                      <p:to>
                                        <p:strVal val="visible"/>
                                      </p:to>
                                    </p:set>
                                    <p:animEffect transition="in" filter="blinds(horizontal)">
                                      <p:cBhvr>
                                        <p:cTn id="37" dur="500"/>
                                        <p:tgtEl>
                                          <p:spTgt spid="22634">
                                            <p:txEl>
                                              <p:pRg st="9" end="9"/>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22632"/>
                                        </p:tgtEl>
                                        <p:attrNameLst>
                                          <p:attrName>style.visibility</p:attrName>
                                        </p:attrNameLst>
                                      </p:cBhvr>
                                      <p:to>
                                        <p:strVal val="visible"/>
                                      </p:to>
                                    </p:set>
                                    <p:animEffect transition="in" filter="blinds(horizontal)">
                                      <p:cBhvr>
                                        <p:cTn id="40" dur="500"/>
                                        <p:tgtEl>
                                          <p:spTgt spid="226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78" name="Rectangle 2"/>
          <p:cNvSpPr>
            <a:spLocks noGrp="1"/>
          </p:cNvSpPr>
          <p:nvPr>
            <p:ph type="title" idx="4294967295"/>
          </p:nvPr>
        </p:nvSpPr>
        <p:spPr/>
        <p:txBody>
          <a:bodyPr/>
          <a:lstStyle/>
          <a:p>
            <a:r>
              <a:rPr lang="zh-CN" altLang="en-US" smtClean="0">
                <a:solidFill>
                  <a:schemeClr val="tx1"/>
                </a:solidFill>
              </a:rPr>
              <a:t>全概率公式</a:t>
            </a:r>
            <a:endParaRPr lang="zh-CN" altLang="en-US" smtClean="0">
              <a:solidFill>
                <a:schemeClr val="tx1"/>
              </a:solidFill>
            </a:endParaRPr>
          </a:p>
        </p:txBody>
      </p:sp>
      <p:sp>
        <p:nvSpPr>
          <p:cNvPr id="23679" name="Rectangle 3"/>
          <p:cNvSpPr>
            <a:spLocks noGrp="1"/>
          </p:cNvSpPr>
          <p:nvPr>
            <p:ph type="body" idx="4294967295"/>
          </p:nvPr>
        </p:nvSpPr>
        <p:spPr>
          <a:xfrm>
            <a:off x="777875" y="1160463"/>
            <a:ext cx="10634663" cy="5295900"/>
          </a:xfrm>
        </p:spPr>
        <p:txBody>
          <a:bodyPr/>
          <a:lstStyle/>
          <a:p>
            <a:pPr marL="0" indent="0">
              <a:lnSpc>
                <a:spcPct val="120000"/>
              </a:lnSpc>
            </a:pPr>
            <a:r>
              <a:rPr lang="zh-CN" altLang="en-US" smtClean="0"/>
              <a:t> </a:t>
            </a:r>
            <a:r>
              <a:rPr kumimoji="1" lang="zh-CN" altLang="en-US" sz="2800" smtClean="0">
                <a:solidFill>
                  <a:schemeClr val="tx1"/>
                </a:solidFill>
                <a:latin typeface="黑体" pitchFamily="49" charset="-122"/>
              </a:rPr>
              <a:t>推论：设</a:t>
            </a:r>
            <a:r>
              <a:rPr kumimoji="1" lang="el-GR" altLang="zh-CN" sz="2800" smtClean="0">
                <a:solidFill>
                  <a:schemeClr val="tx1"/>
                </a:solidFill>
                <a:latin typeface="黑体" pitchFamily="49" charset="-122"/>
              </a:rPr>
              <a:t>Ω</a:t>
            </a:r>
            <a:r>
              <a:rPr kumimoji="1" lang="zh-CN" altLang="en-US" sz="2800" smtClean="0">
                <a:solidFill>
                  <a:schemeClr val="tx1"/>
                </a:solidFill>
                <a:latin typeface="黑体" pitchFamily="49" charset="-122"/>
              </a:rPr>
              <a:t>为</a:t>
            </a:r>
            <a:r>
              <a:rPr kumimoji="1" lang="en-US" altLang="zh-CN" sz="2800" smtClean="0">
                <a:solidFill>
                  <a:schemeClr val="tx1"/>
                </a:solidFill>
                <a:latin typeface="黑体" pitchFamily="49" charset="-122"/>
              </a:rPr>
              <a:t>E</a:t>
            </a:r>
            <a:r>
              <a:rPr kumimoji="1" lang="zh-CN" altLang="en-US" sz="2800" smtClean="0">
                <a:solidFill>
                  <a:schemeClr val="tx1"/>
                </a:solidFill>
                <a:latin typeface="黑体" pitchFamily="49" charset="-122"/>
              </a:rPr>
              <a:t>的样本空间，</a:t>
            </a:r>
            <a:r>
              <a:rPr kumimoji="1" lang="en-US" altLang="zh-CN" sz="2800" smtClean="0">
                <a:solidFill>
                  <a:schemeClr val="tx1"/>
                </a:solidFill>
                <a:latin typeface="黑体" pitchFamily="49" charset="-122"/>
              </a:rPr>
              <a:t>A</a:t>
            </a:r>
            <a:r>
              <a:rPr kumimoji="1" lang="zh-CN" altLang="en-US" sz="2800" smtClean="0">
                <a:solidFill>
                  <a:schemeClr val="tx1"/>
                </a:solidFill>
                <a:latin typeface="黑体" pitchFamily="49" charset="-122"/>
              </a:rPr>
              <a:t>为</a:t>
            </a:r>
            <a:r>
              <a:rPr kumimoji="1" lang="en-US" altLang="zh-CN" sz="2800" smtClean="0">
                <a:solidFill>
                  <a:schemeClr val="tx1"/>
                </a:solidFill>
                <a:latin typeface="黑体" pitchFamily="49" charset="-122"/>
              </a:rPr>
              <a:t>E</a:t>
            </a:r>
            <a:r>
              <a:rPr kumimoji="1" lang="zh-CN" altLang="en-US" sz="2800" smtClean="0">
                <a:solidFill>
                  <a:schemeClr val="tx1"/>
                </a:solidFill>
                <a:latin typeface="黑体" pitchFamily="49" charset="-122"/>
              </a:rPr>
              <a:t>的事件，</a:t>
            </a:r>
            <a:r>
              <a:rPr kumimoji="1" lang="en-US" altLang="zh-CN" sz="2800" smtClean="0">
                <a:solidFill>
                  <a:schemeClr val="tx1"/>
                </a:solidFill>
                <a:latin typeface="黑体" pitchFamily="49" charset="-122"/>
              </a:rPr>
              <a:t>B</a:t>
            </a:r>
            <a:r>
              <a:rPr kumimoji="1" lang="en-US" altLang="zh-CN" sz="2000" smtClean="0">
                <a:solidFill>
                  <a:schemeClr val="tx1"/>
                </a:solidFill>
                <a:latin typeface="黑体" pitchFamily="49" charset="-122"/>
              </a:rPr>
              <a:t>1</a:t>
            </a:r>
            <a:r>
              <a:rPr kumimoji="1" lang="en-US" altLang="zh-CN" sz="2800" smtClean="0">
                <a:solidFill>
                  <a:schemeClr val="tx1"/>
                </a:solidFill>
                <a:latin typeface="黑体" pitchFamily="49" charset="-122"/>
              </a:rPr>
              <a:t>,B</a:t>
            </a:r>
            <a:r>
              <a:rPr kumimoji="1" lang="en-US" altLang="zh-CN" sz="2000" smtClean="0">
                <a:solidFill>
                  <a:schemeClr val="tx1"/>
                </a:solidFill>
                <a:latin typeface="黑体" pitchFamily="49" charset="-122"/>
              </a:rPr>
              <a:t>2</a:t>
            </a:r>
            <a:r>
              <a:rPr kumimoji="1" lang="en-US" altLang="zh-CN" sz="2800" smtClean="0">
                <a:solidFill>
                  <a:schemeClr val="tx1"/>
                </a:solidFill>
                <a:latin typeface="黑体" pitchFamily="49" charset="-122"/>
              </a:rPr>
              <a:t>,……,B</a:t>
            </a:r>
            <a:r>
              <a:rPr kumimoji="1" lang="en-US" altLang="zh-CN" smtClean="0">
                <a:solidFill>
                  <a:schemeClr val="tx1"/>
                </a:solidFill>
                <a:latin typeface="黑体" pitchFamily="49" charset="-122"/>
              </a:rPr>
              <a:t>n</a:t>
            </a:r>
            <a:r>
              <a:rPr kumimoji="1" lang="zh-CN" altLang="en-US" sz="2800" smtClean="0">
                <a:solidFill>
                  <a:schemeClr val="tx1"/>
                </a:solidFill>
                <a:latin typeface="黑体" pitchFamily="49" charset="-122"/>
              </a:rPr>
              <a:t>互不</a:t>
            </a:r>
            <a:endParaRPr kumimoji="1" lang="zh-CN" altLang="en-US" sz="2800" smtClean="0">
              <a:solidFill>
                <a:schemeClr val="tx1"/>
              </a:solidFill>
              <a:latin typeface="黑体" pitchFamily="49" charset="-122"/>
            </a:endParaRPr>
          </a:p>
          <a:p>
            <a:pPr marL="0" indent="0">
              <a:lnSpc>
                <a:spcPct val="120000"/>
              </a:lnSpc>
              <a:buFont typeface="Arial" charset="0"/>
              <a:buNone/>
            </a:pPr>
            <a:r>
              <a:rPr kumimoji="1" lang="zh-CN" altLang="en-US" sz="2800" smtClean="0">
                <a:solidFill>
                  <a:schemeClr val="tx1"/>
                </a:solidFill>
                <a:latin typeface="黑体" pitchFamily="49" charset="-122"/>
              </a:rPr>
              <a:t>  相容，且</a:t>
            </a:r>
            <a:r>
              <a:rPr kumimoji="1" lang="en-US" altLang="zh-CN" sz="2800" smtClean="0">
                <a:solidFill>
                  <a:schemeClr val="tx1"/>
                </a:solidFill>
                <a:latin typeface="黑体" pitchFamily="49" charset="-122"/>
              </a:rPr>
              <a:t>P(B</a:t>
            </a:r>
            <a:r>
              <a:rPr kumimoji="1" lang="en-US" altLang="zh-CN" smtClean="0">
                <a:solidFill>
                  <a:schemeClr val="tx1"/>
                </a:solidFill>
                <a:latin typeface="黑体" pitchFamily="49" charset="-122"/>
              </a:rPr>
              <a:t>i</a:t>
            </a:r>
            <a:r>
              <a:rPr kumimoji="1" lang="en-US" altLang="zh-CN" sz="2800" smtClean="0">
                <a:solidFill>
                  <a:schemeClr val="tx1"/>
                </a:solidFill>
                <a:latin typeface="黑体" pitchFamily="49" charset="-122"/>
              </a:rPr>
              <a:t>)&gt;0</a:t>
            </a:r>
            <a:r>
              <a:rPr kumimoji="1" lang="zh-CN" altLang="en-US" sz="2800" smtClean="0">
                <a:solidFill>
                  <a:schemeClr val="tx1"/>
                </a:solidFill>
                <a:latin typeface="黑体" pitchFamily="49" charset="-122"/>
              </a:rPr>
              <a:t>，        ，则</a:t>
            </a:r>
            <a:endParaRPr kumimoji="1" lang="en-US" altLang="zh-CN" sz="2800" smtClean="0">
              <a:solidFill>
                <a:schemeClr val="tx1"/>
              </a:solidFill>
              <a:latin typeface="黑体" pitchFamily="49" charset="-122"/>
            </a:endParaRPr>
          </a:p>
          <a:p>
            <a:pPr marL="0" indent="0">
              <a:buFont typeface="Arial" charset="0"/>
              <a:buNone/>
            </a:pPr>
            <a:r>
              <a:rPr kumimoji="1" lang="zh-CN" altLang="en-US" sz="2800" smtClean="0">
                <a:solidFill>
                  <a:schemeClr val="tx1"/>
                </a:solidFill>
                <a:latin typeface="黑体" pitchFamily="49" charset="-122"/>
              </a:rPr>
              <a:t> </a:t>
            </a:r>
            <a:endParaRPr kumimoji="1" lang="en-US" altLang="zh-CN" sz="2800" smtClean="0">
              <a:solidFill>
                <a:schemeClr val="tx1"/>
              </a:solidFill>
              <a:latin typeface="黑体" pitchFamily="49" charset="-122"/>
            </a:endParaRPr>
          </a:p>
          <a:p>
            <a:pPr marL="0" indent="0">
              <a:buFont typeface="Arial" charset="0"/>
              <a:buNone/>
            </a:pPr>
            <a:r>
              <a:rPr kumimoji="1" lang="zh-CN" altLang="en-US" sz="2800" smtClean="0">
                <a:solidFill>
                  <a:schemeClr val="tx1"/>
                </a:solidFill>
                <a:latin typeface="黑体" pitchFamily="49" charset="-122"/>
              </a:rPr>
              <a:t> </a:t>
            </a:r>
            <a:endParaRPr kumimoji="1" lang="zh-CN" altLang="en-US" sz="2800" smtClean="0">
              <a:solidFill>
                <a:schemeClr val="tx1"/>
              </a:solidFill>
              <a:latin typeface="黑体" pitchFamily="49" charset="-122"/>
            </a:endParaRPr>
          </a:p>
          <a:p>
            <a:pPr marL="0" indent="0"/>
            <a:r>
              <a:rPr kumimoji="1" lang="zh-CN" altLang="en-US" sz="2800" smtClean="0">
                <a:solidFill>
                  <a:schemeClr val="tx1"/>
                </a:solidFill>
                <a:latin typeface="黑体" pitchFamily="49" charset="-122"/>
              </a:rPr>
              <a:t> 例</a:t>
            </a:r>
            <a:r>
              <a:rPr kumimoji="1" lang="en-US" altLang="zh-CN" sz="2800" smtClean="0">
                <a:solidFill>
                  <a:schemeClr val="tx1"/>
                </a:solidFill>
                <a:latin typeface="黑体" pitchFamily="49" charset="-122"/>
              </a:rPr>
              <a:t>3</a:t>
            </a:r>
            <a:r>
              <a:rPr kumimoji="1" lang="zh-CN" altLang="en-US" sz="2800" smtClean="0">
                <a:solidFill>
                  <a:schemeClr val="tx1"/>
                </a:solidFill>
                <a:latin typeface="黑体" pitchFamily="49" charset="-122"/>
              </a:rPr>
              <a:t>：袋中有</a:t>
            </a:r>
            <a:r>
              <a:rPr kumimoji="1" lang="en-US" altLang="zh-CN" sz="2800" smtClean="0">
                <a:solidFill>
                  <a:schemeClr val="tx1"/>
                </a:solidFill>
                <a:latin typeface="黑体" pitchFamily="49" charset="-122"/>
              </a:rPr>
              <a:t>5</a:t>
            </a:r>
            <a:r>
              <a:rPr kumimoji="1" lang="zh-CN" altLang="en-US" sz="2800" smtClean="0">
                <a:solidFill>
                  <a:schemeClr val="tx1"/>
                </a:solidFill>
                <a:latin typeface="黑体" pitchFamily="49" charset="-122"/>
              </a:rPr>
              <a:t>个球，</a:t>
            </a:r>
            <a:r>
              <a:rPr kumimoji="1" lang="en-US" altLang="zh-CN" sz="2800" smtClean="0">
                <a:solidFill>
                  <a:schemeClr val="tx1"/>
                </a:solidFill>
                <a:latin typeface="黑体" pitchFamily="49" charset="-122"/>
              </a:rPr>
              <a:t>2</a:t>
            </a:r>
            <a:r>
              <a:rPr kumimoji="1" lang="zh-CN" altLang="en-US" sz="2800" smtClean="0">
                <a:solidFill>
                  <a:schemeClr val="tx1"/>
                </a:solidFill>
                <a:latin typeface="黑体" pitchFamily="49" charset="-122"/>
              </a:rPr>
              <a:t>个黑球，</a:t>
            </a:r>
            <a:r>
              <a:rPr kumimoji="1" lang="en-US" altLang="zh-CN" sz="2800" smtClean="0">
                <a:solidFill>
                  <a:schemeClr val="tx1"/>
                </a:solidFill>
                <a:latin typeface="黑体" pitchFamily="49" charset="-122"/>
              </a:rPr>
              <a:t>3</a:t>
            </a:r>
            <a:r>
              <a:rPr kumimoji="1" lang="zh-CN" altLang="en-US" sz="2800" smtClean="0">
                <a:solidFill>
                  <a:schemeClr val="tx1"/>
                </a:solidFill>
                <a:latin typeface="黑体" pitchFamily="49" charset="-122"/>
              </a:rPr>
              <a:t>个白球，依次取两球，求第二</a:t>
            </a:r>
            <a:endParaRPr kumimoji="1" lang="zh-CN" altLang="en-US" sz="2800" smtClean="0">
              <a:solidFill>
                <a:schemeClr val="tx1"/>
              </a:solidFill>
              <a:latin typeface="黑体" pitchFamily="49" charset="-122"/>
            </a:endParaRPr>
          </a:p>
          <a:p>
            <a:pPr marL="0" indent="0">
              <a:buFont typeface="Arial" charset="0"/>
              <a:buNone/>
            </a:pPr>
            <a:r>
              <a:rPr kumimoji="1" lang="zh-CN" altLang="en-US" sz="2800" smtClean="0">
                <a:solidFill>
                  <a:schemeClr val="tx1"/>
                </a:solidFill>
                <a:latin typeface="黑体" pitchFamily="49" charset="-122"/>
              </a:rPr>
              <a:t>　 次取到黑球的概率</a:t>
            </a:r>
            <a:endParaRPr kumimoji="1" lang="zh-CN" altLang="en-US" sz="2800" smtClean="0">
              <a:solidFill>
                <a:schemeClr val="tx1"/>
              </a:solidFill>
              <a:latin typeface="黑体" pitchFamily="49" charset="-122"/>
            </a:endParaRPr>
          </a:p>
          <a:p>
            <a:pPr marL="0" indent="0"/>
            <a:r>
              <a:rPr kumimoji="1" lang="en-US" altLang="zh-CN" sz="2800" smtClean="0">
                <a:solidFill>
                  <a:schemeClr val="tx1"/>
                </a:solidFill>
                <a:latin typeface="黑体" pitchFamily="49" charset="-122"/>
              </a:rPr>
              <a:t> </a:t>
            </a:r>
            <a:r>
              <a:rPr kumimoji="1" lang="zh-CN" altLang="en-US" sz="2800" smtClean="0">
                <a:solidFill>
                  <a:schemeClr val="tx1"/>
                </a:solidFill>
                <a:latin typeface="黑体" pitchFamily="49" charset="-122"/>
              </a:rPr>
              <a:t>解：设</a:t>
            </a:r>
            <a:r>
              <a:rPr kumimoji="1" lang="en-US" altLang="zh-CN" sz="2800" smtClean="0">
                <a:solidFill>
                  <a:schemeClr val="tx1"/>
                </a:solidFill>
                <a:latin typeface="黑体" pitchFamily="49" charset="-122"/>
              </a:rPr>
              <a:t>B</a:t>
            </a:r>
            <a:r>
              <a:rPr kumimoji="1" lang="en-US" altLang="zh-CN" sz="2000" smtClean="0">
                <a:solidFill>
                  <a:schemeClr val="tx1"/>
                </a:solidFill>
                <a:latin typeface="黑体" pitchFamily="49" charset="-122"/>
              </a:rPr>
              <a:t>1</a:t>
            </a:r>
            <a:r>
              <a:rPr kumimoji="1" lang="zh-CN" altLang="en-US" sz="2800" smtClean="0">
                <a:solidFill>
                  <a:schemeClr val="tx1"/>
                </a:solidFill>
                <a:latin typeface="黑体" pitchFamily="49" charset="-122"/>
              </a:rPr>
              <a:t>表示“第一次取到黑球</a:t>
            </a:r>
            <a:r>
              <a:rPr kumimoji="1" lang="en-US" altLang="zh-CN" sz="2800" smtClean="0">
                <a:solidFill>
                  <a:schemeClr val="tx1"/>
                </a:solidFill>
                <a:latin typeface="黑体" pitchFamily="49" charset="-122"/>
              </a:rPr>
              <a:t>”</a:t>
            </a:r>
            <a:r>
              <a:rPr kumimoji="1" lang="zh-CN" altLang="en-US" sz="2800" smtClean="0">
                <a:solidFill>
                  <a:schemeClr val="tx1"/>
                </a:solidFill>
                <a:latin typeface="黑体" pitchFamily="49" charset="-122"/>
              </a:rPr>
              <a:t>的事件，</a:t>
            </a:r>
            <a:r>
              <a:rPr kumimoji="1" lang="en-US" altLang="zh-CN" sz="2800" smtClean="0">
                <a:solidFill>
                  <a:schemeClr val="tx1"/>
                </a:solidFill>
                <a:latin typeface="黑体" pitchFamily="49" charset="-122"/>
              </a:rPr>
              <a:t>B</a:t>
            </a:r>
            <a:r>
              <a:rPr kumimoji="1" lang="en-US" altLang="zh-CN" sz="2000" smtClean="0">
                <a:solidFill>
                  <a:schemeClr val="tx1"/>
                </a:solidFill>
                <a:latin typeface="黑体" pitchFamily="49" charset="-122"/>
              </a:rPr>
              <a:t>2</a:t>
            </a:r>
            <a:r>
              <a:rPr kumimoji="1" lang="zh-CN" altLang="en-US" sz="2800" smtClean="0">
                <a:solidFill>
                  <a:schemeClr val="tx1"/>
                </a:solidFill>
                <a:latin typeface="黑体" pitchFamily="49" charset="-122"/>
              </a:rPr>
              <a:t>表示“第一次取</a:t>
            </a:r>
            <a:endParaRPr kumimoji="1" lang="zh-CN" altLang="en-US" sz="2800" smtClean="0">
              <a:solidFill>
                <a:schemeClr val="tx1"/>
              </a:solidFill>
              <a:latin typeface="黑体" pitchFamily="49" charset="-122"/>
            </a:endParaRPr>
          </a:p>
          <a:p>
            <a:pPr marL="0" indent="0">
              <a:buFont typeface="Arial" charset="0"/>
              <a:buNone/>
            </a:pPr>
            <a:r>
              <a:rPr kumimoji="1" lang="zh-CN" altLang="en-US" sz="2800" smtClean="0">
                <a:solidFill>
                  <a:schemeClr val="tx1"/>
                </a:solidFill>
                <a:latin typeface="黑体" pitchFamily="49" charset="-122"/>
              </a:rPr>
              <a:t>   到白球”的事件，</a:t>
            </a:r>
            <a:r>
              <a:rPr kumimoji="1" lang="en-US" altLang="zh-CN" sz="2800" smtClean="0">
                <a:solidFill>
                  <a:schemeClr val="tx1"/>
                </a:solidFill>
                <a:latin typeface="黑体" pitchFamily="49" charset="-122"/>
              </a:rPr>
              <a:t>A </a:t>
            </a:r>
            <a:r>
              <a:rPr kumimoji="1" lang="zh-CN" altLang="en-US" sz="2800" smtClean="0">
                <a:solidFill>
                  <a:schemeClr val="tx1"/>
                </a:solidFill>
                <a:latin typeface="黑体" pitchFamily="49" charset="-122"/>
              </a:rPr>
              <a:t>表示事件“第二次取黑球”由全概率公式</a:t>
            </a:r>
            <a:endParaRPr kumimoji="1" lang="zh-CN" altLang="en-US" sz="2800" smtClean="0">
              <a:solidFill>
                <a:schemeClr val="tx1"/>
              </a:solidFill>
              <a:latin typeface="黑体" pitchFamily="49" charset="-122"/>
            </a:endParaRPr>
          </a:p>
          <a:p>
            <a:pPr marL="0" indent="0">
              <a:buFont typeface="Arial" charset="0"/>
              <a:buNone/>
            </a:pPr>
            <a:r>
              <a:rPr kumimoji="1" lang="zh-CN" altLang="en-US" sz="2800" smtClean="0">
                <a:solidFill>
                  <a:schemeClr val="tx1"/>
                </a:solidFill>
                <a:latin typeface="黑体" pitchFamily="49" charset="-122"/>
              </a:rPr>
              <a:t>   有</a:t>
            </a:r>
            <a:endParaRPr kumimoji="1" lang="en-US" altLang="zh-CN" sz="2800" smtClean="0">
              <a:solidFill>
                <a:schemeClr val="tx1"/>
              </a:solidFill>
              <a:latin typeface="黑体" pitchFamily="49" charset="-122"/>
            </a:endParaRPr>
          </a:p>
          <a:p>
            <a:pPr marL="457200" lvl="1" indent="0">
              <a:buFont typeface="Arial" charset="0"/>
              <a:buNone/>
            </a:pPr>
            <a:endParaRPr kumimoji="1" lang="zh-CN" altLang="en-US" sz="2800" smtClean="0">
              <a:solidFill>
                <a:schemeClr val="tx1"/>
              </a:solidFill>
              <a:latin typeface="黑体" pitchFamily="49" charset="-122"/>
            </a:endParaRPr>
          </a:p>
        </p:txBody>
      </p:sp>
      <p:graphicFrame>
        <p:nvGraphicFramePr>
          <p:cNvPr id="23674" name="Object 122"/>
          <p:cNvGraphicFramePr>
            <a:graphicFrameLocks noChangeAspect="1"/>
          </p:cNvGraphicFramePr>
          <p:nvPr/>
        </p:nvGraphicFramePr>
        <p:xfrm>
          <a:off x="4181475" y="1743075"/>
          <a:ext cx="1081088" cy="742950"/>
        </p:xfrm>
        <a:graphic>
          <a:graphicData uri="http://schemas.openxmlformats.org/presentationml/2006/ole">
            <mc:AlternateContent xmlns:mc="http://schemas.openxmlformats.org/markup-compatibility/2006">
              <mc:Choice xmlns:v="urn:schemas-microsoft-com:vml" Requires="v">
                <p:oleObj spid="_x0000_s4097" name="" r:id="rId1" imgW="0" imgH="0" progId="">
                  <p:embed/>
                </p:oleObj>
              </mc:Choice>
              <mc:Fallback>
                <p:oleObj name="" r:id="rId1" imgW="0" imgH="0" progId="">
                  <p:embed/>
                  <p:pic>
                    <p:nvPicPr>
                      <p:cNvPr id="0" name="图片 4096"/>
                      <p:cNvPicPr>
                        <a:picLocks noChangeAspect="1"/>
                      </p:cNvPicPr>
                      <p:nvPr/>
                    </p:nvPicPr>
                    <p:blipFill>
                      <a:blip r:embed="rId2"/>
                      <a:stretch>
                        <a:fillRect/>
                      </a:stretch>
                    </p:blipFill>
                    <p:spPr>
                      <a:xfrm>
                        <a:off x="4181475" y="1743075"/>
                        <a:ext cx="1081088" cy="742950"/>
                      </a:xfrm>
                      <a:prstGeom prst="rect">
                        <a:avLst/>
                      </a:prstGeom>
                      <a:noFill/>
                      <a:ln w="9525">
                        <a:noFill/>
                      </a:ln>
                    </p:spPr>
                  </p:pic>
                </p:oleObj>
              </mc:Fallback>
            </mc:AlternateContent>
          </a:graphicData>
        </a:graphic>
      </p:graphicFrame>
      <p:graphicFrame>
        <p:nvGraphicFramePr>
          <p:cNvPr id="23675" name="Object 123"/>
          <p:cNvGraphicFramePr>
            <a:graphicFrameLocks noChangeAspect="1"/>
          </p:cNvGraphicFramePr>
          <p:nvPr/>
        </p:nvGraphicFramePr>
        <p:xfrm>
          <a:off x="3940175" y="2470150"/>
          <a:ext cx="2797175" cy="795338"/>
        </p:xfrm>
        <a:graphic>
          <a:graphicData uri="http://schemas.openxmlformats.org/presentationml/2006/ole">
            <mc:AlternateContent xmlns:mc="http://schemas.openxmlformats.org/markup-compatibility/2006">
              <mc:Choice xmlns:v="urn:schemas-microsoft-com:vml" Requires="v">
                <p:oleObj spid="_x0000_s4098" name="" r:id="rId3" imgW="0" imgH="0" progId="Equation.3">
                  <p:embed/>
                </p:oleObj>
              </mc:Choice>
              <mc:Fallback>
                <p:oleObj name="" r:id="rId3" imgW="0" imgH="0" progId="Equation.3">
                  <p:embed/>
                  <p:pic>
                    <p:nvPicPr>
                      <p:cNvPr id="0" name="图片 4097"/>
                      <p:cNvPicPr>
                        <a:picLocks noChangeAspect="1"/>
                      </p:cNvPicPr>
                      <p:nvPr/>
                    </p:nvPicPr>
                    <p:blipFill>
                      <a:blip r:embed="rId4"/>
                      <a:stretch>
                        <a:fillRect/>
                      </a:stretch>
                    </p:blipFill>
                    <p:spPr>
                      <a:xfrm>
                        <a:off x="3940175" y="2470150"/>
                        <a:ext cx="2797175" cy="795338"/>
                      </a:xfrm>
                      <a:prstGeom prst="rect">
                        <a:avLst/>
                      </a:prstGeom>
                      <a:noFill/>
                      <a:ln w="9525">
                        <a:noFill/>
                      </a:ln>
                    </p:spPr>
                  </p:pic>
                </p:oleObj>
              </mc:Fallback>
            </mc:AlternateContent>
          </a:graphicData>
        </a:graphic>
      </p:graphicFrame>
      <p:graphicFrame>
        <p:nvGraphicFramePr>
          <p:cNvPr id="23676" name="Object 124"/>
          <p:cNvGraphicFramePr>
            <a:graphicFrameLocks noChangeAspect="1"/>
          </p:cNvGraphicFramePr>
          <p:nvPr/>
        </p:nvGraphicFramePr>
        <p:xfrm>
          <a:off x="3065463" y="5897563"/>
          <a:ext cx="5029200" cy="439737"/>
        </p:xfrm>
        <a:graphic>
          <a:graphicData uri="http://schemas.openxmlformats.org/presentationml/2006/ole">
            <mc:AlternateContent xmlns:mc="http://schemas.openxmlformats.org/markup-compatibility/2006">
              <mc:Choice xmlns:v="urn:schemas-microsoft-com:vml" Requires="v">
                <p:oleObj spid="_x0000_s4099" name="" r:id="rId5" imgW="0" imgH="0" progId="">
                  <p:embed/>
                </p:oleObj>
              </mc:Choice>
              <mc:Fallback>
                <p:oleObj name="" r:id="rId5" imgW="0" imgH="0" progId="">
                  <p:embed/>
                  <p:pic>
                    <p:nvPicPr>
                      <p:cNvPr id="0" name="图片 4098"/>
                      <p:cNvPicPr>
                        <a:picLocks noChangeAspect="1"/>
                      </p:cNvPicPr>
                      <p:nvPr/>
                    </p:nvPicPr>
                    <p:blipFill>
                      <a:blip r:embed="rId6"/>
                      <a:stretch>
                        <a:fillRect/>
                      </a:stretch>
                    </p:blipFill>
                    <p:spPr>
                      <a:xfrm>
                        <a:off x="3065463" y="5897563"/>
                        <a:ext cx="5029200" cy="439737"/>
                      </a:xfrm>
                      <a:prstGeom prst="rect">
                        <a:avLst/>
                      </a:prstGeom>
                      <a:noFill/>
                      <a:ln w="9525">
                        <a:noFill/>
                      </a:ln>
                    </p:spPr>
                  </p:pic>
                </p:oleObj>
              </mc:Fallback>
            </mc:AlternateContent>
          </a:graphicData>
        </a:graphic>
      </p:graphicFrame>
      <p:graphicFrame>
        <p:nvGraphicFramePr>
          <p:cNvPr id="23677" name="Object 125"/>
          <p:cNvGraphicFramePr>
            <a:graphicFrameLocks noChangeAspect="1"/>
          </p:cNvGraphicFramePr>
          <p:nvPr/>
        </p:nvGraphicFramePr>
        <p:xfrm>
          <a:off x="8053388" y="5738813"/>
          <a:ext cx="2160587" cy="708025"/>
        </p:xfrm>
        <a:graphic>
          <a:graphicData uri="http://schemas.openxmlformats.org/presentationml/2006/ole">
            <mc:AlternateContent xmlns:mc="http://schemas.openxmlformats.org/markup-compatibility/2006">
              <mc:Choice xmlns:v="urn:schemas-microsoft-com:vml" Requires="v">
                <p:oleObj spid="_x0000_s4100" name="" r:id="rId7" imgW="0" imgH="0" progId="">
                  <p:embed/>
                </p:oleObj>
              </mc:Choice>
              <mc:Fallback>
                <p:oleObj name="" r:id="rId7" imgW="0" imgH="0" progId="">
                  <p:embed/>
                  <p:pic>
                    <p:nvPicPr>
                      <p:cNvPr id="0" name="图片 4099"/>
                      <p:cNvPicPr>
                        <a:picLocks noChangeAspect="1"/>
                      </p:cNvPicPr>
                      <p:nvPr/>
                    </p:nvPicPr>
                    <p:blipFill>
                      <a:blip r:embed="rId8"/>
                      <a:stretch>
                        <a:fillRect/>
                      </a:stretch>
                    </p:blipFill>
                    <p:spPr>
                      <a:xfrm>
                        <a:off x="8053388" y="5738813"/>
                        <a:ext cx="2160587" cy="708025"/>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3679">
                                            <p:txEl>
                                              <p:pRg st="0" end="0"/>
                                            </p:txEl>
                                          </p:spTgt>
                                        </p:tgtEl>
                                        <p:attrNameLst>
                                          <p:attrName>style.visibility</p:attrName>
                                        </p:attrNameLst>
                                      </p:cBhvr>
                                      <p:to>
                                        <p:strVal val="visible"/>
                                      </p:to>
                                    </p:set>
                                    <p:animEffect transition="in" filter="blinds(horizontal)">
                                      <p:cBhvr>
                                        <p:cTn id="7" dur="500"/>
                                        <p:tgtEl>
                                          <p:spTgt spid="2367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3679">
                                            <p:txEl>
                                              <p:pRg st="1" end="1"/>
                                            </p:txEl>
                                          </p:spTgt>
                                        </p:tgtEl>
                                        <p:attrNameLst>
                                          <p:attrName>style.visibility</p:attrName>
                                        </p:attrNameLst>
                                      </p:cBhvr>
                                      <p:to>
                                        <p:strVal val="visible"/>
                                      </p:to>
                                    </p:set>
                                    <p:animEffect transition="in" filter="blinds(horizontal)">
                                      <p:cBhvr>
                                        <p:cTn id="10" dur="500"/>
                                        <p:tgtEl>
                                          <p:spTgt spid="23679">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3674"/>
                                        </p:tgtEl>
                                        <p:attrNameLst>
                                          <p:attrName>style.visibility</p:attrName>
                                        </p:attrNameLst>
                                      </p:cBhvr>
                                      <p:to>
                                        <p:strVal val="visible"/>
                                      </p:to>
                                    </p:set>
                                    <p:animEffect transition="in" filter="blinds(horizontal)">
                                      <p:cBhvr>
                                        <p:cTn id="13" dur="500"/>
                                        <p:tgtEl>
                                          <p:spTgt spid="23674"/>
                                        </p:tgtEl>
                                      </p:cBhvr>
                                    </p:animEffect>
                                  </p:childTnLst>
                                </p:cTn>
                              </p:par>
                              <p:par>
                                <p:cTn id="14" presetID="3" presetClass="entr" presetSubtype="10" fill="hold" nodeType="withEffect">
                                  <p:stCondLst>
                                    <p:cond delay="0"/>
                                  </p:stCondLst>
                                  <p:childTnLst>
                                    <p:set>
                                      <p:cBhvr>
                                        <p:cTn id="15" dur="1" fill="hold">
                                          <p:stCondLst>
                                            <p:cond delay="0"/>
                                          </p:stCondLst>
                                        </p:cTn>
                                        <p:tgtEl>
                                          <p:spTgt spid="23679">
                                            <p:txEl>
                                              <p:pRg st="2" end="2"/>
                                            </p:txEl>
                                          </p:spTgt>
                                        </p:tgtEl>
                                        <p:attrNameLst>
                                          <p:attrName>style.visibility</p:attrName>
                                        </p:attrNameLst>
                                      </p:cBhvr>
                                      <p:to>
                                        <p:strVal val="visible"/>
                                      </p:to>
                                    </p:set>
                                    <p:animEffect transition="in" filter="blinds(horizontal)">
                                      <p:cBhvr>
                                        <p:cTn id="16" dur="500"/>
                                        <p:tgtEl>
                                          <p:spTgt spid="23679">
                                            <p:txEl>
                                              <p:pRg st="2" end="2"/>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3679">
                                            <p:txEl>
                                              <p:pRg st="3" end="3"/>
                                            </p:txEl>
                                          </p:spTgt>
                                        </p:tgtEl>
                                        <p:attrNameLst>
                                          <p:attrName>style.visibility</p:attrName>
                                        </p:attrNameLst>
                                      </p:cBhvr>
                                      <p:to>
                                        <p:strVal val="visible"/>
                                      </p:to>
                                    </p:set>
                                    <p:animEffect transition="in" filter="blinds(horizontal)">
                                      <p:cBhvr>
                                        <p:cTn id="19" dur="500"/>
                                        <p:tgtEl>
                                          <p:spTgt spid="23679">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23675"/>
                                        </p:tgtEl>
                                        <p:attrNameLst>
                                          <p:attrName>style.visibility</p:attrName>
                                        </p:attrNameLst>
                                      </p:cBhvr>
                                      <p:to>
                                        <p:strVal val="visible"/>
                                      </p:to>
                                    </p:set>
                                    <p:animEffect transition="in" filter="blinds(horizontal)">
                                      <p:cBhvr>
                                        <p:cTn id="24" dur="500"/>
                                        <p:tgtEl>
                                          <p:spTgt spid="23675"/>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23679">
                                            <p:txEl>
                                              <p:pRg st="4" end="4"/>
                                            </p:txEl>
                                          </p:spTgt>
                                        </p:tgtEl>
                                        <p:attrNameLst>
                                          <p:attrName>style.visibility</p:attrName>
                                        </p:attrNameLst>
                                      </p:cBhvr>
                                      <p:to>
                                        <p:strVal val="visible"/>
                                      </p:to>
                                    </p:set>
                                    <p:animEffect transition="in" filter="blinds(horizontal)">
                                      <p:cBhvr>
                                        <p:cTn id="29" dur="500"/>
                                        <p:tgtEl>
                                          <p:spTgt spid="23679">
                                            <p:txEl>
                                              <p:pRg st="4" end="4"/>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23679">
                                            <p:txEl>
                                              <p:pRg st="5" end="5"/>
                                            </p:txEl>
                                          </p:spTgt>
                                        </p:tgtEl>
                                        <p:attrNameLst>
                                          <p:attrName>style.visibility</p:attrName>
                                        </p:attrNameLst>
                                      </p:cBhvr>
                                      <p:to>
                                        <p:strVal val="visible"/>
                                      </p:to>
                                    </p:set>
                                    <p:animEffect transition="in" filter="blinds(horizontal)">
                                      <p:cBhvr>
                                        <p:cTn id="32" dur="500"/>
                                        <p:tgtEl>
                                          <p:spTgt spid="2367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3679">
                                            <p:txEl>
                                              <p:pRg st="6" end="6"/>
                                            </p:txEl>
                                          </p:spTgt>
                                        </p:tgtEl>
                                        <p:attrNameLst>
                                          <p:attrName>style.visibility</p:attrName>
                                        </p:attrNameLst>
                                      </p:cBhvr>
                                      <p:to>
                                        <p:strVal val="visible"/>
                                      </p:to>
                                    </p:set>
                                    <p:animEffect transition="in" filter="blinds(horizontal)">
                                      <p:cBhvr>
                                        <p:cTn id="37" dur="500"/>
                                        <p:tgtEl>
                                          <p:spTgt spid="23679">
                                            <p:txEl>
                                              <p:pRg st="6" end="6"/>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23679">
                                            <p:txEl>
                                              <p:pRg st="7" end="7"/>
                                            </p:txEl>
                                          </p:spTgt>
                                        </p:tgtEl>
                                        <p:attrNameLst>
                                          <p:attrName>style.visibility</p:attrName>
                                        </p:attrNameLst>
                                      </p:cBhvr>
                                      <p:to>
                                        <p:strVal val="visible"/>
                                      </p:to>
                                    </p:set>
                                    <p:animEffect transition="in" filter="blinds(horizontal)">
                                      <p:cBhvr>
                                        <p:cTn id="40" dur="500"/>
                                        <p:tgtEl>
                                          <p:spTgt spid="23679">
                                            <p:txEl>
                                              <p:pRg st="7" end="7"/>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23679">
                                            <p:txEl>
                                              <p:pRg st="8" end="8"/>
                                            </p:txEl>
                                          </p:spTgt>
                                        </p:tgtEl>
                                        <p:attrNameLst>
                                          <p:attrName>style.visibility</p:attrName>
                                        </p:attrNameLst>
                                      </p:cBhvr>
                                      <p:to>
                                        <p:strVal val="visible"/>
                                      </p:to>
                                    </p:set>
                                    <p:animEffect transition="in" filter="blinds(horizontal)">
                                      <p:cBhvr>
                                        <p:cTn id="43" dur="500"/>
                                        <p:tgtEl>
                                          <p:spTgt spid="23679">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23676"/>
                                        </p:tgtEl>
                                        <p:attrNameLst>
                                          <p:attrName>style.visibility</p:attrName>
                                        </p:attrNameLst>
                                      </p:cBhvr>
                                      <p:to>
                                        <p:strVal val="visible"/>
                                      </p:to>
                                    </p:set>
                                    <p:animEffect transition="in" filter="blinds(horizontal)">
                                      <p:cBhvr>
                                        <p:cTn id="48" dur="500"/>
                                        <p:tgtEl>
                                          <p:spTgt spid="23676"/>
                                        </p:tgtEl>
                                      </p:cBhvr>
                                    </p:animEffect>
                                  </p:childTnLst>
                                </p:cTn>
                              </p:par>
                              <p:par>
                                <p:cTn id="49" presetID="3" presetClass="entr" presetSubtype="10" fill="hold" nodeType="withEffect">
                                  <p:stCondLst>
                                    <p:cond delay="0"/>
                                  </p:stCondLst>
                                  <p:childTnLst>
                                    <p:set>
                                      <p:cBhvr>
                                        <p:cTn id="50" dur="1" fill="hold">
                                          <p:stCondLst>
                                            <p:cond delay="0"/>
                                          </p:stCondLst>
                                        </p:cTn>
                                        <p:tgtEl>
                                          <p:spTgt spid="23677"/>
                                        </p:tgtEl>
                                        <p:attrNameLst>
                                          <p:attrName>style.visibility</p:attrName>
                                        </p:attrNameLst>
                                      </p:cBhvr>
                                      <p:to>
                                        <p:strVal val="visible"/>
                                      </p:to>
                                    </p:set>
                                    <p:animEffect transition="in" filter="blinds(horizontal)">
                                      <p:cBhvr>
                                        <p:cTn id="51" dur="500"/>
                                        <p:tgtEl>
                                          <p:spTgt spid="236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p:cNvSpPr>
          <p:nvPr>
            <p:ph type="title" idx="4294967295"/>
          </p:nvPr>
        </p:nvSpPr>
        <p:spPr/>
        <p:txBody>
          <a:bodyPr/>
          <a:lstStyle/>
          <a:p>
            <a:r>
              <a:rPr lang="zh-CN" altLang="en-US" smtClean="0">
                <a:solidFill>
                  <a:schemeClr val="tx1"/>
                </a:solidFill>
              </a:rPr>
              <a:t>抓阄</a:t>
            </a:r>
            <a:endParaRPr lang="zh-CN" altLang="en-US" smtClean="0">
              <a:solidFill>
                <a:schemeClr val="tx1"/>
              </a:solidFill>
            </a:endParaRPr>
          </a:p>
        </p:txBody>
      </p:sp>
      <p:sp>
        <p:nvSpPr>
          <p:cNvPr id="29698" name="Rectangle 3"/>
          <p:cNvSpPr>
            <a:spLocks noGrp="1"/>
          </p:cNvSpPr>
          <p:nvPr>
            <p:ph type="body" idx="4294967295"/>
          </p:nvPr>
        </p:nvSpPr>
        <p:spPr>
          <a:xfrm>
            <a:off x="838200" y="1381125"/>
            <a:ext cx="10515600" cy="5049838"/>
          </a:xfrm>
        </p:spPr>
        <p:txBody>
          <a:bodyPr/>
          <a:lstStyle/>
          <a:p>
            <a:r>
              <a:rPr kumimoji="1" lang="zh-CN" altLang="en-US" smtClean="0">
                <a:solidFill>
                  <a:schemeClr val="tx1"/>
                </a:solidFill>
                <a:latin typeface="黑体" pitchFamily="49" charset="-122"/>
              </a:rPr>
              <a:t>一袋中有</a:t>
            </a:r>
            <a:r>
              <a:rPr kumimoji="1" lang="en-US" altLang="zh-CN" smtClean="0">
                <a:solidFill>
                  <a:schemeClr val="tx1"/>
                </a:solidFill>
                <a:latin typeface="黑体" pitchFamily="49" charset="-122"/>
              </a:rPr>
              <a:t>n</a:t>
            </a:r>
            <a:r>
              <a:rPr kumimoji="1" lang="zh-CN" altLang="en-US" smtClean="0">
                <a:solidFill>
                  <a:schemeClr val="tx1"/>
                </a:solidFill>
                <a:latin typeface="黑体" pitchFamily="49" charset="-122"/>
              </a:rPr>
              <a:t>个黑球</a:t>
            </a:r>
            <a:r>
              <a:rPr kumimoji="1" lang="en-US" altLang="zh-CN" smtClean="0">
                <a:solidFill>
                  <a:schemeClr val="tx1"/>
                </a:solidFill>
                <a:latin typeface="黑体" pitchFamily="49" charset="-122"/>
              </a:rPr>
              <a:t>m</a:t>
            </a:r>
            <a:r>
              <a:rPr kumimoji="1" lang="zh-CN" altLang="en-US" smtClean="0">
                <a:solidFill>
                  <a:schemeClr val="tx1"/>
                </a:solidFill>
                <a:latin typeface="黑体" pitchFamily="49" charset="-122"/>
              </a:rPr>
              <a:t>个白球，现不放回从袋中进行摸球，求第</a:t>
            </a:r>
            <a:r>
              <a:rPr kumimoji="1" lang="en-US" altLang="zh-CN" smtClean="0">
                <a:solidFill>
                  <a:schemeClr val="tx1"/>
                </a:solidFill>
                <a:latin typeface="黑体" pitchFamily="49" charset="-122"/>
              </a:rPr>
              <a:t>k</a:t>
            </a:r>
            <a:r>
              <a:rPr kumimoji="1" lang="zh-CN" altLang="en-US" smtClean="0">
                <a:solidFill>
                  <a:schemeClr val="tx1"/>
                </a:solidFill>
                <a:latin typeface="黑体" pitchFamily="49" charset="-122"/>
              </a:rPr>
              <a:t>次摸到白球的概率，</a:t>
            </a:r>
            <a:r>
              <a:rPr kumimoji="1" lang="en-US" altLang="zh-CN" smtClean="0">
                <a:solidFill>
                  <a:schemeClr val="tx1"/>
                </a:solidFill>
                <a:latin typeface="黑体" pitchFamily="49" charset="-122"/>
              </a:rPr>
              <a:t>k=1,2,3,…,n+m</a:t>
            </a:r>
            <a:r>
              <a:rPr kumimoji="1" lang="zh-CN" altLang="en-US" smtClean="0">
                <a:solidFill>
                  <a:schemeClr val="tx1"/>
                </a:solidFill>
                <a:latin typeface="黑体" pitchFamily="49" charset="-122"/>
              </a:rPr>
              <a:t>。</a:t>
            </a:r>
            <a:endParaRPr kumimoji="1" lang="en-US" altLang="zh-CN" smtClean="0">
              <a:solidFill>
                <a:schemeClr val="tx1"/>
              </a:solidFill>
              <a:latin typeface="黑体" pitchFamily="49" charset="-122"/>
            </a:endParaRPr>
          </a:p>
          <a:p>
            <a:pPr lvl="1"/>
            <a:r>
              <a:rPr kumimoji="1" lang="zh-CN" altLang="en-US" sz="2400" smtClean="0">
                <a:solidFill>
                  <a:schemeClr val="tx1"/>
                </a:solidFill>
                <a:latin typeface="黑体" pitchFamily="49" charset="-122"/>
              </a:rPr>
              <a:t>为了证明先摸摸到白球的概率不会大些，设：</a:t>
            </a:r>
            <a:endParaRPr kumimoji="1" lang="en-US" altLang="zh-CN" sz="2400" smtClean="0">
              <a:solidFill>
                <a:schemeClr val="tx1"/>
              </a:solidFill>
              <a:latin typeface="黑体" pitchFamily="49" charset="-122"/>
            </a:endParaRPr>
          </a:p>
          <a:p>
            <a:pPr lvl="1"/>
            <a:r>
              <a:rPr kumimoji="1" lang="en-US" altLang="zh-CN" sz="2400" smtClean="0">
                <a:solidFill>
                  <a:schemeClr val="tx1"/>
                </a:solidFill>
                <a:latin typeface="黑体" pitchFamily="49" charset="-122"/>
              </a:rPr>
              <a:t>A</a:t>
            </a:r>
            <a:r>
              <a:rPr kumimoji="1" lang="en-US" altLang="zh-CN" smtClean="0">
                <a:solidFill>
                  <a:schemeClr val="tx1"/>
                </a:solidFill>
                <a:latin typeface="黑体" pitchFamily="49" charset="-122"/>
              </a:rPr>
              <a:t>k</a:t>
            </a:r>
            <a:r>
              <a:rPr kumimoji="1" lang="en-US" altLang="zh-CN" sz="2400" smtClean="0">
                <a:solidFill>
                  <a:schemeClr val="tx1"/>
                </a:solidFill>
                <a:latin typeface="黑体" pitchFamily="49" charset="-122"/>
              </a:rPr>
              <a:t>=</a:t>
            </a:r>
            <a:r>
              <a:rPr kumimoji="1" lang="zh-CN" altLang="en-US" sz="2400" smtClean="0">
                <a:solidFill>
                  <a:schemeClr val="tx1"/>
                </a:solidFill>
                <a:latin typeface="黑体" pitchFamily="49" charset="-122"/>
              </a:rPr>
              <a:t>“第</a:t>
            </a:r>
            <a:r>
              <a:rPr kumimoji="1" lang="en-US" altLang="zh-CN" sz="2400" smtClean="0">
                <a:solidFill>
                  <a:schemeClr val="tx1"/>
                </a:solidFill>
                <a:latin typeface="黑体" pitchFamily="49" charset="-122"/>
              </a:rPr>
              <a:t>k</a:t>
            </a:r>
            <a:r>
              <a:rPr kumimoji="1" lang="zh-CN" altLang="en-US" sz="2400" smtClean="0">
                <a:solidFill>
                  <a:schemeClr val="tx1"/>
                </a:solidFill>
                <a:latin typeface="黑体" pitchFamily="49" charset="-122"/>
              </a:rPr>
              <a:t>次摸到白球”，</a:t>
            </a:r>
            <a:r>
              <a:rPr kumimoji="1" lang="en-US" altLang="zh-CN" sz="2400" smtClean="0">
                <a:solidFill>
                  <a:schemeClr val="tx1"/>
                </a:solidFill>
                <a:latin typeface="黑体" pitchFamily="49" charset="-122"/>
              </a:rPr>
              <a:t>k=1,2,…,n+m</a:t>
            </a:r>
            <a:r>
              <a:rPr kumimoji="1" lang="zh-CN" altLang="en-US" sz="2400" smtClean="0">
                <a:solidFill>
                  <a:schemeClr val="tx1"/>
                </a:solidFill>
                <a:latin typeface="黑体" pitchFamily="49" charset="-122"/>
              </a:rPr>
              <a:t>。</a:t>
            </a:r>
            <a:endParaRPr kumimoji="1" lang="en-US" altLang="zh-CN" sz="2400" smtClean="0">
              <a:solidFill>
                <a:schemeClr val="tx1"/>
              </a:solidFill>
              <a:latin typeface="黑体" pitchFamily="49" charset="-122"/>
            </a:endParaRPr>
          </a:p>
          <a:p>
            <a:pPr lvl="1"/>
            <a:r>
              <a:rPr kumimoji="1" lang="zh-CN" altLang="en-US" sz="2400" smtClean="0">
                <a:solidFill>
                  <a:schemeClr val="tx1"/>
                </a:solidFill>
                <a:latin typeface="黑体" pitchFamily="49" charset="-122"/>
              </a:rPr>
              <a:t>现证明：对任意正整数</a:t>
            </a:r>
            <a:r>
              <a:rPr kumimoji="1" lang="en-US" altLang="zh-CN" sz="2400" smtClean="0">
                <a:solidFill>
                  <a:schemeClr val="tx1"/>
                </a:solidFill>
                <a:latin typeface="黑体" pitchFamily="49" charset="-122"/>
              </a:rPr>
              <a:t>k(1&lt;=k&lt;=n+m)</a:t>
            </a:r>
            <a:r>
              <a:rPr kumimoji="1" lang="zh-CN" altLang="en-US" sz="2400" smtClean="0">
                <a:solidFill>
                  <a:schemeClr val="tx1"/>
                </a:solidFill>
                <a:latin typeface="黑体" pitchFamily="49" charset="-122"/>
              </a:rPr>
              <a:t>，均有</a:t>
            </a:r>
            <a:r>
              <a:rPr kumimoji="1" lang="en-US" altLang="zh-CN" sz="2400" smtClean="0">
                <a:solidFill>
                  <a:schemeClr val="tx1"/>
                </a:solidFill>
                <a:latin typeface="黑体" pitchFamily="49" charset="-122"/>
              </a:rPr>
              <a:t>P(A</a:t>
            </a:r>
            <a:r>
              <a:rPr kumimoji="1" lang="en-US" altLang="zh-CN" smtClean="0">
                <a:solidFill>
                  <a:schemeClr val="tx1"/>
                </a:solidFill>
                <a:latin typeface="黑体" pitchFamily="49" charset="-122"/>
              </a:rPr>
              <a:t>k</a:t>
            </a:r>
            <a:r>
              <a:rPr kumimoji="1" lang="en-US" altLang="zh-CN" sz="2400" smtClean="0">
                <a:solidFill>
                  <a:schemeClr val="tx1"/>
                </a:solidFill>
                <a:latin typeface="黑体" pitchFamily="49" charset="-122"/>
              </a:rPr>
              <a:t>)=m/(n+m)</a:t>
            </a:r>
            <a:r>
              <a:rPr kumimoji="1" lang="zh-CN" altLang="en-US" sz="2400" smtClean="0">
                <a:solidFill>
                  <a:schemeClr val="tx1"/>
                </a:solidFill>
                <a:latin typeface="黑体" pitchFamily="49" charset="-122"/>
              </a:rPr>
              <a:t>。</a:t>
            </a:r>
            <a:endParaRPr kumimoji="1" lang="en-US" altLang="zh-CN" sz="2400" smtClean="0">
              <a:solidFill>
                <a:schemeClr val="tx1"/>
              </a:solidFill>
              <a:latin typeface="黑体" pitchFamily="49" charset="-122"/>
            </a:endParaRPr>
          </a:p>
          <a:p>
            <a:pPr lvl="1"/>
            <a:r>
              <a:rPr kumimoji="1" lang="zh-CN" altLang="en-US" sz="2400" smtClean="0">
                <a:solidFill>
                  <a:schemeClr val="tx1"/>
                </a:solidFill>
                <a:latin typeface="黑体" pitchFamily="49" charset="-122"/>
                <a:sym typeface="Wingdings" charset="2"/>
              </a:rPr>
              <a:t>证明：</a:t>
            </a:r>
            <a:r>
              <a:rPr kumimoji="1" lang="en-US" altLang="zh-CN" sz="2400" smtClean="0">
                <a:solidFill>
                  <a:schemeClr val="tx1"/>
                </a:solidFill>
                <a:latin typeface="黑体" pitchFamily="49" charset="-122"/>
                <a:sym typeface="Wingdings" charset="2"/>
              </a:rPr>
              <a:t>(</a:t>
            </a:r>
            <a:r>
              <a:rPr kumimoji="1" lang="zh-CN" altLang="en-US" sz="2400" smtClean="0">
                <a:solidFill>
                  <a:schemeClr val="tx1"/>
                </a:solidFill>
                <a:latin typeface="黑体" pitchFamily="49" charset="-122"/>
                <a:sym typeface="Wingdings" charset="2"/>
              </a:rPr>
              <a:t>数学归纳法</a:t>
            </a:r>
            <a:r>
              <a:rPr kumimoji="1" lang="en-US" altLang="zh-CN" sz="2400" smtClean="0">
                <a:solidFill>
                  <a:schemeClr val="tx1"/>
                </a:solidFill>
                <a:latin typeface="黑体" pitchFamily="49" charset="-122"/>
              </a:rPr>
              <a:t>)</a:t>
            </a:r>
            <a:r>
              <a:rPr kumimoji="1" lang="zh-CN" altLang="en-US" sz="2400" smtClean="0">
                <a:solidFill>
                  <a:schemeClr val="tx1"/>
                </a:solidFill>
                <a:latin typeface="黑体" pitchFamily="49" charset="-122"/>
              </a:rPr>
              <a:t>显然</a:t>
            </a:r>
            <a:r>
              <a:rPr kumimoji="1" lang="en-US" altLang="zh-CN" sz="2400" smtClean="0">
                <a:solidFill>
                  <a:schemeClr val="tx1"/>
                </a:solidFill>
                <a:latin typeface="黑体" pitchFamily="49" charset="-122"/>
              </a:rPr>
              <a:t>P(A</a:t>
            </a:r>
            <a:r>
              <a:rPr kumimoji="1" lang="en-US" altLang="zh-CN" smtClean="0">
                <a:solidFill>
                  <a:schemeClr val="tx1"/>
                </a:solidFill>
                <a:latin typeface="黑体" pitchFamily="49" charset="-122"/>
              </a:rPr>
              <a:t>1</a:t>
            </a:r>
            <a:r>
              <a:rPr kumimoji="1" lang="en-US" altLang="zh-CN" sz="2400" smtClean="0">
                <a:solidFill>
                  <a:schemeClr val="tx1"/>
                </a:solidFill>
                <a:latin typeface="黑体" pitchFamily="49" charset="-122"/>
              </a:rPr>
              <a:t>)=m/(n+m)</a:t>
            </a:r>
            <a:r>
              <a:rPr kumimoji="1" lang="zh-CN" altLang="en-US" sz="2400" smtClean="0">
                <a:solidFill>
                  <a:schemeClr val="tx1"/>
                </a:solidFill>
                <a:latin typeface="黑体" pitchFamily="49" charset="-122"/>
              </a:rPr>
              <a:t>。现设</a:t>
            </a:r>
            <a:r>
              <a:rPr kumimoji="1" lang="en-US" altLang="zh-CN" sz="2400" smtClean="0">
                <a:solidFill>
                  <a:schemeClr val="tx1"/>
                </a:solidFill>
                <a:latin typeface="黑体" pitchFamily="49" charset="-122"/>
              </a:rPr>
              <a:t>k=j</a:t>
            </a:r>
            <a:r>
              <a:rPr kumimoji="1" lang="zh-CN" altLang="en-US" sz="2400" smtClean="0">
                <a:solidFill>
                  <a:schemeClr val="tx1"/>
                </a:solidFill>
                <a:latin typeface="黑体" pitchFamily="49" charset="-122"/>
              </a:rPr>
              <a:t>时结论成立</a:t>
            </a:r>
            <a:r>
              <a:rPr kumimoji="1" lang="en-US" altLang="zh-CN" sz="2400" smtClean="0">
                <a:solidFill>
                  <a:schemeClr val="tx1"/>
                </a:solidFill>
                <a:latin typeface="黑体" pitchFamily="49" charset="-122"/>
              </a:rPr>
              <a:t>(</a:t>
            </a:r>
            <a:r>
              <a:rPr kumimoji="1" lang="zh-CN" altLang="en-US" sz="2400" smtClean="0">
                <a:solidFill>
                  <a:schemeClr val="tx1"/>
                </a:solidFill>
                <a:latin typeface="黑体" pitchFamily="49" charset="-122"/>
              </a:rPr>
              <a:t>即第</a:t>
            </a:r>
            <a:r>
              <a:rPr kumimoji="1" lang="en-US" altLang="zh-CN" sz="2400" smtClean="0">
                <a:solidFill>
                  <a:schemeClr val="tx1"/>
                </a:solidFill>
                <a:latin typeface="黑体" pitchFamily="49" charset="-122"/>
              </a:rPr>
              <a:t>j</a:t>
            </a:r>
            <a:r>
              <a:rPr kumimoji="1" lang="zh-CN" altLang="en-US" sz="2400" smtClean="0">
                <a:solidFill>
                  <a:schemeClr val="tx1"/>
                </a:solidFill>
                <a:latin typeface="黑体" pitchFamily="49" charset="-122"/>
              </a:rPr>
              <a:t>次摸到白球的概率为袋中白球数比袋中总球数</a:t>
            </a:r>
            <a:r>
              <a:rPr kumimoji="1" lang="en-US" altLang="zh-CN" sz="2400" smtClean="0">
                <a:solidFill>
                  <a:schemeClr val="tx1"/>
                </a:solidFill>
                <a:latin typeface="黑体" pitchFamily="49" charset="-122"/>
              </a:rPr>
              <a:t>)</a:t>
            </a:r>
            <a:r>
              <a:rPr kumimoji="1" lang="zh-CN" altLang="en-US" sz="2400" smtClean="0">
                <a:solidFill>
                  <a:schemeClr val="tx1"/>
                </a:solidFill>
                <a:latin typeface="黑体" pitchFamily="49" charset="-122"/>
              </a:rPr>
              <a:t>，则</a:t>
            </a:r>
            <a:endParaRPr kumimoji="1" lang="en-US" altLang="zh-CN" sz="2400" smtClean="0">
              <a:solidFill>
                <a:schemeClr val="tx1"/>
              </a:solidFill>
              <a:latin typeface="黑体" pitchFamily="49" charset="-122"/>
            </a:endParaRPr>
          </a:p>
          <a:p>
            <a:pPr lvl="3">
              <a:lnSpc>
                <a:spcPct val="110000"/>
              </a:lnSpc>
            </a:pPr>
            <a:r>
              <a:rPr kumimoji="1" lang="en-US" altLang="zh-CN" sz="2400" smtClean="0">
                <a:solidFill>
                  <a:schemeClr val="tx1"/>
                </a:solidFill>
                <a:latin typeface="黑体" pitchFamily="49" charset="-122"/>
              </a:rPr>
              <a:t>P(A</a:t>
            </a:r>
            <a:r>
              <a:rPr kumimoji="1" lang="en-US" altLang="zh-CN" smtClean="0">
                <a:solidFill>
                  <a:schemeClr val="tx1"/>
                </a:solidFill>
                <a:latin typeface="黑体" pitchFamily="49" charset="-122"/>
              </a:rPr>
              <a:t>j+1</a:t>
            </a:r>
            <a:r>
              <a:rPr kumimoji="1" lang="en-US" altLang="zh-CN" sz="2400" smtClean="0">
                <a:solidFill>
                  <a:schemeClr val="tx1"/>
                </a:solidFill>
                <a:latin typeface="黑体" pitchFamily="49" charset="-122"/>
              </a:rPr>
              <a:t>)=P(A</a:t>
            </a:r>
            <a:r>
              <a:rPr kumimoji="1" lang="en-US" altLang="zh-CN" smtClean="0">
                <a:solidFill>
                  <a:schemeClr val="tx1"/>
                </a:solidFill>
                <a:latin typeface="黑体" pitchFamily="49" charset="-122"/>
              </a:rPr>
              <a:t>1</a:t>
            </a:r>
            <a:r>
              <a:rPr kumimoji="1" lang="en-US" altLang="zh-CN" sz="2400" smtClean="0">
                <a:solidFill>
                  <a:schemeClr val="tx1"/>
                </a:solidFill>
                <a:latin typeface="黑体" pitchFamily="49" charset="-122"/>
              </a:rPr>
              <a:t>)P(A</a:t>
            </a:r>
            <a:r>
              <a:rPr kumimoji="1" lang="en-US" altLang="zh-CN" smtClean="0">
                <a:solidFill>
                  <a:schemeClr val="tx1"/>
                </a:solidFill>
                <a:latin typeface="黑体" pitchFamily="49" charset="-122"/>
              </a:rPr>
              <a:t>j+1</a:t>
            </a:r>
            <a:r>
              <a:rPr kumimoji="1" lang="en-US" altLang="zh-CN" sz="2400" smtClean="0">
                <a:solidFill>
                  <a:schemeClr val="tx1"/>
                </a:solidFill>
                <a:latin typeface="黑体" pitchFamily="49" charset="-122"/>
              </a:rPr>
              <a:t>|A</a:t>
            </a:r>
            <a:r>
              <a:rPr kumimoji="1" lang="en-US" altLang="zh-CN" smtClean="0">
                <a:solidFill>
                  <a:schemeClr val="tx1"/>
                </a:solidFill>
                <a:latin typeface="黑体" pitchFamily="49" charset="-122"/>
              </a:rPr>
              <a:t>1</a:t>
            </a:r>
            <a:r>
              <a:rPr kumimoji="1" lang="en-US" altLang="zh-CN" sz="2400" smtClean="0">
                <a:solidFill>
                  <a:schemeClr val="tx1"/>
                </a:solidFill>
                <a:latin typeface="黑体" pitchFamily="49" charset="-122"/>
              </a:rPr>
              <a:t>)+P(</a:t>
            </a:r>
            <a:r>
              <a:rPr kumimoji="1" lang="en-US" altLang="zh-CN" sz="2400" smtClean="0">
                <a:solidFill>
                  <a:schemeClr val="tx1"/>
                </a:solidFill>
                <a:latin typeface="黑体" pitchFamily="49" charset="-122"/>
                <a:sym typeface="Symbol" pitchFamily="18" charset="2"/>
              </a:rPr>
              <a:t></a:t>
            </a:r>
            <a:r>
              <a:rPr kumimoji="1" lang="en-US" altLang="zh-CN" sz="2400" smtClean="0">
                <a:solidFill>
                  <a:schemeClr val="tx1"/>
                </a:solidFill>
                <a:latin typeface="黑体" pitchFamily="49" charset="-122"/>
              </a:rPr>
              <a:t>A</a:t>
            </a:r>
            <a:r>
              <a:rPr kumimoji="1" lang="en-US" altLang="zh-CN" smtClean="0">
                <a:solidFill>
                  <a:schemeClr val="tx1"/>
                </a:solidFill>
                <a:latin typeface="黑体" pitchFamily="49" charset="-122"/>
              </a:rPr>
              <a:t>1</a:t>
            </a:r>
            <a:r>
              <a:rPr kumimoji="1" lang="en-US" altLang="zh-CN" sz="2400" smtClean="0">
                <a:solidFill>
                  <a:schemeClr val="tx1"/>
                </a:solidFill>
                <a:latin typeface="黑体" pitchFamily="49" charset="-122"/>
              </a:rPr>
              <a:t>)P(A</a:t>
            </a:r>
            <a:r>
              <a:rPr kumimoji="1" lang="en-US" altLang="zh-CN" smtClean="0">
                <a:solidFill>
                  <a:schemeClr val="tx1"/>
                </a:solidFill>
                <a:latin typeface="黑体" pitchFamily="49" charset="-122"/>
              </a:rPr>
              <a:t>j+1</a:t>
            </a:r>
            <a:r>
              <a:rPr kumimoji="1" lang="en-US" altLang="zh-CN" sz="2400" smtClean="0">
                <a:solidFill>
                  <a:schemeClr val="tx1"/>
                </a:solidFill>
                <a:latin typeface="黑体" pitchFamily="49" charset="-122"/>
              </a:rPr>
              <a:t>|</a:t>
            </a:r>
            <a:r>
              <a:rPr kumimoji="1" lang="en-US" altLang="zh-CN" sz="2400" smtClean="0">
                <a:solidFill>
                  <a:schemeClr val="tx1"/>
                </a:solidFill>
                <a:latin typeface="黑体" pitchFamily="49" charset="-122"/>
                <a:sym typeface="Symbol" pitchFamily="18" charset="2"/>
              </a:rPr>
              <a:t></a:t>
            </a:r>
            <a:r>
              <a:rPr kumimoji="1" lang="en-US" altLang="zh-CN" sz="2400" smtClean="0">
                <a:solidFill>
                  <a:schemeClr val="tx1"/>
                </a:solidFill>
                <a:latin typeface="黑体" pitchFamily="49" charset="-122"/>
              </a:rPr>
              <a:t>A</a:t>
            </a:r>
            <a:r>
              <a:rPr kumimoji="1" lang="en-US" altLang="zh-CN" smtClean="0">
                <a:solidFill>
                  <a:schemeClr val="tx1"/>
                </a:solidFill>
                <a:latin typeface="黑体" pitchFamily="49" charset="-122"/>
              </a:rPr>
              <a:t>1</a:t>
            </a:r>
            <a:r>
              <a:rPr kumimoji="1" lang="en-US" altLang="zh-CN" sz="2400" smtClean="0">
                <a:solidFill>
                  <a:schemeClr val="tx1"/>
                </a:solidFill>
                <a:latin typeface="黑体" pitchFamily="49" charset="-122"/>
              </a:rPr>
              <a:t>)</a:t>
            </a:r>
            <a:endParaRPr kumimoji="1" lang="en-US" altLang="zh-CN" sz="2400" smtClean="0">
              <a:solidFill>
                <a:schemeClr val="tx1"/>
              </a:solidFill>
              <a:latin typeface="黑体" pitchFamily="49" charset="-122"/>
            </a:endParaRPr>
          </a:p>
          <a:p>
            <a:pPr lvl="3">
              <a:lnSpc>
                <a:spcPct val="110000"/>
              </a:lnSpc>
            </a:pPr>
            <a:r>
              <a:rPr kumimoji="1" lang="en-US" altLang="zh-CN" sz="2400" smtClean="0">
                <a:solidFill>
                  <a:schemeClr val="tx1"/>
                </a:solidFill>
                <a:latin typeface="黑体" pitchFamily="49" charset="-122"/>
              </a:rPr>
              <a:t>=m/(m+n)*(m-1)/(m+n-1) + n/(m+n)*m/(m+n-1)=m/(m+n)</a:t>
            </a:r>
            <a:endParaRPr kumimoji="1" lang="en-US" altLang="zh-CN" sz="2400" smtClean="0">
              <a:solidFill>
                <a:schemeClr val="tx1"/>
              </a:solidFill>
              <a:latin typeface="黑体" pitchFamily="49" charset="-122"/>
            </a:endParaRPr>
          </a:p>
          <a:p>
            <a:pPr lvl="3">
              <a:lnSpc>
                <a:spcPct val="110000"/>
              </a:lnSpc>
            </a:pPr>
            <a:r>
              <a:rPr kumimoji="1" lang="zh-CN" altLang="en-US" sz="2400" smtClean="0">
                <a:solidFill>
                  <a:schemeClr val="tx1"/>
                </a:solidFill>
                <a:latin typeface="黑体" pitchFamily="49" charset="-122"/>
              </a:rPr>
              <a:t>其中</a:t>
            </a:r>
            <a:r>
              <a:rPr kumimoji="1" lang="en-US" altLang="zh-CN" sz="2400" smtClean="0">
                <a:solidFill>
                  <a:schemeClr val="tx1"/>
                </a:solidFill>
                <a:latin typeface="黑体" pitchFamily="49" charset="-122"/>
              </a:rPr>
              <a:t>P(A</a:t>
            </a:r>
            <a:r>
              <a:rPr kumimoji="1" lang="en-US" altLang="zh-CN" smtClean="0">
                <a:solidFill>
                  <a:schemeClr val="tx1"/>
                </a:solidFill>
                <a:latin typeface="黑体" pitchFamily="49" charset="-122"/>
              </a:rPr>
              <a:t>j+1</a:t>
            </a:r>
            <a:r>
              <a:rPr kumimoji="1" lang="en-US" altLang="zh-CN" sz="2400" smtClean="0">
                <a:solidFill>
                  <a:schemeClr val="tx1"/>
                </a:solidFill>
                <a:latin typeface="黑体" pitchFamily="49" charset="-122"/>
              </a:rPr>
              <a:t>|A</a:t>
            </a:r>
            <a:r>
              <a:rPr kumimoji="1" lang="en-US" altLang="zh-CN" smtClean="0">
                <a:solidFill>
                  <a:schemeClr val="tx1"/>
                </a:solidFill>
                <a:latin typeface="黑体" pitchFamily="49" charset="-122"/>
              </a:rPr>
              <a:t>1</a:t>
            </a:r>
            <a:r>
              <a:rPr kumimoji="1" lang="en-US" altLang="zh-CN" sz="2400" smtClean="0">
                <a:solidFill>
                  <a:schemeClr val="tx1"/>
                </a:solidFill>
                <a:latin typeface="黑体" pitchFamily="49" charset="-122"/>
              </a:rPr>
              <a:t>)</a:t>
            </a:r>
            <a:r>
              <a:rPr kumimoji="1" lang="zh-CN" altLang="en-US" sz="2400" smtClean="0">
                <a:solidFill>
                  <a:schemeClr val="tx1"/>
                </a:solidFill>
                <a:latin typeface="黑体" pitchFamily="49" charset="-122"/>
              </a:rPr>
              <a:t>等于从装有</a:t>
            </a:r>
            <a:r>
              <a:rPr kumimoji="1" lang="en-US" altLang="zh-CN" sz="2400" smtClean="0">
                <a:solidFill>
                  <a:schemeClr val="tx1"/>
                </a:solidFill>
                <a:latin typeface="黑体" pitchFamily="49" charset="-122"/>
              </a:rPr>
              <a:t>n</a:t>
            </a:r>
            <a:r>
              <a:rPr kumimoji="1" lang="zh-CN" altLang="en-US" sz="2400" smtClean="0">
                <a:solidFill>
                  <a:schemeClr val="tx1"/>
                </a:solidFill>
                <a:latin typeface="黑体" pitchFamily="49" charset="-122"/>
              </a:rPr>
              <a:t>个黑球</a:t>
            </a:r>
            <a:r>
              <a:rPr kumimoji="1" lang="en-US" altLang="zh-CN" sz="2400" smtClean="0">
                <a:solidFill>
                  <a:schemeClr val="tx1"/>
                </a:solidFill>
                <a:latin typeface="黑体" pitchFamily="49" charset="-122"/>
              </a:rPr>
              <a:t>m-1</a:t>
            </a:r>
            <a:r>
              <a:rPr kumimoji="1" lang="zh-CN" altLang="en-US" sz="2400" smtClean="0">
                <a:solidFill>
                  <a:schemeClr val="tx1"/>
                </a:solidFill>
                <a:latin typeface="黑体" pitchFamily="49" charset="-122"/>
              </a:rPr>
              <a:t>个白球的袋中第</a:t>
            </a:r>
            <a:r>
              <a:rPr kumimoji="1" lang="en-US" altLang="zh-CN" sz="2400" smtClean="0">
                <a:solidFill>
                  <a:schemeClr val="tx1"/>
                </a:solidFill>
                <a:latin typeface="黑体" pitchFamily="49" charset="-122"/>
              </a:rPr>
              <a:t>j</a:t>
            </a:r>
            <a:r>
              <a:rPr kumimoji="1" lang="zh-CN" altLang="en-US" sz="2400" smtClean="0">
                <a:solidFill>
                  <a:schemeClr val="tx1"/>
                </a:solidFill>
                <a:latin typeface="黑体" pitchFamily="49" charset="-122"/>
              </a:rPr>
              <a:t>次摸到白球的概率，由归纳假设它为</a:t>
            </a:r>
            <a:r>
              <a:rPr kumimoji="1" lang="en-US" altLang="zh-CN" sz="2400" smtClean="0">
                <a:solidFill>
                  <a:schemeClr val="tx1"/>
                </a:solidFill>
                <a:latin typeface="黑体" pitchFamily="49" charset="-122"/>
              </a:rPr>
              <a:t>(m-1)/(m-1+n)</a:t>
            </a:r>
            <a:r>
              <a:rPr kumimoji="1" lang="zh-CN" altLang="en-US" sz="2400" smtClean="0">
                <a:solidFill>
                  <a:schemeClr val="tx1"/>
                </a:solidFill>
                <a:latin typeface="黑体" pitchFamily="49" charset="-122"/>
              </a:rPr>
              <a:t>，类似地有</a:t>
            </a:r>
            <a:r>
              <a:rPr kumimoji="1" lang="en-US" altLang="zh-CN" sz="2400" smtClean="0">
                <a:solidFill>
                  <a:schemeClr val="tx1"/>
                </a:solidFill>
                <a:latin typeface="黑体" pitchFamily="49" charset="-122"/>
              </a:rPr>
              <a:t>P(A</a:t>
            </a:r>
            <a:r>
              <a:rPr kumimoji="1" lang="en-US" altLang="zh-CN" smtClean="0">
                <a:solidFill>
                  <a:schemeClr val="tx1"/>
                </a:solidFill>
                <a:latin typeface="黑体" pitchFamily="49" charset="-122"/>
              </a:rPr>
              <a:t>j+1</a:t>
            </a:r>
            <a:r>
              <a:rPr kumimoji="1" lang="en-US" altLang="zh-CN" sz="2400" smtClean="0">
                <a:solidFill>
                  <a:schemeClr val="tx1"/>
                </a:solidFill>
                <a:latin typeface="黑体" pitchFamily="49" charset="-122"/>
              </a:rPr>
              <a:t>|</a:t>
            </a:r>
            <a:r>
              <a:rPr kumimoji="1" lang="en-US" altLang="zh-CN" sz="2400" smtClean="0">
                <a:solidFill>
                  <a:schemeClr val="tx1"/>
                </a:solidFill>
                <a:latin typeface="黑体" pitchFamily="49" charset="-122"/>
                <a:sym typeface="Symbol" pitchFamily="18" charset="2"/>
              </a:rPr>
              <a:t></a:t>
            </a:r>
            <a:r>
              <a:rPr kumimoji="1" lang="en-US" altLang="zh-CN" sz="2400" smtClean="0">
                <a:solidFill>
                  <a:schemeClr val="tx1"/>
                </a:solidFill>
                <a:latin typeface="黑体" pitchFamily="49" charset="-122"/>
              </a:rPr>
              <a:t>A</a:t>
            </a:r>
            <a:r>
              <a:rPr kumimoji="1" lang="en-US" altLang="zh-CN" smtClean="0">
                <a:solidFill>
                  <a:schemeClr val="tx1"/>
                </a:solidFill>
                <a:latin typeface="黑体" pitchFamily="49" charset="-122"/>
              </a:rPr>
              <a:t>1</a:t>
            </a:r>
            <a:r>
              <a:rPr kumimoji="1" lang="en-US" altLang="zh-CN" sz="2400" smtClean="0">
                <a:solidFill>
                  <a:schemeClr val="tx1"/>
                </a:solidFill>
                <a:latin typeface="黑体" pitchFamily="49" charset="-122"/>
              </a:rPr>
              <a:t>)=m/(m+n-1)</a:t>
            </a:r>
            <a:r>
              <a:rPr kumimoji="1" lang="zh-CN" altLang="en-US" sz="2400" smtClean="0">
                <a:solidFill>
                  <a:schemeClr val="tx1"/>
                </a:solidFill>
                <a:latin typeface="黑体" pitchFamily="49" charset="-122"/>
              </a:rPr>
              <a:t>。于是，结论得证。</a:t>
            </a:r>
            <a:endParaRPr kumimoji="1" lang="zh-CN" altLang="en-US" sz="2400" smtClean="0">
              <a:solidFill>
                <a:schemeClr val="tx1"/>
              </a:solidFill>
              <a:latin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9698">
                                            <p:txEl>
                                              <p:pRg st="0" end="0"/>
                                            </p:txEl>
                                          </p:spTgt>
                                        </p:tgtEl>
                                        <p:attrNameLst>
                                          <p:attrName>style.visibility</p:attrName>
                                        </p:attrNameLst>
                                      </p:cBhvr>
                                      <p:to>
                                        <p:strVal val="visible"/>
                                      </p:to>
                                    </p:set>
                                    <p:animEffect transition="in" filter="blinds(horizontal)">
                                      <p:cBhvr>
                                        <p:cTn id="7" dur="500"/>
                                        <p:tgtEl>
                                          <p:spTgt spid="296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9698">
                                            <p:txEl>
                                              <p:pRg st="1" end="1"/>
                                            </p:txEl>
                                          </p:spTgt>
                                        </p:tgtEl>
                                        <p:attrNameLst>
                                          <p:attrName>style.visibility</p:attrName>
                                        </p:attrNameLst>
                                      </p:cBhvr>
                                      <p:to>
                                        <p:strVal val="visible"/>
                                      </p:to>
                                    </p:set>
                                    <p:animEffect transition="in" filter="blinds(horizontal)">
                                      <p:cBhvr>
                                        <p:cTn id="12" dur="500"/>
                                        <p:tgtEl>
                                          <p:spTgt spid="29698">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9698">
                                            <p:txEl>
                                              <p:pRg st="2" end="2"/>
                                            </p:txEl>
                                          </p:spTgt>
                                        </p:tgtEl>
                                        <p:attrNameLst>
                                          <p:attrName>style.visibility</p:attrName>
                                        </p:attrNameLst>
                                      </p:cBhvr>
                                      <p:to>
                                        <p:strVal val="visible"/>
                                      </p:to>
                                    </p:set>
                                    <p:animEffect transition="in" filter="blinds(horizontal)">
                                      <p:cBhvr>
                                        <p:cTn id="15" dur="500"/>
                                        <p:tgtEl>
                                          <p:spTgt spid="29698">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Par">
                                  <p:stCondLst>
                                    <p:cond delay="0"/>
                                  </p:stCondLst>
                                  <p:childTnLst>
                                    <p:set>
                                      <p:cBhvr>
                                        <p:cTn id="19" dur="1" fill="hold">
                                          <p:stCondLst>
                                            <p:cond delay="0"/>
                                          </p:stCondLst>
                                        </p:cTn>
                                        <p:tgtEl>
                                          <p:spTgt spid="29698">
                                            <p:txEl>
                                              <p:pRg st="3" end="3"/>
                                            </p:txEl>
                                          </p:spTgt>
                                        </p:tgtEl>
                                        <p:attrNameLst>
                                          <p:attrName>style.visibility</p:attrName>
                                        </p:attrNameLst>
                                      </p:cBhvr>
                                      <p:to>
                                        <p:strVal val="visible"/>
                                      </p:to>
                                    </p:set>
                                    <p:animEffect transition="in" filter="blinds(horizontal)">
                                      <p:cBhvr>
                                        <p:cTn id="20" dur="500"/>
                                        <p:tgtEl>
                                          <p:spTgt spid="29698">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9698">
                                            <p:txEl>
                                              <p:pRg st="4" end="4"/>
                                            </p:txEl>
                                          </p:spTgt>
                                        </p:tgtEl>
                                        <p:attrNameLst>
                                          <p:attrName>style.visibility</p:attrName>
                                        </p:attrNameLst>
                                      </p:cBhvr>
                                      <p:to>
                                        <p:strVal val="visible"/>
                                      </p:to>
                                    </p:set>
                                    <p:animEffect transition="in" filter="blinds(horizontal)">
                                      <p:cBhvr>
                                        <p:cTn id="25" dur="500"/>
                                        <p:tgtEl>
                                          <p:spTgt spid="29698">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29698">
                                            <p:txEl>
                                              <p:pRg st="5" end="5"/>
                                            </p:txEl>
                                          </p:spTgt>
                                        </p:tgtEl>
                                        <p:attrNameLst>
                                          <p:attrName>style.visibility</p:attrName>
                                        </p:attrNameLst>
                                      </p:cBhvr>
                                      <p:to>
                                        <p:strVal val="visible"/>
                                      </p:to>
                                    </p:set>
                                    <p:animEffect transition="in" filter="blinds(horizontal)">
                                      <p:cBhvr>
                                        <p:cTn id="30" dur="500"/>
                                        <p:tgtEl>
                                          <p:spTgt spid="29698">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29698">
                                            <p:txEl>
                                              <p:pRg st="6" end="6"/>
                                            </p:txEl>
                                          </p:spTgt>
                                        </p:tgtEl>
                                        <p:attrNameLst>
                                          <p:attrName>style.visibility</p:attrName>
                                        </p:attrNameLst>
                                      </p:cBhvr>
                                      <p:to>
                                        <p:strVal val="visible"/>
                                      </p:to>
                                    </p:set>
                                    <p:animEffect transition="in" filter="blinds(horizontal)">
                                      <p:cBhvr>
                                        <p:cTn id="35" dur="500"/>
                                        <p:tgtEl>
                                          <p:spTgt spid="29698">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29698">
                                            <p:txEl>
                                              <p:pRg st="7" end="7"/>
                                            </p:txEl>
                                          </p:spTgt>
                                        </p:tgtEl>
                                        <p:attrNameLst>
                                          <p:attrName>style.visibility</p:attrName>
                                        </p:attrNameLst>
                                      </p:cBhvr>
                                      <p:to>
                                        <p:strVal val="visible"/>
                                      </p:to>
                                    </p:set>
                                    <p:animEffect transition="in" filter="blinds(horizontal)">
                                      <p:cBhvr>
                                        <p:cTn id="40" dur="500"/>
                                        <p:tgtEl>
                                          <p:spTgt spid="2969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p:cNvSpPr>
          <p:nvPr>
            <p:ph type="title" idx="4294967295"/>
          </p:nvPr>
        </p:nvSpPr>
        <p:spPr/>
        <p:txBody>
          <a:bodyPr/>
          <a:lstStyle/>
          <a:p>
            <a:r>
              <a:rPr lang="zh-CN" altLang="en-US" smtClean="0">
                <a:solidFill>
                  <a:schemeClr val="tx1"/>
                </a:solidFill>
              </a:rPr>
              <a:t>最后摸出黑球的概率有多大</a:t>
            </a:r>
            <a:endParaRPr lang="zh-CN" altLang="en-US" smtClean="0">
              <a:solidFill>
                <a:schemeClr val="tx1"/>
              </a:solidFill>
            </a:endParaRPr>
          </a:p>
        </p:txBody>
      </p:sp>
      <p:sp>
        <p:nvSpPr>
          <p:cNvPr id="30722" name="Rectangle 3"/>
          <p:cNvSpPr>
            <a:spLocks noGrp="1"/>
          </p:cNvSpPr>
          <p:nvPr>
            <p:ph type="body" idx="4294967295"/>
          </p:nvPr>
        </p:nvSpPr>
        <p:spPr>
          <a:xfrm>
            <a:off x="838200" y="1381125"/>
            <a:ext cx="10515600" cy="5176838"/>
          </a:xfrm>
        </p:spPr>
        <p:txBody>
          <a:bodyPr/>
          <a:lstStyle/>
          <a:p>
            <a:pPr>
              <a:lnSpc>
                <a:spcPct val="100000"/>
              </a:lnSpc>
            </a:pPr>
            <a:r>
              <a:rPr lang="zh-CN" altLang="en-US" smtClean="0">
                <a:solidFill>
                  <a:schemeClr val="tx1"/>
                </a:solidFill>
                <a:latin typeface="黑体" pitchFamily="49" charset="-122"/>
              </a:rPr>
              <a:t>设有</a:t>
            </a:r>
            <a:r>
              <a:rPr lang="en-US" altLang="zh-CN" smtClean="0">
                <a:solidFill>
                  <a:schemeClr val="tx1"/>
                </a:solidFill>
                <a:latin typeface="黑体" pitchFamily="49" charset="-122"/>
              </a:rPr>
              <a:t>N</a:t>
            </a:r>
            <a:r>
              <a:rPr lang="zh-CN" altLang="en-US" smtClean="0">
                <a:solidFill>
                  <a:schemeClr val="tx1"/>
                </a:solidFill>
                <a:latin typeface="黑体" pitchFamily="49" charset="-122"/>
              </a:rPr>
              <a:t>个袋子，每袋中有</a:t>
            </a:r>
            <a:r>
              <a:rPr lang="en-US" altLang="zh-CN" smtClean="0">
                <a:solidFill>
                  <a:schemeClr val="tx1"/>
                </a:solidFill>
                <a:latin typeface="黑体" pitchFamily="49" charset="-122"/>
              </a:rPr>
              <a:t>n</a:t>
            </a:r>
            <a:r>
              <a:rPr lang="zh-CN" altLang="en-US" smtClean="0">
                <a:solidFill>
                  <a:schemeClr val="tx1"/>
                </a:solidFill>
                <a:latin typeface="黑体" pitchFamily="49" charset="-122"/>
              </a:rPr>
              <a:t>个黑球个</a:t>
            </a:r>
            <a:r>
              <a:rPr lang="en-US" altLang="zh-CN" smtClean="0">
                <a:solidFill>
                  <a:schemeClr val="tx1"/>
                </a:solidFill>
                <a:latin typeface="黑体" pitchFamily="49" charset="-122"/>
              </a:rPr>
              <a:t>m</a:t>
            </a:r>
            <a:r>
              <a:rPr lang="zh-CN" altLang="en-US" smtClean="0">
                <a:solidFill>
                  <a:schemeClr val="tx1"/>
                </a:solidFill>
                <a:latin typeface="黑体" pitchFamily="49" charset="-122"/>
              </a:rPr>
              <a:t>白球，从第</a:t>
            </a:r>
            <a:r>
              <a:rPr lang="en-US" altLang="zh-CN" smtClean="0">
                <a:solidFill>
                  <a:schemeClr val="tx1"/>
                </a:solidFill>
                <a:latin typeface="黑体" pitchFamily="49" charset="-122"/>
              </a:rPr>
              <a:t>1</a:t>
            </a:r>
            <a:r>
              <a:rPr lang="zh-CN" altLang="en-US" smtClean="0">
                <a:solidFill>
                  <a:schemeClr val="tx1"/>
                </a:solidFill>
                <a:latin typeface="黑体" pitchFamily="49" charset="-122"/>
              </a:rPr>
              <a:t>袋中摸出一球放入第</a:t>
            </a:r>
            <a:r>
              <a:rPr lang="en-US" altLang="zh-CN" smtClean="0">
                <a:solidFill>
                  <a:schemeClr val="tx1"/>
                </a:solidFill>
                <a:latin typeface="黑体" pitchFamily="49" charset="-122"/>
              </a:rPr>
              <a:t>2</a:t>
            </a:r>
            <a:r>
              <a:rPr lang="zh-CN" altLang="en-US" smtClean="0">
                <a:solidFill>
                  <a:schemeClr val="tx1"/>
                </a:solidFill>
                <a:latin typeface="黑体" pitchFamily="49" charset="-122"/>
              </a:rPr>
              <a:t>袋，再从第</a:t>
            </a:r>
            <a:r>
              <a:rPr lang="en-US" altLang="zh-CN" smtClean="0">
                <a:solidFill>
                  <a:schemeClr val="tx1"/>
                </a:solidFill>
                <a:latin typeface="黑体" pitchFamily="49" charset="-122"/>
              </a:rPr>
              <a:t>2</a:t>
            </a:r>
            <a:r>
              <a:rPr lang="zh-CN" altLang="en-US" smtClean="0">
                <a:solidFill>
                  <a:schemeClr val="tx1"/>
                </a:solidFill>
                <a:latin typeface="黑体" pitchFamily="49" charset="-122"/>
              </a:rPr>
              <a:t>袋中摸出一球放入第</a:t>
            </a:r>
            <a:r>
              <a:rPr lang="en-US" altLang="zh-CN" smtClean="0">
                <a:solidFill>
                  <a:schemeClr val="tx1"/>
                </a:solidFill>
                <a:latin typeface="黑体" pitchFamily="49" charset="-122"/>
              </a:rPr>
              <a:t>3</a:t>
            </a:r>
            <a:r>
              <a:rPr lang="zh-CN" altLang="en-US" smtClean="0">
                <a:solidFill>
                  <a:schemeClr val="tx1"/>
                </a:solidFill>
                <a:latin typeface="黑体" pitchFamily="49" charset="-122"/>
              </a:rPr>
              <a:t>袋，这样一直下去，直至从第</a:t>
            </a:r>
            <a:r>
              <a:rPr lang="en-US" altLang="zh-CN" smtClean="0">
                <a:solidFill>
                  <a:schemeClr val="tx1"/>
                </a:solidFill>
                <a:latin typeface="黑体" pitchFamily="49" charset="-122"/>
              </a:rPr>
              <a:t>N</a:t>
            </a:r>
            <a:r>
              <a:rPr lang="zh-CN" altLang="en-US" smtClean="0">
                <a:solidFill>
                  <a:schemeClr val="tx1"/>
                </a:solidFill>
                <a:latin typeface="黑体" pitchFamily="49" charset="-122"/>
              </a:rPr>
              <a:t>袋中摸出一球。求最后摸出的是白球的概率。</a:t>
            </a:r>
            <a:endParaRPr lang="en-US" altLang="zh-CN" smtClean="0">
              <a:solidFill>
                <a:schemeClr val="tx1"/>
              </a:solidFill>
              <a:latin typeface="黑体" pitchFamily="49" charset="-122"/>
            </a:endParaRPr>
          </a:p>
          <a:p>
            <a:pPr>
              <a:lnSpc>
                <a:spcPct val="80000"/>
              </a:lnSpc>
            </a:pPr>
            <a:r>
              <a:rPr lang="zh-CN" altLang="en-US" smtClean="0">
                <a:solidFill>
                  <a:schemeClr val="tx1"/>
                </a:solidFill>
                <a:latin typeface="黑体" pitchFamily="49" charset="-122"/>
              </a:rPr>
              <a:t>解：为求此概率，设</a:t>
            </a:r>
            <a:endParaRPr lang="en-US" altLang="zh-CN" smtClean="0">
              <a:solidFill>
                <a:schemeClr val="tx1"/>
              </a:solidFill>
              <a:latin typeface="黑体" pitchFamily="49" charset="-122"/>
            </a:endParaRPr>
          </a:p>
          <a:p>
            <a:pPr lvl="2">
              <a:lnSpc>
                <a:spcPct val="80000"/>
              </a:lnSpc>
            </a:pPr>
            <a:r>
              <a:rPr lang="en-US" altLang="zh-CN" sz="2400" smtClean="0">
                <a:solidFill>
                  <a:schemeClr val="tx1"/>
                </a:solidFill>
                <a:latin typeface="黑体" pitchFamily="49" charset="-122"/>
              </a:rPr>
              <a:t>A</a:t>
            </a:r>
            <a:r>
              <a:rPr lang="en-US" altLang="zh-CN" sz="2000" smtClean="0">
                <a:solidFill>
                  <a:schemeClr val="tx1"/>
                </a:solidFill>
                <a:latin typeface="黑体" pitchFamily="49" charset="-122"/>
              </a:rPr>
              <a:t>i</a:t>
            </a:r>
            <a:r>
              <a:rPr lang="en-US" altLang="zh-CN" sz="2400" smtClean="0">
                <a:solidFill>
                  <a:schemeClr val="tx1"/>
                </a:solidFill>
                <a:latin typeface="黑体" pitchFamily="49" charset="-122"/>
              </a:rPr>
              <a:t>=</a:t>
            </a:r>
            <a:r>
              <a:rPr lang="zh-CN" altLang="en-US" sz="2400" smtClean="0">
                <a:solidFill>
                  <a:schemeClr val="tx1"/>
                </a:solidFill>
                <a:latin typeface="黑体" pitchFamily="49" charset="-122"/>
              </a:rPr>
              <a:t>“第</a:t>
            </a:r>
            <a:r>
              <a:rPr lang="en-US" altLang="zh-CN" sz="2400" smtClean="0">
                <a:solidFill>
                  <a:schemeClr val="tx1"/>
                </a:solidFill>
                <a:latin typeface="黑体" pitchFamily="49" charset="-122"/>
              </a:rPr>
              <a:t>i</a:t>
            </a:r>
            <a:r>
              <a:rPr lang="zh-CN" altLang="en-US" sz="2400" smtClean="0">
                <a:solidFill>
                  <a:schemeClr val="tx1"/>
                </a:solidFill>
                <a:latin typeface="黑体" pitchFamily="49" charset="-122"/>
              </a:rPr>
              <a:t>次摸出白球”，</a:t>
            </a:r>
            <a:r>
              <a:rPr lang="en-US" altLang="zh-CN" sz="2400" smtClean="0">
                <a:solidFill>
                  <a:schemeClr val="tx1"/>
                </a:solidFill>
                <a:latin typeface="黑体" pitchFamily="49" charset="-122"/>
              </a:rPr>
              <a:t>i=1,2,…,N</a:t>
            </a:r>
            <a:endParaRPr lang="en-US" altLang="zh-CN" sz="2400" smtClean="0">
              <a:solidFill>
                <a:schemeClr val="tx1"/>
              </a:solidFill>
              <a:latin typeface="黑体" pitchFamily="49" charset="-122"/>
            </a:endParaRPr>
          </a:p>
          <a:p>
            <a:pPr lvl="2">
              <a:lnSpc>
                <a:spcPct val="100000"/>
              </a:lnSpc>
            </a:pPr>
            <a:r>
              <a:rPr lang="zh-CN" altLang="en-US" sz="2400" smtClean="0">
                <a:solidFill>
                  <a:schemeClr val="tx1"/>
                </a:solidFill>
                <a:latin typeface="黑体" pitchFamily="49" charset="-122"/>
              </a:rPr>
              <a:t>显然，</a:t>
            </a:r>
            <a:r>
              <a:rPr lang="en-US" altLang="zh-CN" sz="2400" smtClean="0">
                <a:solidFill>
                  <a:schemeClr val="tx1"/>
                </a:solidFill>
                <a:latin typeface="黑体" pitchFamily="49" charset="-122"/>
              </a:rPr>
              <a:t>P(A</a:t>
            </a:r>
            <a:r>
              <a:rPr lang="en-US" altLang="zh-CN" smtClean="0">
                <a:solidFill>
                  <a:schemeClr val="tx1"/>
                </a:solidFill>
                <a:latin typeface="黑体" pitchFamily="49" charset="-122"/>
              </a:rPr>
              <a:t>1</a:t>
            </a:r>
            <a:r>
              <a:rPr lang="en-US" altLang="zh-CN" sz="2400" smtClean="0">
                <a:solidFill>
                  <a:schemeClr val="tx1"/>
                </a:solidFill>
                <a:latin typeface="黑体" pitchFamily="49" charset="-122"/>
              </a:rPr>
              <a:t>)=m/(m+n)</a:t>
            </a:r>
            <a:r>
              <a:rPr lang="zh-CN" altLang="en-US" sz="2400" smtClean="0">
                <a:solidFill>
                  <a:schemeClr val="tx1"/>
                </a:solidFill>
                <a:latin typeface="黑体" pitchFamily="49" charset="-122"/>
              </a:rPr>
              <a:t>，由全概率公式，得：</a:t>
            </a:r>
            <a:endParaRPr lang="en-US" altLang="zh-CN" sz="2400" smtClean="0">
              <a:solidFill>
                <a:schemeClr val="tx1"/>
              </a:solidFill>
              <a:latin typeface="黑体" pitchFamily="49" charset="-122"/>
            </a:endParaRPr>
          </a:p>
          <a:p>
            <a:pPr lvl="2">
              <a:lnSpc>
                <a:spcPct val="100000"/>
              </a:lnSpc>
            </a:pPr>
            <a:r>
              <a:rPr lang="en-US" altLang="zh-CN" sz="2400" smtClean="0">
                <a:solidFill>
                  <a:schemeClr val="tx1"/>
                </a:solidFill>
                <a:latin typeface="黑体" pitchFamily="49" charset="-122"/>
              </a:rPr>
              <a:t>P(A</a:t>
            </a:r>
            <a:r>
              <a:rPr lang="en-US" altLang="zh-CN" smtClean="0">
                <a:solidFill>
                  <a:schemeClr val="tx1"/>
                </a:solidFill>
                <a:latin typeface="黑体" pitchFamily="49" charset="-122"/>
              </a:rPr>
              <a:t>2</a:t>
            </a:r>
            <a:r>
              <a:rPr lang="en-US" altLang="zh-CN" sz="2400" smtClean="0">
                <a:solidFill>
                  <a:schemeClr val="tx1"/>
                </a:solidFill>
                <a:latin typeface="黑体" pitchFamily="49" charset="-122"/>
              </a:rPr>
              <a:t>)=P(A</a:t>
            </a:r>
            <a:r>
              <a:rPr lang="en-US" altLang="zh-CN" smtClean="0">
                <a:solidFill>
                  <a:schemeClr val="tx1"/>
                </a:solidFill>
                <a:latin typeface="黑体" pitchFamily="49" charset="-122"/>
              </a:rPr>
              <a:t>1</a:t>
            </a:r>
            <a:r>
              <a:rPr lang="en-US" altLang="zh-CN" sz="2400" smtClean="0">
                <a:solidFill>
                  <a:schemeClr val="tx1"/>
                </a:solidFill>
                <a:latin typeface="黑体" pitchFamily="49" charset="-122"/>
              </a:rPr>
              <a:t>)P(A</a:t>
            </a:r>
            <a:r>
              <a:rPr lang="en-US" altLang="zh-CN" smtClean="0">
                <a:solidFill>
                  <a:schemeClr val="tx1"/>
                </a:solidFill>
                <a:latin typeface="黑体" pitchFamily="49" charset="-122"/>
              </a:rPr>
              <a:t>2</a:t>
            </a:r>
            <a:r>
              <a:rPr lang="en-US" altLang="zh-CN" sz="2400" smtClean="0">
                <a:solidFill>
                  <a:schemeClr val="tx1"/>
                </a:solidFill>
                <a:latin typeface="黑体" pitchFamily="49" charset="-122"/>
              </a:rPr>
              <a:t>|A</a:t>
            </a:r>
            <a:r>
              <a:rPr lang="en-US" altLang="zh-CN" smtClean="0">
                <a:solidFill>
                  <a:schemeClr val="tx1"/>
                </a:solidFill>
                <a:latin typeface="黑体" pitchFamily="49" charset="-122"/>
              </a:rPr>
              <a:t>1</a:t>
            </a:r>
            <a:r>
              <a:rPr lang="en-US" altLang="zh-CN" sz="2400" smtClean="0">
                <a:solidFill>
                  <a:schemeClr val="tx1"/>
                </a:solidFill>
                <a:latin typeface="黑体" pitchFamily="49" charset="-122"/>
              </a:rPr>
              <a:t>)+P(</a:t>
            </a:r>
            <a:r>
              <a:rPr lang="en-US" altLang="zh-CN" sz="2400" smtClean="0">
                <a:solidFill>
                  <a:schemeClr val="tx1"/>
                </a:solidFill>
                <a:latin typeface="黑体" pitchFamily="49" charset="-122"/>
                <a:sym typeface="Symbol" pitchFamily="18" charset="2"/>
              </a:rPr>
              <a:t></a:t>
            </a:r>
            <a:r>
              <a:rPr lang="en-US" altLang="zh-CN" sz="2400" smtClean="0">
                <a:solidFill>
                  <a:schemeClr val="tx1"/>
                </a:solidFill>
                <a:latin typeface="黑体" pitchFamily="49" charset="-122"/>
              </a:rPr>
              <a:t>A</a:t>
            </a:r>
            <a:r>
              <a:rPr lang="en-US" altLang="zh-CN" smtClean="0">
                <a:solidFill>
                  <a:schemeClr val="tx1"/>
                </a:solidFill>
                <a:latin typeface="黑体" pitchFamily="49" charset="-122"/>
              </a:rPr>
              <a:t>1</a:t>
            </a:r>
            <a:r>
              <a:rPr lang="en-US" altLang="zh-CN" sz="2400" smtClean="0">
                <a:solidFill>
                  <a:schemeClr val="tx1"/>
                </a:solidFill>
                <a:latin typeface="黑体" pitchFamily="49" charset="-122"/>
              </a:rPr>
              <a:t>)P(A</a:t>
            </a:r>
            <a:r>
              <a:rPr lang="en-US" altLang="zh-CN" smtClean="0">
                <a:solidFill>
                  <a:schemeClr val="tx1"/>
                </a:solidFill>
                <a:latin typeface="黑体" pitchFamily="49" charset="-122"/>
              </a:rPr>
              <a:t>2</a:t>
            </a:r>
            <a:r>
              <a:rPr lang="en-US" altLang="zh-CN" sz="2400" smtClean="0">
                <a:solidFill>
                  <a:schemeClr val="tx1"/>
                </a:solidFill>
                <a:latin typeface="黑体" pitchFamily="49" charset="-122"/>
              </a:rPr>
              <a:t>|</a:t>
            </a:r>
            <a:r>
              <a:rPr lang="en-US" altLang="zh-CN" sz="2400" smtClean="0">
                <a:solidFill>
                  <a:schemeClr val="tx1"/>
                </a:solidFill>
                <a:latin typeface="黑体" pitchFamily="49" charset="-122"/>
                <a:sym typeface="Symbol" pitchFamily="18" charset="2"/>
              </a:rPr>
              <a:t></a:t>
            </a:r>
            <a:r>
              <a:rPr lang="en-US" altLang="zh-CN" sz="2400" smtClean="0">
                <a:solidFill>
                  <a:schemeClr val="tx1"/>
                </a:solidFill>
                <a:latin typeface="黑体" pitchFamily="49" charset="-122"/>
              </a:rPr>
              <a:t>A</a:t>
            </a:r>
            <a:r>
              <a:rPr lang="en-US" altLang="zh-CN" smtClean="0">
                <a:solidFill>
                  <a:schemeClr val="tx1"/>
                </a:solidFill>
                <a:latin typeface="黑体" pitchFamily="49" charset="-122"/>
              </a:rPr>
              <a:t>1</a:t>
            </a:r>
            <a:r>
              <a:rPr lang="en-US" altLang="zh-CN" sz="2400" smtClean="0">
                <a:solidFill>
                  <a:schemeClr val="tx1"/>
                </a:solidFill>
                <a:latin typeface="黑体" pitchFamily="49" charset="-122"/>
              </a:rPr>
              <a:t>)</a:t>
            </a:r>
            <a:endParaRPr lang="en-US" altLang="zh-CN" sz="2400" smtClean="0">
              <a:solidFill>
                <a:schemeClr val="tx1"/>
              </a:solidFill>
              <a:latin typeface="黑体" pitchFamily="49" charset="-122"/>
            </a:endParaRPr>
          </a:p>
          <a:p>
            <a:pPr lvl="2">
              <a:lnSpc>
                <a:spcPct val="120000"/>
              </a:lnSpc>
            </a:pPr>
            <a:r>
              <a:rPr lang="en-US" altLang="zh-CN" sz="2400" smtClean="0">
                <a:solidFill>
                  <a:schemeClr val="tx1"/>
                </a:solidFill>
                <a:latin typeface="黑体" pitchFamily="49" charset="-122"/>
              </a:rPr>
              <a:t>=m/(m+n)*(m+1)/(m+n+1)+n/(m+n)*m/(m+n+1)=m/(m+n)</a:t>
            </a:r>
            <a:endParaRPr lang="en-US" altLang="zh-CN" sz="2400" smtClean="0">
              <a:solidFill>
                <a:schemeClr val="tx1"/>
              </a:solidFill>
              <a:latin typeface="黑体" pitchFamily="49" charset="-122"/>
            </a:endParaRPr>
          </a:p>
          <a:p>
            <a:pPr lvl="2">
              <a:lnSpc>
                <a:spcPct val="120000"/>
              </a:lnSpc>
            </a:pPr>
            <a:r>
              <a:rPr lang="zh-CN" altLang="en-US" sz="2400" smtClean="0">
                <a:solidFill>
                  <a:schemeClr val="tx1"/>
                </a:solidFill>
                <a:latin typeface="黑体" pitchFamily="49" charset="-122"/>
              </a:rPr>
              <a:t>其中，</a:t>
            </a:r>
            <a:r>
              <a:rPr lang="en-US" altLang="zh-CN" sz="2400" smtClean="0">
                <a:solidFill>
                  <a:schemeClr val="tx1"/>
                </a:solidFill>
                <a:latin typeface="黑体" pitchFamily="49" charset="-122"/>
              </a:rPr>
              <a:t>P(A</a:t>
            </a:r>
            <a:r>
              <a:rPr lang="en-US" altLang="zh-CN" smtClean="0">
                <a:solidFill>
                  <a:schemeClr val="tx1"/>
                </a:solidFill>
                <a:latin typeface="黑体" pitchFamily="49" charset="-122"/>
              </a:rPr>
              <a:t>2</a:t>
            </a:r>
            <a:r>
              <a:rPr lang="en-US" altLang="zh-CN" sz="2400" smtClean="0">
                <a:solidFill>
                  <a:schemeClr val="tx1"/>
                </a:solidFill>
                <a:latin typeface="黑体" pitchFamily="49" charset="-122"/>
              </a:rPr>
              <a:t>|A</a:t>
            </a:r>
            <a:r>
              <a:rPr lang="en-US" altLang="zh-CN" smtClean="0">
                <a:solidFill>
                  <a:schemeClr val="tx1"/>
                </a:solidFill>
                <a:latin typeface="黑体" pitchFamily="49" charset="-122"/>
              </a:rPr>
              <a:t>1</a:t>
            </a:r>
            <a:r>
              <a:rPr lang="en-US" altLang="zh-CN" sz="2400" smtClean="0">
                <a:solidFill>
                  <a:schemeClr val="tx1"/>
                </a:solidFill>
                <a:latin typeface="黑体" pitchFamily="49" charset="-122"/>
              </a:rPr>
              <a:t>)</a:t>
            </a:r>
            <a:r>
              <a:rPr lang="zh-CN" altLang="en-US" sz="2400" smtClean="0">
                <a:solidFill>
                  <a:schemeClr val="tx1"/>
                </a:solidFill>
                <a:latin typeface="黑体" pitchFamily="49" charset="-122"/>
              </a:rPr>
              <a:t>表示在第</a:t>
            </a:r>
            <a:r>
              <a:rPr lang="en-US" altLang="zh-CN" sz="2400" smtClean="0">
                <a:solidFill>
                  <a:schemeClr val="tx1"/>
                </a:solidFill>
                <a:latin typeface="黑体" pitchFamily="49" charset="-122"/>
              </a:rPr>
              <a:t>1</a:t>
            </a:r>
            <a:r>
              <a:rPr lang="zh-CN" altLang="en-US" sz="2400" smtClean="0">
                <a:solidFill>
                  <a:schemeClr val="tx1"/>
                </a:solidFill>
                <a:latin typeface="黑体" pitchFamily="49" charset="-122"/>
              </a:rPr>
              <a:t>袋中摸出白球的条件下</a:t>
            </a:r>
            <a:r>
              <a:rPr lang="en-US" altLang="zh-CN" sz="2400" smtClean="0">
                <a:solidFill>
                  <a:schemeClr val="tx1"/>
                </a:solidFill>
                <a:latin typeface="黑体" pitchFamily="49" charset="-122"/>
              </a:rPr>
              <a:t>(</a:t>
            </a:r>
            <a:r>
              <a:rPr lang="zh-CN" altLang="en-US" sz="2400" smtClean="0">
                <a:solidFill>
                  <a:schemeClr val="tx1"/>
                </a:solidFill>
                <a:latin typeface="黑体" pitchFamily="49" charset="-122"/>
              </a:rPr>
              <a:t>这时第</a:t>
            </a:r>
            <a:r>
              <a:rPr lang="en-US" altLang="zh-CN" sz="2400" smtClean="0">
                <a:solidFill>
                  <a:schemeClr val="tx1"/>
                </a:solidFill>
                <a:latin typeface="黑体" pitchFamily="49" charset="-122"/>
              </a:rPr>
              <a:t>2</a:t>
            </a:r>
            <a:r>
              <a:rPr lang="zh-CN" altLang="en-US" sz="2400" smtClean="0">
                <a:solidFill>
                  <a:schemeClr val="tx1"/>
                </a:solidFill>
                <a:latin typeface="黑体" pitchFamily="49" charset="-122"/>
              </a:rPr>
              <a:t>袋中有</a:t>
            </a:r>
            <a:r>
              <a:rPr lang="en-US" altLang="zh-CN" sz="2400" smtClean="0">
                <a:solidFill>
                  <a:schemeClr val="tx1"/>
                </a:solidFill>
                <a:latin typeface="黑体" pitchFamily="49" charset="-122"/>
              </a:rPr>
              <a:t>n</a:t>
            </a:r>
            <a:r>
              <a:rPr lang="zh-CN" altLang="en-US" sz="2400" smtClean="0">
                <a:solidFill>
                  <a:schemeClr val="tx1"/>
                </a:solidFill>
                <a:latin typeface="黑体" pitchFamily="49" charset="-122"/>
              </a:rPr>
              <a:t>个黑球</a:t>
            </a:r>
            <a:r>
              <a:rPr lang="en-US" altLang="zh-CN" sz="2400" smtClean="0">
                <a:solidFill>
                  <a:schemeClr val="tx1"/>
                </a:solidFill>
                <a:latin typeface="黑体" pitchFamily="49" charset="-122"/>
              </a:rPr>
              <a:t>m+1</a:t>
            </a:r>
            <a:r>
              <a:rPr lang="zh-CN" altLang="en-US" sz="2400" smtClean="0">
                <a:solidFill>
                  <a:schemeClr val="tx1"/>
                </a:solidFill>
                <a:latin typeface="黑体" pitchFamily="49" charset="-122"/>
              </a:rPr>
              <a:t>个白球</a:t>
            </a:r>
            <a:r>
              <a:rPr lang="en-US" altLang="zh-CN" sz="2400" smtClean="0">
                <a:solidFill>
                  <a:schemeClr val="tx1"/>
                </a:solidFill>
                <a:latin typeface="黑体" pitchFamily="49" charset="-122"/>
              </a:rPr>
              <a:t>)</a:t>
            </a:r>
            <a:r>
              <a:rPr lang="zh-CN" altLang="en-US" sz="2400" smtClean="0">
                <a:solidFill>
                  <a:schemeClr val="tx1"/>
                </a:solidFill>
                <a:latin typeface="黑体" pitchFamily="49" charset="-122"/>
              </a:rPr>
              <a:t>从第</a:t>
            </a:r>
            <a:r>
              <a:rPr lang="en-US" altLang="zh-CN" sz="2400" smtClean="0">
                <a:solidFill>
                  <a:schemeClr val="tx1"/>
                </a:solidFill>
                <a:latin typeface="黑体" pitchFamily="49" charset="-122"/>
              </a:rPr>
              <a:t>2</a:t>
            </a:r>
            <a:r>
              <a:rPr lang="zh-CN" altLang="en-US" sz="2400" smtClean="0">
                <a:solidFill>
                  <a:schemeClr val="tx1"/>
                </a:solidFill>
                <a:latin typeface="黑体" pitchFamily="49" charset="-122"/>
              </a:rPr>
              <a:t>袋中摸出白球的概率，此概率显然为</a:t>
            </a:r>
            <a:r>
              <a:rPr lang="en-US" altLang="zh-CN" sz="2400" smtClean="0">
                <a:solidFill>
                  <a:schemeClr val="tx1"/>
                </a:solidFill>
                <a:latin typeface="黑体" pitchFamily="49" charset="-122"/>
              </a:rPr>
              <a:t>(m+1)/(m+1+n)</a:t>
            </a:r>
            <a:r>
              <a:rPr lang="zh-CN" altLang="en-US" sz="2400" smtClean="0">
                <a:solidFill>
                  <a:schemeClr val="tx1"/>
                </a:solidFill>
                <a:latin typeface="黑体" pitchFamily="49" charset="-122"/>
              </a:rPr>
              <a:t>，即</a:t>
            </a:r>
            <a:r>
              <a:rPr lang="en-US" altLang="zh-CN" sz="2400" smtClean="0">
                <a:solidFill>
                  <a:schemeClr val="tx1"/>
                </a:solidFill>
                <a:latin typeface="黑体" pitchFamily="49" charset="-122"/>
              </a:rPr>
              <a:t>P(A</a:t>
            </a:r>
            <a:r>
              <a:rPr lang="en-US" altLang="zh-CN" smtClean="0">
                <a:solidFill>
                  <a:schemeClr val="tx1"/>
                </a:solidFill>
                <a:latin typeface="黑体" pitchFamily="49" charset="-122"/>
              </a:rPr>
              <a:t>2</a:t>
            </a:r>
            <a:r>
              <a:rPr lang="en-US" altLang="zh-CN" sz="2400" smtClean="0">
                <a:solidFill>
                  <a:schemeClr val="tx1"/>
                </a:solidFill>
                <a:latin typeface="黑体" pitchFamily="49" charset="-122"/>
              </a:rPr>
              <a:t>|A</a:t>
            </a:r>
            <a:r>
              <a:rPr lang="en-US" altLang="zh-CN" smtClean="0">
                <a:solidFill>
                  <a:schemeClr val="tx1"/>
                </a:solidFill>
                <a:latin typeface="黑体" pitchFamily="49" charset="-122"/>
              </a:rPr>
              <a:t>1</a:t>
            </a:r>
            <a:r>
              <a:rPr lang="en-US" altLang="zh-CN" sz="2400" smtClean="0">
                <a:solidFill>
                  <a:schemeClr val="tx1"/>
                </a:solidFill>
                <a:latin typeface="黑体" pitchFamily="49" charset="-122"/>
              </a:rPr>
              <a:t>)=(m+1)/(m+1+n)</a:t>
            </a:r>
            <a:r>
              <a:rPr lang="zh-CN" altLang="en-US" sz="2400" smtClean="0">
                <a:solidFill>
                  <a:schemeClr val="tx1"/>
                </a:solidFill>
                <a:latin typeface="黑体" pitchFamily="49" charset="-122"/>
              </a:rPr>
              <a:t>，类似地</a:t>
            </a:r>
            <a:r>
              <a:rPr lang="en-US" altLang="zh-CN" sz="2400" smtClean="0">
                <a:solidFill>
                  <a:schemeClr val="tx1"/>
                </a:solidFill>
                <a:latin typeface="黑体" pitchFamily="49" charset="-122"/>
              </a:rPr>
              <a:t>P(A</a:t>
            </a:r>
            <a:r>
              <a:rPr lang="en-US" altLang="zh-CN" smtClean="0">
                <a:solidFill>
                  <a:schemeClr val="tx1"/>
                </a:solidFill>
                <a:latin typeface="黑体" pitchFamily="49" charset="-122"/>
              </a:rPr>
              <a:t>2</a:t>
            </a:r>
            <a:r>
              <a:rPr lang="en-US" altLang="zh-CN" sz="2400" smtClean="0">
                <a:solidFill>
                  <a:schemeClr val="tx1"/>
                </a:solidFill>
                <a:latin typeface="黑体" pitchFamily="49" charset="-122"/>
              </a:rPr>
              <a:t>|</a:t>
            </a:r>
            <a:r>
              <a:rPr lang="en-US" altLang="zh-CN" sz="2400" smtClean="0">
                <a:solidFill>
                  <a:schemeClr val="tx1"/>
                </a:solidFill>
                <a:latin typeface="黑体" pitchFamily="49" charset="-122"/>
                <a:sym typeface="Symbol" pitchFamily="18" charset="2"/>
              </a:rPr>
              <a:t></a:t>
            </a:r>
            <a:r>
              <a:rPr lang="en-US" altLang="zh-CN" sz="2400" smtClean="0">
                <a:solidFill>
                  <a:schemeClr val="tx1"/>
                </a:solidFill>
                <a:latin typeface="黑体" pitchFamily="49" charset="-122"/>
              </a:rPr>
              <a:t>A</a:t>
            </a:r>
            <a:r>
              <a:rPr lang="en-US" altLang="zh-CN" smtClean="0">
                <a:solidFill>
                  <a:schemeClr val="tx1"/>
                </a:solidFill>
                <a:latin typeface="黑体" pitchFamily="49" charset="-122"/>
              </a:rPr>
              <a:t>1</a:t>
            </a:r>
            <a:r>
              <a:rPr lang="en-US" altLang="zh-CN" sz="2400" smtClean="0">
                <a:solidFill>
                  <a:schemeClr val="tx1"/>
                </a:solidFill>
                <a:latin typeface="黑体" pitchFamily="49" charset="-122"/>
              </a:rPr>
              <a:t>)=m/(m+n+1)</a:t>
            </a:r>
            <a:r>
              <a:rPr lang="zh-CN" altLang="en-US" sz="2400" smtClean="0">
                <a:solidFill>
                  <a:schemeClr val="tx1"/>
                </a:solidFill>
                <a:latin typeface="黑体" pitchFamily="49" charset="-122"/>
              </a:rPr>
              <a:t>。</a:t>
            </a:r>
            <a:endParaRPr lang="en-US" altLang="zh-CN" sz="2400" smtClean="0">
              <a:solidFill>
                <a:schemeClr val="tx1"/>
              </a:solidFill>
              <a:latin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0722">
                                            <p:txEl>
                                              <p:pRg st="0" end="0"/>
                                            </p:txEl>
                                          </p:spTgt>
                                        </p:tgtEl>
                                        <p:attrNameLst>
                                          <p:attrName>style.visibility</p:attrName>
                                        </p:attrNameLst>
                                      </p:cBhvr>
                                      <p:to>
                                        <p:strVal val="visible"/>
                                      </p:to>
                                    </p:set>
                                    <p:animEffect transition="in" filter="blinds(horizontal)">
                                      <p:cBhvr>
                                        <p:cTn id="7" dur="500"/>
                                        <p:tgtEl>
                                          <p:spTgt spid="307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722">
                                            <p:txEl>
                                              <p:pRg st="1" end="1"/>
                                            </p:txEl>
                                          </p:spTgt>
                                        </p:tgtEl>
                                        <p:attrNameLst>
                                          <p:attrName>style.visibility</p:attrName>
                                        </p:attrNameLst>
                                      </p:cBhvr>
                                      <p:to>
                                        <p:strVal val="visible"/>
                                      </p:to>
                                    </p:set>
                                    <p:animEffect transition="in" filter="blinds(horizontal)">
                                      <p:cBhvr>
                                        <p:cTn id="12" dur="500"/>
                                        <p:tgtEl>
                                          <p:spTgt spid="30722">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0722">
                                            <p:txEl>
                                              <p:pRg st="2" end="2"/>
                                            </p:txEl>
                                          </p:spTgt>
                                        </p:tgtEl>
                                        <p:attrNameLst>
                                          <p:attrName>style.visibility</p:attrName>
                                        </p:attrNameLst>
                                      </p:cBhvr>
                                      <p:to>
                                        <p:strVal val="visible"/>
                                      </p:to>
                                    </p:set>
                                    <p:animEffect transition="in" filter="blinds(horizontal)">
                                      <p:cBhvr>
                                        <p:cTn id="15" dur="500"/>
                                        <p:tgtEl>
                                          <p:spTgt spid="3072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0722">
                                            <p:txEl>
                                              <p:pRg st="3" end="3"/>
                                            </p:txEl>
                                          </p:spTgt>
                                        </p:tgtEl>
                                        <p:attrNameLst>
                                          <p:attrName>style.visibility</p:attrName>
                                        </p:attrNameLst>
                                      </p:cBhvr>
                                      <p:to>
                                        <p:strVal val="visible"/>
                                      </p:to>
                                    </p:set>
                                    <p:animEffect transition="in" filter="blinds(horizontal)">
                                      <p:cBhvr>
                                        <p:cTn id="20" dur="500"/>
                                        <p:tgtEl>
                                          <p:spTgt spid="30722">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0722">
                                            <p:txEl>
                                              <p:pRg st="4" end="4"/>
                                            </p:txEl>
                                          </p:spTgt>
                                        </p:tgtEl>
                                        <p:attrNameLst>
                                          <p:attrName>style.visibility</p:attrName>
                                        </p:attrNameLst>
                                      </p:cBhvr>
                                      <p:to>
                                        <p:strVal val="visible"/>
                                      </p:to>
                                    </p:set>
                                    <p:animEffect transition="in" filter="blinds(horizontal)">
                                      <p:cBhvr>
                                        <p:cTn id="25" dur="500"/>
                                        <p:tgtEl>
                                          <p:spTgt spid="30722">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0722">
                                            <p:txEl>
                                              <p:pRg st="5" end="5"/>
                                            </p:txEl>
                                          </p:spTgt>
                                        </p:tgtEl>
                                        <p:attrNameLst>
                                          <p:attrName>style.visibility</p:attrName>
                                        </p:attrNameLst>
                                      </p:cBhvr>
                                      <p:to>
                                        <p:strVal val="visible"/>
                                      </p:to>
                                    </p:set>
                                    <p:animEffect transition="in" filter="blinds(horizontal)">
                                      <p:cBhvr>
                                        <p:cTn id="30" dur="500"/>
                                        <p:tgtEl>
                                          <p:spTgt spid="30722">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0722">
                                            <p:txEl>
                                              <p:pRg st="6" end="6"/>
                                            </p:txEl>
                                          </p:spTgt>
                                        </p:tgtEl>
                                        <p:attrNameLst>
                                          <p:attrName>style.visibility</p:attrName>
                                        </p:attrNameLst>
                                      </p:cBhvr>
                                      <p:to>
                                        <p:strVal val="visible"/>
                                      </p:to>
                                    </p:set>
                                    <p:animEffect transition="in" filter="blinds(horizontal)">
                                      <p:cBhvr>
                                        <p:cTn id="35" dur="500"/>
                                        <p:tgtEl>
                                          <p:spTgt spid="3072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p:cNvSpPr>
          <p:nvPr>
            <p:ph type="title" idx="4294967295"/>
          </p:nvPr>
        </p:nvSpPr>
        <p:spPr/>
        <p:txBody>
          <a:bodyPr/>
          <a:lstStyle/>
          <a:p>
            <a:r>
              <a:rPr lang="zh-CN" altLang="en-US" smtClean="0">
                <a:solidFill>
                  <a:schemeClr val="tx1"/>
                </a:solidFill>
              </a:rPr>
              <a:t>选举定理及其应用</a:t>
            </a:r>
            <a:endParaRPr lang="zh-CN" altLang="en-US" smtClean="0">
              <a:solidFill>
                <a:schemeClr val="tx1"/>
              </a:solidFill>
            </a:endParaRPr>
          </a:p>
        </p:txBody>
      </p:sp>
      <p:sp>
        <p:nvSpPr>
          <p:cNvPr id="31746" name="Rectangle 3"/>
          <p:cNvSpPr>
            <a:spLocks noGrp="1"/>
          </p:cNvSpPr>
          <p:nvPr>
            <p:ph type="body" idx="4294967295"/>
          </p:nvPr>
        </p:nvSpPr>
        <p:spPr>
          <a:xfrm>
            <a:off x="838200" y="1381125"/>
            <a:ext cx="11049000" cy="5187950"/>
          </a:xfrm>
        </p:spPr>
        <p:txBody>
          <a:bodyPr/>
          <a:lstStyle/>
          <a:p>
            <a:r>
              <a:rPr lang="zh-CN" altLang="en-US" smtClean="0">
                <a:solidFill>
                  <a:schemeClr val="tx1"/>
                </a:solidFill>
                <a:latin typeface="黑体" pitchFamily="49" charset="-122"/>
              </a:rPr>
              <a:t>口袋中有</a:t>
            </a:r>
            <a:r>
              <a:rPr lang="en-US" altLang="zh-CN" smtClean="0">
                <a:solidFill>
                  <a:schemeClr val="tx1"/>
                </a:solidFill>
                <a:latin typeface="黑体" pitchFamily="49" charset="-122"/>
              </a:rPr>
              <a:t>n</a:t>
            </a:r>
            <a:r>
              <a:rPr lang="zh-CN" altLang="en-US" smtClean="0">
                <a:solidFill>
                  <a:schemeClr val="tx1"/>
                </a:solidFill>
                <a:latin typeface="黑体" pitchFamily="49" charset="-122"/>
              </a:rPr>
              <a:t>个黑球</a:t>
            </a:r>
            <a:r>
              <a:rPr lang="en-US" altLang="zh-CN" smtClean="0">
                <a:solidFill>
                  <a:schemeClr val="tx1"/>
                </a:solidFill>
                <a:latin typeface="黑体" pitchFamily="49" charset="-122"/>
              </a:rPr>
              <a:t>m</a:t>
            </a:r>
            <a:r>
              <a:rPr lang="zh-CN" altLang="en-US" smtClean="0">
                <a:solidFill>
                  <a:schemeClr val="tx1"/>
                </a:solidFill>
                <a:latin typeface="黑体" pitchFamily="49" charset="-122"/>
              </a:rPr>
              <a:t>个白球</a:t>
            </a:r>
            <a:r>
              <a:rPr lang="en-US" altLang="zh-CN" smtClean="0">
                <a:solidFill>
                  <a:schemeClr val="tx1"/>
                </a:solidFill>
                <a:latin typeface="黑体" pitchFamily="49" charset="-122"/>
              </a:rPr>
              <a:t>(m&lt;n)</a:t>
            </a:r>
            <a:r>
              <a:rPr lang="zh-CN" altLang="en-US" smtClean="0">
                <a:solidFill>
                  <a:schemeClr val="tx1"/>
                </a:solidFill>
                <a:latin typeface="黑体" pitchFamily="49" charset="-122"/>
              </a:rPr>
              <a:t>，从袋中一个一个把球摸出</a:t>
            </a:r>
            <a:r>
              <a:rPr lang="en-US" altLang="zh-CN" smtClean="0">
                <a:solidFill>
                  <a:schemeClr val="tx1"/>
                </a:solidFill>
                <a:latin typeface="黑体" pitchFamily="49" charset="-122"/>
              </a:rPr>
              <a:t>(</a:t>
            </a:r>
            <a:r>
              <a:rPr lang="zh-CN" altLang="en-US" smtClean="0">
                <a:solidFill>
                  <a:schemeClr val="tx1"/>
                </a:solidFill>
                <a:latin typeface="黑体" pitchFamily="49" charset="-122"/>
              </a:rPr>
              <a:t>不放回</a:t>
            </a:r>
            <a:r>
              <a:rPr lang="en-US" altLang="zh-CN" smtClean="0">
                <a:solidFill>
                  <a:schemeClr val="tx1"/>
                </a:solidFill>
                <a:latin typeface="黑体" pitchFamily="49" charset="-122"/>
              </a:rPr>
              <a:t>)</a:t>
            </a:r>
            <a:r>
              <a:rPr lang="zh-CN" altLang="en-US" smtClean="0">
                <a:solidFill>
                  <a:schemeClr val="tx1"/>
                </a:solidFill>
                <a:latin typeface="黑体" pitchFamily="49" charset="-122"/>
              </a:rPr>
              <a:t>，并分别计算摸出的黑球数与白球数，直至把球摸完。求在摸球过程中</a:t>
            </a:r>
            <a:endParaRPr lang="en-US" altLang="zh-CN" smtClean="0">
              <a:solidFill>
                <a:schemeClr val="tx1"/>
              </a:solidFill>
              <a:latin typeface="黑体" pitchFamily="49" charset="-122"/>
            </a:endParaRPr>
          </a:p>
          <a:p>
            <a:pPr marL="457200" lvl="1" indent="0">
              <a:buFont typeface="Arial" charset="0"/>
              <a:buNone/>
            </a:pPr>
            <a:r>
              <a:rPr lang="en-US" altLang="zh-CN" smtClean="0">
                <a:solidFill>
                  <a:schemeClr val="tx1"/>
                </a:solidFill>
                <a:latin typeface="黑体" pitchFamily="49" charset="-122"/>
              </a:rPr>
              <a:t>(1)</a:t>
            </a:r>
            <a:r>
              <a:rPr lang="zh-CN" altLang="en-US" smtClean="0">
                <a:solidFill>
                  <a:schemeClr val="tx1"/>
                </a:solidFill>
                <a:latin typeface="黑体" pitchFamily="49" charset="-122"/>
              </a:rPr>
              <a:t>出现黑、白球数相等的概率。</a:t>
            </a:r>
            <a:endParaRPr lang="en-US" altLang="zh-CN" smtClean="0">
              <a:solidFill>
                <a:schemeClr val="tx1"/>
              </a:solidFill>
              <a:latin typeface="黑体" pitchFamily="49" charset="-122"/>
            </a:endParaRPr>
          </a:p>
          <a:p>
            <a:pPr marL="457200" lvl="1" indent="0">
              <a:buFont typeface="Arial" charset="0"/>
              <a:buNone/>
            </a:pPr>
            <a:r>
              <a:rPr lang="en-US" altLang="zh-CN" smtClean="0">
                <a:solidFill>
                  <a:schemeClr val="tx1"/>
                </a:solidFill>
                <a:latin typeface="黑体" pitchFamily="49" charset="-122"/>
              </a:rPr>
              <a:t>(2)</a:t>
            </a:r>
            <a:r>
              <a:rPr lang="zh-CN" altLang="en-US" smtClean="0">
                <a:solidFill>
                  <a:schemeClr val="tx1"/>
                </a:solidFill>
                <a:latin typeface="黑体" pitchFamily="49" charset="-122"/>
              </a:rPr>
              <a:t>黑球数总比白球数多的概率。</a:t>
            </a:r>
            <a:endParaRPr lang="en-US" altLang="zh-CN" smtClean="0">
              <a:solidFill>
                <a:schemeClr val="tx1"/>
              </a:solidFill>
              <a:latin typeface="黑体" pitchFamily="49" charset="-122"/>
            </a:endParaRPr>
          </a:p>
          <a:p>
            <a:pPr marL="457200" lvl="1" indent="0">
              <a:buFont typeface="Arial" charset="0"/>
              <a:buNone/>
            </a:pPr>
            <a:r>
              <a:rPr lang="zh-CN" altLang="en-US" smtClean="0">
                <a:solidFill>
                  <a:schemeClr val="tx1"/>
                </a:solidFill>
                <a:latin typeface="黑体" pitchFamily="49" charset="-122"/>
              </a:rPr>
              <a:t>此例的直观背景是如下的选举计票问题：在一次只有</a:t>
            </a:r>
            <a:r>
              <a:rPr lang="en-US" altLang="zh-CN" smtClean="0">
                <a:solidFill>
                  <a:schemeClr val="tx1"/>
                </a:solidFill>
                <a:latin typeface="黑体" pitchFamily="49" charset="-122"/>
              </a:rPr>
              <a:t>2</a:t>
            </a:r>
            <a:r>
              <a:rPr lang="zh-CN" altLang="en-US" smtClean="0">
                <a:solidFill>
                  <a:schemeClr val="tx1"/>
                </a:solidFill>
                <a:latin typeface="黑体" pitchFamily="49" charset="-122"/>
              </a:rPr>
              <a:t>个候选人的选举中，甲得</a:t>
            </a:r>
            <a:r>
              <a:rPr lang="en-US" altLang="zh-CN" smtClean="0">
                <a:solidFill>
                  <a:schemeClr val="tx1"/>
                </a:solidFill>
                <a:latin typeface="黑体" pitchFamily="49" charset="-122"/>
              </a:rPr>
              <a:t>n</a:t>
            </a:r>
            <a:r>
              <a:rPr lang="zh-CN" altLang="en-US" smtClean="0">
                <a:solidFill>
                  <a:schemeClr val="tx1"/>
                </a:solidFill>
                <a:latin typeface="黑体" pitchFamily="49" charset="-122"/>
              </a:rPr>
              <a:t>张选票，乙得</a:t>
            </a:r>
            <a:r>
              <a:rPr lang="en-US" altLang="zh-CN" smtClean="0">
                <a:solidFill>
                  <a:schemeClr val="tx1"/>
                </a:solidFill>
                <a:latin typeface="黑体" pitchFamily="49" charset="-122"/>
              </a:rPr>
              <a:t>m(m&lt;n)</a:t>
            </a:r>
            <a:r>
              <a:rPr lang="zh-CN" altLang="en-US" smtClean="0">
                <a:solidFill>
                  <a:schemeClr val="tx1"/>
                </a:solidFill>
                <a:latin typeface="黑体" pitchFamily="49" charset="-122"/>
              </a:rPr>
              <a:t>张选票，求在计票过程中，</a:t>
            </a:r>
            <a:endParaRPr lang="zh-CN" altLang="en-US" smtClean="0">
              <a:solidFill>
                <a:schemeClr val="tx1"/>
              </a:solidFill>
              <a:latin typeface="黑体" pitchFamily="49" charset="-122"/>
            </a:endParaRPr>
          </a:p>
          <a:p>
            <a:pPr marL="457200" lvl="1" indent="0">
              <a:buFont typeface="Arial" charset="0"/>
              <a:buNone/>
            </a:pPr>
            <a:r>
              <a:rPr lang="en-US" altLang="zh-CN" smtClean="0">
                <a:solidFill>
                  <a:schemeClr val="tx1"/>
                </a:solidFill>
                <a:latin typeface="黑体" pitchFamily="49" charset="-122"/>
              </a:rPr>
              <a:t>(1)</a:t>
            </a:r>
            <a:r>
              <a:rPr lang="zh-CN" altLang="en-US" smtClean="0">
                <a:solidFill>
                  <a:schemeClr val="tx1"/>
                </a:solidFill>
                <a:latin typeface="黑体" pitchFamily="49" charset="-122"/>
              </a:rPr>
              <a:t>出现</a:t>
            </a:r>
            <a:r>
              <a:rPr lang="en-US" altLang="zh-CN" smtClean="0">
                <a:solidFill>
                  <a:schemeClr val="tx1"/>
                </a:solidFill>
                <a:latin typeface="黑体" pitchFamily="49" charset="-122"/>
              </a:rPr>
              <a:t>2</a:t>
            </a:r>
            <a:r>
              <a:rPr lang="zh-CN" altLang="en-US" smtClean="0">
                <a:solidFill>
                  <a:schemeClr val="tx1"/>
                </a:solidFill>
                <a:latin typeface="黑体" pitchFamily="49" charset="-122"/>
              </a:rPr>
              <a:t>人票数相等的概率。</a:t>
            </a:r>
            <a:endParaRPr lang="zh-CN" altLang="en-US" smtClean="0">
              <a:solidFill>
                <a:schemeClr val="tx1"/>
              </a:solidFill>
              <a:latin typeface="黑体" pitchFamily="49" charset="-122"/>
            </a:endParaRPr>
          </a:p>
          <a:p>
            <a:pPr marL="457200" lvl="1" indent="0">
              <a:buFont typeface="Arial" charset="0"/>
              <a:buNone/>
            </a:pPr>
            <a:r>
              <a:rPr lang="en-US" altLang="zh-CN" smtClean="0">
                <a:solidFill>
                  <a:schemeClr val="tx1"/>
                </a:solidFill>
                <a:latin typeface="黑体" pitchFamily="49" charset="-122"/>
              </a:rPr>
              <a:t>(2)</a:t>
            </a:r>
            <a:r>
              <a:rPr lang="zh-CN" altLang="en-US" smtClean="0">
                <a:solidFill>
                  <a:schemeClr val="tx1"/>
                </a:solidFill>
                <a:latin typeface="黑体" pitchFamily="49" charset="-122"/>
              </a:rPr>
              <a:t>甲的票数总比乙的票数多的概率。</a:t>
            </a:r>
            <a:endParaRPr lang="en-US" altLang="zh-CN" smtClean="0">
              <a:solidFill>
                <a:schemeClr val="tx1"/>
              </a:solidFill>
              <a:latin typeface="黑体" pitchFamily="49" charset="-122"/>
            </a:endParaRPr>
          </a:p>
        </p:txBody>
      </p:sp>
      <p:graphicFrame>
        <p:nvGraphicFramePr>
          <p:cNvPr id="5" name="图表 4"/>
          <p:cNvGraphicFramePr/>
          <p:nvPr/>
        </p:nvGraphicFramePr>
        <p:xfrm>
          <a:off x="3363626" y="4142628"/>
          <a:ext cx="5646464" cy="24384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1746">
                                            <p:txEl>
                                              <p:pRg st="0" end="0"/>
                                            </p:txEl>
                                          </p:spTgt>
                                        </p:tgtEl>
                                        <p:attrNameLst>
                                          <p:attrName>style.visibility</p:attrName>
                                        </p:attrNameLst>
                                      </p:cBhvr>
                                      <p:to>
                                        <p:strVal val="visible"/>
                                      </p:to>
                                    </p:set>
                                    <p:animEffect transition="in" filter="blinds(horizontal)">
                                      <p:cBhvr>
                                        <p:cTn id="7" dur="500"/>
                                        <p:tgtEl>
                                          <p:spTgt spid="3174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1746">
                                            <p:txEl>
                                              <p:pRg st="1" end="1"/>
                                            </p:txEl>
                                          </p:spTgt>
                                        </p:tgtEl>
                                        <p:attrNameLst>
                                          <p:attrName>style.visibility</p:attrName>
                                        </p:attrNameLst>
                                      </p:cBhvr>
                                      <p:to>
                                        <p:strVal val="visible"/>
                                      </p:to>
                                    </p:set>
                                    <p:animEffect transition="in" filter="blinds(horizontal)">
                                      <p:cBhvr>
                                        <p:cTn id="12" dur="500"/>
                                        <p:tgtEl>
                                          <p:spTgt spid="31746">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1746">
                                            <p:txEl>
                                              <p:pRg st="2" end="2"/>
                                            </p:txEl>
                                          </p:spTgt>
                                        </p:tgtEl>
                                        <p:attrNameLst>
                                          <p:attrName>style.visibility</p:attrName>
                                        </p:attrNameLst>
                                      </p:cBhvr>
                                      <p:to>
                                        <p:strVal val="visible"/>
                                      </p:to>
                                    </p:set>
                                    <p:animEffect transition="in" filter="blinds(horizontal)">
                                      <p:cBhvr>
                                        <p:cTn id="15" dur="500"/>
                                        <p:tgtEl>
                                          <p:spTgt spid="3174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1746">
                                            <p:txEl>
                                              <p:pRg st="3" end="3"/>
                                            </p:txEl>
                                          </p:spTgt>
                                        </p:tgtEl>
                                        <p:attrNameLst>
                                          <p:attrName>style.visibility</p:attrName>
                                        </p:attrNameLst>
                                      </p:cBhvr>
                                      <p:to>
                                        <p:strVal val="visible"/>
                                      </p:to>
                                    </p:set>
                                    <p:animEffect transition="in" filter="blinds(horizontal)">
                                      <p:cBhvr>
                                        <p:cTn id="20" dur="500"/>
                                        <p:tgtEl>
                                          <p:spTgt spid="31746">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1746">
                                            <p:txEl>
                                              <p:pRg st="4" end="4"/>
                                            </p:txEl>
                                          </p:spTgt>
                                        </p:tgtEl>
                                        <p:attrNameLst>
                                          <p:attrName>style.visibility</p:attrName>
                                        </p:attrNameLst>
                                      </p:cBhvr>
                                      <p:to>
                                        <p:strVal val="visible"/>
                                      </p:to>
                                    </p:set>
                                    <p:animEffect transition="in" filter="blinds(horizontal)">
                                      <p:cBhvr>
                                        <p:cTn id="25" dur="500"/>
                                        <p:tgtEl>
                                          <p:spTgt spid="31746">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1746">
                                            <p:txEl>
                                              <p:pRg st="5" end="5"/>
                                            </p:txEl>
                                          </p:spTgt>
                                        </p:tgtEl>
                                        <p:attrNameLst>
                                          <p:attrName>style.visibility</p:attrName>
                                        </p:attrNameLst>
                                      </p:cBhvr>
                                      <p:to>
                                        <p:strVal val="visible"/>
                                      </p:to>
                                    </p:set>
                                    <p:animEffect transition="in" filter="blinds(horizontal)">
                                      <p:cBhvr>
                                        <p:cTn id="28" dur="500"/>
                                        <p:tgtEl>
                                          <p:spTgt spid="31746">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blinds(horizontal)">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p:cNvSpPr>
          <p:nvPr>
            <p:ph type="title" idx="4294967295"/>
          </p:nvPr>
        </p:nvSpPr>
        <p:spPr/>
        <p:txBody>
          <a:bodyPr/>
          <a:lstStyle/>
          <a:p>
            <a:r>
              <a:rPr lang="zh-CN" altLang="en-US" smtClean="0">
                <a:solidFill>
                  <a:schemeClr val="tx1"/>
                </a:solidFill>
              </a:rPr>
              <a:t>选举定理及其应用</a:t>
            </a:r>
            <a:endParaRPr lang="zh-CN" altLang="en-US" smtClean="0">
              <a:solidFill>
                <a:schemeClr val="tx1"/>
              </a:solidFill>
            </a:endParaRPr>
          </a:p>
        </p:txBody>
      </p:sp>
      <p:sp>
        <p:nvSpPr>
          <p:cNvPr id="32770" name="Rectangle 3"/>
          <p:cNvSpPr>
            <a:spLocks noGrp="1"/>
          </p:cNvSpPr>
          <p:nvPr>
            <p:ph type="body" idx="4294967295"/>
          </p:nvPr>
        </p:nvSpPr>
        <p:spPr/>
        <p:txBody>
          <a:bodyPr/>
          <a:lstStyle/>
          <a:p>
            <a:pPr>
              <a:lnSpc>
                <a:spcPct val="100000"/>
              </a:lnSpc>
            </a:pPr>
            <a:r>
              <a:rPr lang="zh-CN" altLang="en-US" smtClean="0">
                <a:solidFill>
                  <a:schemeClr val="tx1"/>
                </a:solidFill>
                <a:latin typeface="黑体" pitchFamily="49" charset="-122"/>
              </a:rPr>
              <a:t>解：我们用图</a:t>
            </a:r>
            <a:r>
              <a:rPr lang="en-US" altLang="zh-CN" smtClean="0">
                <a:solidFill>
                  <a:schemeClr val="tx1"/>
                </a:solidFill>
                <a:latin typeface="黑体" pitchFamily="49" charset="-122"/>
              </a:rPr>
              <a:t>1-1</a:t>
            </a:r>
            <a:r>
              <a:rPr lang="zh-CN" altLang="en-US" smtClean="0">
                <a:solidFill>
                  <a:schemeClr val="tx1"/>
                </a:solidFill>
                <a:latin typeface="黑体" pitchFamily="49" charset="-122"/>
              </a:rPr>
              <a:t>来表示</a:t>
            </a:r>
            <a:r>
              <a:rPr lang="en-US" altLang="zh-CN" smtClean="0">
                <a:solidFill>
                  <a:schemeClr val="tx1"/>
                </a:solidFill>
                <a:latin typeface="黑体" pitchFamily="49" charset="-122"/>
              </a:rPr>
              <a:t>n+m</a:t>
            </a:r>
            <a:r>
              <a:rPr lang="zh-CN" altLang="en-US" smtClean="0">
                <a:solidFill>
                  <a:schemeClr val="tx1"/>
                </a:solidFill>
                <a:latin typeface="黑体" pitchFamily="49" charset="-122"/>
              </a:rPr>
              <a:t>张选票的一种排列</a:t>
            </a:r>
            <a:r>
              <a:rPr lang="en-US" altLang="zh-CN" smtClean="0">
                <a:solidFill>
                  <a:schemeClr val="tx1"/>
                </a:solidFill>
                <a:latin typeface="黑体" pitchFamily="49" charset="-122"/>
              </a:rPr>
              <a:t>(</a:t>
            </a:r>
            <a:r>
              <a:rPr lang="zh-CN" altLang="en-US" smtClean="0">
                <a:solidFill>
                  <a:schemeClr val="tx1"/>
                </a:solidFill>
                <a:latin typeface="黑体" pitchFamily="49" charset="-122"/>
              </a:rPr>
              <a:t>为简便，取</a:t>
            </a:r>
            <a:r>
              <a:rPr lang="en-US" altLang="zh-CN" smtClean="0">
                <a:solidFill>
                  <a:schemeClr val="tx1"/>
                </a:solidFill>
                <a:latin typeface="黑体" pitchFamily="49" charset="-122"/>
              </a:rPr>
              <a:t>n=6</a:t>
            </a:r>
            <a:r>
              <a:rPr lang="zh-CN" altLang="en-US" smtClean="0">
                <a:solidFill>
                  <a:schemeClr val="tx1"/>
                </a:solidFill>
                <a:latin typeface="黑体" pitchFamily="49" charset="-122"/>
              </a:rPr>
              <a:t>，</a:t>
            </a:r>
            <a:r>
              <a:rPr lang="en-US" altLang="zh-CN" smtClean="0">
                <a:solidFill>
                  <a:schemeClr val="tx1"/>
                </a:solidFill>
                <a:latin typeface="黑体" pitchFamily="49" charset="-122"/>
              </a:rPr>
              <a:t>m=4)</a:t>
            </a:r>
            <a:r>
              <a:rPr lang="zh-CN" altLang="en-US" smtClean="0">
                <a:solidFill>
                  <a:schemeClr val="tx1"/>
                </a:solidFill>
                <a:latin typeface="黑体" pitchFamily="49" charset="-122"/>
              </a:rPr>
              <a:t>，图中纵坐标表示甲票数与乙票数之差。该图表示在计票过程中，甲、乙票出现的顺序为：“甲甲乙甲乙乙乙甲甲甲”，对于这样的顺序可画出图中的一条折线，这样的折线一共有</a:t>
            </a:r>
            <a:r>
              <a:rPr lang="en-US" altLang="zh-CN" smtClean="0">
                <a:solidFill>
                  <a:schemeClr val="tx1"/>
                </a:solidFill>
                <a:latin typeface="黑体" pitchFamily="49" charset="-122"/>
              </a:rPr>
              <a:t>C(m+n,m)</a:t>
            </a:r>
            <a:r>
              <a:rPr lang="zh-CN" altLang="en-US" smtClean="0">
                <a:solidFill>
                  <a:schemeClr val="tx1"/>
                </a:solidFill>
                <a:latin typeface="黑体" pitchFamily="49" charset="-122"/>
              </a:rPr>
              <a:t>条。这</a:t>
            </a:r>
            <a:r>
              <a:rPr lang="en-US" altLang="zh-CN" smtClean="0">
                <a:solidFill>
                  <a:schemeClr val="tx1"/>
                </a:solidFill>
                <a:latin typeface="黑体" pitchFamily="49" charset="-122"/>
              </a:rPr>
              <a:t>C(m+n,m)</a:t>
            </a:r>
            <a:r>
              <a:rPr lang="zh-CN" altLang="en-US" smtClean="0">
                <a:solidFill>
                  <a:schemeClr val="tx1"/>
                </a:solidFill>
                <a:latin typeface="黑体" pitchFamily="49" charset="-122"/>
              </a:rPr>
              <a:t>条折线可分为两类：计票过程中如果取出的第一张票是乙的，由于</a:t>
            </a:r>
            <a:r>
              <a:rPr lang="en-US" altLang="zh-CN" smtClean="0">
                <a:solidFill>
                  <a:schemeClr val="tx1"/>
                </a:solidFill>
                <a:latin typeface="黑体" pitchFamily="49" charset="-122"/>
              </a:rPr>
              <a:t>m&lt;n</a:t>
            </a:r>
            <a:r>
              <a:rPr lang="zh-CN" altLang="en-US" smtClean="0">
                <a:solidFill>
                  <a:schemeClr val="tx1"/>
                </a:solidFill>
                <a:latin typeface="黑体" pitchFamily="49" charset="-122"/>
              </a:rPr>
              <a:t>，所以，折线一定与横轴相交，这称为第</a:t>
            </a:r>
            <a:r>
              <a:rPr lang="en-US" altLang="zh-CN" smtClean="0">
                <a:solidFill>
                  <a:schemeClr val="tx1"/>
                </a:solidFill>
                <a:latin typeface="黑体" pitchFamily="49" charset="-122"/>
              </a:rPr>
              <a:t>1</a:t>
            </a:r>
            <a:r>
              <a:rPr lang="zh-CN" altLang="en-US" smtClean="0">
                <a:solidFill>
                  <a:schemeClr val="tx1"/>
                </a:solidFill>
                <a:latin typeface="黑体" pitchFamily="49" charset="-122"/>
              </a:rPr>
              <a:t>类。另一类是取出的第</a:t>
            </a:r>
            <a:r>
              <a:rPr lang="en-US" altLang="zh-CN" smtClean="0">
                <a:solidFill>
                  <a:schemeClr val="tx1"/>
                </a:solidFill>
                <a:latin typeface="黑体" pitchFamily="49" charset="-122"/>
              </a:rPr>
              <a:t>1</a:t>
            </a:r>
            <a:r>
              <a:rPr lang="zh-CN" altLang="en-US" smtClean="0">
                <a:solidFill>
                  <a:schemeClr val="tx1"/>
                </a:solidFill>
                <a:latin typeface="黑体" pitchFamily="49" charset="-122"/>
              </a:rPr>
              <a:t>张票是甲的，这一类折线可能与横轴相交，也可能不与横轴相交。第</a:t>
            </a:r>
            <a:r>
              <a:rPr lang="en-US" altLang="zh-CN" smtClean="0">
                <a:solidFill>
                  <a:schemeClr val="tx1"/>
                </a:solidFill>
                <a:latin typeface="黑体" pitchFamily="49" charset="-122"/>
              </a:rPr>
              <a:t>1</a:t>
            </a:r>
            <a:r>
              <a:rPr lang="zh-CN" altLang="en-US" smtClean="0">
                <a:solidFill>
                  <a:schemeClr val="tx1"/>
                </a:solidFill>
                <a:latin typeface="黑体" pitchFamily="49" charset="-122"/>
              </a:rPr>
              <a:t>类折线有</a:t>
            </a:r>
            <a:r>
              <a:rPr lang="en-US" altLang="zh-CN" smtClean="0">
                <a:solidFill>
                  <a:schemeClr val="tx1"/>
                </a:solidFill>
                <a:latin typeface="黑体" pitchFamily="49" charset="-122"/>
              </a:rPr>
              <a:t>C(n+m-1,n-1)</a:t>
            </a:r>
            <a:r>
              <a:rPr lang="zh-CN" altLang="en-US" smtClean="0">
                <a:solidFill>
                  <a:schemeClr val="tx1"/>
                </a:solidFill>
                <a:latin typeface="黑体" pitchFamily="49" charset="-122"/>
              </a:rPr>
              <a:t>条。第</a:t>
            </a:r>
            <a:r>
              <a:rPr lang="en-US" altLang="zh-CN" smtClean="0">
                <a:solidFill>
                  <a:schemeClr val="tx1"/>
                </a:solidFill>
                <a:latin typeface="黑体" pitchFamily="49" charset="-122"/>
              </a:rPr>
              <a:t>2</a:t>
            </a:r>
            <a:r>
              <a:rPr lang="zh-CN" altLang="en-US" smtClean="0">
                <a:solidFill>
                  <a:schemeClr val="tx1"/>
                </a:solidFill>
                <a:latin typeface="黑体" pitchFamily="49" charset="-122"/>
              </a:rPr>
              <a:t>类折线中与横轴交的也有</a:t>
            </a:r>
            <a:r>
              <a:rPr lang="en-US" altLang="zh-CN" smtClean="0">
                <a:solidFill>
                  <a:schemeClr val="tx1"/>
                </a:solidFill>
                <a:latin typeface="黑体" pitchFamily="49" charset="-122"/>
              </a:rPr>
              <a:t>C(n+m-1,n-1)</a:t>
            </a:r>
            <a:r>
              <a:rPr lang="zh-CN" altLang="en-US" smtClean="0">
                <a:solidFill>
                  <a:schemeClr val="tx1"/>
                </a:solidFill>
                <a:latin typeface="黑体" pitchFamily="49" charset="-122"/>
              </a:rPr>
              <a:t>条，这是因为将上述图中从</a:t>
            </a:r>
            <a:r>
              <a:rPr lang="en-US" altLang="zh-CN" smtClean="0">
                <a:solidFill>
                  <a:schemeClr val="tx1"/>
                </a:solidFill>
                <a:latin typeface="黑体" pitchFamily="49" charset="-122"/>
              </a:rPr>
              <a:t>0</a:t>
            </a:r>
            <a:r>
              <a:rPr lang="zh-CN" altLang="en-US" smtClean="0">
                <a:solidFill>
                  <a:schemeClr val="tx1"/>
                </a:solidFill>
                <a:latin typeface="黑体" pitchFamily="49" charset="-122"/>
              </a:rPr>
              <a:t>到首次与横轴交的部分关于横轴作一反射，就是图中下半部分，与其余部分一起就构成了一条第一张票是乙的折线，即得一个顺序为“乙乙甲乙甲甲乙甲甲甲”，它与顺序为“甲甲乙甲乙乙乙甲甲甲”对应，并且对于每条以甲票开始且与横轴交的折线与以乙票开始的折线一一对应。称上述方法为反射原理。从而得计票过程中</a:t>
            </a:r>
            <a:endParaRPr lang="en-US" altLang="zh-CN" sz="2000" smtClean="0">
              <a:solidFill>
                <a:schemeClr val="tx1"/>
              </a:solidFill>
              <a:latin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2770">
                                            <p:txEl>
                                              <p:pRg st="0" end="0"/>
                                            </p:txEl>
                                          </p:spTgt>
                                        </p:tgtEl>
                                        <p:attrNameLst>
                                          <p:attrName>style.visibility</p:attrName>
                                        </p:attrNameLst>
                                      </p:cBhvr>
                                      <p:to>
                                        <p:strVal val="visible"/>
                                      </p:to>
                                    </p:set>
                                    <p:animEffect transition="in" filter="blinds(horizontal)">
                                      <p:cBhvr>
                                        <p:cTn id="7" dur="500"/>
                                        <p:tgtEl>
                                          <p:spTgt spid="3277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p:cNvSpPr>
          <p:nvPr>
            <p:ph type="title" idx="4294967295"/>
          </p:nvPr>
        </p:nvSpPr>
        <p:spPr/>
        <p:txBody>
          <a:bodyPr/>
          <a:lstStyle/>
          <a:p>
            <a:r>
              <a:rPr lang="zh-CN" altLang="en-US" smtClean="0">
                <a:solidFill>
                  <a:schemeClr val="tx1"/>
                </a:solidFill>
              </a:rPr>
              <a:t>选举定理及其应用</a:t>
            </a:r>
            <a:endParaRPr lang="zh-CN" altLang="en-US" smtClean="0">
              <a:solidFill>
                <a:schemeClr val="tx1"/>
              </a:solidFill>
            </a:endParaRPr>
          </a:p>
        </p:txBody>
      </p:sp>
      <p:sp>
        <p:nvSpPr>
          <p:cNvPr id="33794" name="Rectangle 3"/>
          <p:cNvSpPr>
            <a:spLocks noGrp="1"/>
          </p:cNvSpPr>
          <p:nvPr>
            <p:ph type="body" idx="4294967295"/>
          </p:nvPr>
        </p:nvSpPr>
        <p:spPr/>
        <p:txBody>
          <a:bodyPr/>
          <a:lstStyle/>
          <a:p>
            <a:pPr marL="0" indent="0">
              <a:lnSpc>
                <a:spcPct val="105000"/>
              </a:lnSpc>
              <a:buFont typeface="Arial" charset="0"/>
              <a:buNone/>
            </a:pPr>
            <a:r>
              <a:rPr lang="en-US" altLang="zh-CN" sz="2600" smtClean="0">
                <a:solidFill>
                  <a:schemeClr val="tx1"/>
                </a:solidFill>
              </a:rPr>
              <a:t>(</a:t>
            </a:r>
            <a:r>
              <a:rPr lang="en-US" altLang="zh-CN" sz="2600" smtClean="0">
                <a:solidFill>
                  <a:schemeClr val="tx1"/>
                </a:solidFill>
                <a:latin typeface="黑体" pitchFamily="49" charset="-122"/>
              </a:rPr>
              <a:t>1)P(</a:t>
            </a:r>
            <a:r>
              <a:rPr lang="zh-CN" altLang="en-US" sz="2600" smtClean="0">
                <a:solidFill>
                  <a:schemeClr val="tx1"/>
                </a:solidFill>
                <a:latin typeface="黑体" pitchFamily="49" charset="-122"/>
              </a:rPr>
              <a:t>某时刻两人票数相等</a:t>
            </a:r>
            <a:r>
              <a:rPr lang="en-US" altLang="zh-CN" sz="2600" smtClean="0">
                <a:solidFill>
                  <a:schemeClr val="tx1"/>
                </a:solidFill>
                <a:latin typeface="黑体" pitchFamily="49" charset="-122"/>
              </a:rPr>
              <a:t>)=2*C(n+m-1,m-1)/C(n+m,m)=2*m/(n+m)</a:t>
            </a:r>
            <a:endParaRPr lang="en-US" altLang="zh-CN" sz="2600" smtClean="0">
              <a:solidFill>
                <a:schemeClr val="tx1"/>
              </a:solidFill>
              <a:latin typeface="黑体" pitchFamily="49" charset="-122"/>
            </a:endParaRPr>
          </a:p>
          <a:p>
            <a:pPr marL="0" indent="0">
              <a:lnSpc>
                <a:spcPct val="105000"/>
              </a:lnSpc>
              <a:buFont typeface="Arial" charset="0"/>
              <a:buNone/>
            </a:pPr>
            <a:r>
              <a:rPr lang="en-US" altLang="zh-CN" sz="2600" smtClean="0">
                <a:solidFill>
                  <a:schemeClr val="tx1"/>
                </a:solidFill>
                <a:latin typeface="黑体" pitchFamily="49" charset="-122"/>
              </a:rPr>
              <a:t>(2)P(</a:t>
            </a:r>
            <a:r>
              <a:rPr lang="zh-CN" altLang="en-US" sz="2600" smtClean="0">
                <a:solidFill>
                  <a:schemeClr val="tx1"/>
                </a:solidFill>
                <a:latin typeface="黑体" pitchFamily="49" charset="-122"/>
              </a:rPr>
              <a:t>甲的票数总比乙的票数多</a:t>
            </a:r>
            <a:r>
              <a:rPr lang="en-US" altLang="zh-CN" sz="2600" smtClean="0">
                <a:solidFill>
                  <a:schemeClr val="tx1"/>
                </a:solidFill>
                <a:latin typeface="黑体" pitchFamily="49" charset="-122"/>
              </a:rPr>
              <a:t>)=1-2*m/(n+m)=(n-m)/(n+m)</a:t>
            </a:r>
            <a:endParaRPr lang="en-US" altLang="zh-CN" sz="2600" smtClean="0">
              <a:solidFill>
                <a:schemeClr val="tx1"/>
              </a:solidFill>
              <a:latin typeface="黑体" pitchFamily="49" charset="-122"/>
            </a:endParaRPr>
          </a:p>
          <a:p>
            <a:pPr marL="0" indent="0">
              <a:lnSpc>
                <a:spcPct val="105000"/>
              </a:lnSpc>
              <a:buFont typeface="Arial" charset="0"/>
              <a:buNone/>
            </a:pPr>
            <a:r>
              <a:rPr lang="zh-CN" altLang="en-US" sz="2600" smtClean="0">
                <a:solidFill>
                  <a:schemeClr val="tx1"/>
                </a:solidFill>
                <a:latin typeface="黑体" pitchFamily="49" charset="-122"/>
              </a:rPr>
              <a:t>如果设</a:t>
            </a:r>
            <a:r>
              <a:rPr lang="en-US" altLang="zh-CN" sz="2600" smtClean="0">
                <a:solidFill>
                  <a:schemeClr val="tx1"/>
                </a:solidFill>
                <a:latin typeface="黑体" pitchFamily="49" charset="-122"/>
              </a:rPr>
              <a:t>P(n,m)</a:t>
            </a:r>
            <a:r>
              <a:rPr lang="zh-CN" altLang="en-US" sz="2600" smtClean="0">
                <a:solidFill>
                  <a:schemeClr val="tx1"/>
                </a:solidFill>
                <a:latin typeface="黑体" pitchFamily="49" charset="-122"/>
              </a:rPr>
              <a:t>、</a:t>
            </a:r>
            <a:r>
              <a:rPr lang="en-US" altLang="zh-CN" sz="2600" smtClean="0">
                <a:solidFill>
                  <a:schemeClr val="tx1"/>
                </a:solidFill>
                <a:latin typeface="黑体" pitchFamily="49" charset="-122"/>
              </a:rPr>
              <a:t>G(n,m)</a:t>
            </a:r>
            <a:r>
              <a:rPr lang="zh-CN" altLang="en-US" sz="2600" smtClean="0">
                <a:solidFill>
                  <a:schemeClr val="tx1"/>
                </a:solidFill>
                <a:latin typeface="黑体" pitchFamily="49" charset="-122"/>
              </a:rPr>
              <a:t>分别表示计票过程中甲票多于乙票数的概率与甲票数总不小于乙票数的概率，则由于在第一张票是乙的条件下甲票数总多于乙票数的</a:t>
            </a:r>
            <a:r>
              <a:rPr lang="en-US" altLang="zh-CN" sz="2600" smtClean="0">
                <a:solidFill>
                  <a:schemeClr val="tx1"/>
                </a:solidFill>
                <a:latin typeface="黑体" pitchFamily="49" charset="-122"/>
              </a:rPr>
              <a:t>(</a:t>
            </a:r>
            <a:r>
              <a:rPr lang="zh-CN" altLang="en-US" sz="2600" smtClean="0">
                <a:solidFill>
                  <a:schemeClr val="tx1"/>
                </a:solidFill>
                <a:latin typeface="黑体" pitchFamily="49" charset="-122"/>
              </a:rPr>
              <a:t>条件</a:t>
            </a:r>
            <a:r>
              <a:rPr lang="en-US" altLang="zh-CN" sz="2600" smtClean="0">
                <a:solidFill>
                  <a:schemeClr val="tx1"/>
                </a:solidFill>
                <a:latin typeface="黑体" pitchFamily="49" charset="-122"/>
              </a:rPr>
              <a:t>)</a:t>
            </a:r>
            <a:r>
              <a:rPr lang="zh-CN" altLang="en-US" sz="2600" smtClean="0">
                <a:solidFill>
                  <a:schemeClr val="tx1"/>
                </a:solidFill>
                <a:latin typeface="黑体" pitchFamily="49" charset="-122"/>
              </a:rPr>
              <a:t>概率为零，所以，由全概率公式得</a:t>
            </a:r>
            <a:endParaRPr lang="en-US" altLang="zh-CN" sz="2600" smtClean="0">
              <a:solidFill>
                <a:schemeClr val="tx1"/>
              </a:solidFill>
              <a:latin typeface="黑体" pitchFamily="49" charset="-122"/>
            </a:endParaRPr>
          </a:p>
          <a:p>
            <a:pPr marL="0" indent="0">
              <a:lnSpc>
                <a:spcPct val="105000"/>
              </a:lnSpc>
            </a:pPr>
            <a:r>
              <a:rPr lang="en-US" altLang="zh-CN" sz="2600" smtClean="0">
                <a:solidFill>
                  <a:schemeClr val="tx1"/>
                </a:solidFill>
                <a:latin typeface="黑体" pitchFamily="49" charset="-122"/>
              </a:rPr>
              <a:t>P(n,m)=n/(m+n)G(n-1,m),</a:t>
            </a:r>
            <a:r>
              <a:rPr lang="zh-CN" altLang="en-US" sz="2600" smtClean="0">
                <a:solidFill>
                  <a:schemeClr val="tx1"/>
                </a:solidFill>
                <a:latin typeface="黑体" pitchFamily="49" charset="-122"/>
              </a:rPr>
              <a:t>又因</a:t>
            </a:r>
            <a:r>
              <a:rPr lang="en-US" altLang="zh-CN" sz="2600" smtClean="0">
                <a:solidFill>
                  <a:schemeClr val="tx1"/>
                </a:solidFill>
                <a:latin typeface="黑体" pitchFamily="49" charset="-122"/>
              </a:rPr>
              <a:t>P(n,m)=(n-m)/(n+m)</a:t>
            </a:r>
            <a:endParaRPr lang="en-US" altLang="zh-CN" sz="2600" smtClean="0">
              <a:solidFill>
                <a:schemeClr val="tx1"/>
              </a:solidFill>
              <a:latin typeface="黑体" pitchFamily="49" charset="-122"/>
            </a:endParaRPr>
          </a:p>
          <a:p>
            <a:pPr lvl="1">
              <a:lnSpc>
                <a:spcPct val="105000"/>
              </a:lnSpc>
            </a:pPr>
            <a:r>
              <a:rPr lang="zh-CN" altLang="en-US" sz="2600" smtClean="0">
                <a:solidFill>
                  <a:schemeClr val="tx1"/>
                </a:solidFill>
                <a:latin typeface="黑体" pitchFamily="49" charset="-122"/>
              </a:rPr>
              <a:t>故</a:t>
            </a:r>
            <a:r>
              <a:rPr lang="en-US" altLang="zh-CN" sz="2600" smtClean="0">
                <a:solidFill>
                  <a:schemeClr val="tx1"/>
                </a:solidFill>
                <a:latin typeface="黑体" pitchFamily="49" charset="-122"/>
              </a:rPr>
              <a:t>		G(n-1</a:t>
            </a:r>
            <a:r>
              <a:rPr lang="zh-CN" altLang="en-US" sz="2600" smtClean="0">
                <a:solidFill>
                  <a:schemeClr val="tx1"/>
                </a:solidFill>
                <a:latin typeface="黑体" pitchFamily="49" charset="-122"/>
              </a:rPr>
              <a:t>，</a:t>
            </a:r>
            <a:r>
              <a:rPr lang="en-US" altLang="zh-CN" sz="2600" smtClean="0">
                <a:solidFill>
                  <a:schemeClr val="tx1"/>
                </a:solidFill>
                <a:latin typeface="黑体" pitchFamily="49" charset="-122"/>
              </a:rPr>
              <a:t>m)=(n-m)/n				</a:t>
            </a:r>
            <a:endParaRPr lang="en-US" altLang="zh-CN" sz="2600" smtClean="0">
              <a:solidFill>
                <a:schemeClr val="tx1"/>
              </a:solidFill>
              <a:latin typeface="黑体" pitchFamily="49" charset="-122"/>
            </a:endParaRPr>
          </a:p>
          <a:p>
            <a:pPr lvl="1">
              <a:lnSpc>
                <a:spcPct val="105000"/>
              </a:lnSpc>
            </a:pPr>
            <a:r>
              <a:rPr lang="zh-CN" altLang="en-US" sz="2600" smtClean="0">
                <a:solidFill>
                  <a:schemeClr val="tx1"/>
                </a:solidFill>
                <a:latin typeface="黑体" pitchFamily="49" charset="-122"/>
              </a:rPr>
              <a:t>从而</a:t>
            </a:r>
            <a:r>
              <a:rPr lang="en-US" altLang="zh-CN" sz="2600" smtClean="0">
                <a:solidFill>
                  <a:schemeClr val="tx1"/>
                </a:solidFill>
                <a:latin typeface="黑体" pitchFamily="49" charset="-122"/>
              </a:rPr>
              <a:t>		G(n,m)=(n+1-m)/(n+1)</a:t>
            </a:r>
            <a:endParaRPr lang="en-US" altLang="zh-CN" sz="2600" smtClean="0">
              <a:solidFill>
                <a:schemeClr val="tx1"/>
              </a:solidFill>
              <a:latin typeface="黑体" pitchFamily="49" charset="-122"/>
            </a:endParaRPr>
          </a:p>
          <a:p>
            <a:pPr marL="0" indent="0">
              <a:lnSpc>
                <a:spcPct val="105000"/>
              </a:lnSpc>
            </a:pPr>
            <a:r>
              <a:rPr lang="zh-CN" altLang="en-US" sz="2600" smtClean="0">
                <a:solidFill>
                  <a:schemeClr val="tx1"/>
                </a:solidFill>
                <a:latin typeface="黑体" pitchFamily="49" charset="-122"/>
              </a:rPr>
              <a:t>从而可得在计票过程的某时刻出现乙票数多于甲票数的概率</a:t>
            </a:r>
            <a:r>
              <a:rPr lang="en-US" altLang="zh-CN" sz="2600" smtClean="0">
                <a:solidFill>
                  <a:schemeClr val="tx1"/>
                </a:solidFill>
                <a:latin typeface="黑体" pitchFamily="49" charset="-122"/>
              </a:rPr>
              <a:t>P(</a:t>
            </a:r>
            <a:r>
              <a:rPr lang="zh-CN" altLang="en-US" sz="2600" smtClean="0">
                <a:solidFill>
                  <a:schemeClr val="tx1"/>
                </a:solidFill>
                <a:latin typeface="黑体" pitchFamily="49" charset="-122"/>
              </a:rPr>
              <a:t>出现乙票数多于甲票数</a:t>
            </a:r>
            <a:r>
              <a:rPr lang="en-US" altLang="zh-CN" sz="2600" smtClean="0">
                <a:solidFill>
                  <a:schemeClr val="tx1"/>
                </a:solidFill>
                <a:latin typeface="黑体" pitchFamily="49" charset="-122"/>
              </a:rPr>
              <a:t>)=1-G(n,m)=m/(n+1)</a:t>
            </a:r>
            <a:endParaRPr lang="en-US" altLang="zh-CN" sz="2600" smtClean="0">
              <a:solidFill>
                <a:schemeClr val="tx1"/>
              </a:solidFill>
              <a:latin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3794">
                                            <p:txEl>
                                              <p:pRg st="0" end="0"/>
                                            </p:txEl>
                                          </p:spTgt>
                                        </p:tgtEl>
                                        <p:attrNameLst>
                                          <p:attrName>style.visibility</p:attrName>
                                        </p:attrNameLst>
                                      </p:cBhvr>
                                      <p:to>
                                        <p:strVal val="visible"/>
                                      </p:to>
                                    </p:set>
                                    <p:animEffect transition="in" filter="blinds(horizontal)">
                                      <p:cBhvr>
                                        <p:cTn id="7" dur="500"/>
                                        <p:tgtEl>
                                          <p:spTgt spid="337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3794">
                                            <p:txEl>
                                              <p:pRg st="1" end="1"/>
                                            </p:txEl>
                                          </p:spTgt>
                                        </p:tgtEl>
                                        <p:attrNameLst>
                                          <p:attrName>style.visibility</p:attrName>
                                        </p:attrNameLst>
                                      </p:cBhvr>
                                      <p:to>
                                        <p:strVal val="visible"/>
                                      </p:to>
                                    </p:set>
                                    <p:animEffect transition="in" filter="blinds(horizontal)">
                                      <p:cBhvr>
                                        <p:cTn id="12" dur="500"/>
                                        <p:tgtEl>
                                          <p:spTgt spid="3379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3794">
                                            <p:txEl>
                                              <p:pRg st="2" end="2"/>
                                            </p:txEl>
                                          </p:spTgt>
                                        </p:tgtEl>
                                        <p:attrNameLst>
                                          <p:attrName>style.visibility</p:attrName>
                                        </p:attrNameLst>
                                      </p:cBhvr>
                                      <p:to>
                                        <p:strVal val="visible"/>
                                      </p:to>
                                    </p:set>
                                    <p:animEffect transition="in" filter="blinds(horizontal)">
                                      <p:cBhvr>
                                        <p:cTn id="17" dur="500"/>
                                        <p:tgtEl>
                                          <p:spTgt spid="3379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3794">
                                            <p:txEl>
                                              <p:pRg st="3" end="3"/>
                                            </p:txEl>
                                          </p:spTgt>
                                        </p:tgtEl>
                                        <p:attrNameLst>
                                          <p:attrName>style.visibility</p:attrName>
                                        </p:attrNameLst>
                                      </p:cBhvr>
                                      <p:to>
                                        <p:strVal val="visible"/>
                                      </p:to>
                                    </p:set>
                                    <p:animEffect transition="in" filter="blinds(horizontal)">
                                      <p:cBhvr>
                                        <p:cTn id="22" dur="500"/>
                                        <p:tgtEl>
                                          <p:spTgt spid="3379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3794">
                                            <p:txEl>
                                              <p:pRg st="4" end="4"/>
                                            </p:txEl>
                                          </p:spTgt>
                                        </p:tgtEl>
                                        <p:attrNameLst>
                                          <p:attrName>style.visibility</p:attrName>
                                        </p:attrNameLst>
                                      </p:cBhvr>
                                      <p:to>
                                        <p:strVal val="visible"/>
                                      </p:to>
                                    </p:set>
                                    <p:animEffect transition="in" filter="blinds(horizontal)">
                                      <p:cBhvr>
                                        <p:cTn id="27" dur="500"/>
                                        <p:tgtEl>
                                          <p:spTgt spid="3379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3794">
                                            <p:txEl>
                                              <p:pRg st="5" end="5"/>
                                            </p:txEl>
                                          </p:spTgt>
                                        </p:tgtEl>
                                        <p:attrNameLst>
                                          <p:attrName>style.visibility</p:attrName>
                                        </p:attrNameLst>
                                      </p:cBhvr>
                                      <p:to>
                                        <p:strVal val="visible"/>
                                      </p:to>
                                    </p:set>
                                    <p:animEffect transition="in" filter="blinds(horizontal)">
                                      <p:cBhvr>
                                        <p:cTn id="32" dur="500"/>
                                        <p:tgtEl>
                                          <p:spTgt spid="3379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3794">
                                            <p:txEl>
                                              <p:pRg st="6" end="6"/>
                                            </p:txEl>
                                          </p:spTgt>
                                        </p:tgtEl>
                                        <p:attrNameLst>
                                          <p:attrName>style.visibility</p:attrName>
                                        </p:attrNameLst>
                                      </p:cBhvr>
                                      <p:to>
                                        <p:strVal val="visible"/>
                                      </p:to>
                                    </p:set>
                                    <p:animEffect transition="in" filter="blinds(horizontal)">
                                      <p:cBhvr>
                                        <p:cTn id="37" dur="500"/>
                                        <p:tgtEl>
                                          <p:spTgt spid="3379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p:cNvSpPr>
          <p:nvPr>
            <p:ph type="title" idx="4294967295"/>
          </p:nvPr>
        </p:nvSpPr>
        <p:spPr/>
        <p:txBody>
          <a:bodyPr/>
          <a:lstStyle/>
          <a:p>
            <a:pPr eaLnBrk="1" hangingPunct="1"/>
            <a:r>
              <a:rPr lang="zh-CN" altLang="en-US" smtClean="0">
                <a:solidFill>
                  <a:schemeClr val="tx1"/>
                </a:solidFill>
                <a:latin typeface="黑体" pitchFamily="49" charset="-122"/>
              </a:rPr>
              <a:t>三扇门</a:t>
            </a:r>
            <a:r>
              <a:rPr lang="en-US" altLang="zh-CN" smtClean="0">
                <a:solidFill>
                  <a:schemeClr val="tx1"/>
                </a:solidFill>
                <a:latin typeface="黑体" pitchFamily="49" charset="-122"/>
              </a:rPr>
              <a:t>(</a:t>
            </a:r>
            <a:r>
              <a:rPr lang="zh-CN" altLang="en-US" smtClean="0">
                <a:solidFill>
                  <a:schemeClr val="tx1"/>
                </a:solidFill>
                <a:latin typeface="黑体" pitchFamily="49" charset="-122"/>
              </a:rPr>
              <a:t>蒙提霍尔问题</a:t>
            </a:r>
            <a:r>
              <a:rPr lang="en-US" altLang="zh-CN" smtClean="0">
                <a:solidFill>
                  <a:schemeClr val="tx1"/>
                </a:solidFill>
                <a:latin typeface="黑体" pitchFamily="49" charset="-122"/>
              </a:rPr>
              <a:t>)</a:t>
            </a:r>
            <a:endParaRPr lang="en-US" altLang="zh-CN" smtClean="0">
              <a:solidFill>
                <a:schemeClr val="tx1"/>
              </a:solidFill>
              <a:latin typeface="黑体" pitchFamily="49" charset="-122"/>
            </a:endParaRPr>
          </a:p>
        </p:txBody>
      </p:sp>
      <p:sp>
        <p:nvSpPr>
          <p:cNvPr id="14338" name="Rectangle 3"/>
          <p:cNvSpPr>
            <a:spLocks noGrp="1"/>
          </p:cNvSpPr>
          <p:nvPr>
            <p:ph type="body" idx="4294967295"/>
          </p:nvPr>
        </p:nvSpPr>
        <p:spPr/>
        <p:txBody>
          <a:bodyPr/>
          <a:lstStyle/>
          <a:p>
            <a:pPr eaLnBrk="1" hangingPunct="1">
              <a:lnSpc>
                <a:spcPct val="80000"/>
              </a:lnSpc>
            </a:pPr>
            <a:r>
              <a:rPr lang="zh-CN" altLang="en-US" sz="3600" smtClean="0">
                <a:solidFill>
                  <a:schemeClr val="tx2"/>
                </a:solidFill>
              </a:rPr>
              <a:t> 假设你正在参加一个游戏节目，你被要求在三扇</a:t>
            </a:r>
            <a:endParaRPr lang="zh-CN" altLang="en-US" sz="3600" smtClean="0">
              <a:solidFill>
                <a:schemeClr val="tx2"/>
              </a:solidFill>
            </a:endParaRPr>
          </a:p>
          <a:p>
            <a:pPr eaLnBrk="1" hangingPunct="1">
              <a:lnSpc>
                <a:spcPct val="80000"/>
              </a:lnSpc>
              <a:buFont typeface="Arial" charset="0"/>
              <a:buNone/>
            </a:pPr>
            <a:r>
              <a:rPr lang="zh-CN" altLang="en-US" sz="3600" smtClean="0">
                <a:solidFill>
                  <a:schemeClr val="tx2"/>
                </a:solidFill>
              </a:rPr>
              <a:t>    门中选择一扇：其中一扇后面有一辆车；其余两 </a:t>
            </a:r>
            <a:endParaRPr lang="zh-CN" altLang="en-US" sz="3600" smtClean="0">
              <a:solidFill>
                <a:schemeClr val="tx2"/>
              </a:solidFill>
            </a:endParaRPr>
          </a:p>
          <a:p>
            <a:pPr eaLnBrk="1" hangingPunct="1">
              <a:lnSpc>
                <a:spcPct val="80000"/>
              </a:lnSpc>
              <a:buFont typeface="Arial" charset="0"/>
              <a:buNone/>
            </a:pPr>
            <a:r>
              <a:rPr lang="zh-CN" altLang="en-US" sz="3600" smtClean="0">
                <a:solidFill>
                  <a:schemeClr val="tx2"/>
                </a:solidFill>
              </a:rPr>
              <a:t>    扇后面则是山羊。</a:t>
            </a:r>
            <a:endParaRPr lang="en-US" altLang="zh-CN" sz="3600" smtClean="0">
              <a:solidFill>
                <a:schemeClr val="tx2"/>
              </a:solidFill>
            </a:endParaRPr>
          </a:p>
          <a:p>
            <a:pPr eaLnBrk="1" hangingPunct="1">
              <a:lnSpc>
                <a:spcPct val="80000"/>
              </a:lnSpc>
            </a:pPr>
            <a:r>
              <a:rPr lang="zh-CN" altLang="en-US" sz="3600" smtClean="0">
                <a:solidFill>
                  <a:schemeClr val="tx2"/>
                </a:solidFill>
              </a:rPr>
              <a:t> 你选择了一道门，假设是一号门，然后知道门后</a:t>
            </a:r>
            <a:endParaRPr lang="zh-CN" altLang="en-US" sz="3600" smtClean="0">
              <a:solidFill>
                <a:schemeClr val="tx2"/>
              </a:solidFill>
            </a:endParaRPr>
          </a:p>
          <a:p>
            <a:pPr eaLnBrk="1" hangingPunct="1">
              <a:lnSpc>
                <a:spcPct val="80000"/>
              </a:lnSpc>
              <a:buFont typeface="Arial" charset="0"/>
              <a:buNone/>
            </a:pPr>
            <a:r>
              <a:rPr lang="zh-CN" altLang="en-US" sz="3600" smtClean="0">
                <a:solidFill>
                  <a:schemeClr val="tx2"/>
                </a:solidFill>
              </a:rPr>
              <a:t>    面有什么的主持人开启了另一扇后面有山羊的</a:t>
            </a:r>
            <a:endParaRPr lang="zh-CN" altLang="en-US" sz="3600" smtClean="0">
              <a:solidFill>
                <a:schemeClr val="tx2"/>
              </a:solidFill>
            </a:endParaRPr>
          </a:p>
          <a:p>
            <a:pPr eaLnBrk="1" hangingPunct="1">
              <a:lnSpc>
                <a:spcPct val="80000"/>
              </a:lnSpc>
              <a:buFont typeface="Arial" charset="0"/>
              <a:buNone/>
            </a:pPr>
            <a:r>
              <a:rPr lang="zh-CN" altLang="en-US" sz="3600" smtClean="0">
                <a:solidFill>
                  <a:schemeClr val="tx2"/>
                </a:solidFill>
              </a:rPr>
              <a:t>    门，假设是三号门。</a:t>
            </a:r>
            <a:endParaRPr lang="en-US" altLang="zh-CN" sz="3600" smtClean="0">
              <a:solidFill>
                <a:schemeClr val="tx2"/>
              </a:solidFill>
            </a:endParaRPr>
          </a:p>
          <a:p>
            <a:pPr eaLnBrk="1" hangingPunct="1">
              <a:lnSpc>
                <a:spcPct val="80000"/>
              </a:lnSpc>
            </a:pPr>
            <a:r>
              <a:rPr lang="zh-CN" altLang="en-US" sz="3600" smtClean="0">
                <a:solidFill>
                  <a:schemeClr val="tx2"/>
                </a:solidFill>
              </a:rPr>
              <a:t> 然后主持人问你：</a:t>
            </a:r>
            <a:r>
              <a:rPr lang="zh-CN" altLang="en-US" sz="3600" smtClean="0">
                <a:solidFill>
                  <a:schemeClr val="tx2"/>
                </a:solidFill>
                <a:latin typeface="黑体" pitchFamily="49" charset="-122"/>
              </a:rPr>
              <a:t>“</a:t>
            </a:r>
            <a:r>
              <a:rPr lang="zh-CN" altLang="en-US" sz="3600" smtClean="0">
                <a:solidFill>
                  <a:schemeClr val="tx2"/>
                </a:solidFill>
              </a:rPr>
              <a:t>你想选择二号门吗？</a:t>
            </a:r>
            <a:r>
              <a:rPr lang="zh-CN" altLang="en-US" sz="3600" smtClean="0">
                <a:solidFill>
                  <a:schemeClr val="tx2"/>
                </a:solidFill>
                <a:latin typeface="黑体" pitchFamily="49" charset="-122"/>
              </a:rPr>
              <a:t>”</a:t>
            </a:r>
            <a:r>
              <a:rPr lang="zh-CN" altLang="en-US" sz="3600" smtClean="0">
                <a:solidFill>
                  <a:schemeClr val="tx2"/>
                </a:solidFill>
              </a:rPr>
              <a:t>希望</a:t>
            </a:r>
            <a:endParaRPr lang="zh-CN" altLang="en-US" sz="3600" smtClean="0">
              <a:solidFill>
                <a:schemeClr val="tx2"/>
              </a:solidFill>
            </a:endParaRPr>
          </a:p>
          <a:p>
            <a:pPr eaLnBrk="1" hangingPunct="1">
              <a:lnSpc>
                <a:spcPct val="80000"/>
              </a:lnSpc>
              <a:buFont typeface="Arial" charset="0"/>
              <a:buNone/>
            </a:pPr>
            <a:r>
              <a:rPr lang="zh-CN" altLang="en-US" sz="3600" smtClean="0">
                <a:solidFill>
                  <a:schemeClr val="tx2"/>
                </a:solidFill>
              </a:rPr>
              <a:t>    赢得汽车的你应当怎样回答？</a:t>
            </a:r>
            <a:endParaRPr lang="zh-CN" altLang="en-US" sz="3600" smtClean="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animEffect transition="in" filter="blinds(horizontal)">
                                      <p:cBhvr>
                                        <p:cTn id="7" dur="500"/>
                                        <p:tgtEl>
                                          <p:spTgt spid="14338">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4338">
                                            <p:txEl>
                                              <p:pRg st="1" end="1"/>
                                            </p:txEl>
                                          </p:spTgt>
                                        </p:tgtEl>
                                        <p:attrNameLst>
                                          <p:attrName>style.visibility</p:attrName>
                                        </p:attrNameLst>
                                      </p:cBhvr>
                                      <p:to>
                                        <p:strVal val="visible"/>
                                      </p:to>
                                    </p:set>
                                    <p:animEffect transition="in" filter="blinds(horizontal)">
                                      <p:cBhvr>
                                        <p:cTn id="10" dur="500"/>
                                        <p:tgtEl>
                                          <p:spTgt spid="14338">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4338">
                                            <p:txEl>
                                              <p:pRg st="2" end="2"/>
                                            </p:txEl>
                                          </p:spTgt>
                                        </p:tgtEl>
                                        <p:attrNameLst>
                                          <p:attrName>style.visibility</p:attrName>
                                        </p:attrNameLst>
                                      </p:cBhvr>
                                      <p:to>
                                        <p:strVal val="visible"/>
                                      </p:to>
                                    </p:set>
                                    <p:animEffect transition="in" filter="blinds(horizontal)">
                                      <p:cBhvr>
                                        <p:cTn id="13" dur="500"/>
                                        <p:tgtEl>
                                          <p:spTgt spid="1433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4338">
                                            <p:txEl>
                                              <p:pRg st="3" end="3"/>
                                            </p:txEl>
                                          </p:spTgt>
                                        </p:tgtEl>
                                        <p:attrNameLst>
                                          <p:attrName>style.visibility</p:attrName>
                                        </p:attrNameLst>
                                      </p:cBhvr>
                                      <p:to>
                                        <p:strVal val="visible"/>
                                      </p:to>
                                    </p:set>
                                    <p:animEffect transition="in" filter="blinds(horizontal)">
                                      <p:cBhvr>
                                        <p:cTn id="18" dur="500"/>
                                        <p:tgtEl>
                                          <p:spTgt spid="14338">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4338">
                                            <p:txEl>
                                              <p:pRg st="4" end="4"/>
                                            </p:txEl>
                                          </p:spTgt>
                                        </p:tgtEl>
                                        <p:attrNameLst>
                                          <p:attrName>style.visibility</p:attrName>
                                        </p:attrNameLst>
                                      </p:cBhvr>
                                      <p:to>
                                        <p:strVal val="visible"/>
                                      </p:to>
                                    </p:set>
                                    <p:animEffect transition="in" filter="blinds(horizontal)">
                                      <p:cBhvr>
                                        <p:cTn id="21" dur="500"/>
                                        <p:tgtEl>
                                          <p:spTgt spid="14338">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4338">
                                            <p:txEl>
                                              <p:pRg st="5" end="5"/>
                                            </p:txEl>
                                          </p:spTgt>
                                        </p:tgtEl>
                                        <p:attrNameLst>
                                          <p:attrName>style.visibility</p:attrName>
                                        </p:attrNameLst>
                                      </p:cBhvr>
                                      <p:to>
                                        <p:strVal val="visible"/>
                                      </p:to>
                                    </p:set>
                                    <p:animEffect transition="in" filter="blinds(horizontal)">
                                      <p:cBhvr>
                                        <p:cTn id="24" dur="500"/>
                                        <p:tgtEl>
                                          <p:spTgt spid="14338">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14338">
                                            <p:txEl>
                                              <p:pRg st="6" end="6"/>
                                            </p:txEl>
                                          </p:spTgt>
                                        </p:tgtEl>
                                        <p:attrNameLst>
                                          <p:attrName>style.visibility</p:attrName>
                                        </p:attrNameLst>
                                      </p:cBhvr>
                                      <p:to>
                                        <p:strVal val="visible"/>
                                      </p:to>
                                    </p:set>
                                    <p:animEffect transition="in" filter="blinds(horizontal)">
                                      <p:cBhvr>
                                        <p:cTn id="29" dur="500"/>
                                        <p:tgtEl>
                                          <p:spTgt spid="14338">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14338">
                                            <p:txEl>
                                              <p:pRg st="7" end="7"/>
                                            </p:txEl>
                                          </p:spTgt>
                                        </p:tgtEl>
                                        <p:attrNameLst>
                                          <p:attrName>style.visibility</p:attrName>
                                        </p:attrNameLst>
                                      </p:cBhvr>
                                      <p:to>
                                        <p:strVal val="visible"/>
                                      </p:to>
                                    </p:set>
                                    <p:animEffect transition="in" filter="blinds(horizontal)">
                                      <p:cBhvr>
                                        <p:cTn id="32" dur="500"/>
                                        <p:tgtEl>
                                          <p:spTgt spid="1433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p:cNvSpPr>
          <p:nvPr>
            <p:ph type="title" idx="4294967295"/>
          </p:nvPr>
        </p:nvSpPr>
        <p:spPr/>
        <p:txBody>
          <a:bodyPr/>
          <a:lstStyle/>
          <a:p>
            <a:r>
              <a:rPr lang="zh-CN" altLang="en-US" smtClean="0">
                <a:solidFill>
                  <a:schemeClr val="tx1"/>
                </a:solidFill>
              </a:rPr>
              <a:t>波利亚瓦罐模型</a:t>
            </a:r>
            <a:endParaRPr lang="zh-CN" altLang="en-US" smtClean="0">
              <a:solidFill>
                <a:schemeClr val="tx1"/>
              </a:solidFill>
            </a:endParaRPr>
          </a:p>
        </p:txBody>
      </p:sp>
      <p:sp>
        <p:nvSpPr>
          <p:cNvPr id="34818" name="Rectangle 3"/>
          <p:cNvSpPr>
            <a:spLocks noGrp="1"/>
          </p:cNvSpPr>
          <p:nvPr>
            <p:ph type="body" idx="4294967295"/>
          </p:nvPr>
        </p:nvSpPr>
        <p:spPr>
          <a:xfrm>
            <a:off x="871538" y="1346200"/>
            <a:ext cx="10515600" cy="5235575"/>
          </a:xfrm>
        </p:spPr>
        <p:txBody>
          <a:bodyPr/>
          <a:lstStyle/>
          <a:p>
            <a:pPr>
              <a:lnSpc>
                <a:spcPct val="100000"/>
              </a:lnSpc>
            </a:pPr>
            <a:r>
              <a:rPr lang="zh-CN" altLang="en-US" sz="3200" smtClean="0">
                <a:latin typeface="黑体" pitchFamily="49" charset="-122"/>
              </a:rPr>
              <a:t> </a:t>
            </a:r>
            <a:r>
              <a:rPr lang="zh-CN" altLang="en-US" sz="3200" smtClean="0">
                <a:solidFill>
                  <a:schemeClr val="tx1"/>
                </a:solidFill>
                <a:latin typeface="黑体" pitchFamily="49" charset="-122"/>
              </a:rPr>
              <a:t>波利亚瓦罐模型</a:t>
            </a:r>
            <a:r>
              <a:rPr lang="en-US" altLang="zh-CN" sz="3200" smtClean="0">
                <a:solidFill>
                  <a:schemeClr val="tx1"/>
                </a:solidFill>
                <a:latin typeface="黑体" pitchFamily="49" charset="-122"/>
              </a:rPr>
              <a:t>(</a:t>
            </a:r>
            <a:r>
              <a:rPr lang="zh-CN" altLang="en-US" sz="3200" smtClean="0">
                <a:solidFill>
                  <a:schemeClr val="tx1"/>
                </a:solidFill>
                <a:latin typeface="黑体" pitchFamily="49" charset="-122"/>
              </a:rPr>
              <a:t>Pòly</a:t>
            </a:r>
            <a:r>
              <a:rPr lang="en-US" altLang="zh-CN" sz="3200" smtClean="0">
                <a:solidFill>
                  <a:schemeClr val="tx1"/>
                </a:solidFill>
                <a:latin typeface="黑体" pitchFamily="49" charset="-122"/>
              </a:rPr>
              <a:t>a’s urn scheme)</a:t>
            </a:r>
            <a:r>
              <a:rPr lang="zh-CN" altLang="en-US" sz="3200" smtClean="0">
                <a:solidFill>
                  <a:schemeClr val="tx1"/>
                </a:solidFill>
                <a:latin typeface="黑体" pitchFamily="49" charset="-122"/>
              </a:rPr>
              <a:t> </a:t>
            </a:r>
            <a:endParaRPr lang="zh-CN" altLang="en-US" sz="3200" smtClean="0">
              <a:solidFill>
                <a:schemeClr val="tx1"/>
              </a:solidFill>
              <a:latin typeface="黑体" pitchFamily="49" charset="-122"/>
            </a:endParaRPr>
          </a:p>
          <a:p>
            <a:pPr>
              <a:lnSpc>
                <a:spcPct val="100000"/>
              </a:lnSpc>
              <a:buFont typeface="Arial" charset="0"/>
              <a:buNone/>
            </a:pPr>
            <a:r>
              <a:rPr lang="zh-CN" altLang="en-US" sz="3200" smtClean="0">
                <a:solidFill>
                  <a:schemeClr val="tx1"/>
                </a:solidFill>
                <a:latin typeface="黑体" pitchFamily="49" charset="-122"/>
              </a:rPr>
              <a:t>   假设瓦罐中装有</a:t>
            </a:r>
            <a:r>
              <a:rPr lang="en-US" altLang="zh-CN" sz="3200" smtClean="0">
                <a:solidFill>
                  <a:schemeClr val="tx1"/>
                </a:solidFill>
                <a:latin typeface="黑体" pitchFamily="49" charset="-122"/>
              </a:rPr>
              <a:t>N</a:t>
            </a:r>
            <a:r>
              <a:rPr lang="zh-CN" altLang="en-US" sz="3200" smtClean="0">
                <a:solidFill>
                  <a:schemeClr val="tx1"/>
                </a:solidFill>
                <a:latin typeface="黑体" pitchFamily="49" charset="-122"/>
              </a:rPr>
              <a:t>个球，其中有</a:t>
            </a:r>
            <a:r>
              <a:rPr lang="en-US" altLang="zh-CN" sz="3200" smtClean="0">
                <a:solidFill>
                  <a:schemeClr val="tx1"/>
                </a:solidFill>
                <a:latin typeface="黑体" pitchFamily="49" charset="-122"/>
              </a:rPr>
              <a:t>N1</a:t>
            </a:r>
            <a:r>
              <a:rPr lang="zh-CN" altLang="en-US" sz="3200" smtClean="0">
                <a:solidFill>
                  <a:schemeClr val="tx1"/>
                </a:solidFill>
                <a:latin typeface="黑体" pitchFamily="49" charset="-122"/>
              </a:rPr>
              <a:t>个黑球、</a:t>
            </a:r>
            <a:r>
              <a:rPr lang="en-US" altLang="zh-CN" sz="3200" smtClean="0">
                <a:solidFill>
                  <a:schemeClr val="tx1"/>
                </a:solidFill>
                <a:latin typeface="黑体" pitchFamily="49" charset="-122"/>
              </a:rPr>
              <a:t>N2</a:t>
            </a:r>
            <a:r>
              <a:rPr lang="zh-CN" altLang="en-US" sz="3200" smtClean="0">
                <a:solidFill>
                  <a:schemeClr val="tx1"/>
                </a:solidFill>
                <a:latin typeface="黑体" pitchFamily="49" charset="-122"/>
              </a:rPr>
              <a:t>个白球 </a:t>
            </a:r>
            <a:endParaRPr lang="zh-CN" altLang="en-US" sz="3200" smtClean="0">
              <a:solidFill>
                <a:schemeClr val="tx1"/>
              </a:solidFill>
              <a:latin typeface="黑体" pitchFamily="49" charset="-122"/>
            </a:endParaRPr>
          </a:p>
          <a:p>
            <a:pPr>
              <a:lnSpc>
                <a:spcPct val="100000"/>
              </a:lnSpc>
              <a:buFont typeface="Arial" charset="0"/>
              <a:buNone/>
            </a:pPr>
            <a:r>
              <a:rPr lang="en-US" altLang="zh-CN" sz="3200" smtClean="0">
                <a:solidFill>
                  <a:schemeClr val="tx1"/>
                </a:solidFill>
                <a:latin typeface="黑体" pitchFamily="49" charset="-122"/>
              </a:rPr>
              <a:t>   (N1+N2=N)</a:t>
            </a:r>
            <a:r>
              <a:rPr lang="zh-CN" altLang="en-US" sz="3200" smtClean="0">
                <a:solidFill>
                  <a:schemeClr val="tx1"/>
                </a:solidFill>
                <a:latin typeface="黑体" pitchFamily="49" charset="-122"/>
              </a:rPr>
              <a:t>。任意取出一个，记下其颜色，并且在下次</a:t>
            </a:r>
            <a:endParaRPr lang="zh-CN" altLang="en-US" sz="3200" smtClean="0">
              <a:solidFill>
                <a:schemeClr val="tx1"/>
              </a:solidFill>
              <a:latin typeface="黑体" pitchFamily="49" charset="-122"/>
            </a:endParaRPr>
          </a:p>
          <a:p>
            <a:pPr>
              <a:lnSpc>
                <a:spcPct val="100000"/>
              </a:lnSpc>
              <a:buFont typeface="Arial" charset="0"/>
              <a:buNone/>
            </a:pPr>
            <a:r>
              <a:rPr lang="zh-CN" altLang="en-US" sz="3200" smtClean="0">
                <a:solidFill>
                  <a:schemeClr val="tx1"/>
                </a:solidFill>
                <a:latin typeface="黑体" pitchFamily="49" charset="-122"/>
              </a:rPr>
              <a:t>   取球之前把该球连同另外</a:t>
            </a:r>
            <a:r>
              <a:rPr lang="en-US" altLang="zh-CN" sz="3200" smtClean="0">
                <a:solidFill>
                  <a:schemeClr val="tx1"/>
                </a:solidFill>
                <a:latin typeface="黑体" pitchFamily="49" charset="-122"/>
              </a:rPr>
              <a:t>r</a:t>
            </a:r>
            <a:r>
              <a:rPr lang="zh-CN" altLang="en-US" sz="3200" smtClean="0">
                <a:solidFill>
                  <a:schemeClr val="tx1"/>
                </a:solidFill>
                <a:latin typeface="黑体" pitchFamily="49" charset="-122"/>
              </a:rPr>
              <a:t>个与它同色的球一起放入瓦</a:t>
            </a:r>
            <a:endParaRPr lang="zh-CN" altLang="en-US" sz="3200" smtClean="0">
              <a:solidFill>
                <a:schemeClr val="tx1"/>
              </a:solidFill>
              <a:latin typeface="黑体" pitchFamily="49" charset="-122"/>
            </a:endParaRPr>
          </a:p>
          <a:p>
            <a:pPr>
              <a:lnSpc>
                <a:spcPct val="100000"/>
              </a:lnSpc>
              <a:buFont typeface="Arial" charset="0"/>
              <a:buNone/>
            </a:pPr>
            <a:r>
              <a:rPr lang="zh-CN" altLang="en-US" sz="3200" smtClean="0">
                <a:solidFill>
                  <a:schemeClr val="tx1"/>
                </a:solidFill>
                <a:latin typeface="黑体" pitchFamily="49" charset="-122"/>
              </a:rPr>
              <a:t>   罐中，再从瓦罐中取出一个球，如此以往，那么：</a:t>
            </a:r>
            <a:endParaRPr lang="zh-CN" altLang="en-US" sz="3200" smtClean="0">
              <a:solidFill>
                <a:schemeClr val="tx1"/>
              </a:solidFill>
              <a:latin typeface="黑体" pitchFamily="49" charset="-122"/>
            </a:endParaRPr>
          </a:p>
          <a:p>
            <a:pPr>
              <a:lnSpc>
                <a:spcPct val="100000"/>
              </a:lnSpc>
            </a:pPr>
            <a:r>
              <a:rPr lang="zh-CN" altLang="en-US" sz="3200" smtClean="0">
                <a:solidFill>
                  <a:schemeClr val="tx1"/>
                </a:solidFill>
                <a:latin typeface="黑体" pitchFamily="49" charset="-122"/>
              </a:rPr>
              <a:t> 任何一次取得黑球的概率为</a:t>
            </a:r>
            <a:r>
              <a:rPr lang="en-US" altLang="zh-CN" sz="3200" smtClean="0">
                <a:solidFill>
                  <a:schemeClr val="tx1"/>
                </a:solidFill>
                <a:latin typeface="黑体" pitchFamily="49" charset="-122"/>
              </a:rPr>
              <a:t>N</a:t>
            </a:r>
            <a:r>
              <a:rPr lang="en-US" altLang="zh-CN" smtClean="0">
                <a:solidFill>
                  <a:schemeClr val="tx1"/>
                </a:solidFill>
                <a:latin typeface="黑体" pitchFamily="49" charset="-122"/>
              </a:rPr>
              <a:t>1</a:t>
            </a:r>
            <a:r>
              <a:rPr lang="en-US" altLang="zh-CN" sz="3200" smtClean="0">
                <a:solidFill>
                  <a:schemeClr val="tx1"/>
                </a:solidFill>
                <a:latin typeface="黑体" pitchFamily="49" charset="-122"/>
              </a:rPr>
              <a:t>/(N</a:t>
            </a:r>
            <a:r>
              <a:rPr lang="en-US" altLang="zh-CN" smtClean="0">
                <a:solidFill>
                  <a:schemeClr val="tx1"/>
                </a:solidFill>
                <a:latin typeface="黑体" pitchFamily="49" charset="-122"/>
              </a:rPr>
              <a:t>1</a:t>
            </a:r>
            <a:r>
              <a:rPr lang="en-US" altLang="zh-CN" sz="3200" smtClean="0">
                <a:solidFill>
                  <a:schemeClr val="tx1"/>
                </a:solidFill>
                <a:latin typeface="黑体" pitchFamily="49" charset="-122"/>
              </a:rPr>
              <a:t>+N</a:t>
            </a:r>
            <a:r>
              <a:rPr lang="en-US" altLang="zh-CN" smtClean="0">
                <a:solidFill>
                  <a:schemeClr val="tx1"/>
                </a:solidFill>
                <a:latin typeface="黑体" pitchFamily="49" charset="-122"/>
              </a:rPr>
              <a:t>2</a:t>
            </a:r>
            <a:r>
              <a:rPr lang="en-US" altLang="zh-CN" sz="3200" smtClean="0">
                <a:solidFill>
                  <a:schemeClr val="tx1"/>
                </a:solidFill>
                <a:latin typeface="黑体" pitchFamily="49" charset="-122"/>
              </a:rPr>
              <a:t>)</a:t>
            </a:r>
            <a:r>
              <a:rPr lang="zh-CN" altLang="en-US" sz="3200" smtClean="0">
                <a:solidFill>
                  <a:schemeClr val="tx1"/>
                </a:solidFill>
                <a:latin typeface="黑体" pitchFamily="49" charset="-122"/>
              </a:rPr>
              <a:t>，</a:t>
            </a:r>
            <a:r>
              <a:rPr lang="zh-CN" altLang="en-US" sz="3200" smtClean="0">
                <a:solidFill>
                  <a:schemeClr val="tx1"/>
                </a:solidFill>
                <a:latin typeface="黑体" pitchFamily="49" charset="-122"/>
              </a:rPr>
              <a:t>任何一次取得</a:t>
            </a:r>
            <a:endParaRPr lang="zh-CN" altLang="en-US" sz="3200" smtClean="0">
              <a:solidFill>
                <a:schemeClr val="tx1"/>
              </a:solidFill>
              <a:latin typeface="黑体" pitchFamily="49" charset="-122"/>
            </a:endParaRPr>
          </a:p>
          <a:p>
            <a:pPr>
              <a:lnSpc>
                <a:spcPct val="100000"/>
              </a:lnSpc>
              <a:buFont typeface="Arial" charset="0"/>
              <a:buNone/>
            </a:pPr>
            <a:r>
              <a:rPr lang="zh-CN" altLang="en-US" sz="3200" smtClean="0">
                <a:solidFill>
                  <a:schemeClr val="tx1"/>
                </a:solidFill>
                <a:latin typeface="黑体" pitchFamily="49" charset="-122"/>
              </a:rPr>
              <a:t>   白球的概率为</a:t>
            </a:r>
            <a:r>
              <a:rPr lang="en-US" altLang="zh-CN" sz="3200" smtClean="0">
                <a:solidFill>
                  <a:schemeClr val="tx1"/>
                </a:solidFill>
                <a:latin typeface="黑体" pitchFamily="49" charset="-122"/>
              </a:rPr>
              <a:t>N</a:t>
            </a:r>
            <a:r>
              <a:rPr lang="en-US" altLang="zh-CN" smtClean="0">
                <a:solidFill>
                  <a:schemeClr val="tx1"/>
                </a:solidFill>
                <a:latin typeface="黑体" pitchFamily="49" charset="-122"/>
              </a:rPr>
              <a:t>2</a:t>
            </a:r>
            <a:r>
              <a:rPr lang="en-US" altLang="zh-CN" sz="3200" smtClean="0">
                <a:solidFill>
                  <a:schemeClr val="tx1"/>
                </a:solidFill>
                <a:latin typeface="黑体" pitchFamily="49" charset="-122"/>
              </a:rPr>
              <a:t>/(N</a:t>
            </a:r>
            <a:r>
              <a:rPr lang="en-US" altLang="zh-CN" smtClean="0">
                <a:solidFill>
                  <a:schemeClr val="tx1"/>
                </a:solidFill>
                <a:latin typeface="黑体" pitchFamily="49" charset="-122"/>
              </a:rPr>
              <a:t>1</a:t>
            </a:r>
            <a:r>
              <a:rPr lang="en-US" altLang="zh-CN" sz="3200" smtClean="0">
                <a:solidFill>
                  <a:schemeClr val="tx1"/>
                </a:solidFill>
                <a:latin typeface="黑体" pitchFamily="49" charset="-122"/>
              </a:rPr>
              <a:t>+N</a:t>
            </a:r>
            <a:r>
              <a:rPr lang="en-US" altLang="zh-CN" smtClean="0">
                <a:solidFill>
                  <a:schemeClr val="tx1"/>
                </a:solidFill>
                <a:latin typeface="黑体" pitchFamily="49" charset="-122"/>
              </a:rPr>
              <a:t>2</a:t>
            </a:r>
            <a:r>
              <a:rPr lang="en-US" altLang="zh-CN" sz="3200" smtClean="0">
                <a:solidFill>
                  <a:schemeClr val="tx1"/>
                </a:solidFill>
                <a:latin typeface="黑体" pitchFamily="49" charset="-122"/>
              </a:rPr>
              <a:t>)</a:t>
            </a:r>
            <a:endParaRPr lang="en-US" altLang="zh-CN" sz="3200" smtClean="0">
              <a:solidFill>
                <a:schemeClr val="tx1"/>
              </a:solidFill>
              <a:latin typeface="黑体" pitchFamily="49" charset="-122"/>
            </a:endParaRPr>
          </a:p>
          <a:p>
            <a:pPr>
              <a:lnSpc>
                <a:spcPct val="100000"/>
              </a:lnSpc>
            </a:pPr>
            <a:r>
              <a:rPr lang="zh-CN" altLang="en-US" sz="3200" smtClean="0">
                <a:solidFill>
                  <a:schemeClr val="tx1"/>
                </a:solidFill>
                <a:latin typeface="黑体" pitchFamily="49" charset="-122"/>
              </a:rPr>
              <a:t> 第</a:t>
            </a:r>
            <a:r>
              <a:rPr lang="en-US" altLang="zh-CN" sz="3200" smtClean="0">
                <a:solidFill>
                  <a:schemeClr val="tx1"/>
                </a:solidFill>
                <a:latin typeface="黑体" pitchFamily="49" charset="-122"/>
              </a:rPr>
              <a:t>m</a:t>
            </a:r>
            <a:r>
              <a:rPr lang="zh-CN" altLang="en-US" sz="3200" smtClean="0">
                <a:solidFill>
                  <a:schemeClr val="tx1"/>
                </a:solidFill>
                <a:latin typeface="黑体" pitchFamily="49" charset="-122"/>
              </a:rPr>
              <a:t>次与第</a:t>
            </a:r>
            <a:r>
              <a:rPr lang="en-US" altLang="zh-CN" sz="3200" smtClean="0">
                <a:solidFill>
                  <a:schemeClr val="tx1"/>
                </a:solidFill>
                <a:latin typeface="黑体" pitchFamily="49" charset="-122"/>
              </a:rPr>
              <a:t>n</a:t>
            </a:r>
            <a:r>
              <a:rPr lang="zh-CN" altLang="en-US" sz="3200" smtClean="0">
                <a:solidFill>
                  <a:schemeClr val="tx1"/>
                </a:solidFill>
                <a:latin typeface="黑体" pitchFamily="49" charset="-122"/>
              </a:rPr>
              <a:t>次都取出黑球的概率为</a:t>
            </a:r>
            <a:r>
              <a:rPr lang="en-US" altLang="zh-CN" sz="3200" smtClean="0">
                <a:solidFill>
                  <a:schemeClr val="tx1"/>
                </a:solidFill>
                <a:latin typeface="黑体" pitchFamily="49" charset="-122"/>
              </a:rPr>
              <a:t>N</a:t>
            </a:r>
            <a:r>
              <a:rPr lang="en-US" altLang="zh-CN" smtClean="0">
                <a:solidFill>
                  <a:schemeClr val="tx1"/>
                </a:solidFill>
                <a:latin typeface="黑体" pitchFamily="49" charset="-122"/>
              </a:rPr>
              <a:t>1</a:t>
            </a:r>
            <a:r>
              <a:rPr lang="en-US" altLang="zh-CN" sz="3200" smtClean="0">
                <a:solidFill>
                  <a:schemeClr val="tx1"/>
                </a:solidFill>
                <a:latin typeface="黑体" pitchFamily="49" charset="-122"/>
              </a:rPr>
              <a:t>(N</a:t>
            </a:r>
            <a:r>
              <a:rPr lang="en-US" altLang="zh-CN" smtClean="0">
                <a:solidFill>
                  <a:schemeClr val="tx1"/>
                </a:solidFill>
                <a:latin typeface="黑体" pitchFamily="49" charset="-122"/>
              </a:rPr>
              <a:t>1</a:t>
            </a:r>
            <a:r>
              <a:rPr lang="en-US" altLang="zh-CN" sz="3200" smtClean="0">
                <a:solidFill>
                  <a:schemeClr val="tx1"/>
                </a:solidFill>
                <a:latin typeface="黑体" pitchFamily="49" charset="-122"/>
              </a:rPr>
              <a:t>+r)/N/(N+r)</a:t>
            </a:r>
            <a:endParaRPr lang="en-US" altLang="zh-CN" sz="3200" smtClean="0">
              <a:solidFill>
                <a:schemeClr val="tx1"/>
              </a:solidFill>
              <a:latin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4818">
                                            <p:txEl>
                                              <p:pRg st="0" end="0"/>
                                            </p:txEl>
                                          </p:spTgt>
                                        </p:tgtEl>
                                        <p:attrNameLst>
                                          <p:attrName>style.visibility</p:attrName>
                                        </p:attrNameLst>
                                      </p:cBhvr>
                                      <p:to>
                                        <p:strVal val="visible"/>
                                      </p:to>
                                    </p:set>
                                    <p:animEffect transition="in" filter="blinds(horizontal)">
                                      <p:cBhvr>
                                        <p:cTn id="7" dur="500"/>
                                        <p:tgtEl>
                                          <p:spTgt spid="348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4818">
                                            <p:txEl>
                                              <p:pRg st="1" end="1"/>
                                            </p:txEl>
                                          </p:spTgt>
                                        </p:tgtEl>
                                        <p:attrNameLst>
                                          <p:attrName>style.visibility</p:attrName>
                                        </p:attrNameLst>
                                      </p:cBhvr>
                                      <p:to>
                                        <p:strVal val="visible"/>
                                      </p:to>
                                    </p:set>
                                    <p:animEffect transition="in" filter="blinds(horizontal)">
                                      <p:cBhvr>
                                        <p:cTn id="12" dur="500"/>
                                        <p:tgtEl>
                                          <p:spTgt spid="34818">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4818">
                                            <p:txEl>
                                              <p:pRg st="2" end="2"/>
                                            </p:txEl>
                                          </p:spTgt>
                                        </p:tgtEl>
                                        <p:attrNameLst>
                                          <p:attrName>style.visibility</p:attrName>
                                        </p:attrNameLst>
                                      </p:cBhvr>
                                      <p:to>
                                        <p:strVal val="visible"/>
                                      </p:to>
                                    </p:set>
                                    <p:animEffect transition="in" filter="blinds(horizontal)">
                                      <p:cBhvr>
                                        <p:cTn id="15" dur="500"/>
                                        <p:tgtEl>
                                          <p:spTgt spid="34818">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4818">
                                            <p:txEl>
                                              <p:pRg st="3" end="3"/>
                                            </p:txEl>
                                          </p:spTgt>
                                        </p:tgtEl>
                                        <p:attrNameLst>
                                          <p:attrName>style.visibility</p:attrName>
                                        </p:attrNameLst>
                                      </p:cBhvr>
                                      <p:to>
                                        <p:strVal val="visible"/>
                                      </p:to>
                                    </p:set>
                                    <p:animEffect transition="in" filter="blinds(horizontal)">
                                      <p:cBhvr>
                                        <p:cTn id="18" dur="500"/>
                                        <p:tgtEl>
                                          <p:spTgt spid="34818">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4818">
                                            <p:txEl>
                                              <p:pRg st="4" end="4"/>
                                            </p:txEl>
                                          </p:spTgt>
                                        </p:tgtEl>
                                        <p:attrNameLst>
                                          <p:attrName>style.visibility</p:attrName>
                                        </p:attrNameLst>
                                      </p:cBhvr>
                                      <p:to>
                                        <p:strVal val="visible"/>
                                      </p:to>
                                    </p:set>
                                    <p:animEffect transition="in" filter="blinds(horizontal)">
                                      <p:cBhvr>
                                        <p:cTn id="21" dur="500"/>
                                        <p:tgtEl>
                                          <p:spTgt spid="34818">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4818">
                                            <p:txEl>
                                              <p:pRg st="5" end="5"/>
                                            </p:txEl>
                                          </p:spTgt>
                                        </p:tgtEl>
                                        <p:attrNameLst>
                                          <p:attrName>style.visibility</p:attrName>
                                        </p:attrNameLst>
                                      </p:cBhvr>
                                      <p:to>
                                        <p:strVal val="visible"/>
                                      </p:to>
                                    </p:set>
                                    <p:animEffect transition="in" filter="blinds(horizontal)">
                                      <p:cBhvr>
                                        <p:cTn id="26" dur="500"/>
                                        <p:tgtEl>
                                          <p:spTgt spid="34818">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34818">
                                            <p:txEl>
                                              <p:pRg st="6" end="6"/>
                                            </p:txEl>
                                          </p:spTgt>
                                        </p:tgtEl>
                                        <p:attrNameLst>
                                          <p:attrName>style.visibility</p:attrName>
                                        </p:attrNameLst>
                                      </p:cBhvr>
                                      <p:to>
                                        <p:strVal val="visible"/>
                                      </p:to>
                                    </p:set>
                                    <p:animEffect transition="in" filter="blinds(horizontal)">
                                      <p:cBhvr>
                                        <p:cTn id="29" dur="500"/>
                                        <p:tgtEl>
                                          <p:spTgt spid="34818">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34818">
                                            <p:txEl>
                                              <p:pRg st="7" end="7"/>
                                            </p:txEl>
                                          </p:spTgt>
                                        </p:tgtEl>
                                        <p:attrNameLst>
                                          <p:attrName>style.visibility</p:attrName>
                                        </p:attrNameLst>
                                      </p:cBhvr>
                                      <p:to>
                                        <p:strVal val="visible"/>
                                      </p:to>
                                    </p:set>
                                    <p:animEffect transition="in" filter="blinds(horizontal)">
                                      <p:cBhvr>
                                        <p:cTn id="34" dur="500"/>
                                        <p:tgtEl>
                                          <p:spTgt spid="3481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4"/>
          <p:cNvSpPr>
            <a:spLocks noGrp="1"/>
          </p:cNvSpPr>
          <p:nvPr>
            <p:ph type="title" idx="4294967295"/>
          </p:nvPr>
        </p:nvSpPr>
        <p:spPr/>
        <p:txBody>
          <a:bodyPr/>
          <a:lstStyle/>
          <a:p>
            <a:pPr eaLnBrk="1" hangingPunct="1"/>
            <a:r>
              <a:rPr lang="zh-CN" altLang="en-US" smtClean="0">
                <a:solidFill>
                  <a:schemeClr val="tx1"/>
                </a:solidFill>
                <a:cs typeface="Arial" charset="0"/>
              </a:rPr>
              <a:t>【NOI2006】</a:t>
            </a:r>
            <a:r>
              <a:rPr lang="zh-CN" altLang="en-US" smtClean="0">
                <a:solidFill>
                  <a:schemeClr val="tx1"/>
                </a:solidFill>
              </a:rPr>
              <a:t>神奇的口袋</a:t>
            </a:r>
            <a:endParaRPr lang="zh-CN" altLang="en-US" smtClean="0">
              <a:solidFill>
                <a:schemeClr val="tx1"/>
              </a:solidFill>
            </a:endParaRPr>
          </a:p>
        </p:txBody>
      </p:sp>
      <p:sp>
        <p:nvSpPr>
          <p:cNvPr id="35842" name="内容占位符 10"/>
          <p:cNvSpPr>
            <a:spLocks noGrp="1"/>
          </p:cNvSpPr>
          <p:nvPr>
            <p:ph idx="4294967295"/>
          </p:nvPr>
        </p:nvSpPr>
        <p:spPr/>
        <p:txBody>
          <a:bodyPr/>
          <a:lstStyle/>
          <a:p>
            <a:pPr eaLnBrk="1" hangingPunct="1"/>
            <a:r>
              <a:rPr lang="zh-CN" altLang="en-US" smtClean="0">
                <a:solidFill>
                  <a:schemeClr val="tx1"/>
                </a:solidFill>
                <a:latin typeface="黑体" pitchFamily="49" charset="-122"/>
              </a:rPr>
              <a:t>Pòly</a:t>
            </a:r>
            <a:r>
              <a:rPr lang="en-US" altLang="zh-CN" smtClean="0">
                <a:solidFill>
                  <a:schemeClr val="tx1"/>
                </a:solidFill>
                <a:latin typeface="黑体" pitchFamily="49" charset="-122"/>
              </a:rPr>
              <a:t>a</a:t>
            </a:r>
            <a:r>
              <a:rPr lang="zh-CN" altLang="en-US" smtClean="0">
                <a:solidFill>
                  <a:schemeClr val="tx1"/>
                </a:solidFill>
                <a:latin typeface="黑体" pitchFamily="49" charset="-122"/>
              </a:rPr>
              <a:t>获得了一个奇妙的口袋，上面写着人类难以理解的符号。Pòly</a:t>
            </a:r>
            <a:r>
              <a:rPr lang="en-US" altLang="zh-CN" smtClean="0">
                <a:solidFill>
                  <a:schemeClr val="tx1"/>
                </a:solidFill>
                <a:latin typeface="黑体" pitchFamily="49" charset="-122"/>
              </a:rPr>
              <a:t>a</a:t>
            </a:r>
            <a:r>
              <a:rPr lang="zh-CN" altLang="en-US" smtClean="0">
                <a:solidFill>
                  <a:schemeClr val="tx1"/>
                </a:solidFill>
                <a:latin typeface="黑体" pitchFamily="49" charset="-122"/>
              </a:rPr>
              <a:t>看得入了迷，冥思苦想，发现了一个神奇的模型</a:t>
            </a:r>
            <a:r>
              <a:rPr lang="en-US" altLang="zh-CN" smtClean="0">
                <a:solidFill>
                  <a:schemeClr val="tx1"/>
                </a:solidFill>
                <a:latin typeface="黑体" pitchFamily="49" charset="-122"/>
              </a:rPr>
              <a:t>(</a:t>
            </a:r>
            <a:r>
              <a:rPr lang="zh-CN" altLang="en-US" smtClean="0">
                <a:solidFill>
                  <a:schemeClr val="tx1"/>
                </a:solidFill>
                <a:latin typeface="黑体" pitchFamily="49" charset="-122"/>
              </a:rPr>
              <a:t>被后人称为Pòly</a:t>
            </a:r>
            <a:r>
              <a:rPr lang="en-US" altLang="zh-CN" smtClean="0">
                <a:solidFill>
                  <a:schemeClr val="tx1"/>
                </a:solidFill>
                <a:latin typeface="黑体" pitchFamily="49" charset="-122"/>
              </a:rPr>
              <a:t>a</a:t>
            </a:r>
            <a:r>
              <a:rPr lang="zh-CN" altLang="en-US" smtClean="0">
                <a:solidFill>
                  <a:schemeClr val="tx1"/>
                </a:solidFill>
                <a:latin typeface="黑体" pitchFamily="49" charset="-122"/>
              </a:rPr>
              <a:t>模型</a:t>
            </a:r>
            <a:r>
              <a:rPr lang="en-US" altLang="zh-CN" smtClean="0">
                <a:solidFill>
                  <a:schemeClr val="tx1"/>
                </a:solidFill>
                <a:latin typeface="黑体" pitchFamily="49" charset="-122"/>
              </a:rPr>
              <a:t>)</a:t>
            </a:r>
            <a:r>
              <a:rPr lang="zh-CN" altLang="en-US" smtClean="0">
                <a:solidFill>
                  <a:schemeClr val="tx1"/>
                </a:solidFill>
                <a:latin typeface="黑体" pitchFamily="49" charset="-122"/>
              </a:rPr>
              <a:t>。为了生动地讲授这个神奇的模型，他带着学生们做了一个虚拟游戏：</a:t>
            </a:r>
            <a:endParaRPr lang="zh-CN" altLang="en-US" smtClean="0">
              <a:solidFill>
                <a:schemeClr val="tx1"/>
              </a:solidFill>
              <a:latin typeface="黑体" pitchFamily="49" charset="-122"/>
            </a:endParaRPr>
          </a:p>
          <a:p>
            <a:pPr eaLnBrk="1" hangingPunct="1"/>
            <a:r>
              <a:rPr lang="zh-CN" altLang="en-US" smtClean="0">
                <a:solidFill>
                  <a:schemeClr val="tx1"/>
                </a:solidFill>
                <a:latin typeface="黑体" pitchFamily="49" charset="-122"/>
              </a:rPr>
              <a:t>游戏开始时，袋中装入</a:t>
            </a:r>
            <a:r>
              <a:rPr lang="en-US" altLang="zh-CN" smtClean="0">
                <a:solidFill>
                  <a:schemeClr val="tx1"/>
                </a:solidFill>
                <a:latin typeface="黑体" pitchFamily="49" charset="-122"/>
              </a:rPr>
              <a:t>A</a:t>
            </a:r>
            <a:r>
              <a:rPr lang="en-US" altLang="zh-CN" sz="1800" smtClean="0">
                <a:solidFill>
                  <a:schemeClr val="tx1"/>
                </a:solidFill>
                <a:latin typeface="黑体" pitchFamily="49" charset="-122"/>
              </a:rPr>
              <a:t>1</a:t>
            </a:r>
            <a:r>
              <a:rPr lang="zh-CN" altLang="en-US" smtClean="0">
                <a:solidFill>
                  <a:schemeClr val="tx1"/>
                </a:solidFill>
                <a:latin typeface="黑体" pitchFamily="49" charset="-122"/>
              </a:rPr>
              <a:t>个颜色为1的球，</a:t>
            </a:r>
            <a:r>
              <a:rPr lang="en-US" altLang="zh-CN" smtClean="0">
                <a:solidFill>
                  <a:schemeClr val="tx1"/>
                </a:solidFill>
                <a:latin typeface="黑体" pitchFamily="49" charset="-122"/>
              </a:rPr>
              <a:t>A</a:t>
            </a:r>
            <a:r>
              <a:rPr lang="en-US" altLang="zh-CN" sz="1800" smtClean="0">
                <a:solidFill>
                  <a:schemeClr val="tx1"/>
                </a:solidFill>
                <a:latin typeface="黑体" pitchFamily="49" charset="-122"/>
              </a:rPr>
              <a:t>2</a:t>
            </a:r>
            <a:r>
              <a:rPr lang="zh-CN" altLang="en-US" smtClean="0">
                <a:solidFill>
                  <a:schemeClr val="tx1"/>
                </a:solidFill>
                <a:latin typeface="黑体" pitchFamily="49" charset="-122"/>
              </a:rPr>
              <a:t>个颜色为2的球，…，</a:t>
            </a:r>
            <a:r>
              <a:rPr lang="en-US" altLang="zh-CN" smtClean="0">
                <a:solidFill>
                  <a:schemeClr val="tx1"/>
                </a:solidFill>
                <a:latin typeface="黑体" pitchFamily="49" charset="-122"/>
              </a:rPr>
              <a:t>A</a:t>
            </a:r>
            <a:r>
              <a:rPr lang="en-US" altLang="zh-CN" sz="2000" smtClean="0">
                <a:solidFill>
                  <a:schemeClr val="tx1"/>
                </a:solidFill>
                <a:latin typeface="黑体" pitchFamily="49" charset="-122"/>
              </a:rPr>
              <a:t>t</a:t>
            </a:r>
            <a:r>
              <a:rPr lang="zh-CN" altLang="en-US" smtClean="0">
                <a:solidFill>
                  <a:schemeClr val="tx1"/>
                </a:solidFill>
                <a:latin typeface="黑体" pitchFamily="49" charset="-122"/>
              </a:rPr>
              <a:t>个颜色为t的球。</a:t>
            </a:r>
            <a:endParaRPr lang="zh-CN" altLang="en-US" smtClean="0">
              <a:solidFill>
                <a:schemeClr val="tx1"/>
              </a:solidFill>
              <a:latin typeface="黑体" pitchFamily="49" charset="-122"/>
            </a:endParaRPr>
          </a:p>
          <a:p>
            <a:pPr eaLnBrk="1" hangingPunct="1"/>
            <a:r>
              <a:rPr lang="zh-CN" altLang="en-US" smtClean="0">
                <a:solidFill>
                  <a:schemeClr val="tx1"/>
                </a:solidFill>
                <a:latin typeface="黑体" pitchFamily="49" charset="-122"/>
              </a:rPr>
              <a:t>游戏开始后，每次严格进行如下的操作：</a:t>
            </a:r>
            <a:endParaRPr lang="zh-CN" altLang="en-US" smtClean="0">
              <a:solidFill>
                <a:schemeClr val="tx1"/>
              </a:solidFill>
              <a:latin typeface="黑体" pitchFamily="49" charset="-122"/>
            </a:endParaRPr>
          </a:p>
          <a:p>
            <a:pPr eaLnBrk="1" hangingPunct="1"/>
            <a:r>
              <a:rPr lang="zh-CN" altLang="en-US" smtClean="0">
                <a:solidFill>
                  <a:schemeClr val="tx1"/>
                </a:solidFill>
                <a:latin typeface="黑体" pitchFamily="49" charset="-122"/>
              </a:rPr>
              <a:t>从袋中随机的抽出一个小球</a:t>
            </a:r>
            <a:r>
              <a:rPr lang="en-US" altLang="zh-CN" smtClean="0">
                <a:solidFill>
                  <a:schemeClr val="tx1"/>
                </a:solidFill>
                <a:latin typeface="黑体" pitchFamily="49" charset="-122"/>
              </a:rPr>
              <a:t>(</a:t>
            </a:r>
            <a:r>
              <a:rPr lang="zh-CN" altLang="en-US" smtClean="0">
                <a:solidFill>
                  <a:schemeClr val="tx1"/>
                </a:solidFill>
                <a:latin typeface="黑体" pitchFamily="49" charset="-122"/>
              </a:rPr>
              <a:t>袋中所有小球被抽中的概率相等</a:t>
            </a:r>
            <a:r>
              <a:rPr lang="en-US" altLang="zh-CN" smtClean="0">
                <a:solidFill>
                  <a:schemeClr val="tx1"/>
                </a:solidFill>
                <a:latin typeface="黑体" pitchFamily="49" charset="-122"/>
              </a:rPr>
              <a:t>)</a:t>
            </a:r>
            <a:r>
              <a:rPr lang="zh-CN" altLang="en-US" smtClean="0">
                <a:solidFill>
                  <a:schemeClr val="tx1"/>
                </a:solidFill>
                <a:latin typeface="黑体" pitchFamily="49" charset="-122"/>
              </a:rPr>
              <a:t>，Pòly</a:t>
            </a:r>
            <a:r>
              <a:rPr lang="en-US" altLang="zh-CN" smtClean="0">
                <a:solidFill>
                  <a:schemeClr val="tx1"/>
                </a:solidFill>
                <a:latin typeface="黑体" pitchFamily="49" charset="-122"/>
              </a:rPr>
              <a:t>a</a:t>
            </a:r>
            <a:r>
              <a:rPr lang="zh-CN" altLang="en-US" smtClean="0">
                <a:solidFill>
                  <a:schemeClr val="tx1"/>
                </a:solidFill>
                <a:latin typeface="黑体" pitchFamily="49" charset="-122"/>
              </a:rPr>
              <a:t>独自观察这个小球的颜色后将其放回，然后再把d个与其颜色相同的小球放到口袋中。</a:t>
            </a:r>
            <a:endParaRPr lang="zh-CN" altLang="en-US" smtClean="0">
              <a:solidFill>
                <a:schemeClr val="tx1"/>
              </a:solidFill>
              <a:latin typeface="黑体" pitchFamily="49" charset="-122"/>
            </a:endParaRPr>
          </a:p>
          <a:p>
            <a:pPr eaLnBrk="1" hangingPunct="1"/>
            <a:r>
              <a:rPr lang="zh-CN" altLang="en-US" smtClean="0">
                <a:solidFill>
                  <a:schemeClr val="tx1"/>
                </a:solidFill>
                <a:latin typeface="黑体" pitchFamily="49" charset="-122"/>
              </a:rPr>
              <a:t>设</a:t>
            </a:r>
            <a:r>
              <a:rPr lang="zh-CN" altLang="en-US" sz="3600" smtClean="0">
                <a:solidFill>
                  <a:schemeClr val="tx1"/>
                </a:solidFill>
                <a:latin typeface="黑体" pitchFamily="49" charset="-122"/>
              </a:rPr>
              <a:t>c</a:t>
            </a:r>
            <a:r>
              <a:rPr lang="zh-CN" altLang="en-US" sz="1800" smtClean="0">
                <a:solidFill>
                  <a:schemeClr val="tx1"/>
                </a:solidFill>
                <a:latin typeface="黑体" pitchFamily="49" charset="-122"/>
              </a:rPr>
              <a:t>i</a:t>
            </a:r>
            <a:r>
              <a:rPr lang="zh-CN" altLang="en-US" smtClean="0">
                <a:solidFill>
                  <a:schemeClr val="tx1"/>
                </a:solidFill>
                <a:latin typeface="黑体" pitchFamily="49" charset="-122"/>
              </a:rPr>
              <a:t>表示第i次抽出的小球的颜色，一个游戏过程将会产生一个颜色序列</a:t>
            </a:r>
            <a:r>
              <a:rPr lang="en-US" altLang="zh-CN" smtClean="0">
                <a:solidFill>
                  <a:schemeClr val="tx1"/>
                </a:solidFill>
                <a:latin typeface="黑体" pitchFamily="49" charset="-122"/>
              </a:rPr>
              <a:t>(</a:t>
            </a:r>
            <a:r>
              <a:rPr lang="en-US" altLang="zh-CN" sz="3600" smtClean="0">
                <a:solidFill>
                  <a:schemeClr val="tx1"/>
                </a:solidFill>
                <a:latin typeface="黑体" pitchFamily="49" charset="-122"/>
              </a:rPr>
              <a:t>c</a:t>
            </a:r>
            <a:r>
              <a:rPr lang="en-US" altLang="zh-CN" sz="1800" smtClean="0">
                <a:solidFill>
                  <a:schemeClr val="tx1"/>
                </a:solidFill>
                <a:latin typeface="黑体" pitchFamily="49" charset="-122"/>
              </a:rPr>
              <a:t>1</a:t>
            </a:r>
            <a:r>
              <a:rPr lang="en-US" altLang="zh-CN" smtClean="0">
                <a:solidFill>
                  <a:schemeClr val="tx1"/>
                </a:solidFill>
                <a:latin typeface="黑体" pitchFamily="49" charset="-122"/>
              </a:rPr>
              <a:t>,</a:t>
            </a:r>
            <a:r>
              <a:rPr lang="en-US" altLang="zh-CN" sz="3600" smtClean="0">
                <a:solidFill>
                  <a:schemeClr val="tx1"/>
                </a:solidFill>
                <a:latin typeface="黑体" pitchFamily="49" charset="-122"/>
              </a:rPr>
              <a:t>c</a:t>
            </a:r>
            <a:r>
              <a:rPr lang="en-US" altLang="zh-CN" sz="1800" smtClean="0">
                <a:solidFill>
                  <a:schemeClr val="tx1"/>
                </a:solidFill>
                <a:latin typeface="黑体" pitchFamily="49" charset="-122"/>
              </a:rPr>
              <a:t>2</a:t>
            </a:r>
            <a:r>
              <a:rPr lang="en-US" altLang="zh-CN" smtClean="0">
                <a:solidFill>
                  <a:schemeClr val="tx1"/>
                </a:solidFill>
                <a:latin typeface="黑体" pitchFamily="49" charset="-122"/>
              </a:rPr>
              <a:t>,…,</a:t>
            </a:r>
            <a:r>
              <a:rPr lang="en-US" altLang="zh-CN" sz="3600" smtClean="0">
                <a:solidFill>
                  <a:schemeClr val="tx1"/>
                </a:solidFill>
                <a:latin typeface="黑体" pitchFamily="49" charset="-122"/>
              </a:rPr>
              <a:t>c</a:t>
            </a:r>
            <a:r>
              <a:rPr lang="en-US" altLang="zh-CN" smtClean="0">
                <a:solidFill>
                  <a:schemeClr val="tx1"/>
                </a:solidFill>
                <a:latin typeface="黑体" pitchFamily="49" charset="-122"/>
              </a:rPr>
              <a:t>n,…)</a:t>
            </a:r>
            <a:r>
              <a:rPr lang="zh-CN" altLang="en-US" smtClean="0">
                <a:solidFill>
                  <a:schemeClr val="tx1"/>
                </a:solidFill>
                <a:latin typeface="黑体" pitchFamily="49" charset="-122"/>
              </a:rPr>
              <a:t>。</a:t>
            </a:r>
            <a:endParaRPr lang="zh-CN" altLang="en-US" smtClean="0">
              <a:solidFill>
                <a:schemeClr val="tx1"/>
              </a:solidFill>
              <a:latin typeface="黑体" pitchFamily="49"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5842">
                                            <p:txEl>
                                              <p:pRg st="0" end="0"/>
                                            </p:txEl>
                                          </p:spTgt>
                                        </p:tgtEl>
                                        <p:attrNameLst>
                                          <p:attrName>style.visibility</p:attrName>
                                        </p:attrNameLst>
                                      </p:cBhvr>
                                      <p:to>
                                        <p:strVal val="visible"/>
                                      </p:to>
                                    </p:set>
                                    <p:animEffect transition="in" filter="blinds(horizontal)">
                                      <p:cBhvr>
                                        <p:cTn id="7" dur="500"/>
                                        <p:tgtEl>
                                          <p:spTgt spid="3584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842">
                                            <p:txEl>
                                              <p:pRg st="1" end="1"/>
                                            </p:txEl>
                                          </p:spTgt>
                                        </p:tgtEl>
                                        <p:attrNameLst>
                                          <p:attrName>style.visibility</p:attrName>
                                        </p:attrNameLst>
                                      </p:cBhvr>
                                      <p:to>
                                        <p:strVal val="visible"/>
                                      </p:to>
                                    </p:set>
                                    <p:animEffect transition="in" filter="blinds(horizontal)">
                                      <p:cBhvr>
                                        <p:cTn id="12" dur="500"/>
                                        <p:tgtEl>
                                          <p:spTgt spid="3584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5842">
                                            <p:txEl>
                                              <p:pRg st="2" end="2"/>
                                            </p:txEl>
                                          </p:spTgt>
                                        </p:tgtEl>
                                        <p:attrNameLst>
                                          <p:attrName>style.visibility</p:attrName>
                                        </p:attrNameLst>
                                      </p:cBhvr>
                                      <p:to>
                                        <p:strVal val="visible"/>
                                      </p:to>
                                    </p:set>
                                    <p:animEffect transition="in" filter="blinds(horizontal)">
                                      <p:cBhvr>
                                        <p:cTn id="17" dur="500"/>
                                        <p:tgtEl>
                                          <p:spTgt spid="3584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5842">
                                            <p:txEl>
                                              <p:pRg st="3" end="3"/>
                                            </p:txEl>
                                          </p:spTgt>
                                        </p:tgtEl>
                                        <p:attrNameLst>
                                          <p:attrName>style.visibility</p:attrName>
                                        </p:attrNameLst>
                                      </p:cBhvr>
                                      <p:to>
                                        <p:strVal val="visible"/>
                                      </p:to>
                                    </p:set>
                                    <p:animEffect transition="in" filter="blinds(horizontal)">
                                      <p:cBhvr>
                                        <p:cTn id="22" dur="500"/>
                                        <p:tgtEl>
                                          <p:spTgt spid="3584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5842">
                                            <p:txEl>
                                              <p:pRg st="4" end="4"/>
                                            </p:txEl>
                                          </p:spTgt>
                                        </p:tgtEl>
                                        <p:attrNameLst>
                                          <p:attrName>style.visibility</p:attrName>
                                        </p:attrNameLst>
                                      </p:cBhvr>
                                      <p:to>
                                        <p:strVal val="visible"/>
                                      </p:to>
                                    </p:set>
                                    <p:animEffect transition="in" filter="blinds(horizontal)">
                                      <p:cBhvr>
                                        <p:cTn id="27" dur="500"/>
                                        <p:tgtEl>
                                          <p:spTgt spid="3584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4"/>
          <p:cNvSpPr>
            <a:spLocks noGrp="1"/>
          </p:cNvSpPr>
          <p:nvPr>
            <p:ph type="title" idx="4294967295"/>
          </p:nvPr>
        </p:nvSpPr>
        <p:spPr/>
        <p:txBody>
          <a:bodyPr/>
          <a:lstStyle/>
          <a:p>
            <a:pPr eaLnBrk="1" hangingPunct="1"/>
            <a:r>
              <a:rPr lang="zh-CN" altLang="en-US" smtClean="0">
                <a:solidFill>
                  <a:schemeClr val="tx1"/>
                </a:solidFill>
                <a:cs typeface="Arial" charset="0"/>
              </a:rPr>
              <a:t>【NOI2006】</a:t>
            </a:r>
            <a:r>
              <a:rPr lang="zh-CN" altLang="en-US" smtClean="0">
                <a:solidFill>
                  <a:schemeClr val="tx1"/>
                </a:solidFill>
              </a:rPr>
              <a:t>神奇的口袋</a:t>
            </a:r>
            <a:endParaRPr lang="zh-CN" altLang="en-US" smtClean="0">
              <a:solidFill>
                <a:schemeClr val="tx1"/>
              </a:solidFill>
            </a:endParaRPr>
          </a:p>
        </p:txBody>
      </p:sp>
      <p:sp>
        <p:nvSpPr>
          <p:cNvPr id="36866" name="内容占位符 10"/>
          <p:cNvSpPr>
            <a:spLocks noGrp="1"/>
          </p:cNvSpPr>
          <p:nvPr>
            <p:ph idx="4294967295"/>
          </p:nvPr>
        </p:nvSpPr>
        <p:spPr/>
        <p:txBody>
          <a:bodyPr/>
          <a:lstStyle/>
          <a:p>
            <a:pPr eaLnBrk="1" hangingPunct="1">
              <a:spcAft>
                <a:spcPts val="1200"/>
              </a:spcAft>
            </a:pPr>
            <a:r>
              <a:rPr lang="zh-CN" altLang="en-US" sz="3200" smtClean="0">
                <a:solidFill>
                  <a:schemeClr val="tx1"/>
                </a:solidFill>
                <a:latin typeface="黑体" pitchFamily="49" charset="-122"/>
              </a:rPr>
              <a:t>Pòly</a:t>
            </a:r>
            <a:r>
              <a:rPr lang="en-US" altLang="zh-CN" sz="3200" smtClean="0">
                <a:solidFill>
                  <a:schemeClr val="tx1"/>
                </a:solidFill>
                <a:latin typeface="黑体" pitchFamily="49" charset="-122"/>
              </a:rPr>
              <a:t>a </a:t>
            </a:r>
            <a:r>
              <a:rPr lang="zh-CN" altLang="en-US" sz="3200" smtClean="0">
                <a:solidFill>
                  <a:schemeClr val="tx1"/>
                </a:solidFill>
                <a:latin typeface="黑体" pitchFamily="49" charset="-122"/>
              </a:rPr>
              <a:t>把游戏开始时t种颜色的小球每一种的个数</a:t>
            </a:r>
            <a:r>
              <a:rPr lang="en-US" altLang="zh-CN" sz="3200" smtClean="0">
                <a:solidFill>
                  <a:schemeClr val="tx1"/>
                </a:solidFill>
                <a:latin typeface="黑体" pitchFamily="49" charset="-122"/>
              </a:rPr>
              <a:t>A</a:t>
            </a:r>
            <a:r>
              <a:rPr lang="en-US" altLang="zh-CN" smtClean="0">
                <a:solidFill>
                  <a:schemeClr val="tx1"/>
                </a:solidFill>
                <a:latin typeface="黑体" pitchFamily="49" charset="-122"/>
              </a:rPr>
              <a:t>1</a:t>
            </a:r>
            <a:r>
              <a:rPr lang="en-US" altLang="zh-CN" sz="3200" smtClean="0">
                <a:solidFill>
                  <a:schemeClr val="tx1"/>
                </a:solidFill>
                <a:latin typeface="黑体" pitchFamily="49" charset="-122"/>
              </a:rPr>
              <a:t>,A</a:t>
            </a:r>
            <a:r>
              <a:rPr lang="en-US" altLang="zh-CN" smtClean="0">
                <a:solidFill>
                  <a:schemeClr val="tx1"/>
                </a:solidFill>
                <a:latin typeface="黑体" pitchFamily="49" charset="-122"/>
              </a:rPr>
              <a:t>2</a:t>
            </a:r>
            <a:r>
              <a:rPr lang="en-US" altLang="zh-CN" sz="3200" smtClean="0">
                <a:solidFill>
                  <a:schemeClr val="tx1"/>
                </a:solidFill>
                <a:latin typeface="黑体" pitchFamily="49" charset="-122"/>
              </a:rPr>
              <a:t>,…,A</a:t>
            </a:r>
            <a:r>
              <a:rPr lang="en-US" altLang="zh-CN" smtClean="0">
                <a:solidFill>
                  <a:schemeClr val="tx1"/>
                </a:solidFill>
                <a:latin typeface="黑体" pitchFamily="49" charset="-122"/>
              </a:rPr>
              <a:t>t</a:t>
            </a:r>
            <a:r>
              <a:rPr lang="zh-CN" altLang="en-US" sz="3200" smtClean="0">
                <a:solidFill>
                  <a:schemeClr val="tx1"/>
                </a:solidFill>
                <a:latin typeface="黑体" pitchFamily="49" charset="-122"/>
              </a:rPr>
              <a:t>告诉了所有学生。然后他问学生：一次游戏过程产生的颜色序列满足下列条件的概率有多大？</a:t>
            </a:r>
            <a:endParaRPr lang="en-US" altLang="zh-CN" sz="3200" smtClean="0">
              <a:solidFill>
                <a:schemeClr val="tx1"/>
              </a:solidFill>
              <a:latin typeface="黑体" pitchFamily="49" charset="-122"/>
            </a:endParaRPr>
          </a:p>
          <a:p>
            <a:pPr eaLnBrk="1" hangingPunct="1">
              <a:spcAft>
                <a:spcPts val="1200"/>
              </a:spcAft>
            </a:pPr>
            <a:r>
              <a:rPr lang="zh-CN" altLang="en-US" sz="3200" smtClean="0">
                <a:solidFill>
                  <a:schemeClr val="tx1"/>
                </a:solidFill>
                <a:latin typeface="黑体" pitchFamily="49" charset="-122"/>
              </a:rPr>
              <a:t>其中0&lt;</a:t>
            </a:r>
            <a:r>
              <a:rPr lang="zh-CN" altLang="en-US" sz="3600" smtClean="0">
                <a:solidFill>
                  <a:schemeClr val="tx1"/>
                </a:solidFill>
                <a:latin typeface="黑体" pitchFamily="49" charset="-122"/>
              </a:rPr>
              <a:t>x</a:t>
            </a:r>
            <a:r>
              <a:rPr lang="zh-CN" altLang="en-US" sz="1800" smtClean="0">
                <a:solidFill>
                  <a:schemeClr val="tx1"/>
                </a:solidFill>
                <a:latin typeface="黑体" pitchFamily="49" charset="-122"/>
              </a:rPr>
              <a:t>1</a:t>
            </a:r>
            <a:r>
              <a:rPr lang="zh-CN" altLang="en-US" sz="3200" smtClean="0">
                <a:solidFill>
                  <a:schemeClr val="tx1"/>
                </a:solidFill>
                <a:latin typeface="黑体" pitchFamily="49" charset="-122"/>
              </a:rPr>
              <a:t>&lt;</a:t>
            </a:r>
            <a:r>
              <a:rPr lang="zh-CN" altLang="en-US" sz="3600" smtClean="0">
                <a:solidFill>
                  <a:schemeClr val="tx1"/>
                </a:solidFill>
                <a:latin typeface="黑体" pitchFamily="49" charset="-122"/>
              </a:rPr>
              <a:t>x</a:t>
            </a:r>
            <a:r>
              <a:rPr lang="zh-CN" altLang="en-US" sz="1800" smtClean="0">
                <a:solidFill>
                  <a:schemeClr val="tx1"/>
                </a:solidFill>
                <a:latin typeface="黑体" pitchFamily="49" charset="-122"/>
              </a:rPr>
              <a:t>2</a:t>
            </a:r>
            <a:r>
              <a:rPr lang="zh-CN" altLang="en-US" sz="3200" smtClean="0">
                <a:solidFill>
                  <a:schemeClr val="tx1"/>
                </a:solidFill>
                <a:latin typeface="黑体" pitchFamily="49" charset="-122"/>
              </a:rPr>
              <a:t>&lt;…&lt;</a:t>
            </a:r>
            <a:r>
              <a:rPr lang="zh-CN" altLang="en-US" sz="3600" smtClean="0">
                <a:solidFill>
                  <a:schemeClr val="tx1"/>
                </a:solidFill>
                <a:latin typeface="黑体" pitchFamily="49" charset="-122"/>
              </a:rPr>
              <a:t>x</a:t>
            </a:r>
            <a:r>
              <a:rPr lang="zh-CN" altLang="en-US" sz="2000" smtClean="0">
                <a:solidFill>
                  <a:schemeClr val="tx1"/>
                </a:solidFill>
                <a:latin typeface="黑体" pitchFamily="49" charset="-122"/>
              </a:rPr>
              <a:t>n</a:t>
            </a:r>
            <a:r>
              <a:rPr lang="zh-CN" altLang="en-US" sz="3200" smtClean="0">
                <a:solidFill>
                  <a:schemeClr val="tx1"/>
                </a:solidFill>
                <a:latin typeface="黑体" pitchFamily="49" charset="-122"/>
              </a:rPr>
              <a:t>，1≤</a:t>
            </a:r>
            <a:r>
              <a:rPr lang="zh-CN" altLang="en-US" sz="3600" smtClean="0">
                <a:solidFill>
                  <a:schemeClr val="tx1"/>
                </a:solidFill>
                <a:latin typeface="黑体" pitchFamily="49" charset="-122"/>
              </a:rPr>
              <a:t>y</a:t>
            </a:r>
            <a:r>
              <a:rPr lang="zh-CN" altLang="en-US" smtClean="0">
                <a:solidFill>
                  <a:schemeClr val="tx1"/>
                </a:solidFill>
                <a:latin typeface="黑体" pitchFamily="49" charset="-122"/>
              </a:rPr>
              <a:t>i</a:t>
            </a:r>
            <a:r>
              <a:rPr lang="zh-CN" altLang="en-US" sz="3200" smtClean="0">
                <a:solidFill>
                  <a:schemeClr val="tx1"/>
                </a:solidFill>
                <a:latin typeface="黑体" pitchFamily="49" charset="-122"/>
              </a:rPr>
              <a:t>≤t。换句话说，已知</a:t>
            </a:r>
            <a:r>
              <a:rPr lang="en-US" altLang="zh-CN" sz="3200" smtClean="0">
                <a:solidFill>
                  <a:schemeClr val="tx1"/>
                </a:solidFill>
                <a:latin typeface="黑体" pitchFamily="49" charset="-122"/>
              </a:rPr>
              <a:t>(t , n , d , A</a:t>
            </a:r>
            <a:r>
              <a:rPr lang="en-US" altLang="zh-CN" smtClean="0">
                <a:solidFill>
                  <a:schemeClr val="tx1"/>
                </a:solidFill>
                <a:latin typeface="黑体" pitchFamily="49" charset="-122"/>
              </a:rPr>
              <a:t>1</a:t>
            </a:r>
            <a:r>
              <a:rPr lang="en-US" altLang="zh-CN" sz="3200" smtClean="0">
                <a:solidFill>
                  <a:schemeClr val="tx1"/>
                </a:solidFill>
                <a:latin typeface="黑体" pitchFamily="49" charset="-122"/>
              </a:rPr>
              <a:t>,A</a:t>
            </a:r>
            <a:r>
              <a:rPr lang="en-US" altLang="zh-CN" smtClean="0">
                <a:solidFill>
                  <a:schemeClr val="tx1"/>
                </a:solidFill>
                <a:latin typeface="黑体" pitchFamily="49" charset="-122"/>
              </a:rPr>
              <a:t>2</a:t>
            </a:r>
            <a:r>
              <a:rPr lang="en-US" altLang="zh-CN" sz="3200" smtClean="0">
                <a:solidFill>
                  <a:schemeClr val="tx1"/>
                </a:solidFill>
                <a:latin typeface="黑体" pitchFamily="49" charset="-122"/>
              </a:rPr>
              <a:t>,…,A</a:t>
            </a:r>
            <a:r>
              <a:rPr lang="en-US" altLang="zh-CN" smtClean="0">
                <a:solidFill>
                  <a:schemeClr val="tx1"/>
                </a:solidFill>
                <a:latin typeface="黑体" pitchFamily="49" charset="-122"/>
              </a:rPr>
              <a:t>t</a:t>
            </a:r>
            <a:r>
              <a:rPr lang="en-US" altLang="zh-CN" sz="3200" smtClean="0">
                <a:solidFill>
                  <a:schemeClr val="tx1"/>
                </a:solidFill>
                <a:latin typeface="黑体" pitchFamily="49" charset="-122"/>
              </a:rPr>
              <a:t> , </a:t>
            </a:r>
            <a:r>
              <a:rPr lang="en-US" altLang="zh-CN" sz="3600" smtClean="0">
                <a:solidFill>
                  <a:schemeClr val="tx1"/>
                </a:solidFill>
                <a:latin typeface="黑体" pitchFamily="49" charset="-122"/>
              </a:rPr>
              <a:t>x</a:t>
            </a:r>
            <a:r>
              <a:rPr lang="en-US" altLang="zh-CN" smtClean="0">
                <a:solidFill>
                  <a:schemeClr val="tx1"/>
                </a:solidFill>
                <a:latin typeface="黑体" pitchFamily="49" charset="-122"/>
              </a:rPr>
              <a:t>1</a:t>
            </a:r>
            <a:r>
              <a:rPr lang="en-US" altLang="zh-CN" sz="3200" smtClean="0">
                <a:solidFill>
                  <a:schemeClr val="tx1"/>
                </a:solidFill>
                <a:latin typeface="黑体" pitchFamily="49" charset="-122"/>
              </a:rPr>
              <a:t>,</a:t>
            </a:r>
            <a:r>
              <a:rPr lang="en-US" altLang="zh-CN" sz="3600" smtClean="0">
                <a:solidFill>
                  <a:schemeClr val="tx1"/>
                </a:solidFill>
                <a:latin typeface="黑体" pitchFamily="49" charset="-122"/>
              </a:rPr>
              <a:t>y</a:t>
            </a:r>
            <a:r>
              <a:rPr lang="en-US" altLang="zh-CN" smtClean="0">
                <a:solidFill>
                  <a:schemeClr val="tx1"/>
                </a:solidFill>
                <a:latin typeface="黑体" pitchFamily="49" charset="-122"/>
              </a:rPr>
              <a:t>1</a:t>
            </a:r>
            <a:r>
              <a:rPr lang="en-US" altLang="zh-CN" sz="3200" smtClean="0">
                <a:solidFill>
                  <a:schemeClr val="tx1"/>
                </a:solidFill>
                <a:latin typeface="黑体" pitchFamily="49" charset="-122"/>
              </a:rPr>
              <a:t>,</a:t>
            </a:r>
            <a:r>
              <a:rPr lang="en-US" altLang="zh-CN" sz="3600" smtClean="0">
                <a:solidFill>
                  <a:schemeClr val="tx1"/>
                </a:solidFill>
                <a:latin typeface="黑体" pitchFamily="49" charset="-122"/>
              </a:rPr>
              <a:t>x</a:t>
            </a:r>
            <a:r>
              <a:rPr lang="en-US" altLang="zh-CN" smtClean="0">
                <a:solidFill>
                  <a:schemeClr val="tx1"/>
                </a:solidFill>
                <a:latin typeface="黑体" pitchFamily="49" charset="-122"/>
              </a:rPr>
              <a:t>2</a:t>
            </a:r>
            <a:r>
              <a:rPr lang="en-US" altLang="zh-CN" sz="3200" smtClean="0">
                <a:solidFill>
                  <a:schemeClr val="tx1"/>
                </a:solidFill>
                <a:latin typeface="黑体" pitchFamily="49" charset="-122"/>
              </a:rPr>
              <a:t>,</a:t>
            </a:r>
            <a:r>
              <a:rPr lang="en-US" altLang="zh-CN" sz="3600" smtClean="0">
                <a:solidFill>
                  <a:schemeClr val="tx1"/>
                </a:solidFill>
                <a:latin typeface="黑体" pitchFamily="49" charset="-122"/>
              </a:rPr>
              <a:t>y</a:t>
            </a:r>
            <a:r>
              <a:rPr lang="en-US" altLang="zh-CN" smtClean="0">
                <a:solidFill>
                  <a:schemeClr val="tx1"/>
                </a:solidFill>
                <a:latin typeface="黑体" pitchFamily="49" charset="-122"/>
              </a:rPr>
              <a:t>2</a:t>
            </a:r>
            <a:r>
              <a:rPr lang="en-US" altLang="zh-CN" sz="3200" smtClean="0">
                <a:solidFill>
                  <a:schemeClr val="tx1"/>
                </a:solidFill>
                <a:latin typeface="黑体" pitchFamily="49" charset="-122"/>
              </a:rPr>
              <a:t>,...,</a:t>
            </a:r>
            <a:r>
              <a:rPr lang="en-US" altLang="zh-CN" sz="3600" smtClean="0">
                <a:solidFill>
                  <a:schemeClr val="tx1"/>
                </a:solidFill>
                <a:latin typeface="黑体" pitchFamily="49" charset="-122"/>
              </a:rPr>
              <a:t>x</a:t>
            </a:r>
            <a:r>
              <a:rPr lang="en-US" altLang="zh-CN" smtClean="0">
                <a:solidFill>
                  <a:schemeClr val="tx1"/>
                </a:solidFill>
                <a:latin typeface="黑体" pitchFamily="49" charset="-122"/>
              </a:rPr>
              <a:t>n</a:t>
            </a:r>
            <a:r>
              <a:rPr lang="en-US" altLang="zh-CN" sz="3200" smtClean="0">
                <a:solidFill>
                  <a:schemeClr val="tx1"/>
                </a:solidFill>
                <a:latin typeface="黑体" pitchFamily="49" charset="-122"/>
              </a:rPr>
              <a:t>,</a:t>
            </a:r>
            <a:r>
              <a:rPr lang="en-US" altLang="zh-CN" sz="3600" smtClean="0">
                <a:solidFill>
                  <a:schemeClr val="tx1"/>
                </a:solidFill>
                <a:latin typeface="黑体" pitchFamily="49" charset="-122"/>
              </a:rPr>
              <a:t>y</a:t>
            </a:r>
            <a:r>
              <a:rPr lang="en-US" altLang="zh-CN" smtClean="0">
                <a:solidFill>
                  <a:schemeClr val="tx1"/>
                </a:solidFill>
                <a:latin typeface="黑体" pitchFamily="49" charset="-122"/>
              </a:rPr>
              <a:t>n</a:t>
            </a:r>
            <a:r>
              <a:rPr lang="en-US" altLang="zh-CN" sz="3200" smtClean="0">
                <a:solidFill>
                  <a:schemeClr val="tx1"/>
                </a:solidFill>
                <a:latin typeface="黑体" pitchFamily="49" charset="-122"/>
              </a:rPr>
              <a:t>)</a:t>
            </a:r>
            <a:r>
              <a:rPr lang="zh-CN" altLang="en-US" sz="3200" smtClean="0">
                <a:solidFill>
                  <a:schemeClr val="tx1"/>
                </a:solidFill>
                <a:latin typeface="黑体" pitchFamily="49" charset="-122"/>
              </a:rPr>
              <a:t>，你要回答有多大的可能性会发生下面的事件：“对所有k,1≤k≤n，第</a:t>
            </a:r>
            <a:r>
              <a:rPr lang="zh-CN" altLang="en-US" sz="3600" smtClean="0">
                <a:solidFill>
                  <a:schemeClr val="tx1"/>
                </a:solidFill>
                <a:latin typeface="黑体" pitchFamily="49" charset="-122"/>
              </a:rPr>
              <a:t>x</a:t>
            </a:r>
            <a:r>
              <a:rPr lang="zh-CN" altLang="en-US" smtClean="0">
                <a:solidFill>
                  <a:schemeClr val="tx1"/>
                </a:solidFill>
                <a:latin typeface="黑体" pitchFamily="49" charset="-122"/>
              </a:rPr>
              <a:t>k</a:t>
            </a:r>
            <a:r>
              <a:rPr lang="zh-CN" altLang="en-US" sz="3200" smtClean="0">
                <a:solidFill>
                  <a:schemeClr val="tx1"/>
                </a:solidFill>
                <a:latin typeface="黑体" pitchFamily="49" charset="-122"/>
              </a:rPr>
              <a:t>次抽出的球的颜色为</a:t>
            </a:r>
            <a:r>
              <a:rPr lang="zh-CN" altLang="en-US" sz="3600" smtClean="0">
                <a:solidFill>
                  <a:schemeClr val="tx1"/>
                </a:solidFill>
                <a:latin typeface="黑体" pitchFamily="49" charset="-122"/>
              </a:rPr>
              <a:t>y</a:t>
            </a:r>
            <a:r>
              <a:rPr lang="zh-CN" altLang="en-US" smtClean="0">
                <a:solidFill>
                  <a:schemeClr val="tx1"/>
                </a:solidFill>
                <a:latin typeface="黑体" pitchFamily="49" charset="-122"/>
              </a:rPr>
              <a:t>k</a:t>
            </a:r>
            <a:r>
              <a:rPr lang="zh-CN" altLang="en-US" sz="3200" smtClean="0">
                <a:solidFill>
                  <a:schemeClr val="tx1"/>
                </a:solidFill>
                <a:latin typeface="黑体" pitchFamily="49" charset="-122"/>
              </a:rPr>
              <a:t>”。</a:t>
            </a:r>
            <a:endParaRPr lang="zh-CN" altLang="en-US" sz="3200" smtClean="0">
              <a:solidFill>
                <a:schemeClr val="tx1"/>
              </a:solidFill>
              <a:latin typeface="黑体" pitchFamily="49" charset="-122"/>
            </a:endParaRPr>
          </a:p>
          <a:p>
            <a:pPr eaLnBrk="1" hangingPunct="1">
              <a:spcAft>
                <a:spcPts val="1200"/>
              </a:spcAft>
            </a:pPr>
            <a:r>
              <a:rPr lang="zh-CN" altLang="en-US" sz="3200" smtClean="0">
                <a:solidFill>
                  <a:schemeClr val="tx1"/>
                </a:solidFill>
                <a:latin typeface="黑体" pitchFamily="49" charset="-122"/>
              </a:rPr>
              <a:t>1≤t,n≤1000, 1≤</a:t>
            </a:r>
            <a:r>
              <a:rPr lang="en-US" altLang="zh-CN" sz="3200" smtClean="0">
                <a:solidFill>
                  <a:schemeClr val="tx1"/>
                </a:solidFill>
                <a:latin typeface="黑体" pitchFamily="49" charset="-122"/>
              </a:rPr>
              <a:t>A</a:t>
            </a:r>
            <a:r>
              <a:rPr lang="en-US" altLang="zh-CN" smtClean="0">
                <a:solidFill>
                  <a:schemeClr val="tx1"/>
                </a:solidFill>
                <a:latin typeface="黑体" pitchFamily="49" charset="-122"/>
              </a:rPr>
              <a:t>k</a:t>
            </a:r>
            <a:r>
              <a:rPr lang="en-US" altLang="zh-CN" sz="3200" smtClean="0">
                <a:solidFill>
                  <a:schemeClr val="tx1"/>
                </a:solidFill>
                <a:latin typeface="黑体" pitchFamily="49" charset="-122"/>
              </a:rPr>
              <a:t> ,d≤10, 1≤</a:t>
            </a:r>
            <a:r>
              <a:rPr lang="en-US" altLang="zh-CN" sz="3600" smtClean="0">
                <a:solidFill>
                  <a:schemeClr val="tx1"/>
                </a:solidFill>
                <a:latin typeface="黑体" pitchFamily="49" charset="-122"/>
              </a:rPr>
              <a:t>x</a:t>
            </a:r>
            <a:r>
              <a:rPr lang="en-US" altLang="zh-CN" smtClean="0">
                <a:solidFill>
                  <a:schemeClr val="tx1"/>
                </a:solidFill>
                <a:latin typeface="黑体" pitchFamily="49" charset="-122"/>
              </a:rPr>
              <a:t>1</a:t>
            </a:r>
            <a:endParaRPr lang="zh-CN" altLang="en-US" smtClean="0">
              <a:solidFill>
                <a:schemeClr val="tx1"/>
              </a:solidFill>
              <a:latin typeface="黑体" pitchFamily="49"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6866">
                                            <p:txEl>
                                              <p:pRg st="0" end="0"/>
                                            </p:txEl>
                                          </p:spTgt>
                                        </p:tgtEl>
                                        <p:attrNameLst>
                                          <p:attrName>style.visibility</p:attrName>
                                        </p:attrNameLst>
                                      </p:cBhvr>
                                      <p:to>
                                        <p:strVal val="visible"/>
                                      </p:to>
                                    </p:set>
                                    <p:animEffect transition="in" filter="blinds(horizontal)">
                                      <p:cBhvr>
                                        <p:cTn id="7" dur="500"/>
                                        <p:tgtEl>
                                          <p:spTgt spid="3686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6866">
                                            <p:txEl>
                                              <p:pRg st="1" end="1"/>
                                            </p:txEl>
                                          </p:spTgt>
                                        </p:tgtEl>
                                        <p:attrNameLst>
                                          <p:attrName>style.visibility</p:attrName>
                                        </p:attrNameLst>
                                      </p:cBhvr>
                                      <p:to>
                                        <p:strVal val="visible"/>
                                      </p:to>
                                    </p:set>
                                    <p:animEffect transition="in" filter="blinds(horizontal)">
                                      <p:cBhvr>
                                        <p:cTn id="12" dur="500"/>
                                        <p:tgtEl>
                                          <p:spTgt spid="3686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6866">
                                            <p:txEl>
                                              <p:pRg st="2" end="2"/>
                                            </p:txEl>
                                          </p:spTgt>
                                        </p:tgtEl>
                                        <p:attrNameLst>
                                          <p:attrName>style.visibility</p:attrName>
                                        </p:attrNameLst>
                                      </p:cBhvr>
                                      <p:to>
                                        <p:strVal val="visible"/>
                                      </p:to>
                                    </p:set>
                                    <p:animEffect transition="in" filter="blinds(horizontal)">
                                      <p:cBhvr>
                                        <p:cTn id="17" dur="500"/>
                                        <p:tgtEl>
                                          <p:spTgt spid="3686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1"/>
          <p:cNvSpPr>
            <a:spLocks noGrp="1"/>
          </p:cNvSpPr>
          <p:nvPr>
            <p:ph type="title" idx="4294967295"/>
          </p:nvPr>
        </p:nvSpPr>
        <p:spPr/>
        <p:txBody>
          <a:bodyPr/>
          <a:lstStyle/>
          <a:p>
            <a:pPr eaLnBrk="1" hangingPunct="1"/>
            <a:r>
              <a:rPr lang="zh-CN" altLang="en-US" smtClean="0">
                <a:solidFill>
                  <a:schemeClr val="tx1"/>
                </a:solidFill>
                <a:cs typeface="Arial" charset="0"/>
                <a:sym typeface="+mn-ea"/>
              </a:rPr>
              <a:t>【NOI2006】</a:t>
            </a:r>
            <a:r>
              <a:rPr lang="zh-CN" altLang="en-US" smtClean="0">
                <a:solidFill>
                  <a:schemeClr val="tx1"/>
                </a:solidFill>
                <a:sym typeface="+mn-ea"/>
              </a:rPr>
              <a:t>神奇的口袋</a:t>
            </a:r>
            <a:endParaRPr lang="zh-CN" altLang="en-US" smtClean="0">
              <a:solidFill>
                <a:schemeClr val="tx1"/>
              </a:solidFill>
              <a:sym typeface="+mn-ea"/>
            </a:endParaRPr>
          </a:p>
        </p:txBody>
      </p:sp>
      <p:sp>
        <p:nvSpPr>
          <p:cNvPr id="37890" name="内容占位符 2"/>
          <p:cNvSpPr>
            <a:spLocks noGrp="1"/>
          </p:cNvSpPr>
          <p:nvPr>
            <p:ph idx="4294967295"/>
          </p:nvPr>
        </p:nvSpPr>
        <p:spPr/>
        <p:txBody>
          <a:bodyPr/>
          <a:lstStyle/>
          <a:p>
            <a:pPr eaLnBrk="1" hangingPunct="1">
              <a:lnSpc>
                <a:spcPct val="100000"/>
              </a:lnSpc>
            </a:pPr>
            <a:r>
              <a:rPr lang="zh-CN" altLang="en-US" sz="2800" smtClean="0">
                <a:solidFill>
                  <a:schemeClr val="tx1"/>
                </a:solidFill>
                <a:latin typeface="黑体" pitchFamily="49" charset="-122"/>
              </a:rPr>
              <a:t>这题初看很麻烦，似乎很难有思路。</a:t>
            </a:r>
            <a:endParaRPr lang="zh-CN" altLang="en-US" sz="2800" smtClean="0">
              <a:solidFill>
                <a:schemeClr val="tx1"/>
              </a:solidFill>
              <a:latin typeface="黑体" pitchFamily="49" charset="-122"/>
            </a:endParaRPr>
          </a:p>
          <a:p>
            <a:pPr eaLnBrk="1" hangingPunct="1">
              <a:lnSpc>
                <a:spcPct val="100000"/>
              </a:lnSpc>
            </a:pPr>
            <a:r>
              <a:rPr lang="zh-CN" altLang="en-US" sz="2800" smtClean="0">
                <a:solidFill>
                  <a:schemeClr val="tx1"/>
                </a:solidFill>
                <a:latin typeface="黑体" pitchFamily="49" charset="-122"/>
              </a:rPr>
              <a:t>由于每次取球的不同，会导致口袋里的球的组成不同，也就很难动态规划。但是，大家做题的时候会有这样一个感觉，取完球之后，向口袋里加入一些球，真的会对结果产生影响么？于是，一个大胆的猜想就这样产生了。不论前面取球的方案如何，对最后第</a:t>
            </a:r>
            <a:r>
              <a:rPr lang="zh-CN" altLang="en-US" sz="3600" smtClean="0">
                <a:solidFill>
                  <a:schemeClr val="tx1"/>
                </a:solidFill>
                <a:latin typeface="黑体" pitchFamily="49" charset="-122"/>
              </a:rPr>
              <a:t>x</a:t>
            </a:r>
            <a:r>
              <a:rPr lang="zh-CN" altLang="en-US" smtClean="0">
                <a:solidFill>
                  <a:schemeClr val="tx1"/>
                </a:solidFill>
                <a:latin typeface="黑体" pitchFamily="49" charset="-122"/>
              </a:rPr>
              <a:t>k</a:t>
            </a:r>
            <a:r>
              <a:rPr lang="zh-CN" altLang="en-US" sz="2800" smtClean="0">
                <a:solidFill>
                  <a:schemeClr val="tx1"/>
                </a:solidFill>
                <a:latin typeface="黑体" pitchFamily="49" charset="-122"/>
              </a:rPr>
              <a:t>次取出某种颜色的球的概率是不会产生影响的。下面我就来证明这一点。</a:t>
            </a:r>
            <a:endParaRPr lang="zh-CN" altLang="en-US" sz="2800" smtClean="0">
              <a:solidFill>
                <a:schemeClr val="tx1"/>
              </a:solidFill>
              <a:latin typeface="黑体" pitchFamily="49" charset="-122"/>
            </a:endParaRPr>
          </a:p>
          <a:p>
            <a:pPr eaLnBrk="1" hangingPunct="1">
              <a:lnSpc>
                <a:spcPct val="100000"/>
              </a:lnSpc>
            </a:pPr>
            <a:r>
              <a:rPr lang="zh-CN" altLang="en-US" sz="2800" smtClean="0">
                <a:solidFill>
                  <a:schemeClr val="tx1"/>
                </a:solidFill>
                <a:latin typeface="黑体" pitchFamily="49" charset="-122"/>
              </a:rPr>
              <a:t>我们考虑相邻两次取球的情况，假如对于某个状态，现在有T种球，每种球个数为</a:t>
            </a:r>
            <a:r>
              <a:rPr lang="en-US" altLang="zh-CN" sz="2800" smtClean="0">
                <a:solidFill>
                  <a:schemeClr val="tx1"/>
                </a:solidFill>
                <a:latin typeface="黑体" pitchFamily="49" charset="-122"/>
              </a:rPr>
              <a:t>T</a:t>
            </a:r>
            <a:r>
              <a:rPr lang="en-US" altLang="zh-CN" smtClean="0">
                <a:solidFill>
                  <a:schemeClr val="tx1"/>
                </a:solidFill>
                <a:latin typeface="黑体" pitchFamily="49" charset="-122"/>
              </a:rPr>
              <a:t>i</a:t>
            </a:r>
            <a:r>
              <a:rPr lang="zh-CN" altLang="en-US" sz="2800" smtClean="0">
                <a:solidFill>
                  <a:schemeClr val="tx1"/>
                </a:solidFill>
                <a:latin typeface="黑体" pitchFamily="49" charset="-122"/>
              </a:rPr>
              <a:t>，共有S个，那么，我们需要证明的是，上一次无论取什么球，对下一次是没有影响的</a:t>
            </a:r>
            <a:r>
              <a:rPr lang="zh-CN" altLang="en-US" smtClean="0">
                <a:solidFill>
                  <a:schemeClr val="tx1"/>
                </a:solidFill>
              </a:rPr>
              <a:t>。</a:t>
            </a:r>
            <a:endParaRPr lang="zh-CN" altLang="en-US" smtClean="0">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7890">
                                            <p:txEl>
                                              <p:pRg st="0" end="0"/>
                                            </p:txEl>
                                          </p:spTgt>
                                        </p:tgtEl>
                                        <p:attrNameLst>
                                          <p:attrName>style.visibility</p:attrName>
                                        </p:attrNameLst>
                                      </p:cBhvr>
                                      <p:to>
                                        <p:strVal val="visible"/>
                                      </p:to>
                                    </p:set>
                                    <p:animEffect transition="in" filter="blinds(horizontal)">
                                      <p:cBhvr>
                                        <p:cTn id="7" dur="500"/>
                                        <p:tgtEl>
                                          <p:spTgt spid="3789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7890">
                                            <p:txEl>
                                              <p:pRg st="1" end="1"/>
                                            </p:txEl>
                                          </p:spTgt>
                                        </p:tgtEl>
                                        <p:attrNameLst>
                                          <p:attrName>style.visibility</p:attrName>
                                        </p:attrNameLst>
                                      </p:cBhvr>
                                      <p:to>
                                        <p:strVal val="visible"/>
                                      </p:to>
                                    </p:set>
                                    <p:animEffect transition="in" filter="blinds(horizontal)">
                                      <p:cBhvr>
                                        <p:cTn id="12" dur="500"/>
                                        <p:tgtEl>
                                          <p:spTgt spid="3789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7890">
                                            <p:txEl>
                                              <p:pRg st="2" end="2"/>
                                            </p:txEl>
                                          </p:spTgt>
                                        </p:tgtEl>
                                        <p:attrNameLst>
                                          <p:attrName>style.visibility</p:attrName>
                                        </p:attrNameLst>
                                      </p:cBhvr>
                                      <p:to>
                                        <p:strVal val="visible"/>
                                      </p:to>
                                    </p:set>
                                    <p:animEffect transition="in" filter="blinds(horizontal)">
                                      <p:cBhvr>
                                        <p:cTn id="17" dur="500"/>
                                        <p:tgtEl>
                                          <p:spTgt spid="3789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1"/>
          <p:cNvSpPr>
            <a:spLocks noGrp="1"/>
          </p:cNvSpPr>
          <p:nvPr>
            <p:ph type="title" idx="4294967295"/>
          </p:nvPr>
        </p:nvSpPr>
        <p:spPr/>
        <p:txBody>
          <a:bodyPr/>
          <a:lstStyle/>
          <a:p>
            <a:pPr eaLnBrk="1" hangingPunct="1"/>
            <a:r>
              <a:rPr lang="zh-CN" altLang="en-US" smtClean="0">
                <a:solidFill>
                  <a:schemeClr val="tx1"/>
                </a:solidFill>
                <a:sym typeface="+mn-ea"/>
              </a:rPr>
              <a:t>【NOI2006】神奇的口袋</a:t>
            </a:r>
            <a:endParaRPr lang="zh-CN" altLang="en-US" smtClean="0">
              <a:solidFill>
                <a:schemeClr val="tx1"/>
              </a:solidFill>
              <a:sym typeface="+mn-ea"/>
            </a:endParaRPr>
          </a:p>
        </p:txBody>
      </p:sp>
      <p:sp>
        <p:nvSpPr>
          <p:cNvPr id="38914" name="内容占位符 2"/>
          <p:cNvSpPr>
            <a:spLocks noGrp="1"/>
          </p:cNvSpPr>
          <p:nvPr>
            <p:ph idx="4294967295"/>
          </p:nvPr>
        </p:nvSpPr>
        <p:spPr/>
        <p:txBody>
          <a:bodyPr/>
          <a:lstStyle/>
          <a:p>
            <a:pPr eaLnBrk="1" hangingPunct="1"/>
            <a:r>
              <a:rPr lang="zh-CN" altLang="en-US" smtClean="0">
                <a:solidFill>
                  <a:schemeClr val="tx1"/>
                </a:solidFill>
                <a:latin typeface="黑体" pitchFamily="49" charset="-122"/>
              </a:rPr>
              <a:t>设下一次取出颜色为k的球的概率 </a:t>
            </a:r>
            <a:r>
              <a:rPr lang="en-US" altLang="zh-CN" smtClean="0">
                <a:solidFill>
                  <a:schemeClr val="tx1"/>
                </a:solidFill>
                <a:latin typeface="黑体" pitchFamily="49" charset="-122"/>
              </a:rPr>
              <a:t>P</a:t>
            </a:r>
            <a:r>
              <a:rPr lang="en-US" altLang="zh-CN" sz="2000" smtClean="0">
                <a:solidFill>
                  <a:schemeClr val="tx1"/>
                </a:solidFill>
                <a:latin typeface="黑体" pitchFamily="49" charset="-122"/>
              </a:rPr>
              <a:t>k</a:t>
            </a:r>
            <a:r>
              <a:rPr lang="zh-CN" altLang="en-US" smtClean="0">
                <a:solidFill>
                  <a:schemeClr val="tx1"/>
                </a:solidFill>
                <a:latin typeface="黑体" pitchFamily="49" charset="-122"/>
              </a:rPr>
              <a:t>：</a:t>
            </a:r>
            <a:endParaRPr lang="zh-CN" altLang="en-US" smtClean="0">
              <a:solidFill>
                <a:schemeClr val="tx1"/>
              </a:solidFill>
              <a:latin typeface="黑体" pitchFamily="49" charset="-122"/>
            </a:endParaRPr>
          </a:p>
          <a:p>
            <a:pPr eaLnBrk="1" hangingPunct="1"/>
            <a:endParaRPr lang="zh-CN" altLang="en-US" smtClean="0">
              <a:solidFill>
                <a:schemeClr val="tx1"/>
              </a:solidFill>
              <a:latin typeface="黑体" pitchFamily="49" charset="-122"/>
            </a:endParaRPr>
          </a:p>
          <a:p>
            <a:pPr eaLnBrk="1" hangingPunct="1"/>
            <a:endParaRPr lang="zh-CN" altLang="en-US" smtClean="0">
              <a:solidFill>
                <a:schemeClr val="tx1"/>
              </a:solidFill>
              <a:latin typeface="黑体" pitchFamily="49" charset="-122"/>
            </a:endParaRPr>
          </a:p>
          <a:p>
            <a:pPr eaLnBrk="1" hangingPunct="1"/>
            <a:endParaRPr lang="zh-CN" altLang="en-US" smtClean="0">
              <a:solidFill>
                <a:schemeClr val="tx1"/>
              </a:solidFill>
              <a:latin typeface="黑体" pitchFamily="49" charset="-122"/>
            </a:endParaRPr>
          </a:p>
          <a:p>
            <a:pPr eaLnBrk="1" hangingPunct="1"/>
            <a:endParaRPr lang="zh-CN" altLang="en-US" smtClean="0">
              <a:solidFill>
                <a:schemeClr val="tx1"/>
              </a:solidFill>
              <a:latin typeface="黑体" pitchFamily="49" charset="-122"/>
            </a:endParaRPr>
          </a:p>
          <a:p>
            <a:pPr eaLnBrk="1" hangingPunct="1"/>
            <a:endParaRPr lang="zh-CN" altLang="en-US" smtClean="0">
              <a:solidFill>
                <a:schemeClr val="tx1"/>
              </a:solidFill>
              <a:latin typeface="黑体" pitchFamily="49" charset="-122"/>
            </a:endParaRPr>
          </a:p>
          <a:p>
            <a:pPr eaLnBrk="1" hangingPunct="1"/>
            <a:r>
              <a:rPr lang="zh-CN" altLang="en-US" smtClean="0">
                <a:solidFill>
                  <a:schemeClr val="tx1"/>
                </a:solidFill>
                <a:latin typeface="黑体" pitchFamily="49" charset="-122"/>
              </a:rPr>
              <a:t>于是，我们就发现，对于相邻的两次，上一次取出什么颜色的球，对下一次取出球的概率是没有影响的。由此，我们可以推广到N次的情况。到这里，就证明了以上的猜想。</a:t>
            </a:r>
            <a:endParaRPr lang="zh-CN" altLang="en-US" smtClean="0">
              <a:solidFill>
                <a:schemeClr val="tx1"/>
              </a:solidFill>
              <a:latin typeface="黑体" pitchFamily="49" charset="-122"/>
            </a:endParaRPr>
          </a:p>
          <a:p>
            <a:pPr eaLnBrk="1" hangingPunct="1"/>
            <a:r>
              <a:rPr lang="zh-CN" altLang="en-US" smtClean="0">
                <a:solidFill>
                  <a:schemeClr val="tx1"/>
                </a:solidFill>
                <a:latin typeface="黑体" pitchFamily="49" charset="-122"/>
              </a:rPr>
              <a:t>于是，这道题就只需要简单的模拟</a:t>
            </a:r>
            <a:r>
              <a:rPr lang="en-US" altLang="zh-CN" smtClean="0">
                <a:solidFill>
                  <a:schemeClr val="tx1"/>
                </a:solidFill>
                <a:latin typeface="黑体" pitchFamily="49" charset="-122"/>
              </a:rPr>
              <a:t>+</a:t>
            </a:r>
            <a:r>
              <a:rPr lang="zh-CN" altLang="en-US" smtClean="0">
                <a:solidFill>
                  <a:schemeClr val="tx1"/>
                </a:solidFill>
                <a:latin typeface="黑体" pitchFamily="49" charset="-122"/>
              </a:rPr>
              <a:t>高精度就可以了。</a:t>
            </a:r>
            <a:endParaRPr lang="zh-CN" altLang="en-US" smtClean="0">
              <a:solidFill>
                <a:schemeClr val="tx1"/>
              </a:solidFill>
              <a:latin typeface="黑体" pitchFamily="49" charset="-122"/>
            </a:endParaRPr>
          </a:p>
        </p:txBody>
      </p:sp>
      <p:pic>
        <p:nvPicPr>
          <p:cNvPr id="38915" name="图片 3" descr="1"/>
          <p:cNvPicPr>
            <a:picLocks noChangeAspect="1"/>
          </p:cNvPicPr>
          <p:nvPr/>
        </p:nvPicPr>
        <p:blipFill>
          <a:blip r:embed="rId1"/>
          <a:srcRect/>
          <a:stretch>
            <a:fillRect/>
          </a:stretch>
        </p:blipFill>
        <p:spPr bwMode="auto">
          <a:xfrm>
            <a:off x="6605905" y="1109980"/>
            <a:ext cx="4081145" cy="2911475"/>
          </a:xfrm>
          <a:prstGeom prst="rect">
            <a:avLst/>
          </a:prstGeom>
          <a:noFill/>
          <a:ln w="9525">
            <a:noFill/>
            <a:miter lim="800000"/>
            <a:headEnd/>
            <a:tailEnd/>
          </a:ln>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8914">
                                            <p:txEl>
                                              <p:pRg st="0" end="0"/>
                                            </p:txEl>
                                          </p:spTgt>
                                        </p:tgtEl>
                                        <p:attrNameLst>
                                          <p:attrName>style.visibility</p:attrName>
                                        </p:attrNameLst>
                                      </p:cBhvr>
                                      <p:to>
                                        <p:strVal val="visible"/>
                                      </p:to>
                                    </p:set>
                                    <p:animEffect transition="in" filter="blinds(horizontal)">
                                      <p:cBhvr>
                                        <p:cTn id="7" dur="500"/>
                                        <p:tgtEl>
                                          <p:spTgt spid="3891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8915"/>
                                        </p:tgtEl>
                                        <p:attrNameLst>
                                          <p:attrName>style.visibility</p:attrName>
                                        </p:attrNameLst>
                                      </p:cBhvr>
                                      <p:to>
                                        <p:strVal val="visible"/>
                                      </p:to>
                                    </p:set>
                                    <p:animEffect transition="in" filter="blinds(horizontal)">
                                      <p:cBhvr>
                                        <p:cTn id="10" dur="500"/>
                                        <p:tgtEl>
                                          <p:spTgt spid="3891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8914">
                                            <p:txEl>
                                              <p:pRg st="6" end="6"/>
                                            </p:txEl>
                                          </p:spTgt>
                                        </p:tgtEl>
                                        <p:attrNameLst>
                                          <p:attrName>style.visibility</p:attrName>
                                        </p:attrNameLst>
                                      </p:cBhvr>
                                      <p:to>
                                        <p:strVal val="visible"/>
                                      </p:to>
                                    </p:set>
                                    <p:animEffect transition="in" filter="blinds(horizontal)">
                                      <p:cBhvr>
                                        <p:cTn id="15" dur="500"/>
                                        <p:tgtEl>
                                          <p:spTgt spid="38914">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8914">
                                            <p:txEl>
                                              <p:pRg st="7" end="7"/>
                                            </p:txEl>
                                          </p:spTgt>
                                        </p:tgtEl>
                                        <p:attrNameLst>
                                          <p:attrName>style.visibility</p:attrName>
                                        </p:attrNameLst>
                                      </p:cBhvr>
                                      <p:to>
                                        <p:strVal val="visible"/>
                                      </p:to>
                                    </p:set>
                                    <p:animEffect transition="in" filter="blinds(horizontal)">
                                      <p:cBhvr>
                                        <p:cTn id="20" dur="500"/>
                                        <p:tgtEl>
                                          <p:spTgt spid="3891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p:cNvSpPr>
          <p:nvPr>
            <p:ph type="title" idx="4294967295"/>
          </p:nvPr>
        </p:nvSpPr>
        <p:spPr/>
        <p:txBody>
          <a:bodyPr/>
          <a:lstStyle/>
          <a:p>
            <a:r>
              <a:rPr lang="zh-CN" altLang="en-US" smtClean="0">
                <a:solidFill>
                  <a:schemeClr val="tx1"/>
                </a:solidFill>
                <a:latin typeface="黑体" pitchFamily="49" charset="-122"/>
              </a:rPr>
              <a:t>随机变量</a:t>
            </a:r>
            <a:r>
              <a:rPr lang="en-US" altLang="zh-CN" smtClean="0">
                <a:solidFill>
                  <a:schemeClr val="tx1"/>
                </a:solidFill>
                <a:latin typeface="黑体" pitchFamily="49" charset="-122"/>
              </a:rPr>
              <a:t>(random variable)</a:t>
            </a:r>
            <a:endParaRPr lang="en-US" altLang="zh-CN" smtClean="0">
              <a:solidFill>
                <a:schemeClr val="tx1"/>
              </a:solidFill>
              <a:latin typeface="黑体" pitchFamily="49" charset="-122"/>
            </a:endParaRPr>
          </a:p>
        </p:txBody>
      </p:sp>
      <p:sp>
        <p:nvSpPr>
          <p:cNvPr id="39938" name="Rectangle 3"/>
          <p:cNvSpPr>
            <a:spLocks noGrp="1"/>
          </p:cNvSpPr>
          <p:nvPr>
            <p:ph type="body" idx="4294967295"/>
          </p:nvPr>
        </p:nvSpPr>
        <p:spPr/>
        <p:txBody>
          <a:bodyPr/>
          <a:lstStyle/>
          <a:p>
            <a:r>
              <a:rPr lang="zh-CN" altLang="en-US" sz="3600" smtClean="0">
                <a:solidFill>
                  <a:schemeClr val="tx1"/>
                </a:solidFill>
                <a:latin typeface="黑体" pitchFamily="49" charset="-122"/>
              </a:rPr>
              <a:t>概念：在做实验时，常常是相对于试验结果本身而言，我们主要还是对结果的某些函数感兴趣。例如，在掷骰子时，我们常常关心的是两颗骰子的点数和，而并不真正关心其实际结果，就是说，我们关心的也许是其点数和为</a:t>
            </a:r>
            <a:r>
              <a:rPr lang="en-US" altLang="zh-CN" sz="3600" smtClean="0">
                <a:solidFill>
                  <a:schemeClr val="tx1"/>
                </a:solidFill>
                <a:latin typeface="黑体" pitchFamily="49" charset="-122"/>
              </a:rPr>
              <a:t>7</a:t>
            </a:r>
            <a:r>
              <a:rPr lang="zh-CN" altLang="en-US" sz="3600" smtClean="0">
                <a:solidFill>
                  <a:schemeClr val="tx1"/>
                </a:solidFill>
                <a:latin typeface="黑体" pitchFamily="49" charset="-122"/>
              </a:rPr>
              <a:t>，而并不关心其实际结果是否是</a:t>
            </a:r>
            <a:r>
              <a:rPr lang="en-US" altLang="zh-CN" sz="3600" smtClean="0">
                <a:solidFill>
                  <a:schemeClr val="tx1"/>
                </a:solidFill>
                <a:latin typeface="黑体" pitchFamily="49" charset="-122"/>
              </a:rPr>
              <a:t>(1,6)</a:t>
            </a:r>
            <a:r>
              <a:rPr lang="zh-CN" altLang="en-US" sz="3600" smtClean="0">
                <a:solidFill>
                  <a:schemeClr val="tx1"/>
                </a:solidFill>
                <a:latin typeface="黑体" pitchFamily="49" charset="-122"/>
              </a:rPr>
              <a:t>或</a:t>
            </a:r>
            <a:r>
              <a:rPr lang="en-US" altLang="zh-CN" sz="3600" smtClean="0">
                <a:solidFill>
                  <a:schemeClr val="tx1"/>
                </a:solidFill>
                <a:latin typeface="黑体" pitchFamily="49" charset="-122"/>
              </a:rPr>
              <a:t>(2,5)</a:t>
            </a:r>
            <a:r>
              <a:rPr lang="zh-CN" altLang="en-US" sz="3600" smtClean="0">
                <a:solidFill>
                  <a:schemeClr val="tx1"/>
                </a:solidFill>
                <a:latin typeface="黑体" pitchFamily="49" charset="-122"/>
              </a:rPr>
              <a:t>或</a:t>
            </a:r>
            <a:r>
              <a:rPr lang="en-US" altLang="zh-CN" sz="3600" smtClean="0">
                <a:solidFill>
                  <a:schemeClr val="tx1"/>
                </a:solidFill>
                <a:latin typeface="黑体" pitchFamily="49" charset="-122"/>
              </a:rPr>
              <a:t>(3,4)</a:t>
            </a:r>
            <a:r>
              <a:rPr lang="zh-CN" altLang="en-US" sz="3600" smtClean="0">
                <a:solidFill>
                  <a:schemeClr val="tx1"/>
                </a:solidFill>
                <a:latin typeface="黑体" pitchFamily="49" charset="-122"/>
              </a:rPr>
              <a:t>或</a:t>
            </a:r>
            <a:r>
              <a:rPr lang="en-US" altLang="zh-CN" sz="3600" smtClean="0">
                <a:solidFill>
                  <a:schemeClr val="tx1"/>
                </a:solidFill>
                <a:latin typeface="黑体" pitchFamily="49" charset="-122"/>
              </a:rPr>
              <a:t>(4,3)</a:t>
            </a:r>
            <a:r>
              <a:rPr lang="zh-CN" altLang="en-US" sz="3600" smtClean="0">
                <a:solidFill>
                  <a:schemeClr val="tx1"/>
                </a:solidFill>
                <a:latin typeface="黑体" pitchFamily="49" charset="-122"/>
              </a:rPr>
              <a:t>或</a:t>
            </a:r>
            <a:r>
              <a:rPr lang="en-US" altLang="zh-CN" sz="3600" smtClean="0">
                <a:solidFill>
                  <a:schemeClr val="tx1"/>
                </a:solidFill>
                <a:latin typeface="黑体" pitchFamily="49" charset="-122"/>
              </a:rPr>
              <a:t>(5,2)</a:t>
            </a:r>
            <a:r>
              <a:rPr lang="zh-CN" altLang="en-US" sz="3600" smtClean="0">
                <a:solidFill>
                  <a:schemeClr val="tx1"/>
                </a:solidFill>
                <a:latin typeface="黑体" pitchFamily="49" charset="-122"/>
              </a:rPr>
              <a:t>或</a:t>
            </a:r>
            <a:r>
              <a:rPr lang="en-US" altLang="zh-CN" sz="3600" smtClean="0">
                <a:solidFill>
                  <a:schemeClr val="tx1"/>
                </a:solidFill>
                <a:latin typeface="黑体" pitchFamily="49" charset="-122"/>
              </a:rPr>
              <a:t>(6,1)</a:t>
            </a:r>
            <a:r>
              <a:rPr lang="zh-CN" altLang="en-US" sz="3600" smtClean="0">
                <a:solidFill>
                  <a:schemeClr val="tx1"/>
                </a:solidFill>
                <a:latin typeface="黑体" pitchFamily="49" charset="-122"/>
              </a:rPr>
              <a:t>。我们关注的这些量，或者更形式地说，这些定义在样本空间上的实值函数，称为随机变量。</a:t>
            </a:r>
            <a:endParaRPr lang="zh-CN" altLang="en-US" sz="3600" smtClean="0">
              <a:solidFill>
                <a:schemeClr val="tx1"/>
              </a:solidFill>
              <a:latin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938">
                                            <p:txEl>
                                              <p:pRg st="0" end="0"/>
                                            </p:txEl>
                                          </p:spTgt>
                                        </p:tgtEl>
                                        <p:attrNameLst>
                                          <p:attrName>style.visibility</p:attrName>
                                        </p:attrNameLst>
                                      </p:cBhvr>
                                      <p:to>
                                        <p:strVal val="visible"/>
                                      </p:to>
                                    </p:set>
                                    <p:animEffect transition="in" filter="blinds(horizontal)">
                                      <p:cBhvr>
                                        <p:cTn id="7" dur="500"/>
                                        <p:tgtEl>
                                          <p:spTgt spid="3993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p:cNvSpPr>
          <p:nvPr>
            <p:ph type="title" idx="4294967295"/>
          </p:nvPr>
        </p:nvSpPr>
        <p:spPr/>
        <p:txBody>
          <a:bodyPr/>
          <a:lstStyle/>
          <a:p>
            <a:r>
              <a:rPr lang="zh-CN" altLang="en-US" smtClean="0">
                <a:solidFill>
                  <a:schemeClr val="tx1"/>
                </a:solidFill>
                <a:latin typeface="黑体" pitchFamily="49" charset="-122"/>
              </a:rPr>
              <a:t>随机变量</a:t>
            </a:r>
            <a:r>
              <a:rPr lang="en-US" altLang="zh-CN" smtClean="0">
                <a:solidFill>
                  <a:schemeClr val="tx1"/>
                </a:solidFill>
                <a:latin typeface="黑体" pitchFamily="49" charset="-122"/>
              </a:rPr>
              <a:t>(random variable)</a:t>
            </a:r>
            <a:endParaRPr lang="en-US" altLang="zh-CN" smtClean="0">
              <a:solidFill>
                <a:schemeClr val="tx1"/>
              </a:solidFill>
              <a:latin typeface="黑体" pitchFamily="49" charset="-122"/>
            </a:endParaRPr>
          </a:p>
        </p:txBody>
      </p:sp>
      <p:sp>
        <p:nvSpPr>
          <p:cNvPr id="40962" name="Rectangle 3"/>
          <p:cNvSpPr>
            <a:spLocks noGrp="1"/>
          </p:cNvSpPr>
          <p:nvPr>
            <p:ph type="body" idx="4294967295"/>
          </p:nvPr>
        </p:nvSpPr>
        <p:spPr>
          <a:xfrm>
            <a:off x="838200" y="1381125"/>
            <a:ext cx="10515600" cy="5176838"/>
          </a:xfrm>
        </p:spPr>
        <p:txBody>
          <a:bodyPr/>
          <a:lstStyle/>
          <a:p>
            <a:pPr>
              <a:lnSpc>
                <a:spcPct val="100000"/>
              </a:lnSpc>
            </a:pPr>
            <a:r>
              <a:rPr lang="zh-CN" altLang="en-US" sz="2800" smtClean="0">
                <a:solidFill>
                  <a:schemeClr val="tx1"/>
                </a:solidFill>
                <a:latin typeface="黑体" pitchFamily="49" charset="-122"/>
              </a:rPr>
              <a:t>一个随机试验的可能结果</a:t>
            </a:r>
            <a:r>
              <a:rPr lang="en-US" altLang="zh-CN" sz="2800" smtClean="0">
                <a:solidFill>
                  <a:schemeClr val="tx1"/>
                </a:solidFill>
                <a:latin typeface="黑体" pitchFamily="49" charset="-122"/>
              </a:rPr>
              <a:t>(</a:t>
            </a:r>
            <a:r>
              <a:rPr lang="zh-CN" altLang="en-US" sz="2800" smtClean="0">
                <a:solidFill>
                  <a:schemeClr val="tx1"/>
                </a:solidFill>
                <a:latin typeface="黑体" pitchFamily="49" charset="-122"/>
              </a:rPr>
              <a:t>称为基本事件</a:t>
            </a:r>
            <a:r>
              <a:rPr lang="en-US" altLang="zh-CN" sz="2800" smtClean="0">
                <a:solidFill>
                  <a:schemeClr val="tx1"/>
                </a:solidFill>
                <a:latin typeface="黑体" pitchFamily="49" charset="-122"/>
              </a:rPr>
              <a:t>)</a:t>
            </a:r>
            <a:r>
              <a:rPr lang="zh-CN" altLang="en-US" sz="2800" smtClean="0">
                <a:solidFill>
                  <a:schemeClr val="tx1"/>
                </a:solidFill>
                <a:latin typeface="黑体" pitchFamily="49" charset="-122"/>
              </a:rPr>
              <a:t>的全体组成一个样本空间</a:t>
            </a:r>
            <a:r>
              <a:rPr lang="en-US" altLang="zh-CN" sz="2800" smtClean="0">
                <a:solidFill>
                  <a:schemeClr val="tx1"/>
                </a:solidFill>
                <a:latin typeface="黑体" pitchFamily="49" charset="-122"/>
              </a:rPr>
              <a:t>Ω</a:t>
            </a:r>
            <a:r>
              <a:rPr lang="zh-CN" altLang="en-US" sz="2800" smtClean="0">
                <a:solidFill>
                  <a:schemeClr val="tx1"/>
                </a:solidFill>
                <a:latin typeface="黑体" pitchFamily="49" charset="-122"/>
              </a:rPr>
              <a:t>。随机变量</a:t>
            </a:r>
            <a:r>
              <a:rPr lang="en-US" altLang="zh-CN" sz="2800" smtClean="0">
                <a:solidFill>
                  <a:schemeClr val="tx1"/>
                </a:solidFill>
                <a:latin typeface="黑体" pitchFamily="49" charset="-122"/>
              </a:rPr>
              <a:t>X</a:t>
            </a:r>
            <a:r>
              <a:rPr lang="zh-CN" altLang="en-US" sz="2800" smtClean="0">
                <a:solidFill>
                  <a:schemeClr val="tx1"/>
                </a:solidFill>
                <a:latin typeface="黑体" pitchFamily="49" charset="-122"/>
              </a:rPr>
              <a:t>是定义于</a:t>
            </a:r>
            <a:r>
              <a:rPr lang="en-US" altLang="zh-CN" sz="2800" smtClean="0">
                <a:solidFill>
                  <a:schemeClr val="tx1"/>
                </a:solidFill>
                <a:latin typeface="黑体" pitchFamily="49" charset="-122"/>
              </a:rPr>
              <a:t>Ω</a:t>
            </a:r>
            <a:r>
              <a:rPr lang="zh-CN" altLang="en-US" sz="2800" smtClean="0">
                <a:solidFill>
                  <a:schemeClr val="tx1"/>
                </a:solidFill>
                <a:latin typeface="黑体" pitchFamily="49" charset="-122"/>
              </a:rPr>
              <a:t>上的函数，即对每一基本事件</a:t>
            </a:r>
            <a:r>
              <a:rPr lang="en-US" altLang="zh-CN" sz="2800" smtClean="0">
                <a:solidFill>
                  <a:schemeClr val="tx1"/>
                </a:solidFill>
                <a:latin typeface="黑体" pitchFamily="49" charset="-122"/>
              </a:rPr>
              <a:t>ω∈Ω</a:t>
            </a:r>
            <a:r>
              <a:rPr lang="zh-CN" altLang="en-US" sz="2800" smtClean="0">
                <a:solidFill>
                  <a:schemeClr val="tx1"/>
                </a:solidFill>
                <a:latin typeface="黑体" pitchFamily="49" charset="-122"/>
              </a:rPr>
              <a:t>，有一数值</a:t>
            </a:r>
            <a:r>
              <a:rPr lang="en-US" altLang="zh-CN" sz="2800" smtClean="0">
                <a:solidFill>
                  <a:schemeClr val="tx1"/>
                </a:solidFill>
                <a:latin typeface="黑体" pitchFamily="49" charset="-122"/>
              </a:rPr>
              <a:t>X(ω)</a:t>
            </a:r>
            <a:r>
              <a:rPr lang="zh-CN" altLang="en-US" sz="2800" smtClean="0">
                <a:solidFill>
                  <a:schemeClr val="tx1"/>
                </a:solidFill>
                <a:latin typeface="黑体" pitchFamily="49" charset="-122"/>
              </a:rPr>
              <a:t>与之对应。以掷一颗骰子的随机试验为例，它的所有可能结果共有</a:t>
            </a:r>
            <a:r>
              <a:rPr lang="en-US" altLang="zh-CN" sz="2800" smtClean="0">
                <a:solidFill>
                  <a:schemeClr val="tx1"/>
                </a:solidFill>
                <a:latin typeface="黑体" pitchFamily="49" charset="-122"/>
              </a:rPr>
              <a:t>6</a:t>
            </a:r>
            <a:r>
              <a:rPr lang="zh-CN" altLang="en-US" sz="2800" smtClean="0">
                <a:solidFill>
                  <a:schemeClr val="tx1"/>
                </a:solidFill>
                <a:latin typeface="黑体" pitchFamily="49" charset="-122"/>
              </a:rPr>
              <a:t>个，分别记作</a:t>
            </a:r>
            <a:r>
              <a:rPr lang="en-US" altLang="zh-CN" sz="3200" smtClean="0">
                <a:solidFill>
                  <a:schemeClr val="tx1"/>
                </a:solidFill>
                <a:latin typeface="黑体" pitchFamily="49" charset="-122"/>
              </a:rPr>
              <a:t>ω</a:t>
            </a:r>
            <a:r>
              <a:rPr lang="en-US" altLang="zh-CN" sz="1800" smtClean="0">
                <a:solidFill>
                  <a:schemeClr val="tx1"/>
                </a:solidFill>
                <a:latin typeface="黑体" pitchFamily="49" charset="-122"/>
              </a:rPr>
              <a:t>1</a:t>
            </a:r>
            <a:r>
              <a:rPr lang="en-US" altLang="zh-CN" smtClean="0">
                <a:solidFill>
                  <a:schemeClr val="tx1"/>
                </a:solidFill>
                <a:latin typeface="黑体" pitchFamily="49" charset="-122"/>
              </a:rPr>
              <a:t>,</a:t>
            </a:r>
            <a:r>
              <a:rPr lang="en-US" altLang="zh-CN" sz="3200" smtClean="0">
                <a:solidFill>
                  <a:schemeClr val="tx1"/>
                </a:solidFill>
                <a:latin typeface="黑体" pitchFamily="49" charset="-122"/>
              </a:rPr>
              <a:t>ω</a:t>
            </a:r>
            <a:r>
              <a:rPr lang="en-US" altLang="zh-CN" sz="1800" smtClean="0">
                <a:solidFill>
                  <a:schemeClr val="tx1"/>
                </a:solidFill>
                <a:latin typeface="黑体" pitchFamily="49" charset="-122"/>
              </a:rPr>
              <a:t>2</a:t>
            </a:r>
            <a:r>
              <a:rPr lang="en-US" altLang="zh-CN" smtClean="0">
                <a:solidFill>
                  <a:schemeClr val="tx1"/>
                </a:solidFill>
                <a:latin typeface="黑体" pitchFamily="49" charset="-122"/>
              </a:rPr>
              <a:t>,</a:t>
            </a:r>
            <a:r>
              <a:rPr lang="en-US" altLang="zh-CN" sz="3200" smtClean="0">
                <a:solidFill>
                  <a:schemeClr val="tx1"/>
                </a:solidFill>
                <a:latin typeface="黑体" pitchFamily="49" charset="-122"/>
              </a:rPr>
              <a:t>ω</a:t>
            </a:r>
            <a:r>
              <a:rPr lang="en-US" altLang="zh-CN" sz="1800" smtClean="0">
                <a:solidFill>
                  <a:schemeClr val="tx1"/>
                </a:solidFill>
                <a:latin typeface="黑体" pitchFamily="49" charset="-122"/>
              </a:rPr>
              <a:t>3</a:t>
            </a:r>
            <a:r>
              <a:rPr lang="en-US" altLang="zh-CN" smtClean="0">
                <a:solidFill>
                  <a:schemeClr val="tx1"/>
                </a:solidFill>
                <a:latin typeface="黑体" pitchFamily="49" charset="-122"/>
              </a:rPr>
              <a:t>,</a:t>
            </a:r>
            <a:r>
              <a:rPr lang="en-US" altLang="zh-CN" sz="3200" smtClean="0">
                <a:solidFill>
                  <a:schemeClr val="tx1"/>
                </a:solidFill>
                <a:latin typeface="黑体" pitchFamily="49" charset="-122"/>
              </a:rPr>
              <a:t>ω</a:t>
            </a:r>
            <a:r>
              <a:rPr lang="en-US" altLang="zh-CN" sz="1800" smtClean="0">
                <a:solidFill>
                  <a:schemeClr val="tx1"/>
                </a:solidFill>
                <a:latin typeface="黑体" pitchFamily="49" charset="-122"/>
              </a:rPr>
              <a:t>4</a:t>
            </a:r>
            <a:r>
              <a:rPr lang="en-US" altLang="zh-CN" smtClean="0">
                <a:solidFill>
                  <a:schemeClr val="tx1"/>
                </a:solidFill>
                <a:latin typeface="黑体" pitchFamily="49" charset="-122"/>
              </a:rPr>
              <a:t>,</a:t>
            </a:r>
            <a:r>
              <a:rPr lang="en-US" altLang="zh-CN" sz="3200" smtClean="0">
                <a:solidFill>
                  <a:schemeClr val="tx1"/>
                </a:solidFill>
                <a:latin typeface="黑体" pitchFamily="49" charset="-122"/>
              </a:rPr>
              <a:t>ω</a:t>
            </a:r>
            <a:r>
              <a:rPr lang="en-US" altLang="zh-CN" sz="1800" smtClean="0">
                <a:solidFill>
                  <a:schemeClr val="tx1"/>
                </a:solidFill>
                <a:latin typeface="黑体" pitchFamily="49" charset="-122"/>
              </a:rPr>
              <a:t>5</a:t>
            </a:r>
            <a:r>
              <a:rPr lang="en-US" altLang="zh-CN" smtClean="0">
                <a:solidFill>
                  <a:schemeClr val="tx1"/>
                </a:solidFill>
                <a:latin typeface="黑体" pitchFamily="49" charset="-122"/>
              </a:rPr>
              <a:t>,</a:t>
            </a:r>
            <a:r>
              <a:rPr lang="en-US" altLang="zh-CN" sz="3200" smtClean="0">
                <a:solidFill>
                  <a:schemeClr val="tx1"/>
                </a:solidFill>
                <a:latin typeface="黑体" pitchFamily="49" charset="-122"/>
              </a:rPr>
              <a:t>ω</a:t>
            </a:r>
            <a:r>
              <a:rPr lang="en-US" altLang="zh-CN" sz="1800" smtClean="0">
                <a:solidFill>
                  <a:schemeClr val="tx1"/>
                </a:solidFill>
                <a:latin typeface="黑体" pitchFamily="49" charset="-122"/>
              </a:rPr>
              <a:t>6</a:t>
            </a:r>
            <a:r>
              <a:rPr lang="en-US" altLang="zh-CN" smtClean="0">
                <a:solidFill>
                  <a:schemeClr val="tx1"/>
                </a:solidFill>
                <a:latin typeface="黑体" pitchFamily="49" charset="-122"/>
              </a:rPr>
              <a:t>,</a:t>
            </a:r>
            <a:r>
              <a:rPr lang="zh-CN" altLang="en-US" sz="2800" smtClean="0">
                <a:solidFill>
                  <a:schemeClr val="tx1"/>
                </a:solidFill>
                <a:latin typeface="黑体" pitchFamily="49" charset="-122"/>
              </a:rPr>
              <a:t>这时，</a:t>
            </a:r>
            <a:r>
              <a:rPr lang="en-US" altLang="zh-CN" smtClean="0">
                <a:solidFill>
                  <a:schemeClr val="tx1"/>
                </a:solidFill>
                <a:latin typeface="黑体" pitchFamily="49" charset="-122"/>
              </a:rPr>
              <a:t>Ω={</a:t>
            </a:r>
            <a:r>
              <a:rPr lang="en-US" altLang="zh-CN" sz="3200" smtClean="0">
                <a:solidFill>
                  <a:schemeClr val="tx1"/>
                </a:solidFill>
                <a:latin typeface="黑体" pitchFamily="49" charset="-122"/>
              </a:rPr>
              <a:t>ω</a:t>
            </a:r>
            <a:r>
              <a:rPr lang="en-US" altLang="zh-CN" sz="1800" smtClean="0">
                <a:solidFill>
                  <a:schemeClr val="tx1"/>
                </a:solidFill>
                <a:latin typeface="黑体" pitchFamily="49" charset="-122"/>
              </a:rPr>
              <a:t>1</a:t>
            </a:r>
            <a:r>
              <a:rPr lang="en-US" altLang="zh-CN" smtClean="0">
                <a:solidFill>
                  <a:schemeClr val="tx1"/>
                </a:solidFill>
                <a:latin typeface="黑体" pitchFamily="49" charset="-122"/>
              </a:rPr>
              <a:t>,</a:t>
            </a:r>
            <a:r>
              <a:rPr lang="en-US" altLang="zh-CN" sz="3200" smtClean="0">
                <a:solidFill>
                  <a:schemeClr val="tx1"/>
                </a:solidFill>
                <a:latin typeface="黑体" pitchFamily="49" charset="-122"/>
              </a:rPr>
              <a:t>ω</a:t>
            </a:r>
            <a:r>
              <a:rPr lang="en-US" altLang="zh-CN" sz="1800" smtClean="0">
                <a:solidFill>
                  <a:schemeClr val="tx1"/>
                </a:solidFill>
                <a:latin typeface="黑体" pitchFamily="49" charset="-122"/>
              </a:rPr>
              <a:t>2</a:t>
            </a:r>
            <a:r>
              <a:rPr lang="en-US" altLang="zh-CN" smtClean="0">
                <a:solidFill>
                  <a:schemeClr val="tx1"/>
                </a:solidFill>
                <a:latin typeface="黑体" pitchFamily="49" charset="-122"/>
              </a:rPr>
              <a:t>,</a:t>
            </a:r>
            <a:r>
              <a:rPr lang="en-US" altLang="zh-CN" sz="3200" smtClean="0">
                <a:solidFill>
                  <a:schemeClr val="tx1"/>
                </a:solidFill>
                <a:latin typeface="黑体" pitchFamily="49" charset="-122"/>
              </a:rPr>
              <a:t>ω</a:t>
            </a:r>
            <a:r>
              <a:rPr lang="en-US" altLang="zh-CN" sz="1800" smtClean="0">
                <a:solidFill>
                  <a:schemeClr val="tx1"/>
                </a:solidFill>
                <a:latin typeface="黑体" pitchFamily="49" charset="-122"/>
              </a:rPr>
              <a:t>3</a:t>
            </a:r>
            <a:r>
              <a:rPr lang="en-US" altLang="zh-CN" smtClean="0">
                <a:solidFill>
                  <a:schemeClr val="tx1"/>
                </a:solidFill>
                <a:latin typeface="黑体" pitchFamily="49" charset="-122"/>
              </a:rPr>
              <a:t>,</a:t>
            </a:r>
            <a:r>
              <a:rPr lang="en-US" altLang="zh-CN" sz="3200" smtClean="0">
                <a:solidFill>
                  <a:schemeClr val="tx1"/>
                </a:solidFill>
                <a:latin typeface="黑体" pitchFamily="49" charset="-122"/>
              </a:rPr>
              <a:t>ω</a:t>
            </a:r>
            <a:r>
              <a:rPr lang="en-US" altLang="zh-CN" sz="1800" smtClean="0">
                <a:solidFill>
                  <a:schemeClr val="tx1"/>
                </a:solidFill>
                <a:latin typeface="黑体" pitchFamily="49" charset="-122"/>
              </a:rPr>
              <a:t>4</a:t>
            </a:r>
            <a:r>
              <a:rPr lang="en-US" altLang="zh-CN" smtClean="0">
                <a:solidFill>
                  <a:schemeClr val="tx1"/>
                </a:solidFill>
                <a:latin typeface="黑体" pitchFamily="49" charset="-122"/>
              </a:rPr>
              <a:t>,</a:t>
            </a:r>
            <a:r>
              <a:rPr lang="en-US" altLang="zh-CN" sz="3200" smtClean="0">
                <a:solidFill>
                  <a:schemeClr val="tx1"/>
                </a:solidFill>
                <a:latin typeface="黑体" pitchFamily="49" charset="-122"/>
              </a:rPr>
              <a:t>ω</a:t>
            </a:r>
            <a:r>
              <a:rPr lang="en-US" altLang="zh-CN" sz="1800" smtClean="0">
                <a:solidFill>
                  <a:schemeClr val="tx1"/>
                </a:solidFill>
                <a:latin typeface="黑体" pitchFamily="49" charset="-122"/>
              </a:rPr>
              <a:t>5</a:t>
            </a:r>
            <a:r>
              <a:rPr lang="en-US" altLang="zh-CN" smtClean="0">
                <a:solidFill>
                  <a:schemeClr val="tx1"/>
                </a:solidFill>
                <a:latin typeface="黑体" pitchFamily="49" charset="-122"/>
              </a:rPr>
              <a:t>,</a:t>
            </a:r>
            <a:r>
              <a:rPr lang="en-US" altLang="zh-CN" sz="3200" smtClean="0">
                <a:solidFill>
                  <a:schemeClr val="tx1"/>
                </a:solidFill>
                <a:latin typeface="黑体" pitchFamily="49" charset="-122"/>
              </a:rPr>
              <a:t>ω</a:t>
            </a:r>
            <a:r>
              <a:rPr lang="en-US" altLang="zh-CN" sz="1800" smtClean="0">
                <a:solidFill>
                  <a:schemeClr val="tx1"/>
                </a:solidFill>
                <a:latin typeface="黑体" pitchFamily="49" charset="-122"/>
              </a:rPr>
              <a:t>6</a:t>
            </a:r>
            <a:r>
              <a:rPr lang="en-US" altLang="zh-CN" smtClean="0">
                <a:solidFill>
                  <a:schemeClr val="tx1"/>
                </a:solidFill>
                <a:latin typeface="黑体" pitchFamily="49" charset="-122"/>
              </a:rPr>
              <a:t>},</a:t>
            </a:r>
            <a:r>
              <a:rPr lang="zh-CN" altLang="en-US" smtClean="0">
                <a:solidFill>
                  <a:schemeClr val="tx1"/>
                </a:solidFill>
                <a:latin typeface="黑体" pitchFamily="49" charset="-122"/>
              </a:rPr>
              <a:t>而出现的点数这个随机变量</a:t>
            </a:r>
            <a:r>
              <a:rPr lang="en-US" altLang="zh-CN" sz="2800" smtClean="0">
                <a:solidFill>
                  <a:schemeClr val="tx1"/>
                </a:solidFill>
                <a:latin typeface="黑体" pitchFamily="49" charset="-122"/>
              </a:rPr>
              <a:t>X</a:t>
            </a:r>
            <a:r>
              <a:rPr lang="zh-CN" altLang="en-US" smtClean="0">
                <a:solidFill>
                  <a:schemeClr val="tx1"/>
                </a:solidFill>
                <a:latin typeface="黑体" pitchFamily="49" charset="-122"/>
              </a:rPr>
              <a:t>，就是</a:t>
            </a:r>
            <a:r>
              <a:rPr lang="en-US" altLang="zh-CN" smtClean="0">
                <a:solidFill>
                  <a:schemeClr val="tx1"/>
                </a:solidFill>
                <a:latin typeface="黑体" pitchFamily="49" charset="-122"/>
              </a:rPr>
              <a:t>Ω</a:t>
            </a:r>
            <a:r>
              <a:rPr lang="zh-CN" altLang="en-US" smtClean="0">
                <a:solidFill>
                  <a:schemeClr val="tx1"/>
                </a:solidFill>
                <a:latin typeface="黑体" pitchFamily="49" charset="-122"/>
              </a:rPr>
              <a:t>上的函数</a:t>
            </a:r>
            <a:r>
              <a:rPr lang="en-US" altLang="zh-CN" sz="2800" smtClean="0">
                <a:solidFill>
                  <a:schemeClr val="tx1"/>
                </a:solidFill>
                <a:latin typeface="黑体" pitchFamily="49" charset="-122"/>
              </a:rPr>
              <a:t>X</a:t>
            </a:r>
            <a:r>
              <a:rPr lang="en-US" altLang="zh-CN" smtClean="0">
                <a:solidFill>
                  <a:schemeClr val="tx1"/>
                </a:solidFill>
                <a:latin typeface="黑体" pitchFamily="49" charset="-122"/>
              </a:rPr>
              <a:t>(</a:t>
            </a:r>
            <a:r>
              <a:rPr lang="en-US" altLang="zh-CN" sz="3200" smtClean="0">
                <a:solidFill>
                  <a:schemeClr val="tx1"/>
                </a:solidFill>
                <a:latin typeface="黑体" pitchFamily="49" charset="-122"/>
              </a:rPr>
              <a:t>ω</a:t>
            </a:r>
            <a:r>
              <a:rPr lang="en-US" altLang="zh-CN" sz="1600" smtClean="0">
                <a:solidFill>
                  <a:schemeClr val="tx1"/>
                </a:solidFill>
                <a:latin typeface="黑体" pitchFamily="49" charset="-122"/>
              </a:rPr>
              <a:t>k</a:t>
            </a:r>
            <a:r>
              <a:rPr lang="en-US" altLang="zh-CN" smtClean="0">
                <a:solidFill>
                  <a:schemeClr val="tx1"/>
                </a:solidFill>
                <a:latin typeface="黑体" pitchFamily="49" charset="-122"/>
              </a:rPr>
              <a:t>)=k</a:t>
            </a:r>
            <a:r>
              <a:rPr lang="zh-CN" altLang="en-US" smtClean="0">
                <a:solidFill>
                  <a:schemeClr val="tx1"/>
                </a:solidFill>
                <a:latin typeface="黑体" pitchFamily="49" charset="-122"/>
              </a:rPr>
              <a:t>，</a:t>
            </a:r>
            <a:r>
              <a:rPr lang="en-US" altLang="zh-CN" smtClean="0">
                <a:solidFill>
                  <a:schemeClr val="tx1"/>
                </a:solidFill>
                <a:latin typeface="黑体" pitchFamily="49" charset="-122"/>
              </a:rPr>
              <a:t>k=1,2,…</a:t>
            </a:r>
            <a:r>
              <a:rPr lang="zh-CN" altLang="en-US" smtClean="0">
                <a:solidFill>
                  <a:schemeClr val="tx1"/>
                </a:solidFill>
                <a:latin typeface="黑体" pitchFamily="49" charset="-122"/>
              </a:rPr>
              <a:t>，</a:t>
            </a:r>
            <a:r>
              <a:rPr lang="en-US" altLang="zh-CN" smtClean="0">
                <a:solidFill>
                  <a:schemeClr val="tx1"/>
                </a:solidFill>
                <a:latin typeface="黑体" pitchFamily="49" charset="-122"/>
              </a:rPr>
              <a:t>6</a:t>
            </a:r>
            <a:endParaRPr lang="zh-CN" altLang="en-US" smtClean="0">
              <a:solidFill>
                <a:schemeClr val="tx1"/>
              </a:solidFill>
              <a:latin typeface="黑体" pitchFamily="49" charset="-122"/>
            </a:endParaRPr>
          </a:p>
          <a:p>
            <a:pPr>
              <a:lnSpc>
                <a:spcPct val="100000"/>
              </a:lnSpc>
            </a:pPr>
            <a:r>
              <a:rPr lang="zh-CN" altLang="en-US" sz="2800" smtClean="0">
                <a:solidFill>
                  <a:schemeClr val="tx1"/>
                </a:solidFill>
                <a:latin typeface="黑体" pitchFamily="49" charset="-122"/>
              </a:rPr>
              <a:t>要全面了解一个随机变量，不但要知道它取哪些值，而且要知 道它取这些值的规律，即要掌握它的概率分布。概率分布可以由分布函数刻画。若知道一个随机变量的分布函数，则它取任何值和它落入某个数值区间内的概率都可以求出。</a:t>
            </a:r>
            <a:endParaRPr lang="zh-CN" altLang="en-US" sz="2800" smtClean="0">
              <a:solidFill>
                <a:schemeClr val="tx1"/>
              </a:solidFill>
              <a:latin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0962">
                                            <p:txEl>
                                              <p:pRg st="0" end="0"/>
                                            </p:txEl>
                                          </p:spTgt>
                                        </p:tgtEl>
                                        <p:attrNameLst>
                                          <p:attrName>style.visibility</p:attrName>
                                        </p:attrNameLst>
                                      </p:cBhvr>
                                      <p:to>
                                        <p:strVal val="visible"/>
                                      </p:to>
                                    </p:set>
                                    <p:animEffect transition="in" filter="blinds(horizontal)">
                                      <p:cBhvr>
                                        <p:cTn id="7" dur="500"/>
                                        <p:tgtEl>
                                          <p:spTgt spid="409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962">
                                            <p:txEl>
                                              <p:pRg st="1" end="1"/>
                                            </p:txEl>
                                          </p:spTgt>
                                        </p:tgtEl>
                                        <p:attrNameLst>
                                          <p:attrName>style.visibility</p:attrName>
                                        </p:attrNameLst>
                                      </p:cBhvr>
                                      <p:to>
                                        <p:strVal val="visible"/>
                                      </p:to>
                                    </p:set>
                                    <p:animEffect transition="in" filter="blinds(horizontal)">
                                      <p:cBhvr>
                                        <p:cTn id="12" dur="500"/>
                                        <p:tgtEl>
                                          <p:spTgt spid="4096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p:cNvSpPr>
          <p:nvPr>
            <p:ph type="title" idx="4294967295"/>
          </p:nvPr>
        </p:nvSpPr>
        <p:spPr/>
        <p:txBody>
          <a:bodyPr/>
          <a:lstStyle/>
          <a:p>
            <a:r>
              <a:rPr lang="zh-CN" altLang="en-US" smtClean="0">
                <a:solidFill>
                  <a:schemeClr val="tx1"/>
                </a:solidFill>
              </a:rPr>
              <a:t>随机变量与概率分布</a:t>
            </a:r>
            <a:endParaRPr lang="zh-CN" altLang="en-US" smtClean="0">
              <a:solidFill>
                <a:schemeClr val="tx1"/>
              </a:solidFill>
            </a:endParaRPr>
          </a:p>
        </p:txBody>
      </p:sp>
      <p:sp>
        <p:nvSpPr>
          <p:cNvPr id="41986" name="Rectangle 3"/>
          <p:cNvSpPr>
            <a:spLocks noGrp="1"/>
          </p:cNvSpPr>
          <p:nvPr>
            <p:ph type="body" idx="4294967295"/>
          </p:nvPr>
        </p:nvSpPr>
        <p:spPr>
          <a:xfrm>
            <a:off x="488950" y="1381125"/>
            <a:ext cx="10864850" cy="4795838"/>
          </a:xfrm>
        </p:spPr>
        <p:txBody>
          <a:bodyPr/>
          <a:lstStyle/>
          <a:p>
            <a:r>
              <a:rPr lang="zh-CN" altLang="en-US" sz="3200" smtClean="0">
                <a:latin typeface="黑体" pitchFamily="49" charset="-122"/>
              </a:rPr>
              <a:t> </a:t>
            </a:r>
            <a:r>
              <a:rPr lang="zh-CN" altLang="en-US" sz="3200" smtClean="0">
                <a:solidFill>
                  <a:schemeClr val="tx1"/>
                </a:solidFill>
                <a:latin typeface="黑体" pitchFamily="49" charset="-122"/>
              </a:rPr>
              <a:t>投掷两颗均匀的骰子，所得点数之和</a:t>
            </a:r>
            <a:r>
              <a:rPr lang="en-US" altLang="zh-CN" sz="3200" smtClean="0">
                <a:solidFill>
                  <a:schemeClr val="tx1"/>
                </a:solidFill>
                <a:latin typeface="黑体" pitchFamily="49" charset="-122"/>
              </a:rPr>
              <a:t>X</a:t>
            </a:r>
            <a:r>
              <a:rPr lang="zh-CN" altLang="en-US" sz="3200" smtClean="0">
                <a:solidFill>
                  <a:schemeClr val="tx1"/>
                </a:solidFill>
                <a:latin typeface="黑体" pitchFamily="49" charset="-122"/>
              </a:rPr>
              <a:t>是一个随机变量，其中</a:t>
            </a:r>
            <a:r>
              <a:rPr lang="en-US" altLang="zh-CN" sz="3200" smtClean="0">
                <a:solidFill>
                  <a:schemeClr val="tx1"/>
                </a:solidFill>
                <a:latin typeface="黑体" pitchFamily="49" charset="-122"/>
              </a:rPr>
              <a:t>2&lt;=X&lt;=12</a:t>
            </a:r>
            <a:r>
              <a:rPr lang="zh-CN" altLang="en-US" sz="3200" smtClean="0">
                <a:solidFill>
                  <a:schemeClr val="tx1"/>
                </a:solidFill>
                <a:latin typeface="黑体" pitchFamily="49" charset="-122"/>
              </a:rPr>
              <a:t>。</a:t>
            </a:r>
            <a:endParaRPr lang="zh-CN" altLang="en-US" sz="3200" smtClean="0">
              <a:solidFill>
                <a:schemeClr val="tx1"/>
              </a:solidFill>
              <a:latin typeface="黑体" pitchFamily="49" charset="-122"/>
            </a:endParaRPr>
          </a:p>
          <a:p>
            <a:r>
              <a:rPr lang="en-US" altLang="zh-CN" sz="3200" smtClean="0">
                <a:solidFill>
                  <a:schemeClr val="tx1"/>
                </a:solidFill>
                <a:latin typeface="黑体" pitchFamily="49" charset="-122"/>
              </a:rPr>
              <a:t> P(X=2)  =  P(X=12) =  1/36    </a:t>
            </a:r>
            <a:endParaRPr lang="en-US" altLang="zh-CN" sz="3200" smtClean="0">
              <a:solidFill>
                <a:schemeClr val="tx1"/>
              </a:solidFill>
              <a:latin typeface="黑体" pitchFamily="49" charset="-122"/>
            </a:endParaRPr>
          </a:p>
          <a:p>
            <a:r>
              <a:rPr lang="en-US" altLang="zh-CN" sz="3200" smtClean="0">
                <a:solidFill>
                  <a:schemeClr val="tx1"/>
                </a:solidFill>
                <a:latin typeface="黑体" pitchFamily="49" charset="-122"/>
              </a:rPr>
              <a:t> P(X=3)  =  P(X=11) =  2/36</a:t>
            </a:r>
            <a:endParaRPr lang="en-US" altLang="zh-CN" sz="3200" smtClean="0">
              <a:solidFill>
                <a:schemeClr val="tx1"/>
              </a:solidFill>
              <a:latin typeface="黑体" pitchFamily="49" charset="-122"/>
            </a:endParaRPr>
          </a:p>
          <a:p>
            <a:r>
              <a:rPr lang="en-US" altLang="zh-CN" sz="3200" smtClean="0">
                <a:solidFill>
                  <a:schemeClr val="tx1"/>
                </a:solidFill>
                <a:latin typeface="黑体" pitchFamily="49" charset="-122"/>
              </a:rPr>
              <a:t> P(X=4)  =  P(X=10) =  3/36</a:t>
            </a:r>
            <a:endParaRPr lang="en-US" altLang="zh-CN" sz="3200" smtClean="0">
              <a:solidFill>
                <a:schemeClr val="tx1"/>
              </a:solidFill>
              <a:latin typeface="黑体" pitchFamily="49" charset="-122"/>
            </a:endParaRPr>
          </a:p>
          <a:p>
            <a:r>
              <a:rPr lang="en-US" altLang="zh-CN" sz="3200" smtClean="0">
                <a:solidFill>
                  <a:schemeClr val="tx1"/>
                </a:solidFill>
                <a:latin typeface="黑体" pitchFamily="49" charset="-122"/>
              </a:rPr>
              <a:t> P(X=5)  =  P(X=9)  =  4/36</a:t>
            </a:r>
            <a:endParaRPr lang="en-US" altLang="zh-CN" sz="3200" smtClean="0">
              <a:solidFill>
                <a:schemeClr val="tx1"/>
              </a:solidFill>
              <a:latin typeface="黑体" pitchFamily="49" charset="-122"/>
            </a:endParaRPr>
          </a:p>
          <a:p>
            <a:r>
              <a:rPr lang="en-US" altLang="zh-CN" sz="3200" smtClean="0">
                <a:solidFill>
                  <a:schemeClr val="tx1"/>
                </a:solidFill>
                <a:latin typeface="黑体" pitchFamily="49" charset="-122"/>
              </a:rPr>
              <a:t> P(X=6)  =  P(X=8)  =  5/36</a:t>
            </a:r>
            <a:endParaRPr lang="en-US" altLang="zh-CN" sz="3200" smtClean="0">
              <a:solidFill>
                <a:schemeClr val="tx1"/>
              </a:solidFill>
              <a:latin typeface="黑体" pitchFamily="49" charset="-122"/>
            </a:endParaRPr>
          </a:p>
          <a:p>
            <a:r>
              <a:rPr lang="en-US" altLang="zh-CN" sz="3200" smtClean="0">
                <a:solidFill>
                  <a:schemeClr val="tx1"/>
                </a:solidFill>
                <a:latin typeface="黑体" pitchFamily="49" charset="-122"/>
              </a:rPr>
              <a:t> P(X=7)  =  6/36</a:t>
            </a:r>
            <a:endParaRPr lang="zh-CN" altLang="en-US" smtClean="0">
              <a:solidFill>
                <a:schemeClr val="tx1"/>
              </a:solidFill>
              <a:latin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1986">
                                            <p:txEl>
                                              <p:pRg st="0" end="0"/>
                                            </p:txEl>
                                          </p:spTgt>
                                        </p:tgtEl>
                                        <p:attrNameLst>
                                          <p:attrName>style.visibility</p:attrName>
                                        </p:attrNameLst>
                                      </p:cBhvr>
                                      <p:to>
                                        <p:strVal val="visible"/>
                                      </p:to>
                                    </p:set>
                                    <p:animEffect transition="in" filter="blinds(horizontal)">
                                      <p:cBhvr>
                                        <p:cTn id="7" dur="500"/>
                                        <p:tgtEl>
                                          <p:spTgt spid="4198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1986">
                                            <p:txEl>
                                              <p:pRg st="1" end="1"/>
                                            </p:txEl>
                                          </p:spTgt>
                                        </p:tgtEl>
                                        <p:attrNameLst>
                                          <p:attrName>style.visibility</p:attrName>
                                        </p:attrNameLst>
                                      </p:cBhvr>
                                      <p:to>
                                        <p:strVal val="visible"/>
                                      </p:to>
                                    </p:set>
                                    <p:animEffect transition="in" filter="blinds(horizontal)">
                                      <p:cBhvr>
                                        <p:cTn id="12" dur="500"/>
                                        <p:tgtEl>
                                          <p:spTgt spid="41986">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41986">
                                            <p:txEl>
                                              <p:pRg st="2" end="2"/>
                                            </p:txEl>
                                          </p:spTgt>
                                        </p:tgtEl>
                                        <p:attrNameLst>
                                          <p:attrName>style.visibility</p:attrName>
                                        </p:attrNameLst>
                                      </p:cBhvr>
                                      <p:to>
                                        <p:strVal val="visible"/>
                                      </p:to>
                                    </p:set>
                                    <p:animEffect transition="in" filter="blinds(horizontal)">
                                      <p:cBhvr>
                                        <p:cTn id="15" dur="500"/>
                                        <p:tgtEl>
                                          <p:spTgt spid="41986">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41986">
                                            <p:txEl>
                                              <p:pRg st="3" end="3"/>
                                            </p:txEl>
                                          </p:spTgt>
                                        </p:tgtEl>
                                        <p:attrNameLst>
                                          <p:attrName>style.visibility</p:attrName>
                                        </p:attrNameLst>
                                      </p:cBhvr>
                                      <p:to>
                                        <p:strVal val="visible"/>
                                      </p:to>
                                    </p:set>
                                    <p:animEffect transition="in" filter="blinds(horizontal)">
                                      <p:cBhvr>
                                        <p:cTn id="18" dur="500"/>
                                        <p:tgtEl>
                                          <p:spTgt spid="41986">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41986">
                                            <p:txEl>
                                              <p:pRg st="4" end="4"/>
                                            </p:txEl>
                                          </p:spTgt>
                                        </p:tgtEl>
                                        <p:attrNameLst>
                                          <p:attrName>style.visibility</p:attrName>
                                        </p:attrNameLst>
                                      </p:cBhvr>
                                      <p:to>
                                        <p:strVal val="visible"/>
                                      </p:to>
                                    </p:set>
                                    <p:animEffect transition="in" filter="blinds(horizontal)">
                                      <p:cBhvr>
                                        <p:cTn id="21" dur="500"/>
                                        <p:tgtEl>
                                          <p:spTgt spid="41986">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41986">
                                            <p:txEl>
                                              <p:pRg st="5" end="5"/>
                                            </p:txEl>
                                          </p:spTgt>
                                        </p:tgtEl>
                                        <p:attrNameLst>
                                          <p:attrName>style.visibility</p:attrName>
                                        </p:attrNameLst>
                                      </p:cBhvr>
                                      <p:to>
                                        <p:strVal val="visible"/>
                                      </p:to>
                                    </p:set>
                                    <p:animEffect transition="in" filter="blinds(horizontal)">
                                      <p:cBhvr>
                                        <p:cTn id="24" dur="500"/>
                                        <p:tgtEl>
                                          <p:spTgt spid="41986">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41986">
                                            <p:txEl>
                                              <p:pRg st="6" end="6"/>
                                            </p:txEl>
                                          </p:spTgt>
                                        </p:tgtEl>
                                        <p:attrNameLst>
                                          <p:attrName>style.visibility</p:attrName>
                                        </p:attrNameLst>
                                      </p:cBhvr>
                                      <p:to>
                                        <p:strVal val="visible"/>
                                      </p:to>
                                    </p:set>
                                    <p:animEffect transition="in" filter="blinds(horizontal)">
                                      <p:cBhvr>
                                        <p:cTn id="27" dur="500"/>
                                        <p:tgtEl>
                                          <p:spTgt spid="4198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p:cNvSpPr>
          <p:nvPr>
            <p:ph type="title" idx="4294967295"/>
          </p:nvPr>
        </p:nvSpPr>
        <p:spPr/>
        <p:txBody>
          <a:bodyPr/>
          <a:lstStyle/>
          <a:p>
            <a:r>
              <a:rPr lang="zh-CN" altLang="en-US" smtClean="0">
                <a:solidFill>
                  <a:schemeClr val="tx1"/>
                </a:solidFill>
              </a:rPr>
              <a:t>数学期望</a:t>
            </a:r>
            <a:r>
              <a:rPr lang="en-US" altLang="zh-CN" smtClean="0">
                <a:solidFill>
                  <a:schemeClr val="tx1"/>
                </a:solidFill>
              </a:rPr>
              <a:t>(mean)</a:t>
            </a:r>
            <a:endParaRPr lang="en-US" altLang="zh-CN" smtClean="0">
              <a:solidFill>
                <a:schemeClr val="tx1"/>
              </a:solidFill>
            </a:endParaRPr>
          </a:p>
        </p:txBody>
      </p:sp>
      <p:sp>
        <p:nvSpPr>
          <p:cNvPr id="43010" name="Rectangle 3"/>
          <p:cNvSpPr>
            <a:spLocks noGrp="1"/>
          </p:cNvSpPr>
          <p:nvPr>
            <p:ph type="body" idx="4294967295"/>
          </p:nvPr>
        </p:nvSpPr>
        <p:spPr/>
        <p:txBody>
          <a:bodyPr/>
          <a:lstStyle/>
          <a:p>
            <a:pPr>
              <a:lnSpc>
                <a:spcPct val="110000"/>
              </a:lnSpc>
            </a:pPr>
            <a:r>
              <a:rPr lang="zh-CN" altLang="en-US" sz="2600" smtClean="0">
                <a:solidFill>
                  <a:schemeClr val="tx1"/>
                </a:solidFill>
                <a:latin typeface="黑体" pitchFamily="49" charset="-122"/>
              </a:rPr>
              <a:t>数学期望</a:t>
            </a:r>
            <a:r>
              <a:rPr lang="en-US" altLang="zh-CN" sz="2600" smtClean="0">
                <a:solidFill>
                  <a:schemeClr val="tx1"/>
                </a:solidFill>
                <a:latin typeface="黑体" pitchFamily="49" charset="-122"/>
              </a:rPr>
              <a:t>(</a:t>
            </a:r>
            <a:r>
              <a:rPr lang="zh-CN" altLang="en-US" sz="2600" smtClean="0">
                <a:solidFill>
                  <a:schemeClr val="tx1"/>
                </a:solidFill>
                <a:latin typeface="黑体" pitchFamily="49" charset="-122"/>
              </a:rPr>
              <a:t>或均值，亦简称期望</a:t>
            </a:r>
            <a:r>
              <a:rPr lang="en-US" altLang="zh-CN" sz="2600" smtClean="0">
                <a:solidFill>
                  <a:schemeClr val="tx1"/>
                </a:solidFill>
                <a:latin typeface="黑体" pitchFamily="49" charset="-122"/>
              </a:rPr>
              <a:t>)</a:t>
            </a:r>
            <a:r>
              <a:rPr lang="zh-CN" altLang="en-US" sz="2600" smtClean="0">
                <a:solidFill>
                  <a:schemeClr val="tx1"/>
                </a:solidFill>
                <a:latin typeface="黑体" pitchFamily="49" charset="-122"/>
              </a:rPr>
              <a:t>是试验中每次可能结果的概率乘以其结果的总和，是最基本的数学特征之一。它反映随机变量的加权平均值的大小。此处加权即指该随机变量对应的概率。</a:t>
            </a:r>
            <a:endParaRPr lang="zh-CN" altLang="en-US" sz="2600" smtClean="0">
              <a:solidFill>
                <a:schemeClr val="tx1"/>
              </a:solidFill>
              <a:latin typeface="黑体" pitchFamily="49" charset="-122"/>
            </a:endParaRPr>
          </a:p>
          <a:p>
            <a:pPr>
              <a:lnSpc>
                <a:spcPct val="110000"/>
              </a:lnSpc>
            </a:pPr>
            <a:r>
              <a:rPr lang="zh-CN" altLang="en-US" sz="2600" smtClean="0">
                <a:solidFill>
                  <a:schemeClr val="tx1"/>
                </a:solidFill>
                <a:latin typeface="黑体" pitchFamily="49" charset="-122"/>
              </a:rPr>
              <a:t>设随机变量</a:t>
            </a:r>
            <a:r>
              <a:rPr lang="en-US" altLang="zh-CN" sz="2600" smtClean="0">
                <a:solidFill>
                  <a:schemeClr val="tx1"/>
                </a:solidFill>
                <a:latin typeface="黑体" pitchFamily="49" charset="-122"/>
              </a:rPr>
              <a:t>X</a:t>
            </a:r>
            <a:r>
              <a:rPr lang="zh-CN" altLang="en-US" sz="2600" smtClean="0">
                <a:solidFill>
                  <a:schemeClr val="tx1"/>
                </a:solidFill>
                <a:latin typeface="黑体" pitchFamily="49" charset="-122"/>
              </a:rPr>
              <a:t>的取值为</a:t>
            </a:r>
            <a:r>
              <a:rPr lang="en-US" altLang="zh-CN" sz="2600" smtClean="0">
                <a:solidFill>
                  <a:schemeClr val="tx1"/>
                </a:solidFill>
                <a:latin typeface="黑体" pitchFamily="49" charset="-122"/>
              </a:rPr>
              <a:t>X</a:t>
            </a:r>
            <a:r>
              <a:rPr lang="en-US" altLang="zh-CN" sz="2000" smtClean="0">
                <a:solidFill>
                  <a:schemeClr val="tx1"/>
                </a:solidFill>
                <a:latin typeface="黑体" pitchFamily="49" charset="-122"/>
              </a:rPr>
              <a:t>1</a:t>
            </a:r>
            <a:r>
              <a:rPr lang="en-US" altLang="zh-CN" sz="2600" smtClean="0">
                <a:solidFill>
                  <a:schemeClr val="tx1"/>
                </a:solidFill>
                <a:latin typeface="黑体" pitchFamily="49" charset="-122"/>
              </a:rPr>
              <a:t>,X</a:t>
            </a:r>
            <a:r>
              <a:rPr lang="en-US" altLang="zh-CN" sz="2000" smtClean="0">
                <a:solidFill>
                  <a:schemeClr val="tx1"/>
                </a:solidFill>
                <a:latin typeface="黑体" pitchFamily="49" charset="-122"/>
              </a:rPr>
              <a:t>2</a:t>
            </a:r>
            <a:r>
              <a:rPr lang="en-US" altLang="zh-CN" sz="2600" smtClean="0">
                <a:solidFill>
                  <a:schemeClr val="tx1"/>
                </a:solidFill>
                <a:latin typeface="黑体" pitchFamily="49" charset="-122"/>
              </a:rPr>
              <a:t>,…..,Xn</a:t>
            </a:r>
            <a:r>
              <a:rPr lang="zh-CN" altLang="en-US" sz="2600" smtClean="0">
                <a:solidFill>
                  <a:schemeClr val="tx1"/>
                </a:solidFill>
                <a:latin typeface="黑体" pitchFamily="49" charset="-122"/>
              </a:rPr>
              <a:t>， </a:t>
            </a:r>
            <a:r>
              <a:rPr lang="en-US" altLang="zh-CN" sz="2600" smtClean="0">
                <a:solidFill>
                  <a:schemeClr val="tx1"/>
                </a:solidFill>
                <a:latin typeface="黑体" pitchFamily="49" charset="-122"/>
              </a:rPr>
              <a:t>P(X</a:t>
            </a:r>
            <a:r>
              <a:rPr lang="en-US" altLang="zh-CN" sz="2000" smtClean="0">
                <a:solidFill>
                  <a:schemeClr val="tx1"/>
                </a:solidFill>
                <a:latin typeface="黑体" pitchFamily="49" charset="-122"/>
              </a:rPr>
              <a:t>1</a:t>
            </a:r>
            <a:r>
              <a:rPr lang="en-US" altLang="zh-CN" sz="2600" smtClean="0">
                <a:solidFill>
                  <a:schemeClr val="tx1"/>
                </a:solidFill>
                <a:latin typeface="黑体" pitchFamily="49" charset="-122"/>
              </a:rPr>
              <a:t>),P(X</a:t>
            </a:r>
            <a:r>
              <a:rPr lang="en-US" altLang="zh-CN" sz="2000" smtClean="0">
                <a:solidFill>
                  <a:schemeClr val="tx1"/>
                </a:solidFill>
                <a:latin typeface="黑体" pitchFamily="49" charset="-122"/>
              </a:rPr>
              <a:t>2</a:t>
            </a:r>
            <a:r>
              <a:rPr lang="en-US" altLang="zh-CN" sz="2600" smtClean="0">
                <a:solidFill>
                  <a:schemeClr val="tx1"/>
                </a:solidFill>
                <a:latin typeface="黑体" pitchFamily="49" charset="-122"/>
              </a:rPr>
              <a:t>),…,P(Xn)</a:t>
            </a:r>
            <a:r>
              <a:rPr lang="zh-CN" altLang="en-US" sz="2600" smtClean="0">
                <a:solidFill>
                  <a:schemeClr val="tx1"/>
                </a:solidFill>
                <a:latin typeface="黑体" pitchFamily="49" charset="-122"/>
              </a:rPr>
              <a:t> 为</a:t>
            </a:r>
            <a:r>
              <a:rPr lang="en-US" altLang="zh-CN" sz="2600" smtClean="0">
                <a:solidFill>
                  <a:schemeClr val="tx1"/>
                </a:solidFill>
                <a:latin typeface="黑体" pitchFamily="49" charset="-122"/>
              </a:rPr>
              <a:t>X</a:t>
            </a:r>
            <a:r>
              <a:rPr lang="zh-CN" altLang="en-US" sz="2600" smtClean="0">
                <a:solidFill>
                  <a:schemeClr val="tx1"/>
                </a:solidFill>
                <a:latin typeface="黑体" pitchFamily="49" charset="-122"/>
              </a:rPr>
              <a:t>对应取值的概率，则：</a:t>
            </a:r>
            <a:r>
              <a:rPr lang="en-US" altLang="zh-CN" sz="2600" smtClean="0">
                <a:solidFill>
                  <a:schemeClr val="tx1"/>
                </a:solidFill>
                <a:latin typeface="黑体" pitchFamily="49" charset="-122"/>
              </a:rPr>
              <a:t>E(X)=X</a:t>
            </a:r>
            <a:r>
              <a:rPr lang="en-US" altLang="zh-CN" sz="2000" smtClean="0">
                <a:solidFill>
                  <a:schemeClr val="tx1"/>
                </a:solidFill>
                <a:latin typeface="黑体" pitchFamily="49" charset="-122"/>
              </a:rPr>
              <a:t>1</a:t>
            </a:r>
            <a:r>
              <a:rPr lang="en-US" altLang="zh-CN" sz="2600" smtClean="0">
                <a:solidFill>
                  <a:schemeClr val="tx1"/>
                </a:solidFill>
                <a:latin typeface="黑体" pitchFamily="49" charset="-122"/>
              </a:rPr>
              <a:t> P(X</a:t>
            </a:r>
            <a:r>
              <a:rPr lang="en-US" altLang="zh-CN" sz="2000" smtClean="0">
                <a:solidFill>
                  <a:schemeClr val="tx1"/>
                </a:solidFill>
                <a:latin typeface="黑体" pitchFamily="49" charset="-122"/>
              </a:rPr>
              <a:t>1</a:t>
            </a:r>
            <a:r>
              <a:rPr lang="en-US" altLang="zh-CN" sz="2600" smtClean="0">
                <a:solidFill>
                  <a:schemeClr val="tx1"/>
                </a:solidFill>
                <a:latin typeface="黑体" pitchFamily="49" charset="-122"/>
              </a:rPr>
              <a:t>) + X</a:t>
            </a:r>
            <a:r>
              <a:rPr lang="en-US" altLang="zh-CN" sz="2000" smtClean="0">
                <a:solidFill>
                  <a:schemeClr val="tx1"/>
                </a:solidFill>
                <a:latin typeface="黑体" pitchFamily="49" charset="-122"/>
              </a:rPr>
              <a:t>2</a:t>
            </a:r>
            <a:r>
              <a:rPr lang="en-US" altLang="zh-CN" sz="2600" smtClean="0">
                <a:solidFill>
                  <a:schemeClr val="tx1"/>
                </a:solidFill>
                <a:latin typeface="黑体" pitchFamily="49" charset="-122"/>
              </a:rPr>
              <a:t> P(X</a:t>
            </a:r>
            <a:r>
              <a:rPr lang="en-US" altLang="zh-CN" sz="2000" smtClean="0">
                <a:solidFill>
                  <a:schemeClr val="tx1"/>
                </a:solidFill>
                <a:latin typeface="黑体" pitchFamily="49" charset="-122"/>
              </a:rPr>
              <a:t>2</a:t>
            </a:r>
            <a:r>
              <a:rPr lang="en-US" altLang="zh-CN" sz="2600" smtClean="0">
                <a:solidFill>
                  <a:schemeClr val="tx1"/>
                </a:solidFill>
                <a:latin typeface="黑体" pitchFamily="49" charset="-122"/>
              </a:rPr>
              <a:t>)+…+ Xn P(Xn)</a:t>
            </a:r>
            <a:r>
              <a:rPr lang="zh-CN" altLang="en-US" sz="2600" smtClean="0">
                <a:solidFill>
                  <a:schemeClr val="tx1"/>
                </a:solidFill>
                <a:latin typeface="黑体" pitchFamily="49" charset="-122"/>
              </a:rPr>
              <a:t> </a:t>
            </a:r>
            <a:r>
              <a:rPr lang="en-US" altLang="zh-CN" sz="2600" smtClean="0">
                <a:solidFill>
                  <a:schemeClr val="tx1"/>
                </a:solidFill>
                <a:latin typeface="黑体" pitchFamily="49" charset="-122"/>
              </a:rPr>
              <a:t>=</a:t>
            </a:r>
            <a:r>
              <a:rPr lang="el-GR" altLang="zh-CN" sz="2600" smtClean="0">
                <a:solidFill>
                  <a:schemeClr val="tx1"/>
                </a:solidFill>
                <a:latin typeface="黑体" pitchFamily="49" charset="-122"/>
                <a:cs typeface="Arial" charset="0"/>
              </a:rPr>
              <a:t>Σ</a:t>
            </a:r>
            <a:r>
              <a:rPr lang="en-US" altLang="zh-CN" sz="2600" smtClean="0">
                <a:solidFill>
                  <a:schemeClr val="tx1"/>
                </a:solidFill>
                <a:latin typeface="黑体" pitchFamily="49" charset="-122"/>
                <a:cs typeface="Arial" charset="0"/>
              </a:rPr>
              <a:t>X</a:t>
            </a:r>
            <a:r>
              <a:rPr lang="en-US" altLang="zh-CN" sz="2000" smtClean="0">
                <a:solidFill>
                  <a:schemeClr val="tx1"/>
                </a:solidFill>
                <a:latin typeface="黑体" pitchFamily="49" charset="-122"/>
                <a:cs typeface="Arial" charset="0"/>
              </a:rPr>
              <a:t>k</a:t>
            </a:r>
            <a:r>
              <a:rPr lang="en-US" altLang="zh-CN" sz="2600" smtClean="0">
                <a:solidFill>
                  <a:schemeClr val="tx1"/>
                </a:solidFill>
                <a:latin typeface="黑体" pitchFamily="49" charset="-122"/>
                <a:cs typeface="Arial" charset="0"/>
              </a:rPr>
              <a:t>P(X</a:t>
            </a:r>
            <a:r>
              <a:rPr lang="en-US" altLang="zh-CN" sz="2000" smtClean="0">
                <a:solidFill>
                  <a:schemeClr val="tx1"/>
                </a:solidFill>
                <a:latin typeface="黑体" pitchFamily="49" charset="-122"/>
                <a:cs typeface="Arial" charset="0"/>
              </a:rPr>
              <a:t>k</a:t>
            </a:r>
            <a:r>
              <a:rPr lang="en-US" altLang="zh-CN" sz="2600" smtClean="0">
                <a:solidFill>
                  <a:schemeClr val="tx1"/>
                </a:solidFill>
                <a:latin typeface="黑体" pitchFamily="49" charset="-122"/>
                <a:cs typeface="Arial" charset="0"/>
              </a:rPr>
              <a:t>)</a:t>
            </a:r>
            <a:endParaRPr lang="en-US" altLang="zh-CN" sz="2600" smtClean="0">
              <a:solidFill>
                <a:schemeClr val="tx1"/>
              </a:solidFill>
              <a:latin typeface="黑体" pitchFamily="49" charset="-122"/>
              <a:cs typeface="Arial" charset="0"/>
            </a:endParaRPr>
          </a:p>
          <a:p>
            <a:r>
              <a:rPr lang="zh-CN" altLang="en-US" sz="2600" smtClean="0">
                <a:solidFill>
                  <a:schemeClr val="tx1"/>
                </a:solidFill>
                <a:latin typeface="黑体" pitchFamily="49" charset="-122"/>
                <a:cs typeface="Arial" charset="0"/>
              </a:rPr>
              <a:t>例</a:t>
            </a:r>
            <a:r>
              <a:rPr lang="en-US" altLang="zh-CN" sz="2600" smtClean="0">
                <a:solidFill>
                  <a:schemeClr val="tx1"/>
                </a:solidFill>
                <a:latin typeface="黑体" pitchFamily="49" charset="-122"/>
                <a:cs typeface="Arial" charset="0"/>
              </a:rPr>
              <a:t>4</a:t>
            </a:r>
            <a:r>
              <a:rPr lang="zh-CN" altLang="en-US" sz="2600" smtClean="0">
                <a:solidFill>
                  <a:schemeClr val="tx1"/>
                </a:solidFill>
                <a:latin typeface="黑体" pitchFamily="49" charset="-122"/>
                <a:cs typeface="Arial" charset="0"/>
              </a:rPr>
              <a:t>：</a:t>
            </a:r>
            <a:r>
              <a:rPr lang="zh-CN" altLang="en-US" sz="2600" smtClean="0">
                <a:solidFill>
                  <a:schemeClr val="tx1"/>
                </a:solidFill>
                <a:latin typeface="黑体" pitchFamily="49" charset="-122"/>
              </a:rPr>
              <a:t>扔掷一枚均匀的骰子，直到投出</a:t>
            </a:r>
            <a:r>
              <a:rPr lang="en-US" altLang="zh-CN" sz="2600" smtClean="0">
                <a:solidFill>
                  <a:schemeClr val="tx1"/>
                </a:solidFill>
                <a:latin typeface="黑体" pitchFamily="49" charset="-122"/>
              </a:rPr>
              <a:t>6</a:t>
            </a:r>
            <a:r>
              <a:rPr lang="zh-CN" altLang="en-US" sz="2600" smtClean="0">
                <a:solidFill>
                  <a:schemeClr val="tx1"/>
                </a:solidFill>
                <a:latin typeface="黑体" pitchFamily="49" charset="-122"/>
              </a:rPr>
              <a:t>为止，问平均需要扔掷几次？</a:t>
            </a:r>
            <a:endParaRPr lang="zh-CN" altLang="en-US" sz="2600" smtClean="0">
              <a:solidFill>
                <a:schemeClr val="tx1"/>
              </a:solidFill>
              <a:latin typeface="黑体" pitchFamily="49" charset="-122"/>
            </a:endParaRPr>
          </a:p>
          <a:p>
            <a:r>
              <a:rPr lang="zh-CN" altLang="en-US" sz="2600" smtClean="0">
                <a:solidFill>
                  <a:schemeClr val="tx1"/>
                </a:solidFill>
                <a:latin typeface="黑体" pitchFamily="49" charset="-122"/>
              </a:rPr>
              <a:t>解：设</a:t>
            </a:r>
            <a:r>
              <a:rPr lang="en-US" altLang="zh-CN" sz="2600" smtClean="0">
                <a:solidFill>
                  <a:schemeClr val="tx1"/>
                </a:solidFill>
                <a:latin typeface="黑体" pitchFamily="49" charset="-122"/>
              </a:rPr>
              <a:t>X</a:t>
            </a:r>
            <a:r>
              <a:rPr lang="en-US" altLang="zh-CN" sz="2000" smtClean="0">
                <a:solidFill>
                  <a:schemeClr val="tx1"/>
                </a:solidFill>
                <a:latin typeface="黑体" pitchFamily="49" charset="-122"/>
                <a:cs typeface="Arial" charset="0"/>
              </a:rPr>
              <a:t>k</a:t>
            </a:r>
            <a:r>
              <a:rPr lang="zh-CN" altLang="en-US" sz="2600" smtClean="0">
                <a:solidFill>
                  <a:schemeClr val="tx1"/>
                </a:solidFill>
                <a:latin typeface="黑体" pitchFamily="49" charset="-122"/>
              </a:rPr>
              <a:t>为事件：第</a:t>
            </a:r>
            <a:r>
              <a:rPr lang="en-US" altLang="zh-CN" sz="2600" smtClean="0">
                <a:solidFill>
                  <a:schemeClr val="tx1"/>
                </a:solidFill>
                <a:latin typeface="黑体" pitchFamily="49" charset="-122"/>
              </a:rPr>
              <a:t>k</a:t>
            </a:r>
            <a:r>
              <a:rPr lang="zh-CN" altLang="en-US" sz="2600" smtClean="0">
                <a:solidFill>
                  <a:schemeClr val="tx1"/>
                </a:solidFill>
                <a:latin typeface="黑体" pitchFamily="49" charset="-122"/>
              </a:rPr>
              <a:t>次扔掷才投出</a:t>
            </a:r>
            <a:r>
              <a:rPr lang="en-US" altLang="zh-CN" sz="2600" smtClean="0">
                <a:solidFill>
                  <a:schemeClr val="tx1"/>
                </a:solidFill>
                <a:latin typeface="黑体" pitchFamily="49" charset="-122"/>
              </a:rPr>
              <a:t>6</a:t>
            </a:r>
            <a:r>
              <a:rPr lang="zh-CN" altLang="en-US" sz="2600" smtClean="0">
                <a:solidFill>
                  <a:schemeClr val="tx1"/>
                </a:solidFill>
                <a:latin typeface="黑体" pitchFamily="49" charset="-122"/>
              </a:rPr>
              <a:t>，则</a:t>
            </a:r>
            <a:r>
              <a:rPr lang="en-US" altLang="zh-CN" sz="2600" smtClean="0">
                <a:solidFill>
                  <a:schemeClr val="tx1"/>
                </a:solidFill>
                <a:latin typeface="黑体" pitchFamily="49" charset="-122"/>
              </a:rPr>
              <a:t>P(X</a:t>
            </a:r>
            <a:r>
              <a:rPr lang="en-US" altLang="zh-CN" sz="2000" smtClean="0">
                <a:solidFill>
                  <a:schemeClr val="tx1"/>
                </a:solidFill>
                <a:latin typeface="黑体" pitchFamily="49" charset="-122"/>
                <a:cs typeface="Arial" charset="0"/>
              </a:rPr>
              <a:t>k</a:t>
            </a:r>
            <a:r>
              <a:rPr lang="en-US" altLang="zh-CN" sz="2600" smtClean="0">
                <a:solidFill>
                  <a:schemeClr val="tx1"/>
                </a:solidFill>
                <a:latin typeface="黑体" pitchFamily="49" charset="-122"/>
              </a:rPr>
              <a:t>)=1/6*(5/6)^(k-1)</a:t>
            </a:r>
            <a:r>
              <a:rPr lang="zh-CN" altLang="en-US" sz="2600" smtClean="0">
                <a:solidFill>
                  <a:schemeClr val="tx1"/>
                </a:solidFill>
                <a:latin typeface="黑体" pitchFamily="49" charset="-122"/>
              </a:rPr>
              <a:t>，</a:t>
            </a:r>
            <a:endParaRPr lang="zh-CN" altLang="en-US" sz="2600" smtClean="0">
              <a:solidFill>
                <a:schemeClr val="tx1"/>
              </a:solidFill>
              <a:latin typeface="黑体" pitchFamily="49" charset="-122"/>
            </a:endParaRPr>
          </a:p>
          <a:p>
            <a:r>
              <a:rPr lang="en-US" altLang="zh-CN" sz="2600" smtClean="0">
                <a:solidFill>
                  <a:schemeClr val="tx1"/>
                </a:solidFill>
                <a:latin typeface="黑体" pitchFamily="49" charset="-122"/>
              </a:rPr>
              <a:t> P(k+1)=5/6*P(k)</a:t>
            </a:r>
            <a:endParaRPr lang="en-US" altLang="zh-CN" sz="2600" smtClean="0">
              <a:solidFill>
                <a:schemeClr val="tx1"/>
              </a:solidFill>
              <a:latin typeface="黑体" pitchFamily="49" charset="-122"/>
            </a:endParaRPr>
          </a:p>
          <a:p>
            <a:r>
              <a:rPr lang="en-US" altLang="zh-CN" sz="2600" smtClean="0">
                <a:solidFill>
                  <a:schemeClr val="tx1"/>
                </a:solidFill>
                <a:latin typeface="黑体" pitchFamily="49" charset="-122"/>
              </a:rPr>
              <a:t> E(X)=1P(1)+2P(2)+……+kP(k)+……=6</a:t>
            </a:r>
            <a:endParaRPr lang="zh-CN" altLang="en-US" sz="2600" smtClean="0">
              <a:solidFill>
                <a:schemeClr val="tx1"/>
              </a:solidFill>
              <a:latin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3010">
                                            <p:txEl>
                                              <p:pRg st="0" end="0"/>
                                            </p:txEl>
                                          </p:spTgt>
                                        </p:tgtEl>
                                        <p:attrNameLst>
                                          <p:attrName>style.visibility</p:attrName>
                                        </p:attrNameLst>
                                      </p:cBhvr>
                                      <p:to>
                                        <p:strVal val="visible"/>
                                      </p:to>
                                    </p:set>
                                    <p:animEffect transition="in" filter="blinds(horizontal)">
                                      <p:cBhvr>
                                        <p:cTn id="7" dur="500"/>
                                        <p:tgtEl>
                                          <p:spTgt spid="430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3010">
                                            <p:txEl>
                                              <p:pRg st="1" end="1"/>
                                            </p:txEl>
                                          </p:spTgt>
                                        </p:tgtEl>
                                        <p:attrNameLst>
                                          <p:attrName>style.visibility</p:attrName>
                                        </p:attrNameLst>
                                      </p:cBhvr>
                                      <p:to>
                                        <p:strVal val="visible"/>
                                      </p:to>
                                    </p:set>
                                    <p:animEffect transition="in" filter="blinds(horizontal)">
                                      <p:cBhvr>
                                        <p:cTn id="12" dur="500"/>
                                        <p:tgtEl>
                                          <p:spTgt spid="430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3010">
                                            <p:txEl>
                                              <p:pRg st="2" end="2"/>
                                            </p:txEl>
                                          </p:spTgt>
                                        </p:tgtEl>
                                        <p:attrNameLst>
                                          <p:attrName>style.visibility</p:attrName>
                                        </p:attrNameLst>
                                      </p:cBhvr>
                                      <p:to>
                                        <p:strVal val="visible"/>
                                      </p:to>
                                    </p:set>
                                    <p:animEffect transition="in" filter="blinds(horizontal)">
                                      <p:cBhvr>
                                        <p:cTn id="17" dur="500"/>
                                        <p:tgtEl>
                                          <p:spTgt spid="430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3010">
                                            <p:txEl>
                                              <p:pRg st="3" end="3"/>
                                            </p:txEl>
                                          </p:spTgt>
                                        </p:tgtEl>
                                        <p:attrNameLst>
                                          <p:attrName>style.visibility</p:attrName>
                                        </p:attrNameLst>
                                      </p:cBhvr>
                                      <p:to>
                                        <p:strVal val="visible"/>
                                      </p:to>
                                    </p:set>
                                    <p:animEffect transition="in" filter="blinds(horizontal)">
                                      <p:cBhvr>
                                        <p:cTn id="22" dur="500"/>
                                        <p:tgtEl>
                                          <p:spTgt spid="430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3010">
                                            <p:txEl>
                                              <p:pRg st="4" end="4"/>
                                            </p:txEl>
                                          </p:spTgt>
                                        </p:tgtEl>
                                        <p:attrNameLst>
                                          <p:attrName>style.visibility</p:attrName>
                                        </p:attrNameLst>
                                      </p:cBhvr>
                                      <p:to>
                                        <p:strVal val="visible"/>
                                      </p:to>
                                    </p:set>
                                    <p:animEffect transition="in" filter="blinds(horizontal)">
                                      <p:cBhvr>
                                        <p:cTn id="27" dur="500"/>
                                        <p:tgtEl>
                                          <p:spTgt spid="430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3010">
                                            <p:txEl>
                                              <p:pRg st="5" end="5"/>
                                            </p:txEl>
                                          </p:spTgt>
                                        </p:tgtEl>
                                        <p:attrNameLst>
                                          <p:attrName>style.visibility</p:attrName>
                                        </p:attrNameLst>
                                      </p:cBhvr>
                                      <p:to>
                                        <p:strVal val="visible"/>
                                      </p:to>
                                    </p:set>
                                    <p:animEffect transition="in" filter="blinds(horizontal)">
                                      <p:cBhvr>
                                        <p:cTn id="32" dur="500"/>
                                        <p:tgtEl>
                                          <p:spTgt spid="430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1"/>
          <p:cNvSpPr>
            <a:spLocks noGrp="1"/>
          </p:cNvSpPr>
          <p:nvPr>
            <p:ph type="title"/>
          </p:nvPr>
        </p:nvSpPr>
        <p:spPr>
          <a:xfrm>
            <a:off x="830263" y="182563"/>
            <a:ext cx="10515600" cy="792162"/>
          </a:xfrm>
        </p:spPr>
        <p:txBody>
          <a:bodyPr/>
          <a:lstStyle/>
          <a:p>
            <a:pPr eaLnBrk="1" hangingPunct="1"/>
            <a:r>
              <a:rPr lang="zh-CN" altLang="en-US" smtClean="0">
                <a:solidFill>
                  <a:schemeClr val="tx1"/>
                </a:solidFill>
                <a:cs typeface="Arial" charset="0"/>
              </a:rPr>
              <a:t>【</a:t>
            </a:r>
            <a:r>
              <a:rPr lang="en-US" altLang="zh-CN" smtClean="0">
                <a:solidFill>
                  <a:schemeClr val="tx1"/>
                </a:solidFill>
                <a:cs typeface="Arial" charset="0"/>
              </a:rPr>
              <a:t>NOIP2017</a:t>
            </a:r>
            <a:r>
              <a:rPr lang="zh-CN" altLang="en-US" smtClean="0">
                <a:solidFill>
                  <a:schemeClr val="tx1"/>
                </a:solidFill>
                <a:cs typeface="Arial" charset="0"/>
              </a:rPr>
              <a:t>初赛】</a:t>
            </a:r>
            <a:r>
              <a:rPr lang="zh-CN" altLang="en-US" smtClean="0">
                <a:solidFill>
                  <a:schemeClr val="tx1"/>
                </a:solidFill>
                <a:latin typeface="黑体" pitchFamily="49" charset="-122"/>
              </a:rPr>
              <a:t>选择题</a:t>
            </a:r>
            <a:r>
              <a:rPr lang="en-US" altLang="zh-CN" smtClean="0">
                <a:solidFill>
                  <a:schemeClr val="tx1"/>
                </a:solidFill>
                <a:cs typeface="Arial" charset="0"/>
              </a:rPr>
              <a:t>/15</a:t>
            </a:r>
            <a:endParaRPr lang="en-US" altLang="zh-CN" smtClean="0">
              <a:solidFill>
                <a:schemeClr val="tx1"/>
              </a:solidFill>
              <a:cs typeface="Arial" charset="0"/>
            </a:endParaRPr>
          </a:p>
        </p:txBody>
      </p:sp>
      <p:sp>
        <p:nvSpPr>
          <p:cNvPr id="44034" name="内容占位符 2"/>
          <p:cNvSpPr>
            <a:spLocks noGrp="1"/>
          </p:cNvSpPr>
          <p:nvPr>
            <p:ph sz="half" idx="1"/>
          </p:nvPr>
        </p:nvSpPr>
        <p:spPr>
          <a:xfrm>
            <a:off x="838200" y="1295400"/>
            <a:ext cx="5075238" cy="4754563"/>
          </a:xfrm>
        </p:spPr>
        <p:txBody>
          <a:bodyPr/>
          <a:lstStyle/>
          <a:p>
            <a:pPr eaLnBrk="1" hangingPunct="1">
              <a:lnSpc>
                <a:spcPct val="80000"/>
              </a:lnSpc>
            </a:pPr>
            <a:r>
              <a:rPr lang="zh-CN" altLang="en-US" sz="2300" smtClean="0">
                <a:solidFill>
                  <a:schemeClr val="tx1"/>
                </a:solidFill>
                <a:latin typeface="黑体" pitchFamily="49" charset="-122"/>
              </a:rPr>
              <a:t>儿童游乐场有个游戏叫“欢乐喷球”，正方形场地中心能不断喷出彩色乒乓球，以场地中心为圆心还有一个圆轨道，轨道上有一列小火车在匀速运动，火车有六节车厢。假设乒乓球等概率落到正方形场地的每个地点，包括火车车厢。小朋友玩这个游戏时，只能坐在同一个火车车厢里，可以在自己的车厢里捡落在该车厢内的所有乒乓球，每个人每次游戏有三分钟时间，则一个小朋友独自玩一次游戏期望可以得到(   )个乒乓球。假设乒乓球喷出的速度为2个/秒，每节车厢的面积是整个场地面积的1/20。</a:t>
            </a:r>
            <a:endParaRPr lang="zh-CN" altLang="en-US" sz="2300" smtClean="0">
              <a:solidFill>
                <a:schemeClr val="tx1"/>
              </a:solidFill>
              <a:latin typeface="黑体" pitchFamily="49" charset="-122"/>
            </a:endParaRPr>
          </a:p>
          <a:p>
            <a:pPr eaLnBrk="1" hangingPunct="1">
              <a:lnSpc>
                <a:spcPct val="80000"/>
              </a:lnSpc>
            </a:pPr>
            <a:r>
              <a:rPr lang="en-US" altLang="zh-CN" sz="2300" smtClean="0">
                <a:solidFill>
                  <a:schemeClr val="tx1"/>
                </a:solidFill>
                <a:latin typeface="黑体" pitchFamily="49" charset="-122"/>
              </a:rPr>
              <a:t>A.60    B.108    C.18    D.20</a:t>
            </a:r>
            <a:endParaRPr lang="en-US" altLang="zh-CN" sz="2300" smtClean="0">
              <a:solidFill>
                <a:schemeClr val="tx1"/>
              </a:solidFill>
              <a:latin typeface="黑体" pitchFamily="49" charset="-122"/>
            </a:endParaRPr>
          </a:p>
        </p:txBody>
      </p:sp>
      <p:pic>
        <p:nvPicPr>
          <p:cNvPr id="44035" name="内容占位符 7"/>
          <p:cNvPicPr>
            <a:picLocks noGrp="1" noChangeAspect="1"/>
          </p:cNvPicPr>
          <p:nvPr>
            <p:ph sz="half" idx="2"/>
          </p:nvPr>
        </p:nvPicPr>
        <p:blipFill>
          <a:blip r:embed="rId1"/>
          <a:srcRect/>
          <a:stretch>
            <a:fillRect/>
          </a:stretch>
        </p:blipFill>
        <p:spPr>
          <a:xfrm>
            <a:off x="6937375" y="2035175"/>
            <a:ext cx="3384550" cy="3275013"/>
          </a:xfr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4034">
                                            <p:txEl>
                                              <p:pRg st="0" end="0"/>
                                            </p:txEl>
                                          </p:spTgt>
                                        </p:tgtEl>
                                        <p:attrNameLst>
                                          <p:attrName>style.visibility</p:attrName>
                                        </p:attrNameLst>
                                      </p:cBhvr>
                                      <p:to>
                                        <p:strVal val="visible"/>
                                      </p:to>
                                    </p:set>
                                    <p:animEffect transition="in" filter="blinds(horizontal)">
                                      <p:cBhvr>
                                        <p:cTn id="7" dur="500"/>
                                        <p:tgtEl>
                                          <p:spTgt spid="44034">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4034">
                                            <p:txEl>
                                              <p:pRg st="1" end="1"/>
                                            </p:txEl>
                                          </p:spTgt>
                                        </p:tgtEl>
                                        <p:attrNameLst>
                                          <p:attrName>style.visibility</p:attrName>
                                        </p:attrNameLst>
                                      </p:cBhvr>
                                      <p:to>
                                        <p:strVal val="visible"/>
                                      </p:to>
                                    </p:set>
                                    <p:animEffect transition="in" filter="blinds(horizontal)">
                                      <p:cBhvr>
                                        <p:cTn id="10" dur="500"/>
                                        <p:tgtEl>
                                          <p:spTgt spid="44034">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4035"/>
                                        </p:tgtEl>
                                        <p:attrNameLst>
                                          <p:attrName>style.visibility</p:attrName>
                                        </p:attrNameLst>
                                      </p:cBhvr>
                                      <p:to>
                                        <p:strVal val="visible"/>
                                      </p:to>
                                    </p:set>
                                    <p:animEffect transition="in" filter="blinds(horizontal)">
                                      <p:cBhvr>
                                        <p:cTn id="13" dur="500"/>
                                        <p:tgtEl>
                                          <p:spTgt spid="440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p:cNvSpPr>
          <p:nvPr>
            <p:ph type="title" idx="4294967295"/>
          </p:nvPr>
        </p:nvSpPr>
        <p:spPr/>
        <p:txBody>
          <a:bodyPr/>
          <a:lstStyle/>
          <a:p>
            <a:r>
              <a:rPr lang="zh-CN" altLang="en-US" smtClean="0">
                <a:solidFill>
                  <a:schemeClr val="tx1"/>
                </a:solidFill>
                <a:latin typeface="黑体" pitchFamily="49" charset="-122"/>
              </a:rPr>
              <a:t>三扇门</a:t>
            </a:r>
            <a:r>
              <a:rPr lang="en-US" altLang="zh-CN" smtClean="0">
                <a:solidFill>
                  <a:schemeClr val="tx1"/>
                </a:solidFill>
                <a:latin typeface="黑体" pitchFamily="49" charset="-122"/>
              </a:rPr>
              <a:t>(</a:t>
            </a:r>
            <a:r>
              <a:rPr lang="zh-CN" altLang="en-US" smtClean="0">
                <a:solidFill>
                  <a:schemeClr val="tx1"/>
                </a:solidFill>
                <a:latin typeface="黑体" pitchFamily="49" charset="-122"/>
              </a:rPr>
              <a:t>蒙提霍尔问题</a:t>
            </a:r>
            <a:r>
              <a:rPr lang="en-US" altLang="zh-CN" smtClean="0">
                <a:solidFill>
                  <a:schemeClr val="tx1"/>
                </a:solidFill>
                <a:latin typeface="黑体" pitchFamily="49" charset="-122"/>
              </a:rPr>
              <a:t>)</a:t>
            </a:r>
            <a:endParaRPr lang="en-US" altLang="zh-CN" smtClean="0">
              <a:solidFill>
                <a:schemeClr val="tx1"/>
              </a:solidFill>
              <a:latin typeface="黑体" pitchFamily="49" charset="-122"/>
            </a:endParaRPr>
          </a:p>
        </p:txBody>
      </p:sp>
      <p:sp>
        <p:nvSpPr>
          <p:cNvPr id="15362" name="Rectangle 3"/>
          <p:cNvSpPr>
            <a:spLocks noGrp="1"/>
          </p:cNvSpPr>
          <p:nvPr>
            <p:ph type="body" idx="4294967295"/>
          </p:nvPr>
        </p:nvSpPr>
        <p:spPr/>
        <p:txBody>
          <a:bodyPr/>
          <a:lstStyle/>
          <a:p>
            <a:pPr>
              <a:lnSpc>
                <a:spcPct val="120000"/>
              </a:lnSpc>
            </a:pPr>
            <a:r>
              <a:rPr lang="zh-CN" altLang="en-US" sz="3600" smtClean="0">
                <a:solidFill>
                  <a:schemeClr val="tx2"/>
                </a:solidFill>
                <a:latin typeface="黑体" pitchFamily="49" charset="-122"/>
              </a:rPr>
              <a:t> 如果策略是“保留原先的选择”，则选到汽车的</a:t>
            </a:r>
            <a:endParaRPr lang="zh-CN" altLang="en-US" sz="3600" smtClean="0">
              <a:solidFill>
                <a:schemeClr val="tx2"/>
              </a:solidFill>
              <a:latin typeface="黑体" pitchFamily="49" charset="-122"/>
            </a:endParaRPr>
          </a:p>
          <a:p>
            <a:pPr>
              <a:lnSpc>
                <a:spcPct val="120000"/>
              </a:lnSpc>
              <a:buFont typeface="Arial" charset="0"/>
              <a:buNone/>
            </a:pPr>
            <a:r>
              <a:rPr lang="zh-CN" altLang="en-US" sz="3600" smtClean="0">
                <a:solidFill>
                  <a:schemeClr val="tx2"/>
                </a:solidFill>
                <a:latin typeface="黑体" pitchFamily="49" charset="-122"/>
              </a:rPr>
              <a:t>   概率一定是</a:t>
            </a:r>
            <a:r>
              <a:rPr lang="en-US" altLang="zh-CN" sz="3600" smtClean="0">
                <a:solidFill>
                  <a:schemeClr val="tx2"/>
                </a:solidFill>
                <a:latin typeface="黑体" pitchFamily="49" charset="-122"/>
              </a:rPr>
              <a:t>1/3</a:t>
            </a:r>
            <a:r>
              <a:rPr lang="zh-CN" altLang="en-US" sz="3600" smtClean="0">
                <a:solidFill>
                  <a:schemeClr val="tx2"/>
                </a:solidFill>
                <a:latin typeface="黑体" pitchFamily="49" charset="-122"/>
              </a:rPr>
              <a:t>。</a:t>
            </a:r>
            <a:endParaRPr lang="en-US" altLang="zh-CN" sz="3600" smtClean="0">
              <a:solidFill>
                <a:schemeClr val="tx2"/>
              </a:solidFill>
              <a:latin typeface="黑体" pitchFamily="49" charset="-122"/>
            </a:endParaRPr>
          </a:p>
          <a:p>
            <a:pPr>
              <a:lnSpc>
                <a:spcPct val="120000"/>
              </a:lnSpc>
            </a:pPr>
            <a:r>
              <a:rPr lang="zh-CN" altLang="en-US" sz="3600" smtClean="0">
                <a:solidFill>
                  <a:schemeClr val="tx2"/>
                </a:solidFill>
                <a:latin typeface="黑体" pitchFamily="49" charset="-122"/>
              </a:rPr>
              <a:t> 如果策略是“更换门”，则在原先选到汽车的情</a:t>
            </a:r>
            <a:endParaRPr lang="zh-CN" altLang="en-US" sz="3600" smtClean="0">
              <a:solidFill>
                <a:schemeClr val="tx2"/>
              </a:solidFill>
              <a:latin typeface="黑体" pitchFamily="49" charset="-122"/>
            </a:endParaRPr>
          </a:p>
          <a:p>
            <a:pPr>
              <a:lnSpc>
                <a:spcPct val="120000"/>
              </a:lnSpc>
              <a:buFont typeface="Arial" charset="0"/>
              <a:buNone/>
            </a:pPr>
            <a:r>
              <a:rPr lang="zh-CN" altLang="en-US" sz="3600" smtClean="0">
                <a:solidFill>
                  <a:schemeClr val="tx2"/>
                </a:solidFill>
                <a:latin typeface="黑体" pitchFamily="49" charset="-122"/>
              </a:rPr>
              <a:t>   况下，必然失败；而在原先选到山羊的情况下，</a:t>
            </a:r>
            <a:endParaRPr lang="zh-CN" altLang="en-US" sz="3600" smtClean="0">
              <a:solidFill>
                <a:schemeClr val="tx2"/>
              </a:solidFill>
              <a:latin typeface="黑体" pitchFamily="49" charset="-122"/>
            </a:endParaRPr>
          </a:p>
          <a:p>
            <a:pPr>
              <a:lnSpc>
                <a:spcPct val="120000"/>
              </a:lnSpc>
              <a:buFont typeface="Arial" charset="0"/>
              <a:buNone/>
            </a:pPr>
            <a:r>
              <a:rPr lang="zh-CN" altLang="en-US" sz="3600" smtClean="0">
                <a:solidFill>
                  <a:schemeClr val="tx2"/>
                </a:solidFill>
                <a:latin typeface="黑体" pitchFamily="49" charset="-122"/>
              </a:rPr>
              <a:t>   必然成功。那么，成功的概率是多少呢？</a:t>
            </a:r>
            <a:endParaRPr lang="zh-CN" altLang="en-US" sz="3600" smtClean="0">
              <a:solidFill>
                <a:schemeClr val="tx2"/>
              </a:solidFill>
              <a:latin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5362">
                                            <p:txEl>
                                              <p:pRg st="0" end="0"/>
                                            </p:txEl>
                                          </p:spTgt>
                                        </p:tgtEl>
                                        <p:attrNameLst>
                                          <p:attrName>style.visibility</p:attrName>
                                        </p:attrNameLst>
                                      </p:cBhvr>
                                      <p:to>
                                        <p:strVal val="visible"/>
                                      </p:to>
                                    </p:set>
                                    <p:animEffect transition="in" filter="blinds(horizontal)">
                                      <p:cBhvr>
                                        <p:cTn id="7" dur="500"/>
                                        <p:tgtEl>
                                          <p:spTgt spid="1536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5362">
                                            <p:txEl>
                                              <p:pRg st="1" end="1"/>
                                            </p:txEl>
                                          </p:spTgt>
                                        </p:tgtEl>
                                        <p:attrNameLst>
                                          <p:attrName>style.visibility</p:attrName>
                                        </p:attrNameLst>
                                      </p:cBhvr>
                                      <p:to>
                                        <p:strVal val="visible"/>
                                      </p:to>
                                    </p:set>
                                    <p:animEffect transition="in" filter="blinds(horizontal)">
                                      <p:cBhvr>
                                        <p:cTn id="10" dur="500"/>
                                        <p:tgtEl>
                                          <p:spTgt spid="1536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5362">
                                            <p:txEl>
                                              <p:pRg st="2" end="2"/>
                                            </p:txEl>
                                          </p:spTgt>
                                        </p:tgtEl>
                                        <p:attrNameLst>
                                          <p:attrName>style.visibility</p:attrName>
                                        </p:attrNameLst>
                                      </p:cBhvr>
                                      <p:to>
                                        <p:strVal val="visible"/>
                                      </p:to>
                                    </p:set>
                                    <p:animEffect transition="in" filter="blinds(horizontal)">
                                      <p:cBhvr>
                                        <p:cTn id="15" dur="500"/>
                                        <p:tgtEl>
                                          <p:spTgt spid="15362">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5362">
                                            <p:txEl>
                                              <p:pRg st="3" end="3"/>
                                            </p:txEl>
                                          </p:spTgt>
                                        </p:tgtEl>
                                        <p:attrNameLst>
                                          <p:attrName>style.visibility</p:attrName>
                                        </p:attrNameLst>
                                      </p:cBhvr>
                                      <p:to>
                                        <p:strVal val="visible"/>
                                      </p:to>
                                    </p:set>
                                    <p:animEffect transition="in" filter="blinds(horizontal)">
                                      <p:cBhvr>
                                        <p:cTn id="18" dur="500"/>
                                        <p:tgtEl>
                                          <p:spTgt spid="15362">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5362">
                                            <p:txEl>
                                              <p:pRg st="4" end="4"/>
                                            </p:txEl>
                                          </p:spTgt>
                                        </p:tgtEl>
                                        <p:attrNameLst>
                                          <p:attrName>style.visibility</p:attrName>
                                        </p:attrNameLst>
                                      </p:cBhvr>
                                      <p:to>
                                        <p:strVal val="visible"/>
                                      </p:to>
                                    </p:set>
                                    <p:animEffect transition="in" filter="blinds(horizontal)">
                                      <p:cBhvr>
                                        <p:cTn id="21" dur="500"/>
                                        <p:tgtEl>
                                          <p:spTgt spid="1536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1"/>
          <p:cNvSpPr>
            <a:spLocks noGrp="1"/>
          </p:cNvSpPr>
          <p:nvPr>
            <p:ph type="title"/>
          </p:nvPr>
        </p:nvSpPr>
        <p:spPr/>
        <p:txBody>
          <a:bodyPr/>
          <a:lstStyle/>
          <a:p>
            <a:pPr eaLnBrk="1" hangingPunct="1"/>
            <a:r>
              <a:rPr lang="zh-CN" altLang="en-US" smtClean="0">
                <a:solidFill>
                  <a:schemeClr val="tx1"/>
                </a:solidFill>
                <a:cs typeface="Arial" charset="0"/>
              </a:rPr>
              <a:t>【</a:t>
            </a:r>
            <a:r>
              <a:rPr lang="en-US" altLang="zh-CN" smtClean="0">
                <a:solidFill>
                  <a:schemeClr val="tx1"/>
                </a:solidFill>
                <a:cs typeface="Arial" charset="0"/>
              </a:rPr>
              <a:t>NOIP2017</a:t>
            </a:r>
            <a:r>
              <a:rPr lang="zh-CN" altLang="en-US" smtClean="0">
                <a:solidFill>
                  <a:schemeClr val="tx1"/>
                </a:solidFill>
                <a:cs typeface="Arial" charset="0"/>
              </a:rPr>
              <a:t>初赛】</a:t>
            </a:r>
            <a:r>
              <a:rPr lang="zh-CN" altLang="en-US" smtClean="0">
                <a:solidFill>
                  <a:schemeClr val="tx1"/>
                </a:solidFill>
                <a:latin typeface="黑体" pitchFamily="49" charset="-122"/>
              </a:rPr>
              <a:t>选择题</a:t>
            </a:r>
            <a:r>
              <a:rPr lang="en-US" altLang="zh-CN" smtClean="0">
                <a:solidFill>
                  <a:schemeClr val="tx1"/>
                </a:solidFill>
                <a:cs typeface="Arial" charset="0"/>
              </a:rPr>
              <a:t>/15</a:t>
            </a:r>
            <a:endParaRPr lang="en-US" altLang="zh-CN" smtClean="0">
              <a:solidFill>
                <a:schemeClr val="tx1"/>
              </a:solidFill>
              <a:cs typeface="Arial" charset="0"/>
            </a:endParaRPr>
          </a:p>
        </p:txBody>
      </p:sp>
      <p:sp>
        <p:nvSpPr>
          <p:cNvPr id="45058" name="内容占位符 2"/>
          <p:cNvSpPr>
            <a:spLocks noGrp="1"/>
          </p:cNvSpPr>
          <p:nvPr>
            <p:ph idx="1"/>
          </p:nvPr>
        </p:nvSpPr>
        <p:spPr/>
        <p:txBody>
          <a:bodyPr/>
          <a:lstStyle/>
          <a:p>
            <a:pPr eaLnBrk="1" hangingPunct="1">
              <a:lnSpc>
                <a:spcPct val="130000"/>
              </a:lnSpc>
            </a:pPr>
            <a:r>
              <a:rPr lang="zh-CN" altLang="en-US" sz="2200" smtClean="0">
                <a:solidFill>
                  <a:schemeClr val="tx1"/>
                </a:solidFill>
                <a:latin typeface="黑体" pitchFamily="49" charset="-122"/>
                <a:sym typeface="+mn-ea"/>
              </a:rPr>
              <a:t>乒乓球等概率落到正方形场地的每个地点，而每节车厢的面积是整个场地面积的1 / 20，因此，无论车厢在何处，每一个乒乓球落入车内的概率均为1 / 20。</a:t>
            </a:r>
            <a:endParaRPr lang="zh-CN" altLang="en-US" sz="2200" smtClean="0">
              <a:solidFill>
                <a:schemeClr val="tx1"/>
              </a:solidFill>
              <a:latin typeface="黑体" pitchFamily="49" charset="-122"/>
              <a:sym typeface="+mn-ea"/>
            </a:endParaRPr>
          </a:p>
          <a:p>
            <a:pPr eaLnBrk="1" hangingPunct="1">
              <a:lnSpc>
                <a:spcPct val="130000"/>
              </a:lnSpc>
            </a:pPr>
            <a:r>
              <a:rPr lang="zh-CN" altLang="en-US" sz="2200" smtClean="0">
                <a:solidFill>
                  <a:schemeClr val="tx1"/>
                </a:solidFill>
                <a:latin typeface="黑体" pitchFamily="49" charset="-122"/>
                <a:sym typeface="+mn-ea"/>
              </a:rPr>
              <a:t>乒乓球喷出的速度为2个 / 秒，每个人每次游戏有三分钟时间，也就是说每个人玩一次，会有</a:t>
            </a:r>
            <a:r>
              <a:rPr lang="en-US" altLang="zh-CN" sz="2200" smtClean="0">
                <a:solidFill>
                  <a:schemeClr val="tx1"/>
                </a:solidFill>
                <a:latin typeface="黑体" pitchFamily="49" charset="-122"/>
                <a:sym typeface="+mn-ea"/>
              </a:rPr>
              <a:t>2 * 60 * 3 = 360</a:t>
            </a:r>
            <a:r>
              <a:rPr lang="zh-CN" altLang="en-US" sz="2200" smtClean="0">
                <a:solidFill>
                  <a:schemeClr val="tx1"/>
                </a:solidFill>
                <a:latin typeface="黑体" pitchFamily="49" charset="-122"/>
                <a:sym typeface="+mn-ea"/>
              </a:rPr>
              <a:t>个乒乓球落下。</a:t>
            </a:r>
            <a:endParaRPr lang="zh-CN" altLang="en-US" sz="2200" smtClean="0">
              <a:solidFill>
                <a:schemeClr val="tx1"/>
              </a:solidFill>
              <a:latin typeface="黑体" pitchFamily="49" charset="-122"/>
              <a:sym typeface="+mn-ea"/>
            </a:endParaRPr>
          </a:p>
          <a:p>
            <a:pPr eaLnBrk="1" hangingPunct="1">
              <a:lnSpc>
                <a:spcPct val="130000"/>
              </a:lnSpc>
            </a:pPr>
            <a:r>
              <a:rPr lang="zh-CN" altLang="en-US" sz="2200" smtClean="0">
                <a:solidFill>
                  <a:schemeClr val="tx1"/>
                </a:solidFill>
                <a:latin typeface="黑体" pitchFamily="49" charset="-122"/>
                <a:sym typeface="+mn-ea"/>
              </a:rPr>
              <a:t>又因为每一个乒乓球落入车内的概率均为1 / 20，因此只落下一个乒乓球时，落入车中乒乓球的期望个数为</a:t>
            </a:r>
            <a:r>
              <a:rPr lang="en-US" altLang="zh-CN" sz="2200" smtClean="0">
                <a:solidFill>
                  <a:schemeClr val="tx1"/>
                </a:solidFill>
                <a:latin typeface="黑体" pitchFamily="49" charset="-122"/>
                <a:sym typeface="+mn-ea"/>
              </a:rPr>
              <a:t>1 / 20</a:t>
            </a:r>
            <a:r>
              <a:rPr lang="zh-CN" altLang="en-US" sz="2200" smtClean="0">
                <a:solidFill>
                  <a:schemeClr val="tx1"/>
                </a:solidFill>
                <a:latin typeface="黑体" pitchFamily="49" charset="-122"/>
                <a:sym typeface="+mn-ea"/>
              </a:rPr>
              <a:t>个。</a:t>
            </a:r>
            <a:endParaRPr lang="zh-CN" altLang="en-US" sz="2200" smtClean="0">
              <a:solidFill>
                <a:schemeClr val="tx1"/>
              </a:solidFill>
              <a:latin typeface="黑体" pitchFamily="49" charset="-122"/>
              <a:sym typeface="+mn-ea"/>
            </a:endParaRPr>
          </a:p>
          <a:p>
            <a:pPr eaLnBrk="1" hangingPunct="1">
              <a:lnSpc>
                <a:spcPct val="130000"/>
              </a:lnSpc>
            </a:pPr>
            <a:r>
              <a:rPr lang="zh-CN" altLang="en-US" sz="2200" smtClean="0">
                <a:solidFill>
                  <a:schemeClr val="tx1"/>
                </a:solidFill>
                <a:latin typeface="黑体" pitchFamily="49" charset="-122"/>
                <a:sym typeface="+mn-ea"/>
              </a:rPr>
              <a:t>由期望的线性可加性，全部的</a:t>
            </a:r>
            <a:r>
              <a:rPr lang="en-US" altLang="zh-CN" sz="2200" smtClean="0">
                <a:solidFill>
                  <a:schemeClr val="tx1"/>
                </a:solidFill>
                <a:latin typeface="黑体" pitchFamily="49" charset="-122"/>
                <a:sym typeface="+mn-ea"/>
              </a:rPr>
              <a:t>360</a:t>
            </a:r>
            <a:r>
              <a:rPr lang="zh-CN" altLang="en-US" sz="2200" smtClean="0">
                <a:solidFill>
                  <a:schemeClr val="tx1"/>
                </a:solidFill>
                <a:latin typeface="黑体" pitchFamily="49" charset="-122"/>
                <a:sym typeface="+mn-ea"/>
              </a:rPr>
              <a:t>个乒乓球，期望会有</a:t>
            </a:r>
            <a:r>
              <a:rPr lang="en-US" altLang="zh-CN" sz="2200" smtClean="0">
                <a:solidFill>
                  <a:schemeClr val="tx1"/>
                </a:solidFill>
                <a:latin typeface="黑体" pitchFamily="49" charset="-122"/>
                <a:sym typeface="+mn-ea"/>
              </a:rPr>
              <a:t>360 * (1 / 20) = 18</a:t>
            </a:r>
            <a:r>
              <a:rPr lang="zh-CN" altLang="en-US" sz="2200" smtClean="0">
                <a:solidFill>
                  <a:schemeClr val="tx1"/>
                </a:solidFill>
                <a:latin typeface="黑体" pitchFamily="49" charset="-122"/>
                <a:sym typeface="+mn-ea"/>
              </a:rPr>
              <a:t>个落入车内。</a:t>
            </a:r>
            <a:endParaRPr lang="zh-CN" altLang="en-US" sz="2200" smtClean="0">
              <a:solidFill>
                <a:schemeClr val="tx1"/>
              </a:solidFill>
              <a:latin typeface="黑体" pitchFamily="49" charset="-122"/>
              <a:sym typeface="+mn-ea"/>
            </a:endParaRPr>
          </a:p>
          <a:p>
            <a:pPr eaLnBrk="1" hangingPunct="1">
              <a:lnSpc>
                <a:spcPct val="130000"/>
              </a:lnSpc>
            </a:pPr>
            <a:r>
              <a:rPr lang="zh-CN" altLang="en-US" sz="2200" smtClean="0">
                <a:solidFill>
                  <a:schemeClr val="tx1"/>
                </a:solidFill>
                <a:latin typeface="黑体" pitchFamily="49" charset="-122"/>
                <a:sym typeface="+mn-ea"/>
              </a:rPr>
              <a:t>故选 C.18</a:t>
            </a:r>
            <a:endParaRPr lang="zh-CN" altLang="en-US" sz="2200" smtClean="0">
              <a:solidFill>
                <a:schemeClr val="tx1"/>
              </a:solidFill>
              <a:latin typeface="黑体" pitchFamily="49"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5058">
                                            <p:txEl>
                                              <p:pRg st="0" end="0"/>
                                            </p:txEl>
                                          </p:spTgt>
                                        </p:tgtEl>
                                        <p:attrNameLst>
                                          <p:attrName>style.visibility</p:attrName>
                                        </p:attrNameLst>
                                      </p:cBhvr>
                                      <p:to>
                                        <p:strVal val="visible"/>
                                      </p:to>
                                    </p:set>
                                    <p:animEffect transition="in" filter="blinds(horizontal)">
                                      <p:cBhvr>
                                        <p:cTn id="7" dur="500"/>
                                        <p:tgtEl>
                                          <p:spTgt spid="450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5058">
                                            <p:txEl>
                                              <p:pRg st="1" end="1"/>
                                            </p:txEl>
                                          </p:spTgt>
                                        </p:tgtEl>
                                        <p:attrNameLst>
                                          <p:attrName>style.visibility</p:attrName>
                                        </p:attrNameLst>
                                      </p:cBhvr>
                                      <p:to>
                                        <p:strVal val="visible"/>
                                      </p:to>
                                    </p:set>
                                    <p:animEffect transition="in" filter="blinds(horizontal)">
                                      <p:cBhvr>
                                        <p:cTn id="12" dur="500"/>
                                        <p:tgtEl>
                                          <p:spTgt spid="4505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5058">
                                            <p:txEl>
                                              <p:pRg st="2" end="2"/>
                                            </p:txEl>
                                          </p:spTgt>
                                        </p:tgtEl>
                                        <p:attrNameLst>
                                          <p:attrName>style.visibility</p:attrName>
                                        </p:attrNameLst>
                                      </p:cBhvr>
                                      <p:to>
                                        <p:strVal val="visible"/>
                                      </p:to>
                                    </p:set>
                                    <p:animEffect transition="in" filter="blinds(horizontal)">
                                      <p:cBhvr>
                                        <p:cTn id="17" dur="500"/>
                                        <p:tgtEl>
                                          <p:spTgt spid="4505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5058">
                                            <p:txEl>
                                              <p:pRg st="3" end="3"/>
                                            </p:txEl>
                                          </p:spTgt>
                                        </p:tgtEl>
                                        <p:attrNameLst>
                                          <p:attrName>style.visibility</p:attrName>
                                        </p:attrNameLst>
                                      </p:cBhvr>
                                      <p:to>
                                        <p:strVal val="visible"/>
                                      </p:to>
                                    </p:set>
                                    <p:animEffect transition="in" filter="blinds(horizontal)">
                                      <p:cBhvr>
                                        <p:cTn id="22" dur="500"/>
                                        <p:tgtEl>
                                          <p:spTgt spid="4505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5058">
                                            <p:txEl>
                                              <p:pRg st="4" end="4"/>
                                            </p:txEl>
                                          </p:spTgt>
                                        </p:tgtEl>
                                        <p:attrNameLst>
                                          <p:attrName>style.visibility</p:attrName>
                                        </p:attrNameLst>
                                      </p:cBhvr>
                                      <p:to>
                                        <p:strVal val="visible"/>
                                      </p:to>
                                    </p:set>
                                    <p:animEffect transition="in" filter="blinds(horizontal)">
                                      <p:cBhvr>
                                        <p:cTn id="27" dur="500"/>
                                        <p:tgtEl>
                                          <p:spTgt spid="4505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标题 1"/>
          <p:cNvSpPr>
            <a:spLocks noGrp="1"/>
          </p:cNvSpPr>
          <p:nvPr>
            <p:ph type="title"/>
          </p:nvPr>
        </p:nvSpPr>
        <p:spPr>
          <a:xfrm>
            <a:off x="838200" y="182563"/>
            <a:ext cx="10515600" cy="792162"/>
          </a:xfrm>
        </p:spPr>
        <p:txBody>
          <a:bodyPr/>
          <a:lstStyle/>
          <a:p>
            <a:pPr eaLnBrk="1" hangingPunct="1"/>
            <a:r>
              <a:rPr lang="zh-CN" altLang="en-US" smtClean="0">
                <a:solidFill>
                  <a:schemeClr val="tx1"/>
                </a:solidFill>
                <a:cs typeface="Arial" charset="0"/>
              </a:rPr>
              <a:t>【</a:t>
            </a:r>
            <a:r>
              <a:rPr lang="en-US" altLang="zh-CN" smtClean="0">
                <a:solidFill>
                  <a:schemeClr val="tx1"/>
                </a:solidFill>
                <a:cs typeface="Arial" charset="0"/>
              </a:rPr>
              <a:t>NOIP2013</a:t>
            </a:r>
            <a:r>
              <a:rPr lang="zh-CN" altLang="en-US" smtClean="0">
                <a:solidFill>
                  <a:schemeClr val="tx1"/>
                </a:solidFill>
                <a:cs typeface="Arial" charset="0"/>
              </a:rPr>
              <a:t>初赛】</a:t>
            </a:r>
            <a:r>
              <a:rPr lang="zh-CN" altLang="en-US" smtClean="0">
                <a:solidFill>
                  <a:schemeClr val="tx1"/>
                </a:solidFill>
              </a:rPr>
              <a:t>问题求解</a:t>
            </a:r>
            <a:r>
              <a:rPr lang="en-US" altLang="zh-CN" smtClean="0">
                <a:solidFill>
                  <a:schemeClr val="tx1"/>
                </a:solidFill>
              </a:rPr>
              <a:t>/2</a:t>
            </a:r>
            <a:endParaRPr lang="en-US" altLang="zh-CN" smtClean="0">
              <a:solidFill>
                <a:schemeClr val="tx1"/>
              </a:solidFill>
            </a:endParaRPr>
          </a:p>
        </p:txBody>
      </p:sp>
      <p:sp>
        <p:nvSpPr>
          <p:cNvPr id="46082" name="内容占位符 2"/>
          <p:cNvSpPr>
            <a:spLocks noGrp="1"/>
          </p:cNvSpPr>
          <p:nvPr>
            <p:ph sz="half" idx="1"/>
          </p:nvPr>
        </p:nvSpPr>
        <p:spPr>
          <a:xfrm>
            <a:off x="838200" y="1295400"/>
            <a:ext cx="10515600" cy="2738438"/>
          </a:xfrm>
        </p:spPr>
        <p:txBody>
          <a:bodyPr/>
          <a:lstStyle/>
          <a:p>
            <a:pPr eaLnBrk="1" hangingPunct="1"/>
            <a:r>
              <a:rPr lang="zh-CN" altLang="en-US" smtClean="0">
                <a:solidFill>
                  <a:schemeClr val="tx1"/>
                </a:solidFill>
                <a:latin typeface="黑体" pitchFamily="49" charset="-122"/>
              </a:rPr>
              <a:t>现有一只青蛙，初始时在</a:t>
            </a:r>
            <a:r>
              <a:rPr lang="en-US" altLang="zh-CN" smtClean="0">
                <a:solidFill>
                  <a:schemeClr val="tx1"/>
                </a:solidFill>
                <a:latin typeface="黑体" pitchFamily="49" charset="-122"/>
              </a:rPr>
              <a:t>N</a:t>
            </a:r>
            <a:r>
              <a:rPr lang="zh-CN" altLang="en-US" smtClean="0">
                <a:solidFill>
                  <a:schemeClr val="tx1"/>
                </a:solidFill>
                <a:latin typeface="黑体" pitchFamily="49" charset="-122"/>
              </a:rPr>
              <a:t>号荷叶上。当它某一时刻在k号荷叶上时，下一时刻将等概率地随机跳到 1、 2、…、k 号荷叶之一上，直至跳到 1 号荷叶为止。</a:t>
            </a:r>
            <a:endParaRPr lang="zh-CN" altLang="en-US" smtClean="0">
              <a:solidFill>
                <a:schemeClr val="tx1"/>
              </a:solidFill>
              <a:latin typeface="黑体" pitchFamily="49" charset="-122"/>
            </a:endParaRPr>
          </a:p>
          <a:p>
            <a:pPr eaLnBrk="1" hangingPunct="1"/>
            <a:r>
              <a:rPr lang="zh-CN" altLang="en-US" smtClean="0">
                <a:solidFill>
                  <a:schemeClr val="tx1"/>
                </a:solidFill>
                <a:latin typeface="黑体" pitchFamily="49" charset="-122"/>
              </a:rPr>
              <a:t>当 </a:t>
            </a:r>
            <a:r>
              <a:rPr lang="en-US" altLang="zh-CN" smtClean="0">
                <a:solidFill>
                  <a:schemeClr val="tx1"/>
                </a:solidFill>
                <a:latin typeface="黑体" pitchFamily="49" charset="-122"/>
              </a:rPr>
              <a:t>N</a:t>
            </a:r>
            <a:r>
              <a:rPr lang="zh-CN" altLang="en-US" smtClean="0">
                <a:solidFill>
                  <a:schemeClr val="tx1"/>
                </a:solidFill>
                <a:latin typeface="黑体" pitchFamily="49" charset="-122"/>
              </a:rPr>
              <a:t> = 2 时，平均一共跳 2 次；</a:t>
            </a:r>
            <a:endParaRPr lang="zh-CN" altLang="en-US" smtClean="0">
              <a:solidFill>
                <a:schemeClr val="tx1"/>
              </a:solidFill>
              <a:latin typeface="黑体" pitchFamily="49" charset="-122"/>
            </a:endParaRPr>
          </a:p>
          <a:p>
            <a:pPr eaLnBrk="1" hangingPunct="1"/>
            <a:r>
              <a:rPr lang="zh-CN" altLang="en-US" smtClean="0">
                <a:solidFill>
                  <a:schemeClr val="tx1"/>
                </a:solidFill>
                <a:latin typeface="黑体" pitchFamily="49" charset="-122"/>
              </a:rPr>
              <a:t>当 </a:t>
            </a:r>
            <a:r>
              <a:rPr lang="en-US" altLang="zh-CN" smtClean="0">
                <a:solidFill>
                  <a:schemeClr val="tx1"/>
                </a:solidFill>
                <a:latin typeface="黑体" pitchFamily="49" charset="-122"/>
              </a:rPr>
              <a:t>N</a:t>
            </a:r>
            <a:r>
              <a:rPr lang="zh-CN" altLang="en-US" smtClean="0">
                <a:solidFill>
                  <a:schemeClr val="tx1"/>
                </a:solidFill>
                <a:latin typeface="黑体" pitchFamily="49" charset="-122"/>
              </a:rPr>
              <a:t> = 3 时，平均一共跳 2.5 次。</a:t>
            </a:r>
            <a:endParaRPr lang="zh-CN" altLang="en-US" smtClean="0">
              <a:solidFill>
                <a:schemeClr val="tx1"/>
              </a:solidFill>
              <a:latin typeface="黑体" pitchFamily="49" charset="-122"/>
            </a:endParaRPr>
          </a:p>
          <a:p>
            <a:pPr eaLnBrk="1" hangingPunct="1"/>
            <a:r>
              <a:rPr lang="zh-CN" altLang="en-US" smtClean="0">
                <a:solidFill>
                  <a:schemeClr val="tx1"/>
                </a:solidFill>
                <a:latin typeface="黑体" pitchFamily="49" charset="-122"/>
              </a:rPr>
              <a:t>则当 </a:t>
            </a:r>
            <a:r>
              <a:rPr lang="en-US" altLang="zh-CN" smtClean="0">
                <a:solidFill>
                  <a:schemeClr val="tx1"/>
                </a:solidFill>
                <a:latin typeface="黑体" pitchFamily="49" charset="-122"/>
              </a:rPr>
              <a:t>N</a:t>
            </a:r>
            <a:r>
              <a:rPr lang="zh-CN" altLang="en-US" smtClean="0">
                <a:solidFill>
                  <a:schemeClr val="tx1"/>
                </a:solidFill>
                <a:latin typeface="黑体" pitchFamily="49" charset="-122"/>
              </a:rPr>
              <a:t> = 5 时，平均一共跳_________次</a:t>
            </a:r>
            <a:endParaRPr lang="zh-CN" altLang="en-US" smtClean="0">
              <a:solidFill>
                <a:schemeClr val="tx1"/>
              </a:solidFill>
              <a:latin typeface="黑体" pitchFamily="49" charset="-122"/>
            </a:endParaRPr>
          </a:p>
        </p:txBody>
      </p:sp>
      <p:pic>
        <p:nvPicPr>
          <p:cNvPr id="46083" name="内容占位符 6" descr="TIM截图20171211124859"/>
          <p:cNvPicPr>
            <a:picLocks noGrp="1" noChangeAspect="1"/>
          </p:cNvPicPr>
          <p:nvPr>
            <p:ph sz="half" idx="2"/>
          </p:nvPr>
        </p:nvPicPr>
        <p:blipFill>
          <a:blip r:embed="rId1"/>
          <a:srcRect/>
          <a:stretch>
            <a:fillRect/>
          </a:stretch>
        </p:blipFill>
        <p:spPr>
          <a:xfrm>
            <a:off x="909638" y="4033838"/>
            <a:ext cx="10372725" cy="1352550"/>
          </a:xfr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6082">
                                            <p:txEl>
                                              <p:pRg st="0" end="0"/>
                                            </p:txEl>
                                          </p:spTgt>
                                        </p:tgtEl>
                                        <p:attrNameLst>
                                          <p:attrName>style.visibility</p:attrName>
                                        </p:attrNameLst>
                                      </p:cBhvr>
                                      <p:to>
                                        <p:strVal val="visible"/>
                                      </p:to>
                                    </p:set>
                                    <p:animEffect transition="in" filter="blinds(horizontal)">
                                      <p:cBhvr>
                                        <p:cTn id="7" dur="500"/>
                                        <p:tgtEl>
                                          <p:spTgt spid="4608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6082">
                                            <p:txEl>
                                              <p:pRg st="1" end="1"/>
                                            </p:txEl>
                                          </p:spTgt>
                                        </p:tgtEl>
                                        <p:attrNameLst>
                                          <p:attrName>style.visibility</p:attrName>
                                        </p:attrNameLst>
                                      </p:cBhvr>
                                      <p:to>
                                        <p:strVal val="visible"/>
                                      </p:to>
                                    </p:set>
                                    <p:animEffect transition="in" filter="blinds(horizontal)">
                                      <p:cBhvr>
                                        <p:cTn id="12" dur="500"/>
                                        <p:tgtEl>
                                          <p:spTgt spid="4608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6082">
                                            <p:txEl>
                                              <p:pRg st="2" end="2"/>
                                            </p:txEl>
                                          </p:spTgt>
                                        </p:tgtEl>
                                        <p:attrNameLst>
                                          <p:attrName>style.visibility</p:attrName>
                                        </p:attrNameLst>
                                      </p:cBhvr>
                                      <p:to>
                                        <p:strVal val="visible"/>
                                      </p:to>
                                    </p:set>
                                    <p:animEffect transition="in" filter="blinds(horizontal)">
                                      <p:cBhvr>
                                        <p:cTn id="17" dur="500"/>
                                        <p:tgtEl>
                                          <p:spTgt spid="4608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6082">
                                            <p:txEl>
                                              <p:pRg st="3" end="3"/>
                                            </p:txEl>
                                          </p:spTgt>
                                        </p:tgtEl>
                                        <p:attrNameLst>
                                          <p:attrName>style.visibility</p:attrName>
                                        </p:attrNameLst>
                                      </p:cBhvr>
                                      <p:to>
                                        <p:strVal val="visible"/>
                                      </p:to>
                                    </p:set>
                                    <p:animEffect transition="in" filter="blinds(horizontal)">
                                      <p:cBhvr>
                                        <p:cTn id="22" dur="500"/>
                                        <p:tgtEl>
                                          <p:spTgt spid="4608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1"/>
          <p:cNvSpPr>
            <a:spLocks noGrp="1"/>
          </p:cNvSpPr>
          <p:nvPr>
            <p:ph type="title"/>
          </p:nvPr>
        </p:nvSpPr>
        <p:spPr/>
        <p:txBody>
          <a:bodyPr/>
          <a:lstStyle/>
          <a:p>
            <a:pPr eaLnBrk="1" hangingPunct="1"/>
            <a:r>
              <a:rPr lang="zh-CN" altLang="en-US" smtClean="0">
                <a:solidFill>
                  <a:schemeClr val="tx1"/>
                </a:solidFill>
                <a:cs typeface="Arial" charset="0"/>
              </a:rPr>
              <a:t>【</a:t>
            </a:r>
            <a:r>
              <a:rPr lang="en-US" altLang="zh-CN" smtClean="0">
                <a:solidFill>
                  <a:schemeClr val="tx1"/>
                </a:solidFill>
                <a:cs typeface="Arial" charset="0"/>
              </a:rPr>
              <a:t>NOIP2013</a:t>
            </a:r>
            <a:r>
              <a:rPr lang="zh-CN" altLang="en-US" smtClean="0">
                <a:solidFill>
                  <a:schemeClr val="tx1"/>
                </a:solidFill>
                <a:cs typeface="Arial" charset="0"/>
              </a:rPr>
              <a:t>初赛】</a:t>
            </a:r>
            <a:r>
              <a:rPr lang="zh-CN" altLang="en-US" smtClean="0">
                <a:solidFill>
                  <a:schemeClr val="tx1"/>
                </a:solidFill>
              </a:rPr>
              <a:t>问题求解</a:t>
            </a:r>
            <a:r>
              <a:rPr lang="en-US" altLang="zh-CN" smtClean="0">
                <a:solidFill>
                  <a:schemeClr val="tx1"/>
                </a:solidFill>
              </a:rPr>
              <a:t>/2</a:t>
            </a:r>
            <a:endParaRPr lang="en-US" altLang="zh-CN" smtClean="0">
              <a:solidFill>
                <a:schemeClr val="tx1"/>
              </a:solidFill>
            </a:endParaRPr>
          </a:p>
        </p:txBody>
      </p:sp>
      <p:sp>
        <p:nvSpPr>
          <p:cNvPr id="47106" name="内容占位符 2"/>
          <p:cNvSpPr>
            <a:spLocks noGrp="1"/>
          </p:cNvSpPr>
          <p:nvPr>
            <p:ph idx="1"/>
          </p:nvPr>
        </p:nvSpPr>
        <p:spPr>
          <a:xfrm>
            <a:off x="838200" y="1381125"/>
            <a:ext cx="10515600" cy="5092700"/>
          </a:xfrm>
        </p:spPr>
        <p:txBody>
          <a:bodyPr/>
          <a:lstStyle/>
          <a:p>
            <a:pPr eaLnBrk="1" hangingPunct="1">
              <a:lnSpc>
                <a:spcPct val="80000"/>
              </a:lnSpc>
              <a:spcBef>
                <a:spcPts val="600"/>
              </a:spcBef>
              <a:spcAft>
                <a:spcPts val="600"/>
              </a:spcAft>
            </a:pPr>
            <a:r>
              <a:rPr lang="zh-CN" altLang="en-US" smtClean="0">
                <a:solidFill>
                  <a:schemeClr val="tx1"/>
                </a:solidFill>
                <a:latin typeface="黑体" pitchFamily="49" charset="-122"/>
                <a:sym typeface="+mn-ea"/>
              </a:rPr>
              <a:t>定义</a:t>
            </a:r>
            <a:r>
              <a:rPr lang="en-US" altLang="zh-CN" smtClean="0">
                <a:solidFill>
                  <a:schemeClr val="tx1"/>
                </a:solidFill>
                <a:latin typeface="黑体" pitchFamily="49" charset="-122"/>
                <a:sym typeface="+mn-ea"/>
              </a:rPr>
              <a:t>F(x)</a:t>
            </a:r>
            <a:r>
              <a:rPr lang="zh-CN" altLang="en-US" smtClean="0">
                <a:solidFill>
                  <a:schemeClr val="tx1"/>
                </a:solidFill>
                <a:latin typeface="黑体" pitchFamily="49" charset="-122"/>
                <a:sym typeface="+mn-ea"/>
              </a:rPr>
              <a:t>表示青蛙在</a:t>
            </a:r>
            <a:r>
              <a:rPr lang="en-US" altLang="zh-CN" smtClean="0">
                <a:solidFill>
                  <a:schemeClr val="tx1"/>
                </a:solidFill>
                <a:latin typeface="黑体" pitchFamily="49" charset="-122"/>
                <a:sym typeface="+mn-ea"/>
              </a:rPr>
              <a:t>x</a:t>
            </a:r>
            <a:r>
              <a:rPr lang="zh-CN" altLang="en-US" smtClean="0">
                <a:solidFill>
                  <a:schemeClr val="tx1"/>
                </a:solidFill>
                <a:latin typeface="黑体" pitchFamily="49" charset="-122"/>
                <a:sym typeface="+mn-ea"/>
              </a:rPr>
              <a:t>号荷叶时跳到</a:t>
            </a:r>
            <a:r>
              <a:rPr lang="en-US" altLang="zh-CN" smtClean="0">
                <a:solidFill>
                  <a:schemeClr val="tx1"/>
                </a:solidFill>
                <a:latin typeface="黑体" pitchFamily="49" charset="-122"/>
                <a:sym typeface="+mn-ea"/>
              </a:rPr>
              <a:t>1</a:t>
            </a:r>
            <a:r>
              <a:rPr lang="zh-CN" altLang="en-US" smtClean="0">
                <a:solidFill>
                  <a:schemeClr val="tx1"/>
                </a:solidFill>
                <a:latin typeface="黑体" pitchFamily="49" charset="-122"/>
                <a:sym typeface="+mn-ea"/>
              </a:rPr>
              <a:t>号荷叶的期望步数。</a:t>
            </a:r>
            <a:endParaRPr lang="zh-CN" altLang="en-US" smtClean="0">
              <a:solidFill>
                <a:schemeClr val="tx1"/>
              </a:solidFill>
              <a:latin typeface="黑体" pitchFamily="49" charset="-122"/>
              <a:sym typeface="+mn-ea"/>
            </a:endParaRPr>
          </a:p>
          <a:p>
            <a:pPr eaLnBrk="1" hangingPunct="1">
              <a:lnSpc>
                <a:spcPct val="80000"/>
              </a:lnSpc>
              <a:spcBef>
                <a:spcPts val="600"/>
              </a:spcBef>
              <a:spcAft>
                <a:spcPts val="600"/>
              </a:spcAft>
            </a:pPr>
            <a:r>
              <a:rPr lang="zh-CN" altLang="en-US" smtClean="0">
                <a:solidFill>
                  <a:schemeClr val="tx1"/>
                </a:solidFill>
                <a:latin typeface="黑体" pitchFamily="49" charset="-122"/>
                <a:sym typeface="+mn-ea"/>
              </a:rPr>
              <a:t>显然</a:t>
            </a:r>
            <a:r>
              <a:rPr lang="en-US" altLang="zh-CN" smtClean="0">
                <a:solidFill>
                  <a:schemeClr val="tx1"/>
                </a:solidFill>
                <a:latin typeface="黑体" pitchFamily="49" charset="-122"/>
                <a:sym typeface="+mn-ea"/>
              </a:rPr>
              <a:t>F(1) = 0</a:t>
            </a:r>
            <a:r>
              <a:rPr lang="zh-CN" altLang="zh-CN" smtClean="0">
                <a:solidFill>
                  <a:schemeClr val="tx1"/>
                </a:solidFill>
                <a:latin typeface="黑体" pitchFamily="49" charset="-122"/>
                <a:sym typeface="+mn-ea"/>
              </a:rPr>
              <a:t>。考虑如何求解</a:t>
            </a:r>
            <a:r>
              <a:rPr lang="en-US" altLang="zh-CN" smtClean="0">
                <a:solidFill>
                  <a:schemeClr val="tx1"/>
                </a:solidFill>
                <a:latin typeface="黑体" pitchFamily="49" charset="-122"/>
                <a:sym typeface="+mn-ea"/>
              </a:rPr>
              <a:t>F(2)</a:t>
            </a:r>
            <a:r>
              <a:rPr lang="zh-CN" altLang="zh-CN" smtClean="0">
                <a:solidFill>
                  <a:schemeClr val="tx1"/>
                </a:solidFill>
                <a:latin typeface="黑体" pitchFamily="49" charset="-122"/>
                <a:sym typeface="+mn-ea"/>
              </a:rPr>
              <a:t>。</a:t>
            </a:r>
            <a:endParaRPr lang="zh-CN" altLang="zh-CN" smtClean="0">
              <a:solidFill>
                <a:schemeClr val="tx1"/>
              </a:solidFill>
              <a:latin typeface="黑体" pitchFamily="49" charset="-122"/>
              <a:sym typeface="+mn-ea"/>
            </a:endParaRPr>
          </a:p>
          <a:p>
            <a:pPr eaLnBrk="1" hangingPunct="1">
              <a:lnSpc>
                <a:spcPct val="80000"/>
              </a:lnSpc>
              <a:spcBef>
                <a:spcPts val="600"/>
              </a:spcBef>
              <a:spcAft>
                <a:spcPts val="600"/>
              </a:spcAft>
            </a:pPr>
            <a:r>
              <a:rPr lang="zh-CN" altLang="zh-CN" smtClean="0">
                <a:solidFill>
                  <a:schemeClr val="tx1"/>
                </a:solidFill>
                <a:latin typeface="黑体" pitchFamily="49" charset="-122"/>
                <a:sym typeface="+mn-ea"/>
              </a:rPr>
              <a:t>在</a:t>
            </a:r>
            <a:r>
              <a:rPr lang="en-US" altLang="zh-CN" smtClean="0">
                <a:solidFill>
                  <a:schemeClr val="tx1"/>
                </a:solidFill>
                <a:latin typeface="黑体" pitchFamily="49" charset="-122"/>
                <a:sym typeface="+mn-ea"/>
              </a:rPr>
              <a:t>2</a:t>
            </a:r>
            <a:r>
              <a:rPr lang="zh-CN" altLang="en-US" smtClean="0">
                <a:solidFill>
                  <a:schemeClr val="tx1"/>
                </a:solidFill>
                <a:latin typeface="黑体" pitchFamily="49" charset="-122"/>
                <a:sym typeface="+mn-ea"/>
              </a:rPr>
              <a:t>号荷叶</a:t>
            </a:r>
            <a:r>
              <a:rPr lang="zh-CN" altLang="en-US" b="1" u="sng" smtClean="0">
                <a:solidFill>
                  <a:schemeClr val="tx1"/>
                </a:solidFill>
                <a:latin typeface="黑体" pitchFamily="49" charset="-122"/>
                <a:sym typeface="+mn-ea"/>
              </a:rPr>
              <a:t>跳出一步</a:t>
            </a:r>
            <a:r>
              <a:rPr lang="zh-CN" altLang="en-US" smtClean="0">
                <a:solidFill>
                  <a:schemeClr val="tx1"/>
                </a:solidFill>
                <a:latin typeface="黑体" pitchFamily="49" charset="-122"/>
                <a:sym typeface="+mn-ea"/>
              </a:rPr>
              <a:t>，可能的落点是</a:t>
            </a:r>
            <a:r>
              <a:rPr lang="en-US" altLang="zh-CN" smtClean="0">
                <a:solidFill>
                  <a:schemeClr val="tx1"/>
                </a:solidFill>
                <a:latin typeface="黑体" pitchFamily="49" charset="-122"/>
                <a:sym typeface="+mn-ea"/>
              </a:rPr>
              <a:t>1</a:t>
            </a:r>
            <a:r>
              <a:rPr lang="zh-CN" altLang="en-US" smtClean="0">
                <a:solidFill>
                  <a:schemeClr val="tx1"/>
                </a:solidFill>
                <a:latin typeface="黑体" pitchFamily="49" charset="-122"/>
                <a:sym typeface="+mn-ea"/>
              </a:rPr>
              <a:t>号荷叶，和</a:t>
            </a:r>
            <a:r>
              <a:rPr lang="en-US" altLang="zh-CN" smtClean="0">
                <a:solidFill>
                  <a:schemeClr val="tx1"/>
                </a:solidFill>
                <a:latin typeface="黑体" pitchFamily="49" charset="-122"/>
                <a:sym typeface="+mn-ea"/>
              </a:rPr>
              <a:t>2</a:t>
            </a:r>
            <a:r>
              <a:rPr lang="zh-CN" altLang="en-US" smtClean="0">
                <a:solidFill>
                  <a:schemeClr val="tx1"/>
                </a:solidFill>
                <a:latin typeface="黑体" pitchFamily="49" charset="-122"/>
                <a:sym typeface="+mn-ea"/>
              </a:rPr>
              <a:t>号荷叶，各有</a:t>
            </a:r>
            <a:r>
              <a:rPr lang="en-US" altLang="zh-CN" smtClean="0">
                <a:solidFill>
                  <a:schemeClr val="tx1"/>
                </a:solidFill>
                <a:latin typeface="黑体" pitchFamily="49" charset="-122"/>
                <a:sym typeface="+mn-ea"/>
              </a:rPr>
              <a:t>1/2</a:t>
            </a:r>
            <a:r>
              <a:rPr lang="zh-CN" altLang="zh-CN" smtClean="0">
                <a:solidFill>
                  <a:schemeClr val="tx1"/>
                </a:solidFill>
                <a:latin typeface="黑体" pitchFamily="49" charset="-122"/>
                <a:sym typeface="+mn-ea"/>
              </a:rPr>
              <a:t>的概率。</a:t>
            </a:r>
            <a:endParaRPr lang="zh-CN" altLang="zh-CN" smtClean="0">
              <a:solidFill>
                <a:schemeClr val="tx1"/>
              </a:solidFill>
              <a:latin typeface="黑体" pitchFamily="49" charset="-122"/>
              <a:sym typeface="+mn-ea"/>
            </a:endParaRPr>
          </a:p>
          <a:p>
            <a:pPr eaLnBrk="1" hangingPunct="1">
              <a:lnSpc>
                <a:spcPct val="80000"/>
              </a:lnSpc>
              <a:spcBef>
                <a:spcPts val="600"/>
              </a:spcBef>
              <a:spcAft>
                <a:spcPts val="600"/>
              </a:spcAft>
            </a:pPr>
            <a:r>
              <a:rPr lang="zh-CN" altLang="en-US" smtClean="0">
                <a:solidFill>
                  <a:schemeClr val="tx1"/>
                </a:solidFill>
                <a:latin typeface="黑体" pitchFamily="49" charset="-122"/>
                <a:sym typeface="+mn-ea"/>
              </a:rPr>
              <a:t>因此，</a:t>
            </a:r>
            <a:r>
              <a:rPr lang="en-US" altLang="zh-CN" smtClean="0">
                <a:solidFill>
                  <a:schemeClr val="tx1"/>
                </a:solidFill>
                <a:latin typeface="黑体" pitchFamily="49" charset="-122"/>
                <a:sym typeface="+mn-ea"/>
              </a:rPr>
              <a:t>F(2) = 1 + 1/2 * F(1) + 1/2 * F(2)</a:t>
            </a:r>
            <a:r>
              <a:rPr lang="zh-CN" altLang="en-US" smtClean="0">
                <a:solidFill>
                  <a:schemeClr val="tx1"/>
                </a:solidFill>
                <a:latin typeface="黑体" pitchFamily="49" charset="-122"/>
                <a:sym typeface="+mn-ea"/>
              </a:rPr>
              <a:t>。</a:t>
            </a:r>
            <a:endParaRPr lang="zh-CN" altLang="en-US" smtClean="0">
              <a:solidFill>
                <a:schemeClr val="tx1"/>
              </a:solidFill>
              <a:latin typeface="黑体" pitchFamily="49" charset="-122"/>
              <a:sym typeface="+mn-ea"/>
            </a:endParaRPr>
          </a:p>
          <a:p>
            <a:pPr eaLnBrk="1" hangingPunct="1">
              <a:lnSpc>
                <a:spcPct val="80000"/>
              </a:lnSpc>
              <a:spcBef>
                <a:spcPts val="600"/>
              </a:spcBef>
              <a:spcAft>
                <a:spcPts val="600"/>
              </a:spcAft>
            </a:pPr>
            <a:r>
              <a:rPr lang="zh-CN" altLang="en-US" smtClean="0">
                <a:solidFill>
                  <a:schemeClr val="tx1"/>
                </a:solidFill>
                <a:latin typeface="黑体" pitchFamily="49" charset="-122"/>
                <a:sym typeface="+mn-ea"/>
              </a:rPr>
              <a:t>我们发现，当</a:t>
            </a:r>
            <a:r>
              <a:rPr lang="en-US" altLang="zh-CN" smtClean="0">
                <a:solidFill>
                  <a:schemeClr val="tx1"/>
                </a:solidFill>
                <a:latin typeface="黑体" pitchFamily="49" charset="-122"/>
                <a:sym typeface="+mn-ea"/>
              </a:rPr>
              <a:t>F(1) = 0</a:t>
            </a:r>
            <a:r>
              <a:rPr lang="zh-CN" altLang="zh-CN" smtClean="0">
                <a:solidFill>
                  <a:schemeClr val="tx1"/>
                </a:solidFill>
                <a:latin typeface="黑体" pitchFamily="49" charset="-122"/>
                <a:sym typeface="+mn-ea"/>
              </a:rPr>
              <a:t> 时，上式是一个一元一次方程，解得</a:t>
            </a:r>
            <a:r>
              <a:rPr lang="en-US" altLang="zh-CN" smtClean="0">
                <a:solidFill>
                  <a:schemeClr val="tx1"/>
                </a:solidFill>
                <a:latin typeface="黑体" pitchFamily="49" charset="-122"/>
                <a:sym typeface="+mn-ea"/>
              </a:rPr>
              <a:t>F(2) = 2</a:t>
            </a:r>
            <a:r>
              <a:rPr lang="zh-CN" altLang="zh-CN" smtClean="0">
                <a:solidFill>
                  <a:schemeClr val="tx1"/>
                </a:solidFill>
                <a:latin typeface="黑体" pitchFamily="49" charset="-122"/>
                <a:sym typeface="+mn-ea"/>
              </a:rPr>
              <a:t>。</a:t>
            </a:r>
            <a:endParaRPr lang="zh-CN" altLang="zh-CN" smtClean="0">
              <a:solidFill>
                <a:schemeClr val="tx1"/>
              </a:solidFill>
              <a:latin typeface="黑体" pitchFamily="49" charset="-122"/>
              <a:sym typeface="+mn-ea"/>
            </a:endParaRPr>
          </a:p>
          <a:p>
            <a:pPr eaLnBrk="1" hangingPunct="1">
              <a:lnSpc>
                <a:spcPct val="100000"/>
              </a:lnSpc>
              <a:spcBef>
                <a:spcPts val="600"/>
              </a:spcBef>
              <a:spcAft>
                <a:spcPts val="600"/>
              </a:spcAft>
            </a:pPr>
            <a:r>
              <a:rPr lang="zh-CN" altLang="zh-CN" smtClean="0">
                <a:solidFill>
                  <a:schemeClr val="tx1"/>
                </a:solidFill>
                <a:latin typeface="黑体" pitchFamily="49" charset="-122"/>
                <a:sym typeface="+mn-ea"/>
              </a:rPr>
              <a:t>同样地，我们可以列式</a:t>
            </a:r>
            <a:r>
              <a:rPr lang="en-US" altLang="zh-CN" smtClean="0">
                <a:solidFill>
                  <a:schemeClr val="tx1"/>
                </a:solidFill>
                <a:latin typeface="黑体" pitchFamily="49" charset="-122"/>
                <a:sym typeface="+mn-ea"/>
              </a:rPr>
              <a:t>F(3) = 1 + 1/3 * F(1) + 1/3 * F(2) + 1/3 * F(3)</a:t>
            </a:r>
            <a:r>
              <a:rPr lang="zh-CN" altLang="zh-CN" smtClean="0">
                <a:solidFill>
                  <a:schemeClr val="tx1"/>
                </a:solidFill>
                <a:latin typeface="黑体" pitchFamily="49" charset="-122"/>
                <a:sym typeface="+mn-ea"/>
              </a:rPr>
              <a:t>。解得</a:t>
            </a:r>
            <a:r>
              <a:rPr lang="en-US" altLang="zh-CN" smtClean="0">
                <a:solidFill>
                  <a:schemeClr val="tx1"/>
                </a:solidFill>
                <a:latin typeface="黑体" pitchFamily="49" charset="-122"/>
                <a:sym typeface="+mn-ea"/>
              </a:rPr>
              <a:t>F(3) = 5/2</a:t>
            </a:r>
            <a:r>
              <a:rPr lang="zh-CN" altLang="zh-CN" smtClean="0">
                <a:solidFill>
                  <a:schemeClr val="tx1"/>
                </a:solidFill>
                <a:latin typeface="黑体" pitchFamily="49" charset="-122"/>
                <a:sym typeface="+mn-ea"/>
              </a:rPr>
              <a:t>。</a:t>
            </a:r>
            <a:endParaRPr lang="zh-CN" altLang="zh-CN" smtClean="0">
              <a:solidFill>
                <a:schemeClr val="tx1"/>
              </a:solidFill>
              <a:latin typeface="黑体" pitchFamily="49" charset="-122"/>
              <a:sym typeface="+mn-ea"/>
            </a:endParaRPr>
          </a:p>
          <a:p>
            <a:pPr eaLnBrk="1" hangingPunct="1">
              <a:lnSpc>
                <a:spcPct val="80000"/>
              </a:lnSpc>
              <a:spcBef>
                <a:spcPts val="600"/>
              </a:spcBef>
              <a:spcAft>
                <a:spcPts val="600"/>
              </a:spcAft>
            </a:pPr>
            <a:r>
              <a:rPr lang="zh-CN" altLang="zh-CN" smtClean="0">
                <a:solidFill>
                  <a:schemeClr val="tx1"/>
                </a:solidFill>
                <a:latin typeface="黑体" pitchFamily="49" charset="-122"/>
                <a:sym typeface="+mn-ea"/>
              </a:rPr>
              <a:t>以此类推，</a:t>
            </a:r>
            <a:r>
              <a:rPr lang="en-US" altLang="zh-CN" smtClean="0">
                <a:solidFill>
                  <a:schemeClr val="tx1"/>
                </a:solidFill>
                <a:latin typeface="黑体" pitchFamily="49" charset="-122"/>
                <a:sym typeface="+mn-ea"/>
              </a:rPr>
              <a:t>F(4) = 1 + 1/4 * (F(1) + F(2) + F(3) + F(4))</a:t>
            </a:r>
            <a:r>
              <a:rPr lang="zh-CN" altLang="en-US" smtClean="0">
                <a:solidFill>
                  <a:schemeClr val="tx1"/>
                </a:solidFill>
                <a:latin typeface="黑体" pitchFamily="49" charset="-122"/>
                <a:sym typeface="+mn-ea"/>
              </a:rPr>
              <a:t>，解得</a:t>
            </a:r>
            <a:r>
              <a:rPr lang="en-US" altLang="zh-CN" smtClean="0">
                <a:solidFill>
                  <a:schemeClr val="tx1"/>
                </a:solidFill>
                <a:latin typeface="黑体" pitchFamily="49" charset="-122"/>
                <a:sym typeface="+mn-ea"/>
              </a:rPr>
              <a:t>F(4) = 17/6</a:t>
            </a:r>
            <a:r>
              <a:rPr lang="zh-CN" altLang="zh-CN" smtClean="0">
                <a:solidFill>
                  <a:schemeClr val="tx1"/>
                </a:solidFill>
                <a:latin typeface="黑体" pitchFamily="49" charset="-122"/>
                <a:sym typeface="+mn-ea"/>
              </a:rPr>
              <a:t>。</a:t>
            </a:r>
            <a:endParaRPr lang="zh-CN" altLang="zh-CN" smtClean="0">
              <a:solidFill>
                <a:schemeClr val="tx1"/>
              </a:solidFill>
              <a:latin typeface="黑体" pitchFamily="49" charset="-122"/>
              <a:sym typeface="+mn-ea"/>
            </a:endParaRPr>
          </a:p>
          <a:p>
            <a:pPr eaLnBrk="1" hangingPunct="1">
              <a:lnSpc>
                <a:spcPct val="80000"/>
              </a:lnSpc>
              <a:spcBef>
                <a:spcPts val="600"/>
              </a:spcBef>
              <a:spcAft>
                <a:spcPts val="600"/>
              </a:spcAft>
            </a:pPr>
            <a:r>
              <a:rPr lang="en-US" altLang="zh-CN" smtClean="0">
                <a:solidFill>
                  <a:schemeClr val="tx1"/>
                </a:solidFill>
                <a:latin typeface="黑体" pitchFamily="49" charset="-122"/>
                <a:sym typeface="+mn-ea"/>
              </a:rPr>
              <a:t>F(5) = 1 + 1/5 * (F(1) + F(2) + F(3) + F(4) + F(5))</a:t>
            </a:r>
            <a:r>
              <a:rPr lang="zh-CN" altLang="en-US" smtClean="0">
                <a:solidFill>
                  <a:schemeClr val="tx1"/>
                </a:solidFill>
                <a:latin typeface="黑体" pitchFamily="49" charset="-122"/>
                <a:sym typeface="+mn-ea"/>
              </a:rPr>
              <a:t>，解得</a:t>
            </a:r>
            <a:r>
              <a:rPr lang="en-US" altLang="zh-CN" smtClean="0">
                <a:solidFill>
                  <a:schemeClr val="tx1"/>
                </a:solidFill>
                <a:latin typeface="黑体" pitchFamily="49" charset="-122"/>
                <a:sym typeface="+mn-ea"/>
              </a:rPr>
              <a:t>F(5) = 37/12</a:t>
            </a:r>
            <a:r>
              <a:rPr lang="zh-CN" altLang="zh-CN" smtClean="0">
                <a:solidFill>
                  <a:schemeClr val="tx1"/>
                </a:solidFill>
                <a:latin typeface="黑体" pitchFamily="49" charset="-122"/>
                <a:sym typeface="+mn-ea"/>
              </a:rPr>
              <a:t>。</a:t>
            </a:r>
            <a:endParaRPr lang="zh-CN" altLang="zh-CN" smtClean="0">
              <a:solidFill>
                <a:schemeClr val="tx1"/>
              </a:solidFill>
              <a:latin typeface="黑体" pitchFamily="49" charset="-122"/>
              <a:sym typeface="+mn-ea"/>
            </a:endParaRPr>
          </a:p>
          <a:p>
            <a:pPr eaLnBrk="1" hangingPunct="1">
              <a:lnSpc>
                <a:spcPct val="80000"/>
              </a:lnSpc>
              <a:spcBef>
                <a:spcPts val="600"/>
              </a:spcBef>
              <a:spcAft>
                <a:spcPts val="600"/>
              </a:spcAft>
            </a:pPr>
            <a:r>
              <a:rPr lang="zh-CN" altLang="zh-CN" smtClean="0">
                <a:solidFill>
                  <a:schemeClr val="tx1"/>
                </a:solidFill>
                <a:latin typeface="黑体" pitchFamily="49" charset="-122"/>
                <a:sym typeface="+mn-ea"/>
              </a:rPr>
              <a:t>因此答案为</a:t>
            </a:r>
            <a:r>
              <a:rPr lang="en-US" altLang="zh-CN" smtClean="0">
                <a:solidFill>
                  <a:schemeClr val="tx1"/>
                </a:solidFill>
                <a:latin typeface="黑体" pitchFamily="49" charset="-122"/>
                <a:sym typeface="+mn-ea"/>
              </a:rPr>
              <a:t>37/12</a:t>
            </a:r>
            <a:r>
              <a:rPr lang="zh-CN" altLang="zh-CN" smtClean="0">
                <a:solidFill>
                  <a:schemeClr val="tx1"/>
                </a:solidFill>
                <a:latin typeface="黑体" pitchFamily="49" charset="-122"/>
                <a:sym typeface="+mn-ea"/>
              </a:rPr>
              <a:t>。</a:t>
            </a:r>
            <a:endParaRPr lang="zh-CN" altLang="zh-CN" smtClean="0">
              <a:solidFill>
                <a:schemeClr val="tx1"/>
              </a:solidFill>
              <a:latin typeface="黑体" pitchFamily="49"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7106">
                                            <p:txEl>
                                              <p:pRg st="0" end="0"/>
                                            </p:txEl>
                                          </p:spTgt>
                                        </p:tgtEl>
                                        <p:attrNameLst>
                                          <p:attrName>style.visibility</p:attrName>
                                        </p:attrNameLst>
                                      </p:cBhvr>
                                      <p:to>
                                        <p:strVal val="visible"/>
                                      </p:to>
                                    </p:set>
                                    <p:animEffect transition="in" filter="blinds(horizontal)">
                                      <p:cBhvr>
                                        <p:cTn id="7" dur="500"/>
                                        <p:tgtEl>
                                          <p:spTgt spid="4710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7106">
                                            <p:txEl>
                                              <p:pRg st="1" end="1"/>
                                            </p:txEl>
                                          </p:spTgt>
                                        </p:tgtEl>
                                        <p:attrNameLst>
                                          <p:attrName>style.visibility</p:attrName>
                                        </p:attrNameLst>
                                      </p:cBhvr>
                                      <p:to>
                                        <p:strVal val="visible"/>
                                      </p:to>
                                    </p:set>
                                    <p:animEffect transition="in" filter="blinds(horizontal)">
                                      <p:cBhvr>
                                        <p:cTn id="12" dur="500"/>
                                        <p:tgtEl>
                                          <p:spTgt spid="4710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7106">
                                            <p:txEl>
                                              <p:pRg st="2" end="2"/>
                                            </p:txEl>
                                          </p:spTgt>
                                        </p:tgtEl>
                                        <p:attrNameLst>
                                          <p:attrName>style.visibility</p:attrName>
                                        </p:attrNameLst>
                                      </p:cBhvr>
                                      <p:to>
                                        <p:strVal val="visible"/>
                                      </p:to>
                                    </p:set>
                                    <p:animEffect transition="in" filter="blinds(horizontal)">
                                      <p:cBhvr>
                                        <p:cTn id="17" dur="500"/>
                                        <p:tgtEl>
                                          <p:spTgt spid="4710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7106">
                                            <p:txEl>
                                              <p:pRg st="3" end="3"/>
                                            </p:txEl>
                                          </p:spTgt>
                                        </p:tgtEl>
                                        <p:attrNameLst>
                                          <p:attrName>style.visibility</p:attrName>
                                        </p:attrNameLst>
                                      </p:cBhvr>
                                      <p:to>
                                        <p:strVal val="visible"/>
                                      </p:to>
                                    </p:set>
                                    <p:animEffect transition="in" filter="blinds(horizontal)">
                                      <p:cBhvr>
                                        <p:cTn id="22" dur="500"/>
                                        <p:tgtEl>
                                          <p:spTgt spid="4710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7106">
                                            <p:txEl>
                                              <p:pRg st="4" end="4"/>
                                            </p:txEl>
                                          </p:spTgt>
                                        </p:tgtEl>
                                        <p:attrNameLst>
                                          <p:attrName>style.visibility</p:attrName>
                                        </p:attrNameLst>
                                      </p:cBhvr>
                                      <p:to>
                                        <p:strVal val="visible"/>
                                      </p:to>
                                    </p:set>
                                    <p:animEffect transition="in" filter="blinds(horizontal)">
                                      <p:cBhvr>
                                        <p:cTn id="27" dur="500"/>
                                        <p:tgtEl>
                                          <p:spTgt spid="4710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7106">
                                            <p:txEl>
                                              <p:pRg st="5" end="5"/>
                                            </p:txEl>
                                          </p:spTgt>
                                        </p:tgtEl>
                                        <p:attrNameLst>
                                          <p:attrName>style.visibility</p:attrName>
                                        </p:attrNameLst>
                                      </p:cBhvr>
                                      <p:to>
                                        <p:strVal val="visible"/>
                                      </p:to>
                                    </p:set>
                                    <p:animEffect transition="in" filter="blinds(horizontal)">
                                      <p:cBhvr>
                                        <p:cTn id="32" dur="500"/>
                                        <p:tgtEl>
                                          <p:spTgt spid="4710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7106">
                                            <p:txEl>
                                              <p:pRg st="6" end="6"/>
                                            </p:txEl>
                                          </p:spTgt>
                                        </p:tgtEl>
                                        <p:attrNameLst>
                                          <p:attrName>style.visibility</p:attrName>
                                        </p:attrNameLst>
                                      </p:cBhvr>
                                      <p:to>
                                        <p:strVal val="visible"/>
                                      </p:to>
                                    </p:set>
                                    <p:animEffect transition="in" filter="blinds(horizontal)">
                                      <p:cBhvr>
                                        <p:cTn id="37" dur="500"/>
                                        <p:tgtEl>
                                          <p:spTgt spid="4710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7106">
                                            <p:txEl>
                                              <p:pRg st="7" end="7"/>
                                            </p:txEl>
                                          </p:spTgt>
                                        </p:tgtEl>
                                        <p:attrNameLst>
                                          <p:attrName>style.visibility</p:attrName>
                                        </p:attrNameLst>
                                      </p:cBhvr>
                                      <p:to>
                                        <p:strVal val="visible"/>
                                      </p:to>
                                    </p:set>
                                    <p:animEffect transition="in" filter="blinds(horizontal)">
                                      <p:cBhvr>
                                        <p:cTn id="42" dur="500"/>
                                        <p:tgtEl>
                                          <p:spTgt spid="4710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7106">
                                            <p:txEl>
                                              <p:pRg st="8" end="8"/>
                                            </p:txEl>
                                          </p:spTgt>
                                        </p:tgtEl>
                                        <p:attrNameLst>
                                          <p:attrName>style.visibility</p:attrName>
                                        </p:attrNameLst>
                                      </p:cBhvr>
                                      <p:to>
                                        <p:strVal val="visible"/>
                                      </p:to>
                                    </p:set>
                                    <p:animEffect transition="in" filter="blinds(horizontal)">
                                      <p:cBhvr>
                                        <p:cTn id="47" dur="500"/>
                                        <p:tgtEl>
                                          <p:spTgt spid="4710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1"/>
          <p:cNvSpPr>
            <a:spLocks noGrp="1"/>
          </p:cNvSpPr>
          <p:nvPr>
            <p:ph type="title"/>
          </p:nvPr>
        </p:nvSpPr>
        <p:spPr/>
        <p:txBody>
          <a:bodyPr/>
          <a:lstStyle/>
          <a:p>
            <a:pPr eaLnBrk="1" hangingPunct="1"/>
            <a:r>
              <a:rPr lang="zh-CN" altLang="en-US" sz="4300" smtClean="0">
                <a:solidFill>
                  <a:schemeClr val="tx1"/>
                </a:solidFill>
                <a:cs typeface="Arial" charset="0"/>
              </a:rPr>
              <a:t>【SHOI 2002】</a:t>
            </a:r>
            <a:r>
              <a:rPr lang="zh-CN" altLang="en-US" sz="4300" smtClean="0">
                <a:solidFill>
                  <a:schemeClr val="tx1"/>
                </a:solidFill>
                <a:latin typeface="黑体" pitchFamily="49" charset="-122"/>
              </a:rPr>
              <a:t>百事世界杯之旅 加强版</a:t>
            </a:r>
            <a:endParaRPr lang="zh-CN" altLang="en-US" sz="4300" smtClean="0">
              <a:solidFill>
                <a:schemeClr val="tx1"/>
              </a:solidFill>
              <a:latin typeface="黑体" pitchFamily="49" charset="-122"/>
            </a:endParaRPr>
          </a:p>
        </p:txBody>
      </p:sp>
      <p:sp>
        <p:nvSpPr>
          <p:cNvPr id="48130" name="内容占位符 2"/>
          <p:cNvSpPr>
            <a:spLocks noGrp="1"/>
          </p:cNvSpPr>
          <p:nvPr>
            <p:ph idx="1"/>
          </p:nvPr>
        </p:nvSpPr>
        <p:spPr/>
        <p:txBody>
          <a:bodyPr/>
          <a:lstStyle/>
          <a:p>
            <a:pPr eaLnBrk="1" hangingPunct="1">
              <a:lnSpc>
                <a:spcPct val="130000"/>
              </a:lnSpc>
              <a:spcBef>
                <a:spcPts val="600"/>
              </a:spcBef>
            </a:pPr>
            <a:r>
              <a:rPr lang="zh-CN" altLang="en-US" sz="2200" smtClean="0">
                <a:solidFill>
                  <a:schemeClr val="tx1"/>
                </a:solidFill>
                <a:latin typeface="黑体" pitchFamily="49" charset="-122"/>
              </a:rPr>
              <a:t>“2018年夏天世界杯就要在俄罗斯举办了，作为本次赛事最大的赞助商百事公司推出了隆重的赞助活动，任何球迷只要购买百事可乐都有机会中奖得到一张世界杯的门票。中奖规则是这样的：百事的每一瓶饮料的瓶盖上都会有一个百事球星的名字，并且每一个专买店会印有该店的ID，你只要在s个百事专买店购买百事饮料，并凑齐所有百事球星的名字且这些瓶盖必须来自s个不同的专买店，即每个专买店至少贡献一个瓶盖，就可以免费赴俄罗斯举观看世界杯。还不赶快行动！”</a:t>
            </a:r>
            <a:endParaRPr lang="zh-CN" altLang="en-US" sz="2200" smtClean="0">
              <a:solidFill>
                <a:schemeClr val="tx1"/>
              </a:solidFill>
              <a:latin typeface="黑体" pitchFamily="49" charset="-122"/>
            </a:endParaRPr>
          </a:p>
          <a:p>
            <a:pPr eaLnBrk="1" hangingPunct="1">
              <a:lnSpc>
                <a:spcPct val="130000"/>
              </a:lnSpc>
              <a:spcBef>
                <a:spcPts val="600"/>
              </a:spcBef>
            </a:pPr>
            <a:r>
              <a:rPr lang="zh-CN" altLang="en-US" sz="2200" smtClean="0">
                <a:solidFill>
                  <a:schemeClr val="tx1"/>
                </a:solidFill>
                <a:latin typeface="黑体" pitchFamily="49" charset="-122"/>
              </a:rPr>
              <a:t>现在有n个百事球星的名字，每个名字出现的概率相同，从小明家到学校的路上恰好有s个专买店，小明每天放学回家都会等概率地走进一家专买店并购买一瓶百事饮料，现在小明要你替他算一下他平均要买几瓶百事饮料才能达到中奖要求。</a:t>
            </a:r>
            <a:endParaRPr lang="zh-CN" altLang="en-US" sz="2200" smtClean="0">
              <a:solidFill>
                <a:schemeClr val="tx1"/>
              </a:solidFill>
              <a:latin typeface="黑体" pitchFamily="49" charset="-122"/>
            </a:endParaRPr>
          </a:p>
          <a:p>
            <a:pPr eaLnBrk="1" hangingPunct="1">
              <a:lnSpc>
                <a:spcPct val="130000"/>
              </a:lnSpc>
              <a:spcBef>
                <a:spcPts val="600"/>
              </a:spcBef>
            </a:pPr>
            <a:r>
              <a:rPr lang="zh-CN" altLang="zh-CN" sz="2200" smtClean="0">
                <a:solidFill>
                  <a:schemeClr val="tx1"/>
                </a:solidFill>
                <a:latin typeface="黑体" pitchFamily="49" charset="-122"/>
              </a:rPr>
              <a:t>数据范围：</a:t>
            </a:r>
            <a:r>
              <a:rPr lang="en-US" altLang="zh-CN" sz="2200" smtClean="0">
                <a:solidFill>
                  <a:schemeClr val="tx1"/>
                </a:solidFill>
                <a:latin typeface="黑体" pitchFamily="49" charset="-122"/>
              </a:rPr>
              <a:t>0&lt;n,s≤1000</a:t>
            </a:r>
            <a:endParaRPr lang="en-US" altLang="zh-CN" sz="2200" smtClean="0">
              <a:solidFill>
                <a:schemeClr val="tx1"/>
              </a:solidFill>
              <a:latin typeface="黑体" pitchFamily="49"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8130">
                                            <p:txEl>
                                              <p:pRg st="0" end="0"/>
                                            </p:txEl>
                                          </p:spTgt>
                                        </p:tgtEl>
                                        <p:attrNameLst>
                                          <p:attrName>style.visibility</p:attrName>
                                        </p:attrNameLst>
                                      </p:cBhvr>
                                      <p:to>
                                        <p:strVal val="visible"/>
                                      </p:to>
                                    </p:set>
                                    <p:animEffect transition="in" filter="blinds(horizontal)">
                                      <p:cBhvr>
                                        <p:cTn id="7" dur="500"/>
                                        <p:tgtEl>
                                          <p:spTgt spid="481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8130">
                                            <p:txEl>
                                              <p:pRg st="1" end="1"/>
                                            </p:txEl>
                                          </p:spTgt>
                                        </p:tgtEl>
                                        <p:attrNameLst>
                                          <p:attrName>style.visibility</p:attrName>
                                        </p:attrNameLst>
                                      </p:cBhvr>
                                      <p:to>
                                        <p:strVal val="visible"/>
                                      </p:to>
                                    </p:set>
                                    <p:animEffect transition="in" filter="blinds(horizontal)">
                                      <p:cBhvr>
                                        <p:cTn id="12" dur="500"/>
                                        <p:tgtEl>
                                          <p:spTgt spid="48130">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48130">
                                            <p:txEl>
                                              <p:pRg st="2" end="2"/>
                                            </p:txEl>
                                          </p:spTgt>
                                        </p:tgtEl>
                                        <p:attrNameLst>
                                          <p:attrName>style.visibility</p:attrName>
                                        </p:attrNameLst>
                                      </p:cBhvr>
                                      <p:to>
                                        <p:strVal val="visible"/>
                                      </p:to>
                                    </p:set>
                                    <p:animEffect transition="in" filter="blinds(horizontal)">
                                      <p:cBhvr>
                                        <p:cTn id="15" dur="500"/>
                                        <p:tgtEl>
                                          <p:spTgt spid="4813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1"/>
          <p:cNvSpPr>
            <a:spLocks noGrp="1"/>
          </p:cNvSpPr>
          <p:nvPr>
            <p:ph type="title"/>
          </p:nvPr>
        </p:nvSpPr>
        <p:spPr/>
        <p:txBody>
          <a:bodyPr/>
          <a:lstStyle/>
          <a:p>
            <a:pPr eaLnBrk="1" hangingPunct="1"/>
            <a:r>
              <a:rPr lang="zh-CN" altLang="en-US" sz="4300" smtClean="0">
                <a:solidFill>
                  <a:schemeClr val="tx1"/>
                </a:solidFill>
                <a:cs typeface="Arial" charset="0"/>
              </a:rPr>
              <a:t>【SHOI 2002】</a:t>
            </a:r>
            <a:r>
              <a:rPr lang="zh-CN" altLang="en-US" sz="4300" smtClean="0">
                <a:solidFill>
                  <a:schemeClr val="tx1"/>
                </a:solidFill>
                <a:latin typeface="黑体" pitchFamily="49" charset="-122"/>
              </a:rPr>
              <a:t>百事世界杯之旅 加强版</a:t>
            </a:r>
            <a:endParaRPr lang="zh-CN" altLang="en-US" sz="4300" smtClean="0">
              <a:solidFill>
                <a:schemeClr val="tx1"/>
              </a:solidFill>
              <a:latin typeface="黑体" pitchFamily="49" charset="-122"/>
            </a:endParaRPr>
          </a:p>
        </p:txBody>
      </p:sp>
      <p:sp>
        <p:nvSpPr>
          <p:cNvPr id="49154" name="内容占位符 2"/>
          <p:cNvSpPr>
            <a:spLocks noGrp="1"/>
          </p:cNvSpPr>
          <p:nvPr>
            <p:ph idx="1"/>
          </p:nvPr>
        </p:nvSpPr>
        <p:spPr/>
        <p:txBody>
          <a:bodyPr/>
          <a:lstStyle/>
          <a:p>
            <a:pPr eaLnBrk="1" hangingPunct="1">
              <a:lnSpc>
                <a:spcPct val="140000"/>
              </a:lnSpc>
            </a:pPr>
            <a:r>
              <a:rPr lang="zh-CN" altLang="en-US" sz="2200" smtClean="0">
                <a:solidFill>
                  <a:schemeClr val="tx1"/>
                </a:solidFill>
              </a:rPr>
              <a:t>我们首先来看两组简单的例子：</a:t>
            </a:r>
            <a:endParaRPr lang="zh-CN" altLang="en-US" sz="2200" smtClean="0">
              <a:solidFill>
                <a:schemeClr val="tx1"/>
              </a:solidFill>
            </a:endParaRPr>
          </a:p>
          <a:p>
            <a:pPr eaLnBrk="1" hangingPunct="1">
              <a:lnSpc>
                <a:spcPct val="140000"/>
              </a:lnSpc>
            </a:pPr>
            <a:r>
              <a:rPr lang="zh-CN" altLang="en-US" sz="2200" smtClean="0">
                <a:solidFill>
                  <a:schemeClr val="tx1"/>
                </a:solidFill>
              </a:rPr>
              <a:t>输入：</a:t>
            </a:r>
            <a:r>
              <a:rPr lang="en-US" altLang="zh-CN" sz="2200" smtClean="0">
                <a:solidFill>
                  <a:schemeClr val="tx1"/>
                </a:solidFill>
              </a:rPr>
              <a:t>1 2</a:t>
            </a:r>
            <a:endParaRPr lang="en-US" altLang="zh-CN" sz="2200" smtClean="0">
              <a:solidFill>
                <a:schemeClr val="tx1"/>
              </a:solidFill>
            </a:endParaRPr>
          </a:p>
          <a:p>
            <a:pPr eaLnBrk="1" hangingPunct="1">
              <a:lnSpc>
                <a:spcPct val="140000"/>
              </a:lnSpc>
            </a:pPr>
            <a:r>
              <a:rPr lang="zh-CN" altLang="en-US" sz="2200" smtClean="0">
                <a:solidFill>
                  <a:schemeClr val="tx1"/>
                </a:solidFill>
              </a:rPr>
              <a:t>输出：3.0000</a:t>
            </a:r>
            <a:endParaRPr lang="zh-CN" altLang="en-US" sz="2200" smtClean="0">
              <a:solidFill>
                <a:schemeClr val="tx1"/>
              </a:solidFill>
            </a:endParaRPr>
          </a:p>
          <a:p>
            <a:pPr eaLnBrk="1" hangingPunct="1">
              <a:lnSpc>
                <a:spcPct val="140000"/>
              </a:lnSpc>
            </a:pPr>
            <a:r>
              <a:rPr lang="zh-CN" altLang="en-US" sz="2200" smtClean="0">
                <a:solidFill>
                  <a:schemeClr val="tx1"/>
                </a:solidFill>
              </a:rPr>
              <a:t>有一个百事球星的名字，有两个专买店，不妨称之为1号店和2号店，小明第一天放学回家时随机走进一家专买店购买了一瓶饮料，我们不妨假设他进的是1号店，则第二天进2号店的概率是1/2，此事件发生则小明就中奖了；如果第二天小明还是进１号店第三天进了2号店，概率是1/4，花了</a:t>
            </a:r>
            <a:r>
              <a:rPr lang="en-US" altLang="zh-CN" sz="2200" smtClean="0">
                <a:solidFill>
                  <a:schemeClr val="tx1"/>
                </a:solidFill>
              </a:rPr>
              <a:t>3</a:t>
            </a:r>
            <a:r>
              <a:rPr lang="zh-CN" altLang="en-US" sz="2200" smtClean="0">
                <a:solidFill>
                  <a:schemeClr val="tx1"/>
                </a:solidFill>
              </a:rPr>
              <a:t>天才中奖；同理花4天才中奖的概率是1/8，花</a:t>
            </a:r>
            <a:r>
              <a:rPr lang="en-US" altLang="zh-CN" sz="2200" smtClean="0">
                <a:solidFill>
                  <a:schemeClr val="tx1"/>
                </a:solidFill>
              </a:rPr>
              <a:t>5</a:t>
            </a:r>
            <a:r>
              <a:rPr lang="zh-CN" altLang="en-US" sz="2200" smtClean="0">
                <a:solidFill>
                  <a:schemeClr val="tx1"/>
                </a:solidFill>
              </a:rPr>
              <a:t>天才中奖的概率是1/16，以此类推，小明中奖的平均天数即为1/2 * 2 </a:t>
            </a:r>
            <a:r>
              <a:rPr lang="en-US" altLang="zh-CN" sz="2200" smtClean="0">
                <a:solidFill>
                  <a:schemeClr val="tx1"/>
                </a:solidFill>
              </a:rPr>
              <a:t>+ 1/4 * 3 + 1/8 * 4 + 1/16 * 5 + ...... = 3</a:t>
            </a:r>
            <a:r>
              <a:rPr lang="zh-CN" altLang="en-US" sz="2200" smtClean="0">
                <a:solidFill>
                  <a:schemeClr val="tx1"/>
                </a:solidFill>
              </a:rPr>
              <a:t>。</a:t>
            </a:r>
            <a:endParaRPr lang="zh-CN" altLang="en-US" sz="2200" smtClean="0">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9154">
                                            <p:txEl>
                                              <p:pRg st="0" end="0"/>
                                            </p:txEl>
                                          </p:spTgt>
                                        </p:tgtEl>
                                        <p:attrNameLst>
                                          <p:attrName>style.visibility</p:attrName>
                                        </p:attrNameLst>
                                      </p:cBhvr>
                                      <p:to>
                                        <p:strVal val="visible"/>
                                      </p:to>
                                    </p:set>
                                    <p:animEffect transition="in" filter="blinds(horizontal)">
                                      <p:cBhvr>
                                        <p:cTn id="7" dur="500"/>
                                        <p:tgtEl>
                                          <p:spTgt spid="4915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9154">
                                            <p:txEl>
                                              <p:pRg st="1" end="1"/>
                                            </p:txEl>
                                          </p:spTgt>
                                        </p:tgtEl>
                                        <p:attrNameLst>
                                          <p:attrName>style.visibility</p:attrName>
                                        </p:attrNameLst>
                                      </p:cBhvr>
                                      <p:to>
                                        <p:strVal val="visible"/>
                                      </p:to>
                                    </p:set>
                                    <p:animEffect transition="in" filter="blinds(horizontal)">
                                      <p:cBhvr>
                                        <p:cTn id="10" dur="500"/>
                                        <p:tgtEl>
                                          <p:spTgt spid="49154">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9154">
                                            <p:txEl>
                                              <p:pRg st="2" end="2"/>
                                            </p:txEl>
                                          </p:spTgt>
                                        </p:tgtEl>
                                        <p:attrNameLst>
                                          <p:attrName>style.visibility</p:attrName>
                                        </p:attrNameLst>
                                      </p:cBhvr>
                                      <p:to>
                                        <p:strVal val="visible"/>
                                      </p:to>
                                    </p:set>
                                    <p:animEffect transition="in" filter="blinds(horizontal)">
                                      <p:cBhvr>
                                        <p:cTn id="13" dur="500"/>
                                        <p:tgtEl>
                                          <p:spTgt spid="4915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49154">
                                            <p:txEl>
                                              <p:pRg st="3" end="3"/>
                                            </p:txEl>
                                          </p:spTgt>
                                        </p:tgtEl>
                                        <p:attrNameLst>
                                          <p:attrName>style.visibility</p:attrName>
                                        </p:attrNameLst>
                                      </p:cBhvr>
                                      <p:to>
                                        <p:strVal val="visible"/>
                                      </p:to>
                                    </p:set>
                                    <p:animEffect transition="in" filter="blinds(horizontal)">
                                      <p:cBhvr>
                                        <p:cTn id="18" dur="500"/>
                                        <p:tgtEl>
                                          <p:spTgt spid="4915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标题 1"/>
          <p:cNvSpPr>
            <a:spLocks noGrp="1"/>
          </p:cNvSpPr>
          <p:nvPr>
            <p:ph type="title"/>
          </p:nvPr>
        </p:nvSpPr>
        <p:spPr/>
        <p:txBody>
          <a:bodyPr/>
          <a:lstStyle/>
          <a:p>
            <a:pPr eaLnBrk="1" hangingPunct="1"/>
            <a:r>
              <a:rPr lang="zh-CN" altLang="en-US" sz="4300" smtClean="0">
                <a:solidFill>
                  <a:schemeClr val="tx1"/>
                </a:solidFill>
                <a:cs typeface="Arial" charset="0"/>
              </a:rPr>
              <a:t>【SHOI 2002】</a:t>
            </a:r>
            <a:r>
              <a:rPr lang="zh-CN" altLang="en-US" sz="4300" smtClean="0">
                <a:solidFill>
                  <a:schemeClr val="tx1"/>
                </a:solidFill>
                <a:latin typeface="黑体" pitchFamily="49" charset="-122"/>
              </a:rPr>
              <a:t>百事世界杯之旅 加强版</a:t>
            </a:r>
            <a:endParaRPr lang="zh-CN" altLang="en-US" sz="4300" smtClean="0">
              <a:solidFill>
                <a:schemeClr val="tx1"/>
              </a:solidFill>
              <a:latin typeface="黑体" pitchFamily="49" charset="-122"/>
            </a:endParaRPr>
          </a:p>
        </p:txBody>
      </p:sp>
      <p:sp>
        <p:nvSpPr>
          <p:cNvPr id="50178" name="内容占位符 2"/>
          <p:cNvSpPr>
            <a:spLocks noGrp="1"/>
          </p:cNvSpPr>
          <p:nvPr>
            <p:ph idx="1"/>
          </p:nvPr>
        </p:nvSpPr>
        <p:spPr/>
        <p:txBody>
          <a:bodyPr/>
          <a:lstStyle/>
          <a:p>
            <a:pPr eaLnBrk="1" hangingPunct="1">
              <a:lnSpc>
                <a:spcPct val="100000"/>
              </a:lnSpc>
            </a:pPr>
            <a:r>
              <a:rPr lang="zh-CN" altLang="en-US" smtClean="0">
                <a:solidFill>
                  <a:schemeClr val="tx1"/>
                </a:solidFill>
                <a:latin typeface="黑体" pitchFamily="49" charset="-122"/>
                <a:sym typeface="+mn-ea"/>
              </a:rPr>
              <a:t>输入：</a:t>
            </a:r>
            <a:r>
              <a:rPr lang="en-US" altLang="zh-CN" smtClean="0">
                <a:solidFill>
                  <a:schemeClr val="tx1"/>
                </a:solidFill>
                <a:latin typeface="黑体" pitchFamily="49" charset="-122"/>
                <a:sym typeface="+mn-ea"/>
              </a:rPr>
              <a:t>2 2</a:t>
            </a:r>
            <a:endParaRPr lang="en-US" altLang="zh-CN" smtClean="0">
              <a:solidFill>
                <a:schemeClr val="tx1"/>
              </a:solidFill>
              <a:latin typeface="黑体" pitchFamily="49" charset="-122"/>
            </a:endParaRPr>
          </a:p>
          <a:p>
            <a:pPr eaLnBrk="1" hangingPunct="1">
              <a:lnSpc>
                <a:spcPct val="100000"/>
              </a:lnSpc>
            </a:pPr>
            <a:r>
              <a:rPr lang="zh-CN" altLang="en-US" smtClean="0">
                <a:solidFill>
                  <a:schemeClr val="tx1"/>
                </a:solidFill>
                <a:latin typeface="黑体" pitchFamily="49" charset="-122"/>
                <a:sym typeface="+mn-ea"/>
              </a:rPr>
              <a:t>输出：3.6667</a:t>
            </a:r>
            <a:endParaRPr lang="zh-CN" altLang="en-US" smtClean="0">
              <a:solidFill>
                <a:schemeClr val="tx1"/>
              </a:solidFill>
              <a:latin typeface="黑体" pitchFamily="49" charset="-122"/>
              <a:sym typeface="+mn-ea"/>
            </a:endParaRPr>
          </a:p>
          <a:p>
            <a:pPr eaLnBrk="1" hangingPunct="1">
              <a:lnSpc>
                <a:spcPct val="100000"/>
              </a:lnSpc>
            </a:pPr>
            <a:r>
              <a:rPr lang="zh-CN" altLang="en-US" smtClean="0">
                <a:solidFill>
                  <a:schemeClr val="tx1"/>
                </a:solidFill>
                <a:latin typeface="黑体" pitchFamily="49" charset="-122"/>
                <a:sym typeface="+mn-ea"/>
              </a:rPr>
              <a:t>有两个百事球星的名字，不妨称之为C罗和梅C，有两个专买店，不妨称之为1号店和2号店，小明第一天放学回家时随机走进一家专买店购买了一瓶饮料，我们不妨假设他进的是1号店，饮料的瓶盖上是C罗的名字，则第二天会等概率地出现以下四种情况：</a:t>
            </a:r>
            <a:endParaRPr lang="zh-CN" altLang="en-US" smtClean="0">
              <a:solidFill>
                <a:schemeClr val="tx1"/>
              </a:solidFill>
              <a:latin typeface="黑体" pitchFamily="49" charset="-122"/>
              <a:sym typeface="+mn-ea"/>
            </a:endParaRPr>
          </a:p>
          <a:p>
            <a:pPr eaLnBrk="1" hangingPunct="1">
              <a:lnSpc>
                <a:spcPct val="100000"/>
              </a:lnSpc>
            </a:pPr>
            <a:r>
              <a:rPr lang="zh-CN" altLang="en-US" smtClean="0">
                <a:solidFill>
                  <a:schemeClr val="tx1"/>
                </a:solidFill>
                <a:latin typeface="黑体" pitchFamily="49" charset="-122"/>
                <a:sym typeface="+mn-ea"/>
              </a:rPr>
              <a:t>1.进的是1号店，饮料的瓶盖上是C罗的名字</a:t>
            </a:r>
            <a:endParaRPr lang="zh-CN" altLang="en-US" smtClean="0">
              <a:solidFill>
                <a:schemeClr val="tx1"/>
              </a:solidFill>
              <a:latin typeface="黑体" pitchFamily="49" charset="-122"/>
              <a:sym typeface="+mn-ea"/>
            </a:endParaRPr>
          </a:p>
          <a:p>
            <a:pPr eaLnBrk="1" hangingPunct="1">
              <a:lnSpc>
                <a:spcPct val="100000"/>
              </a:lnSpc>
            </a:pPr>
            <a:r>
              <a:rPr lang="zh-CN" altLang="en-US" smtClean="0">
                <a:solidFill>
                  <a:schemeClr val="tx1"/>
                </a:solidFill>
                <a:latin typeface="黑体" pitchFamily="49" charset="-122"/>
                <a:sym typeface="+mn-ea"/>
              </a:rPr>
              <a:t>2.进的是1号店，饮料的瓶盖上是梅C的名字</a:t>
            </a:r>
            <a:endParaRPr lang="zh-CN" altLang="en-US" smtClean="0">
              <a:solidFill>
                <a:schemeClr val="tx1"/>
              </a:solidFill>
              <a:latin typeface="黑体" pitchFamily="49" charset="-122"/>
              <a:sym typeface="+mn-ea"/>
            </a:endParaRPr>
          </a:p>
          <a:p>
            <a:pPr eaLnBrk="1" hangingPunct="1">
              <a:lnSpc>
                <a:spcPct val="100000"/>
              </a:lnSpc>
            </a:pPr>
            <a:r>
              <a:rPr lang="zh-CN" altLang="en-US" smtClean="0">
                <a:solidFill>
                  <a:schemeClr val="tx1"/>
                </a:solidFill>
                <a:latin typeface="黑体" pitchFamily="49" charset="-122"/>
                <a:sym typeface="+mn-ea"/>
              </a:rPr>
              <a:t>3.进的是2号店，饮料的瓶盖上是C罗的名字</a:t>
            </a:r>
            <a:endParaRPr lang="zh-CN" altLang="en-US" smtClean="0">
              <a:solidFill>
                <a:schemeClr val="tx1"/>
              </a:solidFill>
              <a:latin typeface="黑体" pitchFamily="49" charset="-122"/>
              <a:sym typeface="+mn-ea"/>
            </a:endParaRPr>
          </a:p>
          <a:p>
            <a:pPr eaLnBrk="1" hangingPunct="1">
              <a:lnSpc>
                <a:spcPct val="100000"/>
              </a:lnSpc>
            </a:pPr>
            <a:r>
              <a:rPr lang="zh-CN" altLang="en-US" smtClean="0">
                <a:solidFill>
                  <a:schemeClr val="tx1"/>
                </a:solidFill>
                <a:latin typeface="黑体" pitchFamily="49" charset="-122"/>
                <a:sym typeface="+mn-ea"/>
              </a:rPr>
              <a:t>4.进的是2号店，饮料的瓶盖上是梅C的名字</a:t>
            </a:r>
            <a:endParaRPr lang="zh-CN" altLang="en-US" smtClean="0">
              <a:solidFill>
                <a:schemeClr val="tx1"/>
              </a:solidFill>
              <a:latin typeface="黑体" pitchFamily="49"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0178">
                                            <p:txEl>
                                              <p:pRg st="0" end="0"/>
                                            </p:txEl>
                                          </p:spTgt>
                                        </p:tgtEl>
                                        <p:attrNameLst>
                                          <p:attrName>style.visibility</p:attrName>
                                        </p:attrNameLst>
                                      </p:cBhvr>
                                      <p:to>
                                        <p:strVal val="visible"/>
                                      </p:to>
                                    </p:set>
                                    <p:animEffect transition="in" filter="blinds(horizontal)">
                                      <p:cBhvr>
                                        <p:cTn id="7" dur="500"/>
                                        <p:tgtEl>
                                          <p:spTgt spid="50178">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0178">
                                            <p:txEl>
                                              <p:pRg st="1" end="1"/>
                                            </p:txEl>
                                          </p:spTgt>
                                        </p:tgtEl>
                                        <p:attrNameLst>
                                          <p:attrName>style.visibility</p:attrName>
                                        </p:attrNameLst>
                                      </p:cBhvr>
                                      <p:to>
                                        <p:strVal val="visible"/>
                                      </p:to>
                                    </p:set>
                                    <p:animEffect transition="in" filter="blinds(horizontal)">
                                      <p:cBhvr>
                                        <p:cTn id="10" dur="500"/>
                                        <p:tgtEl>
                                          <p:spTgt spid="50178">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0178">
                                            <p:txEl>
                                              <p:pRg st="2" end="2"/>
                                            </p:txEl>
                                          </p:spTgt>
                                        </p:tgtEl>
                                        <p:attrNameLst>
                                          <p:attrName>style.visibility</p:attrName>
                                        </p:attrNameLst>
                                      </p:cBhvr>
                                      <p:to>
                                        <p:strVal val="visible"/>
                                      </p:to>
                                    </p:set>
                                    <p:animEffect transition="in" filter="blinds(horizontal)">
                                      <p:cBhvr>
                                        <p:cTn id="13" dur="500"/>
                                        <p:tgtEl>
                                          <p:spTgt spid="5017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50178">
                                            <p:txEl>
                                              <p:pRg st="3" end="3"/>
                                            </p:txEl>
                                          </p:spTgt>
                                        </p:tgtEl>
                                        <p:attrNameLst>
                                          <p:attrName>style.visibility</p:attrName>
                                        </p:attrNameLst>
                                      </p:cBhvr>
                                      <p:to>
                                        <p:strVal val="visible"/>
                                      </p:to>
                                    </p:set>
                                    <p:animEffect transition="in" filter="blinds(horizontal)">
                                      <p:cBhvr>
                                        <p:cTn id="18" dur="500"/>
                                        <p:tgtEl>
                                          <p:spTgt spid="50178">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50178">
                                            <p:txEl>
                                              <p:pRg st="4" end="4"/>
                                            </p:txEl>
                                          </p:spTgt>
                                        </p:tgtEl>
                                        <p:attrNameLst>
                                          <p:attrName>style.visibility</p:attrName>
                                        </p:attrNameLst>
                                      </p:cBhvr>
                                      <p:to>
                                        <p:strVal val="visible"/>
                                      </p:to>
                                    </p:set>
                                    <p:animEffect transition="in" filter="blinds(horizontal)">
                                      <p:cBhvr>
                                        <p:cTn id="23" dur="500"/>
                                        <p:tgtEl>
                                          <p:spTgt spid="50178">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50178">
                                            <p:txEl>
                                              <p:pRg st="5" end="5"/>
                                            </p:txEl>
                                          </p:spTgt>
                                        </p:tgtEl>
                                        <p:attrNameLst>
                                          <p:attrName>style.visibility</p:attrName>
                                        </p:attrNameLst>
                                      </p:cBhvr>
                                      <p:to>
                                        <p:strVal val="visible"/>
                                      </p:to>
                                    </p:set>
                                    <p:animEffect transition="in" filter="blinds(horizontal)">
                                      <p:cBhvr>
                                        <p:cTn id="28" dur="500"/>
                                        <p:tgtEl>
                                          <p:spTgt spid="50178">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50178">
                                            <p:txEl>
                                              <p:pRg st="6" end="6"/>
                                            </p:txEl>
                                          </p:spTgt>
                                        </p:tgtEl>
                                        <p:attrNameLst>
                                          <p:attrName>style.visibility</p:attrName>
                                        </p:attrNameLst>
                                      </p:cBhvr>
                                      <p:to>
                                        <p:strVal val="visible"/>
                                      </p:to>
                                    </p:set>
                                    <p:animEffect transition="in" filter="blinds(horizontal)">
                                      <p:cBhvr>
                                        <p:cTn id="33" dur="500"/>
                                        <p:tgtEl>
                                          <p:spTgt spid="5017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标题 1"/>
          <p:cNvSpPr>
            <a:spLocks noGrp="1"/>
          </p:cNvSpPr>
          <p:nvPr>
            <p:ph type="title"/>
          </p:nvPr>
        </p:nvSpPr>
        <p:spPr/>
        <p:txBody>
          <a:bodyPr/>
          <a:lstStyle/>
          <a:p>
            <a:pPr eaLnBrk="1" hangingPunct="1"/>
            <a:r>
              <a:rPr lang="zh-CN" altLang="en-US" sz="4300" smtClean="0">
                <a:solidFill>
                  <a:schemeClr val="tx1"/>
                </a:solidFill>
                <a:cs typeface="Arial" charset="0"/>
              </a:rPr>
              <a:t>【SHOI 2002】</a:t>
            </a:r>
            <a:r>
              <a:rPr lang="zh-CN" altLang="en-US" sz="4300" smtClean="0">
                <a:solidFill>
                  <a:schemeClr val="tx1"/>
                </a:solidFill>
                <a:latin typeface="黑体" pitchFamily="49" charset="-122"/>
              </a:rPr>
              <a:t>百事世界杯之旅 加强版</a:t>
            </a:r>
            <a:endParaRPr lang="zh-CN" altLang="en-US" sz="4300" smtClean="0">
              <a:solidFill>
                <a:schemeClr val="tx1"/>
              </a:solidFill>
              <a:latin typeface="黑体" pitchFamily="49" charset="-122"/>
            </a:endParaRPr>
          </a:p>
        </p:txBody>
      </p:sp>
      <p:sp>
        <p:nvSpPr>
          <p:cNvPr id="51202" name="内容占位符 2"/>
          <p:cNvSpPr>
            <a:spLocks noGrp="1"/>
          </p:cNvSpPr>
          <p:nvPr>
            <p:ph idx="1"/>
          </p:nvPr>
        </p:nvSpPr>
        <p:spPr/>
        <p:txBody>
          <a:bodyPr/>
          <a:lstStyle/>
          <a:p>
            <a:pPr eaLnBrk="1" hangingPunct="1">
              <a:lnSpc>
                <a:spcPct val="110000"/>
              </a:lnSpc>
            </a:pPr>
            <a:r>
              <a:rPr lang="zh-CN" altLang="en-US" sz="2800" smtClean="0">
                <a:solidFill>
                  <a:schemeClr val="tx1"/>
                </a:solidFill>
                <a:latin typeface="黑体" pitchFamily="49" charset="-122"/>
                <a:sym typeface="+mn-ea"/>
              </a:rPr>
              <a:t>如果发生第４种情况则小明中奖，此事发生概率为1/4，用时2天。</a:t>
            </a:r>
            <a:endParaRPr lang="zh-CN" altLang="en-US" sz="2800" smtClean="0">
              <a:solidFill>
                <a:schemeClr val="tx1"/>
              </a:solidFill>
              <a:latin typeface="黑体" pitchFamily="49" charset="-122"/>
              <a:sym typeface="+mn-ea"/>
            </a:endParaRPr>
          </a:p>
          <a:p>
            <a:pPr eaLnBrk="1" hangingPunct="1">
              <a:lnSpc>
                <a:spcPct val="110000"/>
              </a:lnSpc>
            </a:pPr>
            <a:r>
              <a:rPr lang="zh-CN" altLang="en-US" sz="2800" smtClean="0">
                <a:solidFill>
                  <a:schemeClr val="tx1"/>
                </a:solidFill>
                <a:latin typeface="黑体" pitchFamily="49" charset="-122"/>
                <a:sym typeface="+mn-ea"/>
              </a:rPr>
              <a:t>如果发生2,3两种情况则问题变成样例一的情形，一种情况是名字齐全了，盖子不全，另一种情况则相反，无论那种情况再花平均2天时间就能凑齐。平均用时都是4天。</a:t>
            </a:r>
            <a:endParaRPr lang="zh-CN" altLang="en-US" sz="2800" smtClean="0">
              <a:solidFill>
                <a:schemeClr val="tx1"/>
              </a:solidFill>
              <a:latin typeface="黑体" pitchFamily="49" charset="-122"/>
              <a:sym typeface="+mn-ea"/>
            </a:endParaRPr>
          </a:p>
          <a:p>
            <a:pPr eaLnBrk="1" hangingPunct="1">
              <a:lnSpc>
                <a:spcPct val="110000"/>
              </a:lnSpc>
            </a:pPr>
            <a:r>
              <a:rPr lang="zh-CN" altLang="en-US" sz="2800" smtClean="0">
                <a:solidFill>
                  <a:schemeClr val="tx1"/>
                </a:solidFill>
                <a:latin typeface="黑体" pitchFamily="49" charset="-122"/>
                <a:sym typeface="+mn-ea"/>
              </a:rPr>
              <a:t>如果发生第一种情况，那就相当于浪费了一天，可以设第一天后平均还要x天才能中奖,则得到方程x=1/4</a:t>
            </a:r>
            <a:r>
              <a:rPr lang="en-US" altLang="zh-CN" sz="2800" smtClean="0">
                <a:solidFill>
                  <a:schemeClr val="tx1"/>
                </a:solidFill>
                <a:latin typeface="黑体" pitchFamily="49" charset="-122"/>
                <a:sym typeface="+mn-ea"/>
              </a:rPr>
              <a:t>(1+x)+1/4*3+1/4*3+1/4*1</a:t>
            </a:r>
            <a:r>
              <a:rPr lang="zh-CN" altLang="en-US" sz="2800" smtClean="0">
                <a:solidFill>
                  <a:schemeClr val="tx1"/>
                </a:solidFill>
                <a:latin typeface="黑体" pitchFamily="49" charset="-122"/>
                <a:sym typeface="+mn-ea"/>
              </a:rPr>
              <a:t>，解得x=8/3，加上第一天答案为11/3即3.6667</a:t>
            </a:r>
            <a:endParaRPr lang="zh-CN" altLang="en-US" sz="2800" smtClean="0">
              <a:solidFill>
                <a:schemeClr val="tx1"/>
              </a:solidFill>
              <a:latin typeface="黑体" pitchFamily="49" charset="-122"/>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1202">
                                            <p:txEl>
                                              <p:pRg st="0" end="0"/>
                                            </p:txEl>
                                          </p:spTgt>
                                        </p:tgtEl>
                                        <p:attrNameLst>
                                          <p:attrName>style.visibility</p:attrName>
                                        </p:attrNameLst>
                                      </p:cBhvr>
                                      <p:to>
                                        <p:strVal val="visible"/>
                                      </p:to>
                                    </p:set>
                                    <p:animEffect transition="in" filter="blinds(horizontal)">
                                      <p:cBhvr>
                                        <p:cTn id="7" dur="500"/>
                                        <p:tgtEl>
                                          <p:spTgt spid="512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1202">
                                            <p:txEl>
                                              <p:pRg st="1" end="1"/>
                                            </p:txEl>
                                          </p:spTgt>
                                        </p:tgtEl>
                                        <p:attrNameLst>
                                          <p:attrName>style.visibility</p:attrName>
                                        </p:attrNameLst>
                                      </p:cBhvr>
                                      <p:to>
                                        <p:strVal val="visible"/>
                                      </p:to>
                                    </p:set>
                                    <p:animEffect transition="in" filter="blinds(horizontal)">
                                      <p:cBhvr>
                                        <p:cTn id="12" dur="500"/>
                                        <p:tgtEl>
                                          <p:spTgt spid="5120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1202">
                                            <p:txEl>
                                              <p:pRg st="2" end="2"/>
                                            </p:txEl>
                                          </p:spTgt>
                                        </p:tgtEl>
                                        <p:attrNameLst>
                                          <p:attrName>style.visibility</p:attrName>
                                        </p:attrNameLst>
                                      </p:cBhvr>
                                      <p:to>
                                        <p:strVal val="visible"/>
                                      </p:to>
                                    </p:set>
                                    <p:animEffect transition="in" filter="blinds(horizontal)">
                                      <p:cBhvr>
                                        <p:cTn id="17" dur="500"/>
                                        <p:tgtEl>
                                          <p:spTgt spid="5120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标题 1"/>
          <p:cNvSpPr>
            <a:spLocks noGrp="1"/>
          </p:cNvSpPr>
          <p:nvPr>
            <p:ph type="title"/>
          </p:nvPr>
        </p:nvSpPr>
        <p:spPr/>
        <p:txBody>
          <a:bodyPr/>
          <a:lstStyle/>
          <a:p>
            <a:pPr eaLnBrk="1" hangingPunct="1"/>
            <a:r>
              <a:rPr lang="zh-CN" altLang="en-US" sz="4300" smtClean="0">
                <a:solidFill>
                  <a:schemeClr val="tx1"/>
                </a:solidFill>
                <a:cs typeface="Arial" charset="0"/>
              </a:rPr>
              <a:t>【SHOI 2002】</a:t>
            </a:r>
            <a:r>
              <a:rPr lang="zh-CN" altLang="en-US" sz="4300" smtClean="0">
                <a:solidFill>
                  <a:schemeClr val="tx1"/>
                </a:solidFill>
                <a:latin typeface="黑体" pitchFamily="49" charset="-122"/>
              </a:rPr>
              <a:t>百事世界杯之旅 加强版</a:t>
            </a:r>
            <a:endParaRPr lang="zh-CN" altLang="en-US" sz="4300" smtClean="0">
              <a:solidFill>
                <a:schemeClr val="tx1"/>
              </a:solidFill>
              <a:latin typeface="黑体" pitchFamily="49" charset="-122"/>
            </a:endParaRPr>
          </a:p>
        </p:txBody>
      </p:sp>
      <p:sp>
        <p:nvSpPr>
          <p:cNvPr id="52226" name="内容占位符 2"/>
          <p:cNvSpPr>
            <a:spLocks noGrp="1"/>
          </p:cNvSpPr>
          <p:nvPr>
            <p:ph idx="1"/>
          </p:nvPr>
        </p:nvSpPr>
        <p:spPr>
          <a:xfrm>
            <a:off x="847725" y="1347788"/>
            <a:ext cx="10515600" cy="5118100"/>
          </a:xfrm>
        </p:spPr>
        <p:txBody>
          <a:bodyPr/>
          <a:lstStyle/>
          <a:p>
            <a:pPr eaLnBrk="1" hangingPunct="1">
              <a:lnSpc>
                <a:spcPct val="100000"/>
              </a:lnSpc>
              <a:spcAft>
                <a:spcPts val="600"/>
              </a:spcAft>
            </a:pPr>
            <a:r>
              <a:rPr lang="zh-CN" altLang="en-US" sz="2800" smtClean="0">
                <a:solidFill>
                  <a:schemeClr val="tx1"/>
                </a:solidFill>
                <a:latin typeface="黑体" pitchFamily="49" charset="-122"/>
              </a:rPr>
              <a:t>上面的两个例子帮助各位更清楚地了解了题意。</a:t>
            </a:r>
            <a:endParaRPr lang="zh-CN" altLang="en-US" sz="2800" smtClean="0">
              <a:solidFill>
                <a:schemeClr val="tx1"/>
              </a:solidFill>
              <a:latin typeface="黑体" pitchFamily="49" charset="-122"/>
            </a:endParaRPr>
          </a:p>
          <a:p>
            <a:pPr eaLnBrk="1" hangingPunct="1">
              <a:lnSpc>
                <a:spcPct val="100000"/>
              </a:lnSpc>
              <a:spcAft>
                <a:spcPts val="600"/>
              </a:spcAft>
            </a:pPr>
            <a:r>
              <a:rPr lang="zh-CN" altLang="en-US" sz="2800" smtClean="0">
                <a:solidFill>
                  <a:schemeClr val="tx1"/>
                </a:solidFill>
                <a:latin typeface="黑体" pitchFamily="49" charset="-122"/>
              </a:rPr>
              <a:t>我们不妨把题意简化一下，现有一个</a:t>
            </a:r>
            <a:r>
              <a:rPr lang="en-US" altLang="zh-CN" sz="2800" smtClean="0">
                <a:solidFill>
                  <a:schemeClr val="tx1"/>
                </a:solidFill>
                <a:latin typeface="黑体" pitchFamily="49" charset="-122"/>
              </a:rPr>
              <a:t>N * S</a:t>
            </a:r>
            <a:r>
              <a:rPr lang="zh-CN" altLang="en-US" sz="2800" smtClean="0">
                <a:solidFill>
                  <a:schemeClr val="tx1"/>
                </a:solidFill>
                <a:latin typeface="黑体" pitchFamily="49" charset="-122"/>
              </a:rPr>
              <a:t>的矩阵，每次我们随机选择所有方格中的一个，将其所在的行列染色，求使全部行列均被染色的期望次数。</a:t>
            </a:r>
            <a:endParaRPr lang="zh-CN" altLang="en-US" sz="2800" smtClean="0">
              <a:solidFill>
                <a:schemeClr val="tx1"/>
              </a:solidFill>
              <a:latin typeface="黑体" pitchFamily="49" charset="-122"/>
            </a:endParaRPr>
          </a:p>
          <a:p>
            <a:pPr eaLnBrk="1" hangingPunct="1">
              <a:lnSpc>
                <a:spcPct val="100000"/>
              </a:lnSpc>
              <a:spcAft>
                <a:spcPts val="600"/>
              </a:spcAft>
            </a:pPr>
            <a:r>
              <a:rPr lang="zh-CN" altLang="en-US" sz="2800" smtClean="0">
                <a:solidFill>
                  <a:schemeClr val="tx1"/>
                </a:solidFill>
                <a:latin typeface="黑体" pitchFamily="49" charset="-122"/>
              </a:rPr>
              <a:t>注意到</a:t>
            </a:r>
            <a:r>
              <a:rPr lang="en-US" altLang="zh-CN" sz="2800" smtClean="0">
                <a:solidFill>
                  <a:schemeClr val="tx1"/>
                </a:solidFill>
                <a:latin typeface="黑体" pitchFamily="49" charset="-122"/>
              </a:rPr>
              <a:t>N</a:t>
            </a:r>
            <a:r>
              <a:rPr lang="zh-CN" altLang="en-US" sz="2800" smtClean="0">
                <a:solidFill>
                  <a:schemeClr val="tx1"/>
                </a:solidFill>
                <a:latin typeface="黑体" pitchFamily="49" charset="-122"/>
              </a:rPr>
              <a:t>、</a:t>
            </a:r>
            <a:r>
              <a:rPr lang="en-US" altLang="zh-CN" sz="2800" smtClean="0">
                <a:solidFill>
                  <a:schemeClr val="tx1"/>
                </a:solidFill>
                <a:latin typeface="黑体" pitchFamily="49" charset="-122"/>
              </a:rPr>
              <a:t>S</a:t>
            </a:r>
            <a:r>
              <a:rPr lang="zh-CN" altLang="en-US" sz="2800" smtClean="0">
                <a:solidFill>
                  <a:schemeClr val="tx1"/>
                </a:solidFill>
                <a:latin typeface="黑体" pitchFamily="49" charset="-122"/>
              </a:rPr>
              <a:t>均只到</a:t>
            </a:r>
            <a:r>
              <a:rPr lang="en-US" altLang="zh-CN" sz="2800" smtClean="0">
                <a:solidFill>
                  <a:schemeClr val="tx1"/>
                </a:solidFill>
                <a:latin typeface="黑体" pitchFamily="49" charset="-122"/>
              </a:rPr>
              <a:t>1000</a:t>
            </a:r>
            <a:r>
              <a:rPr lang="zh-CN" altLang="en-US" sz="2800" smtClean="0">
                <a:solidFill>
                  <a:schemeClr val="tx1"/>
                </a:solidFill>
                <a:latin typeface="黑体" pitchFamily="49" charset="-122"/>
              </a:rPr>
              <a:t>，</a:t>
            </a:r>
            <a:r>
              <a:rPr lang="en-US" altLang="zh-CN" sz="2800" smtClean="0">
                <a:solidFill>
                  <a:schemeClr val="tx1"/>
                </a:solidFill>
                <a:latin typeface="黑体" pitchFamily="49" charset="-122"/>
              </a:rPr>
              <a:t>O(N * S)</a:t>
            </a:r>
            <a:r>
              <a:rPr lang="zh-CN" altLang="en-US" sz="2800" smtClean="0">
                <a:solidFill>
                  <a:schemeClr val="tx1"/>
                </a:solidFill>
                <a:latin typeface="黑体" pitchFamily="49" charset="-122"/>
              </a:rPr>
              <a:t>的复杂度是能够通过的。</a:t>
            </a:r>
            <a:endParaRPr lang="zh-CN" altLang="en-US" sz="2800" smtClean="0">
              <a:solidFill>
                <a:schemeClr val="tx1"/>
              </a:solidFill>
              <a:latin typeface="黑体" pitchFamily="49" charset="-122"/>
            </a:endParaRPr>
          </a:p>
          <a:p>
            <a:pPr eaLnBrk="1" hangingPunct="1">
              <a:lnSpc>
                <a:spcPct val="100000"/>
              </a:lnSpc>
              <a:spcAft>
                <a:spcPts val="600"/>
              </a:spcAft>
            </a:pPr>
            <a:r>
              <a:rPr lang="zh-CN" altLang="en-US" sz="2800" smtClean="0">
                <a:solidFill>
                  <a:schemeClr val="tx1"/>
                </a:solidFill>
                <a:latin typeface="黑体" pitchFamily="49" charset="-122"/>
              </a:rPr>
              <a:t>令</a:t>
            </a:r>
            <a:r>
              <a:rPr lang="en-US" altLang="zh-CN" sz="2800" smtClean="0">
                <a:solidFill>
                  <a:schemeClr val="tx1"/>
                </a:solidFill>
                <a:latin typeface="黑体" pitchFamily="49" charset="-122"/>
              </a:rPr>
              <a:t>DP[i][j]</a:t>
            </a:r>
            <a:r>
              <a:rPr lang="zh-CN" altLang="zh-CN" sz="2800" smtClean="0">
                <a:solidFill>
                  <a:schemeClr val="tx1"/>
                </a:solidFill>
                <a:latin typeface="黑体" pitchFamily="49" charset="-122"/>
              </a:rPr>
              <a:t>表示仍然有</a:t>
            </a:r>
            <a:r>
              <a:rPr lang="en-US" altLang="zh-CN" sz="2800" smtClean="0">
                <a:solidFill>
                  <a:schemeClr val="tx1"/>
                </a:solidFill>
                <a:latin typeface="黑体" pitchFamily="49" charset="-122"/>
              </a:rPr>
              <a:t>i</a:t>
            </a:r>
            <a:r>
              <a:rPr lang="zh-CN" altLang="en-US" sz="2800" smtClean="0">
                <a:solidFill>
                  <a:schemeClr val="tx1"/>
                </a:solidFill>
                <a:latin typeface="黑体" pitchFamily="49" charset="-122"/>
              </a:rPr>
              <a:t>行、</a:t>
            </a:r>
            <a:r>
              <a:rPr lang="en-US" altLang="zh-CN" sz="2800" smtClean="0">
                <a:solidFill>
                  <a:schemeClr val="tx1"/>
                </a:solidFill>
                <a:latin typeface="黑体" pitchFamily="49" charset="-122"/>
              </a:rPr>
              <a:t>j</a:t>
            </a:r>
            <a:r>
              <a:rPr lang="zh-CN" altLang="en-US" sz="2800" smtClean="0">
                <a:solidFill>
                  <a:schemeClr val="tx1"/>
                </a:solidFill>
                <a:latin typeface="黑体" pitchFamily="49" charset="-122"/>
              </a:rPr>
              <a:t>列未被染色时，使</a:t>
            </a:r>
            <a:r>
              <a:rPr lang="zh-CN" altLang="en-US" sz="2800" smtClean="0">
                <a:solidFill>
                  <a:schemeClr val="tx1"/>
                </a:solidFill>
                <a:latin typeface="黑体" pitchFamily="49" charset="-122"/>
                <a:sym typeface="+mn-ea"/>
              </a:rPr>
              <a:t>全部行列均被染色的期望次数。</a:t>
            </a:r>
            <a:endParaRPr lang="zh-CN" altLang="en-US" sz="2800" smtClean="0">
              <a:solidFill>
                <a:schemeClr val="tx1"/>
              </a:solidFill>
              <a:latin typeface="黑体" pitchFamily="49" charset="-122"/>
              <a:sym typeface="+mn-ea"/>
            </a:endParaRPr>
          </a:p>
          <a:p>
            <a:pPr eaLnBrk="1" hangingPunct="1">
              <a:lnSpc>
                <a:spcPct val="100000"/>
              </a:lnSpc>
              <a:spcAft>
                <a:spcPts val="600"/>
              </a:spcAft>
            </a:pPr>
            <a:r>
              <a:rPr lang="zh-CN" altLang="en-US" sz="2800" smtClean="0">
                <a:solidFill>
                  <a:schemeClr val="tx1"/>
                </a:solidFill>
                <a:latin typeface="黑体" pitchFamily="49" charset="-122"/>
              </a:rPr>
              <a:t>显然有</a:t>
            </a:r>
            <a:r>
              <a:rPr lang="en-US" altLang="zh-CN" sz="2800" smtClean="0">
                <a:solidFill>
                  <a:schemeClr val="tx1"/>
                </a:solidFill>
                <a:latin typeface="黑体" pitchFamily="49" charset="-122"/>
              </a:rPr>
              <a:t>DP[0][0] = 0</a:t>
            </a:r>
            <a:r>
              <a:rPr lang="zh-CN" altLang="zh-CN" sz="2800" smtClean="0">
                <a:solidFill>
                  <a:schemeClr val="tx1"/>
                </a:solidFill>
                <a:latin typeface="黑体" pitchFamily="49" charset="-122"/>
              </a:rPr>
              <a:t>。而问题的答案应为</a:t>
            </a:r>
            <a:r>
              <a:rPr lang="en-US" altLang="zh-CN" sz="2800" smtClean="0">
                <a:solidFill>
                  <a:schemeClr val="tx1"/>
                </a:solidFill>
                <a:latin typeface="黑体" pitchFamily="49" charset="-122"/>
              </a:rPr>
              <a:t>DP[N][S]</a:t>
            </a:r>
            <a:r>
              <a:rPr lang="zh-CN" altLang="zh-CN" sz="2800" smtClean="0">
                <a:solidFill>
                  <a:schemeClr val="tx1"/>
                </a:solidFill>
                <a:latin typeface="黑体" pitchFamily="49" charset="-122"/>
              </a:rPr>
              <a:t>。</a:t>
            </a:r>
            <a:endParaRPr lang="zh-CN" altLang="zh-CN" sz="2800" smtClean="0">
              <a:solidFill>
                <a:schemeClr val="tx1"/>
              </a:solidFill>
              <a:latin typeface="黑体" pitchFamily="49" charset="-122"/>
            </a:endParaRPr>
          </a:p>
          <a:p>
            <a:pPr eaLnBrk="1" hangingPunct="1">
              <a:lnSpc>
                <a:spcPct val="100000"/>
              </a:lnSpc>
              <a:spcAft>
                <a:spcPts val="600"/>
              </a:spcAft>
            </a:pPr>
            <a:r>
              <a:rPr lang="zh-CN" altLang="zh-CN" sz="2800" smtClean="0">
                <a:solidFill>
                  <a:schemeClr val="tx1"/>
                </a:solidFill>
                <a:latin typeface="黑体" pitchFamily="49" charset="-122"/>
              </a:rPr>
              <a:t>考虑如何转移</a:t>
            </a:r>
            <a:r>
              <a:rPr lang="en-US" altLang="zh-CN" sz="2800" smtClean="0">
                <a:solidFill>
                  <a:schemeClr val="tx1"/>
                </a:solidFill>
                <a:latin typeface="黑体" pitchFamily="49" charset="-122"/>
              </a:rPr>
              <a:t>DP[i][j]</a:t>
            </a:r>
            <a:r>
              <a:rPr lang="zh-CN" altLang="zh-CN" sz="2800" smtClean="0">
                <a:solidFill>
                  <a:schemeClr val="tx1"/>
                </a:solidFill>
                <a:latin typeface="黑体" pitchFamily="49" charset="-122"/>
              </a:rPr>
              <a:t>。</a:t>
            </a:r>
            <a:endParaRPr lang="zh-CN" altLang="zh-CN" sz="2800" smtClean="0">
              <a:solidFill>
                <a:schemeClr val="tx1"/>
              </a:solidFill>
              <a:latin typeface="黑体" pitchFamily="49"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2226">
                                            <p:txEl>
                                              <p:pRg st="0" end="0"/>
                                            </p:txEl>
                                          </p:spTgt>
                                        </p:tgtEl>
                                        <p:attrNameLst>
                                          <p:attrName>style.visibility</p:attrName>
                                        </p:attrNameLst>
                                      </p:cBhvr>
                                      <p:to>
                                        <p:strVal val="visible"/>
                                      </p:to>
                                    </p:set>
                                    <p:animEffect transition="in" filter="blinds(horizontal)">
                                      <p:cBhvr>
                                        <p:cTn id="7" dur="500"/>
                                        <p:tgtEl>
                                          <p:spTgt spid="522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2226">
                                            <p:txEl>
                                              <p:pRg st="1" end="1"/>
                                            </p:txEl>
                                          </p:spTgt>
                                        </p:tgtEl>
                                        <p:attrNameLst>
                                          <p:attrName>style.visibility</p:attrName>
                                        </p:attrNameLst>
                                      </p:cBhvr>
                                      <p:to>
                                        <p:strVal val="visible"/>
                                      </p:to>
                                    </p:set>
                                    <p:animEffect transition="in" filter="blinds(horizontal)">
                                      <p:cBhvr>
                                        <p:cTn id="12" dur="500"/>
                                        <p:tgtEl>
                                          <p:spTgt spid="5222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2226">
                                            <p:txEl>
                                              <p:pRg st="2" end="2"/>
                                            </p:txEl>
                                          </p:spTgt>
                                        </p:tgtEl>
                                        <p:attrNameLst>
                                          <p:attrName>style.visibility</p:attrName>
                                        </p:attrNameLst>
                                      </p:cBhvr>
                                      <p:to>
                                        <p:strVal val="visible"/>
                                      </p:to>
                                    </p:set>
                                    <p:animEffect transition="in" filter="blinds(horizontal)">
                                      <p:cBhvr>
                                        <p:cTn id="17" dur="500"/>
                                        <p:tgtEl>
                                          <p:spTgt spid="5222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2226">
                                            <p:txEl>
                                              <p:pRg st="3" end="3"/>
                                            </p:txEl>
                                          </p:spTgt>
                                        </p:tgtEl>
                                        <p:attrNameLst>
                                          <p:attrName>style.visibility</p:attrName>
                                        </p:attrNameLst>
                                      </p:cBhvr>
                                      <p:to>
                                        <p:strVal val="visible"/>
                                      </p:to>
                                    </p:set>
                                    <p:animEffect transition="in" filter="blinds(horizontal)">
                                      <p:cBhvr>
                                        <p:cTn id="22" dur="500"/>
                                        <p:tgtEl>
                                          <p:spTgt spid="5222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2226">
                                            <p:txEl>
                                              <p:pRg st="4" end="4"/>
                                            </p:txEl>
                                          </p:spTgt>
                                        </p:tgtEl>
                                        <p:attrNameLst>
                                          <p:attrName>style.visibility</p:attrName>
                                        </p:attrNameLst>
                                      </p:cBhvr>
                                      <p:to>
                                        <p:strVal val="visible"/>
                                      </p:to>
                                    </p:set>
                                    <p:animEffect transition="in" filter="blinds(horizontal)">
                                      <p:cBhvr>
                                        <p:cTn id="27" dur="500"/>
                                        <p:tgtEl>
                                          <p:spTgt spid="5222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2226">
                                            <p:txEl>
                                              <p:pRg st="5" end="5"/>
                                            </p:txEl>
                                          </p:spTgt>
                                        </p:tgtEl>
                                        <p:attrNameLst>
                                          <p:attrName>style.visibility</p:attrName>
                                        </p:attrNameLst>
                                      </p:cBhvr>
                                      <p:to>
                                        <p:strVal val="visible"/>
                                      </p:to>
                                    </p:set>
                                    <p:animEffect transition="in" filter="blinds(horizontal)">
                                      <p:cBhvr>
                                        <p:cTn id="32" dur="500"/>
                                        <p:tgtEl>
                                          <p:spTgt spid="5222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标题 1"/>
          <p:cNvSpPr>
            <a:spLocks noGrp="1"/>
          </p:cNvSpPr>
          <p:nvPr>
            <p:ph type="title"/>
          </p:nvPr>
        </p:nvSpPr>
        <p:spPr>
          <a:xfrm>
            <a:off x="838200" y="182563"/>
            <a:ext cx="10515600" cy="792162"/>
          </a:xfrm>
        </p:spPr>
        <p:txBody>
          <a:bodyPr/>
          <a:lstStyle/>
          <a:p>
            <a:pPr eaLnBrk="1" hangingPunct="1"/>
            <a:r>
              <a:rPr lang="zh-CN" altLang="en-US" sz="4300" smtClean="0">
                <a:solidFill>
                  <a:schemeClr val="tx1"/>
                </a:solidFill>
                <a:cs typeface="Arial" charset="0"/>
              </a:rPr>
              <a:t>【SHOI 2002】</a:t>
            </a:r>
            <a:r>
              <a:rPr lang="zh-CN" altLang="en-US" sz="4300" smtClean="0">
                <a:solidFill>
                  <a:schemeClr val="tx1"/>
                </a:solidFill>
                <a:latin typeface="黑体" pitchFamily="49" charset="-122"/>
              </a:rPr>
              <a:t>百事世界杯之旅 加强版</a:t>
            </a:r>
            <a:endParaRPr lang="zh-CN" altLang="en-US" sz="4300" smtClean="0">
              <a:solidFill>
                <a:schemeClr val="tx1"/>
              </a:solidFill>
              <a:latin typeface="黑体" pitchFamily="49" charset="-122"/>
            </a:endParaRPr>
          </a:p>
        </p:txBody>
      </p:sp>
      <p:sp>
        <p:nvSpPr>
          <p:cNvPr id="53250" name="内容占位符 4"/>
          <p:cNvSpPr>
            <a:spLocks noGrp="1"/>
          </p:cNvSpPr>
          <p:nvPr>
            <p:ph sz="half" idx="1"/>
          </p:nvPr>
        </p:nvSpPr>
        <p:spPr>
          <a:xfrm>
            <a:off x="838200" y="1295400"/>
            <a:ext cx="5311775" cy="4754563"/>
          </a:xfrm>
        </p:spPr>
        <p:txBody>
          <a:bodyPr/>
          <a:lstStyle/>
          <a:p>
            <a:pPr eaLnBrk="1" hangingPunct="1"/>
            <a:r>
              <a:rPr lang="zh-CN" altLang="en-US" smtClean="0">
                <a:solidFill>
                  <a:schemeClr val="tx1"/>
                </a:solidFill>
                <a:latin typeface="黑体" pitchFamily="49" charset="-122"/>
              </a:rPr>
              <a:t>由于问题只与矩阵被染色的行列数有关，因此我们不妨将未染色的行列靠在左上角。</a:t>
            </a:r>
            <a:endParaRPr lang="zh-CN" altLang="en-US" smtClean="0">
              <a:solidFill>
                <a:schemeClr val="tx1"/>
              </a:solidFill>
              <a:latin typeface="黑体" pitchFamily="49" charset="-122"/>
            </a:endParaRPr>
          </a:p>
          <a:p>
            <a:pPr eaLnBrk="1" hangingPunct="1"/>
            <a:r>
              <a:rPr lang="zh-CN" altLang="en-US" smtClean="0">
                <a:solidFill>
                  <a:schemeClr val="tx1"/>
                </a:solidFill>
                <a:latin typeface="黑体" pitchFamily="49" charset="-122"/>
                <a:sym typeface="+mn-ea"/>
              </a:rPr>
              <a:t>若本次选中了</a:t>
            </a:r>
            <a:r>
              <a:rPr lang="en-US" altLang="zh-CN" smtClean="0">
                <a:solidFill>
                  <a:schemeClr val="tx1"/>
                </a:solidFill>
                <a:latin typeface="黑体" pitchFamily="49" charset="-122"/>
                <a:sym typeface="+mn-ea"/>
              </a:rPr>
              <a:t>S1</a:t>
            </a:r>
            <a:r>
              <a:rPr lang="zh-CN" altLang="en-US" smtClean="0">
                <a:solidFill>
                  <a:schemeClr val="tx1"/>
                </a:solidFill>
                <a:latin typeface="黑体" pitchFamily="49" charset="-122"/>
                <a:sym typeface="+mn-ea"/>
              </a:rPr>
              <a:t>中的点，那么后续次数的期望为</a:t>
            </a:r>
            <a:r>
              <a:rPr lang="en-US" altLang="zh-CN" smtClean="0">
                <a:solidFill>
                  <a:schemeClr val="tx1"/>
                </a:solidFill>
                <a:latin typeface="黑体" pitchFamily="49" charset="-122"/>
                <a:sym typeface="+mn-ea"/>
              </a:rPr>
              <a:t>DP[i - 1][j - 1]</a:t>
            </a:r>
            <a:r>
              <a:rPr lang="zh-CN" altLang="en-US" smtClean="0">
                <a:solidFill>
                  <a:schemeClr val="tx1"/>
                </a:solidFill>
                <a:latin typeface="黑体" pitchFamily="49" charset="-122"/>
                <a:sym typeface="+mn-ea"/>
              </a:rPr>
              <a:t>。</a:t>
            </a:r>
            <a:endParaRPr lang="zh-CN" altLang="en-US" smtClean="0">
              <a:solidFill>
                <a:schemeClr val="tx1"/>
              </a:solidFill>
              <a:latin typeface="黑体" pitchFamily="49" charset="-122"/>
            </a:endParaRPr>
          </a:p>
          <a:p>
            <a:pPr eaLnBrk="1" hangingPunct="1"/>
            <a:r>
              <a:rPr lang="zh-CN" altLang="en-US" smtClean="0">
                <a:solidFill>
                  <a:schemeClr val="tx1"/>
                </a:solidFill>
                <a:latin typeface="黑体" pitchFamily="49" charset="-122"/>
                <a:sym typeface="+mn-ea"/>
              </a:rPr>
              <a:t>若本次选中了</a:t>
            </a:r>
            <a:r>
              <a:rPr lang="en-US" altLang="zh-CN" smtClean="0">
                <a:solidFill>
                  <a:schemeClr val="tx1"/>
                </a:solidFill>
                <a:latin typeface="黑体" pitchFamily="49" charset="-122"/>
                <a:sym typeface="+mn-ea"/>
              </a:rPr>
              <a:t>S2</a:t>
            </a:r>
            <a:r>
              <a:rPr lang="zh-CN" altLang="en-US" smtClean="0">
                <a:solidFill>
                  <a:schemeClr val="tx1"/>
                </a:solidFill>
                <a:latin typeface="黑体" pitchFamily="49" charset="-122"/>
                <a:sym typeface="+mn-ea"/>
              </a:rPr>
              <a:t>中的点，那么后续次数的期望为</a:t>
            </a:r>
            <a:r>
              <a:rPr lang="en-US" altLang="zh-CN" smtClean="0">
                <a:solidFill>
                  <a:schemeClr val="tx1"/>
                </a:solidFill>
                <a:latin typeface="黑体" pitchFamily="49" charset="-122"/>
                <a:sym typeface="+mn-ea"/>
              </a:rPr>
              <a:t>DP[i - 1][j]</a:t>
            </a:r>
            <a:r>
              <a:rPr lang="zh-CN" altLang="en-US" smtClean="0">
                <a:solidFill>
                  <a:schemeClr val="tx1"/>
                </a:solidFill>
                <a:latin typeface="黑体" pitchFamily="49" charset="-122"/>
                <a:sym typeface="+mn-ea"/>
              </a:rPr>
              <a:t>。</a:t>
            </a:r>
            <a:endParaRPr lang="zh-CN" altLang="en-US" smtClean="0">
              <a:solidFill>
                <a:schemeClr val="tx1"/>
              </a:solidFill>
              <a:latin typeface="黑体" pitchFamily="49" charset="-122"/>
            </a:endParaRPr>
          </a:p>
          <a:p>
            <a:pPr eaLnBrk="1" hangingPunct="1"/>
            <a:r>
              <a:rPr lang="zh-CN" altLang="en-US" smtClean="0">
                <a:solidFill>
                  <a:schemeClr val="tx1"/>
                </a:solidFill>
                <a:latin typeface="黑体" pitchFamily="49" charset="-122"/>
                <a:sym typeface="+mn-ea"/>
              </a:rPr>
              <a:t>若本次选中了</a:t>
            </a:r>
            <a:r>
              <a:rPr lang="en-US" altLang="zh-CN" smtClean="0">
                <a:solidFill>
                  <a:schemeClr val="tx1"/>
                </a:solidFill>
                <a:latin typeface="黑体" pitchFamily="49" charset="-122"/>
                <a:sym typeface="+mn-ea"/>
              </a:rPr>
              <a:t>S3</a:t>
            </a:r>
            <a:r>
              <a:rPr lang="zh-CN" altLang="en-US" smtClean="0">
                <a:solidFill>
                  <a:schemeClr val="tx1"/>
                </a:solidFill>
                <a:latin typeface="黑体" pitchFamily="49" charset="-122"/>
                <a:sym typeface="+mn-ea"/>
              </a:rPr>
              <a:t>中的点，那么后续次数的期望为</a:t>
            </a:r>
            <a:r>
              <a:rPr lang="en-US" altLang="zh-CN" smtClean="0">
                <a:solidFill>
                  <a:schemeClr val="tx1"/>
                </a:solidFill>
                <a:latin typeface="黑体" pitchFamily="49" charset="-122"/>
                <a:sym typeface="+mn-ea"/>
              </a:rPr>
              <a:t>DP[i][j - 1]</a:t>
            </a:r>
            <a:r>
              <a:rPr lang="zh-CN" altLang="en-US" smtClean="0">
                <a:solidFill>
                  <a:schemeClr val="tx1"/>
                </a:solidFill>
                <a:latin typeface="黑体" pitchFamily="49" charset="-122"/>
                <a:sym typeface="+mn-ea"/>
              </a:rPr>
              <a:t>。</a:t>
            </a:r>
            <a:endParaRPr lang="zh-CN" altLang="en-US" smtClean="0">
              <a:solidFill>
                <a:schemeClr val="tx1"/>
              </a:solidFill>
              <a:latin typeface="黑体" pitchFamily="49" charset="-122"/>
            </a:endParaRPr>
          </a:p>
          <a:p>
            <a:pPr eaLnBrk="1" hangingPunct="1"/>
            <a:r>
              <a:rPr lang="zh-CN" altLang="en-US" smtClean="0">
                <a:solidFill>
                  <a:schemeClr val="tx1"/>
                </a:solidFill>
                <a:latin typeface="黑体" pitchFamily="49" charset="-122"/>
                <a:sym typeface="+mn-ea"/>
              </a:rPr>
              <a:t>若本次选中了</a:t>
            </a:r>
            <a:r>
              <a:rPr lang="en-US" altLang="zh-CN" smtClean="0">
                <a:solidFill>
                  <a:schemeClr val="tx1"/>
                </a:solidFill>
                <a:latin typeface="黑体" pitchFamily="49" charset="-122"/>
                <a:sym typeface="+mn-ea"/>
              </a:rPr>
              <a:t>S4</a:t>
            </a:r>
            <a:r>
              <a:rPr lang="zh-CN" altLang="en-US" smtClean="0">
                <a:solidFill>
                  <a:schemeClr val="tx1"/>
                </a:solidFill>
                <a:latin typeface="黑体" pitchFamily="49" charset="-122"/>
                <a:sym typeface="+mn-ea"/>
              </a:rPr>
              <a:t>中的点，那么后续次数的期望为</a:t>
            </a:r>
            <a:r>
              <a:rPr lang="en-US" altLang="zh-CN" smtClean="0">
                <a:solidFill>
                  <a:schemeClr val="tx1"/>
                </a:solidFill>
                <a:latin typeface="黑体" pitchFamily="49" charset="-122"/>
                <a:sym typeface="+mn-ea"/>
              </a:rPr>
              <a:t>DP[i][j]</a:t>
            </a:r>
            <a:r>
              <a:rPr lang="zh-CN" altLang="en-US" smtClean="0">
                <a:solidFill>
                  <a:schemeClr val="tx1"/>
                </a:solidFill>
                <a:latin typeface="黑体" pitchFamily="49" charset="-122"/>
                <a:sym typeface="+mn-ea"/>
              </a:rPr>
              <a:t>。</a:t>
            </a:r>
            <a:endParaRPr lang="zh-CN" altLang="en-US" smtClean="0">
              <a:solidFill>
                <a:schemeClr val="tx1"/>
              </a:solidFill>
              <a:latin typeface="黑体" pitchFamily="49" charset="-122"/>
            </a:endParaRPr>
          </a:p>
        </p:txBody>
      </p:sp>
      <p:pic>
        <p:nvPicPr>
          <p:cNvPr id="53251" name="内容占位符 7" descr="无标题"/>
          <p:cNvPicPr>
            <a:picLocks noGrp="1" noChangeAspect="1"/>
          </p:cNvPicPr>
          <p:nvPr>
            <p:ph sz="half" idx="2"/>
          </p:nvPr>
        </p:nvPicPr>
        <p:blipFill>
          <a:blip r:embed="rId1"/>
          <a:srcRect/>
          <a:stretch>
            <a:fillRect/>
          </a:stretch>
        </p:blipFill>
        <p:spPr>
          <a:xfrm>
            <a:off x="6545263" y="2306638"/>
            <a:ext cx="4257675" cy="2732087"/>
          </a:xfr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3250">
                                            <p:txEl>
                                              <p:pRg st="0" end="0"/>
                                            </p:txEl>
                                          </p:spTgt>
                                        </p:tgtEl>
                                        <p:attrNameLst>
                                          <p:attrName>style.visibility</p:attrName>
                                        </p:attrNameLst>
                                      </p:cBhvr>
                                      <p:to>
                                        <p:strVal val="visible"/>
                                      </p:to>
                                    </p:set>
                                    <p:animEffect transition="in" filter="blinds(horizontal)">
                                      <p:cBhvr>
                                        <p:cTn id="7" dur="500"/>
                                        <p:tgtEl>
                                          <p:spTgt spid="5325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3250">
                                            <p:txEl>
                                              <p:pRg st="1" end="1"/>
                                            </p:txEl>
                                          </p:spTgt>
                                        </p:tgtEl>
                                        <p:attrNameLst>
                                          <p:attrName>style.visibility</p:attrName>
                                        </p:attrNameLst>
                                      </p:cBhvr>
                                      <p:to>
                                        <p:strVal val="visible"/>
                                      </p:to>
                                    </p:set>
                                    <p:animEffect transition="in" filter="blinds(horizontal)">
                                      <p:cBhvr>
                                        <p:cTn id="12" dur="500"/>
                                        <p:tgtEl>
                                          <p:spTgt spid="5325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3250">
                                            <p:txEl>
                                              <p:pRg st="2" end="2"/>
                                            </p:txEl>
                                          </p:spTgt>
                                        </p:tgtEl>
                                        <p:attrNameLst>
                                          <p:attrName>style.visibility</p:attrName>
                                        </p:attrNameLst>
                                      </p:cBhvr>
                                      <p:to>
                                        <p:strVal val="visible"/>
                                      </p:to>
                                    </p:set>
                                    <p:animEffect transition="in" filter="blinds(horizontal)">
                                      <p:cBhvr>
                                        <p:cTn id="17" dur="500"/>
                                        <p:tgtEl>
                                          <p:spTgt spid="5325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3250">
                                            <p:txEl>
                                              <p:pRg st="3" end="3"/>
                                            </p:txEl>
                                          </p:spTgt>
                                        </p:tgtEl>
                                        <p:attrNameLst>
                                          <p:attrName>style.visibility</p:attrName>
                                        </p:attrNameLst>
                                      </p:cBhvr>
                                      <p:to>
                                        <p:strVal val="visible"/>
                                      </p:to>
                                    </p:set>
                                    <p:animEffect transition="in" filter="blinds(horizontal)">
                                      <p:cBhvr>
                                        <p:cTn id="22" dur="500"/>
                                        <p:tgtEl>
                                          <p:spTgt spid="5325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3250">
                                            <p:txEl>
                                              <p:pRg st="4" end="4"/>
                                            </p:txEl>
                                          </p:spTgt>
                                        </p:tgtEl>
                                        <p:attrNameLst>
                                          <p:attrName>style.visibility</p:attrName>
                                        </p:attrNameLst>
                                      </p:cBhvr>
                                      <p:to>
                                        <p:strVal val="visible"/>
                                      </p:to>
                                    </p:set>
                                    <p:animEffect transition="in" filter="blinds(horizontal)">
                                      <p:cBhvr>
                                        <p:cTn id="27" dur="500"/>
                                        <p:tgtEl>
                                          <p:spTgt spid="532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p:cNvSpPr>
          <p:nvPr>
            <p:ph type="title"/>
          </p:nvPr>
        </p:nvSpPr>
        <p:spPr>
          <a:xfrm>
            <a:off x="838200" y="182563"/>
            <a:ext cx="10515600" cy="792162"/>
          </a:xfrm>
        </p:spPr>
        <p:txBody>
          <a:bodyPr/>
          <a:lstStyle/>
          <a:p>
            <a:pPr eaLnBrk="1" hangingPunct="1"/>
            <a:r>
              <a:rPr lang="zh-CN" altLang="en-US" sz="4300" smtClean="0">
                <a:solidFill>
                  <a:schemeClr val="tx1"/>
                </a:solidFill>
                <a:cs typeface="Arial" charset="0"/>
              </a:rPr>
              <a:t>【SHOI 2002】</a:t>
            </a:r>
            <a:r>
              <a:rPr lang="zh-CN" altLang="en-US" sz="4300" smtClean="0">
                <a:solidFill>
                  <a:schemeClr val="tx1"/>
                </a:solidFill>
                <a:latin typeface="黑体" pitchFamily="49" charset="-122"/>
              </a:rPr>
              <a:t>百事世界杯之旅 加强版</a:t>
            </a:r>
            <a:endParaRPr lang="zh-CN" altLang="en-US" sz="4300" smtClean="0">
              <a:solidFill>
                <a:schemeClr val="tx1"/>
              </a:solidFill>
              <a:latin typeface="黑体" pitchFamily="49" charset="-122"/>
            </a:endParaRPr>
          </a:p>
        </p:txBody>
      </p:sp>
      <p:sp>
        <p:nvSpPr>
          <p:cNvPr id="54274" name="内容占位符 4"/>
          <p:cNvSpPr>
            <a:spLocks noGrp="1"/>
          </p:cNvSpPr>
          <p:nvPr>
            <p:ph sz="half" idx="1"/>
          </p:nvPr>
        </p:nvSpPr>
        <p:spPr>
          <a:xfrm>
            <a:off x="320675" y="1252538"/>
            <a:ext cx="6278563" cy="4754562"/>
          </a:xfrm>
        </p:spPr>
        <p:txBody>
          <a:bodyPr/>
          <a:lstStyle/>
          <a:p>
            <a:pPr eaLnBrk="1" hangingPunct="1"/>
            <a:r>
              <a:rPr lang="zh-CN" altLang="en-US" smtClean="0">
                <a:solidFill>
                  <a:schemeClr val="tx1"/>
                </a:solidFill>
                <a:latin typeface="黑体" pitchFamily="49" charset="-122"/>
              </a:rPr>
              <a:t>那么对于</a:t>
            </a:r>
            <a:r>
              <a:rPr lang="en-US" altLang="zh-CN" smtClean="0">
                <a:solidFill>
                  <a:schemeClr val="tx1"/>
                </a:solidFill>
                <a:latin typeface="黑体" pitchFamily="49" charset="-122"/>
              </a:rPr>
              <a:t>DP[i][j]</a:t>
            </a:r>
            <a:r>
              <a:rPr lang="zh-CN" altLang="zh-CN" smtClean="0">
                <a:solidFill>
                  <a:schemeClr val="tx1"/>
                </a:solidFill>
                <a:latin typeface="黑体" pitchFamily="49" charset="-122"/>
              </a:rPr>
              <a:t>，假设</a:t>
            </a:r>
            <a:r>
              <a:rPr lang="en-US" altLang="zh-CN" smtClean="0">
                <a:solidFill>
                  <a:schemeClr val="tx1"/>
                </a:solidFill>
                <a:latin typeface="黑体" pitchFamily="49" charset="-122"/>
              </a:rPr>
              <a:t>DP[1..i][1..j]</a:t>
            </a:r>
            <a:r>
              <a:rPr lang="zh-CN" altLang="zh-CN" smtClean="0">
                <a:solidFill>
                  <a:schemeClr val="tx1"/>
                </a:solidFill>
                <a:latin typeface="黑体" pitchFamily="49" charset="-122"/>
              </a:rPr>
              <a:t>中，只有</a:t>
            </a:r>
            <a:r>
              <a:rPr lang="en-US" altLang="zh-CN" smtClean="0">
                <a:solidFill>
                  <a:schemeClr val="tx1"/>
                </a:solidFill>
                <a:latin typeface="黑体" pitchFamily="49" charset="-122"/>
              </a:rPr>
              <a:t>DP[i][j]</a:t>
            </a:r>
            <a:r>
              <a:rPr lang="zh-CN" altLang="zh-CN" smtClean="0">
                <a:solidFill>
                  <a:schemeClr val="tx1"/>
                </a:solidFill>
                <a:latin typeface="黑体" pitchFamily="49" charset="-122"/>
              </a:rPr>
              <a:t>未计算，那么我们可以列出如下方程。</a:t>
            </a:r>
            <a:endParaRPr lang="zh-CN" altLang="zh-CN" smtClean="0">
              <a:solidFill>
                <a:schemeClr val="tx1"/>
              </a:solidFill>
              <a:latin typeface="黑体" pitchFamily="49" charset="-122"/>
            </a:endParaRPr>
          </a:p>
          <a:p>
            <a:pPr eaLnBrk="1" hangingPunct="1"/>
            <a:r>
              <a:rPr lang="en-US" altLang="zh-CN" smtClean="0">
                <a:solidFill>
                  <a:schemeClr val="tx1"/>
                </a:solidFill>
                <a:latin typeface="黑体" pitchFamily="49" charset="-122"/>
              </a:rPr>
              <a:t>DP[i][j] = 1 + </a:t>
            </a:r>
            <a:endParaRPr lang="en-US" altLang="zh-CN" smtClean="0">
              <a:solidFill>
                <a:schemeClr val="tx1"/>
              </a:solidFill>
              <a:latin typeface="黑体" pitchFamily="49" charset="-122"/>
            </a:endParaRPr>
          </a:p>
          <a:p>
            <a:pPr eaLnBrk="1" hangingPunct="1">
              <a:buFont typeface="Arial" charset="0"/>
              <a:buNone/>
            </a:pPr>
            <a:r>
              <a:rPr lang="en-US" altLang="zh-CN" smtClean="0">
                <a:solidFill>
                  <a:schemeClr val="tx1"/>
                </a:solidFill>
                <a:latin typeface="黑体" pitchFamily="49" charset="-122"/>
                <a:sym typeface="+mn-ea"/>
              </a:rPr>
              <a:t>    S1 / (N * S) * DP[i - 1][j - 1] + </a:t>
            </a:r>
            <a:endParaRPr lang="en-US" altLang="zh-CN" smtClean="0">
              <a:solidFill>
                <a:schemeClr val="tx1"/>
              </a:solidFill>
              <a:latin typeface="黑体" pitchFamily="49" charset="-122"/>
              <a:sym typeface="+mn-ea"/>
            </a:endParaRPr>
          </a:p>
          <a:p>
            <a:pPr eaLnBrk="1" hangingPunct="1">
              <a:buFont typeface="Arial" charset="0"/>
              <a:buNone/>
            </a:pPr>
            <a:r>
              <a:rPr lang="en-US" altLang="zh-CN" smtClean="0">
                <a:solidFill>
                  <a:schemeClr val="tx1"/>
                </a:solidFill>
                <a:latin typeface="黑体" pitchFamily="49" charset="-122"/>
                <a:sym typeface="+mn-ea"/>
              </a:rPr>
              <a:t>    S2 / (N * S) * DP[i - 1][j] + </a:t>
            </a:r>
            <a:endParaRPr lang="en-US" altLang="zh-CN" smtClean="0">
              <a:solidFill>
                <a:schemeClr val="tx1"/>
              </a:solidFill>
              <a:latin typeface="黑体" pitchFamily="49" charset="-122"/>
              <a:sym typeface="+mn-ea"/>
            </a:endParaRPr>
          </a:p>
          <a:p>
            <a:pPr eaLnBrk="1" hangingPunct="1">
              <a:buFont typeface="Arial" charset="0"/>
              <a:buNone/>
            </a:pPr>
            <a:r>
              <a:rPr lang="en-US" altLang="zh-CN" smtClean="0">
                <a:solidFill>
                  <a:schemeClr val="tx1"/>
                </a:solidFill>
                <a:latin typeface="黑体" pitchFamily="49" charset="-122"/>
                <a:sym typeface="+mn-ea"/>
              </a:rPr>
              <a:t>    S3 / (N * S) * DP[i][j - 1] + </a:t>
            </a:r>
            <a:endParaRPr lang="en-US" altLang="zh-CN" smtClean="0">
              <a:solidFill>
                <a:schemeClr val="tx1"/>
              </a:solidFill>
              <a:latin typeface="黑体" pitchFamily="49" charset="-122"/>
              <a:sym typeface="+mn-ea"/>
            </a:endParaRPr>
          </a:p>
          <a:p>
            <a:pPr eaLnBrk="1" hangingPunct="1">
              <a:buFont typeface="Arial" charset="0"/>
              <a:buNone/>
            </a:pPr>
            <a:r>
              <a:rPr lang="en-US" altLang="zh-CN" smtClean="0">
                <a:solidFill>
                  <a:schemeClr val="tx1"/>
                </a:solidFill>
                <a:latin typeface="黑体" pitchFamily="49" charset="-122"/>
                <a:sym typeface="+mn-ea"/>
              </a:rPr>
              <a:t>    S4 / (N * S) * DP[i][j]</a:t>
            </a:r>
            <a:r>
              <a:rPr lang="zh-CN" altLang="zh-CN" smtClean="0">
                <a:solidFill>
                  <a:schemeClr val="tx1"/>
                </a:solidFill>
                <a:latin typeface="黑体" pitchFamily="49" charset="-122"/>
                <a:sym typeface="+mn-ea"/>
              </a:rPr>
              <a:t>。</a:t>
            </a:r>
            <a:endParaRPr lang="zh-CN" altLang="zh-CN" smtClean="0">
              <a:solidFill>
                <a:schemeClr val="tx1"/>
              </a:solidFill>
              <a:latin typeface="黑体" pitchFamily="49" charset="-122"/>
              <a:sym typeface="+mn-ea"/>
            </a:endParaRPr>
          </a:p>
          <a:p>
            <a:pPr eaLnBrk="1" hangingPunct="1"/>
            <a:r>
              <a:rPr lang="zh-CN" altLang="zh-CN" smtClean="0">
                <a:solidFill>
                  <a:schemeClr val="tx1"/>
                </a:solidFill>
                <a:latin typeface="黑体" pitchFamily="49" charset="-122"/>
                <a:sym typeface="+mn-ea"/>
              </a:rPr>
              <a:t>那么，我们只需</a:t>
            </a:r>
            <a:r>
              <a:rPr lang="en-US" altLang="zh-CN" smtClean="0">
                <a:solidFill>
                  <a:schemeClr val="tx1"/>
                </a:solidFill>
                <a:latin typeface="黑体" pitchFamily="49" charset="-122"/>
                <a:sym typeface="+mn-ea"/>
              </a:rPr>
              <a:t>O(N * S)</a:t>
            </a:r>
            <a:r>
              <a:rPr lang="zh-CN" altLang="en-US" smtClean="0">
                <a:solidFill>
                  <a:schemeClr val="tx1"/>
                </a:solidFill>
                <a:latin typeface="黑体" pitchFamily="49" charset="-122"/>
                <a:sym typeface="+mn-ea"/>
              </a:rPr>
              <a:t>递推即可。</a:t>
            </a:r>
            <a:endParaRPr lang="zh-CN" altLang="en-US" smtClean="0">
              <a:solidFill>
                <a:schemeClr val="tx1"/>
              </a:solidFill>
              <a:latin typeface="黑体" pitchFamily="49" charset="-122"/>
              <a:sym typeface="+mn-ea"/>
            </a:endParaRPr>
          </a:p>
        </p:txBody>
      </p:sp>
      <p:pic>
        <p:nvPicPr>
          <p:cNvPr id="54275" name="内容占位符 7" descr="无标题"/>
          <p:cNvPicPr>
            <a:picLocks noGrp="1" noChangeAspect="1"/>
          </p:cNvPicPr>
          <p:nvPr>
            <p:ph sz="half" idx="2"/>
          </p:nvPr>
        </p:nvPicPr>
        <p:blipFill>
          <a:blip r:embed="rId1"/>
          <a:srcRect/>
          <a:stretch>
            <a:fillRect/>
          </a:stretch>
        </p:blipFill>
        <p:spPr>
          <a:xfrm>
            <a:off x="6545263" y="2306638"/>
            <a:ext cx="4257675" cy="2732087"/>
          </a:xfr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4274">
                                            <p:txEl>
                                              <p:pRg st="0" end="0"/>
                                            </p:txEl>
                                          </p:spTgt>
                                        </p:tgtEl>
                                        <p:attrNameLst>
                                          <p:attrName>style.visibility</p:attrName>
                                        </p:attrNameLst>
                                      </p:cBhvr>
                                      <p:to>
                                        <p:strVal val="visible"/>
                                      </p:to>
                                    </p:set>
                                    <p:animEffect transition="in" filter="blinds(horizontal)">
                                      <p:cBhvr>
                                        <p:cTn id="7" dur="500"/>
                                        <p:tgtEl>
                                          <p:spTgt spid="542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4274">
                                            <p:txEl>
                                              <p:pRg st="1" end="1"/>
                                            </p:txEl>
                                          </p:spTgt>
                                        </p:tgtEl>
                                        <p:attrNameLst>
                                          <p:attrName>style.visibility</p:attrName>
                                        </p:attrNameLst>
                                      </p:cBhvr>
                                      <p:to>
                                        <p:strVal val="visible"/>
                                      </p:to>
                                    </p:set>
                                    <p:animEffect transition="in" filter="blinds(horizontal)">
                                      <p:cBhvr>
                                        <p:cTn id="12" dur="500"/>
                                        <p:tgtEl>
                                          <p:spTgt spid="54274">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54274">
                                            <p:txEl>
                                              <p:pRg st="2" end="2"/>
                                            </p:txEl>
                                          </p:spTgt>
                                        </p:tgtEl>
                                        <p:attrNameLst>
                                          <p:attrName>style.visibility</p:attrName>
                                        </p:attrNameLst>
                                      </p:cBhvr>
                                      <p:to>
                                        <p:strVal val="visible"/>
                                      </p:to>
                                    </p:set>
                                    <p:animEffect transition="in" filter="blinds(horizontal)">
                                      <p:cBhvr>
                                        <p:cTn id="15" dur="500"/>
                                        <p:tgtEl>
                                          <p:spTgt spid="54274">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4274">
                                            <p:txEl>
                                              <p:pRg st="3" end="3"/>
                                            </p:txEl>
                                          </p:spTgt>
                                        </p:tgtEl>
                                        <p:attrNameLst>
                                          <p:attrName>style.visibility</p:attrName>
                                        </p:attrNameLst>
                                      </p:cBhvr>
                                      <p:to>
                                        <p:strVal val="visible"/>
                                      </p:to>
                                    </p:set>
                                    <p:animEffect transition="in" filter="blinds(horizontal)">
                                      <p:cBhvr>
                                        <p:cTn id="18" dur="500"/>
                                        <p:tgtEl>
                                          <p:spTgt spid="54274">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54274">
                                            <p:txEl>
                                              <p:pRg st="4" end="4"/>
                                            </p:txEl>
                                          </p:spTgt>
                                        </p:tgtEl>
                                        <p:attrNameLst>
                                          <p:attrName>style.visibility</p:attrName>
                                        </p:attrNameLst>
                                      </p:cBhvr>
                                      <p:to>
                                        <p:strVal val="visible"/>
                                      </p:to>
                                    </p:set>
                                    <p:animEffect transition="in" filter="blinds(horizontal)">
                                      <p:cBhvr>
                                        <p:cTn id="21" dur="500"/>
                                        <p:tgtEl>
                                          <p:spTgt spid="54274">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54274">
                                            <p:txEl>
                                              <p:pRg st="5" end="5"/>
                                            </p:txEl>
                                          </p:spTgt>
                                        </p:tgtEl>
                                        <p:attrNameLst>
                                          <p:attrName>style.visibility</p:attrName>
                                        </p:attrNameLst>
                                      </p:cBhvr>
                                      <p:to>
                                        <p:strVal val="visible"/>
                                      </p:to>
                                    </p:set>
                                    <p:animEffect transition="in" filter="blinds(horizontal)">
                                      <p:cBhvr>
                                        <p:cTn id="24" dur="500"/>
                                        <p:tgtEl>
                                          <p:spTgt spid="5427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54274">
                                            <p:txEl>
                                              <p:pRg st="6" end="6"/>
                                            </p:txEl>
                                          </p:spTgt>
                                        </p:tgtEl>
                                        <p:attrNameLst>
                                          <p:attrName>style.visibility</p:attrName>
                                        </p:attrNameLst>
                                      </p:cBhvr>
                                      <p:to>
                                        <p:strVal val="visible"/>
                                      </p:to>
                                    </p:set>
                                    <p:animEffect transition="in" filter="blinds(horizontal)">
                                      <p:cBhvr>
                                        <p:cTn id="29" dur="500"/>
                                        <p:tgtEl>
                                          <p:spTgt spid="5427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p:cNvSpPr>
          <p:nvPr>
            <p:ph type="title" idx="4294967295"/>
          </p:nvPr>
        </p:nvSpPr>
        <p:spPr/>
        <p:txBody>
          <a:bodyPr/>
          <a:lstStyle/>
          <a:p>
            <a:pPr eaLnBrk="1" hangingPunct="1"/>
            <a:r>
              <a:rPr kumimoji="1" lang="zh-CN" altLang="en-US" smtClean="0">
                <a:solidFill>
                  <a:schemeClr val="tx1"/>
                </a:solidFill>
              </a:rPr>
              <a:t>随机事件与概率</a:t>
            </a:r>
            <a:endParaRPr kumimoji="1" lang="zh-CN" altLang="en-US" smtClean="0">
              <a:solidFill>
                <a:schemeClr val="tx1"/>
              </a:solidFill>
            </a:endParaRPr>
          </a:p>
        </p:txBody>
      </p:sp>
      <p:sp>
        <p:nvSpPr>
          <p:cNvPr id="16386" name="Rectangle 3"/>
          <p:cNvSpPr>
            <a:spLocks noGrp="1"/>
          </p:cNvSpPr>
          <p:nvPr>
            <p:ph type="body" idx="4294967295"/>
          </p:nvPr>
        </p:nvSpPr>
        <p:spPr>
          <a:xfrm>
            <a:off x="838200" y="1381125"/>
            <a:ext cx="10591800" cy="5083175"/>
          </a:xfrm>
        </p:spPr>
        <p:txBody>
          <a:bodyPr/>
          <a:lstStyle/>
          <a:p>
            <a:pPr eaLnBrk="1" hangingPunct="1"/>
            <a:r>
              <a:rPr kumimoji="1" lang="zh-CN" altLang="en-US" sz="3600" smtClean="0">
                <a:solidFill>
                  <a:schemeClr val="tx2"/>
                </a:solidFill>
                <a:latin typeface="黑体" pitchFamily="49" charset="-122"/>
              </a:rPr>
              <a:t> 自然界中各种现象可以区分为两种：确定性现象  </a:t>
            </a:r>
            <a:endParaRPr kumimoji="1" lang="zh-CN" altLang="en-US" sz="3600" smtClean="0">
              <a:solidFill>
                <a:schemeClr val="tx2"/>
              </a:solidFill>
              <a:latin typeface="黑体" pitchFamily="49" charset="-122"/>
            </a:endParaRPr>
          </a:p>
          <a:p>
            <a:pPr eaLnBrk="1" hangingPunct="1">
              <a:buFont typeface="Arial" charset="0"/>
              <a:buNone/>
            </a:pPr>
            <a:r>
              <a:rPr kumimoji="1" lang="zh-CN" altLang="en-US" sz="3600" smtClean="0">
                <a:solidFill>
                  <a:schemeClr val="tx2"/>
                </a:solidFill>
                <a:latin typeface="黑体" pitchFamily="49" charset="-122"/>
              </a:rPr>
              <a:t>   与随机现象</a:t>
            </a:r>
            <a:endParaRPr kumimoji="1" lang="zh-CN" altLang="en-US" sz="3600" smtClean="0">
              <a:solidFill>
                <a:schemeClr val="tx2"/>
              </a:solidFill>
              <a:latin typeface="黑体" pitchFamily="49" charset="-122"/>
            </a:endParaRPr>
          </a:p>
          <a:p>
            <a:pPr eaLnBrk="1" hangingPunct="1"/>
            <a:r>
              <a:rPr kumimoji="1" lang="zh-CN" altLang="en-US" sz="3600" smtClean="0">
                <a:solidFill>
                  <a:schemeClr val="tx2"/>
                </a:solidFill>
                <a:latin typeface="黑体" pitchFamily="49" charset="-122"/>
              </a:rPr>
              <a:t> 确定性现象：在一定条件下必然会出现的现象</a:t>
            </a:r>
            <a:endParaRPr kumimoji="1" lang="zh-CN" altLang="en-US" sz="3600" smtClean="0">
              <a:solidFill>
                <a:schemeClr val="tx2"/>
              </a:solidFill>
              <a:latin typeface="黑体" pitchFamily="49" charset="-122"/>
            </a:endParaRPr>
          </a:p>
          <a:p>
            <a:pPr eaLnBrk="1" hangingPunct="1"/>
            <a:r>
              <a:rPr kumimoji="1" lang="zh-CN" altLang="en-US" sz="3600" smtClean="0">
                <a:solidFill>
                  <a:schemeClr val="tx2"/>
                </a:solidFill>
                <a:latin typeface="黑体" pitchFamily="49" charset="-122"/>
              </a:rPr>
              <a:t> 随机现象：在一定的条件下，可能出现多种结   </a:t>
            </a:r>
            <a:endParaRPr kumimoji="1" lang="zh-CN" altLang="en-US" sz="3600" smtClean="0">
              <a:solidFill>
                <a:schemeClr val="tx2"/>
              </a:solidFill>
              <a:latin typeface="黑体" pitchFamily="49" charset="-122"/>
            </a:endParaRPr>
          </a:p>
          <a:p>
            <a:pPr eaLnBrk="1" hangingPunct="1">
              <a:buFont typeface="Arial" charset="0"/>
              <a:buNone/>
            </a:pPr>
            <a:r>
              <a:rPr kumimoji="1" lang="zh-CN" altLang="en-US" sz="3600" smtClean="0">
                <a:solidFill>
                  <a:schemeClr val="tx2"/>
                </a:solidFill>
                <a:latin typeface="黑体" pitchFamily="49" charset="-122"/>
              </a:rPr>
              <a:t>   果，而在试验之前无法预知其确切的结果，也无   </a:t>
            </a:r>
            <a:endParaRPr kumimoji="1" lang="zh-CN" altLang="en-US" sz="3600" smtClean="0">
              <a:solidFill>
                <a:schemeClr val="tx2"/>
              </a:solidFill>
              <a:latin typeface="黑体" pitchFamily="49" charset="-122"/>
            </a:endParaRPr>
          </a:p>
          <a:p>
            <a:pPr eaLnBrk="1" hangingPunct="1">
              <a:buFont typeface="Arial" charset="0"/>
              <a:buNone/>
            </a:pPr>
            <a:r>
              <a:rPr kumimoji="1" lang="zh-CN" altLang="en-US" sz="3600" smtClean="0">
                <a:solidFill>
                  <a:schemeClr val="tx2"/>
                </a:solidFill>
                <a:latin typeface="黑体" pitchFamily="49" charset="-122"/>
              </a:rPr>
              <a:t>   法控制</a:t>
            </a:r>
            <a:endParaRPr kumimoji="1" lang="zh-CN" altLang="en-US" sz="3600" smtClean="0">
              <a:solidFill>
                <a:schemeClr val="tx2"/>
              </a:solidFill>
              <a:latin typeface="黑体" pitchFamily="49" charset="-122"/>
            </a:endParaRPr>
          </a:p>
          <a:p>
            <a:pPr eaLnBrk="1" hangingPunct="1"/>
            <a:r>
              <a:rPr kumimoji="1" lang="zh-CN" altLang="en-US" sz="3600" smtClean="0">
                <a:solidFill>
                  <a:schemeClr val="tx2"/>
                </a:solidFill>
                <a:latin typeface="黑体" pitchFamily="49" charset="-122"/>
              </a:rPr>
              <a:t> 概率论与数理统计是研究和揭示随机现象统计规</a:t>
            </a:r>
            <a:endParaRPr kumimoji="1" lang="zh-CN" altLang="en-US" sz="3600" smtClean="0">
              <a:solidFill>
                <a:schemeClr val="tx2"/>
              </a:solidFill>
              <a:latin typeface="黑体" pitchFamily="49" charset="-122"/>
            </a:endParaRPr>
          </a:p>
          <a:p>
            <a:pPr eaLnBrk="1" hangingPunct="1">
              <a:buFont typeface="Arial" charset="0"/>
              <a:buNone/>
            </a:pPr>
            <a:r>
              <a:rPr kumimoji="1" lang="zh-CN" altLang="en-US" sz="3600" smtClean="0">
                <a:solidFill>
                  <a:schemeClr val="tx2"/>
                </a:solidFill>
                <a:latin typeface="黑体" pitchFamily="49" charset="-122"/>
              </a:rPr>
              <a:t>   律性的一门数学学科</a:t>
            </a:r>
            <a:endParaRPr kumimoji="1" lang="zh-CN" altLang="en-US" sz="3600" smtClean="0">
              <a:solidFill>
                <a:schemeClr val="tx2"/>
              </a:solidFill>
              <a:latin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animEffect transition="in" filter="blinds(horizontal)">
                                      <p:cBhvr>
                                        <p:cTn id="7" dur="500"/>
                                        <p:tgtEl>
                                          <p:spTgt spid="16386">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6386">
                                            <p:txEl>
                                              <p:pRg st="1" end="1"/>
                                            </p:txEl>
                                          </p:spTgt>
                                        </p:tgtEl>
                                        <p:attrNameLst>
                                          <p:attrName>style.visibility</p:attrName>
                                        </p:attrNameLst>
                                      </p:cBhvr>
                                      <p:to>
                                        <p:strVal val="visible"/>
                                      </p:to>
                                    </p:set>
                                    <p:animEffect transition="in" filter="blinds(horizontal)">
                                      <p:cBhvr>
                                        <p:cTn id="10" dur="500"/>
                                        <p:tgtEl>
                                          <p:spTgt spid="1638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6386">
                                            <p:txEl>
                                              <p:pRg st="2" end="2"/>
                                            </p:txEl>
                                          </p:spTgt>
                                        </p:tgtEl>
                                        <p:attrNameLst>
                                          <p:attrName>style.visibility</p:attrName>
                                        </p:attrNameLst>
                                      </p:cBhvr>
                                      <p:to>
                                        <p:strVal val="visible"/>
                                      </p:to>
                                    </p:set>
                                    <p:animEffect transition="in" filter="blinds(horizontal)">
                                      <p:cBhvr>
                                        <p:cTn id="15" dur="500"/>
                                        <p:tgtEl>
                                          <p:spTgt spid="1638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6386">
                                            <p:txEl>
                                              <p:pRg st="3" end="3"/>
                                            </p:txEl>
                                          </p:spTgt>
                                        </p:tgtEl>
                                        <p:attrNameLst>
                                          <p:attrName>style.visibility</p:attrName>
                                        </p:attrNameLst>
                                      </p:cBhvr>
                                      <p:to>
                                        <p:strVal val="visible"/>
                                      </p:to>
                                    </p:set>
                                    <p:animEffect transition="in" filter="blinds(horizontal)">
                                      <p:cBhvr>
                                        <p:cTn id="20" dur="500"/>
                                        <p:tgtEl>
                                          <p:spTgt spid="16386">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16386">
                                            <p:txEl>
                                              <p:pRg st="4" end="4"/>
                                            </p:txEl>
                                          </p:spTgt>
                                        </p:tgtEl>
                                        <p:attrNameLst>
                                          <p:attrName>style.visibility</p:attrName>
                                        </p:attrNameLst>
                                      </p:cBhvr>
                                      <p:to>
                                        <p:strVal val="visible"/>
                                      </p:to>
                                    </p:set>
                                    <p:animEffect transition="in" filter="blinds(horizontal)">
                                      <p:cBhvr>
                                        <p:cTn id="23" dur="500"/>
                                        <p:tgtEl>
                                          <p:spTgt spid="16386">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16386">
                                            <p:txEl>
                                              <p:pRg st="5" end="5"/>
                                            </p:txEl>
                                          </p:spTgt>
                                        </p:tgtEl>
                                        <p:attrNameLst>
                                          <p:attrName>style.visibility</p:attrName>
                                        </p:attrNameLst>
                                      </p:cBhvr>
                                      <p:to>
                                        <p:strVal val="visible"/>
                                      </p:to>
                                    </p:set>
                                    <p:animEffect transition="in" filter="blinds(horizontal)">
                                      <p:cBhvr>
                                        <p:cTn id="26" dur="500"/>
                                        <p:tgtEl>
                                          <p:spTgt spid="16386">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16386">
                                            <p:txEl>
                                              <p:pRg st="6" end="6"/>
                                            </p:txEl>
                                          </p:spTgt>
                                        </p:tgtEl>
                                        <p:attrNameLst>
                                          <p:attrName>style.visibility</p:attrName>
                                        </p:attrNameLst>
                                      </p:cBhvr>
                                      <p:to>
                                        <p:strVal val="visible"/>
                                      </p:to>
                                    </p:set>
                                    <p:animEffect transition="in" filter="blinds(horizontal)">
                                      <p:cBhvr>
                                        <p:cTn id="31" dur="500"/>
                                        <p:tgtEl>
                                          <p:spTgt spid="16386">
                                            <p:txEl>
                                              <p:pRg st="6" end="6"/>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16386">
                                            <p:txEl>
                                              <p:pRg st="7" end="7"/>
                                            </p:txEl>
                                          </p:spTgt>
                                        </p:tgtEl>
                                        <p:attrNameLst>
                                          <p:attrName>style.visibility</p:attrName>
                                        </p:attrNameLst>
                                      </p:cBhvr>
                                      <p:to>
                                        <p:strVal val="visible"/>
                                      </p:to>
                                    </p:set>
                                    <p:animEffect transition="in" filter="blinds(horizontal)">
                                      <p:cBhvr>
                                        <p:cTn id="34" dur="500"/>
                                        <p:tgtEl>
                                          <p:spTgt spid="1638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标题 1"/>
          <p:cNvSpPr>
            <a:spLocks noGrp="1"/>
          </p:cNvSpPr>
          <p:nvPr>
            <p:ph type="title"/>
          </p:nvPr>
        </p:nvSpPr>
        <p:spPr/>
        <p:txBody>
          <a:bodyPr/>
          <a:lstStyle/>
          <a:p>
            <a:pPr eaLnBrk="1" hangingPunct="1"/>
            <a:r>
              <a:rPr lang="zh-CN" altLang="en-US" smtClean="0">
                <a:solidFill>
                  <a:schemeClr val="tx1"/>
                </a:solidFill>
                <a:cs typeface="Arial" charset="0"/>
              </a:rPr>
              <a:t>【NOIP2016】</a:t>
            </a:r>
            <a:r>
              <a:rPr lang="zh-CN" altLang="en-US" smtClean="0">
                <a:solidFill>
                  <a:schemeClr val="tx1"/>
                </a:solidFill>
              </a:rPr>
              <a:t>换教室</a:t>
            </a:r>
            <a:endParaRPr lang="zh-CN" altLang="en-US" smtClean="0">
              <a:solidFill>
                <a:schemeClr val="tx1"/>
              </a:solidFill>
            </a:endParaRPr>
          </a:p>
        </p:txBody>
      </p:sp>
      <p:sp>
        <p:nvSpPr>
          <p:cNvPr id="55298" name="内容占位符 2"/>
          <p:cNvSpPr>
            <a:spLocks noGrp="1"/>
          </p:cNvSpPr>
          <p:nvPr>
            <p:ph idx="1"/>
          </p:nvPr>
        </p:nvSpPr>
        <p:spPr>
          <a:xfrm>
            <a:off x="838200" y="1222375"/>
            <a:ext cx="10515600" cy="4795838"/>
          </a:xfrm>
        </p:spPr>
        <p:txBody>
          <a:bodyPr>
            <a:normAutofit fontScale="92500"/>
          </a:bodyPr>
          <a:lstStyle/>
          <a:p>
            <a:pPr eaLnBrk="1" hangingPunct="1">
              <a:lnSpc>
                <a:spcPct val="110000"/>
              </a:lnSpc>
              <a:defRPr/>
            </a:pPr>
            <a:r>
              <a:rPr lang="en-US" altLang="zh-CN" smtClean="0">
                <a:solidFill>
                  <a:schemeClr val="tx1"/>
                </a:solidFill>
                <a:latin typeface="黑体" pitchFamily="49" charset="-122"/>
              </a:rPr>
              <a:t>对于刚上大学的牛牛来说，他面临的第一个问题是如何根据实际情况申请合适的课程。</a:t>
            </a:r>
            <a:endParaRPr lang="en-US" altLang="zh-CN" smtClean="0">
              <a:solidFill>
                <a:schemeClr val="tx1"/>
              </a:solidFill>
              <a:latin typeface="黑体" pitchFamily="49" charset="-122"/>
            </a:endParaRPr>
          </a:p>
          <a:p>
            <a:pPr eaLnBrk="1" hangingPunct="1">
              <a:lnSpc>
                <a:spcPct val="110000"/>
              </a:lnSpc>
              <a:defRPr/>
            </a:pPr>
            <a:r>
              <a:rPr lang="en-US" altLang="zh-CN" smtClean="0">
                <a:solidFill>
                  <a:schemeClr val="tx1"/>
                </a:solidFill>
                <a:latin typeface="黑体" pitchFamily="49" charset="-122"/>
              </a:rPr>
              <a:t>在可以选择的课程中，有 2n 节课程安排在 n 个时间段上。在第 i(1≤i≤n)个时间段上，两节内容相同的课程同时在不同的地点进行，其中，牛牛预先被安排在教室 ci 上课，而另一节课程在教室 di 进行。</a:t>
            </a:r>
            <a:endParaRPr lang="en-US" altLang="zh-CN" smtClean="0">
              <a:solidFill>
                <a:schemeClr val="tx1"/>
              </a:solidFill>
              <a:latin typeface="黑体" pitchFamily="49" charset="-122"/>
            </a:endParaRPr>
          </a:p>
          <a:p>
            <a:pPr eaLnBrk="1" hangingPunct="1">
              <a:lnSpc>
                <a:spcPct val="110000"/>
              </a:lnSpc>
              <a:defRPr/>
            </a:pPr>
            <a:r>
              <a:rPr lang="en-US" altLang="zh-CN" smtClean="0">
                <a:solidFill>
                  <a:schemeClr val="tx1"/>
                </a:solidFill>
                <a:latin typeface="黑体" pitchFamily="49" charset="-122"/>
              </a:rPr>
              <a:t>在不提交任何申请的情况下，学生们需要按时间段的顺序依次完成所有的 n 节安排好的课程。如果学生想更换第 i 节课程的教室，则需要提出申请。若申请通过，学生就可以在第 i 个时间段去教室 di 上课，否则仍然在教室 ci 上课。</a:t>
            </a:r>
            <a:endParaRPr lang="en-US" altLang="zh-CN" smtClean="0">
              <a:solidFill>
                <a:schemeClr val="tx1"/>
              </a:solidFill>
              <a:latin typeface="黑体" pitchFamily="49" charset="-122"/>
            </a:endParaRPr>
          </a:p>
          <a:p>
            <a:pPr eaLnBrk="1" hangingPunct="1">
              <a:lnSpc>
                <a:spcPct val="110000"/>
              </a:lnSpc>
              <a:defRPr/>
            </a:pPr>
            <a:r>
              <a:rPr lang="en-US" altLang="zh-CN" smtClean="0">
                <a:solidFill>
                  <a:schemeClr val="tx1"/>
                </a:solidFill>
                <a:latin typeface="黑体" pitchFamily="49" charset="-122"/>
              </a:rPr>
              <a:t>由于更换教室的需求太多，申请不一定能获得通过。通过计算，牛牛发现申请更换第 i 节课程的教室时，申请被通过的概率是一个已知的实数 ki，并且对于不同课程的申请，被通过的概率是互相独立的。</a:t>
            </a:r>
            <a:endParaRPr lang="en-US" altLang="zh-CN" smtClean="0">
              <a:solidFill>
                <a:schemeClr val="tx1"/>
              </a:solidFill>
              <a:latin typeface="黑体" pitchFamily="49"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5298">
                                            <p:txEl>
                                              <p:pRg st="0" end="0"/>
                                            </p:txEl>
                                          </p:spTgt>
                                        </p:tgtEl>
                                        <p:attrNameLst>
                                          <p:attrName>style.visibility</p:attrName>
                                        </p:attrNameLst>
                                      </p:cBhvr>
                                      <p:to>
                                        <p:strVal val="visible"/>
                                      </p:to>
                                    </p:set>
                                    <p:animEffect transition="in" filter="blinds(horizontal)">
                                      <p:cBhvr>
                                        <p:cTn id="7" dur="500"/>
                                        <p:tgtEl>
                                          <p:spTgt spid="552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5298">
                                            <p:txEl>
                                              <p:pRg st="1" end="1"/>
                                            </p:txEl>
                                          </p:spTgt>
                                        </p:tgtEl>
                                        <p:attrNameLst>
                                          <p:attrName>style.visibility</p:attrName>
                                        </p:attrNameLst>
                                      </p:cBhvr>
                                      <p:to>
                                        <p:strVal val="visible"/>
                                      </p:to>
                                    </p:set>
                                    <p:animEffect transition="in" filter="blinds(horizontal)">
                                      <p:cBhvr>
                                        <p:cTn id="12" dur="500"/>
                                        <p:tgtEl>
                                          <p:spTgt spid="5529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5298">
                                            <p:txEl>
                                              <p:pRg st="2" end="2"/>
                                            </p:txEl>
                                          </p:spTgt>
                                        </p:tgtEl>
                                        <p:attrNameLst>
                                          <p:attrName>style.visibility</p:attrName>
                                        </p:attrNameLst>
                                      </p:cBhvr>
                                      <p:to>
                                        <p:strVal val="visible"/>
                                      </p:to>
                                    </p:set>
                                    <p:animEffect transition="in" filter="blinds(horizontal)">
                                      <p:cBhvr>
                                        <p:cTn id="17" dur="500"/>
                                        <p:tgtEl>
                                          <p:spTgt spid="5529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5298">
                                            <p:txEl>
                                              <p:pRg st="3" end="3"/>
                                            </p:txEl>
                                          </p:spTgt>
                                        </p:tgtEl>
                                        <p:attrNameLst>
                                          <p:attrName>style.visibility</p:attrName>
                                        </p:attrNameLst>
                                      </p:cBhvr>
                                      <p:to>
                                        <p:strVal val="visible"/>
                                      </p:to>
                                    </p:set>
                                    <p:animEffect transition="in" filter="blinds(horizontal)">
                                      <p:cBhvr>
                                        <p:cTn id="22" dur="500"/>
                                        <p:tgtEl>
                                          <p:spTgt spid="5529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1"/>
          <p:cNvSpPr>
            <a:spLocks noGrp="1"/>
          </p:cNvSpPr>
          <p:nvPr>
            <p:ph type="title"/>
          </p:nvPr>
        </p:nvSpPr>
        <p:spPr/>
        <p:txBody>
          <a:bodyPr/>
          <a:lstStyle/>
          <a:p>
            <a:pPr eaLnBrk="1" hangingPunct="1"/>
            <a:r>
              <a:rPr lang="zh-CN" altLang="en-US" smtClean="0">
                <a:solidFill>
                  <a:schemeClr val="tx1"/>
                </a:solidFill>
                <a:cs typeface="Arial" charset="0"/>
              </a:rPr>
              <a:t>【NOIP2016】</a:t>
            </a:r>
            <a:r>
              <a:rPr lang="zh-CN" altLang="en-US" smtClean="0">
                <a:solidFill>
                  <a:schemeClr val="tx1"/>
                </a:solidFill>
              </a:rPr>
              <a:t>换教室</a:t>
            </a:r>
            <a:endParaRPr lang="zh-CN" altLang="en-US" smtClean="0">
              <a:solidFill>
                <a:schemeClr val="tx1"/>
              </a:solidFill>
            </a:endParaRPr>
          </a:p>
        </p:txBody>
      </p:sp>
      <p:sp>
        <p:nvSpPr>
          <p:cNvPr id="56322" name="内容占位符 2"/>
          <p:cNvSpPr>
            <a:spLocks noGrp="1"/>
          </p:cNvSpPr>
          <p:nvPr>
            <p:ph idx="1"/>
          </p:nvPr>
        </p:nvSpPr>
        <p:spPr>
          <a:xfrm>
            <a:off x="825500" y="1208088"/>
            <a:ext cx="10515600" cy="5245100"/>
          </a:xfrm>
        </p:spPr>
        <p:txBody>
          <a:bodyPr/>
          <a:lstStyle/>
          <a:p>
            <a:pPr eaLnBrk="1" hangingPunct="1"/>
            <a:r>
              <a:rPr lang="en-US" altLang="zh-CN" smtClean="0">
                <a:solidFill>
                  <a:schemeClr val="tx1"/>
                </a:solidFill>
                <a:latin typeface="黑体" pitchFamily="49" charset="-122"/>
              </a:rPr>
              <a:t>学校规定，所有的申请只能在学期开始前一次性提交，并且每个人只能选择至多 m 节课程进行申请。这意味着牛牛必须一次性决定是否申请更换每节课的教室，而不能根据某些课程的申请结果来决定其他课程是否申请；</a:t>
            </a:r>
            <a:endParaRPr lang="en-US" altLang="zh-CN" smtClean="0">
              <a:solidFill>
                <a:schemeClr val="tx1"/>
              </a:solidFill>
              <a:latin typeface="黑体" pitchFamily="49" charset="-122"/>
            </a:endParaRPr>
          </a:p>
          <a:p>
            <a:pPr eaLnBrk="1" hangingPunct="1"/>
            <a:r>
              <a:rPr lang="en-US" altLang="zh-CN" smtClean="0">
                <a:solidFill>
                  <a:schemeClr val="tx1"/>
                </a:solidFill>
                <a:latin typeface="黑体" pitchFamily="49" charset="-122"/>
              </a:rPr>
              <a:t>牛牛可以申请自己最希望更换教室的 m 门课程，也可以不用完这 m 个申请的机会，甚至可以一门课程都不申请。</a:t>
            </a:r>
            <a:endParaRPr lang="en-US" altLang="zh-CN" smtClean="0">
              <a:solidFill>
                <a:schemeClr val="tx1"/>
              </a:solidFill>
              <a:latin typeface="黑体" pitchFamily="49" charset="-122"/>
            </a:endParaRPr>
          </a:p>
          <a:p>
            <a:pPr eaLnBrk="1" hangingPunct="1"/>
            <a:r>
              <a:rPr lang="en-US" altLang="zh-CN" smtClean="0">
                <a:solidFill>
                  <a:schemeClr val="tx1"/>
                </a:solidFill>
                <a:latin typeface="黑体" pitchFamily="49" charset="-122"/>
              </a:rPr>
              <a:t>因为不同的课程可能会被安排在不同的教室进行，所以牛牛需要利用课间时间从一间教室赶到另一间教室。</a:t>
            </a:r>
            <a:endParaRPr lang="en-US" altLang="zh-CN" smtClean="0">
              <a:solidFill>
                <a:schemeClr val="tx1"/>
              </a:solidFill>
              <a:latin typeface="黑体" pitchFamily="49" charset="-122"/>
            </a:endParaRPr>
          </a:p>
          <a:p>
            <a:pPr eaLnBrk="1" hangingPunct="1"/>
            <a:r>
              <a:rPr lang="en-US" altLang="zh-CN" smtClean="0">
                <a:solidFill>
                  <a:schemeClr val="tx1"/>
                </a:solidFill>
                <a:latin typeface="黑体" pitchFamily="49" charset="-122"/>
              </a:rPr>
              <a:t>牛牛所在的大学有 v 个教室，有 E 条道路。每条道路连接两间教室，并且是可以双向通行的。由于道路的长度和拥堵程度不同，通过不同的道路耗费的体力可能会有所不同。 当第 i(1≤i≤n-1)节课结束后，牛牛就会从这节课的教室出发，选择一条耗费体力最少的路径前往下一节课的教室。</a:t>
            </a:r>
            <a:endParaRPr lang="en-US" altLang="zh-CN" smtClean="0">
              <a:solidFill>
                <a:schemeClr val="tx1"/>
              </a:solidFill>
              <a:latin typeface="黑体" pitchFamily="49" charset="-122"/>
            </a:endParaRPr>
          </a:p>
          <a:p>
            <a:pPr eaLnBrk="1" hangingPunct="1"/>
            <a:r>
              <a:rPr lang="en-US" altLang="zh-CN" smtClean="0">
                <a:solidFill>
                  <a:schemeClr val="tx1"/>
                </a:solidFill>
                <a:latin typeface="黑体" pitchFamily="49" charset="-122"/>
              </a:rPr>
              <a:t>现在牛牛想知道，申请哪几门课程可以使他因在教室间移动耗费的体力值的总和的期望值最小，请你帮他求出这个最小值。</a:t>
            </a:r>
            <a:endParaRPr lang="en-US" altLang="zh-CN" smtClean="0">
              <a:solidFill>
                <a:schemeClr val="tx1"/>
              </a:solidFill>
              <a:latin typeface="黑体" pitchFamily="49" charset="-122"/>
            </a:endParaRPr>
          </a:p>
          <a:p>
            <a:pPr eaLnBrk="1" hangingPunct="1">
              <a:lnSpc>
                <a:spcPct val="70000"/>
              </a:lnSpc>
            </a:pPr>
            <a:endParaRPr lang="zh-CN" altLang="en-US" sz="2000" smtClean="0">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6322">
                                            <p:txEl>
                                              <p:pRg st="0" end="0"/>
                                            </p:txEl>
                                          </p:spTgt>
                                        </p:tgtEl>
                                        <p:attrNameLst>
                                          <p:attrName>style.visibility</p:attrName>
                                        </p:attrNameLst>
                                      </p:cBhvr>
                                      <p:to>
                                        <p:strVal val="visible"/>
                                      </p:to>
                                    </p:set>
                                    <p:animEffect transition="in" filter="blinds(horizontal)">
                                      <p:cBhvr>
                                        <p:cTn id="7" dur="500"/>
                                        <p:tgtEl>
                                          <p:spTgt spid="563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6322">
                                            <p:txEl>
                                              <p:pRg st="1" end="1"/>
                                            </p:txEl>
                                          </p:spTgt>
                                        </p:tgtEl>
                                        <p:attrNameLst>
                                          <p:attrName>style.visibility</p:attrName>
                                        </p:attrNameLst>
                                      </p:cBhvr>
                                      <p:to>
                                        <p:strVal val="visible"/>
                                      </p:to>
                                    </p:set>
                                    <p:animEffect transition="in" filter="blinds(horizontal)">
                                      <p:cBhvr>
                                        <p:cTn id="12" dur="500"/>
                                        <p:tgtEl>
                                          <p:spTgt spid="563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6322">
                                            <p:txEl>
                                              <p:pRg st="2" end="2"/>
                                            </p:txEl>
                                          </p:spTgt>
                                        </p:tgtEl>
                                        <p:attrNameLst>
                                          <p:attrName>style.visibility</p:attrName>
                                        </p:attrNameLst>
                                      </p:cBhvr>
                                      <p:to>
                                        <p:strVal val="visible"/>
                                      </p:to>
                                    </p:set>
                                    <p:animEffect transition="in" filter="blinds(horizontal)">
                                      <p:cBhvr>
                                        <p:cTn id="17" dur="500"/>
                                        <p:tgtEl>
                                          <p:spTgt spid="5632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6322">
                                            <p:txEl>
                                              <p:pRg st="3" end="3"/>
                                            </p:txEl>
                                          </p:spTgt>
                                        </p:tgtEl>
                                        <p:attrNameLst>
                                          <p:attrName>style.visibility</p:attrName>
                                        </p:attrNameLst>
                                      </p:cBhvr>
                                      <p:to>
                                        <p:strVal val="visible"/>
                                      </p:to>
                                    </p:set>
                                    <p:animEffect transition="in" filter="blinds(horizontal)">
                                      <p:cBhvr>
                                        <p:cTn id="22" dur="500"/>
                                        <p:tgtEl>
                                          <p:spTgt spid="5632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6322">
                                            <p:txEl>
                                              <p:pRg st="4" end="4"/>
                                            </p:txEl>
                                          </p:spTgt>
                                        </p:tgtEl>
                                        <p:attrNameLst>
                                          <p:attrName>style.visibility</p:attrName>
                                        </p:attrNameLst>
                                      </p:cBhvr>
                                      <p:to>
                                        <p:strVal val="visible"/>
                                      </p:to>
                                    </p:set>
                                    <p:animEffect transition="in" filter="blinds(horizontal)">
                                      <p:cBhvr>
                                        <p:cTn id="27" dur="500"/>
                                        <p:tgtEl>
                                          <p:spTgt spid="563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p:txBody>
          <a:bodyPr/>
          <a:lstStyle/>
          <a:p>
            <a:pPr eaLnBrk="1" hangingPunct="1"/>
            <a:r>
              <a:rPr lang="zh-CN" altLang="en-US" smtClean="0">
                <a:solidFill>
                  <a:schemeClr val="tx1"/>
                </a:solidFill>
                <a:cs typeface="Arial" charset="0"/>
              </a:rPr>
              <a:t>【NOIP2016】</a:t>
            </a:r>
            <a:r>
              <a:rPr lang="zh-CN" altLang="en-US" smtClean="0">
                <a:solidFill>
                  <a:schemeClr val="tx1"/>
                </a:solidFill>
              </a:rPr>
              <a:t>换教室</a:t>
            </a:r>
            <a:endParaRPr lang="zh-CN" altLang="en-US" smtClean="0">
              <a:solidFill>
                <a:schemeClr val="tx1"/>
              </a:solidFill>
            </a:endParaRPr>
          </a:p>
        </p:txBody>
      </p:sp>
      <p:sp>
        <p:nvSpPr>
          <p:cNvPr id="57347" name="内容占位符 2"/>
          <p:cNvSpPr>
            <a:spLocks noGrp="1"/>
          </p:cNvSpPr>
          <p:nvPr>
            <p:ph idx="1"/>
          </p:nvPr>
        </p:nvSpPr>
        <p:spPr/>
        <p:txBody>
          <a:bodyPr/>
          <a:lstStyle/>
          <a:p>
            <a:pPr eaLnBrk="1" hangingPunct="1"/>
            <a:r>
              <a:rPr lang="zh-CN" altLang="en-US" smtClean="0">
                <a:solidFill>
                  <a:schemeClr val="tx1"/>
                </a:solidFill>
                <a:latin typeface="黑体" pitchFamily="49" charset="-122"/>
              </a:rPr>
              <a:t>输入格式</a:t>
            </a:r>
            <a:endParaRPr lang="zh-CN" altLang="en-US" smtClean="0">
              <a:solidFill>
                <a:schemeClr val="tx1"/>
              </a:solidFill>
              <a:latin typeface="黑体" pitchFamily="49" charset="-122"/>
            </a:endParaRPr>
          </a:p>
          <a:p>
            <a:pPr eaLnBrk="1" hangingPunct="1"/>
            <a:r>
              <a:rPr lang="zh-CN" altLang="en-US" smtClean="0">
                <a:solidFill>
                  <a:schemeClr val="tx1"/>
                </a:solidFill>
                <a:latin typeface="黑体" pitchFamily="49" charset="-122"/>
              </a:rPr>
              <a:t>从标准输入读入数据。</a:t>
            </a:r>
            <a:endParaRPr lang="zh-CN" altLang="en-US" smtClean="0">
              <a:solidFill>
                <a:schemeClr val="tx1"/>
              </a:solidFill>
              <a:latin typeface="黑体" pitchFamily="49" charset="-122"/>
            </a:endParaRPr>
          </a:p>
          <a:p>
            <a:pPr eaLnBrk="1" hangingPunct="1"/>
            <a:r>
              <a:rPr lang="zh-CN" altLang="en-US" smtClean="0">
                <a:solidFill>
                  <a:schemeClr val="tx1"/>
                </a:solidFill>
                <a:latin typeface="黑体" pitchFamily="49" charset="-122"/>
              </a:rPr>
              <a:t>第一行四个整数 n,m,v,</a:t>
            </a:r>
            <a:r>
              <a:rPr lang="en-US" altLang="zh-CN" smtClean="0">
                <a:solidFill>
                  <a:schemeClr val="tx1"/>
                </a:solidFill>
                <a:latin typeface="黑体" pitchFamily="49" charset="-122"/>
              </a:rPr>
              <a:t>E</a:t>
            </a:r>
            <a:r>
              <a:rPr lang="zh-CN" altLang="en-US" smtClean="0">
                <a:solidFill>
                  <a:schemeClr val="tx1"/>
                </a:solidFill>
                <a:latin typeface="黑体" pitchFamily="49" charset="-122"/>
              </a:rPr>
              <a:t>。n 表示这个学期内的时间段的数量；m 表示牛牛最多可以申请更换多少节课程的教室；v 表示牛牛学校里教室的数量；</a:t>
            </a:r>
            <a:r>
              <a:rPr lang="en-US" altLang="zh-CN" smtClean="0">
                <a:solidFill>
                  <a:schemeClr val="tx1"/>
                </a:solidFill>
                <a:latin typeface="黑体" pitchFamily="49" charset="-122"/>
              </a:rPr>
              <a:t>E</a:t>
            </a:r>
            <a:r>
              <a:rPr lang="zh-CN" altLang="en-US" smtClean="0">
                <a:solidFill>
                  <a:schemeClr val="tx1"/>
                </a:solidFill>
                <a:latin typeface="黑体" pitchFamily="49" charset="-122"/>
              </a:rPr>
              <a:t>表示牛牛的学校里道路的数量。</a:t>
            </a:r>
            <a:endParaRPr lang="zh-CN" altLang="en-US" smtClean="0">
              <a:solidFill>
                <a:schemeClr val="tx1"/>
              </a:solidFill>
              <a:latin typeface="黑体" pitchFamily="49" charset="-122"/>
            </a:endParaRPr>
          </a:p>
          <a:p>
            <a:pPr eaLnBrk="1" hangingPunct="1"/>
            <a:r>
              <a:rPr lang="zh-CN" altLang="en-US" smtClean="0">
                <a:solidFill>
                  <a:schemeClr val="tx1"/>
                </a:solidFill>
                <a:latin typeface="黑体" pitchFamily="49" charset="-122"/>
              </a:rPr>
              <a:t>第二行 n 个正整数，第 i</a:t>
            </a:r>
            <a:r>
              <a:rPr lang="en-US" altLang="zh-CN" smtClean="0">
                <a:solidFill>
                  <a:schemeClr val="tx1"/>
                </a:solidFill>
                <a:latin typeface="黑体" pitchFamily="49" charset="-122"/>
              </a:rPr>
              <a:t>(1≤i≤n)</a:t>
            </a:r>
            <a:r>
              <a:rPr lang="zh-CN" altLang="en-US" smtClean="0">
                <a:solidFill>
                  <a:schemeClr val="tx1"/>
                </a:solidFill>
                <a:latin typeface="黑体" pitchFamily="49" charset="-122"/>
              </a:rPr>
              <a:t>个正整数表示 ci，即第 i 个时间段牛牛被安排上课的教室；保证 1≤ci≤v。</a:t>
            </a:r>
            <a:endParaRPr lang="zh-CN" altLang="en-US" smtClean="0">
              <a:solidFill>
                <a:schemeClr val="tx1"/>
              </a:solidFill>
              <a:latin typeface="黑体" pitchFamily="49" charset="-122"/>
            </a:endParaRPr>
          </a:p>
          <a:p>
            <a:pPr eaLnBrk="1" hangingPunct="1"/>
            <a:r>
              <a:rPr lang="zh-CN" altLang="en-US" smtClean="0">
                <a:solidFill>
                  <a:schemeClr val="tx1"/>
                </a:solidFill>
                <a:latin typeface="黑体" pitchFamily="49" charset="-122"/>
              </a:rPr>
              <a:t>第三行 n 个正整数，第 i</a:t>
            </a:r>
            <a:r>
              <a:rPr lang="en-US" altLang="zh-CN" smtClean="0">
                <a:solidFill>
                  <a:schemeClr val="tx1"/>
                </a:solidFill>
                <a:latin typeface="黑体" pitchFamily="49" charset="-122"/>
              </a:rPr>
              <a:t>(1≤i≤n)</a:t>
            </a:r>
            <a:r>
              <a:rPr lang="zh-CN" altLang="en-US" smtClean="0">
                <a:solidFill>
                  <a:schemeClr val="tx1"/>
                </a:solidFill>
                <a:latin typeface="黑体" pitchFamily="49" charset="-122"/>
              </a:rPr>
              <a:t>个正整数表示 di，即第 i 个时间段另一间上同样课程的教室；保证 1≤di≤v。</a:t>
            </a:r>
            <a:endParaRPr lang="zh-CN" altLang="en-US" smtClean="0">
              <a:solidFill>
                <a:schemeClr val="tx1"/>
              </a:solidFill>
              <a:latin typeface="黑体" pitchFamily="49" charset="-122"/>
            </a:endParaRPr>
          </a:p>
          <a:p>
            <a:pPr eaLnBrk="1" hangingPunct="1"/>
            <a:r>
              <a:rPr lang="zh-CN" altLang="en-US" smtClean="0">
                <a:solidFill>
                  <a:schemeClr val="tx1"/>
                </a:solidFill>
                <a:latin typeface="黑体" pitchFamily="49" charset="-122"/>
              </a:rPr>
              <a:t>第四行 n 个实数，第 i</a:t>
            </a:r>
            <a:r>
              <a:rPr lang="en-US" altLang="zh-CN" smtClean="0">
                <a:solidFill>
                  <a:schemeClr val="tx1"/>
                </a:solidFill>
                <a:latin typeface="黑体" pitchFamily="49" charset="-122"/>
              </a:rPr>
              <a:t>(1≤i≤n)</a:t>
            </a:r>
            <a:r>
              <a:rPr lang="zh-CN" altLang="en-US" smtClean="0">
                <a:solidFill>
                  <a:schemeClr val="tx1"/>
                </a:solidFill>
                <a:latin typeface="黑体" pitchFamily="49" charset="-122"/>
              </a:rPr>
              <a:t>个实数表示 ki，即牛牛申请在第 i 个时间段更换教室获得通过的概率。保证 0≤ki≤1。</a:t>
            </a:r>
            <a:endParaRPr lang="zh-CN" altLang="en-US" smtClean="0">
              <a:solidFill>
                <a:schemeClr val="tx1"/>
              </a:solidFill>
              <a:latin typeface="黑体" pitchFamily="49" charset="-122"/>
            </a:endParaRPr>
          </a:p>
        </p:txBody>
      </p:sp>
    </p:spTree>
    <p:custDataLst>
      <p:tags r:id="rId1"/>
    </p:custData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Effect transition="in" filter="blinds(horizontal)">
                                      <p:cBhvr>
                                        <p:cTn id="7" dur="500"/>
                                        <p:tgtEl>
                                          <p:spTgt spid="5734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7347">
                                            <p:txEl>
                                              <p:pRg st="1" end="1"/>
                                            </p:txEl>
                                          </p:spTgt>
                                        </p:tgtEl>
                                        <p:attrNameLst>
                                          <p:attrName>style.visibility</p:attrName>
                                        </p:attrNameLst>
                                      </p:cBhvr>
                                      <p:to>
                                        <p:strVal val="visible"/>
                                      </p:to>
                                    </p:set>
                                    <p:animEffect transition="in" filter="blinds(horizontal)">
                                      <p:cBhvr>
                                        <p:cTn id="10" dur="500"/>
                                        <p:tgtEl>
                                          <p:spTgt spid="5734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7347">
                                            <p:txEl>
                                              <p:pRg st="2" end="2"/>
                                            </p:txEl>
                                          </p:spTgt>
                                        </p:tgtEl>
                                        <p:attrNameLst>
                                          <p:attrName>style.visibility</p:attrName>
                                        </p:attrNameLst>
                                      </p:cBhvr>
                                      <p:to>
                                        <p:strVal val="visible"/>
                                      </p:to>
                                    </p:set>
                                    <p:animEffect transition="in" filter="blinds(horizontal)">
                                      <p:cBhvr>
                                        <p:cTn id="15" dur="500"/>
                                        <p:tgtEl>
                                          <p:spTgt spid="5734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7347">
                                            <p:txEl>
                                              <p:pRg st="3" end="3"/>
                                            </p:txEl>
                                          </p:spTgt>
                                        </p:tgtEl>
                                        <p:attrNameLst>
                                          <p:attrName>style.visibility</p:attrName>
                                        </p:attrNameLst>
                                      </p:cBhvr>
                                      <p:to>
                                        <p:strVal val="visible"/>
                                      </p:to>
                                    </p:set>
                                    <p:animEffect transition="in" filter="blinds(horizontal)">
                                      <p:cBhvr>
                                        <p:cTn id="20" dur="500"/>
                                        <p:tgtEl>
                                          <p:spTgt spid="5734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57347">
                                            <p:txEl>
                                              <p:pRg st="4" end="4"/>
                                            </p:txEl>
                                          </p:spTgt>
                                        </p:tgtEl>
                                        <p:attrNameLst>
                                          <p:attrName>style.visibility</p:attrName>
                                        </p:attrNameLst>
                                      </p:cBhvr>
                                      <p:to>
                                        <p:strVal val="visible"/>
                                      </p:to>
                                    </p:set>
                                    <p:animEffect transition="in" filter="blinds(horizontal)">
                                      <p:cBhvr>
                                        <p:cTn id="25" dur="500"/>
                                        <p:tgtEl>
                                          <p:spTgt spid="57347">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57347">
                                            <p:txEl>
                                              <p:pRg st="5" end="5"/>
                                            </p:txEl>
                                          </p:spTgt>
                                        </p:tgtEl>
                                        <p:attrNameLst>
                                          <p:attrName>style.visibility</p:attrName>
                                        </p:attrNameLst>
                                      </p:cBhvr>
                                      <p:to>
                                        <p:strVal val="visible"/>
                                      </p:to>
                                    </p:set>
                                    <p:animEffect transition="in" filter="blinds(horizontal)">
                                      <p:cBhvr>
                                        <p:cTn id="30" dur="500"/>
                                        <p:tgtEl>
                                          <p:spTgt spid="573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1"/>
          <p:cNvSpPr>
            <a:spLocks noGrp="1"/>
          </p:cNvSpPr>
          <p:nvPr>
            <p:ph type="title"/>
          </p:nvPr>
        </p:nvSpPr>
        <p:spPr/>
        <p:txBody>
          <a:bodyPr/>
          <a:lstStyle/>
          <a:p>
            <a:pPr eaLnBrk="1" hangingPunct="1"/>
            <a:r>
              <a:rPr lang="zh-CN" altLang="en-US" smtClean="0">
                <a:solidFill>
                  <a:schemeClr val="tx1"/>
                </a:solidFill>
                <a:cs typeface="Arial" charset="0"/>
              </a:rPr>
              <a:t>【NOIP2016】</a:t>
            </a:r>
            <a:r>
              <a:rPr lang="zh-CN" altLang="en-US" smtClean="0">
                <a:solidFill>
                  <a:schemeClr val="tx1"/>
                </a:solidFill>
              </a:rPr>
              <a:t>换教室</a:t>
            </a:r>
            <a:endParaRPr lang="zh-CN" altLang="en-US" smtClean="0">
              <a:solidFill>
                <a:schemeClr val="tx1"/>
              </a:solidFill>
            </a:endParaRPr>
          </a:p>
        </p:txBody>
      </p:sp>
      <p:sp>
        <p:nvSpPr>
          <p:cNvPr id="58370" name="内容占位符 2"/>
          <p:cNvSpPr>
            <a:spLocks noGrp="1"/>
          </p:cNvSpPr>
          <p:nvPr>
            <p:ph idx="1"/>
          </p:nvPr>
        </p:nvSpPr>
        <p:spPr/>
        <p:txBody>
          <a:bodyPr/>
          <a:lstStyle/>
          <a:p>
            <a:pPr eaLnBrk="1" hangingPunct="1"/>
            <a:r>
              <a:rPr lang="zh-CN" altLang="en-US" smtClean="0">
                <a:solidFill>
                  <a:schemeClr val="tx1"/>
                </a:solidFill>
                <a:latin typeface="黑体" pitchFamily="49" charset="-122"/>
              </a:rPr>
              <a:t>接下来 </a:t>
            </a:r>
            <a:r>
              <a:rPr lang="en-US" altLang="zh-CN" smtClean="0">
                <a:solidFill>
                  <a:schemeClr val="tx1"/>
                </a:solidFill>
                <a:latin typeface="黑体" pitchFamily="49" charset="-122"/>
              </a:rPr>
              <a:t>E </a:t>
            </a:r>
            <a:r>
              <a:rPr lang="zh-CN" altLang="en-US" smtClean="0">
                <a:solidFill>
                  <a:schemeClr val="tx1"/>
                </a:solidFill>
                <a:latin typeface="黑体" pitchFamily="49" charset="-122"/>
              </a:rPr>
              <a:t>行，每行三个正整数 </a:t>
            </a:r>
            <a:r>
              <a:rPr lang="en-US" altLang="zh-CN" smtClean="0">
                <a:solidFill>
                  <a:schemeClr val="tx1"/>
                </a:solidFill>
                <a:latin typeface="黑体" pitchFamily="49" charset="-122"/>
              </a:rPr>
              <a:t>Aj,Bj,wj</a:t>
            </a:r>
            <a:r>
              <a:rPr lang="zh-CN" altLang="en-US" smtClean="0">
                <a:solidFill>
                  <a:schemeClr val="tx1"/>
                </a:solidFill>
                <a:latin typeface="黑体" pitchFamily="49" charset="-122"/>
              </a:rPr>
              <a:t>，表示有一条双向道路连接教室 </a:t>
            </a:r>
            <a:r>
              <a:rPr lang="en-US" altLang="zh-CN" smtClean="0">
                <a:solidFill>
                  <a:schemeClr val="tx1"/>
                </a:solidFill>
                <a:latin typeface="黑体" pitchFamily="49" charset="-122"/>
              </a:rPr>
              <a:t>Aj,Bj</a:t>
            </a:r>
            <a:r>
              <a:rPr lang="zh-CN" altLang="en-US" smtClean="0">
                <a:solidFill>
                  <a:schemeClr val="tx1"/>
                </a:solidFill>
                <a:latin typeface="黑体" pitchFamily="49" charset="-122"/>
              </a:rPr>
              <a:t>，通过这条道路需要耗费的体力值是 wj；保证 1≤</a:t>
            </a:r>
            <a:r>
              <a:rPr lang="en-US" altLang="zh-CN" smtClean="0">
                <a:solidFill>
                  <a:schemeClr val="tx1"/>
                </a:solidFill>
                <a:latin typeface="黑体" pitchFamily="49" charset="-122"/>
              </a:rPr>
              <a:t>Aj,Bj≤v</a:t>
            </a:r>
            <a:r>
              <a:rPr lang="zh-CN" altLang="en-US" smtClean="0">
                <a:solidFill>
                  <a:schemeClr val="tx1"/>
                </a:solidFill>
                <a:latin typeface="黑体" pitchFamily="49" charset="-122"/>
              </a:rPr>
              <a:t>， 1≤wj≤100。</a:t>
            </a:r>
            <a:endParaRPr lang="zh-CN" altLang="en-US" smtClean="0">
              <a:solidFill>
                <a:schemeClr val="tx1"/>
              </a:solidFill>
              <a:latin typeface="黑体" pitchFamily="49" charset="-122"/>
            </a:endParaRPr>
          </a:p>
          <a:p>
            <a:pPr eaLnBrk="1" hangingPunct="1"/>
            <a:r>
              <a:rPr lang="zh-CN" altLang="en-US" smtClean="0">
                <a:solidFill>
                  <a:schemeClr val="tx1"/>
                </a:solidFill>
                <a:latin typeface="黑体" pitchFamily="49" charset="-122"/>
              </a:rPr>
              <a:t>保证 1≤n≤2000，0≤m≤2000，1≤v≤300，0≤</a:t>
            </a:r>
            <a:r>
              <a:rPr lang="en-US" altLang="zh-CN" smtClean="0">
                <a:solidFill>
                  <a:schemeClr val="tx1"/>
                </a:solidFill>
                <a:latin typeface="黑体" pitchFamily="49" charset="-122"/>
              </a:rPr>
              <a:t>E≤90000</a:t>
            </a:r>
            <a:r>
              <a:rPr lang="zh-CN" altLang="en-US" smtClean="0">
                <a:solidFill>
                  <a:schemeClr val="tx1"/>
                </a:solidFill>
                <a:latin typeface="黑体" pitchFamily="49" charset="-122"/>
              </a:rPr>
              <a:t>。</a:t>
            </a:r>
            <a:endParaRPr lang="zh-CN" altLang="en-US" smtClean="0">
              <a:solidFill>
                <a:schemeClr val="tx1"/>
              </a:solidFill>
              <a:latin typeface="黑体" pitchFamily="49" charset="-122"/>
            </a:endParaRPr>
          </a:p>
          <a:p>
            <a:pPr eaLnBrk="1" hangingPunct="1"/>
            <a:r>
              <a:rPr lang="zh-CN" altLang="en-US" smtClean="0">
                <a:solidFill>
                  <a:schemeClr val="tx1"/>
                </a:solidFill>
                <a:latin typeface="黑体" pitchFamily="49" charset="-122"/>
              </a:rPr>
              <a:t>保证通过学校里的道路，从任何一间教室出发，都能到达其他所有的教室。</a:t>
            </a:r>
            <a:endParaRPr lang="zh-CN" altLang="en-US" smtClean="0">
              <a:solidFill>
                <a:schemeClr val="tx1"/>
              </a:solidFill>
              <a:latin typeface="黑体" pitchFamily="49" charset="-122"/>
            </a:endParaRPr>
          </a:p>
          <a:p>
            <a:pPr eaLnBrk="1" hangingPunct="1"/>
            <a:r>
              <a:rPr lang="zh-CN" altLang="en-US" smtClean="0">
                <a:solidFill>
                  <a:schemeClr val="tx1"/>
                </a:solidFill>
                <a:latin typeface="黑体" pitchFamily="49" charset="-122"/>
              </a:rPr>
              <a:t>保证输入的实数最多包含 3 位小数。</a:t>
            </a:r>
            <a:endParaRPr lang="zh-CN" altLang="en-US" smtClean="0">
              <a:solidFill>
                <a:schemeClr val="tx1"/>
              </a:solidFill>
              <a:latin typeface="黑体" pitchFamily="49"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8370">
                                            <p:txEl>
                                              <p:pRg st="0" end="0"/>
                                            </p:txEl>
                                          </p:spTgt>
                                        </p:tgtEl>
                                        <p:attrNameLst>
                                          <p:attrName>style.visibility</p:attrName>
                                        </p:attrNameLst>
                                      </p:cBhvr>
                                      <p:to>
                                        <p:strVal val="visible"/>
                                      </p:to>
                                    </p:set>
                                    <p:animEffect transition="in" filter="blinds(horizontal)">
                                      <p:cBhvr>
                                        <p:cTn id="7" dur="500"/>
                                        <p:tgtEl>
                                          <p:spTgt spid="5837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8370">
                                            <p:txEl>
                                              <p:pRg st="1" end="1"/>
                                            </p:txEl>
                                          </p:spTgt>
                                        </p:tgtEl>
                                        <p:attrNameLst>
                                          <p:attrName>style.visibility</p:attrName>
                                        </p:attrNameLst>
                                      </p:cBhvr>
                                      <p:to>
                                        <p:strVal val="visible"/>
                                      </p:to>
                                    </p:set>
                                    <p:animEffect transition="in" filter="blinds(horizontal)">
                                      <p:cBhvr>
                                        <p:cTn id="12" dur="500"/>
                                        <p:tgtEl>
                                          <p:spTgt spid="5837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8370">
                                            <p:txEl>
                                              <p:pRg st="2" end="2"/>
                                            </p:txEl>
                                          </p:spTgt>
                                        </p:tgtEl>
                                        <p:attrNameLst>
                                          <p:attrName>style.visibility</p:attrName>
                                        </p:attrNameLst>
                                      </p:cBhvr>
                                      <p:to>
                                        <p:strVal val="visible"/>
                                      </p:to>
                                    </p:set>
                                    <p:animEffect transition="in" filter="blinds(horizontal)">
                                      <p:cBhvr>
                                        <p:cTn id="17" dur="500"/>
                                        <p:tgtEl>
                                          <p:spTgt spid="5837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8370">
                                            <p:txEl>
                                              <p:pRg st="3" end="3"/>
                                            </p:txEl>
                                          </p:spTgt>
                                        </p:tgtEl>
                                        <p:attrNameLst>
                                          <p:attrName>style.visibility</p:attrName>
                                        </p:attrNameLst>
                                      </p:cBhvr>
                                      <p:to>
                                        <p:strVal val="visible"/>
                                      </p:to>
                                    </p:set>
                                    <p:animEffect transition="in" filter="blinds(horizontal)">
                                      <p:cBhvr>
                                        <p:cTn id="22" dur="500"/>
                                        <p:tgtEl>
                                          <p:spTgt spid="5837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标题 1"/>
          <p:cNvSpPr>
            <a:spLocks noGrp="1"/>
          </p:cNvSpPr>
          <p:nvPr>
            <p:ph type="title"/>
          </p:nvPr>
        </p:nvSpPr>
        <p:spPr>
          <a:xfrm>
            <a:off x="838200" y="182563"/>
            <a:ext cx="10515600" cy="792162"/>
          </a:xfrm>
        </p:spPr>
        <p:txBody>
          <a:bodyPr/>
          <a:lstStyle/>
          <a:p>
            <a:pPr eaLnBrk="1" hangingPunct="1"/>
            <a:r>
              <a:rPr lang="zh-CN" altLang="en-US" smtClean="0">
                <a:solidFill>
                  <a:schemeClr val="tx1"/>
                </a:solidFill>
                <a:cs typeface="Arial" charset="0"/>
              </a:rPr>
              <a:t>【NOIP2016】</a:t>
            </a:r>
            <a:r>
              <a:rPr lang="zh-CN" altLang="en-US" smtClean="0">
                <a:solidFill>
                  <a:schemeClr val="tx1"/>
                </a:solidFill>
              </a:rPr>
              <a:t>换教室</a:t>
            </a:r>
            <a:endParaRPr lang="zh-CN" altLang="en-US" smtClean="0">
              <a:solidFill>
                <a:schemeClr val="tx1"/>
              </a:solidFill>
            </a:endParaRPr>
          </a:p>
        </p:txBody>
      </p:sp>
      <p:sp>
        <p:nvSpPr>
          <p:cNvPr id="59394" name="内容占位符 2"/>
          <p:cNvSpPr>
            <a:spLocks noGrp="1"/>
          </p:cNvSpPr>
          <p:nvPr>
            <p:ph sz="half" idx="1"/>
          </p:nvPr>
        </p:nvSpPr>
        <p:spPr>
          <a:xfrm>
            <a:off x="838200" y="1295400"/>
            <a:ext cx="5075238" cy="4754563"/>
          </a:xfrm>
        </p:spPr>
        <p:txBody>
          <a:bodyPr/>
          <a:lstStyle/>
          <a:p>
            <a:pPr eaLnBrk="1" hangingPunct="1"/>
            <a:r>
              <a:rPr lang="zh-CN" altLang="en-US" smtClean="0">
                <a:solidFill>
                  <a:schemeClr val="tx1"/>
                </a:solidFill>
                <a:latin typeface="黑体" pitchFamily="49" charset="-122"/>
              </a:rPr>
              <a:t>样例输入：</a:t>
            </a:r>
            <a:endParaRPr lang="zh-CN" altLang="en-US" smtClean="0">
              <a:solidFill>
                <a:schemeClr val="tx1"/>
              </a:solidFill>
              <a:latin typeface="黑体" pitchFamily="49" charset="-122"/>
            </a:endParaRPr>
          </a:p>
          <a:p>
            <a:pPr eaLnBrk="1" hangingPunct="1">
              <a:buFont typeface="Arial" charset="0"/>
              <a:buNone/>
            </a:pPr>
            <a:r>
              <a:rPr lang="en-US" altLang="zh-CN" smtClean="0">
                <a:solidFill>
                  <a:schemeClr val="tx1"/>
                </a:solidFill>
                <a:latin typeface="黑体" pitchFamily="49" charset="-122"/>
              </a:rPr>
              <a:t>	</a:t>
            </a:r>
            <a:r>
              <a:rPr lang="zh-CN" altLang="en-US" smtClean="0">
                <a:solidFill>
                  <a:schemeClr val="tx1"/>
                </a:solidFill>
                <a:latin typeface="黑体" pitchFamily="49" charset="-122"/>
              </a:rPr>
              <a:t>3 2 3 3</a:t>
            </a:r>
            <a:endParaRPr lang="zh-CN" altLang="en-US" smtClean="0">
              <a:solidFill>
                <a:schemeClr val="tx1"/>
              </a:solidFill>
              <a:latin typeface="黑体" pitchFamily="49" charset="-122"/>
            </a:endParaRPr>
          </a:p>
          <a:p>
            <a:pPr eaLnBrk="1" hangingPunct="1">
              <a:buFont typeface="Arial" charset="0"/>
              <a:buNone/>
            </a:pPr>
            <a:r>
              <a:rPr lang="en-US" altLang="zh-CN" smtClean="0">
                <a:solidFill>
                  <a:schemeClr val="tx1"/>
                </a:solidFill>
                <a:latin typeface="黑体" pitchFamily="49" charset="-122"/>
              </a:rPr>
              <a:t>	</a:t>
            </a:r>
            <a:r>
              <a:rPr lang="zh-CN" altLang="en-US" smtClean="0">
                <a:solidFill>
                  <a:schemeClr val="tx1"/>
                </a:solidFill>
                <a:latin typeface="黑体" pitchFamily="49" charset="-122"/>
              </a:rPr>
              <a:t>2 1 2</a:t>
            </a:r>
            <a:endParaRPr lang="zh-CN" altLang="en-US" smtClean="0">
              <a:solidFill>
                <a:schemeClr val="tx1"/>
              </a:solidFill>
              <a:latin typeface="黑体" pitchFamily="49" charset="-122"/>
            </a:endParaRPr>
          </a:p>
          <a:p>
            <a:pPr eaLnBrk="1" hangingPunct="1">
              <a:buFont typeface="Arial" charset="0"/>
              <a:buNone/>
            </a:pPr>
            <a:r>
              <a:rPr lang="en-US" altLang="zh-CN" smtClean="0">
                <a:solidFill>
                  <a:schemeClr val="tx1"/>
                </a:solidFill>
                <a:latin typeface="黑体" pitchFamily="49" charset="-122"/>
              </a:rPr>
              <a:t>	</a:t>
            </a:r>
            <a:r>
              <a:rPr lang="zh-CN" altLang="en-US" smtClean="0">
                <a:solidFill>
                  <a:schemeClr val="tx1"/>
                </a:solidFill>
                <a:latin typeface="黑体" pitchFamily="49" charset="-122"/>
              </a:rPr>
              <a:t>1 2 1</a:t>
            </a:r>
            <a:endParaRPr lang="zh-CN" altLang="en-US" smtClean="0">
              <a:solidFill>
                <a:schemeClr val="tx1"/>
              </a:solidFill>
              <a:latin typeface="黑体" pitchFamily="49" charset="-122"/>
            </a:endParaRPr>
          </a:p>
          <a:p>
            <a:pPr eaLnBrk="1" hangingPunct="1">
              <a:buFont typeface="Arial" charset="0"/>
              <a:buNone/>
            </a:pPr>
            <a:r>
              <a:rPr lang="en-US" altLang="zh-CN" smtClean="0">
                <a:solidFill>
                  <a:schemeClr val="tx1"/>
                </a:solidFill>
                <a:latin typeface="黑体" pitchFamily="49" charset="-122"/>
              </a:rPr>
              <a:t>	</a:t>
            </a:r>
            <a:r>
              <a:rPr lang="zh-CN" altLang="en-US" smtClean="0">
                <a:solidFill>
                  <a:schemeClr val="tx1"/>
                </a:solidFill>
                <a:latin typeface="黑体" pitchFamily="49" charset="-122"/>
              </a:rPr>
              <a:t>0.8 0.2 0.5</a:t>
            </a:r>
            <a:endParaRPr lang="zh-CN" altLang="en-US" smtClean="0">
              <a:solidFill>
                <a:schemeClr val="tx1"/>
              </a:solidFill>
              <a:latin typeface="黑体" pitchFamily="49" charset="-122"/>
            </a:endParaRPr>
          </a:p>
          <a:p>
            <a:pPr eaLnBrk="1" hangingPunct="1">
              <a:buFont typeface="Arial" charset="0"/>
              <a:buNone/>
            </a:pPr>
            <a:r>
              <a:rPr lang="en-US" altLang="zh-CN" smtClean="0">
                <a:solidFill>
                  <a:schemeClr val="tx1"/>
                </a:solidFill>
                <a:latin typeface="黑体" pitchFamily="49" charset="-122"/>
              </a:rPr>
              <a:t>	</a:t>
            </a:r>
            <a:r>
              <a:rPr lang="zh-CN" altLang="en-US" smtClean="0">
                <a:solidFill>
                  <a:schemeClr val="tx1"/>
                </a:solidFill>
                <a:latin typeface="黑体" pitchFamily="49" charset="-122"/>
              </a:rPr>
              <a:t>1 2 5</a:t>
            </a:r>
            <a:endParaRPr lang="zh-CN" altLang="en-US" smtClean="0">
              <a:solidFill>
                <a:schemeClr val="tx1"/>
              </a:solidFill>
              <a:latin typeface="黑体" pitchFamily="49" charset="-122"/>
            </a:endParaRPr>
          </a:p>
          <a:p>
            <a:pPr eaLnBrk="1" hangingPunct="1">
              <a:buFont typeface="Arial" charset="0"/>
              <a:buNone/>
            </a:pPr>
            <a:r>
              <a:rPr lang="en-US" altLang="zh-CN" smtClean="0">
                <a:solidFill>
                  <a:schemeClr val="tx1"/>
                </a:solidFill>
                <a:latin typeface="黑体" pitchFamily="49" charset="-122"/>
              </a:rPr>
              <a:t>	</a:t>
            </a:r>
            <a:r>
              <a:rPr lang="zh-CN" altLang="en-US" smtClean="0">
                <a:solidFill>
                  <a:schemeClr val="tx1"/>
                </a:solidFill>
                <a:latin typeface="黑体" pitchFamily="49" charset="-122"/>
              </a:rPr>
              <a:t>1 3 3</a:t>
            </a:r>
            <a:endParaRPr lang="zh-CN" altLang="en-US" smtClean="0">
              <a:solidFill>
                <a:schemeClr val="tx1"/>
              </a:solidFill>
              <a:latin typeface="黑体" pitchFamily="49" charset="-122"/>
            </a:endParaRPr>
          </a:p>
          <a:p>
            <a:pPr eaLnBrk="1" hangingPunct="1">
              <a:buFont typeface="Arial" charset="0"/>
              <a:buNone/>
            </a:pPr>
            <a:r>
              <a:rPr lang="en-US" altLang="zh-CN" smtClean="0">
                <a:solidFill>
                  <a:schemeClr val="tx1"/>
                </a:solidFill>
                <a:latin typeface="黑体" pitchFamily="49" charset="-122"/>
              </a:rPr>
              <a:t>	</a:t>
            </a:r>
            <a:r>
              <a:rPr lang="zh-CN" altLang="en-US" smtClean="0">
                <a:solidFill>
                  <a:schemeClr val="tx1"/>
                </a:solidFill>
                <a:latin typeface="黑体" pitchFamily="49" charset="-122"/>
              </a:rPr>
              <a:t>2 3 1</a:t>
            </a:r>
            <a:endParaRPr lang="zh-CN" altLang="en-US" smtClean="0">
              <a:solidFill>
                <a:schemeClr val="tx1"/>
              </a:solidFill>
              <a:latin typeface="黑体" pitchFamily="49" charset="-122"/>
            </a:endParaRPr>
          </a:p>
          <a:p>
            <a:pPr eaLnBrk="1" hangingPunct="1"/>
            <a:r>
              <a:rPr lang="zh-CN" altLang="en-US" smtClean="0">
                <a:solidFill>
                  <a:schemeClr val="tx1"/>
                </a:solidFill>
                <a:latin typeface="黑体" pitchFamily="49" charset="-122"/>
              </a:rPr>
              <a:t>样例输出：</a:t>
            </a:r>
            <a:br>
              <a:rPr lang="zh-CN" altLang="en-US" smtClean="0">
                <a:solidFill>
                  <a:schemeClr val="tx1"/>
                </a:solidFill>
                <a:latin typeface="黑体" pitchFamily="49" charset="-122"/>
              </a:rPr>
            </a:br>
            <a:r>
              <a:rPr lang="en-US" altLang="zh-CN" smtClean="0">
                <a:solidFill>
                  <a:schemeClr val="tx1"/>
                </a:solidFill>
                <a:latin typeface="黑体" pitchFamily="49" charset="-122"/>
              </a:rPr>
              <a:t>2.80</a:t>
            </a:r>
            <a:endParaRPr lang="en-US" altLang="zh-CN" smtClean="0">
              <a:solidFill>
                <a:schemeClr val="tx1"/>
              </a:solidFill>
              <a:latin typeface="黑体" pitchFamily="49" charset="-122"/>
            </a:endParaRPr>
          </a:p>
        </p:txBody>
      </p:sp>
      <p:pic>
        <p:nvPicPr>
          <p:cNvPr id="59395" name="内容占位符 6" descr="20161123202433336"/>
          <p:cNvPicPr>
            <a:picLocks noGrp="1" noChangeAspect="1"/>
          </p:cNvPicPr>
          <p:nvPr>
            <p:ph sz="half" idx="2"/>
          </p:nvPr>
        </p:nvPicPr>
        <p:blipFill>
          <a:blip r:embed="rId1"/>
          <a:srcRect/>
          <a:stretch>
            <a:fillRect/>
          </a:stretch>
        </p:blipFill>
        <p:spPr>
          <a:xfrm>
            <a:off x="5821363" y="1295400"/>
            <a:ext cx="4181475" cy="4754563"/>
          </a:xfr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9394">
                                            <p:txEl>
                                              <p:pRg st="0" end="0"/>
                                            </p:txEl>
                                          </p:spTgt>
                                        </p:tgtEl>
                                        <p:attrNameLst>
                                          <p:attrName>style.visibility</p:attrName>
                                        </p:attrNameLst>
                                      </p:cBhvr>
                                      <p:to>
                                        <p:strVal val="visible"/>
                                      </p:to>
                                    </p:set>
                                    <p:animEffect transition="in" filter="blinds(horizontal)">
                                      <p:cBhvr>
                                        <p:cTn id="7" dur="500"/>
                                        <p:tgtEl>
                                          <p:spTgt spid="59394">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9394">
                                            <p:txEl>
                                              <p:pRg st="1" end="1"/>
                                            </p:txEl>
                                          </p:spTgt>
                                        </p:tgtEl>
                                        <p:attrNameLst>
                                          <p:attrName>style.visibility</p:attrName>
                                        </p:attrNameLst>
                                      </p:cBhvr>
                                      <p:to>
                                        <p:strVal val="visible"/>
                                      </p:to>
                                    </p:set>
                                    <p:animEffect transition="in" filter="blinds(horizontal)">
                                      <p:cBhvr>
                                        <p:cTn id="10" dur="500"/>
                                        <p:tgtEl>
                                          <p:spTgt spid="59394">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9394">
                                            <p:txEl>
                                              <p:pRg st="2" end="2"/>
                                            </p:txEl>
                                          </p:spTgt>
                                        </p:tgtEl>
                                        <p:attrNameLst>
                                          <p:attrName>style.visibility</p:attrName>
                                        </p:attrNameLst>
                                      </p:cBhvr>
                                      <p:to>
                                        <p:strVal val="visible"/>
                                      </p:to>
                                    </p:set>
                                    <p:animEffect transition="in" filter="blinds(horizontal)">
                                      <p:cBhvr>
                                        <p:cTn id="13" dur="500"/>
                                        <p:tgtEl>
                                          <p:spTgt spid="59394">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9394">
                                            <p:txEl>
                                              <p:pRg st="3" end="3"/>
                                            </p:txEl>
                                          </p:spTgt>
                                        </p:tgtEl>
                                        <p:attrNameLst>
                                          <p:attrName>style.visibility</p:attrName>
                                        </p:attrNameLst>
                                      </p:cBhvr>
                                      <p:to>
                                        <p:strVal val="visible"/>
                                      </p:to>
                                    </p:set>
                                    <p:animEffect transition="in" filter="blinds(horizontal)">
                                      <p:cBhvr>
                                        <p:cTn id="16" dur="500"/>
                                        <p:tgtEl>
                                          <p:spTgt spid="59394">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59394">
                                            <p:txEl>
                                              <p:pRg st="4" end="4"/>
                                            </p:txEl>
                                          </p:spTgt>
                                        </p:tgtEl>
                                        <p:attrNameLst>
                                          <p:attrName>style.visibility</p:attrName>
                                        </p:attrNameLst>
                                      </p:cBhvr>
                                      <p:to>
                                        <p:strVal val="visible"/>
                                      </p:to>
                                    </p:set>
                                    <p:animEffect transition="in" filter="blinds(horizontal)">
                                      <p:cBhvr>
                                        <p:cTn id="19" dur="500"/>
                                        <p:tgtEl>
                                          <p:spTgt spid="59394">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59394">
                                            <p:txEl>
                                              <p:pRg st="5" end="5"/>
                                            </p:txEl>
                                          </p:spTgt>
                                        </p:tgtEl>
                                        <p:attrNameLst>
                                          <p:attrName>style.visibility</p:attrName>
                                        </p:attrNameLst>
                                      </p:cBhvr>
                                      <p:to>
                                        <p:strVal val="visible"/>
                                      </p:to>
                                    </p:set>
                                    <p:animEffect transition="in" filter="blinds(horizontal)">
                                      <p:cBhvr>
                                        <p:cTn id="22" dur="500"/>
                                        <p:tgtEl>
                                          <p:spTgt spid="59394">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59394">
                                            <p:txEl>
                                              <p:pRg st="6" end="6"/>
                                            </p:txEl>
                                          </p:spTgt>
                                        </p:tgtEl>
                                        <p:attrNameLst>
                                          <p:attrName>style.visibility</p:attrName>
                                        </p:attrNameLst>
                                      </p:cBhvr>
                                      <p:to>
                                        <p:strVal val="visible"/>
                                      </p:to>
                                    </p:set>
                                    <p:animEffect transition="in" filter="blinds(horizontal)">
                                      <p:cBhvr>
                                        <p:cTn id="25" dur="500"/>
                                        <p:tgtEl>
                                          <p:spTgt spid="59394">
                                            <p:txEl>
                                              <p:pRg st="6" end="6"/>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59394">
                                            <p:txEl>
                                              <p:pRg st="7" end="7"/>
                                            </p:txEl>
                                          </p:spTgt>
                                        </p:tgtEl>
                                        <p:attrNameLst>
                                          <p:attrName>style.visibility</p:attrName>
                                        </p:attrNameLst>
                                      </p:cBhvr>
                                      <p:to>
                                        <p:strVal val="visible"/>
                                      </p:to>
                                    </p:set>
                                    <p:animEffect transition="in" filter="blinds(horizontal)">
                                      <p:cBhvr>
                                        <p:cTn id="28" dur="500"/>
                                        <p:tgtEl>
                                          <p:spTgt spid="59394">
                                            <p:txEl>
                                              <p:pRg st="7" end="7"/>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59394">
                                            <p:txEl>
                                              <p:pRg st="8" end="8"/>
                                            </p:txEl>
                                          </p:spTgt>
                                        </p:tgtEl>
                                        <p:attrNameLst>
                                          <p:attrName>style.visibility</p:attrName>
                                        </p:attrNameLst>
                                      </p:cBhvr>
                                      <p:to>
                                        <p:strVal val="visible"/>
                                      </p:to>
                                    </p:set>
                                    <p:animEffect transition="in" filter="blinds(horizontal)">
                                      <p:cBhvr>
                                        <p:cTn id="31" dur="500"/>
                                        <p:tgtEl>
                                          <p:spTgt spid="59394">
                                            <p:txEl>
                                              <p:pRg st="8" end="8"/>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59395"/>
                                        </p:tgtEl>
                                        <p:attrNameLst>
                                          <p:attrName>style.visibility</p:attrName>
                                        </p:attrNameLst>
                                      </p:cBhvr>
                                      <p:to>
                                        <p:strVal val="visible"/>
                                      </p:to>
                                    </p:set>
                                    <p:animEffect transition="in" filter="blinds(horizontal)">
                                      <p:cBhvr>
                                        <p:cTn id="34" dur="500"/>
                                        <p:tgtEl>
                                          <p:spTgt spid="593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标题 1"/>
          <p:cNvSpPr>
            <a:spLocks noGrp="1"/>
          </p:cNvSpPr>
          <p:nvPr>
            <p:ph type="title"/>
          </p:nvPr>
        </p:nvSpPr>
        <p:spPr/>
        <p:txBody>
          <a:bodyPr/>
          <a:lstStyle/>
          <a:p>
            <a:pPr eaLnBrk="1" hangingPunct="1"/>
            <a:r>
              <a:rPr lang="zh-CN" altLang="en-US" smtClean="0">
                <a:solidFill>
                  <a:schemeClr val="tx1"/>
                </a:solidFill>
                <a:cs typeface="Arial" charset="0"/>
              </a:rPr>
              <a:t>【NOIP2016】</a:t>
            </a:r>
            <a:r>
              <a:rPr lang="zh-CN" altLang="en-US" smtClean="0">
                <a:solidFill>
                  <a:schemeClr val="tx1"/>
                </a:solidFill>
              </a:rPr>
              <a:t>换教室</a:t>
            </a:r>
            <a:endParaRPr lang="zh-CN" altLang="en-US" smtClean="0">
              <a:solidFill>
                <a:schemeClr val="tx1"/>
              </a:solidFill>
            </a:endParaRPr>
          </a:p>
        </p:txBody>
      </p:sp>
      <p:sp>
        <p:nvSpPr>
          <p:cNvPr id="60418" name="内容占位符 4"/>
          <p:cNvSpPr>
            <a:spLocks noGrp="1"/>
          </p:cNvSpPr>
          <p:nvPr>
            <p:ph idx="1"/>
          </p:nvPr>
        </p:nvSpPr>
        <p:spPr>
          <a:xfrm>
            <a:off x="838200" y="1381125"/>
            <a:ext cx="10515600" cy="2254250"/>
          </a:xfrm>
        </p:spPr>
        <p:txBody>
          <a:bodyPr/>
          <a:lstStyle/>
          <a:p>
            <a:pPr eaLnBrk="1" hangingPunct="1"/>
            <a:r>
              <a:rPr lang="zh-CN" altLang="en-US" smtClean="0">
                <a:solidFill>
                  <a:schemeClr val="tx1"/>
                </a:solidFill>
              </a:rPr>
              <a:t>可以看出这种期望是线性的，这n个课程的答案可以拆成相邻两个课程期望的和。 </a:t>
            </a:r>
            <a:endParaRPr lang="zh-CN" altLang="en-US" smtClean="0">
              <a:solidFill>
                <a:schemeClr val="tx1"/>
              </a:solidFill>
            </a:endParaRPr>
          </a:p>
          <a:p>
            <a:pPr eaLnBrk="1" hangingPunct="1"/>
            <a:r>
              <a:rPr lang="zh-CN" altLang="en-US" smtClean="0">
                <a:solidFill>
                  <a:schemeClr val="tx1"/>
                </a:solidFill>
              </a:rPr>
              <a:t>我们先用floyd求出两两点的最短路径dis[i][j] </a:t>
            </a:r>
            <a:endParaRPr lang="zh-CN" altLang="en-US" smtClean="0">
              <a:solidFill>
                <a:schemeClr val="tx1"/>
              </a:solidFill>
            </a:endParaRPr>
          </a:p>
          <a:p>
            <a:pPr eaLnBrk="1" hangingPunct="1"/>
            <a:r>
              <a:rPr lang="zh-CN" altLang="en-US" smtClean="0">
                <a:solidFill>
                  <a:schemeClr val="tx1"/>
                </a:solidFill>
              </a:rPr>
              <a:t>令更改第i次课室的成功率为pi </a:t>
            </a:r>
            <a:endParaRPr lang="zh-CN" altLang="en-US" smtClean="0">
              <a:solidFill>
                <a:schemeClr val="tx1"/>
              </a:solidFill>
            </a:endParaRPr>
          </a:p>
          <a:p>
            <a:pPr eaLnBrk="1" hangingPunct="1"/>
            <a:r>
              <a:rPr lang="zh-CN" altLang="en-US" smtClean="0">
                <a:solidFill>
                  <a:schemeClr val="tx1"/>
                </a:solidFill>
              </a:rPr>
              <a:t>设f[i][j][0..1]表示上完前i个课程，请求了j次，当前课程是否请求，则方程是</a:t>
            </a:r>
            <a:endParaRPr lang="zh-CN" altLang="en-US" smtClean="0">
              <a:solidFill>
                <a:schemeClr val="tx1"/>
              </a:solidFill>
            </a:endParaRPr>
          </a:p>
        </p:txBody>
      </p:sp>
      <p:pic>
        <p:nvPicPr>
          <p:cNvPr id="60419" name="图片 5" descr="TIM截图20171211135316"/>
          <p:cNvPicPr>
            <a:picLocks noChangeAspect="1"/>
          </p:cNvPicPr>
          <p:nvPr/>
        </p:nvPicPr>
        <p:blipFill>
          <a:blip r:embed="rId1"/>
          <a:srcRect/>
          <a:stretch>
            <a:fillRect/>
          </a:stretch>
        </p:blipFill>
        <p:spPr bwMode="auto">
          <a:xfrm>
            <a:off x="838200" y="3635375"/>
            <a:ext cx="7410450" cy="3095625"/>
          </a:xfrm>
          <a:prstGeom prst="rect">
            <a:avLst/>
          </a:prstGeom>
          <a:noFill/>
          <a:ln w="9525">
            <a:noFill/>
            <a:miter lim="800000"/>
            <a:headEnd/>
            <a:tailEnd/>
          </a:ln>
        </p:spPr>
      </p:pic>
      <p:sp>
        <p:nvSpPr>
          <p:cNvPr id="60420" name="文本框 6"/>
          <p:cNvSpPr txBox="1">
            <a:spLocks noChangeArrowheads="1"/>
          </p:cNvSpPr>
          <p:nvPr/>
        </p:nvSpPr>
        <p:spPr bwMode="auto">
          <a:xfrm>
            <a:off x="8404225" y="4221163"/>
            <a:ext cx="2270125" cy="822325"/>
          </a:xfrm>
          <a:prstGeom prst="rect">
            <a:avLst/>
          </a:prstGeom>
          <a:noFill/>
          <a:ln w="9525">
            <a:noFill/>
            <a:miter lim="800000"/>
          </a:ln>
        </p:spPr>
        <p:txBody>
          <a:bodyPr>
            <a:spAutoFit/>
          </a:bodyPr>
          <a:lstStyle/>
          <a:p>
            <a:r>
              <a:rPr lang="zh-CN" altLang="en-US">
                <a:ea typeface="黑体" pitchFamily="49" charset="-122"/>
              </a:rPr>
              <a:t>时间复杂度</a:t>
            </a:r>
            <a:r>
              <a:rPr lang="en-US" altLang="zh-CN">
                <a:ea typeface="黑体" pitchFamily="49" charset="-122"/>
              </a:rPr>
              <a:t>O(V^3+N^2)</a:t>
            </a:r>
            <a:endParaRPr lang="en-US" altLang="zh-CN">
              <a:ea typeface="黑体" pitchFamily="49" charset="-122"/>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60418">
                                            <p:txEl>
                                              <p:pRg st="0" end="0"/>
                                            </p:txEl>
                                          </p:spTgt>
                                        </p:tgtEl>
                                        <p:attrNameLst>
                                          <p:attrName>style.visibility</p:attrName>
                                        </p:attrNameLst>
                                      </p:cBhvr>
                                      <p:to>
                                        <p:strVal val="visible"/>
                                      </p:to>
                                    </p:set>
                                    <p:animEffect transition="in" filter="blinds(horizontal)">
                                      <p:cBhvr>
                                        <p:cTn id="7" dur="500"/>
                                        <p:tgtEl>
                                          <p:spTgt spid="604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0418">
                                            <p:txEl>
                                              <p:pRg st="1" end="1"/>
                                            </p:txEl>
                                          </p:spTgt>
                                        </p:tgtEl>
                                        <p:attrNameLst>
                                          <p:attrName>style.visibility</p:attrName>
                                        </p:attrNameLst>
                                      </p:cBhvr>
                                      <p:to>
                                        <p:strVal val="visible"/>
                                      </p:to>
                                    </p:set>
                                    <p:animEffect transition="in" filter="blinds(horizontal)">
                                      <p:cBhvr>
                                        <p:cTn id="12" dur="500"/>
                                        <p:tgtEl>
                                          <p:spTgt spid="604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0418">
                                            <p:txEl>
                                              <p:pRg st="2" end="2"/>
                                            </p:txEl>
                                          </p:spTgt>
                                        </p:tgtEl>
                                        <p:attrNameLst>
                                          <p:attrName>style.visibility</p:attrName>
                                        </p:attrNameLst>
                                      </p:cBhvr>
                                      <p:to>
                                        <p:strVal val="visible"/>
                                      </p:to>
                                    </p:set>
                                    <p:animEffect transition="in" filter="blinds(horizontal)">
                                      <p:cBhvr>
                                        <p:cTn id="17" dur="500"/>
                                        <p:tgtEl>
                                          <p:spTgt spid="6041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0418">
                                            <p:txEl>
                                              <p:pRg st="3" end="3"/>
                                            </p:txEl>
                                          </p:spTgt>
                                        </p:tgtEl>
                                        <p:attrNameLst>
                                          <p:attrName>style.visibility</p:attrName>
                                        </p:attrNameLst>
                                      </p:cBhvr>
                                      <p:to>
                                        <p:strVal val="visible"/>
                                      </p:to>
                                    </p:set>
                                    <p:animEffect transition="in" filter="blinds(horizontal)">
                                      <p:cBhvr>
                                        <p:cTn id="22" dur="500"/>
                                        <p:tgtEl>
                                          <p:spTgt spid="6041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0419"/>
                                        </p:tgtEl>
                                        <p:attrNameLst>
                                          <p:attrName>style.visibility</p:attrName>
                                        </p:attrNameLst>
                                      </p:cBhvr>
                                      <p:to>
                                        <p:strVal val="visible"/>
                                      </p:to>
                                    </p:set>
                                    <p:animEffect transition="in" filter="blinds(horizontal)">
                                      <p:cBhvr>
                                        <p:cTn id="27" dur="500"/>
                                        <p:tgtEl>
                                          <p:spTgt spid="60419"/>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60420"/>
                                        </p:tgtEl>
                                        <p:attrNameLst>
                                          <p:attrName>style.visibility</p:attrName>
                                        </p:attrNameLst>
                                      </p:cBhvr>
                                      <p:to>
                                        <p:strVal val="visible"/>
                                      </p:to>
                                    </p:set>
                                    <p:animEffect transition="in" filter="blinds(horizontal)">
                                      <p:cBhvr>
                                        <p:cTn id="30" dur="500"/>
                                        <p:tgtEl>
                                          <p:spTgt spid="604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标题 1"/>
          <p:cNvSpPr>
            <a:spLocks noGrp="1"/>
          </p:cNvSpPr>
          <p:nvPr>
            <p:ph type="title"/>
          </p:nvPr>
        </p:nvSpPr>
        <p:spPr/>
        <p:txBody>
          <a:bodyPr/>
          <a:lstStyle/>
          <a:p>
            <a:pPr eaLnBrk="1" hangingPunct="1"/>
            <a:r>
              <a:rPr lang="zh-CN" altLang="en-US" smtClean="0">
                <a:solidFill>
                  <a:schemeClr val="tx1"/>
                </a:solidFill>
                <a:cs typeface="Arial" charset="0"/>
                <a:sym typeface="+mn-ea"/>
              </a:rPr>
              <a:t>【NOI200</a:t>
            </a:r>
            <a:r>
              <a:rPr lang="en-US" altLang="zh-CN" smtClean="0">
                <a:solidFill>
                  <a:schemeClr val="tx1"/>
                </a:solidFill>
                <a:cs typeface="Arial" charset="0"/>
                <a:sym typeface="+mn-ea"/>
              </a:rPr>
              <a:t>5</a:t>
            </a:r>
            <a:r>
              <a:rPr lang="zh-CN" altLang="en-US" smtClean="0">
                <a:solidFill>
                  <a:schemeClr val="tx1"/>
                </a:solidFill>
                <a:cs typeface="Arial" charset="0"/>
                <a:sym typeface="+mn-ea"/>
              </a:rPr>
              <a:t>】</a:t>
            </a:r>
            <a:r>
              <a:rPr lang="zh-CN" altLang="en-US" smtClean="0">
                <a:solidFill>
                  <a:schemeClr val="tx1"/>
                </a:solidFill>
                <a:sym typeface="+mn-ea"/>
              </a:rPr>
              <a:t>聪聪和可可</a:t>
            </a:r>
            <a:endParaRPr lang="zh-CN" altLang="en-US" smtClean="0">
              <a:solidFill>
                <a:schemeClr val="tx1"/>
              </a:solidFill>
              <a:sym typeface="+mn-ea"/>
            </a:endParaRPr>
          </a:p>
        </p:txBody>
      </p:sp>
      <p:sp>
        <p:nvSpPr>
          <p:cNvPr id="61442" name="内容占位符 2"/>
          <p:cNvSpPr>
            <a:spLocks noGrp="1"/>
          </p:cNvSpPr>
          <p:nvPr>
            <p:ph idx="1"/>
          </p:nvPr>
        </p:nvSpPr>
        <p:spPr/>
        <p:txBody>
          <a:bodyPr/>
          <a:lstStyle/>
          <a:p>
            <a:pPr eaLnBrk="1" hangingPunct="1"/>
            <a:r>
              <a:rPr lang="zh-CN" altLang="en-US" smtClean="0">
                <a:solidFill>
                  <a:schemeClr val="tx1"/>
                </a:solidFill>
              </a:rPr>
              <a:t>在一个魔法森林里，住着一只聪明的小猫聪聪和一只可爱的小老鼠可可。 </a:t>
            </a:r>
            <a:endParaRPr lang="zh-CN" altLang="en-US" smtClean="0">
              <a:solidFill>
                <a:schemeClr val="tx1"/>
              </a:solidFill>
            </a:endParaRPr>
          </a:p>
          <a:p>
            <a:pPr eaLnBrk="1" hangingPunct="1"/>
            <a:r>
              <a:rPr lang="zh-CN" altLang="en-US" smtClean="0">
                <a:solidFill>
                  <a:schemeClr val="tx1"/>
                </a:solidFill>
              </a:rPr>
              <a:t>整个森林可以认为是一个无向图，图中有N个美丽的景点，景点从1至N编号。在景点之间有一些路连接。 </a:t>
            </a:r>
            <a:endParaRPr lang="zh-CN" altLang="en-US" smtClean="0">
              <a:solidFill>
                <a:schemeClr val="tx1"/>
              </a:solidFill>
            </a:endParaRPr>
          </a:p>
          <a:p>
            <a:pPr eaLnBrk="1" hangingPunct="1"/>
            <a:r>
              <a:rPr lang="zh-CN" altLang="en-US" smtClean="0">
                <a:solidFill>
                  <a:schemeClr val="tx1"/>
                </a:solidFill>
              </a:rPr>
              <a:t>可可正在景点M </a:t>
            </a:r>
            <a:r>
              <a:rPr lang="en-US" altLang="zh-CN" smtClean="0">
                <a:solidFill>
                  <a:schemeClr val="tx1"/>
                </a:solidFill>
              </a:rPr>
              <a:t>(M≤N)</a:t>
            </a:r>
            <a:r>
              <a:rPr lang="zh-CN" altLang="en-US" smtClean="0">
                <a:solidFill>
                  <a:schemeClr val="tx1"/>
                </a:solidFill>
              </a:rPr>
              <a:t>处。以后的每个时间单位，可可都会选择去相邻的景点</a:t>
            </a:r>
            <a:r>
              <a:rPr lang="en-US" altLang="zh-CN" smtClean="0">
                <a:solidFill>
                  <a:schemeClr val="tx1"/>
                </a:solidFill>
              </a:rPr>
              <a:t>(</a:t>
            </a:r>
            <a:r>
              <a:rPr lang="zh-CN" altLang="en-US" smtClean="0">
                <a:solidFill>
                  <a:schemeClr val="tx1"/>
                </a:solidFill>
              </a:rPr>
              <a:t>可能有多个</a:t>
            </a:r>
            <a:r>
              <a:rPr lang="en-US" altLang="zh-CN" smtClean="0">
                <a:solidFill>
                  <a:schemeClr val="tx1"/>
                </a:solidFill>
              </a:rPr>
              <a:t>)</a:t>
            </a:r>
            <a:r>
              <a:rPr lang="zh-CN" altLang="en-US" smtClean="0">
                <a:solidFill>
                  <a:schemeClr val="tx1"/>
                </a:solidFill>
              </a:rPr>
              <a:t>中的一个或停留在原景点不动。而去这些地方所发生的概率是相等的。 </a:t>
            </a:r>
            <a:endParaRPr lang="zh-CN" altLang="en-US" smtClean="0">
              <a:solidFill>
                <a:schemeClr val="tx1"/>
              </a:solidFill>
            </a:endParaRPr>
          </a:p>
          <a:p>
            <a:pPr eaLnBrk="1" hangingPunct="1"/>
            <a:r>
              <a:rPr lang="zh-CN" altLang="en-US" smtClean="0">
                <a:solidFill>
                  <a:schemeClr val="tx1"/>
                </a:solidFill>
              </a:rPr>
              <a:t>聪聪是很聪明的，所以，当她在景点C时，她会选一个更靠近可可的景点，如果这样的景点有多个，她会选一个标号最小的景点。如果走完第一步以后仍然没吃到可可，她还可以在本段时间内再向可可走近一步。 </a:t>
            </a:r>
            <a:endParaRPr lang="zh-CN" altLang="en-US" smtClean="0">
              <a:solidFill>
                <a:schemeClr val="tx1"/>
              </a:solidFill>
            </a:endParaRPr>
          </a:p>
          <a:p>
            <a:pPr eaLnBrk="1" hangingPunct="1"/>
            <a:r>
              <a:rPr lang="zh-CN" altLang="en-US" smtClean="0">
                <a:solidFill>
                  <a:schemeClr val="tx1"/>
                </a:solidFill>
              </a:rPr>
              <a:t>在每个时间单位，假设聪聪先走，可可后走。在某一时刻，若聪聪和可可位于同一个景点，则可可就被吃掉了。 </a:t>
            </a:r>
            <a:endParaRPr lang="zh-CN" altLang="en-US" smtClean="0">
              <a:solidFill>
                <a:schemeClr val="tx1"/>
              </a:solidFill>
            </a:endParaRPr>
          </a:p>
          <a:p>
            <a:pPr eaLnBrk="1" hangingPunct="1"/>
            <a:r>
              <a:rPr lang="zh-CN" altLang="en-US" smtClean="0">
                <a:solidFill>
                  <a:schemeClr val="tx1"/>
                </a:solidFill>
              </a:rPr>
              <a:t>问平均情况下，聪聪几步就可能吃到可可。对于所有数据：1≤N,</a:t>
            </a:r>
            <a:r>
              <a:rPr lang="en-US" altLang="zh-CN" smtClean="0">
                <a:solidFill>
                  <a:schemeClr val="tx1"/>
                </a:solidFill>
              </a:rPr>
              <a:t>E≤1000</a:t>
            </a:r>
            <a:endParaRPr lang="zh-CN" altLang="en-US" smtClean="0">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61442">
                                            <p:txEl>
                                              <p:pRg st="0" end="0"/>
                                            </p:txEl>
                                          </p:spTgt>
                                        </p:tgtEl>
                                        <p:attrNameLst>
                                          <p:attrName>style.visibility</p:attrName>
                                        </p:attrNameLst>
                                      </p:cBhvr>
                                      <p:to>
                                        <p:strVal val="visible"/>
                                      </p:to>
                                    </p:set>
                                    <p:animEffect transition="in" filter="blinds(horizontal)">
                                      <p:cBhvr>
                                        <p:cTn id="7" dur="500"/>
                                        <p:tgtEl>
                                          <p:spTgt spid="6144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442">
                                            <p:txEl>
                                              <p:pRg st="1" end="1"/>
                                            </p:txEl>
                                          </p:spTgt>
                                        </p:tgtEl>
                                        <p:attrNameLst>
                                          <p:attrName>style.visibility</p:attrName>
                                        </p:attrNameLst>
                                      </p:cBhvr>
                                      <p:to>
                                        <p:strVal val="visible"/>
                                      </p:to>
                                    </p:set>
                                    <p:animEffect transition="in" filter="blinds(horizontal)">
                                      <p:cBhvr>
                                        <p:cTn id="12" dur="500"/>
                                        <p:tgtEl>
                                          <p:spTgt spid="6144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1442">
                                            <p:txEl>
                                              <p:pRg st="2" end="2"/>
                                            </p:txEl>
                                          </p:spTgt>
                                        </p:tgtEl>
                                        <p:attrNameLst>
                                          <p:attrName>style.visibility</p:attrName>
                                        </p:attrNameLst>
                                      </p:cBhvr>
                                      <p:to>
                                        <p:strVal val="visible"/>
                                      </p:to>
                                    </p:set>
                                    <p:animEffect transition="in" filter="blinds(horizontal)">
                                      <p:cBhvr>
                                        <p:cTn id="17" dur="500"/>
                                        <p:tgtEl>
                                          <p:spTgt spid="6144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1442">
                                            <p:txEl>
                                              <p:pRg st="3" end="3"/>
                                            </p:txEl>
                                          </p:spTgt>
                                        </p:tgtEl>
                                        <p:attrNameLst>
                                          <p:attrName>style.visibility</p:attrName>
                                        </p:attrNameLst>
                                      </p:cBhvr>
                                      <p:to>
                                        <p:strVal val="visible"/>
                                      </p:to>
                                    </p:set>
                                    <p:animEffect transition="in" filter="blinds(horizontal)">
                                      <p:cBhvr>
                                        <p:cTn id="22" dur="500"/>
                                        <p:tgtEl>
                                          <p:spTgt spid="6144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1442">
                                            <p:txEl>
                                              <p:pRg st="4" end="4"/>
                                            </p:txEl>
                                          </p:spTgt>
                                        </p:tgtEl>
                                        <p:attrNameLst>
                                          <p:attrName>style.visibility</p:attrName>
                                        </p:attrNameLst>
                                      </p:cBhvr>
                                      <p:to>
                                        <p:strVal val="visible"/>
                                      </p:to>
                                    </p:set>
                                    <p:animEffect transition="in" filter="blinds(horizontal)">
                                      <p:cBhvr>
                                        <p:cTn id="27" dur="500"/>
                                        <p:tgtEl>
                                          <p:spTgt spid="6144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1442">
                                            <p:txEl>
                                              <p:pRg st="5" end="5"/>
                                            </p:txEl>
                                          </p:spTgt>
                                        </p:tgtEl>
                                        <p:attrNameLst>
                                          <p:attrName>style.visibility</p:attrName>
                                        </p:attrNameLst>
                                      </p:cBhvr>
                                      <p:to>
                                        <p:strVal val="visible"/>
                                      </p:to>
                                    </p:set>
                                    <p:animEffect transition="in" filter="blinds(horizontal)">
                                      <p:cBhvr>
                                        <p:cTn id="32" dur="500"/>
                                        <p:tgtEl>
                                          <p:spTgt spid="6144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标题 1"/>
          <p:cNvSpPr>
            <a:spLocks noGrp="1"/>
          </p:cNvSpPr>
          <p:nvPr>
            <p:ph type="title"/>
          </p:nvPr>
        </p:nvSpPr>
        <p:spPr/>
        <p:txBody>
          <a:bodyPr/>
          <a:lstStyle/>
          <a:p>
            <a:pPr eaLnBrk="1" hangingPunct="1"/>
            <a:r>
              <a:rPr lang="zh-CN" altLang="en-US" smtClean="0">
                <a:solidFill>
                  <a:schemeClr val="tx1"/>
                </a:solidFill>
                <a:cs typeface="Arial" charset="0"/>
                <a:sym typeface="+mn-ea"/>
              </a:rPr>
              <a:t>【NOI200</a:t>
            </a:r>
            <a:r>
              <a:rPr lang="en-US" altLang="zh-CN" smtClean="0">
                <a:solidFill>
                  <a:schemeClr val="tx1"/>
                </a:solidFill>
                <a:cs typeface="Arial" charset="0"/>
                <a:sym typeface="+mn-ea"/>
              </a:rPr>
              <a:t>5</a:t>
            </a:r>
            <a:r>
              <a:rPr lang="zh-CN" altLang="en-US" smtClean="0">
                <a:solidFill>
                  <a:schemeClr val="tx1"/>
                </a:solidFill>
                <a:cs typeface="Arial" charset="0"/>
                <a:sym typeface="+mn-ea"/>
              </a:rPr>
              <a:t>】</a:t>
            </a:r>
            <a:r>
              <a:rPr lang="zh-CN" altLang="en-US" smtClean="0">
                <a:solidFill>
                  <a:schemeClr val="tx1"/>
                </a:solidFill>
                <a:sym typeface="+mn-ea"/>
              </a:rPr>
              <a:t>聪聪和可可</a:t>
            </a:r>
            <a:endParaRPr lang="zh-CN" altLang="en-US" smtClean="0">
              <a:solidFill>
                <a:schemeClr val="tx1"/>
              </a:solidFill>
              <a:sym typeface="+mn-ea"/>
            </a:endParaRPr>
          </a:p>
        </p:txBody>
      </p:sp>
      <p:sp>
        <p:nvSpPr>
          <p:cNvPr id="62466" name="内容占位符 2"/>
          <p:cNvSpPr>
            <a:spLocks noGrp="1"/>
          </p:cNvSpPr>
          <p:nvPr>
            <p:ph idx="1"/>
          </p:nvPr>
        </p:nvSpPr>
        <p:spPr/>
        <p:txBody>
          <a:bodyPr/>
          <a:lstStyle/>
          <a:p>
            <a:pPr eaLnBrk="1" hangingPunct="1"/>
            <a:r>
              <a:rPr lang="zh-CN" altLang="en-US" smtClean="0">
                <a:solidFill>
                  <a:schemeClr val="tx1"/>
                </a:solidFill>
              </a:rPr>
              <a:t>首先对每个点求个最短路，预处理找出所有固定路线。 </a:t>
            </a:r>
            <a:endParaRPr lang="zh-CN" altLang="en-US" smtClean="0">
              <a:solidFill>
                <a:schemeClr val="tx1"/>
              </a:solidFill>
            </a:endParaRPr>
          </a:p>
          <a:p>
            <a:pPr eaLnBrk="1" hangingPunct="1"/>
            <a:r>
              <a:rPr lang="zh-CN" altLang="en-US" smtClean="0">
                <a:solidFill>
                  <a:schemeClr val="tx1"/>
                </a:solidFill>
              </a:rPr>
              <a:t>其次定义状态dp[i][j]=可可在i点处，聪聪在j点处，到两人相遇的期望时间 </a:t>
            </a:r>
            <a:endParaRPr lang="zh-CN" altLang="en-US" smtClean="0">
              <a:solidFill>
                <a:schemeClr val="tx1"/>
              </a:solidFill>
            </a:endParaRPr>
          </a:p>
          <a:p>
            <a:pPr eaLnBrk="1" hangingPunct="1"/>
            <a:r>
              <a:rPr lang="zh-CN" altLang="en-US" smtClean="0">
                <a:solidFill>
                  <a:schemeClr val="tx1"/>
                </a:solidFill>
              </a:rPr>
              <a:t>很显然dp[i][i]=0，并且如果聪聪可以在一个单位时间内到达可可所在的位置的话，期望时间为1。 </a:t>
            </a:r>
            <a:endParaRPr lang="zh-CN" altLang="en-US" smtClean="0">
              <a:solidFill>
                <a:schemeClr val="tx1"/>
              </a:solidFill>
            </a:endParaRPr>
          </a:p>
          <a:p>
            <a:pPr eaLnBrk="1" hangingPunct="1"/>
            <a:r>
              <a:rPr lang="zh-CN" altLang="en-US" smtClean="0">
                <a:solidFill>
                  <a:schemeClr val="tx1"/>
                </a:solidFill>
              </a:rPr>
              <a:t>聪聪两步之内没追到，轮到可可走。 </a:t>
            </a:r>
            <a:endParaRPr lang="zh-CN" altLang="en-US" smtClean="0">
              <a:solidFill>
                <a:schemeClr val="tx1"/>
              </a:solidFill>
            </a:endParaRPr>
          </a:p>
          <a:p>
            <a:pPr eaLnBrk="1" hangingPunct="1"/>
            <a:r>
              <a:rPr lang="zh-CN" altLang="en-US" smtClean="0">
                <a:solidFill>
                  <a:schemeClr val="tx1"/>
                </a:solidFill>
              </a:rPr>
              <a:t>设聪聪之前在j，走两步</a:t>
            </a:r>
            <a:r>
              <a:rPr lang="en-US" altLang="zh-CN" smtClean="0">
                <a:solidFill>
                  <a:schemeClr val="tx1"/>
                </a:solidFill>
              </a:rPr>
              <a:t>(</a:t>
            </a:r>
            <a:r>
              <a:rPr lang="zh-CN" altLang="en-US" smtClean="0">
                <a:solidFill>
                  <a:schemeClr val="tx1"/>
                </a:solidFill>
              </a:rPr>
              <a:t>一个单位时间</a:t>
            </a:r>
            <a:r>
              <a:rPr lang="en-US" altLang="zh-CN" smtClean="0">
                <a:solidFill>
                  <a:schemeClr val="tx1"/>
                </a:solidFill>
              </a:rPr>
              <a:t>)</a:t>
            </a:r>
            <a:r>
              <a:rPr lang="zh-CN" altLang="en-US" smtClean="0">
                <a:solidFill>
                  <a:schemeClr val="tx1"/>
                </a:solidFill>
              </a:rPr>
              <a:t>之后到达nxtt。有cnt个点与i相连。 </a:t>
            </a:r>
            <a:endParaRPr lang="zh-CN" altLang="en-US" smtClean="0">
              <a:solidFill>
                <a:schemeClr val="tx1"/>
              </a:solidFill>
            </a:endParaRPr>
          </a:p>
          <a:p>
            <a:pPr eaLnBrk="1" hangingPunct="1"/>
            <a:r>
              <a:rPr lang="zh-CN" altLang="en-US" smtClean="0">
                <a:solidFill>
                  <a:schemeClr val="tx1"/>
                </a:solidFill>
              </a:rPr>
              <a:t>我们有</a:t>
            </a:r>
            <a:endParaRPr lang="zh-CN" altLang="en-US" smtClean="0">
              <a:solidFill>
                <a:schemeClr val="tx1"/>
              </a:solidFill>
            </a:endParaRPr>
          </a:p>
          <a:p>
            <a:pPr eaLnBrk="1" hangingPunct="1"/>
            <a:endParaRPr lang="zh-CN" altLang="en-US" smtClean="0">
              <a:solidFill>
                <a:schemeClr val="tx1"/>
              </a:solidFill>
            </a:endParaRPr>
          </a:p>
          <a:p>
            <a:pPr eaLnBrk="1" hangingPunct="1"/>
            <a:r>
              <a:rPr lang="zh-CN" altLang="en-US" smtClean="0">
                <a:solidFill>
                  <a:schemeClr val="tx1"/>
                </a:solidFill>
              </a:rPr>
              <a:t>两人不断靠近，最终一定会追上，直接记忆化搜索即可。</a:t>
            </a:r>
            <a:endParaRPr lang="zh-CN" altLang="en-US" smtClean="0">
              <a:solidFill>
                <a:schemeClr val="tx1"/>
              </a:solidFill>
            </a:endParaRPr>
          </a:p>
          <a:p>
            <a:pPr eaLnBrk="1" hangingPunct="1"/>
            <a:r>
              <a:rPr lang="zh-CN" altLang="en-US" smtClean="0">
                <a:solidFill>
                  <a:schemeClr val="tx1"/>
                </a:solidFill>
              </a:rPr>
              <a:t>时间复杂度</a:t>
            </a:r>
            <a:r>
              <a:rPr lang="en-US" altLang="zh-CN" smtClean="0">
                <a:solidFill>
                  <a:schemeClr val="tx1"/>
                </a:solidFill>
              </a:rPr>
              <a:t>O(NE)</a:t>
            </a:r>
            <a:endParaRPr lang="zh-CN" altLang="en-US" smtClean="0">
              <a:solidFill>
                <a:schemeClr val="tx1"/>
              </a:solidFill>
            </a:endParaRPr>
          </a:p>
        </p:txBody>
      </p:sp>
      <p:pic>
        <p:nvPicPr>
          <p:cNvPr id="62467" name="图片 3" descr="TIM截图20171211142233"/>
          <p:cNvPicPr>
            <a:picLocks noChangeAspect="1"/>
          </p:cNvPicPr>
          <p:nvPr/>
        </p:nvPicPr>
        <p:blipFill>
          <a:blip r:embed="rId1"/>
          <a:srcRect/>
          <a:stretch>
            <a:fillRect/>
          </a:stretch>
        </p:blipFill>
        <p:spPr bwMode="auto">
          <a:xfrm>
            <a:off x="2327275" y="4008438"/>
            <a:ext cx="6067425" cy="800100"/>
          </a:xfrm>
          <a:prstGeom prst="rect">
            <a:avLst/>
          </a:prstGeom>
          <a:noFill/>
          <a:ln w="9525">
            <a:noFill/>
            <a:miter lim="800000"/>
            <a:headEnd/>
            <a:tailEnd/>
          </a:ln>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62466">
                                            <p:txEl>
                                              <p:pRg st="0" end="0"/>
                                            </p:txEl>
                                          </p:spTgt>
                                        </p:tgtEl>
                                        <p:attrNameLst>
                                          <p:attrName>style.visibility</p:attrName>
                                        </p:attrNameLst>
                                      </p:cBhvr>
                                      <p:to>
                                        <p:strVal val="visible"/>
                                      </p:to>
                                    </p:set>
                                    <p:animEffect transition="in" filter="blinds(horizontal)">
                                      <p:cBhvr>
                                        <p:cTn id="7" dur="500"/>
                                        <p:tgtEl>
                                          <p:spTgt spid="6246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2466">
                                            <p:txEl>
                                              <p:pRg st="1" end="1"/>
                                            </p:txEl>
                                          </p:spTgt>
                                        </p:tgtEl>
                                        <p:attrNameLst>
                                          <p:attrName>style.visibility</p:attrName>
                                        </p:attrNameLst>
                                      </p:cBhvr>
                                      <p:to>
                                        <p:strVal val="visible"/>
                                      </p:to>
                                    </p:set>
                                    <p:animEffect transition="in" filter="blinds(horizontal)">
                                      <p:cBhvr>
                                        <p:cTn id="12" dur="500"/>
                                        <p:tgtEl>
                                          <p:spTgt spid="6246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2466">
                                            <p:txEl>
                                              <p:pRg st="2" end="2"/>
                                            </p:txEl>
                                          </p:spTgt>
                                        </p:tgtEl>
                                        <p:attrNameLst>
                                          <p:attrName>style.visibility</p:attrName>
                                        </p:attrNameLst>
                                      </p:cBhvr>
                                      <p:to>
                                        <p:strVal val="visible"/>
                                      </p:to>
                                    </p:set>
                                    <p:animEffect transition="in" filter="blinds(horizontal)">
                                      <p:cBhvr>
                                        <p:cTn id="17" dur="500"/>
                                        <p:tgtEl>
                                          <p:spTgt spid="6246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2466">
                                            <p:txEl>
                                              <p:pRg st="3" end="3"/>
                                            </p:txEl>
                                          </p:spTgt>
                                        </p:tgtEl>
                                        <p:attrNameLst>
                                          <p:attrName>style.visibility</p:attrName>
                                        </p:attrNameLst>
                                      </p:cBhvr>
                                      <p:to>
                                        <p:strVal val="visible"/>
                                      </p:to>
                                    </p:set>
                                    <p:animEffect transition="in" filter="blinds(horizontal)">
                                      <p:cBhvr>
                                        <p:cTn id="22" dur="500"/>
                                        <p:tgtEl>
                                          <p:spTgt spid="6246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2466">
                                            <p:txEl>
                                              <p:pRg st="4" end="4"/>
                                            </p:txEl>
                                          </p:spTgt>
                                        </p:tgtEl>
                                        <p:attrNameLst>
                                          <p:attrName>style.visibility</p:attrName>
                                        </p:attrNameLst>
                                      </p:cBhvr>
                                      <p:to>
                                        <p:strVal val="visible"/>
                                      </p:to>
                                    </p:set>
                                    <p:animEffect transition="in" filter="blinds(horizontal)">
                                      <p:cBhvr>
                                        <p:cTn id="27" dur="500"/>
                                        <p:tgtEl>
                                          <p:spTgt spid="6246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2466">
                                            <p:txEl>
                                              <p:pRg st="5" end="5"/>
                                            </p:txEl>
                                          </p:spTgt>
                                        </p:tgtEl>
                                        <p:attrNameLst>
                                          <p:attrName>style.visibility</p:attrName>
                                        </p:attrNameLst>
                                      </p:cBhvr>
                                      <p:to>
                                        <p:strVal val="visible"/>
                                      </p:to>
                                    </p:set>
                                    <p:animEffect transition="in" filter="blinds(horizontal)">
                                      <p:cBhvr>
                                        <p:cTn id="32" dur="500"/>
                                        <p:tgtEl>
                                          <p:spTgt spid="62466">
                                            <p:txEl>
                                              <p:pRg st="5" end="5"/>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62467"/>
                                        </p:tgtEl>
                                        <p:attrNameLst>
                                          <p:attrName>style.visibility</p:attrName>
                                        </p:attrNameLst>
                                      </p:cBhvr>
                                      <p:to>
                                        <p:strVal val="visible"/>
                                      </p:to>
                                    </p:set>
                                    <p:animEffect transition="in" filter="blinds(horizontal)">
                                      <p:cBhvr>
                                        <p:cTn id="35" dur="500"/>
                                        <p:tgtEl>
                                          <p:spTgt spid="62467"/>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62466">
                                            <p:txEl>
                                              <p:pRg st="7" end="7"/>
                                            </p:txEl>
                                          </p:spTgt>
                                        </p:tgtEl>
                                        <p:attrNameLst>
                                          <p:attrName>style.visibility</p:attrName>
                                        </p:attrNameLst>
                                      </p:cBhvr>
                                      <p:to>
                                        <p:strVal val="visible"/>
                                      </p:to>
                                    </p:set>
                                    <p:animEffect transition="in" filter="blinds(horizontal)">
                                      <p:cBhvr>
                                        <p:cTn id="40" dur="500"/>
                                        <p:tgtEl>
                                          <p:spTgt spid="62466">
                                            <p:txEl>
                                              <p:pRg st="7" end="7"/>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62466">
                                            <p:txEl>
                                              <p:pRg st="8" end="8"/>
                                            </p:txEl>
                                          </p:spTgt>
                                        </p:tgtEl>
                                        <p:attrNameLst>
                                          <p:attrName>style.visibility</p:attrName>
                                        </p:attrNameLst>
                                      </p:cBhvr>
                                      <p:to>
                                        <p:strVal val="visible"/>
                                      </p:to>
                                    </p:set>
                                    <p:animEffect transition="in" filter="blinds(horizontal)">
                                      <p:cBhvr>
                                        <p:cTn id="43" dur="500"/>
                                        <p:tgtEl>
                                          <p:spTgt spid="6246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p:cNvSpPr>
          <p:nvPr>
            <p:ph type="title" idx="4294967295"/>
          </p:nvPr>
        </p:nvSpPr>
        <p:spPr/>
        <p:txBody>
          <a:bodyPr/>
          <a:lstStyle/>
          <a:p>
            <a:pPr eaLnBrk="1" hangingPunct="1"/>
            <a:r>
              <a:rPr kumimoji="1" lang="zh-CN" altLang="en-US" b="0" smtClean="0">
                <a:solidFill>
                  <a:schemeClr val="tx1"/>
                </a:solidFill>
              </a:rPr>
              <a:t>随机事件及其运算</a:t>
            </a:r>
            <a:endParaRPr kumimoji="1" lang="zh-CN" altLang="en-US" b="0" smtClean="0">
              <a:solidFill>
                <a:schemeClr val="tx1"/>
              </a:solidFill>
            </a:endParaRPr>
          </a:p>
        </p:txBody>
      </p:sp>
      <p:sp>
        <p:nvSpPr>
          <p:cNvPr id="17410" name="Rectangle 3"/>
          <p:cNvSpPr>
            <a:spLocks noGrp="1"/>
          </p:cNvSpPr>
          <p:nvPr>
            <p:ph type="body" idx="4294967295"/>
          </p:nvPr>
        </p:nvSpPr>
        <p:spPr/>
        <p:txBody>
          <a:bodyPr/>
          <a:lstStyle/>
          <a:p>
            <a:pPr eaLnBrk="1" hangingPunct="1">
              <a:buFont typeface="Arial" charset="0"/>
              <a:buNone/>
            </a:pPr>
            <a:r>
              <a:rPr kumimoji="1" lang="zh-CN" altLang="en-US" sz="2800" smtClean="0">
                <a:solidFill>
                  <a:schemeClr val="tx2"/>
                </a:solidFill>
                <a:latin typeface="黑体" pitchFamily="49" charset="-122"/>
              </a:rPr>
              <a:t>一、随机试验与随机事件</a:t>
            </a:r>
            <a:endParaRPr kumimoji="1" lang="zh-CN" altLang="en-US" sz="2800" smtClean="0">
              <a:solidFill>
                <a:schemeClr val="tx2"/>
              </a:solidFill>
              <a:latin typeface="黑体" pitchFamily="49" charset="-122"/>
            </a:endParaRPr>
          </a:p>
          <a:p>
            <a:pPr eaLnBrk="1" hangingPunct="1"/>
            <a:r>
              <a:rPr kumimoji="1" lang="zh-CN" altLang="en-US" sz="2800" smtClean="0">
                <a:solidFill>
                  <a:schemeClr val="tx2"/>
                </a:solidFill>
                <a:latin typeface="黑体" pitchFamily="49" charset="-122"/>
              </a:rPr>
              <a:t> 随机试验： 具有以下特点的试验称为随机试验：</a:t>
            </a:r>
            <a:endParaRPr kumimoji="1" lang="zh-CN" altLang="en-US" sz="2800" smtClean="0">
              <a:solidFill>
                <a:schemeClr val="tx2"/>
              </a:solidFill>
              <a:latin typeface="黑体" pitchFamily="49" charset="-122"/>
            </a:endParaRPr>
          </a:p>
          <a:p>
            <a:pPr eaLnBrk="1" hangingPunct="1">
              <a:buFont typeface="Arial" charset="0"/>
              <a:buNone/>
            </a:pPr>
            <a:r>
              <a:rPr kumimoji="1" lang="en-US" altLang="zh-CN" sz="2800" smtClean="0">
                <a:solidFill>
                  <a:schemeClr val="tx2"/>
                </a:solidFill>
                <a:latin typeface="黑体" pitchFamily="49" charset="-122"/>
              </a:rPr>
              <a:t>1°</a:t>
            </a:r>
            <a:r>
              <a:rPr kumimoji="1" lang="zh-CN" altLang="en-US" sz="2800" smtClean="0">
                <a:solidFill>
                  <a:schemeClr val="tx2"/>
                </a:solidFill>
                <a:latin typeface="黑体" pitchFamily="49" charset="-122"/>
              </a:rPr>
              <a:t>试验可以在相同条件下重复进行</a:t>
            </a:r>
            <a:endParaRPr kumimoji="1" lang="zh-CN" altLang="en-US" sz="2800" smtClean="0">
              <a:solidFill>
                <a:schemeClr val="tx2"/>
              </a:solidFill>
              <a:latin typeface="黑体" pitchFamily="49" charset="-122"/>
            </a:endParaRPr>
          </a:p>
          <a:p>
            <a:pPr eaLnBrk="1" hangingPunct="1">
              <a:buFont typeface="Arial" charset="0"/>
              <a:buNone/>
            </a:pPr>
            <a:r>
              <a:rPr kumimoji="1" lang="en-US" altLang="zh-CN" sz="2800" smtClean="0">
                <a:solidFill>
                  <a:schemeClr val="tx2"/>
                </a:solidFill>
                <a:latin typeface="黑体" pitchFamily="49" charset="-122"/>
              </a:rPr>
              <a:t>2°</a:t>
            </a:r>
            <a:r>
              <a:rPr kumimoji="1" lang="zh-CN" altLang="en-US" sz="2800" smtClean="0">
                <a:solidFill>
                  <a:schemeClr val="tx2"/>
                </a:solidFill>
                <a:latin typeface="黑体" pitchFamily="49" charset="-122"/>
              </a:rPr>
              <a:t>试验可能出现的结果有多个，试验之前知道所有可能的结果</a:t>
            </a:r>
            <a:endParaRPr kumimoji="1" lang="zh-CN" altLang="en-US" sz="2800" smtClean="0">
              <a:solidFill>
                <a:schemeClr val="tx2"/>
              </a:solidFill>
              <a:latin typeface="黑体" pitchFamily="49" charset="-122"/>
            </a:endParaRPr>
          </a:p>
          <a:p>
            <a:pPr eaLnBrk="1" hangingPunct="1">
              <a:buFont typeface="Arial" charset="0"/>
              <a:buNone/>
            </a:pPr>
            <a:r>
              <a:rPr kumimoji="1" lang="en-US" altLang="zh-CN" sz="2800" smtClean="0">
                <a:solidFill>
                  <a:schemeClr val="tx2"/>
                </a:solidFill>
                <a:latin typeface="黑体" pitchFamily="49" charset="-122"/>
              </a:rPr>
              <a:t>3°</a:t>
            </a:r>
            <a:r>
              <a:rPr kumimoji="1" lang="zh-CN" altLang="en-US" sz="2800" smtClean="0">
                <a:solidFill>
                  <a:schemeClr val="tx2"/>
                </a:solidFill>
                <a:latin typeface="黑体" pitchFamily="49" charset="-122"/>
              </a:rPr>
              <a:t>试验结束后会出现哪一个结果是随机的</a:t>
            </a:r>
            <a:r>
              <a:rPr kumimoji="1" lang="en-US" altLang="zh-CN" sz="2800" smtClean="0">
                <a:solidFill>
                  <a:schemeClr val="tx2"/>
                </a:solidFill>
                <a:latin typeface="黑体" pitchFamily="49" charset="-122"/>
              </a:rPr>
              <a:t>(</a:t>
            </a:r>
            <a:r>
              <a:rPr kumimoji="1" lang="zh-CN" altLang="en-US" sz="2800" smtClean="0">
                <a:solidFill>
                  <a:schemeClr val="tx2"/>
                </a:solidFill>
                <a:latin typeface="黑体" pitchFamily="49" charset="-122"/>
              </a:rPr>
              <a:t>无法事先知道，也无</a:t>
            </a:r>
            <a:endParaRPr kumimoji="1" lang="zh-CN" altLang="en-US" sz="2800" smtClean="0">
              <a:solidFill>
                <a:schemeClr val="tx2"/>
              </a:solidFill>
              <a:latin typeface="黑体" pitchFamily="49" charset="-122"/>
            </a:endParaRPr>
          </a:p>
          <a:p>
            <a:pPr eaLnBrk="1" hangingPunct="1">
              <a:buFont typeface="Arial" charset="0"/>
              <a:buNone/>
            </a:pPr>
            <a:r>
              <a:rPr kumimoji="1" lang="zh-CN" altLang="en-US" sz="2800" smtClean="0">
                <a:solidFill>
                  <a:schemeClr val="tx2"/>
                </a:solidFill>
                <a:latin typeface="黑体" pitchFamily="49" charset="-122"/>
              </a:rPr>
              <a:t>　 法控制</a:t>
            </a:r>
            <a:r>
              <a:rPr kumimoji="1" lang="en-US" altLang="zh-CN" sz="2800" smtClean="0">
                <a:solidFill>
                  <a:schemeClr val="tx2"/>
                </a:solidFill>
                <a:latin typeface="黑体" pitchFamily="49" charset="-122"/>
              </a:rPr>
              <a:t>)</a:t>
            </a:r>
            <a:endParaRPr kumimoji="1" lang="zh-CN" altLang="en-US" sz="2800" smtClean="0">
              <a:solidFill>
                <a:schemeClr val="tx2"/>
              </a:solidFill>
              <a:latin typeface="黑体" pitchFamily="49" charset="-122"/>
            </a:endParaRPr>
          </a:p>
          <a:p>
            <a:pPr eaLnBrk="1" hangingPunct="1"/>
            <a:r>
              <a:rPr kumimoji="1" lang="zh-CN" altLang="en-US" sz="2800" smtClean="0">
                <a:solidFill>
                  <a:schemeClr val="tx2"/>
                </a:solidFill>
                <a:latin typeface="黑体" pitchFamily="49" charset="-122"/>
              </a:rPr>
              <a:t> 通常用字母</a:t>
            </a:r>
            <a:r>
              <a:rPr kumimoji="1" lang="en-US" altLang="zh-CN" sz="2800" smtClean="0">
                <a:solidFill>
                  <a:schemeClr val="tx2"/>
                </a:solidFill>
                <a:latin typeface="黑体" pitchFamily="49" charset="-122"/>
              </a:rPr>
              <a:t>E</a:t>
            </a:r>
            <a:r>
              <a:rPr kumimoji="1" lang="zh-CN" altLang="en-US" sz="2800" smtClean="0">
                <a:solidFill>
                  <a:schemeClr val="tx2"/>
                </a:solidFill>
                <a:latin typeface="黑体" pitchFamily="49" charset="-122"/>
              </a:rPr>
              <a:t>表示随机试验</a:t>
            </a:r>
            <a:r>
              <a:rPr kumimoji="1" lang="en-US" altLang="zh-CN" sz="2800" smtClean="0">
                <a:solidFill>
                  <a:schemeClr val="tx2"/>
                </a:solidFill>
                <a:latin typeface="黑体" pitchFamily="49" charset="-122"/>
              </a:rPr>
              <a:t>(</a:t>
            </a:r>
            <a:r>
              <a:rPr kumimoji="1" lang="zh-CN" altLang="en-US" sz="2800" smtClean="0">
                <a:solidFill>
                  <a:schemeClr val="tx2"/>
                </a:solidFill>
                <a:latin typeface="黑体" pitchFamily="49" charset="-122"/>
              </a:rPr>
              <a:t>以后简称试验</a:t>
            </a:r>
            <a:r>
              <a:rPr kumimoji="1" lang="en-US" altLang="zh-CN" sz="2800" smtClean="0">
                <a:solidFill>
                  <a:schemeClr val="tx2"/>
                </a:solidFill>
                <a:latin typeface="黑体" pitchFamily="49" charset="-122"/>
              </a:rPr>
              <a:t>)</a:t>
            </a:r>
            <a:r>
              <a:rPr kumimoji="1" lang="zh-CN" altLang="en-US" sz="2800" smtClean="0">
                <a:solidFill>
                  <a:schemeClr val="tx2"/>
                </a:solidFill>
                <a:latin typeface="黑体" pitchFamily="49" charset="-122"/>
              </a:rPr>
              <a:t>。例如：</a:t>
            </a:r>
            <a:endParaRPr kumimoji="1" lang="zh-CN" altLang="en-US" sz="2800" smtClean="0">
              <a:solidFill>
                <a:schemeClr val="tx2"/>
              </a:solidFill>
              <a:latin typeface="黑体" pitchFamily="49" charset="-122"/>
            </a:endParaRPr>
          </a:p>
          <a:p>
            <a:pPr eaLnBrk="1" hangingPunct="1">
              <a:buFont typeface="Arial" charset="0"/>
              <a:buNone/>
            </a:pPr>
            <a:r>
              <a:rPr kumimoji="1" lang="en-US" altLang="zh-CN" sz="2800" smtClean="0">
                <a:solidFill>
                  <a:schemeClr val="tx2"/>
                </a:solidFill>
                <a:latin typeface="黑体" pitchFamily="49" charset="-122"/>
              </a:rPr>
              <a:t>    E1 </a:t>
            </a:r>
            <a:r>
              <a:rPr kumimoji="1" lang="zh-CN" altLang="en-US" sz="2800" smtClean="0">
                <a:solidFill>
                  <a:schemeClr val="tx2"/>
                </a:solidFill>
                <a:latin typeface="黑体" pitchFamily="49" charset="-122"/>
              </a:rPr>
              <a:t>：抛一枚硬币，观察正、反面出现的情况</a:t>
            </a:r>
            <a:endParaRPr kumimoji="1" lang="zh-CN" altLang="en-US" sz="2800" smtClean="0">
              <a:solidFill>
                <a:schemeClr val="tx2"/>
              </a:solidFill>
              <a:latin typeface="黑体" pitchFamily="49" charset="-122"/>
            </a:endParaRPr>
          </a:p>
          <a:p>
            <a:pPr eaLnBrk="1" hangingPunct="1">
              <a:buFont typeface="Arial" charset="0"/>
              <a:buNone/>
            </a:pPr>
            <a:r>
              <a:rPr kumimoji="1" lang="en-US" altLang="zh-CN" sz="2800" smtClean="0">
                <a:solidFill>
                  <a:schemeClr val="tx2"/>
                </a:solidFill>
                <a:latin typeface="黑体" pitchFamily="49" charset="-122"/>
              </a:rPr>
              <a:t>    E2 </a:t>
            </a:r>
            <a:r>
              <a:rPr kumimoji="1" lang="zh-CN" altLang="en-US" sz="2800" smtClean="0">
                <a:solidFill>
                  <a:schemeClr val="tx2"/>
                </a:solidFill>
                <a:latin typeface="黑体" pitchFamily="49" charset="-122"/>
              </a:rPr>
              <a:t>：掷一颗骰子，观察出现的点数</a:t>
            </a:r>
            <a:endParaRPr kumimoji="1" lang="zh-CN" altLang="en-US" sz="2800" smtClean="0">
              <a:solidFill>
                <a:schemeClr val="tx2"/>
              </a:solidFill>
              <a:latin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7410">
                                            <p:txEl>
                                              <p:pRg st="0" end="0"/>
                                            </p:txEl>
                                          </p:spTgt>
                                        </p:tgtEl>
                                        <p:attrNameLst>
                                          <p:attrName>style.visibility</p:attrName>
                                        </p:attrNameLst>
                                      </p:cBhvr>
                                      <p:to>
                                        <p:strVal val="visible"/>
                                      </p:to>
                                    </p:set>
                                    <p:animEffect transition="in" filter="blinds(horizontal)">
                                      <p:cBhvr>
                                        <p:cTn id="7" dur="500"/>
                                        <p:tgtEl>
                                          <p:spTgt spid="174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410">
                                            <p:txEl>
                                              <p:pRg st="1" end="1"/>
                                            </p:txEl>
                                          </p:spTgt>
                                        </p:tgtEl>
                                        <p:attrNameLst>
                                          <p:attrName>style.visibility</p:attrName>
                                        </p:attrNameLst>
                                      </p:cBhvr>
                                      <p:to>
                                        <p:strVal val="visible"/>
                                      </p:to>
                                    </p:set>
                                    <p:animEffect transition="in" filter="blinds(horizontal)">
                                      <p:cBhvr>
                                        <p:cTn id="12" dur="500"/>
                                        <p:tgtEl>
                                          <p:spTgt spid="174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7410">
                                            <p:txEl>
                                              <p:pRg st="2" end="2"/>
                                            </p:txEl>
                                          </p:spTgt>
                                        </p:tgtEl>
                                        <p:attrNameLst>
                                          <p:attrName>style.visibility</p:attrName>
                                        </p:attrNameLst>
                                      </p:cBhvr>
                                      <p:to>
                                        <p:strVal val="visible"/>
                                      </p:to>
                                    </p:set>
                                    <p:animEffect transition="in" filter="blinds(horizontal)">
                                      <p:cBhvr>
                                        <p:cTn id="17" dur="500"/>
                                        <p:tgtEl>
                                          <p:spTgt spid="17410">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17410">
                                            <p:txEl>
                                              <p:pRg st="3" end="3"/>
                                            </p:txEl>
                                          </p:spTgt>
                                        </p:tgtEl>
                                        <p:attrNameLst>
                                          <p:attrName>style.visibility</p:attrName>
                                        </p:attrNameLst>
                                      </p:cBhvr>
                                      <p:to>
                                        <p:strVal val="visible"/>
                                      </p:to>
                                    </p:set>
                                    <p:animEffect transition="in" filter="blinds(horizontal)">
                                      <p:cBhvr>
                                        <p:cTn id="20" dur="500"/>
                                        <p:tgtEl>
                                          <p:spTgt spid="17410">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17410">
                                            <p:txEl>
                                              <p:pRg st="4" end="4"/>
                                            </p:txEl>
                                          </p:spTgt>
                                        </p:tgtEl>
                                        <p:attrNameLst>
                                          <p:attrName>style.visibility</p:attrName>
                                        </p:attrNameLst>
                                      </p:cBhvr>
                                      <p:to>
                                        <p:strVal val="visible"/>
                                      </p:to>
                                    </p:set>
                                    <p:animEffect transition="in" filter="blinds(horizontal)">
                                      <p:cBhvr>
                                        <p:cTn id="23" dur="500"/>
                                        <p:tgtEl>
                                          <p:spTgt spid="17410">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17410">
                                            <p:txEl>
                                              <p:pRg st="5" end="5"/>
                                            </p:txEl>
                                          </p:spTgt>
                                        </p:tgtEl>
                                        <p:attrNameLst>
                                          <p:attrName>style.visibility</p:attrName>
                                        </p:attrNameLst>
                                      </p:cBhvr>
                                      <p:to>
                                        <p:strVal val="visible"/>
                                      </p:to>
                                    </p:set>
                                    <p:animEffect transition="in" filter="blinds(horizontal)">
                                      <p:cBhvr>
                                        <p:cTn id="26" dur="500"/>
                                        <p:tgtEl>
                                          <p:spTgt spid="17410">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17410">
                                            <p:txEl>
                                              <p:pRg st="6" end="6"/>
                                            </p:txEl>
                                          </p:spTgt>
                                        </p:tgtEl>
                                        <p:attrNameLst>
                                          <p:attrName>style.visibility</p:attrName>
                                        </p:attrNameLst>
                                      </p:cBhvr>
                                      <p:to>
                                        <p:strVal val="visible"/>
                                      </p:to>
                                    </p:set>
                                    <p:animEffect transition="in" filter="blinds(horizontal)">
                                      <p:cBhvr>
                                        <p:cTn id="31" dur="500"/>
                                        <p:tgtEl>
                                          <p:spTgt spid="17410">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17410">
                                            <p:txEl>
                                              <p:pRg st="7" end="7"/>
                                            </p:txEl>
                                          </p:spTgt>
                                        </p:tgtEl>
                                        <p:attrNameLst>
                                          <p:attrName>style.visibility</p:attrName>
                                        </p:attrNameLst>
                                      </p:cBhvr>
                                      <p:to>
                                        <p:strVal val="visible"/>
                                      </p:to>
                                    </p:set>
                                    <p:animEffect transition="in" filter="blinds(horizontal)">
                                      <p:cBhvr>
                                        <p:cTn id="36" dur="500"/>
                                        <p:tgtEl>
                                          <p:spTgt spid="17410">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Par">
                                  <p:stCondLst>
                                    <p:cond delay="0"/>
                                  </p:stCondLst>
                                  <p:childTnLst>
                                    <p:set>
                                      <p:cBhvr>
                                        <p:cTn id="40" dur="1" fill="hold">
                                          <p:stCondLst>
                                            <p:cond delay="0"/>
                                          </p:stCondLst>
                                        </p:cTn>
                                        <p:tgtEl>
                                          <p:spTgt spid="17410">
                                            <p:txEl>
                                              <p:pRg st="8" end="8"/>
                                            </p:txEl>
                                          </p:spTgt>
                                        </p:tgtEl>
                                        <p:attrNameLst>
                                          <p:attrName>style.visibility</p:attrName>
                                        </p:attrNameLst>
                                      </p:cBhvr>
                                      <p:to>
                                        <p:strVal val="visible"/>
                                      </p:to>
                                    </p:set>
                                    <p:animEffect transition="in" filter="blinds(horizontal)">
                                      <p:cBhvr>
                                        <p:cTn id="41" dur="500"/>
                                        <p:tgtEl>
                                          <p:spTgt spid="1741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p:cNvSpPr>
          <p:nvPr>
            <p:ph type="title" idx="4294967295"/>
          </p:nvPr>
        </p:nvSpPr>
        <p:spPr/>
        <p:txBody>
          <a:bodyPr/>
          <a:lstStyle/>
          <a:p>
            <a:pPr eaLnBrk="1" hangingPunct="1"/>
            <a:r>
              <a:rPr kumimoji="1" lang="zh-CN" altLang="en-US" b="0" smtClean="0">
                <a:solidFill>
                  <a:schemeClr val="tx1"/>
                </a:solidFill>
              </a:rPr>
              <a:t>随机事件及其运算</a:t>
            </a:r>
            <a:endParaRPr kumimoji="1" lang="zh-CN" altLang="en-US" b="0" smtClean="0">
              <a:solidFill>
                <a:schemeClr val="tx1"/>
              </a:solidFill>
            </a:endParaRPr>
          </a:p>
        </p:txBody>
      </p:sp>
      <p:sp>
        <p:nvSpPr>
          <p:cNvPr id="18434" name="Rectangle 3"/>
          <p:cNvSpPr>
            <a:spLocks noGrp="1"/>
          </p:cNvSpPr>
          <p:nvPr>
            <p:ph type="body" idx="4294967295"/>
          </p:nvPr>
        </p:nvSpPr>
        <p:spPr/>
        <p:txBody>
          <a:bodyPr/>
          <a:lstStyle/>
          <a:p>
            <a:pPr eaLnBrk="1" hangingPunct="1"/>
            <a:r>
              <a:rPr kumimoji="1" lang="zh-CN" altLang="en-US" sz="2800" smtClean="0">
                <a:solidFill>
                  <a:schemeClr val="tx1"/>
                </a:solidFill>
              </a:rPr>
              <a:t> </a:t>
            </a:r>
            <a:r>
              <a:rPr kumimoji="1" lang="zh-CN" altLang="en-US" sz="2800" smtClean="0">
                <a:solidFill>
                  <a:schemeClr val="tx1"/>
                </a:solidFill>
                <a:latin typeface="黑体" pitchFamily="49" charset="-122"/>
              </a:rPr>
              <a:t>基本事件</a:t>
            </a:r>
            <a:r>
              <a:rPr kumimoji="1" lang="el-GR" altLang="zh-CN" sz="2800" smtClean="0">
                <a:solidFill>
                  <a:schemeClr val="tx1"/>
                </a:solidFill>
                <a:latin typeface="黑体" pitchFamily="49" charset="-122"/>
              </a:rPr>
              <a:t>ω</a:t>
            </a:r>
            <a:r>
              <a:rPr kumimoji="1" lang="en-US" altLang="zh-CN" sz="2800" smtClean="0">
                <a:solidFill>
                  <a:schemeClr val="tx1"/>
                </a:solidFill>
                <a:latin typeface="黑体" pitchFamily="49" charset="-122"/>
              </a:rPr>
              <a:t>(</a:t>
            </a:r>
            <a:r>
              <a:rPr kumimoji="1" lang="zh-CN" altLang="en-US" sz="2800" smtClean="0">
                <a:solidFill>
                  <a:schemeClr val="tx1"/>
                </a:solidFill>
                <a:latin typeface="黑体" pitchFamily="49" charset="-122"/>
              </a:rPr>
              <a:t>也称样本点</a:t>
            </a:r>
            <a:r>
              <a:rPr kumimoji="1" lang="en-US" altLang="zh-CN" sz="2800" smtClean="0">
                <a:solidFill>
                  <a:schemeClr val="tx1"/>
                </a:solidFill>
                <a:latin typeface="黑体" pitchFamily="49" charset="-122"/>
              </a:rPr>
              <a:t>)</a:t>
            </a:r>
            <a:r>
              <a:rPr kumimoji="1" lang="zh-CN" altLang="en-US" sz="2800" smtClean="0">
                <a:solidFill>
                  <a:schemeClr val="tx1"/>
                </a:solidFill>
                <a:latin typeface="黑体" pitchFamily="49" charset="-122"/>
              </a:rPr>
              <a:t>： 一次试验可能出现的每一个直接的</a:t>
            </a:r>
            <a:endParaRPr kumimoji="1" lang="zh-CN" altLang="en-US" sz="2800" smtClean="0">
              <a:solidFill>
                <a:schemeClr val="tx1"/>
              </a:solidFill>
              <a:latin typeface="黑体" pitchFamily="49" charset="-122"/>
            </a:endParaRPr>
          </a:p>
          <a:p>
            <a:pPr eaLnBrk="1" hangingPunct="1">
              <a:buFont typeface="Arial" charset="0"/>
              <a:buNone/>
            </a:pPr>
            <a:r>
              <a:rPr kumimoji="1" lang="zh-CN" altLang="en-US" sz="2800" smtClean="0">
                <a:solidFill>
                  <a:schemeClr val="tx1"/>
                </a:solidFill>
                <a:latin typeface="黑体" pitchFamily="49" charset="-122"/>
              </a:rPr>
              <a:t>   结果。也就是随机试验不能够再分解的结果。如：</a:t>
            </a:r>
            <a:endParaRPr kumimoji="1" lang="zh-CN" altLang="en-US" sz="2800" smtClean="0">
              <a:solidFill>
                <a:schemeClr val="tx1"/>
              </a:solidFill>
              <a:latin typeface="黑体" pitchFamily="49" charset="-122"/>
            </a:endParaRPr>
          </a:p>
          <a:p>
            <a:pPr eaLnBrk="1" hangingPunct="1">
              <a:buFont typeface="Arial" charset="0"/>
              <a:buNone/>
            </a:pPr>
            <a:r>
              <a:rPr kumimoji="1" lang="zh-CN" altLang="en-US" sz="2800" smtClean="0">
                <a:solidFill>
                  <a:schemeClr val="tx1"/>
                </a:solidFill>
                <a:latin typeface="黑体" pitchFamily="49" charset="-122"/>
              </a:rPr>
              <a:t>　 </a:t>
            </a:r>
            <a:r>
              <a:rPr kumimoji="1" lang="en-US" altLang="zh-CN" sz="2800" smtClean="0">
                <a:solidFill>
                  <a:schemeClr val="tx1"/>
                </a:solidFill>
                <a:latin typeface="黑体" pitchFamily="49" charset="-122"/>
              </a:rPr>
              <a:t>E1</a:t>
            </a:r>
            <a:r>
              <a:rPr kumimoji="1" lang="zh-CN" altLang="en-US" sz="2800" smtClean="0">
                <a:solidFill>
                  <a:schemeClr val="tx1"/>
                </a:solidFill>
                <a:latin typeface="黑体" pitchFamily="49" charset="-122"/>
              </a:rPr>
              <a:t>有两个基本事件：</a:t>
            </a:r>
            <a:r>
              <a:rPr kumimoji="1" lang="en-US" altLang="zh-CN" sz="2800" smtClean="0">
                <a:solidFill>
                  <a:schemeClr val="tx1"/>
                </a:solidFill>
                <a:latin typeface="黑体" pitchFamily="49" charset="-122"/>
              </a:rPr>
              <a:t>E</a:t>
            </a:r>
            <a:r>
              <a:rPr kumimoji="1" lang="en-US" altLang="zh-CN" sz="1800" smtClean="0">
                <a:solidFill>
                  <a:schemeClr val="tx1"/>
                </a:solidFill>
                <a:latin typeface="黑体" pitchFamily="49" charset="-122"/>
              </a:rPr>
              <a:t>1</a:t>
            </a:r>
            <a:r>
              <a:rPr kumimoji="1" lang="en-US" altLang="zh-CN" sz="2800" smtClean="0">
                <a:solidFill>
                  <a:schemeClr val="tx1"/>
                </a:solidFill>
                <a:latin typeface="黑体" pitchFamily="49" charset="-122"/>
              </a:rPr>
              <a:t> ={</a:t>
            </a:r>
            <a:r>
              <a:rPr kumimoji="1" lang="zh-CN" altLang="en-US" sz="2800" smtClean="0">
                <a:solidFill>
                  <a:schemeClr val="tx1"/>
                </a:solidFill>
                <a:latin typeface="黑体" pitchFamily="49" charset="-122"/>
              </a:rPr>
              <a:t>出现正面</a:t>
            </a:r>
            <a:r>
              <a:rPr kumimoji="1" lang="en-US" altLang="zh-CN" sz="2800" smtClean="0">
                <a:solidFill>
                  <a:schemeClr val="tx1"/>
                </a:solidFill>
                <a:latin typeface="黑体" pitchFamily="49" charset="-122"/>
              </a:rPr>
              <a:t>}</a:t>
            </a:r>
            <a:r>
              <a:rPr kumimoji="1" lang="zh-CN" altLang="en-US" sz="2800" smtClean="0">
                <a:solidFill>
                  <a:schemeClr val="tx1"/>
                </a:solidFill>
                <a:latin typeface="黑体" pitchFamily="49" charset="-122"/>
              </a:rPr>
              <a:t>， </a:t>
            </a:r>
            <a:r>
              <a:rPr kumimoji="1" lang="en-US" altLang="zh-CN" sz="2800" smtClean="0">
                <a:solidFill>
                  <a:schemeClr val="tx1"/>
                </a:solidFill>
                <a:latin typeface="黑体" pitchFamily="49" charset="-122"/>
              </a:rPr>
              <a:t>E</a:t>
            </a:r>
            <a:r>
              <a:rPr kumimoji="1" lang="en-US" altLang="zh-CN" sz="1800" smtClean="0">
                <a:solidFill>
                  <a:schemeClr val="tx1"/>
                </a:solidFill>
                <a:latin typeface="黑体" pitchFamily="49" charset="-122"/>
              </a:rPr>
              <a:t>2</a:t>
            </a:r>
            <a:r>
              <a:rPr kumimoji="1" lang="en-US" altLang="zh-CN" sz="2800" smtClean="0">
                <a:solidFill>
                  <a:schemeClr val="tx1"/>
                </a:solidFill>
                <a:latin typeface="黑体" pitchFamily="49" charset="-122"/>
              </a:rPr>
              <a:t>={</a:t>
            </a:r>
            <a:r>
              <a:rPr kumimoji="1" lang="zh-CN" altLang="en-US" sz="2800" smtClean="0">
                <a:solidFill>
                  <a:schemeClr val="tx1"/>
                </a:solidFill>
                <a:latin typeface="黑体" pitchFamily="49" charset="-122"/>
              </a:rPr>
              <a:t>出现反面</a:t>
            </a:r>
            <a:r>
              <a:rPr kumimoji="1" lang="en-US" altLang="zh-CN" sz="2800" smtClean="0">
                <a:solidFill>
                  <a:schemeClr val="tx1"/>
                </a:solidFill>
                <a:latin typeface="黑体" pitchFamily="49" charset="-122"/>
              </a:rPr>
              <a:t>}</a:t>
            </a:r>
            <a:endParaRPr kumimoji="1" lang="zh-CN" altLang="en-US" sz="2800" smtClean="0">
              <a:solidFill>
                <a:schemeClr val="tx1"/>
              </a:solidFill>
              <a:latin typeface="黑体" pitchFamily="49" charset="-122"/>
            </a:endParaRPr>
          </a:p>
          <a:p>
            <a:pPr eaLnBrk="1" hangingPunct="1">
              <a:buFont typeface="Arial" charset="0"/>
              <a:buNone/>
            </a:pPr>
            <a:r>
              <a:rPr kumimoji="1" lang="zh-CN" altLang="en-US" sz="2800" smtClean="0">
                <a:solidFill>
                  <a:schemeClr val="tx1"/>
                </a:solidFill>
                <a:latin typeface="黑体" pitchFamily="49" charset="-122"/>
              </a:rPr>
              <a:t>　 </a:t>
            </a:r>
            <a:r>
              <a:rPr kumimoji="1" lang="en-US" altLang="zh-CN" sz="2800" smtClean="0">
                <a:solidFill>
                  <a:schemeClr val="tx1"/>
                </a:solidFill>
                <a:latin typeface="黑体" pitchFamily="49" charset="-122"/>
              </a:rPr>
              <a:t>E2</a:t>
            </a:r>
            <a:r>
              <a:rPr kumimoji="1" lang="zh-CN" altLang="en-US" sz="2800" smtClean="0">
                <a:solidFill>
                  <a:schemeClr val="tx1"/>
                </a:solidFill>
                <a:latin typeface="黑体" pitchFamily="49" charset="-122"/>
              </a:rPr>
              <a:t>有六个基本事件： </a:t>
            </a:r>
            <a:r>
              <a:rPr kumimoji="1" lang="en-US" altLang="zh-CN" sz="2800" smtClean="0">
                <a:solidFill>
                  <a:schemeClr val="tx1"/>
                </a:solidFill>
                <a:latin typeface="黑体" pitchFamily="49" charset="-122"/>
              </a:rPr>
              <a:t>E</a:t>
            </a:r>
            <a:r>
              <a:rPr kumimoji="1" lang="en-US" altLang="zh-CN" sz="1800" smtClean="0">
                <a:solidFill>
                  <a:schemeClr val="tx1"/>
                </a:solidFill>
                <a:latin typeface="黑体" pitchFamily="49" charset="-122"/>
              </a:rPr>
              <a:t>i</a:t>
            </a:r>
            <a:r>
              <a:rPr kumimoji="1" lang="en-US" altLang="zh-CN" sz="2800" smtClean="0">
                <a:solidFill>
                  <a:schemeClr val="tx1"/>
                </a:solidFill>
                <a:latin typeface="黑体" pitchFamily="49" charset="-122"/>
              </a:rPr>
              <a:t> ={</a:t>
            </a:r>
            <a:r>
              <a:rPr kumimoji="1" lang="zh-CN" altLang="en-US" sz="2800" smtClean="0">
                <a:solidFill>
                  <a:schemeClr val="tx1"/>
                </a:solidFill>
                <a:latin typeface="黑体" pitchFamily="49" charset="-122"/>
              </a:rPr>
              <a:t>出现 </a:t>
            </a:r>
            <a:r>
              <a:rPr kumimoji="1" lang="en-US" altLang="zh-CN" sz="2800" smtClean="0">
                <a:solidFill>
                  <a:schemeClr val="tx1"/>
                </a:solidFill>
                <a:latin typeface="黑体" pitchFamily="49" charset="-122"/>
              </a:rPr>
              <a:t>i </a:t>
            </a:r>
            <a:r>
              <a:rPr kumimoji="1" lang="zh-CN" altLang="en-US" sz="2800" smtClean="0">
                <a:solidFill>
                  <a:schemeClr val="tx1"/>
                </a:solidFill>
                <a:latin typeface="黑体" pitchFamily="49" charset="-122"/>
              </a:rPr>
              <a:t>点</a:t>
            </a:r>
            <a:r>
              <a:rPr kumimoji="1" lang="en-US" altLang="zh-CN" sz="2800" smtClean="0">
                <a:solidFill>
                  <a:schemeClr val="tx1"/>
                </a:solidFill>
                <a:latin typeface="黑体" pitchFamily="49" charset="-122"/>
              </a:rPr>
              <a:t>}</a:t>
            </a:r>
            <a:r>
              <a:rPr kumimoji="1" lang="zh-CN" altLang="en-US" sz="2800" smtClean="0">
                <a:solidFill>
                  <a:schemeClr val="tx1"/>
                </a:solidFill>
                <a:latin typeface="黑体" pitchFamily="49" charset="-122"/>
              </a:rPr>
              <a:t>，</a:t>
            </a:r>
            <a:r>
              <a:rPr kumimoji="1" lang="en-US" altLang="zh-CN" sz="2800" smtClean="0">
                <a:solidFill>
                  <a:schemeClr val="tx1"/>
                </a:solidFill>
                <a:latin typeface="黑体" pitchFamily="49" charset="-122"/>
              </a:rPr>
              <a:t>i=1,2,3,4,5,6</a:t>
            </a:r>
            <a:endParaRPr kumimoji="1" lang="en-US" altLang="zh-CN" sz="2800" smtClean="0">
              <a:solidFill>
                <a:schemeClr val="tx1"/>
              </a:solidFill>
              <a:latin typeface="黑体" pitchFamily="49" charset="-122"/>
            </a:endParaRPr>
          </a:p>
          <a:p>
            <a:pPr eaLnBrk="1" hangingPunct="1"/>
            <a:r>
              <a:rPr kumimoji="1" lang="zh-CN" altLang="en-US" sz="2800" smtClean="0">
                <a:solidFill>
                  <a:schemeClr val="tx1"/>
                </a:solidFill>
                <a:latin typeface="黑体" pitchFamily="49" charset="-122"/>
              </a:rPr>
              <a:t> 样本空间</a:t>
            </a:r>
            <a:r>
              <a:rPr kumimoji="1" lang="el-GR" altLang="zh-CN" sz="2800" smtClean="0">
                <a:solidFill>
                  <a:schemeClr val="tx1"/>
                </a:solidFill>
                <a:latin typeface="黑体" pitchFamily="49" charset="-122"/>
              </a:rPr>
              <a:t>Ω</a:t>
            </a:r>
            <a:r>
              <a:rPr kumimoji="1" lang="zh-CN" altLang="en-US" sz="2800" smtClean="0">
                <a:solidFill>
                  <a:schemeClr val="tx1"/>
                </a:solidFill>
                <a:latin typeface="黑体" pitchFamily="49" charset="-122"/>
              </a:rPr>
              <a:t>：全体基本事件的集合。如：</a:t>
            </a:r>
            <a:endParaRPr kumimoji="1" lang="zh-CN" altLang="en-US" sz="2800" smtClean="0">
              <a:solidFill>
                <a:schemeClr val="tx1"/>
              </a:solidFill>
              <a:latin typeface="黑体" pitchFamily="49" charset="-122"/>
            </a:endParaRPr>
          </a:p>
          <a:p>
            <a:pPr eaLnBrk="1" hangingPunct="1">
              <a:buFont typeface="Arial" charset="0"/>
              <a:buNone/>
            </a:pPr>
            <a:r>
              <a:rPr kumimoji="1" lang="zh-CN" altLang="en-US" sz="2800" smtClean="0">
                <a:solidFill>
                  <a:schemeClr val="tx1"/>
                </a:solidFill>
                <a:latin typeface="黑体" pitchFamily="49" charset="-122"/>
              </a:rPr>
              <a:t>　 </a:t>
            </a:r>
            <a:r>
              <a:rPr kumimoji="1" lang="en-US" altLang="zh-CN" sz="2800" smtClean="0">
                <a:solidFill>
                  <a:schemeClr val="tx1"/>
                </a:solidFill>
                <a:latin typeface="黑体" pitchFamily="49" charset="-122"/>
              </a:rPr>
              <a:t>E2</a:t>
            </a:r>
            <a:r>
              <a:rPr kumimoji="1" lang="zh-CN" altLang="en-US" sz="2800" smtClean="0">
                <a:solidFill>
                  <a:schemeClr val="tx1"/>
                </a:solidFill>
                <a:latin typeface="黑体" pitchFamily="49" charset="-122"/>
              </a:rPr>
              <a:t>的样本空间为 </a:t>
            </a:r>
            <a:r>
              <a:rPr kumimoji="1" lang="el-GR" altLang="zh-CN" sz="2800" smtClean="0">
                <a:solidFill>
                  <a:schemeClr val="tx1"/>
                </a:solidFill>
                <a:latin typeface="黑体" pitchFamily="49" charset="-122"/>
              </a:rPr>
              <a:t>Ω</a:t>
            </a:r>
            <a:r>
              <a:rPr kumimoji="1" lang="en-US" altLang="zh-CN" sz="2800" smtClean="0">
                <a:solidFill>
                  <a:schemeClr val="tx1"/>
                </a:solidFill>
                <a:latin typeface="黑体" pitchFamily="49" charset="-122"/>
              </a:rPr>
              <a:t>={1</a:t>
            </a:r>
            <a:r>
              <a:rPr kumimoji="1" lang="zh-CN" altLang="en-US" sz="2800" smtClean="0">
                <a:solidFill>
                  <a:schemeClr val="tx1"/>
                </a:solidFill>
                <a:latin typeface="黑体" pitchFamily="49" charset="-122"/>
              </a:rPr>
              <a:t>，</a:t>
            </a:r>
            <a:r>
              <a:rPr kumimoji="1" lang="en-US" altLang="zh-CN" sz="2800" smtClean="0">
                <a:solidFill>
                  <a:schemeClr val="tx1"/>
                </a:solidFill>
                <a:latin typeface="黑体" pitchFamily="49" charset="-122"/>
              </a:rPr>
              <a:t>2</a:t>
            </a:r>
            <a:r>
              <a:rPr kumimoji="1" lang="zh-CN" altLang="en-US" sz="2800" smtClean="0">
                <a:solidFill>
                  <a:schemeClr val="tx1"/>
                </a:solidFill>
                <a:latin typeface="黑体" pitchFamily="49" charset="-122"/>
              </a:rPr>
              <a:t>，</a:t>
            </a:r>
            <a:r>
              <a:rPr kumimoji="1" lang="en-US" altLang="zh-CN" sz="2800" smtClean="0">
                <a:solidFill>
                  <a:schemeClr val="tx1"/>
                </a:solidFill>
                <a:latin typeface="黑体" pitchFamily="49" charset="-122"/>
              </a:rPr>
              <a:t>3</a:t>
            </a:r>
            <a:r>
              <a:rPr kumimoji="1" lang="zh-CN" altLang="en-US" sz="2800" smtClean="0">
                <a:solidFill>
                  <a:schemeClr val="tx1"/>
                </a:solidFill>
                <a:latin typeface="黑体" pitchFamily="49" charset="-122"/>
              </a:rPr>
              <a:t>，</a:t>
            </a:r>
            <a:r>
              <a:rPr kumimoji="1" lang="en-US" altLang="zh-CN" sz="2800" smtClean="0">
                <a:solidFill>
                  <a:schemeClr val="tx1"/>
                </a:solidFill>
                <a:latin typeface="黑体" pitchFamily="49" charset="-122"/>
              </a:rPr>
              <a:t>4</a:t>
            </a:r>
            <a:r>
              <a:rPr kumimoji="1" lang="zh-CN" altLang="en-US" sz="2800" smtClean="0">
                <a:solidFill>
                  <a:schemeClr val="tx1"/>
                </a:solidFill>
                <a:latin typeface="黑体" pitchFamily="49" charset="-122"/>
              </a:rPr>
              <a:t>，</a:t>
            </a:r>
            <a:r>
              <a:rPr kumimoji="1" lang="en-US" altLang="zh-CN" sz="2800" smtClean="0">
                <a:solidFill>
                  <a:schemeClr val="tx1"/>
                </a:solidFill>
                <a:latin typeface="黑体" pitchFamily="49" charset="-122"/>
              </a:rPr>
              <a:t>5</a:t>
            </a:r>
            <a:r>
              <a:rPr kumimoji="1" lang="zh-CN" altLang="en-US" sz="2800" smtClean="0">
                <a:solidFill>
                  <a:schemeClr val="tx1"/>
                </a:solidFill>
                <a:latin typeface="黑体" pitchFamily="49" charset="-122"/>
              </a:rPr>
              <a:t>，</a:t>
            </a:r>
            <a:r>
              <a:rPr kumimoji="1" lang="en-US" altLang="zh-CN" sz="2800" smtClean="0">
                <a:solidFill>
                  <a:schemeClr val="tx1"/>
                </a:solidFill>
                <a:latin typeface="黑体" pitchFamily="49" charset="-122"/>
              </a:rPr>
              <a:t>6}</a:t>
            </a:r>
            <a:endParaRPr kumimoji="1" lang="en-US" altLang="zh-CN" sz="2800" smtClean="0">
              <a:solidFill>
                <a:schemeClr val="tx1"/>
              </a:solidFill>
              <a:latin typeface="黑体" pitchFamily="49" charset="-122"/>
            </a:endParaRPr>
          </a:p>
          <a:p>
            <a:pPr eaLnBrk="1" hangingPunct="1"/>
            <a:r>
              <a:rPr kumimoji="1" lang="zh-CN" altLang="en-US" sz="2800" smtClean="0">
                <a:solidFill>
                  <a:schemeClr val="tx1"/>
                </a:solidFill>
                <a:latin typeface="黑体" pitchFamily="49" charset="-122"/>
              </a:rPr>
              <a:t> 随机事件：试验的每一个可能结果。用大写字母</a:t>
            </a:r>
            <a:r>
              <a:rPr kumimoji="1" lang="en-US" altLang="zh-CN" sz="2800" smtClean="0">
                <a:solidFill>
                  <a:schemeClr val="tx1"/>
                </a:solidFill>
                <a:latin typeface="黑体" pitchFamily="49" charset="-122"/>
              </a:rPr>
              <a:t>A,B,C </a:t>
            </a:r>
            <a:r>
              <a:rPr kumimoji="1" lang="zh-CN" altLang="en-US" sz="2800" smtClean="0">
                <a:solidFill>
                  <a:schemeClr val="tx1"/>
                </a:solidFill>
                <a:latin typeface="黑体" pitchFamily="49" charset="-122"/>
              </a:rPr>
              <a:t>等表示 </a:t>
            </a:r>
            <a:endParaRPr kumimoji="1" lang="zh-CN" altLang="en-US" sz="2800" smtClean="0">
              <a:solidFill>
                <a:schemeClr val="tx1"/>
              </a:solidFill>
              <a:latin typeface="黑体" pitchFamily="49" charset="-122"/>
            </a:endParaRPr>
          </a:p>
          <a:p>
            <a:pPr eaLnBrk="1" hangingPunct="1">
              <a:buFont typeface="Arial" charset="0"/>
              <a:buNone/>
            </a:pPr>
            <a:r>
              <a:rPr kumimoji="1" lang="zh-CN" altLang="en-US" sz="2800" smtClean="0">
                <a:solidFill>
                  <a:schemeClr val="tx1"/>
                </a:solidFill>
                <a:latin typeface="黑体" pitchFamily="49" charset="-122"/>
              </a:rPr>
              <a:t>   随机事件也就是样本空间的子集，即若干基本事件组成的集合。</a:t>
            </a:r>
            <a:endParaRPr kumimoji="1" lang="zh-CN" altLang="en-US" sz="2800" smtClean="0">
              <a:solidFill>
                <a:schemeClr val="tx1"/>
              </a:solidFill>
              <a:latin typeface="黑体" pitchFamily="49" charset="-122"/>
            </a:endParaRPr>
          </a:p>
          <a:p>
            <a:pPr eaLnBrk="1" hangingPunct="1">
              <a:buFont typeface="Arial" charset="0"/>
              <a:buNone/>
            </a:pPr>
            <a:r>
              <a:rPr kumimoji="1" lang="zh-CN" altLang="en-US" sz="2800" smtClean="0">
                <a:solidFill>
                  <a:schemeClr val="tx1"/>
                </a:solidFill>
                <a:latin typeface="黑体" pitchFamily="49" charset="-122"/>
              </a:rPr>
              <a:t>   如：在</a:t>
            </a:r>
            <a:r>
              <a:rPr kumimoji="1" lang="en-US" altLang="zh-CN" sz="2800" smtClean="0">
                <a:solidFill>
                  <a:schemeClr val="tx1"/>
                </a:solidFill>
                <a:latin typeface="黑体" pitchFamily="49" charset="-122"/>
              </a:rPr>
              <a:t>E</a:t>
            </a:r>
            <a:r>
              <a:rPr kumimoji="1" lang="en-US" altLang="zh-CN" sz="1800" smtClean="0">
                <a:solidFill>
                  <a:schemeClr val="tx1"/>
                </a:solidFill>
                <a:latin typeface="黑体" pitchFamily="49" charset="-122"/>
              </a:rPr>
              <a:t>2</a:t>
            </a:r>
            <a:r>
              <a:rPr kumimoji="1" lang="zh-CN" altLang="en-US" sz="2800" smtClean="0">
                <a:solidFill>
                  <a:schemeClr val="tx1"/>
                </a:solidFill>
                <a:latin typeface="黑体" pitchFamily="49" charset="-122"/>
              </a:rPr>
              <a:t>中，“出现偶数点”的事件可表示为</a:t>
            </a:r>
            <a:r>
              <a:rPr kumimoji="1" lang="en-US" altLang="zh-CN" sz="2800" smtClean="0">
                <a:solidFill>
                  <a:schemeClr val="tx1"/>
                </a:solidFill>
                <a:latin typeface="黑体" pitchFamily="49" charset="-122"/>
              </a:rPr>
              <a:t>A= {2</a:t>
            </a:r>
            <a:r>
              <a:rPr kumimoji="1" lang="zh-CN" altLang="en-US" sz="2800" smtClean="0">
                <a:solidFill>
                  <a:schemeClr val="tx1"/>
                </a:solidFill>
                <a:latin typeface="黑体" pitchFamily="49" charset="-122"/>
              </a:rPr>
              <a:t>，</a:t>
            </a:r>
            <a:r>
              <a:rPr kumimoji="1" lang="en-US" altLang="zh-CN" sz="2800" smtClean="0">
                <a:solidFill>
                  <a:schemeClr val="tx1"/>
                </a:solidFill>
                <a:latin typeface="黑体" pitchFamily="49" charset="-122"/>
              </a:rPr>
              <a:t>4</a:t>
            </a:r>
            <a:r>
              <a:rPr kumimoji="1" lang="zh-CN" altLang="en-US" sz="2800" smtClean="0">
                <a:solidFill>
                  <a:schemeClr val="tx1"/>
                </a:solidFill>
                <a:latin typeface="黑体" pitchFamily="49" charset="-122"/>
              </a:rPr>
              <a:t>，</a:t>
            </a:r>
            <a:r>
              <a:rPr kumimoji="1" lang="en-US" altLang="zh-CN" sz="2800" smtClean="0">
                <a:solidFill>
                  <a:schemeClr val="tx1"/>
                </a:solidFill>
                <a:latin typeface="黑体" pitchFamily="49" charset="-122"/>
              </a:rPr>
              <a:t>6}</a:t>
            </a:r>
            <a:endParaRPr kumimoji="1" lang="en-US" altLang="zh-CN" sz="2800" smtClean="0">
              <a:solidFill>
                <a:schemeClr val="tx1"/>
              </a:solidFill>
              <a:latin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animEffect transition="in" filter="blinds(horizontal)">
                                      <p:cBhvr>
                                        <p:cTn id="7" dur="500"/>
                                        <p:tgtEl>
                                          <p:spTgt spid="1843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8434">
                                            <p:txEl>
                                              <p:pRg st="1" end="1"/>
                                            </p:txEl>
                                          </p:spTgt>
                                        </p:tgtEl>
                                        <p:attrNameLst>
                                          <p:attrName>style.visibility</p:attrName>
                                        </p:attrNameLst>
                                      </p:cBhvr>
                                      <p:to>
                                        <p:strVal val="visible"/>
                                      </p:to>
                                    </p:set>
                                    <p:animEffect transition="in" filter="blinds(horizontal)">
                                      <p:cBhvr>
                                        <p:cTn id="10" dur="500"/>
                                        <p:tgtEl>
                                          <p:spTgt spid="18434">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8434">
                                            <p:txEl>
                                              <p:pRg st="2" end="2"/>
                                            </p:txEl>
                                          </p:spTgt>
                                        </p:tgtEl>
                                        <p:attrNameLst>
                                          <p:attrName>style.visibility</p:attrName>
                                        </p:attrNameLst>
                                      </p:cBhvr>
                                      <p:to>
                                        <p:strVal val="visible"/>
                                      </p:to>
                                    </p:set>
                                    <p:animEffect transition="in" filter="blinds(horizontal)">
                                      <p:cBhvr>
                                        <p:cTn id="13" dur="500"/>
                                        <p:tgtEl>
                                          <p:spTgt spid="18434">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8434">
                                            <p:txEl>
                                              <p:pRg st="3" end="3"/>
                                            </p:txEl>
                                          </p:spTgt>
                                        </p:tgtEl>
                                        <p:attrNameLst>
                                          <p:attrName>style.visibility</p:attrName>
                                        </p:attrNameLst>
                                      </p:cBhvr>
                                      <p:to>
                                        <p:strVal val="visible"/>
                                      </p:to>
                                    </p:set>
                                    <p:animEffect transition="in" filter="blinds(horizontal)">
                                      <p:cBhvr>
                                        <p:cTn id="16" dur="500"/>
                                        <p:tgtEl>
                                          <p:spTgt spid="1843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8434">
                                            <p:txEl>
                                              <p:pRg st="4" end="4"/>
                                            </p:txEl>
                                          </p:spTgt>
                                        </p:tgtEl>
                                        <p:attrNameLst>
                                          <p:attrName>style.visibility</p:attrName>
                                        </p:attrNameLst>
                                      </p:cBhvr>
                                      <p:to>
                                        <p:strVal val="visible"/>
                                      </p:to>
                                    </p:set>
                                    <p:animEffect transition="in" filter="blinds(horizontal)">
                                      <p:cBhvr>
                                        <p:cTn id="21" dur="500"/>
                                        <p:tgtEl>
                                          <p:spTgt spid="18434">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8434">
                                            <p:txEl>
                                              <p:pRg st="5" end="5"/>
                                            </p:txEl>
                                          </p:spTgt>
                                        </p:tgtEl>
                                        <p:attrNameLst>
                                          <p:attrName>style.visibility</p:attrName>
                                        </p:attrNameLst>
                                      </p:cBhvr>
                                      <p:to>
                                        <p:strVal val="visible"/>
                                      </p:to>
                                    </p:set>
                                    <p:animEffect transition="in" filter="blinds(horizontal)">
                                      <p:cBhvr>
                                        <p:cTn id="24" dur="500"/>
                                        <p:tgtEl>
                                          <p:spTgt spid="1843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18434">
                                            <p:txEl>
                                              <p:pRg st="6" end="6"/>
                                            </p:txEl>
                                          </p:spTgt>
                                        </p:tgtEl>
                                        <p:attrNameLst>
                                          <p:attrName>style.visibility</p:attrName>
                                        </p:attrNameLst>
                                      </p:cBhvr>
                                      <p:to>
                                        <p:strVal val="visible"/>
                                      </p:to>
                                    </p:set>
                                    <p:animEffect transition="in" filter="blinds(horizontal)">
                                      <p:cBhvr>
                                        <p:cTn id="29" dur="500"/>
                                        <p:tgtEl>
                                          <p:spTgt spid="18434">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18434">
                                            <p:txEl>
                                              <p:pRg st="7" end="7"/>
                                            </p:txEl>
                                          </p:spTgt>
                                        </p:tgtEl>
                                        <p:attrNameLst>
                                          <p:attrName>style.visibility</p:attrName>
                                        </p:attrNameLst>
                                      </p:cBhvr>
                                      <p:to>
                                        <p:strVal val="visible"/>
                                      </p:to>
                                    </p:set>
                                    <p:animEffect transition="in" filter="blinds(horizontal)">
                                      <p:cBhvr>
                                        <p:cTn id="32" dur="500"/>
                                        <p:tgtEl>
                                          <p:spTgt spid="18434">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18434">
                                            <p:txEl>
                                              <p:pRg st="8" end="8"/>
                                            </p:txEl>
                                          </p:spTgt>
                                        </p:tgtEl>
                                        <p:attrNameLst>
                                          <p:attrName>style.visibility</p:attrName>
                                        </p:attrNameLst>
                                      </p:cBhvr>
                                      <p:to>
                                        <p:strVal val="visible"/>
                                      </p:to>
                                    </p:set>
                                    <p:animEffect transition="in" filter="blinds(horizontal)">
                                      <p:cBhvr>
                                        <p:cTn id="35" dur="500"/>
                                        <p:tgtEl>
                                          <p:spTgt spid="1843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85" name="Rectangle 2"/>
          <p:cNvSpPr>
            <a:spLocks noGrp="1"/>
          </p:cNvSpPr>
          <p:nvPr>
            <p:ph type="title" idx="4294967295"/>
          </p:nvPr>
        </p:nvSpPr>
        <p:spPr/>
        <p:txBody>
          <a:bodyPr/>
          <a:lstStyle/>
          <a:p>
            <a:pPr eaLnBrk="1" hangingPunct="1"/>
            <a:r>
              <a:rPr kumimoji="1" lang="zh-CN" altLang="en-US" b="0" smtClean="0">
                <a:solidFill>
                  <a:schemeClr val="tx1"/>
                </a:solidFill>
              </a:rPr>
              <a:t>随机事件及其运算</a:t>
            </a:r>
            <a:endParaRPr kumimoji="1" lang="zh-CN" altLang="en-US" b="0" smtClean="0">
              <a:solidFill>
                <a:schemeClr val="tx1"/>
              </a:solidFill>
            </a:endParaRPr>
          </a:p>
        </p:txBody>
      </p:sp>
      <p:sp>
        <p:nvSpPr>
          <p:cNvPr id="19486" name="Rectangle 3"/>
          <p:cNvSpPr>
            <a:spLocks noGrp="1"/>
          </p:cNvSpPr>
          <p:nvPr>
            <p:ph type="body" idx="4294967295"/>
          </p:nvPr>
        </p:nvSpPr>
        <p:spPr/>
        <p:txBody>
          <a:bodyPr/>
          <a:lstStyle/>
          <a:p>
            <a:pPr eaLnBrk="1" hangingPunct="1"/>
            <a:r>
              <a:rPr kumimoji="1" lang="zh-CN" altLang="en-US" smtClean="0">
                <a:solidFill>
                  <a:schemeClr val="tx1"/>
                </a:solidFill>
                <a:latin typeface="黑体" pitchFamily="49" charset="-122"/>
              </a:rPr>
              <a:t>事件发生：当事件</a:t>
            </a:r>
            <a:r>
              <a:rPr kumimoji="1" lang="en-US" altLang="zh-CN" smtClean="0">
                <a:solidFill>
                  <a:schemeClr val="tx1"/>
                </a:solidFill>
                <a:latin typeface="黑体" pitchFamily="49" charset="-122"/>
              </a:rPr>
              <a:t>A</a:t>
            </a:r>
            <a:r>
              <a:rPr kumimoji="1" lang="zh-CN" altLang="en-US" smtClean="0">
                <a:solidFill>
                  <a:schemeClr val="tx1"/>
                </a:solidFill>
                <a:latin typeface="黑体" pitchFamily="49" charset="-122"/>
              </a:rPr>
              <a:t>所包含的基本事件有一个出现，就说事件</a:t>
            </a:r>
            <a:r>
              <a:rPr kumimoji="1" lang="en-US" altLang="zh-CN" smtClean="0">
                <a:solidFill>
                  <a:schemeClr val="tx1"/>
                </a:solidFill>
                <a:latin typeface="黑体" pitchFamily="49" charset="-122"/>
              </a:rPr>
              <a:t>A</a:t>
            </a:r>
            <a:r>
              <a:rPr kumimoji="1" lang="zh-CN" altLang="en-US" smtClean="0">
                <a:solidFill>
                  <a:schemeClr val="tx1"/>
                </a:solidFill>
                <a:latin typeface="黑体" pitchFamily="49" charset="-122"/>
              </a:rPr>
              <a:t>发生了，否则就说事件</a:t>
            </a:r>
            <a:r>
              <a:rPr kumimoji="1" lang="en-US" altLang="zh-CN" smtClean="0">
                <a:solidFill>
                  <a:schemeClr val="tx1"/>
                </a:solidFill>
                <a:latin typeface="黑体" pitchFamily="49" charset="-122"/>
              </a:rPr>
              <a:t>A</a:t>
            </a:r>
            <a:r>
              <a:rPr kumimoji="1" lang="zh-CN" altLang="en-US" smtClean="0">
                <a:solidFill>
                  <a:schemeClr val="tx1"/>
                </a:solidFill>
                <a:latin typeface="黑体" pitchFamily="49" charset="-122"/>
              </a:rPr>
              <a:t>未发生</a:t>
            </a:r>
            <a:endParaRPr kumimoji="1" lang="zh-CN" altLang="en-US" smtClean="0">
              <a:solidFill>
                <a:schemeClr val="tx1"/>
              </a:solidFill>
              <a:latin typeface="黑体" pitchFamily="49" charset="-122"/>
            </a:endParaRPr>
          </a:p>
          <a:p>
            <a:pPr eaLnBrk="1" hangingPunct="1"/>
            <a:r>
              <a:rPr kumimoji="1" lang="zh-CN" altLang="en-US" smtClean="0">
                <a:solidFill>
                  <a:schemeClr val="tx1"/>
                </a:solidFill>
                <a:latin typeface="黑体" pitchFamily="49" charset="-122"/>
              </a:rPr>
              <a:t>必然事件：一定发生的事件，也就是样本空间</a:t>
            </a:r>
            <a:r>
              <a:rPr kumimoji="1" lang="el-GR" altLang="zh-CN" smtClean="0">
                <a:solidFill>
                  <a:schemeClr val="tx1"/>
                </a:solidFill>
                <a:latin typeface="黑体" pitchFamily="49" charset="-122"/>
              </a:rPr>
              <a:t>Ω</a:t>
            </a:r>
            <a:endParaRPr kumimoji="1" lang="en-US" altLang="zh-CN" smtClean="0">
              <a:solidFill>
                <a:schemeClr val="tx1"/>
              </a:solidFill>
              <a:latin typeface="黑体" pitchFamily="49" charset="-122"/>
            </a:endParaRPr>
          </a:p>
          <a:p>
            <a:pPr eaLnBrk="1" hangingPunct="1"/>
            <a:r>
              <a:rPr kumimoji="1" lang="zh-CN" altLang="en-US" smtClean="0">
                <a:solidFill>
                  <a:schemeClr val="tx1"/>
                </a:solidFill>
                <a:latin typeface="黑体" pitchFamily="49" charset="-122"/>
              </a:rPr>
              <a:t>不可能事件：一定不发生的事件，记为</a:t>
            </a:r>
            <a:r>
              <a:rPr kumimoji="1" lang="el-GR" altLang="zh-CN" smtClean="0">
                <a:solidFill>
                  <a:schemeClr val="tx1"/>
                </a:solidFill>
                <a:latin typeface="黑体" pitchFamily="49" charset="-122"/>
              </a:rPr>
              <a:t>Φ</a:t>
            </a:r>
            <a:endParaRPr kumimoji="1" lang="en-US" altLang="zh-CN" smtClean="0">
              <a:solidFill>
                <a:schemeClr val="tx1"/>
              </a:solidFill>
              <a:latin typeface="黑体" pitchFamily="49" charset="-122"/>
            </a:endParaRPr>
          </a:p>
          <a:p>
            <a:pPr eaLnBrk="1" hangingPunct="1"/>
            <a:r>
              <a:rPr kumimoji="1" lang="zh-CN" altLang="en-US" smtClean="0">
                <a:solidFill>
                  <a:schemeClr val="tx1"/>
                </a:solidFill>
                <a:latin typeface="黑体" pitchFamily="49" charset="-122"/>
              </a:rPr>
              <a:t>事件包含：如果事件</a:t>
            </a:r>
            <a:r>
              <a:rPr kumimoji="1" lang="en-US" altLang="zh-CN" smtClean="0">
                <a:solidFill>
                  <a:schemeClr val="tx1"/>
                </a:solidFill>
                <a:latin typeface="黑体" pitchFamily="49" charset="-122"/>
              </a:rPr>
              <a:t>A</a:t>
            </a:r>
            <a:r>
              <a:rPr kumimoji="1" lang="zh-CN" altLang="en-US" smtClean="0">
                <a:solidFill>
                  <a:schemeClr val="tx1"/>
                </a:solidFill>
                <a:latin typeface="黑体" pitchFamily="49" charset="-122"/>
              </a:rPr>
              <a:t>发生必然导致事件</a:t>
            </a:r>
            <a:r>
              <a:rPr kumimoji="1" lang="en-US" altLang="zh-CN" smtClean="0">
                <a:solidFill>
                  <a:schemeClr val="tx1"/>
                </a:solidFill>
                <a:latin typeface="黑体" pitchFamily="49" charset="-122"/>
              </a:rPr>
              <a:t>B</a:t>
            </a:r>
            <a:r>
              <a:rPr kumimoji="1" lang="zh-CN" altLang="en-US" smtClean="0">
                <a:solidFill>
                  <a:schemeClr val="tx1"/>
                </a:solidFill>
                <a:latin typeface="黑体" pitchFamily="49" charset="-122"/>
              </a:rPr>
              <a:t>发生．则称事件</a:t>
            </a:r>
            <a:r>
              <a:rPr kumimoji="1" lang="en-US" altLang="zh-CN" smtClean="0">
                <a:solidFill>
                  <a:schemeClr val="tx1"/>
                </a:solidFill>
                <a:latin typeface="黑体" pitchFamily="49" charset="-122"/>
              </a:rPr>
              <a:t>B</a:t>
            </a:r>
            <a:r>
              <a:rPr kumimoji="1" lang="zh-CN" altLang="en-US" smtClean="0">
                <a:solidFill>
                  <a:schemeClr val="tx1"/>
                </a:solidFill>
                <a:latin typeface="黑体" pitchFamily="49" charset="-122"/>
              </a:rPr>
              <a:t>包含事件</a:t>
            </a:r>
            <a:r>
              <a:rPr kumimoji="1" lang="en-US" altLang="zh-CN" smtClean="0">
                <a:solidFill>
                  <a:schemeClr val="tx1"/>
                </a:solidFill>
                <a:latin typeface="黑体" pitchFamily="49" charset="-122"/>
              </a:rPr>
              <a:t>A</a:t>
            </a:r>
            <a:r>
              <a:rPr kumimoji="1" lang="zh-CN" altLang="en-US" smtClean="0">
                <a:solidFill>
                  <a:schemeClr val="tx1"/>
                </a:solidFill>
                <a:latin typeface="黑体" pitchFamily="49" charset="-122"/>
              </a:rPr>
              <a:t>，记作 </a:t>
            </a:r>
            <a:r>
              <a:rPr kumimoji="1" lang="en-US" altLang="zh-CN" smtClean="0">
                <a:solidFill>
                  <a:schemeClr val="tx1"/>
                </a:solidFill>
                <a:latin typeface="黑体" pitchFamily="49" charset="-122"/>
              </a:rPr>
              <a:t>A⊂ B   </a:t>
            </a:r>
            <a:r>
              <a:rPr kumimoji="1" lang="zh-CN" altLang="en-US" smtClean="0">
                <a:solidFill>
                  <a:schemeClr val="tx1"/>
                </a:solidFill>
                <a:latin typeface="黑体" pitchFamily="49" charset="-122"/>
              </a:rPr>
              <a:t>或 </a:t>
            </a:r>
            <a:r>
              <a:rPr kumimoji="1" lang="en-US" altLang="zh-CN" smtClean="0">
                <a:solidFill>
                  <a:schemeClr val="tx1"/>
                </a:solidFill>
                <a:latin typeface="黑体" pitchFamily="49" charset="-122"/>
              </a:rPr>
              <a:t>B ⊃ A</a:t>
            </a:r>
            <a:endParaRPr kumimoji="1" lang="en-US" altLang="zh-CN" smtClean="0">
              <a:solidFill>
                <a:schemeClr val="tx1"/>
              </a:solidFill>
              <a:latin typeface="黑体" pitchFamily="49" charset="-122"/>
            </a:endParaRPr>
          </a:p>
          <a:p>
            <a:pPr eaLnBrk="1" hangingPunct="1"/>
            <a:r>
              <a:rPr kumimoji="1" lang="zh-CN" altLang="en-US" smtClean="0">
                <a:solidFill>
                  <a:schemeClr val="tx1"/>
                </a:solidFill>
                <a:latin typeface="黑体" pitchFamily="49" charset="-122"/>
              </a:rPr>
              <a:t>事件的和：事件</a:t>
            </a:r>
            <a:r>
              <a:rPr kumimoji="1" lang="en-US" altLang="zh-CN" smtClean="0">
                <a:solidFill>
                  <a:schemeClr val="tx1"/>
                </a:solidFill>
                <a:latin typeface="黑体" pitchFamily="49" charset="-122"/>
              </a:rPr>
              <a:t>A</a:t>
            </a:r>
            <a:r>
              <a:rPr kumimoji="1" lang="zh-CN" altLang="en-US" smtClean="0">
                <a:solidFill>
                  <a:schemeClr val="tx1"/>
                </a:solidFill>
                <a:latin typeface="黑体" pitchFamily="49" charset="-122"/>
              </a:rPr>
              <a:t>与事件</a:t>
            </a:r>
            <a:r>
              <a:rPr kumimoji="1" lang="en-US" altLang="zh-CN" smtClean="0">
                <a:solidFill>
                  <a:schemeClr val="tx1"/>
                </a:solidFill>
                <a:latin typeface="黑体" pitchFamily="49" charset="-122"/>
              </a:rPr>
              <a:t>B</a:t>
            </a:r>
            <a:r>
              <a:rPr kumimoji="1" lang="zh-CN" altLang="en-US" smtClean="0">
                <a:solidFill>
                  <a:schemeClr val="tx1"/>
                </a:solidFill>
                <a:latin typeface="黑体" pitchFamily="49" charset="-122"/>
              </a:rPr>
              <a:t>至少有一个发生，这样的一个事件称为事件</a:t>
            </a:r>
            <a:r>
              <a:rPr kumimoji="1" lang="en-US" altLang="zh-CN" smtClean="0">
                <a:solidFill>
                  <a:schemeClr val="tx1"/>
                </a:solidFill>
                <a:latin typeface="黑体" pitchFamily="49" charset="-122"/>
              </a:rPr>
              <a:t>A    </a:t>
            </a:r>
            <a:r>
              <a:rPr kumimoji="1" lang="zh-CN" altLang="en-US" smtClean="0">
                <a:solidFill>
                  <a:schemeClr val="tx1"/>
                </a:solidFill>
                <a:latin typeface="黑体" pitchFamily="49" charset="-122"/>
              </a:rPr>
              <a:t>与事件</a:t>
            </a:r>
            <a:r>
              <a:rPr kumimoji="1" lang="en-US" altLang="zh-CN" smtClean="0">
                <a:solidFill>
                  <a:schemeClr val="tx1"/>
                </a:solidFill>
                <a:latin typeface="黑体" pitchFamily="49" charset="-122"/>
              </a:rPr>
              <a:t>B</a:t>
            </a:r>
            <a:r>
              <a:rPr kumimoji="1" lang="zh-CN" altLang="en-US" smtClean="0">
                <a:solidFill>
                  <a:schemeClr val="tx1"/>
                </a:solidFill>
                <a:latin typeface="黑体" pitchFamily="49" charset="-122"/>
              </a:rPr>
              <a:t>的和或并，记为</a:t>
            </a:r>
            <a:r>
              <a:rPr kumimoji="1" lang="en-US" altLang="zh-CN" smtClean="0">
                <a:solidFill>
                  <a:schemeClr val="tx1"/>
                </a:solidFill>
                <a:latin typeface="黑体" pitchFamily="49" charset="-122"/>
              </a:rPr>
              <a:t>A U B </a:t>
            </a:r>
            <a:r>
              <a:rPr kumimoji="1" lang="zh-CN" altLang="en-US" smtClean="0">
                <a:solidFill>
                  <a:schemeClr val="tx1"/>
                </a:solidFill>
                <a:latin typeface="黑体" pitchFamily="49" charset="-122"/>
              </a:rPr>
              <a:t>或 </a:t>
            </a:r>
            <a:r>
              <a:rPr kumimoji="1" lang="en-US" altLang="zh-CN" smtClean="0">
                <a:solidFill>
                  <a:schemeClr val="tx1"/>
                </a:solidFill>
                <a:latin typeface="黑体" pitchFamily="49" charset="-122"/>
              </a:rPr>
              <a:t>A + B</a:t>
            </a:r>
            <a:endParaRPr kumimoji="1" lang="en-US" altLang="zh-CN" smtClean="0">
              <a:solidFill>
                <a:schemeClr val="tx1"/>
              </a:solidFill>
              <a:latin typeface="黑体" pitchFamily="49" charset="-122"/>
            </a:endParaRPr>
          </a:p>
          <a:p>
            <a:pPr eaLnBrk="1" hangingPunct="1"/>
            <a:r>
              <a:rPr kumimoji="1" lang="zh-CN" altLang="en-US" smtClean="0">
                <a:solidFill>
                  <a:schemeClr val="tx1"/>
                </a:solidFill>
                <a:latin typeface="黑体" pitchFamily="49" charset="-122"/>
              </a:rPr>
              <a:t>事件的积：事件</a:t>
            </a:r>
            <a:r>
              <a:rPr kumimoji="1" lang="en-US" altLang="zh-CN" smtClean="0">
                <a:solidFill>
                  <a:schemeClr val="tx1"/>
                </a:solidFill>
                <a:latin typeface="黑体" pitchFamily="49" charset="-122"/>
              </a:rPr>
              <a:t>A</a:t>
            </a:r>
            <a:r>
              <a:rPr kumimoji="1" lang="zh-CN" altLang="en-US" smtClean="0">
                <a:solidFill>
                  <a:schemeClr val="tx1"/>
                </a:solidFill>
                <a:latin typeface="黑体" pitchFamily="49" charset="-122"/>
              </a:rPr>
              <a:t>与事件</a:t>
            </a:r>
            <a:r>
              <a:rPr kumimoji="1" lang="en-US" altLang="zh-CN" smtClean="0">
                <a:solidFill>
                  <a:schemeClr val="tx1"/>
                </a:solidFill>
                <a:latin typeface="黑体" pitchFamily="49" charset="-122"/>
              </a:rPr>
              <a:t>B</a:t>
            </a:r>
            <a:r>
              <a:rPr kumimoji="1" lang="zh-CN" altLang="en-US" smtClean="0">
                <a:solidFill>
                  <a:schemeClr val="tx1"/>
                </a:solidFill>
                <a:latin typeface="黑体" pitchFamily="49" charset="-122"/>
              </a:rPr>
              <a:t>同时发生，这样的事件称为事件</a:t>
            </a:r>
            <a:r>
              <a:rPr kumimoji="1" lang="en-US" altLang="zh-CN" smtClean="0">
                <a:solidFill>
                  <a:schemeClr val="tx1"/>
                </a:solidFill>
                <a:latin typeface="黑体" pitchFamily="49" charset="-122"/>
              </a:rPr>
              <a:t>A</a:t>
            </a:r>
            <a:r>
              <a:rPr kumimoji="1" lang="zh-CN" altLang="en-US" smtClean="0">
                <a:solidFill>
                  <a:schemeClr val="tx1"/>
                </a:solidFill>
                <a:latin typeface="黑体" pitchFamily="49" charset="-122"/>
              </a:rPr>
              <a:t>与事件</a:t>
            </a:r>
            <a:r>
              <a:rPr kumimoji="1" lang="en-US" altLang="zh-CN" smtClean="0">
                <a:solidFill>
                  <a:schemeClr val="tx1"/>
                </a:solidFill>
                <a:latin typeface="黑体" pitchFamily="49" charset="-122"/>
              </a:rPr>
              <a:t>B</a:t>
            </a:r>
            <a:r>
              <a:rPr kumimoji="1" lang="zh-CN" altLang="en-US" smtClean="0">
                <a:solidFill>
                  <a:schemeClr val="tx1"/>
                </a:solidFill>
                <a:latin typeface="黑体" pitchFamily="49" charset="-122"/>
              </a:rPr>
              <a:t>的积或交，记为</a:t>
            </a:r>
            <a:r>
              <a:rPr kumimoji="1" lang="en-US" altLang="zh-CN" smtClean="0">
                <a:solidFill>
                  <a:schemeClr val="tx1"/>
                </a:solidFill>
                <a:latin typeface="黑体" pitchFamily="49" charset="-122"/>
              </a:rPr>
              <a:t>A</a:t>
            </a:r>
            <a:r>
              <a:rPr kumimoji="1" lang="en-US" altLang="zh-CN" smtClean="0">
                <a:solidFill>
                  <a:schemeClr val="tx1"/>
                </a:solidFill>
                <a:latin typeface="黑体" pitchFamily="49" charset="-122"/>
                <a:cs typeface="Arial" charset="0"/>
              </a:rPr>
              <a:t>∩B</a:t>
            </a:r>
            <a:r>
              <a:rPr kumimoji="1" lang="en-US" altLang="zh-CN" smtClean="0">
                <a:solidFill>
                  <a:schemeClr val="tx1"/>
                </a:solidFill>
                <a:latin typeface="黑体" pitchFamily="49" charset="-122"/>
              </a:rPr>
              <a:t> </a:t>
            </a:r>
            <a:r>
              <a:rPr kumimoji="1" lang="zh-CN" altLang="en-US" smtClean="0">
                <a:solidFill>
                  <a:schemeClr val="tx1"/>
                </a:solidFill>
                <a:latin typeface="黑体" pitchFamily="49" charset="-122"/>
              </a:rPr>
              <a:t>或 </a:t>
            </a:r>
            <a:r>
              <a:rPr kumimoji="1" lang="en-US" altLang="zh-CN" smtClean="0">
                <a:solidFill>
                  <a:schemeClr val="tx1"/>
                </a:solidFill>
                <a:latin typeface="黑体" pitchFamily="49" charset="-122"/>
              </a:rPr>
              <a:t>AB</a:t>
            </a:r>
            <a:endParaRPr kumimoji="1" lang="en-US" altLang="zh-CN" smtClean="0">
              <a:solidFill>
                <a:schemeClr val="tx1"/>
              </a:solidFill>
              <a:latin typeface="黑体" pitchFamily="49" charset="-122"/>
            </a:endParaRPr>
          </a:p>
          <a:p>
            <a:pPr eaLnBrk="1" hangingPunct="1"/>
            <a:r>
              <a:rPr kumimoji="1" lang="zh-CN" altLang="en-US" smtClean="0">
                <a:solidFill>
                  <a:schemeClr val="tx1"/>
                </a:solidFill>
                <a:latin typeface="黑体" pitchFamily="49" charset="-122"/>
              </a:rPr>
              <a:t>事件的和与积可以推广到多个事件</a:t>
            </a:r>
            <a:endParaRPr kumimoji="1" lang="zh-CN" altLang="en-US" smtClean="0">
              <a:solidFill>
                <a:schemeClr val="tx1"/>
              </a:solidFill>
              <a:latin typeface="黑体" pitchFamily="49" charset="-122"/>
            </a:endParaRPr>
          </a:p>
        </p:txBody>
      </p:sp>
      <p:graphicFrame>
        <p:nvGraphicFramePr>
          <p:cNvPr id="19484" name="Object 28"/>
          <p:cNvGraphicFramePr>
            <a:graphicFrameLocks noChangeAspect="1"/>
          </p:cNvGraphicFramePr>
          <p:nvPr/>
        </p:nvGraphicFramePr>
        <p:xfrm>
          <a:off x="6038850" y="3319463"/>
          <a:ext cx="114300" cy="215900"/>
        </p:xfrm>
        <a:graphic>
          <a:graphicData uri="http://schemas.openxmlformats.org/presentationml/2006/ole">
            <mc:AlternateContent xmlns:mc="http://schemas.openxmlformats.org/markup-compatibility/2006">
              <mc:Choice xmlns:v="urn:schemas-microsoft-com:vml" Requires="v">
                <p:oleObj spid="_x0000_s1025" name="公式" r:id="rId1" imgW="0" imgH="0" progId="Equation.3">
                  <p:embed/>
                </p:oleObj>
              </mc:Choice>
              <mc:Fallback>
                <p:oleObj name="公式" r:id="rId1" imgW="0" imgH="0" progId="Equation.3">
                  <p:embed/>
                  <p:pic>
                    <p:nvPicPr>
                      <p:cNvPr id="0" name="图片 1024"/>
                      <p:cNvPicPr>
                        <a:picLocks noChangeAspect="1"/>
                      </p:cNvPicPr>
                      <p:nvPr/>
                    </p:nvPicPr>
                    <p:blipFill>
                      <a:blip r:embed="rId2"/>
                      <a:stretch>
                        <a:fillRect/>
                      </a:stretch>
                    </p:blipFill>
                    <p:spPr>
                      <a:xfrm>
                        <a:off x="6038850" y="3319463"/>
                        <a:ext cx="114300" cy="215900"/>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9486">
                                            <p:txEl>
                                              <p:pRg st="0" end="0"/>
                                            </p:txEl>
                                          </p:spTgt>
                                        </p:tgtEl>
                                        <p:attrNameLst>
                                          <p:attrName>style.visibility</p:attrName>
                                        </p:attrNameLst>
                                      </p:cBhvr>
                                      <p:to>
                                        <p:strVal val="visible"/>
                                      </p:to>
                                    </p:set>
                                    <p:animEffect transition="in" filter="blinds(horizontal)">
                                      <p:cBhvr>
                                        <p:cTn id="7" dur="500"/>
                                        <p:tgtEl>
                                          <p:spTgt spid="1948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486">
                                            <p:txEl>
                                              <p:pRg st="1" end="1"/>
                                            </p:txEl>
                                          </p:spTgt>
                                        </p:tgtEl>
                                        <p:attrNameLst>
                                          <p:attrName>style.visibility</p:attrName>
                                        </p:attrNameLst>
                                      </p:cBhvr>
                                      <p:to>
                                        <p:strVal val="visible"/>
                                      </p:to>
                                    </p:set>
                                    <p:animEffect transition="in" filter="blinds(horizontal)">
                                      <p:cBhvr>
                                        <p:cTn id="12" dur="500"/>
                                        <p:tgtEl>
                                          <p:spTgt spid="1948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9486">
                                            <p:txEl>
                                              <p:pRg st="2" end="2"/>
                                            </p:txEl>
                                          </p:spTgt>
                                        </p:tgtEl>
                                        <p:attrNameLst>
                                          <p:attrName>style.visibility</p:attrName>
                                        </p:attrNameLst>
                                      </p:cBhvr>
                                      <p:to>
                                        <p:strVal val="visible"/>
                                      </p:to>
                                    </p:set>
                                    <p:animEffect transition="in" filter="blinds(horizontal)">
                                      <p:cBhvr>
                                        <p:cTn id="17" dur="500"/>
                                        <p:tgtEl>
                                          <p:spTgt spid="1948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9486">
                                            <p:txEl>
                                              <p:pRg st="3" end="3"/>
                                            </p:txEl>
                                          </p:spTgt>
                                        </p:tgtEl>
                                        <p:attrNameLst>
                                          <p:attrName>style.visibility</p:attrName>
                                        </p:attrNameLst>
                                      </p:cBhvr>
                                      <p:to>
                                        <p:strVal val="visible"/>
                                      </p:to>
                                    </p:set>
                                    <p:animEffect transition="in" filter="blinds(horizontal)">
                                      <p:cBhvr>
                                        <p:cTn id="22" dur="500"/>
                                        <p:tgtEl>
                                          <p:spTgt spid="1948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9486">
                                            <p:txEl>
                                              <p:pRg st="4" end="4"/>
                                            </p:txEl>
                                          </p:spTgt>
                                        </p:tgtEl>
                                        <p:attrNameLst>
                                          <p:attrName>style.visibility</p:attrName>
                                        </p:attrNameLst>
                                      </p:cBhvr>
                                      <p:to>
                                        <p:strVal val="visible"/>
                                      </p:to>
                                    </p:set>
                                    <p:animEffect transition="in" filter="blinds(horizontal)">
                                      <p:cBhvr>
                                        <p:cTn id="27" dur="500"/>
                                        <p:tgtEl>
                                          <p:spTgt spid="1948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9486">
                                            <p:txEl>
                                              <p:pRg st="5" end="5"/>
                                            </p:txEl>
                                          </p:spTgt>
                                        </p:tgtEl>
                                        <p:attrNameLst>
                                          <p:attrName>style.visibility</p:attrName>
                                        </p:attrNameLst>
                                      </p:cBhvr>
                                      <p:to>
                                        <p:strVal val="visible"/>
                                      </p:to>
                                    </p:set>
                                    <p:animEffect transition="in" filter="blinds(horizontal)">
                                      <p:cBhvr>
                                        <p:cTn id="32" dur="500"/>
                                        <p:tgtEl>
                                          <p:spTgt spid="1948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9486">
                                            <p:txEl>
                                              <p:pRg st="6" end="6"/>
                                            </p:txEl>
                                          </p:spTgt>
                                        </p:tgtEl>
                                        <p:attrNameLst>
                                          <p:attrName>style.visibility</p:attrName>
                                        </p:attrNameLst>
                                      </p:cBhvr>
                                      <p:to>
                                        <p:strVal val="visible"/>
                                      </p:to>
                                    </p:set>
                                    <p:animEffect transition="in" filter="blinds(horizontal)">
                                      <p:cBhvr>
                                        <p:cTn id="37" dur="500"/>
                                        <p:tgtEl>
                                          <p:spTgt spid="1948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p:cNvSpPr>
          <p:nvPr>
            <p:ph type="title" idx="4294967295"/>
          </p:nvPr>
        </p:nvSpPr>
        <p:spPr/>
        <p:txBody>
          <a:bodyPr/>
          <a:lstStyle/>
          <a:p>
            <a:pPr eaLnBrk="1" hangingPunct="1"/>
            <a:r>
              <a:rPr kumimoji="1" lang="zh-CN" altLang="en-US" b="0" smtClean="0">
                <a:solidFill>
                  <a:schemeClr val="tx1"/>
                </a:solidFill>
              </a:rPr>
              <a:t>随机事件及其运算</a:t>
            </a:r>
            <a:endParaRPr kumimoji="1" lang="zh-CN" altLang="en-US" b="0" smtClean="0">
              <a:solidFill>
                <a:schemeClr val="tx1"/>
              </a:solidFill>
            </a:endParaRPr>
          </a:p>
        </p:txBody>
      </p:sp>
      <p:sp>
        <p:nvSpPr>
          <p:cNvPr id="20482" name="Rectangle 3"/>
          <p:cNvSpPr>
            <a:spLocks noGrp="1"/>
          </p:cNvSpPr>
          <p:nvPr>
            <p:ph type="body" idx="4294967295"/>
          </p:nvPr>
        </p:nvSpPr>
        <p:spPr>
          <a:xfrm>
            <a:off x="838200" y="1206500"/>
            <a:ext cx="10636250" cy="5362575"/>
          </a:xfrm>
        </p:spPr>
        <p:txBody>
          <a:bodyPr/>
          <a:lstStyle/>
          <a:p>
            <a:pPr eaLnBrk="1" hangingPunct="1"/>
            <a:r>
              <a:rPr kumimoji="1" lang="zh-CN" altLang="en-US" sz="2800" smtClean="0">
                <a:solidFill>
                  <a:schemeClr val="tx1"/>
                </a:solidFill>
                <a:latin typeface="黑体" pitchFamily="49" charset="-122"/>
              </a:rPr>
              <a:t>事件的差：事件</a:t>
            </a:r>
            <a:r>
              <a:rPr kumimoji="1" lang="en-US" altLang="zh-CN" sz="2800" smtClean="0">
                <a:solidFill>
                  <a:schemeClr val="tx1"/>
                </a:solidFill>
                <a:latin typeface="黑体" pitchFamily="49" charset="-122"/>
              </a:rPr>
              <a:t>A </a:t>
            </a:r>
            <a:r>
              <a:rPr kumimoji="1" lang="zh-CN" altLang="en-US" sz="2800" smtClean="0">
                <a:solidFill>
                  <a:schemeClr val="tx1"/>
                </a:solidFill>
                <a:latin typeface="黑体" pitchFamily="49" charset="-122"/>
              </a:rPr>
              <a:t>发生而事件</a:t>
            </a:r>
            <a:r>
              <a:rPr kumimoji="1" lang="en-US" altLang="zh-CN" sz="2800" smtClean="0">
                <a:solidFill>
                  <a:schemeClr val="tx1"/>
                </a:solidFill>
                <a:latin typeface="黑体" pitchFamily="49" charset="-122"/>
              </a:rPr>
              <a:t>B</a:t>
            </a:r>
            <a:r>
              <a:rPr kumimoji="1" lang="zh-CN" altLang="en-US" sz="2800" smtClean="0">
                <a:solidFill>
                  <a:schemeClr val="tx1"/>
                </a:solidFill>
                <a:latin typeface="黑体" pitchFamily="49" charset="-122"/>
              </a:rPr>
              <a:t>不发生，这样的事件称为事件</a:t>
            </a:r>
            <a:r>
              <a:rPr kumimoji="1" lang="en-US" altLang="zh-CN" sz="2800" smtClean="0">
                <a:solidFill>
                  <a:schemeClr val="tx1"/>
                </a:solidFill>
                <a:latin typeface="黑体" pitchFamily="49" charset="-122"/>
              </a:rPr>
              <a:t>A</a:t>
            </a:r>
            <a:r>
              <a:rPr kumimoji="1" lang="zh-CN" altLang="en-US" sz="2800" smtClean="0">
                <a:solidFill>
                  <a:schemeClr val="tx1"/>
                </a:solidFill>
                <a:latin typeface="黑体" pitchFamily="49" charset="-122"/>
              </a:rPr>
              <a:t>与事件</a:t>
            </a:r>
            <a:r>
              <a:rPr kumimoji="1" lang="en-US" altLang="zh-CN" sz="2800" smtClean="0">
                <a:solidFill>
                  <a:schemeClr val="tx1"/>
                </a:solidFill>
                <a:latin typeface="黑体" pitchFamily="49" charset="-122"/>
              </a:rPr>
              <a:t>B</a:t>
            </a:r>
            <a:r>
              <a:rPr kumimoji="1" lang="zh-CN" altLang="en-US" sz="2800" smtClean="0">
                <a:solidFill>
                  <a:schemeClr val="tx1"/>
                </a:solidFill>
                <a:latin typeface="黑体" pitchFamily="49" charset="-122"/>
              </a:rPr>
              <a:t>的差，记为</a:t>
            </a:r>
            <a:r>
              <a:rPr kumimoji="1" lang="en-US" altLang="zh-CN" sz="2800" smtClean="0">
                <a:solidFill>
                  <a:schemeClr val="tx1"/>
                </a:solidFill>
                <a:latin typeface="黑体" pitchFamily="49" charset="-122"/>
              </a:rPr>
              <a:t>A</a:t>
            </a:r>
            <a:r>
              <a:rPr kumimoji="1" lang="en-US" altLang="zh-CN" sz="2800" smtClean="0">
                <a:solidFill>
                  <a:schemeClr val="tx1"/>
                </a:solidFill>
                <a:latin typeface="黑体" pitchFamily="49" charset="-122"/>
                <a:cs typeface="Arial" charset="0"/>
              </a:rPr>
              <a:t>-</a:t>
            </a:r>
            <a:r>
              <a:rPr kumimoji="1" lang="en-US" altLang="zh-CN" sz="2800" smtClean="0">
                <a:solidFill>
                  <a:schemeClr val="tx1"/>
                </a:solidFill>
                <a:latin typeface="黑体" pitchFamily="49" charset="-122"/>
              </a:rPr>
              <a:t>B</a:t>
            </a:r>
            <a:r>
              <a:rPr kumimoji="1" lang="zh-CN" altLang="en-US" sz="2800" smtClean="0">
                <a:solidFill>
                  <a:schemeClr val="tx1"/>
                </a:solidFill>
                <a:latin typeface="黑体" pitchFamily="49" charset="-122"/>
              </a:rPr>
              <a:t>。如</a:t>
            </a:r>
            <a:r>
              <a:rPr kumimoji="1" lang="en-US" altLang="zh-CN" sz="2800" smtClean="0">
                <a:solidFill>
                  <a:schemeClr val="tx1"/>
                </a:solidFill>
                <a:latin typeface="黑体" pitchFamily="49" charset="-122"/>
              </a:rPr>
              <a:t>A={2,4,6}</a:t>
            </a:r>
            <a:r>
              <a:rPr kumimoji="1" lang="zh-CN" altLang="en-US" sz="2800" smtClean="0">
                <a:solidFill>
                  <a:schemeClr val="tx1"/>
                </a:solidFill>
                <a:latin typeface="黑体" pitchFamily="49" charset="-122"/>
              </a:rPr>
              <a:t>，</a:t>
            </a:r>
            <a:r>
              <a:rPr kumimoji="1" lang="en-US" altLang="zh-CN" sz="2800" smtClean="0">
                <a:solidFill>
                  <a:schemeClr val="tx1"/>
                </a:solidFill>
                <a:latin typeface="黑体" pitchFamily="49" charset="-122"/>
              </a:rPr>
              <a:t>B={2,3}</a:t>
            </a:r>
            <a:r>
              <a:rPr kumimoji="1" lang="zh-CN" altLang="en-US" sz="2800" smtClean="0">
                <a:solidFill>
                  <a:schemeClr val="tx1"/>
                </a:solidFill>
                <a:latin typeface="黑体" pitchFamily="49" charset="-122"/>
              </a:rPr>
              <a:t>，</a:t>
            </a:r>
            <a:endParaRPr kumimoji="1" lang="zh-CN" altLang="en-US" sz="2800" smtClean="0">
              <a:solidFill>
                <a:schemeClr val="tx1"/>
              </a:solidFill>
              <a:latin typeface="黑体" pitchFamily="49" charset="-122"/>
            </a:endParaRPr>
          </a:p>
          <a:p>
            <a:pPr eaLnBrk="1" hangingPunct="1">
              <a:buFont typeface="Arial" charset="0"/>
              <a:buNone/>
            </a:pPr>
            <a:r>
              <a:rPr kumimoji="1" lang="zh-CN" altLang="en-US" sz="2800" smtClean="0">
                <a:solidFill>
                  <a:schemeClr val="tx1"/>
                </a:solidFill>
                <a:latin typeface="黑体" pitchFamily="49" charset="-122"/>
              </a:rPr>
              <a:t>  则</a:t>
            </a:r>
            <a:r>
              <a:rPr kumimoji="1" lang="en-US" altLang="zh-CN" sz="2800" smtClean="0">
                <a:solidFill>
                  <a:schemeClr val="tx1"/>
                </a:solidFill>
                <a:latin typeface="黑体" pitchFamily="49" charset="-122"/>
              </a:rPr>
              <a:t>A</a:t>
            </a:r>
            <a:r>
              <a:rPr kumimoji="1" lang="en-US" altLang="zh-CN" sz="2800" smtClean="0">
                <a:solidFill>
                  <a:schemeClr val="tx1"/>
                </a:solidFill>
                <a:latin typeface="黑体" pitchFamily="49" charset="-122"/>
                <a:cs typeface="Arial" charset="0"/>
              </a:rPr>
              <a:t>-</a:t>
            </a:r>
            <a:r>
              <a:rPr kumimoji="1" lang="en-US" altLang="zh-CN" sz="2800" smtClean="0">
                <a:solidFill>
                  <a:schemeClr val="tx1"/>
                </a:solidFill>
                <a:latin typeface="黑体" pitchFamily="49" charset="-122"/>
              </a:rPr>
              <a:t>B={4,6}</a:t>
            </a:r>
            <a:r>
              <a:rPr kumimoji="1" lang="zh-CN" altLang="en-US" sz="2800" smtClean="0">
                <a:solidFill>
                  <a:schemeClr val="tx1"/>
                </a:solidFill>
                <a:latin typeface="黑体" pitchFamily="49" charset="-122"/>
              </a:rPr>
              <a:t>。 </a:t>
            </a:r>
            <a:r>
              <a:rPr kumimoji="1" lang="en-US" altLang="zh-CN" sz="2800" smtClean="0">
                <a:solidFill>
                  <a:schemeClr val="tx1"/>
                </a:solidFill>
                <a:latin typeface="黑体" pitchFamily="49" charset="-122"/>
              </a:rPr>
              <a:t>A</a:t>
            </a:r>
            <a:r>
              <a:rPr kumimoji="1" lang="en-US" altLang="zh-CN" sz="2800" smtClean="0">
                <a:solidFill>
                  <a:schemeClr val="tx1"/>
                </a:solidFill>
                <a:latin typeface="黑体" pitchFamily="49" charset="-122"/>
                <a:cs typeface="Arial" charset="0"/>
              </a:rPr>
              <a:t>-</a:t>
            </a:r>
            <a:r>
              <a:rPr kumimoji="1" lang="en-US" altLang="zh-CN" sz="2800" smtClean="0">
                <a:solidFill>
                  <a:schemeClr val="tx1"/>
                </a:solidFill>
                <a:latin typeface="黑体" pitchFamily="49" charset="-122"/>
              </a:rPr>
              <a:t>B</a:t>
            </a:r>
            <a:r>
              <a:rPr kumimoji="1" lang="zh-CN" altLang="en-US" sz="2800" smtClean="0">
                <a:solidFill>
                  <a:schemeClr val="tx1"/>
                </a:solidFill>
                <a:latin typeface="黑体" pitchFamily="49" charset="-122"/>
              </a:rPr>
              <a:t>就是</a:t>
            </a:r>
            <a:r>
              <a:rPr kumimoji="1" lang="en-US" altLang="zh-CN" sz="2800" smtClean="0">
                <a:solidFill>
                  <a:schemeClr val="tx1"/>
                </a:solidFill>
                <a:latin typeface="黑体" pitchFamily="49" charset="-122"/>
              </a:rPr>
              <a:t>A</a:t>
            </a:r>
            <a:r>
              <a:rPr kumimoji="1" lang="zh-CN" altLang="en-US" sz="2800" smtClean="0">
                <a:solidFill>
                  <a:schemeClr val="tx1"/>
                </a:solidFill>
                <a:latin typeface="黑体" pitchFamily="49" charset="-122"/>
              </a:rPr>
              <a:t>的基本事件中去掉含在</a:t>
            </a:r>
            <a:r>
              <a:rPr kumimoji="1" lang="en-US" altLang="zh-CN" sz="2800" smtClean="0">
                <a:solidFill>
                  <a:schemeClr val="tx1"/>
                </a:solidFill>
                <a:latin typeface="黑体" pitchFamily="49" charset="-122"/>
              </a:rPr>
              <a:t>B</a:t>
            </a:r>
            <a:r>
              <a:rPr kumimoji="1" lang="zh-CN" altLang="en-US" sz="2800" smtClean="0">
                <a:solidFill>
                  <a:schemeClr val="tx1"/>
                </a:solidFill>
                <a:latin typeface="黑体" pitchFamily="49" charset="-122"/>
              </a:rPr>
              <a:t>中的，余下的基本事件组成的事件。</a:t>
            </a:r>
            <a:endParaRPr kumimoji="1" lang="zh-CN" altLang="en-US" sz="2800" smtClean="0">
              <a:solidFill>
                <a:schemeClr val="tx1"/>
              </a:solidFill>
              <a:latin typeface="黑体" pitchFamily="49" charset="-122"/>
            </a:endParaRPr>
          </a:p>
          <a:p>
            <a:pPr eaLnBrk="1" hangingPunct="1"/>
            <a:r>
              <a:rPr kumimoji="1" lang="zh-CN" altLang="en-US" sz="2800" smtClean="0">
                <a:solidFill>
                  <a:schemeClr val="tx1"/>
                </a:solidFill>
                <a:latin typeface="黑体" pitchFamily="49" charset="-122"/>
              </a:rPr>
              <a:t>互斥事件：若事件</a:t>
            </a:r>
            <a:r>
              <a:rPr kumimoji="1" lang="en-US" altLang="zh-CN" sz="2800" smtClean="0">
                <a:solidFill>
                  <a:schemeClr val="tx1"/>
                </a:solidFill>
                <a:latin typeface="黑体" pitchFamily="49" charset="-122"/>
              </a:rPr>
              <a:t>A</a:t>
            </a:r>
            <a:r>
              <a:rPr kumimoji="1" lang="zh-CN" altLang="en-US" sz="2800" smtClean="0">
                <a:solidFill>
                  <a:schemeClr val="tx1"/>
                </a:solidFill>
                <a:latin typeface="黑体" pitchFamily="49" charset="-122"/>
              </a:rPr>
              <a:t>与事件</a:t>
            </a:r>
            <a:r>
              <a:rPr kumimoji="1" lang="en-US" altLang="zh-CN" sz="2800" smtClean="0">
                <a:solidFill>
                  <a:schemeClr val="tx1"/>
                </a:solidFill>
                <a:latin typeface="黑体" pitchFamily="49" charset="-122"/>
              </a:rPr>
              <a:t>B</a:t>
            </a:r>
            <a:r>
              <a:rPr kumimoji="1" lang="zh-CN" altLang="en-US" sz="2800" smtClean="0">
                <a:solidFill>
                  <a:schemeClr val="tx1"/>
                </a:solidFill>
                <a:latin typeface="黑体" pitchFamily="49" charset="-122"/>
              </a:rPr>
              <a:t>不能同时发生</a:t>
            </a:r>
            <a:r>
              <a:rPr kumimoji="1" lang="en-US" altLang="zh-CN" sz="2800" smtClean="0">
                <a:solidFill>
                  <a:schemeClr val="tx1"/>
                </a:solidFill>
                <a:latin typeface="黑体" pitchFamily="49" charset="-122"/>
              </a:rPr>
              <a:t>(</a:t>
            </a:r>
            <a:r>
              <a:rPr kumimoji="1" lang="zh-CN" altLang="en-US" sz="2800" smtClean="0">
                <a:solidFill>
                  <a:schemeClr val="tx1"/>
                </a:solidFill>
                <a:latin typeface="黑体" pitchFamily="49" charset="-122"/>
              </a:rPr>
              <a:t>即</a:t>
            </a:r>
            <a:r>
              <a:rPr kumimoji="1" lang="en-US" altLang="zh-CN" sz="2800" smtClean="0">
                <a:solidFill>
                  <a:schemeClr val="tx1"/>
                </a:solidFill>
                <a:latin typeface="黑体" pitchFamily="49" charset="-122"/>
              </a:rPr>
              <a:t>AB=</a:t>
            </a:r>
            <a:r>
              <a:rPr kumimoji="1" lang="el-GR" altLang="zh-CN" sz="2800" smtClean="0">
                <a:solidFill>
                  <a:schemeClr val="tx1"/>
                </a:solidFill>
                <a:latin typeface="黑体" pitchFamily="49" charset="-122"/>
              </a:rPr>
              <a:t>Φ</a:t>
            </a:r>
            <a:r>
              <a:rPr kumimoji="1" lang="en-US" altLang="zh-CN" sz="2800" smtClean="0">
                <a:solidFill>
                  <a:schemeClr val="tx1"/>
                </a:solidFill>
                <a:latin typeface="黑体" pitchFamily="49" charset="-122"/>
              </a:rPr>
              <a:t>)</a:t>
            </a:r>
            <a:r>
              <a:rPr kumimoji="1" lang="zh-CN" altLang="en-US" sz="2800" smtClean="0">
                <a:solidFill>
                  <a:schemeClr val="tx1"/>
                </a:solidFill>
                <a:latin typeface="黑体" pitchFamily="49" charset="-122"/>
              </a:rPr>
              <a:t>，则称事件</a:t>
            </a:r>
            <a:r>
              <a:rPr kumimoji="1" lang="en-US" altLang="zh-CN" sz="2800" smtClean="0">
                <a:solidFill>
                  <a:schemeClr val="tx1"/>
                </a:solidFill>
                <a:latin typeface="黑体" pitchFamily="49" charset="-122"/>
              </a:rPr>
              <a:t>A</a:t>
            </a:r>
            <a:r>
              <a:rPr kumimoji="1" lang="zh-CN" altLang="en-US" sz="2800" smtClean="0">
                <a:solidFill>
                  <a:schemeClr val="tx1"/>
                </a:solidFill>
                <a:latin typeface="黑体" pitchFamily="49" charset="-122"/>
              </a:rPr>
              <a:t>与事件</a:t>
            </a:r>
            <a:r>
              <a:rPr kumimoji="1" lang="en-US" altLang="zh-CN" sz="2800" smtClean="0">
                <a:solidFill>
                  <a:schemeClr val="tx1"/>
                </a:solidFill>
                <a:latin typeface="黑体" pitchFamily="49" charset="-122"/>
              </a:rPr>
              <a:t>B</a:t>
            </a:r>
            <a:r>
              <a:rPr kumimoji="1" lang="zh-CN" altLang="en-US" sz="2800" smtClean="0">
                <a:solidFill>
                  <a:schemeClr val="tx1"/>
                </a:solidFill>
                <a:latin typeface="黑体" pitchFamily="49" charset="-122"/>
              </a:rPr>
              <a:t>为互不相容或互斥。若</a:t>
            </a:r>
            <a:r>
              <a:rPr kumimoji="1" lang="en-US" altLang="zh-CN" sz="2800" smtClean="0">
                <a:solidFill>
                  <a:schemeClr val="tx1"/>
                </a:solidFill>
                <a:latin typeface="黑体" pitchFamily="49" charset="-122"/>
              </a:rPr>
              <a:t>A</a:t>
            </a:r>
            <a:r>
              <a:rPr kumimoji="1" lang="zh-CN" altLang="en-US" sz="2800" smtClean="0">
                <a:solidFill>
                  <a:schemeClr val="tx1"/>
                </a:solidFill>
                <a:latin typeface="黑体" pitchFamily="49" charset="-122"/>
              </a:rPr>
              <a:t>与</a:t>
            </a:r>
            <a:r>
              <a:rPr kumimoji="1" lang="en-US" altLang="zh-CN" sz="2800" smtClean="0">
                <a:solidFill>
                  <a:schemeClr val="tx1"/>
                </a:solidFill>
                <a:latin typeface="黑体" pitchFamily="49" charset="-122"/>
              </a:rPr>
              <a:t>B</a:t>
            </a:r>
            <a:r>
              <a:rPr kumimoji="1" lang="zh-CN" altLang="en-US" sz="2800" smtClean="0">
                <a:solidFill>
                  <a:schemeClr val="tx1"/>
                </a:solidFill>
                <a:latin typeface="黑体" pitchFamily="49" charset="-122"/>
              </a:rPr>
              <a:t>互不相容，就是</a:t>
            </a:r>
            <a:r>
              <a:rPr kumimoji="1" lang="en-US" altLang="zh-CN" sz="2800" smtClean="0">
                <a:solidFill>
                  <a:schemeClr val="tx1"/>
                </a:solidFill>
                <a:latin typeface="黑体" pitchFamily="49" charset="-122"/>
              </a:rPr>
              <a:t>A</a:t>
            </a:r>
            <a:r>
              <a:rPr kumimoji="1" lang="zh-CN" altLang="en-US" sz="2800" smtClean="0">
                <a:solidFill>
                  <a:schemeClr val="tx1"/>
                </a:solidFill>
                <a:latin typeface="黑体" pitchFamily="49" charset="-122"/>
              </a:rPr>
              <a:t>与</a:t>
            </a:r>
            <a:r>
              <a:rPr kumimoji="1" lang="en-US" altLang="zh-CN" sz="2800" smtClean="0">
                <a:solidFill>
                  <a:schemeClr val="tx1"/>
                </a:solidFill>
                <a:latin typeface="黑体" pitchFamily="49" charset="-122"/>
              </a:rPr>
              <a:t>B</a:t>
            </a:r>
            <a:r>
              <a:rPr kumimoji="1" lang="zh-CN" altLang="en-US" sz="2800" smtClean="0">
                <a:solidFill>
                  <a:schemeClr val="tx1"/>
                </a:solidFill>
                <a:latin typeface="黑体" pitchFamily="49" charset="-122"/>
              </a:rPr>
              <a:t>不含有公共的基本事件</a:t>
            </a:r>
            <a:endParaRPr kumimoji="1" lang="zh-CN" altLang="en-US" sz="2800" smtClean="0">
              <a:solidFill>
                <a:schemeClr val="tx1"/>
              </a:solidFill>
              <a:latin typeface="黑体" pitchFamily="49" charset="-122"/>
            </a:endParaRPr>
          </a:p>
          <a:p>
            <a:pPr eaLnBrk="1" hangingPunct="1">
              <a:lnSpc>
                <a:spcPct val="120000"/>
              </a:lnSpc>
            </a:pPr>
            <a:r>
              <a:rPr kumimoji="1" lang="zh-CN" altLang="en-US" sz="2800" smtClean="0">
                <a:solidFill>
                  <a:schemeClr val="tx1"/>
                </a:solidFill>
                <a:latin typeface="黑体" pitchFamily="49" charset="-122"/>
              </a:rPr>
              <a:t>对立事件</a:t>
            </a:r>
            <a:r>
              <a:rPr kumimoji="1" lang="en-US" altLang="zh-CN" sz="2800" smtClean="0">
                <a:solidFill>
                  <a:schemeClr val="tx1"/>
                </a:solidFill>
                <a:latin typeface="黑体" pitchFamily="49" charset="-122"/>
              </a:rPr>
              <a:t>(</a:t>
            </a:r>
            <a:r>
              <a:rPr kumimoji="1" lang="zh-CN" altLang="en-US" sz="2800" smtClean="0">
                <a:solidFill>
                  <a:schemeClr val="tx1"/>
                </a:solidFill>
                <a:latin typeface="黑体" pitchFamily="49" charset="-122"/>
              </a:rPr>
              <a:t>互逆</a:t>
            </a:r>
            <a:r>
              <a:rPr kumimoji="1" lang="en-US" altLang="zh-CN" sz="2800" smtClean="0">
                <a:solidFill>
                  <a:schemeClr val="tx1"/>
                </a:solidFill>
                <a:latin typeface="黑体" pitchFamily="49" charset="-122"/>
              </a:rPr>
              <a:t>)</a:t>
            </a:r>
            <a:r>
              <a:rPr kumimoji="1" lang="zh-CN" altLang="en-US" sz="2800" smtClean="0">
                <a:solidFill>
                  <a:schemeClr val="tx1"/>
                </a:solidFill>
                <a:latin typeface="黑体" pitchFamily="49" charset="-122"/>
              </a:rPr>
              <a:t>：若事件</a:t>
            </a:r>
            <a:r>
              <a:rPr kumimoji="1" lang="en-US" altLang="zh-CN" sz="2800" smtClean="0">
                <a:solidFill>
                  <a:schemeClr val="tx1"/>
                </a:solidFill>
                <a:latin typeface="黑体" pitchFamily="49" charset="-122"/>
              </a:rPr>
              <a:t>A</a:t>
            </a:r>
            <a:r>
              <a:rPr kumimoji="1" lang="zh-CN" altLang="en-US" sz="2800" smtClean="0">
                <a:solidFill>
                  <a:schemeClr val="tx1"/>
                </a:solidFill>
                <a:latin typeface="黑体" pitchFamily="49" charset="-122"/>
              </a:rPr>
              <a:t>与事件</a:t>
            </a:r>
            <a:r>
              <a:rPr kumimoji="1" lang="en-US" altLang="zh-CN" sz="2800" smtClean="0">
                <a:solidFill>
                  <a:schemeClr val="tx1"/>
                </a:solidFill>
                <a:latin typeface="黑体" pitchFamily="49" charset="-122"/>
              </a:rPr>
              <a:t>B</a:t>
            </a:r>
            <a:r>
              <a:rPr kumimoji="1" lang="zh-CN" altLang="en-US" sz="2800" smtClean="0">
                <a:solidFill>
                  <a:schemeClr val="tx1"/>
                </a:solidFill>
                <a:latin typeface="黑体" pitchFamily="49" charset="-122"/>
              </a:rPr>
              <a:t>有且仅有一个发生，且</a:t>
            </a:r>
            <a:r>
              <a:rPr kumimoji="1" lang="en-US" altLang="zh-CN" sz="2800" smtClean="0">
                <a:solidFill>
                  <a:schemeClr val="tx1"/>
                </a:solidFill>
                <a:latin typeface="黑体" pitchFamily="49" charset="-122"/>
              </a:rPr>
              <a:t>AUB=</a:t>
            </a:r>
            <a:r>
              <a:rPr kumimoji="1" lang="el-GR" altLang="zh-CN" sz="2800" smtClean="0">
                <a:solidFill>
                  <a:schemeClr val="tx1"/>
                </a:solidFill>
                <a:latin typeface="黑体" pitchFamily="49" charset="-122"/>
              </a:rPr>
              <a:t>Ω</a:t>
            </a:r>
            <a:r>
              <a:rPr kumimoji="1" lang="zh-CN" altLang="en-US" sz="2800" smtClean="0">
                <a:solidFill>
                  <a:schemeClr val="tx1"/>
                </a:solidFill>
                <a:latin typeface="黑体" pitchFamily="49" charset="-122"/>
              </a:rPr>
              <a:t>，</a:t>
            </a:r>
            <a:r>
              <a:rPr kumimoji="1" lang="en-US" altLang="zh-CN" sz="2800" smtClean="0">
                <a:solidFill>
                  <a:schemeClr val="tx1"/>
                </a:solidFill>
                <a:latin typeface="黑体" pitchFamily="49" charset="-122"/>
              </a:rPr>
              <a:t>A</a:t>
            </a:r>
            <a:r>
              <a:rPr kumimoji="1" lang="en-US" altLang="zh-CN" sz="2800" smtClean="0">
                <a:solidFill>
                  <a:schemeClr val="tx1"/>
                </a:solidFill>
                <a:latin typeface="黑体" pitchFamily="49" charset="-122"/>
                <a:cs typeface="Arial" charset="0"/>
              </a:rPr>
              <a:t>∩B=</a:t>
            </a:r>
            <a:r>
              <a:rPr kumimoji="1" lang="el-GR" altLang="zh-CN" sz="2800" smtClean="0">
                <a:solidFill>
                  <a:schemeClr val="tx1"/>
                </a:solidFill>
                <a:latin typeface="黑体" pitchFamily="49" charset="-122"/>
                <a:cs typeface="Arial" charset="0"/>
              </a:rPr>
              <a:t>Φ</a:t>
            </a:r>
            <a:r>
              <a:rPr kumimoji="1" lang="zh-CN" altLang="en-US" sz="2800" smtClean="0">
                <a:solidFill>
                  <a:schemeClr val="tx1"/>
                </a:solidFill>
                <a:latin typeface="黑体" pitchFamily="49" charset="-122"/>
                <a:cs typeface="Arial" charset="0"/>
              </a:rPr>
              <a:t>，</a:t>
            </a:r>
            <a:r>
              <a:rPr kumimoji="1" lang="zh-CN" altLang="en-US" sz="2800" smtClean="0">
                <a:solidFill>
                  <a:schemeClr val="tx1"/>
                </a:solidFill>
                <a:latin typeface="黑体" pitchFamily="49" charset="-122"/>
              </a:rPr>
              <a:t>称事件</a:t>
            </a:r>
            <a:r>
              <a:rPr kumimoji="1" lang="en-US" altLang="zh-CN" sz="2800" smtClean="0">
                <a:solidFill>
                  <a:schemeClr val="tx1"/>
                </a:solidFill>
                <a:latin typeface="黑体" pitchFamily="49" charset="-122"/>
              </a:rPr>
              <a:t>A</a:t>
            </a:r>
            <a:r>
              <a:rPr kumimoji="1" lang="zh-CN" altLang="en-US" sz="2800" smtClean="0">
                <a:solidFill>
                  <a:schemeClr val="tx1"/>
                </a:solidFill>
                <a:latin typeface="黑体" pitchFamily="49" charset="-122"/>
              </a:rPr>
              <a:t>与事件</a:t>
            </a:r>
            <a:r>
              <a:rPr kumimoji="1" lang="en-US" altLang="zh-CN" sz="2800" smtClean="0">
                <a:solidFill>
                  <a:schemeClr val="tx1"/>
                </a:solidFill>
                <a:latin typeface="黑体" pitchFamily="49" charset="-122"/>
              </a:rPr>
              <a:t>B</a:t>
            </a:r>
            <a:r>
              <a:rPr kumimoji="1" lang="zh-CN" altLang="en-US" sz="2800" smtClean="0">
                <a:solidFill>
                  <a:schemeClr val="tx1"/>
                </a:solidFill>
                <a:latin typeface="黑体" pitchFamily="49" charset="-122"/>
              </a:rPr>
              <a:t>互为对立事件或互逆事件，其中事件</a:t>
            </a:r>
            <a:r>
              <a:rPr kumimoji="1" lang="en-US" altLang="zh-CN" sz="2800" smtClean="0">
                <a:solidFill>
                  <a:schemeClr val="tx1"/>
                </a:solidFill>
                <a:latin typeface="黑体" pitchFamily="49" charset="-122"/>
              </a:rPr>
              <a:t>B</a:t>
            </a:r>
            <a:r>
              <a:rPr kumimoji="1" lang="zh-CN" altLang="en-US" sz="2800" smtClean="0">
                <a:solidFill>
                  <a:schemeClr val="tx1"/>
                </a:solidFill>
                <a:latin typeface="黑体" pitchFamily="49" charset="-122"/>
              </a:rPr>
              <a:t>叫做事件</a:t>
            </a:r>
            <a:r>
              <a:rPr kumimoji="1" lang="en-US" altLang="zh-CN" sz="2800" smtClean="0">
                <a:solidFill>
                  <a:schemeClr val="tx1"/>
                </a:solidFill>
                <a:latin typeface="黑体" pitchFamily="49" charset="-122"/>
              </a:rPr>
              <a:t>A </a:t>
            </a:r>
            <a:r>
              <a:rPr kumimoji="1" lang="zh-CN" altLang="en-US" sz="2800" smtClean="0">
                <a:solidFill>
                  <a:schemeClr val="tx1"/>
                </a:solidFill>
                <a:latin typeface="黑体" pitchFamily="49" charset="-122"/>
              </a:rPr>
              <a:t>的逆事件，记作</a:t>
            </a:r>
            <a:r>
              <a:rPr kumimoji="1" lang="en-US" altLang="zh-CN" sz="2800" smtClean="0">
                <a:solidFill>
                  <a:schemeClr val="tx1"/>
                </a:solidFill>
                <a:latin typeface="黑体" pitchFamily="49" charset="-122"/>
              </a:rPr>
              <a:t>B=</a:t>
            </a:r>
            <a:r>
              <a:rPr kumimoji="1" lang="en-US" altLang="zh-CN" sz="2800" smtClean="0">
                <a:solidFill>
                  <a:schemeClr val="tx1"/>
                </a:solidFill>
                <a:latin typeface="黑体" pitchFamily="49" charset="-122"/>
                <a:sym typeface="Symbol" pitchFamily="18" charset="2"/>
              </a:rPr>
              <a:t></a:t>
            </a:r>
            <a:r>
              <a:rPr kumimoji="1" lang="en-US" altLang="zh-CN" sz="2800" smtClean="0">
                <a:solidFill>
                  <a:schemeClr val="tx1"/>
                </a:solidFill>
                <a:latin typeface="黑体" pitchFamily="49" charset="-122"/>
              </a:rPr>
              <a:t>A</a:t>
            </a:r>
            <a:r>
              <a:rPr kumimoji="1" lang="zh-CN" altLang="en-US" sz="2800" smtClean="0">
                <a:solidFill>
                  <a:schemeClr val="tx1"/>
                </a:solidFill>
                <a:latin typeface="黑体" pitchFamily="49" charset="-122"/>
              </a:rPr>
              <a:t>，事件</a:t>
            </a:r>
            <a:r>
              <a:rPr kumimoji="1" lang="en-US" altLang="zh-CN" sz="2800" smtClean="0">
                <a:solidFill>
                  <a:schemeClr val="tx1"/>
                </a:solidFill>
                <a:latin typeface="黑体" pitchFamily="49" charset="-122"/>
              </a:rPr>
              <a:t>B</a:t>
            </a:r>
            <a:r>
              <a:rPr kumimoji="1" lang="zh-CN" altLang="en-US" sz="2800" smtClean="0">
                <a:solidFill>
                  <a:schemeClr val="tx1"/>
                </a:solidFill>
                <a:latin typeface="黑体" pitchFamily="49" charset="-122"/>
              </a:rPr>
              <a:t>叫做事件</a:t>
            </a:r>
            <a:r>
              <a:rPr kumimoji="1" lang="en-US" altLang="zh-CN" sz="2800" smtClean="0">
                <a:solidFill>
                  <a:schemeClr val="tx1"/>
                </a:solidFill>
                <a:latin typeface="黑体" pitchFamily="49" charset="-122"/>
              </a:rPr>
              <a:t>A</a:t>
            </a:r>
            <a:r>
              <a:rPr kumimoji="1" lang="zh-CN" altLang="en-US" sz="2800" smtClean="0">
                <a:solidFill>
                  <a:schemeClr val="tx1"/>
                </a:solidFill>
                <a:latin typeface="黑体" pitchFamily="49" charset="-122"/>
              </a:rPr>
              <a:t>的逆事件，记作</a:t>
            </a:r>
            <a:r>
              <a:rPr kumimoji="1" lang="en-US" altLang="zh-CN" sz="2800" smtClean="0">
                <a:solidFill>
                  <a:schemeClr val="tx1"/>
                </a:solidFill>
                <a:latin typeface="黑体" pitchFamily="49" charset="-122"/>
              </a:rPr>
              <a:t>A=</a:t>
            </a:r>
            <a:r>
              <a:rPr kumimoji="1" lang="en-US" altLang="zh-CN" sz="2800" smtClean="0">
                <a:solidFill>
                  <a:schemeClr val="tx1"/>
                </a:solidFill>
                <a:latin typeface="黑体" pitchFamily="49" charset="-122"/>
                <a:sym typeface="Symbol" pitchFamily="18" charset="2"/>
              </a:rPr>
              <a:t></a:t>
            </a:r>
            <a:r>
              <a:rPr kumimoji="1" lang="en-US" altLang="zh-CN" sz="2800" smtClean="0">
                <a:solidFill>
                  <a:schemeClr val="tx1"/>
                </a:solidFill>
                <a:latin typeface="黑体" pitchFamily="49" charset="-122"/>
              </a:rPr>
              <a:t>B</a:t>
            </a:r>
            <a:endParaRPr kumimoji="1" lang="en-US" altLang="zh-CN" sz="2800" smtClean="0">
              <a:solidFill>
                <a:schemeClr val="tx1"/>
              </a:solidFill>
              <a:latin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animEffect transition="in" filter="blinds(horizontal)">
                                      <p:cBhvr>
                                        <p:cTn id="7" dur="500"/>
                                        <p:tgtEl>
                                          <p:spTgt spid="2048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0482">
                                            <p:txEl>
                                              <p:pRg st="1" end="1"/>
                                            </p:txEl>
                                          </p:spTgt>
                                        </p:tgtEl>
                                        <p:attrNameLst>
                                          <p:attrName>style.visibility</p:attrName>
                                        </p:attrNameLst>
                                      </p:cBhvr>
                                      <p:to>
                                        <p:strVal val="visible"/>
                                      </p:to>
                                    </p:set>
                                    <p:animEffect transition="in" filter="blinds(horizontal)">
                                      <p:cBhvr>
                                        <p:cTn id="10" dur="500"/>
                                        <p:tgtEl>
                                          <p:spTgt spid="2048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0482">
                                            <p:txEl>
                                              <p:pRg st="2" end="2"/>
                                            </p:txEl>
                                          </p:spTgt>
                                        </p:tgtEl>
                                        <p:attrNameLst>
                                          <p:attrName>style.visibility</p:attrName>
                                        </p:attrNameLst>
                                      </p:cBhvr>
                                      <p:to>
                                        <p:strVal val="visible"/>
                                      </p:to>
                                    </p:set>
                                    <p:animEffect transition="in" filter="blinds(horizontal)">
                                      <p:cBhvr>
                                        <p:cTn id="15" dur="500"/>
                                        <p:tgtEl>
                                          <p:spTgt spid="2048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0482">
                                            <p:txEl>
                                              <p:pRg st="3" end="3"/>
                                            </p:txEl>
                                          </p:spTgt>
                                        </p:tgtEl>
                                        <p:attrNameLst>
                                          <p:attrName>style.visibility</p:attrName>
                                        </p:attrNameLst>
                                      </p:cBhvr>
                                      <p:to>
                                        <p:strVal val="visible"/>
                                      </p:to>
                                    </p:set>
                                    <p:animEffect transition="in" filter="blinds(horizontal)">
                                      <p:cBhvr>
                                        <p:cTn id="20" dur="500"/>
                                        <p:tgtEl>
                                          <p:spTgt spid="2048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53" name="Rectangle 2"/>
          <p:cNvSpPr>
            <a:spLocks noGrp="1"/>
          </p:cNvSpPr>
          <p:nvPr>
            <p:ph type="title" idx="4294967295"/>
          </p:nvPr>
        </p:nvSpPr>
        <p:spPr/>
        <p:txBody>
          <a:bodyPr/>
          <a:lstStyle/>
          <a:p>
            <a:pPr eaLnBrk="1" hangingPunct="1"/>
            <a:r>
              <a:rPr lang="zh-CN" altLang="en-US" smtClean="0">
                <a:solidFill>
                  <a:schemeClr val="tx1"/>
                </a:solidFill>
              </a:rPr>
              <a:t>概率的数学定义</a:t>
            </a:r>
            <a:endParaRPr lang="zh-CN" altLang="en-US" smtClean="0">
              <a:solidFill>
                <a:schemeClr val="tx1"/>
              </a:solidFill>
            </a:endParaRPr>
          </a:p>
        </p:txBody>
      </p:sp>
      <p:sp>
        <p:nvSpPr>
          <p:cNvPr id="21554" name="Rectangle 3"/>
          <p:cNvSpPr>
            <a:spLocks noGrp="1"/>
          </p:cNvSpPr>
          <p:nvPr>
            <p:ph type="body" idx="4294967295"/>
          </p:nvPr>
        </p:nvSpPr>
        <p:spPr/>
        <p:txBody>
          <a:bodyPr/>
          <a:lstStyle/>
          <a:p>
            <a:pPr eaLnBrk="1" hangingPunct="1"/>
            <a:r>
              <a:rPr kumimoji="1" lang="zh-CN" altLang="en-US" sz="3200" smtClean="0">
                <a:solidFill>
                  <a:schemeClr val="tx1"/>
                </a:solidFill>
                <a:latin typeface="黑体" pitchFamily="49" charset="-122"/>
              </a:rPr>
              <a:t> 设</a:t>
            </a:r>
            <a:r>
              <a:rPr kumimoji="1" lang="el-GR" altLang="zh-CN" sz="3200" smtClean="0">
                <a:solidFill>
                  <a:schemeClr val="tx1"/>
                </a:solidFill>
                <a:latin typeface="黑体" pitchFamily="49" charset="-122"/>
              </a:rPr>
              <a:t>Ω</a:t>
            </a:r>
            <a:r>
              <a:rPr kumimoji="1" lang="zh-CN" altLang="en-US" sz="3200" smtClean="0">
                <a:solidFill>
                  <a:schemeClr val="tx1"/>
                </a:solidFill>
                <a:latin typeface="黑体" pitchFamily="49" charset="-122"/>
                <a:sym typeface="Euclid Symbol"/>
              </a:rPr>
              <a:t>是</a:t>
            </a:r>
            <a:r>
              <a:rPr kumimoji="1" lang="zh-CN" altLang="en-US" sz="3200" smtClean="0">
                <a:solidFill>
                  <a:schemeClr val="tx1"/>
                </a:solidFill>
                <a:latin typeface="黑体" pitchFamily="49" charset="-122"/>
              </a:rPr>
              <a:t>随机试验</a:t>
            </a:r>
            <a:r>
              <a:rPr kumimoji="1" lang="en-US" altLang="zh-CN" sz="3200" smtClean="0">
                <a:solidFill>
                  <a:schemeClr val="tx1"/>
                </a:solidFill>
                <a:latin typeface="黑体" pitchFamily="49" charset="-122"/>
                <a:sym typeface="Symbol" pitchFamily="18" charset="2"/>
              </a:rPr>
              <a:t>E</a:t>
            </a:r>
            <a:r>
              <a:rPr kumimoji="1" lang="zh-CN" altLang="en-US" sz="3200" smtClean="0">
                <a:solidFill>
                  <a:schemeClr val="tx1"/>
                </a:solidFill>
                <a:latin typeface="黑体" pitchFamily="49" charset="-122"/>
              </a:rPr>
              <a:t>的</a:t>
            </a:r>
            <a:r>
              <a:rPr kumimoji="1" lang="zh-CN" altLang="en-US" sz="3200" smtClean="0">
                <a:solidFill>
                  <a:schemeClr val="tx1"/>
                </a:solidFill>
                <a:latin typeface="黑体" pitchFamily="49" charset="-122"/>
                <a:sym typeface="Euclid Symbol"/>
              </a:rPr>
              <a:t>样本空间，若能找到一个对应法</a:t>
            </a:r>
            <a:endParaRPr kumimoji="1" lang="zh-CN" altLang="en-US" sz="3200" smtClean="0">
              <a:solidFill>
                <a:schemeClr val="tx1"/>
              </a:solidFill>
              <a:latin typeface="黑体" pitchFamily="49" charset="-122"/>
              <a:sym typeface="Euclid Symbol"/>
            </a:endParaRPr>
          </a:p>
          <a:p>
            <a:pPr eaLnBrk="1" hangingPunct="1">
              <a:buFont typeface="Arial" charset="0"/>
              <a:buNone/>
            </a:pPr>
            <a:r>
              <a:rPr kumimoji="1" lang="zh-CN" altLang="en-US" sz="3200" smtClean="0">
                <a:solidFill>
                  <a:schemeClr val="tx1"/>
                </a:solidFill>
                <a:latin typeface="黑体" pitchFamily="49" charset="-122"/>
                <a:sym typeface="Euclid Symbol"/>
              </a:rPr>
              <a:t>   则，使得对于</a:t>
            </a:r>
            <a:r>
              <a:rPr kumimoji="1" lang="en-US" altLang="zh-CN" sz="3200" smtClean="0">
                <a:solidFill>
                  <a:schemeClr val="tx1"/>
                </a:solidFill>
                <a:latin typeface="黑体" pitchFamily="49" charset="-122"/>
                <a:sym typeface="Symbol" pitchFamily="18" charset="2"/>
              </a:rPr>
              <a:t>E</a:t>
            </a:r>
            <a:r>
              <a:rPr kumimoji="1" lang="zh-CN" altLang="en-US" sz="3200" smtClean="0">
                <a:solidFill>
                  <a:schemeClr val="tx1"/>
                </a:solidFill>
                <a:latin typeface="黑体" pitchFamily="49" charset="-122"/>
                <a:sym typeface="Euclid Symbol"/>
              </a:rPr>
              <a:t>的每一事件</a:t>
            </a:r>
            <a:r>
              <a:rPr kumimoji="1" lang="en-US" altLang="zh-CN" sz="3200" smtClean="0">
                <a:solidFill>
                  <a:schemeClr val="tx1"/>
                </a:solidFill>
                <a:latin typeface="黑体" pitchFamily="49" charset="-122"/>
              </a:rPr>
              <a:t>A</a:t>
            </a:r>
            <a:r>
              <a:rPr kumimoji="1" lang="zh-CN" altLang="en-US" sz="3200" smtClean="0">
                <a:solidFill>
                  <a:schemeClr val="tx1"/>
                </a:solidFill>
                <a:latin typeface="黑体" pitchFamily="49" charset="-122"/>
                <a:sym typeface="Euclid Symbol"/>
              </a:rPr>
              <a:t>都对应一个实数，记为  </a:t>
            </a:r>
            <a:endParaRPr kumimoji="1" lang="zh-CN" altLang="en-US" sz="3200" smtClean="0">
              <a:solidFill>
                <a:schemeClr val="tx1"/>
              </a:solidFill>
              <a:latin typeface="黑体" pitchFamily="49" charset="-122"/>
              <a:sym typeface="Euclid Symbol"/>
            </a:endParaRPr>
          </a:p>
          <a:p>
            <a:pPr eaLnBrk="1" hangingPunct="1">
              <a:buFont typeface="Arial" charset="0"/>
              <a:buNone/>
            </a:pPr>
            <a:r>
              <a:rPr kumimoji="1" lang="en-US" altLang="zh-CN" sz="3200" smtClean="0">
                <a:solidFill>
                  <a:schemeClr val="tx1"/>
                </a:solidFill>
                <a:latin typeface="黑体" pitchFamily="49" charset="-122"/>
                <a:sym typeface="Euclid Symbol"/>
              </a:rPr>
              <a:t>   </a:t>
            </a:r>
            <a:r>
              <a:rPr kumimoji="1" lang="en-US" altLang="zh-CN" sz="3200" smtClean="0">
                <a:solidFill>
                  <a:schemeClr val="tx1"/>
                </a:solidFill>
                <a:latin typeface="黑体" pitchFamily="49" charset="-122"/>
              </a:rPr>
              <a:t>P(A)</a:t>
            </a:r>
            <a:r>
              <a:rPr kumimoji="1" lang="zh-CN" altLang="en-US" sz="3200" smtClean="0">
                <a:solidFill>
                  <a:schemeClr val="tx1"/>
                </a:solidFill>
                <a:latin typeface="黑体" pitchFamily="49" charset="-122"/>
              </a:rPr>
              <a:t>，</a:t>
            </a:r>
            <a:r>
              <a:rPr kumimoji="1" lang="zh-CN" altLang="en-US" sz="3200" smtClean="0">
                <a:solidFill>
                  <a:schemeClr val="tx1"/>
                </a:solidFill>
                <a:latin typeface="黑体" pitchFamily="49" charset="-122"/>
                <a:sym typeface="Euclid Symbol"/>
              </a:rPr>
              <a:t>满足：</a:t>
            </a:r>
            <a:endParaRPr kumimoji="1" lang="zh-CN" altLang="en-US" sz="3200" smtClean="0">
              <a:solidFill>
                <a:schemeClr val="tx1"/>
              </a:solidFill>
              <a:latin typeface="黑体" pitchFamily="49" charset="-122"/>
              <a:sym typeface="Euclid Symbol"/>
            </a:endParaRPr>
          </a:p>
          <a:p>
            <a:r>
              <a:rPr kumimoji="1" lang="zh-CN" altLang="en-US" sz="3200" smtClean="0">
                <a:solidFill>
                  <a:schemeClr val="tx1"/>
                </a:solidFill>
                <a:latin typeface="黑体" pitchFamily="49" charset="-122"/>
              </a:rPr>
              <a:t> 非负性： </a:t>
            </a:r>
            <a:r>
              <a:rPr kumimoji="1" lang="en-US" altLang="zh-CN" sz="3200" smtClean="0">
                <a:solidFill>
                  <a:schemeClr val="tx1"/>
                </a:solidFill>
                <a:latin typeface="黑体" pitchFamily="49" charset="-122"/>
              </a:rPr>
              <a:t>P(A)</a:t>
            </a:r>
            <a:r>
              <a:rPr kumimoji="1" lang="en-US" altLang="zh-CN" sz="3200" smtClean="0">
                <a:solidFill>
                  <a:schemeClr val="tx1"/>
                </a:solidFill>
                <a:latin typeface="黑体" pitchFamily="49" charset="-122"/>
                <a:sym typeface="Symbol" pitchFamily="18" charset="2"/>
              </a:rPr>
              <a:t>0;</a:t>
            </a:r>
            <a:endParaRPr kumimoji="1" lang="zh-CN" altLang="en-US" sz="3200" smtClean="0">
              <a:solidFill>
                <a:schemeClr val="tx1"/>
              </a:solidFill>
              <a:latin typeface="黑体" pitchFamily="49" charset="-122"/>
            </a:endParaRPr>
          </a:p>
          <a:p>
            <a:r>
              <a:rPr kumimoji="1" lang="zh-CN" altLang="en-US" sz="3200" smtClean="0">
                <a:solidFill>
                  <a:schemeClr val="tx1"/>
                </a:solidFill>
                <a:latin typeface="黑体" pitchFamily="49" charset="-122"/>
              </a:rPr>
              <a:t> 正则性： </a:t>
            </a:r>
            <a:r>
              <a:rPr kumimoji="1" lang="en-US" altLang="zh-CN" sz="3200" smtClean="0">
                <a:solidFill>
                  <a:schemeClr val="tx1"/>
                </a:solidFill>
                <a:latin typeface="黑体" pitchFamily="49" charset="-122"/>
              </a:rPr>
              <a:t>P(Ω)</a:t>
            </a:r>
            <a:r>
              <a:rPr kumimoji="1" lang="en-US" altLang="zh-CN" sz="3200" smtClean="0">
                <a:solidFill>
                  <a:schemeClr val="tx1"/>
                </a:solidFill>
                <a:latin typeface="黑体" pitchFamily="49" charset="-122"/>
                <a:sym typeface="Symbol" pitchFamily="18" charset="2"/>
              </a:rPr>
              <a:t>=1;</a:t>
            </a:r>
            <a:endParaRPr kumimoji="1" lang="en-US" altLang="zh-CN" sz="3200" smtClean="0">
              <a:solidFill>
                <a:schemeClr val="tx1"/>
              </a:solidFill>
              <a:latin typeface="黑体" pitchFamily="49" charset="-122"/>
            </a:endParaRPr>
          </a:p>
          <a:p>
            <a:r>
              <a:rPr kumimoji="1" lang="zh-CN" altLang="en-US" sz="3200" smtClean="0">
                <a:solidFill>
                  <a:schemeClr val="tx1"/>
                </a:solidFill>
                <a:latin typeface="黑体" pitchFamily="49" charset="-122"/>
              </a:rPr>
              <a:t> 可列可加性：若</a:t>
            </a:r>
            <a:r>
              <a:rPr kumimoji="1" lang="en-US" altLang="zh-CN" sz="3200" smtClean="0">
                <a:solidFill>
                  <a:schemeClr val="tx1"/>
                </a:solidFill>
                <a:latin typeface="黑体" pitchFamily="49" charset="-122"/>
              </a:rPr>
              <a:t>A</a:t>
            </a:r>
            <a:r>
              <a:rPr kumimoji="1" lang="en-US" altLang="zh-CN" smtClean="0">
                <a:solidFill>
                  <a:schemeClr val="tx1"/>
                </a:solidFill>
                <a:latin typeface="黑体" pitchFamily="49" charset="-122"/>
              </a:rPr>
              <a:t>1</a:t>
            </a:r>
            <a:r>
              <a:rPr kumimoji="1" lang="en-US" altLang="zh-CN" sz="3200" smtClean="0">
                <a:solidFill>
                  <a:schemeClr val="tx1"/>
                </a:solidFill>
                <a:latin typeface="黑体" pitchFamily="49" charset="-122"/>
              </a:rPr>
              <a:t>, A</a:t>
            </a:r>
            <a:r>
              <a:rPr kumimoji="1" lang="en-US" altLang="zh-CN" smtClean="0">
                <a:solidFill>
                  <a:schemeClr val="tx1"/>
                </a:solidFill>
                <a:latin typeface="黑体" pitchFamily="49" charset="-122"/>
              </a:rPr>
              <a:t>2</a:t>
            </a:r>
            <a:r>
              <a:rPr kumimoji="1" lang="en-US" altLang="zh-CN" sz="3200" smtClean="0">
                <a:solidFill>
                  <a:schemeClr val="tx1"/>
                </a:solidFill>
                <a:latin typeface="黑体" pitchFamily="49" charset="-122"/>
              </a:rPr>
              <a:t>, ……, A</a:t>
            </a:r>
            <a:r>
              <a:rPr kumimoji="1" lang="en-US" altLang="zh-CN" sz="2800" smtClean="0">
                <a:solidFill>
                  <a:schemeClr val="tx1"/>
                </a:solidFill>
                <a:latin typeface="黑体" pitchFamily="49" charset="-122"/>
              </a:rPr>
              <a:t>n</a:t>
            </a:r>
            <a:r>
              <a:rPr kumimoji="1" lang="en-US" altLang="zh-CN" sz="3200" smtClean="0">
                <a:solidFill>
                  <a:schemeClr val="tx1"/>
                </a:solidFill>
                <a:latin typeface="黑体" pitchFamily="49" charset="-122"/>
              </a:rPr>
              <a:t> ……</a:t>
            </a:r>
            <a:r>
              <a:rPr kumimoji="1" lang="zh-CN" altLang="en-US" sz="3200" smtClean="0">
                <a:solidFill>
                  <a:schemeClr val="tx1"/>
                </a:solidFill>
                <a:latin typeface="黑体" pitchFamily="49" charset="-122"/>
              </a:rPr>
              <a:t>互不相容，则</a:t>
            </a:r>
            <a:endParaRPr kumimoji="1" lang="zh-CN" altLang="en-US" sz="3200" smtClean="0">
              <a:solidFill>
                <a:schemeClr val="tx1"/>
              </a:solidFill>
              <a:latin typeface="黑体" pitchFamily="49" charset="-122"/>
            </a:endParaRPr>
          </a:p>
        </p:txBody>
      </p:sp>
      <p:graphicFrame>
        <p:nvGraphicFramePr>
          <p:cNvPr id="21509" name="Object 48"/>
          <p:cNvGraphicFramePr>
            <a:graphicFrameLocks noChangeAspect="1"/>
          </p:cNvGraphicFramePr>
          <p:nvPr/>
        </p:nvGraphicFramePr>
        <p:xfrm>
          <a:off x="1568450" y="4975225"/>
          <a:ext cx="3702050" cy="1100138"/>
        </p:xfrm>
        <a:graphic>
          <a:graphicData uri="http://schemas.openxmlformats.org/presentationml/2006/ole">
            <mc:AlternateContent xmlns:mc="http://schemas.openxmlformats.org/markup-compatibility/2006">
              <mc:Choice xmlns:v="urn:schemas-microsoft-com:vml" Requires="v">
                <p:oleObj spid="_x0000_s2049" name="Equation" r:id="rId1" imgW="0" imgH="0" progId="">
                  <p:embed/>
                </p:oleObj>
              </mc:Choice>
              <mc:Fallback>
                <p:oleObj name="Equation" r:id="rId1" imgW="0" imgH="0" progId="">
                  <p:embed/>
                  <p:pic>
                    <p:nvPicPr>
                      <p:cNvPr id="0" name="图片 2048"/>
                      <p:cNvPicPr>
                        <a:picLocks noChangeAspect="1"/>
                      </p:cNvPicPr>
                      <p:nvPr/>
                    </p:nvPicPr>
                    <p:blipFill>
                      <a:blip r:embed="rId2"/>
                      <a:stretch>
                        <a:fillRect/>
                      </a:stretch>
                    </p:blipFill>
                    <p:spPr>
                      <a:xfrm>
                        <a:off x="1568450" y="4975225"/>
                        <a:ext cx="3702050" cy="1100138"/>
                      </a:xfrm>
                      <a:prstGeom prst="rect">
                        <a:avLst/>
                      </a:prstGeom>
                      <a:solidFill>
                        <a:srgbClr val="46597E"/>
                      </a:solid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1554">
                                            <p:txEl>
                                              <p:pRg st="0" end="0"/>
                                            </p:txEl>
                                          </p:spTgt>
                                        </p:tgtEl>
                                        <p:attrNameLst>
                                          <p:attrName>style.visibility</p:attrName>
                                        </p:attrNameLst>
                                      </p:cBhvr>
                                      <p:to>
                                        <p:strVal val="visible"/>
                                      </p:to>
                                    </p:set>
                                    <p:animEffect transition="in" filter="blinds(horizontal)">
                                      <p:cBhvr>
                                        <p:cTn id="7" dur="500"/>
                                        <p:tgtEl>
                                          <p:spTgt spid="2155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1554">
                                            <p:txEl>
                                              <p:pRg st="1" end="1"/>
                                            </p:txEl>
                                          </p:spTgt>
                                        </p:tgtEl>
                                        <p:attrNameLst>
                                          <p:attrName>style.visibility</p:attrName>
                                        </p:attrNameLst>
                                      </p:cBhvr>
                                      <p:to>
                                        <p:strVal val="visible"/>
                                      </p:to>
                                    </p:set>
                                    <p:animEffect transition="in" filter="blinds(horizontal)">
                                      <p:cBhvr>
                                        <p:cTn id="10" dur="500"/>
                                        <p:tgtEl>
                                          <p:spTgt spid="21554">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1554">
                                            <p:txEl>
                                              <p:pRg st="2" end="2"/>
                                            </p:txEl>
                                          </p:spTgt>
                                        </p:tgtEl>
                                        <p:attrNameLst>
                                          <p:attrName>style.visibility</p:attrName>
                                        </p:attrNameLst>
                                      </p:cBhvr>
                                      <p:to>
                                        <p:strVal val="visible"/>
                                      </p:to>
                                    </p:set>
                                    <p:animEffect transition="in" filter="blinds(horizontal)">
                                      <p:cBhvr>
                                        <p:cTn id="13" dur="500"/>
                                        <p:tgtEl>
                                          <p:spTgt spid="2155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1554">
                                            <p:txEl>
                                              <p:pRg st="3" end="3"/>
                                            </p:txEl>
                                          </p:spTgt>
                                        </p:tgtEl>
                                        <p:attrNameLst>
                                          <p:attrName>style.visibility</p:attrName>
                                        </p:attrNameLst>
                                      </p:cBhvr>
                                      <p:to>
                                        <p:strVal val="visible"/>
                                      </p:to>
                                    </p:set>
                                    <p:animEffect transition="in" filter="blinds(horizontal)">
                                      <p:cBhvr>
                                        <p:cTn id="18" dur="500"/>
                                        <p:tgtEl>
                                          <p:spTgt spid="21554">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1554">
                                            <p:txEl>
                                              <p:pRg st="4" end="4"/>
                                            </p:txEl>
                                          </p:spTgt>
                                        </p:tgtEl>
                                        <p:attrNameLst>
                                          <p:attrName>style.visibility</p:attrName>
                                        </p:attrNameLst>
                                      </p:cBhvr>
                                      <p:to>
                                        <p:strVal val="visible"/>
                                      </p:to>
                                    </p:set>
                                    <p:animEffect transition="in" filter="blinds(horizontal)">
                                      <p:cBhvr>
                                        <p:cTn id="21" dur="500"/>
                                        <p:tgtEl>
                                          <p:spTgt spid="21554">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21554">
                                            <p:txEl>
                                              <p:pRg st="5" end="5"/>
                                            </p:txEl>
                                          </p:spTgt>
                                        </p:tgtEl>
                                        <p:attrNameLst>
                                          <p:attrName>style.visibility</p:attrName>
                                        </p:attrNameLst>
                                      </p:cBhvr>
                                      <p:to>
                                        <p:strVal val="visible"/>
                                      </p:to>
                                    </p:set>
                                    <p:animEffect transition="in" filter="blinds(horizontal)">
                                      <p:cBhvr>
                                        <p:cTn id="26" dur="500"/>
                                        <p:tgtEl>
                                          <p:spTgt spid="21554">
                                            <p:txEl>
                                              <p:pRg st="5" end="5"/>
                                            </p:txEl>
                                          </p:spTgt>
                                        </p:tgtEl>
                                      </p:cBhvr>
                                    </p:animEffect>
                                  </p:childTnLst>
                                </p:cTn>
                              </p:par>
                              <p:par>
                                <p:cTn id="27" presetID="1" presetClass="entr" presetSubtype="0" fill="hold" nodeType="withEffect">
                                  <p:stCondLst>
                                    <p:cond delay="0"/>
                                  </p:stCondLst>
                                  <p:childTnLst>
                                    <p:set>
                                      <p:cBhvr>
                                        <p:cTn id="28" dur="1" fill="hold">
                                          <p:stCondLst>
                                            <p:cond delay="499"/>
                                          </p:stCondLst>
                                        </p:cTn>
                                        <p:tgtEl>
                                          <p:spTgt spid="215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TAG_VERSION" val="1.0"/>
  <p:tag name="KSO_WM_TEMPLATE_CATEGORY" val="custom"/>
  <p:tag name="KSO_WM_TEMPLATE_INDEX" val="160440"/>
</p:tagLst>
</file>

<file path=ppt/tags/tag10.xml><?xml version="1.0" encoding="utf-8"?>
<p:tagLst xmlns:p="http://schemas.openxmlformats.org/presentationml/2006/main">
  <p:tag name="KSO_WM_BEAUTIFY_FLAG" val="#wm#"/>
  <p:tag name="KSO_WM_TEMPLATE_CATEGORY" val="custom"/>
  <p:tag name="KSO_WM_TEMPLATE_INDEX" val="160440"/>
</p:tagLst>
</file>

<file path=ppt/tags/tag11.xml><?xml version="1.0" encoding="utf-8"?>
<p:tagLst xmlns:p="http://schemas.openxmlformats.org/presentationml/2006/main">
  <p:tag name="KSO_WM_BEAUTIFY_FLAG" val="#wm#"/>
  <p:tag name="KSO_WM_TEMPLATE_CATEGORY" val="custom"/>
  <p:tag name="KSO_WM_TEMPLATE_INDEX" val="160440"/>
</p:tagLst>
</file>

<file path=ppt/tags/tag12.xml><?xml version="1.0" encoding="utf-8"?>
<p:tagLst xmlns:p="http://schemas.openxmlformats.org/presentationml/2006/main">
  <p:tag name="KSO_WM_BEAUTIFY_FLAG" val="#wm#"/>
  <p:tag name="KSO_WM_TEMPLATE_CATEGORY" val="custom"/>
  <p:tag name="KSO_WM_TEMPLATE_INDEX" val="160440"/>
</p:tagLst>
</file>

<file path=ppt/tags/tag13.xml><?xml version="1.0" encoding="utf-8"?>
<p:tagLst xmlns:p="http://schemas.openxmlformats.org/presentationml/2006/main">
  <p:tag name="KSO_WM_BEAUTIFY_FLAG" val="#wm#"/>
  <p:tag name="KSO_WM_TEMPLATE_CATEGORY" val="custom"/>
  <p:tag name="KSO_WM_TEMPLATE_INDEX" val="160440"/>
</p:tagLst>
</file>

<file path=ppt/tags/tag14.xml><?xml version="1.0" encoding="utf-8"?>
<p:tagLst xmlns:p="http://schemas.openxmlformats.org/presentationml/2006/main">
  <p:tag name="KSO_WM_BEAUTIFY_FLAG" val="#wm#"/>
  <p:tag name="KSO_WM_TEMPLATE_CATEGORY" val="custom"/>
  <p:tag name="KSO_WM_TEMPLATE_INDEX" val="160440"/>
</p:tagLst>
</file>

<file path=ppt/tags/tag15.xml><?xml version="1.0" encoding="utf-8"?>
<p:tagLst xmlns:p="http://schemas.openxmlformats.org/presentationml/2006/main">
  <p:tag name="KSO_WM_BEAUTIFY_FLAG" val="#wm#"/>
  <p:tag name="KSO_WM_TEMPLATE_CATEGORY" val="custom"/>
  <p:tag name="KSO_WM_TEMPLATE_INDEX" val="160440"/>
</p:tagLst>
</file>

<file path=ppt/tags/tag16.xml><?xml version="1.0" encoding="utf-8"?>
<p:tagLst xmlns:p="http://schemas.openxmlformats.org/presentationml/2006/main">
  <p:tag name="KSO_WM_BEAUTIFY_FLAG" val="#wm#"/>
  <p:tag name="KSO_WM_TEMPLATE_CATEGORY" val="custom"/>
  <p:tag name="KSO_WM_TEMPLATE_INDEX" val="160440"/>
</p:tagLst>
</file>

<file path=ppt/tags/tag17.xml><?xml version="1.0" encoding="utf-8"?>
<p:tagLst xmlns:p="http://schemas.openxmlformats.org/presentationml/2006/main">
  <p:tag name="KSO_WM_BEAUTIFY_FLAG" val="#wm#"/>
  <p:tag name="KSO_WM_TEMPLATE_CATEGORY" val="custom"/>
  <p:tag name="KSO_WM_TEMPLATE_INDEX" val="160440"/>
</p:tagLst>
</file>

<file path=ppt/tags/tag18.xml><?xml version="1.0" encoding="utf-8"?>
<p:tagLst xmlns:p="http://schemas.openxmlformats.org/presentationml/2006/main">
  <p:tag name="KSO_WM_BEAUTIFY_FLAG" val="#wm#"/>
  <p:tag name="KSO_WM_TEMPLATE_CATEGORY" val="custom"/>
  <p:tag name="KSO_WM_TEMPLATE_INDEX" val="160440"/>
</p:tagLst>
</file>

<file path=ppt/tags/tag19.xml><?xml version="1.0" encoding="utf-8"?>
<p:tagLst xmlns:p="http://schemas.openxmlformats.org/presentationml/2006/main">
  <p:tag name="KSO_WM_BEAUTIFY_FLAG" val="#wm#"/>
  <p:tag name="KSO_WM_TEMPLATE_CATEGORY" val="custom"/>
  <p:tag name="KSO_WM_TEMPLATE_INDEX" val="160440"/>
</p:tagLst>
</file>

<file path=ppt/tags/tag2.xml><?xml version="1.0" encoding="utf-8"?>
<p:tagLst xmlns:p="http://schemas.openxmlformats.org/presentationml/2006/main">
  <p:tag name="KSO_WM_TAG_VERSION" val="1.0"/>
  <p:tag name="KSO_WM_TEMPLATE_CATEGORY" val="custom"/>
  <p:tag name="KSO_WM_TEMPLATE_INDEX" val="160440"/>
</p:tagLst>
</file>

<file path=ppt/tags/tag20.xml><?xml version="1.0" encoding="utf-8"?>
<p:tagLst xmlns:p="http://schemas.openxmlformats.org/presentationml/2006/main">
  <p:tag name="KSO_WM_BEAUTIFY_FLAG" val="#wm#"/>
  <p:tag name="KSO_WM_TEMPLATE_CATEGORY" val="custom"/>
  <p:tag name="KSO_WM_TEMPLATE_INDEX" val="160440"/>
</p:tagLst>
</file>

<file path=ppt/tags/tag21.xml><?xml version="1.0" encoding="utf-8"?>
<p:tagLst xmlns:p="http://schemas.openxmlformats.org/presentationml/2006/main">
  <p:tag name="KSO_WM_BEAUTIFY_FLAG" val="#wm#"/>
  <p:tag name="KSO_WM_TEMPLATE_CATEGORY" val="custom"/>
  <p:tag name="KSO_WM_TEMPLATE_INDEX" val="160440"/>
</p:tagLst>
</file>

<file path=ppt/tags/tag22.xml><?xml version="1.0" encoding="utf-8"?>
<p:tagLst xmlns:p="http://schemas.openxmlformats.org/presentationml/2006/main">
  <p:tag name="KSO_WM_BEAUTIFY_FLAG" val="#wm#"/>
  <p:tag name="KSO_WM_TEMPLATE_CATEGORY" val="custom"/>
  <p:tag name="KSO_WM_TEMPLATE_INDEX" val="160440"/>
</p:tagLst>
</file>

<file path=ppt/tags/tag23.xml><?xml version="1.0" encoding="utf-8"?>
<p:tagLst xmlns:p="http://schemas.openxmlformats.org/presentationml/2006/main">
  <p:tag name="KSO_WM_BEAUTIFY_FLAG" val="#wm#"/>
  <p:tag name="KSO_WM_TEMPLATE_CATEGORY" val="custom"/>
  <p:tag name="KSO_WM_TEMPLATE_INDEX" val="160440"/>
</p:tagLst>
</file>

<file path=ppt/tags/tag24.xml><?xml version="1.0" encoding="utf-8"?>
<p:tagLst xmlns:p="http://schemas.openxmlformats.org/presentationml/2006/main">
  <p:tag name="KSO_WM_BEAUTIFY_FLAG" val="#wm#"/>
  <p:tag name="KSO_WM_TEMPLATE_CATEGORY" val="custom"/>
  <p:tag name="KSO_WM_TEMPLATE_INDEX" val="160440"/>
</p:tagLst>
</file>

<file path=ppt/tags/tag25.xml><?xml version="1.0" encoding="utf-8"?>
<p:tagLst xmlns:p="http://schemas.openxmlformats.org/presentationml/2006/main">
  <p:tag name="KSO_WM_BEAUTIFY_FLAG" val="#wm#"/>
  <p:tag name="KSO_WM_TEMPLATE_CATEGORY" val="custom"/>
  <p:tag name="KSO_WM_TEMPLATE_INDEX" val="160440"/>
</p:tagLst>
</file>

<file path=ppt/tags/tag26.xml><?xml version="1.0" encoding="utf-8"?>
<p:tagLst xmlns:p="http://schemas.openxmlformats.org/presentationml/2006/main">
  <p:tag name="KSO_WM_BEAUTIFY_FLAG" val="#wm#"/>
  <p:tag name="KSO_WM_TEMPLATE_CATEGORY" val="custom"/>
  <p:tag name="KSO_WM_TEMPLATE_INDEX" val="160440"/>
</p:tagLst>
</file>

<file path=ppt/tags/tag3.xml><?xml version="1.0" encoding="utf-8"?>
<p:tagLst xmlns:p="http://schemas.openxmlformats.org/presentationml/2006/main">
  <p:tag name="KSO_WM_TEMPLATE_CATEGORY" val="custom"/>
  <p:tag name="KSO_WM_TEMPLATE_INDEX" val="160440"/>
</p:tagLst>
</file>

<file path=ppt/tags/tag4.xml><?xml version="1.0" encoding="utf-8"?>
<p:tagLst xmlns:p="http://schemas.openxmlformats.org/presentationml/2006/main">
  <p:tag name="KSO_WM_BEAUTIFY_FLAG" val="#wm#"/>
  <p:tag name="KSO_WM_TEMPLATE_CATEGORY" val="custom"/>
  <p:tag name="KSO_WM_TEMPLATE_INDEX" val="160440"/>
</p:tagLst>
</file>

<file path=ppt/tags/tag5.xml><?xml version="1.0" encoding="utf-8"?>
<p:tagLst xmlns:p="http://schemas.openxmlformats.org/presentationml/2006/main">
  <p:tag name="KSO_WM_BEAUTIFY_FLAG" val="#wm#"/>
  <p:tag name="KSO_WM_TEMPLATE_CATEGORY" val="custom"/>
  <p:tag name="KSO_WM_TEMPLATE_INDEX" val="160440"/>
</p:tagLst>
</file>

<file path=ppt/tags/tag6.xml><?xml version="1.0" encoding="utf-8"?>
<p:tagLst xmlns:p="http://schemas.openxmlformats.org/presentationml/2006/main">
  <p:tag name="KSO_WM_BEAUTIFY_FLAG" val="#wm#"/>
  <p:tag name="KSO_WM_TEMPLATE_CATEGORY" val="custom"/>
  <p:tag name="KSO_WM_TEMPLATE_INDEX" val="160440"/>
</p:tagLst>
</file>

<file path=ppt/tags/tag7.xml><?xml version="1.0" encoding="utf-8"?>
<p:tagLst xmlns:p="http://schemas.openxmlformats.org/presentationml/2006/main">
  <p:tag name="KSO_WM_BEAUTIFY_FLAG" val="#wm#"/>
  <p:tag name="KSO_WM_TEMPLATE_CATEGORY" val="custom"/>
  <p:tag name="KSO_WM_TEMPLATE_INDEX" val="160440"/>
</p:tagLst>
</file>

<file path=ppt/tags/tag8.xml><?xml version="1.0" encoding="utf-8"?>
<p:tagLst xmlns:p="http://schemas.openxmlformats.org/presentationml/2006/main">
  <p:tag name="KSO_WM_BEAUTIFY_FLAG" val="#wm#"/>
  <p:tag name="KSO_WM_TEMPLATE_CATEGORY" val="custom"/>
  <p:tag name="KSO_WM_TEMPLATE_INDEX" val="160440"/>
</p:tagLst>
</file>

<file path=ppt/tags/tag9.xml><?xml version="1.0" encoding="utf-8"?>
<p:tagLst xmlns:p="http://schemas.openxmlformats.org/presentationml/2006/main">
  <p:tag name="KSO_WM_BEAUTIFY_FLAG" val="#wm#"/>
  <p:tag name="KSO_WM_TEMPLATE_CATEGORY" val="custom"/>
  <p:tag name="KSO_WM_TEMPLATE_INDEX" val="160440"/>
</p:tagLst>
</file>

<file path=ppt/theme/theme1.xml><?xml version="1.0" encoding="utf-8"?>
<a:theme xmlns:a="http://schemas.openxmlformats.org/drawingml/2006/main" name="A000120140530A99PPBG">
  <a:themeElements>
    <a:clrScheme name="160156.156">
      <a:dk1>
        <a:srgbClr val="5F5F5F"/>
      </a:dk1>
      <a:lt1>
        <a:sysClr val="window" lastClr="FFFFFF"/>
      </a:lt1>
      <a:dk2>
        <a:srgbClr val="4D4D4D"/>
      </a:dk2>
      <a:lt2>
        <a:srgbClr val="FFFFFF"/>
      </a:lt2>
      <a:accent1>
        <a:srgbClr val="46597E"/>
      </a:accent1>
      <a:accent2>
        <a:srgbClr val="5E65A6"/>
      </a:accent2>
      <a:accent3>
        <a:srgbClr val="4283D2"/>
      </a:accent3>
      <a:accent4>
        <a:srgbClr val="4699BE"/>
      </a:accent4>
      <a:accent5>
        <a:srgbClr val="AD5389"/>
      </a:accent5>
      <a:accent6>
        <a:srgbClr val="FFC000"/>
      </a:accent6>
      <a:hlink>
        <a:srgbClr val="9B73B1"/>
      </a:hlink>
      <a:folHlink>
        <a:srgbClr val="D6522E"/>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160156.156">
    <a:dk1>
      <a:srgbClr val="5F5F5F"/>
    </a:dk1>
    <a:lt1>
      <a:sysClr val="window" lastClr="FFFFFF"/>
    </a:lt1>
    <a:dk2>
      <a:srgbClr val="4D4D4D"/>
    </a:dk2>
    <a:lt2>
      <a:srgbClr val="FFFFFF"/>
    </a:lt2>
    <a:accent1>
      <a:srgbClr val="46597E"/>
    </a:accent1>
    <a:accent2>
      <a:srgbClr val="5E65A6"/>
    </a:accent2>
    <a:accent3>
      <a:srgbClr val="4283D2"/>
    </a:accent3>
    <a:accent4>
      <a:srgbClr val="4699BE"/>
    </a:accent4>
    <a:accent5>
      <a:srgbClr val="AD5389"/>
    </a:accent5>
    <a:accent6>
      <a:srgbClr val="FFC000"/>
    </a:accent6>
    <a:hlink>
      <a:srgbClr val="9B73B1"/>
    </a:hlink>
    <a:folHlink>
      <a:srgbClr val="D6522E"/>
    </a:folHlink>
  </a:clrScheme>
</a:themeOverride>
</file>

<file path=docProps/app.xml><?xml version="1.0" encoding="utf-8"?>
<Properties xmlns="http://schemas.openxmlformats.org/officeDocument/2006/extended-properties" xmlns:vt="http://schemas.openxmlformats.org/officeDocument/2006/docPropsVTypes">
  <TotalTime>0</TotalTime>
  <Words>0</Words>
  <Application/>
  <PresentationFormat>自定义</PresentationFormat>
  <Paragraphs>415</Paragraphs>
  <Slides>0</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47</vt:i4>
      </vt:variant>
    </vt:vector>
  </HeadingPairs>
  <TitlesOfParts>
    <vt:vector size="57" baseType="lpstr">
      <vt:lpstr>Arial</vt:lpstr>
      <vt:lpstr>宋体</vt:lpstr>
      <vt:lpstr>Wingdings</vt:lpstr>
      <vt:lpstr>黑体</vt:lpstr>
      <vt:lpstr>Calibri</vt:lpstr>
      <vt:lpstr>Symbol</vt:lpstr>
      <vt:lpstr>Euclid Symbol</vt:lpstr>
      <vt:lpstr>微软雅黑</vt:lpstr>
      <vt:lpstr>A000120140530A99PPBG</vt:lpstr>
      <vt:lpstr>Equation.3</vt:lpstr>
      <vt:lpstr>概率与期望及其应用</vt:lpstr>
      <vt:lpstr>三扇门(蒙提霍尔问题)</vt:lpstr>
      <vt:lpstr>三扇门(蒙提霍尔问题)</vt:lpstr>
      <vt:lpstr>随机事件与概率</vt:lpstr>
      <vt:lpstr>随机事件及其运算</vt:lpstr>
      <vt:lpstr>随机事件及其运算</vt:lpstr>
      <vt:lpstr>随机事件及其运算</vt:lpstr>
      <vt:lpstr>随机事件及其运算</vt:lpstr>
      <vt:lpstr>概率的数学定义</vt:lpstr>
      <vt:lpstr>概率的性质及其应用</vt:lpstr>
      <vt:lpstr>概率的性质及其应用</vt:lpstr>
      <vt:lpstr>条件概率</vt:lpstr>
      <vt:lpstr>全概率公式</vt:lpstr>
      <vt:lpstr>全概率公式</vt:lpstr>
      <vt:lpstr>抓阄</vt:lpstr>
      <vt:lpstr>最后摸出黑球的概率有多大</vt:lpstr>
      <vt:lpstr>选举定理及其应用</vt:lpstr>
      <vt:lpstr>选举定理及其应用</vt:lpstr>
      <vt:lpstr>选举定理及其应用</vt:lpstr>
      <vt:lpstr>波利亚瓦罐模型</vt:lpstr>
      <vt:lpstr>【NOI2006】神奇的口袋</vt:lpstr>
      <vt:lpstr>【NOI2006】神奇的口袋</vt:lpstr>
      <vt:lpstr>【NOI2006】神奇的口袋</vt:lpstr>
      <vt:lpstr>【NOI2006】神奇的口袋</vt:lpstr>
      <vt:lpstr>随机变量(random variable)</vt:lpstr>
      <vt:lpstr>随机变量(random variable)</vt:lpstr>
      <vt:lpstr>随机变量与概率分布</vt:lpstr>
      <vt:lpstr>数学期望(mean)</vt:lpstr>
      <vt:lpstr>【NOIP2017初赛】选择题/15</vt:lpstr>
      <vt:lpstr>【NOIP2017初赛】选择题/15</vt:lpstr>
      <vt:lpstr>【NOIP2013初赛】问题求解/2</vt:lpstr>
      <vt:lpstr>【NOIP2013初赛】问题求解/2</vt:lpstr>
      <vt:lpstr>【SHOI 2002】百事世界杯之旅 加强版</vt:lpstr>
      <vt:lpstr>【SHOI 2002】百事世界杯之旅 加强版</vt:lpstr>
      <vt:lpstr>【SHOI 2002】百事世界杯之旅 加强版</vt:lpstr>
      <vt:lpstr>【SHOI 2002】百事世界杯之旅 加强版</vt:lpstr>
      <vt:lpstr>【SHOI 2002】百事世界杯之旅 加强版</vt:lpstr>
      <vt:lpstr>【SHOI 2002】百事世界杯之旅 加强版</vt:lpstr>
      <vt:lpstr>【SHOI 2002】百事世界杯之旅 加强版</vt:lpstr>
      <vt:lpstr>【NOIP2016】换教室</vt:lpstr>
      <vt:lpstr>【NOIP2016】换教室</vt:lpstr>
      <vt:lpstr>【NOIP2016】换教室</vt:lpstr>
      <vt:lpstr>【NOIP2016】换教室</vt:lpstr>
      <vt:lpstr>【NOIP2016】换教室</vt:lpstr>
      <vt:lpstr>【NOIP2016】换教室</vt:lpstr>
      <vt:lpstr>【NOI2005】聪聪和可可</vt:lpstr>
      <vt:lpstr>【NOI2005】聪聪和可可</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XYX</dc:creator>
  <cp:lastModifiedBy>iPad (2)</cp:lastModifiedBy>
  <cp:revision>203</cp:revision>
  <dcterms:created xsi:type="dcterms:W3CDTF">1900-01-01T00:00:00Z</dcterms:created>
  <dcterms:modified xsi:type="dcterms:W3CDTF">1900-01-01T00:00:00Z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2052-9.7.0</vt:lpwstr>
  </property>
</Properties>
</file>