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  <p:embeddedFont>
      <p:font typeface="Josefi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891B33-AAAC-4522-B8BF-0BAF454B2BB7}">
  <a:tblStyle styleId="{40891B33-AAAC-4522-B8BF-0BAF454B2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505adc5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2505adc5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05adc5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2505adc5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055d255f_2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e055d255f_2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055d255f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e055d255f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055d255f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e055d255f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055d255f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e055d255f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055d255f_2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e055d255f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df9dc0159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7df9dc0159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f9dc0159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7df9dc0159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df9dc0159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df9dc0159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05adc5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2505adc5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505adc5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505adc5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505adc54b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2505adc54b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52b02022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d52b02022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055d255f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e055d255f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f9dc01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df9dc015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52b0202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d52b0202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Text">
  <p:cSld name="11_Title an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19248" y="228603"/>
            <a:ext cx="11151917" cy="66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9248" y="1447803"/>
            <a:ext cx="11151917" cy="1885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6D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F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34067" y="1344967"/>
            <a:ext cx="4657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-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Who are working on the game, games they’ve shipped. I personally do not need to know which are the schools of the game developers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99125" y="3044477"/>
            <a:ext cx="4657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TIMELINE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are the features going to roll out, when they want to release. Bonus if they’re targeting specific dates for announcements or platform deals.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59467" y="4797667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BUDGET -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depends on the publisher, but for me a breakdown of the budget would be super helpful in deciding if the game is within our range.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806033" y="740700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425025" y="1344977"/>
            <a:ext cx="4657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OVERVIEW AND ITS FEATURES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preferably one per slide, with a gif or an image and a bullet point or small paragraphs on the side.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355167" y="3044467"/>
            <a:ext cx="46575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 NEEDED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it development funding, is it services support. 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348833" y="4797667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/ VIDEO - 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People who review appreciate a gameplay commentary if you can, and they will play builds when interested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03150" y="252775"/>
            <a:ext cx="107523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INFORMATION YOU NEED TO PREPARE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DEVELOPER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5293425" y="284000"/>
            <a:ext cx="67794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PRICING STUDY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8001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2380625"/>
              </a:tblGrid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Units Sold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Lowest 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24"/>
          <p:cNvGraphicFramePr/>
          <p:nvPr/>
        </p:nvGraphicFramePr>
        <p:xfrm>
          <a:off x="3653425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2380625"/>
              </a:tblGrid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Units Sold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Lowest 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81" name="Google Shape;181;p24"/>
          <p:cNvGraphicFramePr/>
          <p:nvPr/>
        </p:nvGraphicFramePr>
        <p:xfrm>
          <a:off x="650675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2380625"/>
              </a:tblGrid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Units Sold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Lowest 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82" name="Google Shape;182;p24"/>
          <p:cNvGraphicFramePr/>
          <p:nvPr/>
        </p:nvGraphicFramePr>
        <p:xfrm>
          <a:off x="9360075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2380625"/>
              </a:tblGrid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Units Sold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Lowest 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5086450" y="472675"/>
            <a:ext cx="6779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MARKETING PLAN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203325" y="4744325"/>
            <a:ext cx="30000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Statistics of Team/Studio Handles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Twitter Followers Collectively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Youtube Subscribers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Discord Members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0" name="Google Shape;190;p25"/>
          <p:cNvGraphicFramePr/>
          <p:nvPr/>
        </p:nvGraphicFramePr>
        <p:xfrm>
          <a:off x="4596000" y="15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4896300"/>
                <a:gridCol w="2123550"/>
              </a:tblGrid>
              <a:tr h="5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Conference + Trade Shows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Studio and/or Publisher (?)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Trailers 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Person you have in mind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Community Building</a:t>
                      </a:r>
                      <a:b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Studio (?) + Partners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 + Marketing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Publisher and/or PR Partner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31425" y="2270925"/>
            <a:ext cx="2391000" cy="315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Month / Quarter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293425" y="284000"/>
            <a:ext cx="67794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PRODUCTION 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TIMELINE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475375" y="2270925"/>
            <a:ext cx="2391000" cy="315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Month / Quarter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⬥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6219325" y="2270925"/>
            <a:ext cx="2391000" cy="315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Month / Quarter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9069575" y="2270925"/>
            <a:ext cx="2391000" cy="315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Month / Quarter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7"/>
          <p:cNvGraphicFramePr/>
          <p:nvPr/>
        </p:nvGraphicFramePr>
        <p:xfrm>
          <a:off x="799650" y="13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4170450"/>
                <a:gridCol w="1808750"/>
              </a:tblGrid>
              <a:tr h="59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 Development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Burn Rate for Month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Music and Sound Design</a:t>
                      </a:r>
                      <a:b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Localization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</a:t>
                      </a: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QA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 + </a:t>
                      </a: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Marketing</a:t>
                      </a:r>
                      <a:b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b="1" lang="en-GB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PR, Targeted Advertising, Marketing Spend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Porting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What platforms are you targeting, which partners would you want to work with. 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USD</a:t>
                      </a:r>
                      <a:endParaRPr b="1"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$$$$</a:t>
                      </a:r>
                      <a:endParaRPr b="1"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7"/>
          <p:cNvSpPr txBox="1"/>
          <p:nvPr/>
        </p:nvSpPr>
        <p:spPr>
          <a:xfrm>
            <a:off x="5086450" y="472675"/>
            <a:ext cx="6779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BUDGET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WHERE THE MONEY CURRENTLY GOES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8"/>
          <p:cNvGraphicFramePr/>
          <p:nvPr/>
        </p:nvGraphicFramePr>
        <p:xfrm>
          <a:off x="935800" y="186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{40891B33-AAAC-4522-B8BF-0BAF454B2BB7}</a:tableStyleId>
              </a:tblPr>
              <a:tblGrid>
                <a:gridCol w="4449525"/>
                <a:gridCol w="1929775"/>
              </a:tblGrid>
              <a:tr h="7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Studio Investment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Friends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You!</a:t>
                      </a:r>
                      <a:b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USD</a:t>
                      </a:r>
                      <a:endParaRPr b="1"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</a:t>
                      </a:r>
                      <a:r>
                        <a:rPr b="1" lang="en-GB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$$$$</a:t>
                      </a:r>
                      <a:endParaRPr b="1"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8"/>
          <p:cNvSpPr txBox="1"/>
          <p:nvPr/>
        </p:nvSpPr>
        <p:spPr>
          <a:xfrm>
            <a:off x="5086450" y="472675"/>
            <a:ext cx="6779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FUNDING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WHERE THE MONEY HAS COME FROM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5086450" y="472675"/>
            <a:ext cx="6779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733675" y="1084775"/>
            <a:ext cx="55878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are we making this?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happens after release?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the expectations for this title?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268822" y="2691225"/>
            <a:ext cx="11715900" cy="38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45700" wrap="square" tIns="45700">
            <a:noAutofit/>
          </a:bodyPr>
          <a:lstStyle/>
          <a:p>
            <a:pPr indent="-214317" lvl="0" marL="214317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PUT SCREENSHOTS AND GIFS HERE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4273538" y="893400"/>
            <a:ext cx="3964150" cy="164275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1"/>
              </a:spcBef>
              <a:spcAft>
                <a:spcPts val="0"/>
              </a:spcAft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SUMMARY</a:t>
            </a:r>
            <a:br>
              <a:rPr b="1" lang="en-GB" sz="1467">
                <a:latin typeface="Verdana"/>
                <a:ea typeface="Verdana"/>
                <a:cs typeface="Verdana"/>
                <a:sym typeface="Verdana"/>
              </a:rPr>
            </a:br>
            <a:br>
              <a:rPr i="0" lang="en-GB" sz="1300" u="none" cap="none" strike="noStrike">
                <a:latin typeface="Verdana"/>
                <a:ea typeface="Verdana"/>
                <a:cs typeface="Verdana"/>
                <a:sym typeface="Verdana"/>
              </a:rPr>
            </a:br>
            <a:endParaRPr i="0" sz="13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68833" y="893399"/>
            <a:ext cx="3932574" cy="164275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45700" wrap="square" tIns="45700">
            <a:noAutofit/>
          </a:bodyPr>
          <a:lstStyle/>
          <a:p>
            <a:pPr indent="-214317" lvl="0" marL="2143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Quattrocento Sans"/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GAME TITLE</a:t>
            </a:r>
            <a:endParaRPr b="1" i="0" sz="1467" u="none" cap="none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451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PUBLISHER 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PUBLISHER NAME</a:t>
            </a:r>
            <a:endParaRPr b="1" i="0" sz="1100" u="none" cap="none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DEVELOPER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 STUDIO NAME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100" u="none" cap="none" strike="noStrike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ELEASE DATES 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MONTH DAY YEAR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PLATFORM </a:t>
            </a:r>
            <a:r>
              <a:rPr b="1" i="0" lang="en-GB" sz="1100" u="none" cap="none" strike="noStrike">
                <a:latin typeface="Verdana"/>
                <a:ea typeface="Verdana"/>
                <a:cs typeface="Verdana"/>
                <a:sym typeface="Verdana"/>
              </a:rPr>
              <a:t>PC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, PS4/PS5, XBOX &amp; Switch</a:t>
            </a:r>
            <a:endParaRPr b="1" i="0" sz="1100" u="none" cap="none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GENRE 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ACTION, ADVENTURE, ETC</a:t>
            </a:r>
            <a:endParaRPr b="1" i="0" sz="1100" u="none" cap="none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PLAYERS 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SINGLE PLAYER</a:t>
            </a:r>
            <a:r>
              <a:rPr b="1" lang="en-GB" sz="1100">
                <a:latin typeface="Verdana"/>
                <a:ea typeface="Verdana"/>
                <a:cs typeface="Verdana"/>
                <a:sym typeface="Verdana"/>
              </a:rPr>
              <a:t>, COOP, MULTIPLAYER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8303856" y="898293"/>
            <a:ext cx="3680709" cy="163820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LINKS</a:t>
            </a:r>
            <a:endParaRPr b="1" sz="1467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51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TRAILER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BUILD ACCESS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STORE / PLATFORM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268824" y="0"/>
            <a:ext cx="886800" cy="73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1"/>
              </a:spcBef>
              <a:spcAft>
                <a:spcPts val="0"/>
              </a:spcAft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GAME LOGO HERE</a:t>
            </a:r>
            <a:br>
              <a:rPr b="1" lang="en-GB" sz="1467">
                <a:latin typeface="Verdana"/>
                <a:ea typeface="Verdana"/>
                <a:cs typeface="Verdana"/>
                <a:sym typeface="Verdana"/>
              </a:rPr>
            </a:br>
            <a:br>
              <a:rPr i="0" lang="en-GB" sz="1300" u="none" cap="none" strike="noStrike">
                <a:latin typeface="Verdana"/>
                <a:ea typeface="Verdana"/>
                <a:cs typeface="Verdana"/>
                <a:sym typeface="Verdana"/>
              </a:rPr>
            </a:br>
            <a:endParaRPr i="0" sz="13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0260900" y="67925"/>
            <a:ext cx="1723500" cy="73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1"/>
              </a:spcBef>
              <a:spcAft>
                <a:spcPts val="0"/>
              </a:spcAft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STUDIO</a:t>
            </a:r>
            <a:endParaRPr b="1" sz="1467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1"/>
              </a:spcBef>
              <a:spcAft>
                <a:spcPts val="0"/>
              </a:spcAft>
              <a:buNone/>
            </a:pPr>
            <a:r>
              <a:rPr b="1" lang="en-GB" sz="1467">
                <a:latin typeface="Verdana"/>
                <a:ea typeface="Verdana"/>
                <a:cs typeface="Verdana"/>
                <a:sym typeface="Verdana"/>
              </a:rPr>
              <a:t>LOGO HERE</a:t>
            </a:r>
            <a:br>
              <a:rPr b="1" lang="en-GB" sz="1467">
                <a:latin typeface="Verdana"/>
                <a:ea typeface="Verdana"/>
                <a:cs typeface="Verdana"/>
                <a:sym typeface="Verdana"/>
              </a:rPr>
            </a:br>
            <a:br>
              <a:rPr i="0" lang="en-GB" sz="1300" u="none" cap="none" strike="noStrike">
                <a:latin typeface="Verdana"/>
                <a:ea typeface="Verdana"/>
                <a:cs typeface="Verdana"/>
                <a:sym typeface="Verdana"/>
              </a:rPr>
            </a:br>
            <a:endParaRPr i="0" sz="13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41675" y="473550"/>
            <a:ext cx="9810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STUDIO</a:t>
            </a: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’S GAME EXPERIENCE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16250" y="1324650"/>
            <a:ext cx="66963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What are your team </a:t>
            </a: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strengths</a:t>
            </a: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, why should they choose your game over all the other games that they have pitching to them.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You can list down awards previously won here, and you can also dedicate a slide for previous games and units sold of those games.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3134400" y="1848600"/>
            <a:ext cx="59232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Development Funding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Store support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Marketing support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A partner who understands          us and our game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3597275" y="875425"/>
            <a:ext cx="4759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LOOKING FOR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2478900" y="1274225"/>
            <a:ext cx="72342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Thank you! 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Contact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email.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FE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465542" y="1497367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GAMEPLAY TRAILER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In-Game Footage of the actual gameplay, a developer commentary isn’t necessary but it is appreciated.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90942" y="3349267"/>
            <a:ext cx="46575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PITCH DECK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That has the information and links to other things.</a:t>
            </a:r>
            <a:b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32284" y="4848767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COMPARISON REPORT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study on 10 games similar to yours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380308" y="1502700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PLAY THE GAME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Sometimes it’s frustrating to see a nice game but I maybe playing it wrong. It also doesn’t hurt to tell me what works and what doesn’t.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450433" y="3354600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BUDGET SPREADSHEET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fully detailed breakdown of cost per month across the whole cycle of development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02467" y="4972833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450417" y="4848767"/>
            <a:ext cx="4657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DESIGN DOCUMENT </a:t>
            </a:r>
            <a:r>
              <a:rPr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digested document listing down the features, the levels, the characters (if any) and preferably with features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3150" y="252775"/>
            <a:ext cx="107523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PUT THESE IN A DROPBOX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SO YOU CAN JUST SEND LINKS</a:t>
            </a:r>
            <a:endParaRPr b="1"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F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1653267" y="430567"/>
            <a:ext cx="60900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21575" y="624367"/>
            <a:ext cx="9864000" cy="5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 </a:t>
            </a:r>
            <a:r>
              <a:rPr lang="en-GB" sz="1600">
                <a:solidFill>
                  <a:schemeClr val="dk1"/>
                </a:solidFill>
              </a:rPr>
              <a:t>{Name of someone}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{who are you &amp; link to company, preferably with links to previously projects but first time developers are more than welcome}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game we’d like to pitch to you.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[gif of the game]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{more information on the game - tagline, genre, elevator pitch! sell it!}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{budget + what you need}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{additional information, dropbox link or breakdown}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if you have any questions, thank you!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{provide other contact options}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best,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Name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03150" y="252775"/>
            <a:ext cx="107523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EMAIL TEMPLATE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THIS IS JUST AN EXAMPLE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965650" y="2576850"/>
            <a:ext cx="62607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PITCH TEMPLATE STARTS HERE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(IF YOU WANT SAMPLES, DM ME)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2697425" y="1605000"/>
            <a:ext cx="62607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SAY HI TO WHO YOU’RE PITCHING TO HERE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(PREFERABLY A LOGO)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728325" y="4093650"/>
            <a:ext cx="61989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It’s more work but it also means you’ve done your research on who you’re pitching to. Also use in game assets to be your pitch’s background.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5085700" y="1501800"/>
            <a:ext cx="6260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STUDIO NAME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DEVELOPER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085700" y="2542200"/>
            <a:ext cx="39324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When the studio was founded, and what kind of games do you make or want to make.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282163" y="1136800"/>
            <a:ext cx="2145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Verdana"/>
                <a:ea typeface="Verdana"/>
                <a:cs typeface="Verdana"/>
                <a:sym typeface="Verdana"/>
              </a:rPr>
              <a:t>PERSON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DESIGNATION</a:t>
            </a:r>
            <a:r>
              <a:rPr lang="en-GB">
                <a:latin typeface="Verdana"/>
                <a:ea typeface="Verdana"/>
                <a:cs typeface="Verdana"/>
                <a:sym typeface="Verdana"/>
              </a:rPr>
              <a:t> @twitterhandle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273150" y="1955975"/>
            <a:ext cx="3644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Short bio about specialty, games worked on previously.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849450" y="1228950"/>
            <a:ext cx="1341600" cy="13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253188" y="3237313"/>
            <a:ext cx="2145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Verdana"/>
                <a:ea typeface="Verdana"/>
                <a:cs typeface="Verdana"/>
                <a:sym typeface="Verdana"/>
              </a:rPr>
              <a:t>PERSON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DESIGNATION @twitterhandle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244175" y="4056488"/>
            <a:ext cx="3644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Short bio about specialty, games worked on previously.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820475" y="3329463"/>
            <a:ext cx="1341600" cy="13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933488" y="1136800"/>
            <a:ext cx="2145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endParaRPr sz="16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DESIGNATION @twitterhandle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924475" y="1955975"/>
            <a:ext cx="3644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Short bio about specialty, games worked on previously. 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6500775" y="1228950"/>
            <a:ext cx="1341600" cy="13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904513" y="3237313"/>
            <a:ext cx="2145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endParaRPr sz="16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DESIGNATION @twitterhandle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895500" y="4056488"/>
            <a:ext cx="3644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Short bio about specialty, games worked on previously. 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471800" y="3329463"/>
            <a:ext cx="1341600" cy="13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697425" y="1605000"/>
            <a:ext cx="6260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Verdana"/>
                <a:ea typeface="Verdana"/>
                <a:cs typeface="Verdana"/>
                <a:sym typeface="Verdana"/>
              </a:rPr>
              <a:t>GAME TITLE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Verdana"/>
                <a:ea typeface="Verdana"/>
                <a:cs typeface="Verdana"/>
                <a:sym typeface="Verdana"/>
              </a:rPr>
              <a:t>(PREFERABLY A LOGO)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728325" y="2910750"/>
            <a:ext cx="6198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You can place a short description here.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Verdana"/>
                <a:ea typeface="Verdana"/>
                <a:cs typeface="Verdana"/>
                <a:sym typeface="Verdana"/>
              </a:rPr>
              <a:t>But not too much.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6EFE8"/>
                </a:solidFill>
                <a:latin typeface="Josefin Sans"/>
                <a:ea typeface="Josefin Sans"/>
                <a:cs typeface="Josefin Sans"/>
                <a:sym typeface="Josefin Sans"/>
              </a:rPr>
              <a:t>www.website.com</a:t>
            </a:r>
            <a:br>
              <a:rPr b="1" lang="en-GB" sz="1200">
                <a:solidFill>
                  <a:srgbClr val="F6EFE8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-GB" sz="1200">
                <a:solidFill>
                  <a:srgbClr val="F6EFE8"/>
                </a:solidFill>
                <a:latin typeface="Josefin Sans"/>
                <a:ea typeface="Josefin Sans"/>
                <a:cs typeface="Josefin Sans"/>
                <a:sym typeface="Josefin Sans"/>
              </a:rPr>
              <a:t>@twitterhandleofstudio</a:t>
            </a:r>
            <a:endParaRPr b="1" sz="1200">
              <a:solidFill>
                <a:srgbClr val="F6EFE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010250" y="548875"/>
            <a:ext cx="6779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PUT FEATURE HERE </a:t>
            </a:r>
            <a:endParaRPr b="1" sz="3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 OF THE GAME</a:t>
            </a:r>
            <a:endParaRPr b="1"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903600" y="1683200"/>
            <a:ext cx="48861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Talk about what type of game it is. Break down the features into different slides which can be any of the following: narrative, combat, economics.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give an overview of the feature through bullet points and place gifs on one of the sides. 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Breakdown of the Feature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example: Combat (Real time and/or Tactical)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Another example: Inventory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gifs or images on the open spaces so it’s easier to understand your game.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CF9F6"/>
                </a:solidFill>
                <a:latin typeface="Josefin Sans"/>
                <a:ea typeface="Josefin Sans"/>
                <a:cs typeface="Josefin Sans"/>
                <a:sym typeface="Josefin Sans"/>
              </a:rPr>
              <a:t>www.website.com</a:t>
            </a:r>
            <a:br>
              <a:rPr b="1" lang="en-GB" sz="1200">
                <a:solidFill>
                  <a:srgbClr val="FCF9F6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-GB" sz="1200">
                <a:solidFill>
                  <a:srgbClr val="FCF9F6"/>
                </a:solidFill>
                <a:latin typeface="Josefin Sans"/>
                <a:ea typeface="Josefin Sans"/>
                <a:cs typeface="Josefin Sans"/>
                <a:sym typeface="Josefin Sans"/>
              </a:rPr>
              <a:t>@twitterhandleofstudio</a:t>
            </a:r>
            <a:endParaRPr b="1" sz="1200">
              <a:solidFill>
                <a:srgbClr val="FCF9F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596000" y="622152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www.website.com</a:t>
            </a:r>
            <a:br>
              <a:rPr b="1" lang="en-GB" sz="1200">
                <a:latin typeface="Verdana"/>
                <a:ea typeface="Verdana"/>
                <a:cs typeface="Verdana"/>
                <a:sym typeface="Verdana"/>
              </a:rPr>
            </a:b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@twitterhandleofstudio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