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0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8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9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0683-EE55-4D8B-B8F4-17E68311BD2A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BAC4-64A3-4098-B106-A43499160B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Multi-Domain Collaborative Filtering</a:t>
            </a:r>
            <a:endParaRPr lang="en-US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Formel-Sezierung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Multi-Domain Collaborative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/>
              <a:t>Bewertungslücken kompensieren</a:t>
            </a:r>
          </a:p>
          <a:p>
            <a:r>
              <a:rPr lang="de-AT" dirty="0" smtClean="0"/>
              <a:t>Algorithmus um viele Domänen abzudecken</a:t>
            </a:r>
          </a:p>
          <a:p>
            <a:r>
              <a:rPr lang="de-AT" dirty="0" smtClean="0"/>
              <a:t>Übertragung von Bewertungskorrelations-problemen von einer Domäne (z. B. Bücher) auf eine andere Domäne (z. B. Elektronik)</a:t>
            </a:r>
          </a:p>
          <a:p>
            <a:r>
              <a:rPr lang="de-AT" dirty="0" smtClean="0"/>
              <a:t>Automatisch lernendes System</a:t>
            </a:r>
          </a:p>
          <a:p>
            <a:r>
              <a:rPr lang="de-AT" dirty="0" smtClean="0"/>
              <a:t>Hoch komplex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93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Lernfunktion mit Linkfunktion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3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480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de-AT" sz="4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AT" sz="4800">
                                      <a:latin typeface="Cambria Math"/>
                                    </a:rPr>
                                    <m:t>U</m:t>
                                  </m:r>
                                </m:e>
                                <m:sup>
                                  <m:r>
                                    <a:rPr lang="de-AT" sz="48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de-AT" sz="48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AT" sz="4800">
                                      <a:latin typeface="Cambria Math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de-AT" sz="48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de-AT" sz="4800" i="1">
                              <a:latin typeface="Cambria Math"/>
                            </a:rPr>
                            <m:t>,</m:t>
                          </m:r>
                          <m:r>
                            <a:rPr lang="de-AT" sz="4800" i="1">
                              <a:latin typeface="Cambria Math"/>
                            </a:rPr>
                            <m:t>𝜎</m:t>
                          </m:r>
                          <m:r>
                            <a:rPr lang="de-AT" sz="4800" i="1">
                              <a:latin typeface="Cambria Math"/>
                            </a:rPr>
                            <m:t>,</m:t>
                          </m:r>
                          <m:r>
                            <a:rPr lang="de-AT" sz="4800" i="1">
                              <a:latin typeface="Cambria Math"/>
                            </a:rPr>
                            <m:t>𝜆</m:t>
                          </m:r>
                          <m:r>
                            <a:rPr lang="de-AT" sz="4800" i="1">
                              <a:latin typeface="Cambria Math"/>
                            </a:rPr>
                            <m:t>,</m:t>
                          </m:r>
                          <m:r>
                            <a:rPr lang="de-AT" sz="4800" i="1">
                              <a:latin typeface="Cambria Math"/>
                            </a:rPr>
                            <m:t>𝜂</m:t>
                          </m:r>
                          <m:r>
                            <a:rPr lang="de-AT" sz="4800" i="1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AT" sz="4800">
                              <a:latin typeface="Cambria Math"/>
                            </a:rPr>
                            <m:t>Ω</m:t>
                          </m:r>
                          <m:r>
                            <a:rPr lang="de-AT" sz="4800" i="1">
                              <a:latin typeface="Cambria Math"/>
                            </a:rPr>
                            <m:t>,</m:t>
                          </m:r>
                          <m:r>
                            <a:rPr lang="de-AT" sz="4800" i="1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AT" sz="4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4800" i="1">
                              <a:latin typeface="Cambria Math"/>
                            </a:rPr>
                            <m:t>𝑖</m:t>
                          </m:r>
                          <m:r>
                            <a:rPr lang="de-AT" sz="4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48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AT" sz="4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AT" sz="4800" i="1">
                                      <a:latin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  <m:r>
                        <a:rPr lang="de-AT" sz="4800" i="1">
                          <a:latin typeface="Cambria Math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4800" i="1">
                              <a:latin typeface="Cambria Math"/>
                            </a:rPr>
                            <m:t>𝑗</m:t>
                          </m:r>
                          <m:r>
                            <a:rPr lang="de-AT" sz="4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4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de-AT" sz="48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de-AT" sz="4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𝑗𝑘</m:t>
                                      </m:r>
                                    </m:sub>
                                    <m:sup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de-AT" sz="4800" i="1">
                                      <a:latin typeface="Cambria Math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4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4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4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AT" sz="4800" b="1" i="1">
                                                      <a:latin typeface="Cambria Math"/>
                                                    </a:rPr>
                                                    <m:t>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AT" sz="4800" i="1">
                                                      <a:latin typeface="Cambria Math"/>
                                                    </a:rPr>
                                                    <m:t>𝑗𝑘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AT" sz="48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48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4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48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de-AT" sz="4800" b="1" i="1">
                                                          <a:latin typeface="Cambria Math"/>
                                                        </a:rPr>
                                                        <m:t>𝐔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AT" sz="4800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de-AT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de-AT" sz="48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Sup>
                                            <m:sSubSupPr>
                                              <m:ctrlPr>
                                                <a:rPr lang="en-US" sz="48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AT" sz="4800" b="1" i="1">
                                                  <a:latin typeface="Cambria Math"/>
                                                </a:rPr>
                                                <m:t>𝐕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sz="48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AT" sz="4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de-AT" sz="48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4800" i="1">
                              <a:latin typeface="Cambria Math"/>
                            </a:rPr>
                            <m:t>𝑖</m:t>
                          </m:r>
                          <m:r>
                            <a:rPr lang="de-AT" sz="4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48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AT" sz="4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AT" sz="4800" i="1">
                                      <a:latin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  <m:r>
                        <a:rPr lang="de-AT" sz="4800" i="1">
                          <a:latin typeface="Cambria Math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4800" i="1">
                              <a:latin typeface="Cambria Math"/>
                            </a:rPr>
                            <m:t>𝑗</m:t>
                          </m:r>
                          <m:r>
                            <a:rPr lang="de-AT" sz="4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4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48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AT" sz="4800" b="1" i="1">
                                              <a:latin typeface="Cambria Math"/>
                                            </a:rPr>
                                            <m:t>𝐔</m:t>
                                          </m:r>
                                        </m:e>
                                        <m:sub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de-AT" sz="48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4800" b="1" i="1">
                                      <a:latin typeface="Cambria Math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de-AT" sz="4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AT" sz="48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de-AT" sz="48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4800" i="1">
                              <a:latin typeface="Cambria Math"/>
                            </a:rPr>
                            <m:t>𝑖</m:t>
                          </m:r>
                          <m:r>
                            <a:rPr lang="de-AT" sz="4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48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AT" sz="4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AT" sz="4800" i="1">
                                      <a:latin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  <m:r>
                        <a:rPr lang="de-AT" sz="4800" i="1">
                          <a:latin typeface="Cambria Math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4800" i="1">
                              <a:latin typeface="Cambria Math"/>
                            </a:rPr>
                            <m:t>𝑗</m:t>
                          </m:r>
                          <m:r>
                            <a:rPr lang="de-AT" sz="4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4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48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AT" sz="4800" b="1" i="1">
                                              <a:latin typeface="Cambria Math"/>
                                            </a:rPr>
                                            <m:t>𝐕</m:t>
                                          </m:r>
                                        </m:e>
                                        <m:sub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de-AT" sz="48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4800" b="1" i="1">
                                      <a:latin typeface="Cambria Math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de-AT" sz="4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AT" sz="48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de-AT" sz="4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4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AT" sz="4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AT" sz="4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de-AT" sz="4800" i="1">
                          <a:latin typeface="Cambria Math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4800" i="1">
                              <a:latin typeface="Cambria Math"/>
                            </a:rPr>
                            <m:t>𝑖</m:t>
                          </m:r>
                          <m:r>
                            <a:rPr lang="de-AT" sz="4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48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AT" sz="480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48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×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sz="4800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sz="4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en-US" sz="4800" i="1">
                                                      <a:latin typeface="Cambria Math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de-AT" sz="48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de-AT" sz="4800" i="1">
                                                      <a:latin typeface="Cambria Math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en-US" sz="48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AT" sz="4800" i="1">
                                                          <a:latin typeface="Cambria Math"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AT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48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de-AT" sz="4800" i="1">
                                                          <a:latin typeface="Cambria Math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AT" sz="4800" i="1">
                                                          <a:latin typeface="Cambria Math"/>
                                                        </a:rPr>
                                                        <m:t>𝑗𝑘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de-AT" sz="4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de-AT" sz="4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4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AT" sz="4800" i="1">
                              <a:latin typeface="Cambria Math"/>
                            </a:rPr>
                            <m:t>𝑚𝑑</m:t>
                          </m:r>
                        </m:num>
                        <m:den>
                          <m:r>
                            <a:rPr lang="de-AT" sz="4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de-AT" sz="4800" i="1">
                          <a:latin typeface="Cambria Math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4800" i="1">
                              <a:latin typeface="Cambria Math"/>
                            </a:rPr>
                            <m:t>𝑖</m:t>
                          </m:r>
                          <m:r>
                            <a:rPr lang="de-AT" sz="4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48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AT" sz="480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48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de-AT" sz="48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4800" i="1">
                              <a:latin typeface="Cambria Math"/>
                            </a:rPr>
                            <m:t>𝑖</m:t>
                          </m:r>
                          <m:r>
                            <a:rPr lang="de-AT" sz="4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48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AT" sz="4800" i="1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AT" sz="4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AT" sz="4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AT" sz="4800" i="1">
                                  <a:latin typeface="Cambria Math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AT" sz="480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48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de-AT" sz="4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4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AT" sz="4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AT" sz="4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de-AT" sz="4800" i="1">
                          <a:latin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de-AT" sz="4800">
                          <a:latin typeface="Cambria Math"/>
                        </a:rPr>
                        <m:t>tr</m:t>
                      </m:r>
                      <m:d>
                        <m:dPr>
                          <m:ctrlPr>
                            <a:rPr lang="en-US" sz="4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AT" sz="4800" b="1" i="1">
                              <a:latin typeface="Cambria Math"/>
                            </a:rPr>
                            <m:t>𝐔</m:t>
                          </m:r>
                          <m:sSup>
                            <m:sSup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AT" sz="4800" b="1" i="1">
                                  <a:latin typeface="Cambria Math"/>
                                </a:rPr>
                                <m:t>𝛀</m:t>
                              </m:r>
                            </m:e>
                            <m:sup>
                              <m:r>
                                <a:rPr lang="de-AT" sz="4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AT" sz="4800" b="1" i="1">
                                  <a:latin typeface="Cambria Math"/>
                                </a:rPr>
                                <m:t>𝐔</m:t>
                              </m:r>
                            </m:e>
                            <m:sup>
                              <m:r>
                                <a:rPr lang="de-AT" sz="4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de-AT" sz="4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4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AT" sz="4800" i="1">
                              <a:latin typeface="Cambria Math"/>
                            </a:rPr>
                            <m:t>𝑚𝑑</m:t>
                          </m:r>
                        </m:num>
                        <m:den>
                          <m:r>
                            <a:rPr lang="de-AT" sz="4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de-AT" sz="4800" i="1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sz="4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sz="480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AT" sz="4800" b="1" i="1">
                                  <a:latin typeface="Cambria Math"/>
                                </a:rPr>
                                <m:t>𝛀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de-AT" sz="48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4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4800" i="1">
                              <a:latin typeface="Cambria Math"/>
                            </a:rPr>
                            <m:t>𝑖</m:t>
                          </m:r>
                          <m:r>
                            <a:rPr lang="de-AT" sz="4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4800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sz="48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4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de-AT" sz="48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AT" sz="4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AT" sz="48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4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sz="4800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de-AT" sz="4800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4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AT" sz="4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sz="4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sz="4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4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AT" sz="4800" i="1">
                                                      <a:latin typeface="Cambria Math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AT" sz="4800" i="1">
                                                      <a:latin typeface="Cambria Math"/>
                                                    </a:rPr>
                                                    <m:t>𝑗𝑘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AT" sz="48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e-AT" sz="4800" i="1">
                                                  <a:latin typeface="Cambria Math"/>
                                                </a:rPr>
                                                <m:t>×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sz="4800" i="1">
                                                      <a:latin typeface="Cambria Math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de-AT" sz="4800">
                                                      <a:latin typeface="Cambria Math"/>
                                                    </a:rPr>
                                                    <m:t>ln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48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48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de-AT" sz="4800" i="1">
                                                              <a:latin typeface="Cambria Math"/>
                                                            </a:rPr>
                                                            <m:t>𝑔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de-AT" sz="4800" i="1"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48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Sup>
                                                            <m:sSubSupPr>
                                                              <m:ctrlPr>
                                                                <a:rPr lang="en-US" sz="4800" i="1">
                                                                  <a:latin typeface="Cambria Math"/>
                                                                </a:rPr>
                                                              </m:ctrlPr>
                                                            </m:sSubSupPr>
                                                            <m:e>
                                                              <m:r>
                                                                <a:rPr lang="de-AT" sz="4800" b="1" i="1">
                                                                  <a:latin typeface="Cambria Math"/>
                                                                </a:rPr>
                                                                <m:t>𝐗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de-AT" sz="4800" i="1">
                                                                  <a:latin typeface="Cambria Math"/>
                                                                </a:rPr>
                                                                <m:t>𝑗𝑘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de-AT" sz="4800" i="1">
                                                                  <a:latin typeface="Cambria Math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p>
                                                          </m:sSubSup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func>
                                              <m:r>
                                                <a:rPr lang="de-AT" sz="4800" i="1"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de-AT" sz="4800">
                                                  <a:latin typeface="Cambria Math"/>
                                                </a:rPr>
                                                <m:t>Konstante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3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</a:t>
            </a:r>
            <a:r>
              <a:rPr lang="en-US" dirty="0" smtClean="0"/>
              <a:t> </a:t>
            </a:r>
            <a:r>
              <a:rPr lang="de-AT" dirty="0" smtClean="0"/>
              <a:t>Linkfunktion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 smtClean="0"/>
              <a:t>Ungenauigkeit</a:t>
            </a:r>
            <a:r>
              <a:rPr lang="en-US" dirty="0" smtClean="0"/>
              <a:t> </a:t>
            </a:r>
            <a:r>
              <a:rPr lang="de-AT" dirty="0" smtClean="0"/>
              <a:t>entgegenwirken</a:t>
            </a:r>
          </a:p>
          <a:p>
            <a:r>
              <a:rPr lang="de-AT" dirty="0" smtClean="0"/>
              <a:t>Umwandlung in Binärform in 1. </a:t>
            </a:r>
            <a:r>
              <a:rPr lang="de-AT" dirty="0" smtClean="0"/>
              <a:t>Definition</a:t>
            </a:r>
            <a:endParaRPr lang="de-AT" dirty="0" smtClean="0"/>
          </a:p>
          <a:p>
            <a:r>
              <a:rPr lang="de-AT" dirty="0" smtClean="0"/>
              <a:t>Verlust von Bewertungsgenauigkeit</a:t>
            </a:r>
          </a:p>
          <a:p>
            <a:pPr lvl="1"/>
            <a:r>
              <a:rPr lang="de-AT" dirty="0"/>
              <a:t>z</a:t>
            </a:r>
            <a:r>
              <a:rPr lang="de-AT" dirty="0" smtClean="0"/>
              <a:t>. B. Bewertungsskala von 1 bis 10</a:t>
            </a:r>
          </a:p>
          <a:p>
            <a:r>
              <a:rPr lang="de-AT" dirty="0" smtClean="0"/>
              <a:t>Erneut hoch komplex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8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AT" sz="2800" dirty="0" smtClean="0"/>
                  <a:t>Bedingte </a:t>
                </a:r>
                <a:r>
                  <a:rPr lang="de-AT" sz="2800" dirty="0" smtClean="0"/>
                  <a:t>Bewertungsverteilung in </a:t>
                </a:r>
                <a:r>
                  <a:rPr lang="de-AT" sz="2800" dirty="0" smtClean="0"/>
                  <a:t>der </a:t>
                </a:r>
                <a14:m>
                  <m:oMath xmlns:m="http://schemas.openxmlformats.org/officeDocument/2006/math">
                    <m:r>
                      <a:rPr lang="de-AT" sz="28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de-AT" sz="2800" dirty="0" smtClean="0"/>
                  <a:t>-</a:t>
                </a:r>
                <a:r>
                  <a:rPr lang="de-AT" sz="2800" dirty="0" err="1" smtClean="0"/>
                  <a:t>ten</a:t>
                </a:r>
                <a:r>
                  <a:rPr lang="de-AT" sz="2800" dirty="0" smtClean="0"/>
                  <a:t> </a:t>
                </a:r>
                <a:r>
                  <a:rPr lang="de-AT" sz="2800" dirty="0" smtClean="0"/>
                  <a:t>Domäne</a:t>
                </a:r>
                <a:br>
                  <a:rPr lang="de-AT" sz="2800" dirty="0" smtClean="0"/>
                </a:br>
                <a:r>
                  <a:rPr lang="de-AT" sz="2800" dirty="0" smtClean="0"/>
                  <a:t>(1. Definition)</a:t>
                </a:r>
                <a:endParaRPr lang="de-AT" sz="2800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80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AT" sz="2800" b="1" i="1">
                                  <a:latin typeface="Cambria Math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de-AT" sz="2800" i="1">
                              <a:latin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AT" sz="2800" b="1" i="1">
                                  <a:latin typeface="Cambria Math"/>
                                </a:rPr>
                                <m:t>𝐔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de-AT" sz="28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AT" sz="2800" b="1" i="1">
                                  <a:latin typeface="Cambria Math"/>
                                </a:rPr>
                                <m:t>𝐕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de-AT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8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AT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AT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AT" sz="2800" i="1">
                              <a:latin typeface="Cambria Math"/>
                            </a:rPr>
                            <m:t>𝑗</m:t>
                          </m:r>
                          <m:r>
                            <a:rPr lang="de-AT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de-AT" sz="2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de-AT" sz="2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AT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AT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AT" sz="2800" i="1">
                                          <a:latin typeface="Cambria Math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AT" sz="28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sz="2800" i="1">
                                                  <a:latin typeface="Cambria Math"/>
                                                </a:rPr>
                                                <m:t>𝑗𝑘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AT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de-AT" sz="2800" i="1">
                                              <a:latin typeface="Cambria Math"/>
                                            </a:rPr>
                                            <m:t>|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28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de-AT" sz="2800" b="1" i="1">
                                                          <a:latin typeface="Cambria Math"/>
                                                        </a:rPr>
                                                        <m:t>𝐔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AT" sz="2800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de-AT" sz="28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de-AT" sz="28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Sup>
                                            <m:sSubSupPr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AT" sz="2800" b="1" i="1">
                                                  <a:latin typeface="Cambria Math"/>
                                                </a:rPr>
                                                <m:t>𝐕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sz="28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AT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de-AT" sz="28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AT" sz="2800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sz="28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AT" sz="28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AT" sz="2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AT" sz="2800" i="1">
                                          <a:latin typeface="Cambria Math"/>
                                        </a:rPr>
                                        <m:t>𝑗𝑘</m:t>
                                      </m:r>
                                    </m:sub>
                                    <m:sup>
                                      <m:r>
                                        <a:rPr lang="de-AT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400" i="1" dirty="0" smtClean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AT" sz="1400" b="1" i="1">
                            <a:latin typeface="Cambria Math"/>
                          </a:rPr>
                          <m:t>𝐗</m:t>
                        </m:r>
                      </m:e>
                      <m:sup>
                        <m:r>
                          <a:rPr lang="de-AT" sz="14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dirty="0" smtClean="0"/>
                  <a:t>	… </a:t>
                </a:r>
                <a:r>
                  <a:rPr lang="en-US" sz="1400" dirty="0" err="1" smtClean="0"/>
                  <a:t>Bewertungsmatrix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für</a:t>
                </a:r>
                <a:r>
                  <a:rPr lang="en-US" sz="1400" dirty="0" smtClean="0"/>
                  <a:t> die </a:t>
                </a:r>
                <a14:m>
                  <m:oMath xmlns:m="http://schemas.openxmlformats.org/officeDocument/2006/math">
                    <m:r>
                      <a:rPr lang="de-AT" sz="1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de-AT" sz="1400" dirty="0" smtClean="0"/>
                  <a:t>-</a:t>
                </a:r>
                <a:r>
                  <a:rPr lang="de-AT" sz="1400" dirty="0" err="1" smtClean="0"/>
                  <a:t>te</a:t>
                </a:r>
                <a:r>
                  <a:rPr lang="de-AT" sz="1400" dirty="0" smtClean="0"/>
                  <a:t> Domäne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AT" sz="1400" b="1" i="1">
                            <a:latin typeface="Cambria Math"/>
                          </a:rPr>
                          <m:t>𝐔</m:t>
                        </m:r>
                      </m:e>
                      <m:sup>
                        <m:r>
                          <a:rPr lang="de-AT" sz="14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dirty="0" smtClean="0"/>
                  <a:t>	… </a:t>
                </a:r>
                <a:r>
                  <a:rPr lang="en-US" sz="1400" dirty="0" err="1" smtClean="0"/>
                  <a:t>Latente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Benutzermatrix</a:t>
                </a:r>
                <a:endParaRPr lang="en-US" sz="1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AT" sz="1400" b="1" i="1">
                            <a:latin typeface="Cambria Math"/>
                          </a:rPr>
                          <m:t>𝐕</m:t>
                        </m:r>
                      </m:e>
                      <m:sup>
                        <m:r>
                          <a:rPr lang="de-AT" sz="14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dirty="0" smtClean="0"/>
                  <a:t>	… </a:t>
                </a:r>
                <a:r>
                  <a:rPr lang="en-US" sz="1400" dirty="0" err="1" smtClean="0"/>
                  <a:t>Latente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Objekteigenschaftsmatrix</a:t>
                </a:r>
                <a:endParaRPr lang="en-US" sz="1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de-AT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	… </a:t>
                </a:r>
                <a:r>
                  <a:rPr lang="en-US" sz="1400" dirty="0" err="1" smtClean="0"/>
                  <a:t>Standardabweichung</a:t>
                </a:r>
                <a:r>
                  <a:rPr lang="en-US" sz="1400" dirty="0" smtClean="0"/>
                  <a:t> </a:t>
                </a:r>
                <a:r>
                  <a:rPr lang="en-US" sz="1400" dirty="0" smtClean="0"/>
                  <a:t>(</a:t>
                </a:r>
                <a:r>
                  <a:rPr lang="en-US" sz="1400" i="1" dirty="0" smtClean="0"/>
                  <a:t>Sigma</a:t>
                </a:r>
                <a:r>
                  <a:rPr lang="en-US" sz="1400" dirty="0" smtClean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AT" sz="140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1400" dirty="0" smtClean="0"/>
                  <a:t>	… </a:t>
                </a:r>
                <a:r>
                  <a:rPr lang="en-US" sz="1400" dirty="0" err="1" smtClean="0"/>
                  <a:t>Benutzerindex</a:t>
                </a:r>
                <a:r>
                  <a:rPr lang="en-US" sz="1400" dirty="0" smtClean="0"/>
                  <a:t> / -iterator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AT" sz="1400" i="1" smtClean="0">
                        <a:latin typeface="Cambria Math"/>
                      </a:rPr>
                      <m:t>𝑚</m:t>
                    </m:r>
                    <m:r>
                      <m:rPr>
                        <m:nor/>
                      </m:rPr>
                      <a:rPr lang="en-US" sz="1400" dirty="0" smtClean="0"/>
                      <m:t>	</m:t>
                    </m:r>
                  </m:oMath>
                </a14:m>
                <a:r>
                  <a:rPr lang="en-US" sz="1400" dirty="0" smtClean="0"/>
                  <a:t>	… </a:t>
                </a:r>
                <a:r>
                  <a:rPr lang="en-US" sz="1400" dirty="0" err="1" smtClean="0"/>
                  <a:t>alle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Benutzer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aller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Domänen</a:t>
                </a:r>
                <a:endParaRPr lang="en-US" sz="1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AT" sz="140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1400" dirty="0" smtClean="0"/>
                  <a:t>	… </a:t>
                </a:r>
                <a:r>
                  <a:rPr lang="en-US" sz="1400" dirty="0" err="1" smtClean="0"/>
                  <a:t>Objektindex</a:t>
                </a:r>
                <a:r>
                  <a:rPr lang="en-US" sz="1400" dirty="0" smtClean="0"/>
                  <a:t> / -iterator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AT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900" dirty="0" smtClean="0"/>
                      <m:t>	</m:t>
                    </m:r>
                  </m:oMath>
                </a14:m>
                <a:r>
                  <a:rPr lang="en-US" sz="1400" dirty="0" smtClean="0"/>
                  <a:t>	… </a:t>
                </a:r>
                <a:r>
                  <a:rPr lang="en-US" sz="1400" dirty="0" err="1" smtClean="0"/>
                  <a:t>alle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Objekte</a:t>
                </a:r>
                <a:r>
                  <a:rPr lang="en-US" sz="1400" dirty="0" smtClean="0"/>
                  <a:t> der </a:t>
                </a:r>
                <a14:m>
                  <m:oMath xmlns:m="http://schemas.openxmlformats.org/officeDocument/2006/math">
                    <m:r>
                      <a:rPr lang="de-AT" sz="1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de-AT" sz="1400" dirty="0" smtClean="0"/>
                  <a:t>-</a:t>
                </a:r>
                <a:r>
                  <a:rPr lang="de-AT" sz="1400" dirty="0" err="1" smtClean="0"/>
                  <a:t>ten</a:t>
                </a:r>
                <a:r>
                  <a:rPr lang="de-AT" sz="1400" dirty="0" smtClean="0"/>
                  <a:t> Domäne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e>
                      <m:sup>
                        <m:sSubSup>
                          <m:sSub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AT" sz="1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AT" sz="1400" i="1">
                                <a:latin typeface="Cambria Math"/>
                              </a:rPr>
                              <m:t>𝑗𝑘</m:t>
                            </m:r>
                          </m:sub>
                          <m:sup>
                            <m:r>
                              <a:rPr lang="de-AT" sz="1400" i="1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1400" dirty="0"/>
                  <a:t>	</a:t>
                </a:r>
                <a:r>
                  <a:rPr lang="en-US" sz="1400" dirty="0" smtClean="0"/>
                  <a:t>… </a:t>
                </a:r>
                <a:r>
                  <a:rPr lang="en-US" sz="1400" dirty="0" err="1"/>
                  <a:t>Indikatorfunktion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für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Binärbewertung</a:t>
                </a:r>
                <a:r>
                  <a:rPr lang="en-US" sz="1400" dirty="0"/>
                  <a:t> (1 falls </a:t>
                </a:r>
                <a:r>
                  <a:rPr lang="en-US" sz="1400" dirty="0" err="1"/>
                  <a:t>Bewertung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vorliegt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sonst</a:t>
                </a:r>
                <a:r>
                  <a:rPr lang="en-US" sz="1400" dirty="0"/>
                  <a:t> 0)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AT" sz="1400" i="1"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de-AT" sz="1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1" i="0" smtClean="0">
                            <a:latin typeface="Cambria Math"/>
                          </a:rPr>
                          <m:t>𝐦</m:t>
                        </m:r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r>
                          <a:rPr lang="el-GR" sz="1400" b="1" i="0" smtClean="0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</m:d>
                  </m:oMath>
                </a14:m>
                <a:r>
                  <a:rPr lang="en-US" sz="1400" dirty="0"/>
                  <a:t>	… </a:t>
                </a:r>
                <a:r>
                  <a:rPr lang="en-US" sz="1400" dirty="0" err="1" smtClean="0"/>
                  <a:t>Multivarianz</a:t>
                </a:r>
                <a:r>
                  <a:rPr lang="en-US" sz="1400" dirty="0" smtClean="0"/>
                  <a:t> der </a:t>
                </a:r>
                <a:r>
                  <a:rPr lang="en-US" sz="1400" dirty="0" err="1" smtClean="0"/>
                  <a:t>Normalverteilung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vom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mittleren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/>
                      </a:rPr>
                      <m:t>𝐦</m:t>
                    </m:r>
                  </m:oMath>
                </a14:m>
                <a:r>
                  <a:rPr lang="en-US" sz="1400" dirty="0" smtClean="0"/>
                  <a:t> und der </a:t>
                </a:r>
                <a:r>
                  <a:rPr lang="en-US" sz="1400" dirty="0" err="1" smtClean="0"/>
                  <a:t>Kovarianzmatrix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l-GR" sz="1400" b="1">
                        <a:latin typeface="Cambria Math"/>
                        <a:ea typeface="Cambria Math"/>
                      </a:rPr>
                      <m:t>𝚺</m:t>
                    </m:r>
                  </m:oMath>
                </a14:m>
                <a:r>
                  <a:rPr lang="en-US" sz="1400" dirty="0" smtClean="0"/>
                  <a:t> (</a:t>
                </a:r>
                <a:r>
                  <a:rPr lang="en-US" sz="1400" i="1" dirty="0" smtClean="0"/>
                  <a:t>Sigma</a:t>
                </a:r>
                <a:r>
                  <a:rPr lang="en-US" sz="1400" dirty="0" smtClean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AT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AT" sz="1400" i="1">
                            <a:latin typeface="Cambria Math"/>
                          </a:rPr>
                          <m:t>𝑗𝑘</m:t>
                        </m:r>
                      </m:sub>
                      <m:sup>
                        <m:r>
                          <a:rPr lang="de-AT" sz="14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400" dirty="0"/>
                  <a:t>	… </a:t>
                </a:r>
                <a:r>
                  <a:rPr lang="en-US" sz="1400" dirty="0" err="1" smtClean="0"/>
                  <a:t>Bewertung</a:t>
                </a:r>
                <a:r>
                  <a:rPr lang="en-US" sz="1400" dirty="0" smtClean="0"/>
                  <a:t> des </a:t>
                </a:r>
                <a14:m>
                  <m:oMath xmlns:m="http://schemas.openxmlformats.org/officeDocument/2006/math">
                    <m:r>
                      <a:rPr lang="de-AT" sz="1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1400" dirty="0" smtClean="0"/>
                  <a:t>-ten </a:t>
                </a:r>
                <a:r>
                  <a:rPr lang="en-US" sz="1400" dirty="0" err="1" smtClean="0"/>
                  <a:t>Benutzers</a:t>
                </a:r>
                <a:r>
                  <a:rPr lang="en-US" sz="1400" dirty="0" smtClean="0"/>
                  <a:t> des </a:t>
                </a:r>
                <a14:m>
                  <m:oMath xmlns:m="http://schemas.openxmlformats.org/officeDocument/2006/math">
                    <m:r>
                      <a:rPr lang="de-AT" sz="14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1400" dirty="0" smtClean="0"/>
                  <a:t>-ten </a:t>
                </a:r>
                <a:r>
                  <a:rPr lang="en-US" sz="1400" dirty="0" err="1" smtClean="0"/>
                  <a:t>Objektes</a:t>
                </a:r>
                <a:r>
                  <a:rPr lang="en-US" sz="14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de-AT" sz="1400" b="1" i="1">
                            <a:latin typeface="Cambria Math"/>
                          </a:rPr>
                          <m:t>𝐗</m:t>
                        </m:r>
                      </m:e>
                      <m:sup>
                        <m:r>
                          <a:rPr lang="de-AT" sz="14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1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de-AT" sz="1400" b="1" i="1">
                                    <a:latin typeface="Cambria Math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a:rPr lang="de-AT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de-AT" sz="1400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de-AT" sz="1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400" dirty="0"/>
                  <a:t>	… </a:t>
                </a:r>
                <a:r>
                  <a:rPr lang="en-US" sz="1400" dirty="0" err="1" smtClean="0"/>
                  <a:t>Transponierter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latenter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Benutzervektor</a:t>
                </a:r>
                <a:endParaRPr lang="en-US" sz="1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AT" sz="1400" b="1" i="1">
                            <a:latin typeface="Cambria Math"/>
                          </a:rPr>
                          <m:t>𝐕</m:t>
                        </m:r>
                      </m:e>
                      <m:sub>
                        <m:r>
                          <a:rPr lang="de-AT" sz="14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de-AT" sz="14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400" dirty="0"/>
                  <a:t>	… </a:t>
                </a:r>
                <a:r>
                  <a:rPr lang="en-US" sz="1400" dirty="0" err="1" smtClean="0"/>
                  <a:t>Latenter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Objekteigenschaftsvektor</a:t>
                </a:r>
                <a:endParaRPr lang="en-US" sz="1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AT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de-AT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de-AT" sz="1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400" dirty="0"/>
                  <a:t>	… </a:t>
                </a:r>
                <a:r>
                  <a:rPr lang="en-US" sz="1400" dirty="0" err="1" smtClean="0"/>
                  <a:t>Varianz</a:t>
                </a:r>
                <a:r>
                  <a:rPr lang="en-US" sz="1400" dirty="0" smtClean="0"/>
                  <a:t> (</a:t>
                </a:r>
                <a:r>
                  <a:rPr lang="en-US" sz="1400" i="1" dirty="0" smtClean="0"/>
                  <a:t>Sigma</a:t>
                </a:r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2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4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Bildschirmpräsentation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Multi-Domain Collaborative Filtering</vt:lpstr>
      <vt:lpstr>Multi-Domain Collaborative Filtering</vt:lpstr>
      <vt:lpstr>Lernfunktion mit Linkfunktion</vt:lpstr>
      <vt:lpstr>Die Linkfunktion</vt:lpstr>
      <vt:lpstr>Bedingte Bewertungsverteilung in der i-ten Domäne (1. Definition)</vt:lpstr>
    </vt:vector>
  </TitlesOfParts>
  <Company>bobdo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Multi-Domain Collaborative Filtering</dc:title>
  <dc:creator>Richard Fussenegger</dc:creator>
  <cp:lastModifiedBy>Richard Fussenegger</cp:lastModifiedBy>
  <cp:revision>14</cp:revision>
  <dcterms:created xsi:type="dcterms:W3CDTF">2012-11-14T17:02:44Z</dcterms:created>
  <dcterms:modified xsi:type="dcterms:W3CDTF">2012-11-14T19:55:22Z</dcterms:modified>
</cp:coreProperties>
</file>