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29.05.2013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Research Seminar 1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B80F-74E8-4CCF-913C-5124044E426C}" type="datetimeFigureOut">
              <a:rPr lang="de-AT" smtClean="0"/>
              <a:t>28.05.2013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 dirty="0" smtClean="0"/>
              <a:t>29.05.2013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Research Seminar 1</a:t>
            </a:r>
            <a:endParaRPr lang="de-AT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D04C4E-6ADC-426F-9604-C27123D36E40}" type="slidenum">
              <a:rPr lang="de-AT" smtClean="0"/>
              <a:t>‹Nr.›</a:t>
            </a:fld>
            <a:endParaRPr lang="de-AT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 - </a:t>
            </a:r>
            <a:r>
              <a:rPr lang="en-US" dirty="0" err="1" smtClean="0"/>
              <a:t>Graphen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1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Land-</a:t>
            </a:r>
            <a:r>
              <a:rPr lang="en-US" dirty="0" err="1" smtClean="0"/>
              <a:t>Faktor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i="1"/>
                        <m:t>𝑐𝑜𝑢𝑛𝑡𝑟𝑦𝑀𝑎𝑡𝑐h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AT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de-AT" sz="2400" i="1"/>
                              </m:ctrlPr>
                            </m:eqArrPr>
                            <m:e>
                              <m:r>
                                <a:rPr lang="de-AT" sz="2400" i="1"/>
                                <m:t>0,25 </m:t>
                              </m:r>
                              <m:r>
                                <a:rPr lang="de-AT" sz="2400" i="1"/>
                                <m:t>𝑖𝑓</m:t>
                              </m:r>
                              <m:r>
                                <a:rPr lang="de-AT" sz="2400" i="1"/>
                                <m:t> </m:t>
                              </m:r>
                              <m:r>
                                <a:rPr lang="de-AT" sz="2400" i="1"/>
                                <m:t>𝑠𝑎𝑚𝑒</m:t>
                              </m:r>
                              <m:r>
                                <a:rPr lang="de-AT" sz="2400" i="1"/>
                                <m:t> </m:t>
                              </m:r>
                              <m:r>
                                <a:rPr lang="de-AT" sz="2400" i="1"/>
                                <m:t>𝑐𝑜𝑢𝑛𝑡𝑟𝑦</m:t>
                              </m:r>
                            </m:e>
                            <m:e>
                              <m:r>
                                <a:rPr lang="de-AT" sz="2400" i="1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Distanzfunktion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𝑀𝑜𝑣𝐿𝑖𝑏𝐷𝑖𝑠𝑡𝑎𝑛𝑐𝑒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</m:t>
                      </m:r>
                      <m:f>
                        <m:fPr>
                          <m:ctrlPr>
                            <a:rPr lang="de-AT" sz="2400" i="1"/>
                          </m:ctrlPr>
                        </m:fPr>
                        <m:num>
                          <m:r>
                            <a:rPr lang="de-AT" sz="2400" i="1"/>
                            <m:t>100∗</m:t>
                          </m:r>
                          <m:d>
                            <m:dPr>
                              <m:ctrlPr>
                                <a:rPr lang="de-AT" sz="2400" i="1"/>
                              </m:ctrlPr>
                            </m:dPr>
                            <m:e>
                              <m:r>
                                <a:rPr lang="de-AT" sz="2400" i="1"/>
                                <m:t>1+</m:t>
                              </m:r>
                              <m:f>
                                <m:fPr>
                                  <m:ctrlPr>
                                    <a:rPr lang="de-AT" sz="2400" i="1"/>
                                  </m:ctrlPr>
                                </m:fPr>
                                <m:num>
                                  <m:r>
                                    <a:rPr lang="de-AT" sz="2400" i="1"/>
                                    <m:t>𝑒𝑢𝑐𝑙𝑖𝑑</m:t>
                                  </m:r>
                                  <m:d>
                                    <m:dPr>
                                      <m:ctrlPr>
                                        <a:rPr lang="de-AT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AT" sz="2400" i="1"/>
                                          </m:ctrlPr>
                                        </m:sSubPr>
                                        <m:e>
                                          <m:r>
                                            <a:rPr lang="de-AT" sz="2400" i="1"/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AT" sz="2400" i="1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AT" sz="2400" i="1"/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e-AT" sz="2400" i="1"/>
                                          </m:ctrlPr>
                                        </m:sSubPr>
                                        <m:e>
                                          <m:r>
                                            <a:rPr lang="de-AT" sz="2400" i="1"/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AT" sz="2400" i="1"/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de-AT" sz="2400" i="1"/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de-AT" sz="2400" i="1"/>
                            <m:t>∗ </m:t>
                          </m:r>
                          <m:r>
                            <a:rPr lang="de-AT" sz="2400" i="1"/>
                            <m:t>𝑦𝑒𝑎𝑟𝐹𝑎𝑐𝑡𝑜𝑟</m:t>
                          </m:r>
                          <m:d>
                            <m:dPr>
                              <m:ctrlPr>
                                <a:rPr lang="de-AT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1</m:t>
                                  </m:r>
                                </m:sub>
                              </m:sSub>
                              <m:r>
                                <a:rPr lang="de-AT" sz="2400" i="1"/>
                                <m:t>,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AT" sz="2400" i="1"/>
                              </m:ctrlPr>
                            </m:dPr>
                            <m:e>
                              <m:r>
                                <a:rPr lang="de-AT" sz="2400" i="1"/>
                                <m:t>1+</m:t>
                              </m:r>
                              <m:r>
                                <a:rPr lang="de-AT" sz="2400" i="1"/>
                                <m:t>𝑑𝑖𝑟𝑒𝑐𝑡𝑜𝑟𝑀𝑎𝑡𝑐h</m:t>
                              </m:r>
                              <m:d>
                                <m:dPr>
                                  <m:ctrlPr>
                                    <a:rPr lang="de-AT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AT" sz="24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AT" sz="2400" i="1"/>
                                <m:t>+</m:t>
                              </m:r>
                              <m:r>
                                <a:rPr lang="de-AT" sz="2400" i="1"/>
                                <m:t>𝑐𝑜𝑢𝑛𝑡𝑟𝑦𝑀𝑎𝑡𝑐h</m:t>
                              </m:r>
                              <m:d>
                                <m:dPr>
                                  <m:ctrlPr>
                                    <a:rPr lang="de-AT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AT" sz="24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AT" sz="2400" i="1"/>
                            <m:t>∗</m:t>
                          </m:r>
                          <m:f>
                            <m:fPr>
                              <m:ctrlPr>
                                <a:rPr lang="de-AT" sz="2400" i="1"/>
                              </m:ctrlPr>
                            </m:fPr>
                            <m:num>
                              <m:r>
                                <a:rPr lang="de-AT" sz="2400" i="1"/>
                                <m:t>1</m:t>
                              </m:r>
                            </m:num>
                            <m:den>
                              <m:r>
                                <a:rPr lang="de-AT" sz="2400" i="1"/>
                                <m:t>𝑟𝑎𝑡𝑖𝑛𝑔𝐹𝑎𝑐𝑡𝑜𝑟</m:t>
                              </m:r>
                              <m:d>
                                <m:dPr>
                                  <m:ctrlPr>
                                    <a:rPr lang="de-AT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AT" sz="24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AT" sz="2400" i="1"/>
                                      </m:ctrlPr>
                                    </m:sSubPr>
                                    <m:e>
                                      <m:r>
                                        <a:rPr lang="de-AT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AT" sz="24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de-AT" sz="2400" dirty="0"/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err="1" smtClean="0"/>
              <a:t>Dimensionsanzahl</a:t>
            </a:r>
            <a:endParaRPr lang="en-US" dirty="0" smtClean="0"/>
          </a:p>
          <a:p>
            <a:r>
              <a:rPr lang="en-US" dirty="0" smtClean="0"/>
              <a:t>2D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Berechnungen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Dimensionsreduktion</a:t>
            </a:r>
            <a:endParaRPr lang="en-US" dirty="0" smtClean="0"/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PCA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97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Volume Embedding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Embedding</a:t>
            </a:r>
          </a:p>
          <a:p>
            <a:r>
              <a:rPr lang="en-US" dirty="0" err="1" smtClean="0"/>
              <a:t>Dimensionsreduktion</a:t>
            </a:r>
            <a:endParaRPr lang="en-US" dirty="0" smtClean="0"/>
          </a:p>
          <a:p>
            <a:r>
              <a:rPr lang="en-US" dirty="0" err="1" smtClean="0"/>
              <a:t>Effizienter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kPCA</a:t>
            </a:r>
            <a:endParaRPr lang="en-US" dirty="0" smtClean="0"/>
          </a:p>
          <a:p>
            <a:r>
              <a:rPr lang="en-US" dirty="0" smtClean="0"/>
              <a:t>Sparse 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07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MVE-</a:t>
            </a:r>
            <a:r>
              <a:rPr lang="en-US" dirty="0" err="1" smtClean="0"/>
              <a:t>Algorithmus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8" y="1219200"/>
            <a:ext cx="7123643" cy="4937125"/>
          </a:xfrm>
        </p:spPr>
      </p:pic>
    </p:spTree>
    <p:extLst>
      <p:ext uri="{BB962C8B-B14F-4D97-AF65-F5344CB8AC3E}">
        <p14:creationId xmlns:p14="http://schemas.microsoft.com/office/powerpoint/2010/main" val="2670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Schritte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Implementierung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Visualisierung</a:t>
            </a:r>
            <a:endParaRPr lang="en-US" dirty="0" smtClean="0"/>
          </a:p>
          <a:p>
            <a:r>
              <a:rPr lang="en-US" dirty="0" err="1" smtClean="0"/>
              <a:t>Anpassungen</a:t>
            </a:r>
            <a:endParaRPr lang="en-US" dirty="0" smtClean="0"/>
          </a:p>
          <a:p>
            <a:r>
              <a:rPr lang="en-US" dirty="0" err="1" smtClean="0"/>
              <a:t>Metrik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62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Recommender System</a:t>
            </a:r>
          </a:p>
          <a:p>
            <a:r>
              <a:rPr lang="en-US" dirty="0" err="1" smtClean="0"/>
              <a:t>Ähnlichkeiten</a:t>
            </a:r>
            <a:r>
              <a:rPr lang="en-US" dirty="0" smtClean="0"/>
              <a:t> von </a:t>
            </a:r>
            <a:r>
              <a:rPr lang="en-US" dirty="0" err="1" smtClean="0"/>
              <a:t>Filmen</a:t>
            </a:r>
            <a:endParaRPr lang="en-US" dirty="0" smtClean="0"/>
          </a:p>
          <a:p>
            <a:r>
              <a:rPr lang="en-US" dirty="0" err="1" smtClean="0"/>
              <a:t>Graphenmodell</a:t>
            </a:r>
            <a:endParaRPr lang="en-US" dirty="0" smtClean="0"/>
          </a:p>
          <a:p>
            <a:r>
              <a:rPr lang="en-US" dirty="0" err="1" smtClean="0"/>
              <a:t>Distanzfunktion</a:t>
            </a:r>
            <a:endParaRPr lang="en-US" dirty="0" smtClean="0"/>
          </a:p>
          <a:p>
            <a:r>
              <a:rPr lang="en-US" dirty="0" err="1" smtClean="0"/>
              <a:t>Vorschläge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des </a:t>
            </a:r>
            <a:r>
              <a:rPr lang="en-US" dirty="0" err="1" smtClean="0"/>
              <a:t>Graphen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1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Graphdatenbanken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Datenmodell</a:t>
            </a:r>
            <a:r>
              <a:rPr lang="en-US" dirty="0" smtClean="0"/>
              <a:t>: Graph</a:t>
            </a:r>
          </a:p>
          <a:p>
            <a:r>
              <a:rPr lang="en-US" dirty="0" smtClean="0"/>
              <a:t>Stark </a:t>
            </a:r>
            <a:r>
              <a:rPr lang="en-US" dirty="0" err="1" smtClean="0"/>
              <a:t>vernetzte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smtClean="0"/>
              <a:t>Flexible Schemata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Abfragemöglichkeiten</a:t>
            </a:r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32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Distanzberechnung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Basis: Genres</a:t>
            </a:r>
          </a:p>
          <a:p>
            <a:r>
              <a:rPr lang="en-US" dirty="0" err="1" smtClean="0"/>
              <a:t>Modifikationen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r>
              <a:rPr lang="en-US" dirty="0" smtClean="0"/>
              <a:t>Rating</a:t>
            </a:r>
          </a:p>
          <a:p>
            <a:r>
              <a:rPr lang="en-US" dirty="0" smtClean="0"/>
              <a:t>Land</a:t>
            </a:r>
          </a:p>
          <a:p>
            <a:r>
              <a:rPr lang="en-US" dirty="0" err="1" smtClean="0"/>
              <a:t>Regisseur</a:t>
            </a:r>
            <a:endParaRPr lang="en-US" dirty="0" smtClean="0"/>
          </a:p>
          <a:p>
            <a:r>
              <a:rPr lang="en-US" dirty="0" err="1" smtClean="0"/>
              <a:t>Jahr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70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Basisdistanz</a:t>
            </a:r>
            <a:r>
              <a:rPr lang="en-US" dirty="0" smtClean="0"/>
              <a:t> - </a:t>
            </a:r>
            <a:r>
              <a:rPr lang="en-US" dirty="0" err="1" smtClean="0"/>
              <a:t>Euklid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AT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e-AT" sz="1800" dirty="0" smtClean="0"/>
                  <a:t> ………………………….. Vektor 1</a:t>
                </a:r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de-AT" sz="1800" dirty="0" smtClean="0"/>
                  <a:t> ………………………….. Vektor 1</a:t>
                </a:r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AT" sz="1800" dirty="0" smtClean="0"/>
                  <a:t> ………………………….. </a:t>
                </a:r>
                <a:r>
                  <a:rPr lang="de-AT" sz="1800" dirty="0" smtClean="0"/>
                  <a:t>Dimensionsanzahl</a:t>
                </a:r>
                <a:endParaRPr lang="de-AT" sz="1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Rating-</a:t>
            </a:r>
            <a:r>
              <a:rPr lang="en-US" dirty="0" err="1" smtClean="0"/>
              <a:t>Faktor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2400" i="1"/>
                        <m:t>𝑟𝑎𝑡𝑖𝑛𝑔𝐹𝑎𝑐𝑡𝑜𝑟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=1+</m:t>
                      </m:r>
                      <m:d>
                        <m:dPr>
                          <m:begChr m:val="|"/>
                          <m:endChr m:val="|"/>
                          <m:ctrlPr>
                            <a:rPr lang="de-AT" sz="2400" i="1"/>
                          </m:ctrlPr>
                        </m:dPr>
                        <m:e>
                          <m:f>
                            <m:fPr>
                              <m:ctrlPr>
                                <a:rPr lang="de-AT" sz="2400" i="1"/>
                              </m:ctrlPr>
                            </m:fPr>
                            <m:num>
                              <m:r>
                                <a:rPr lang="de-AT" sz="2400" i="1"/>
                                <m:t>𝑟𝑎𝑡𝑖𝑛𝑔</m:t>
                              </m:r>
                              <m:r>
                                <a:rPr lang="de-AT" sz="2400" i="1"/>
                                <m:t>(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1</m:t>
                                  </m:r>
                                </m:sub>
                              </m:sSub>
                              <m:r>
                                <a:rPr lang="de-AT" sz="2400" i="1"/>
                                <m:t>)−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𝑟𝑎𝑡𝑖𝑛𝑔</m:t>
                                  </m:r>
                                  <m:r>
                                    <a:rPr lang="de-AT" sz="2400" i="1"/>
                                    <m:t>(</m:t>
                                  </m:r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2</m:t>
                                  </m:r>
                                </m:sub>
                              </m:sSub>
                              <m:r>
                                <a:rPr lang="de-AT" sz="2400" i="1"/>
                                <m:t>)</m:t>
                              </m:r>
                            </m:num>
                            <m:den>
                              <m:r>
                                <a:rPr lang="de-AT" sz="2400" i="1"/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AT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 dirty="0" smtClean="0"/>
                  <a:t>………………………….. Movie 1</a:t>
                </a:r>
                <a:endParaRPr lang="de-AT" sz="1800" dirty="0"/>
              </a:p>
              <a:p>
                <a:pPr marL="0" indent="0">
                  <a:buNone/>
                </a:pPr>
                <a:r>
                  <a:rPr lang="en-US" sz="1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1800" dirty="0" smtClean="0"/>
                  <a:t>………………………….. Movie </a:t>
                </a:r>
                <a:r>
                  <a:rPr lang="de-AT" sz="1800" dirty="0" smtClean="0"/>
                  <a:t>2</a:t>
                </a:r>
                <a:endParaRPr lang="de-AT" sz="1800" dirty="0"/>
              </a:p>
              <a:p>
                <a:endParaRPr lang="de-AT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Ratingdistanz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i="1"/>
                        <m:t>𝑟𝑎𝑡𝑖𝑛𝑔𝐷𝑖𝑠𝑡𝑎𝑛𝑐𝑒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=100∗(1+</m:t>
                      </m:r>
                      <m:f>
                        <m:fPr>
                          <m:ctrlPr>
                            <a:rPr lang="de-AT" sz="2400" i="1"/>
                          </m:ctrlPr>
                        </m:fPr>
                        <m:num>
                          <m:r>
                            <a:rPr lang="de-AT" sz="2400" i="1"/>
                            <m:t>𝑒𝑢𝑐𝑙𝑖𝑑</m:t>
                          </m:r>
                          <m:d>
                            <m:dPr>
                              <m:ctrlPr>
                                <a:rPr lang="de-AT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1</m:t>
                                  </m:r>
                                </m:sub>
                              </m:sSub>
                              <m:r>
                                <a:rPr lang="de-AT" sz="2400" i="1"/>
                                <m:t>,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AT" sz="2400" i="1"/>
                            <m:t>100</m:t>
                          </m:r>
                        </m:den>
                      </m:f>
                      <m:r>
                        <a:rPr lang="de-AT" sz="2400" i="1"/>
                        <m:t>)∗</m:t>
                      </m:r>
                      <m:r>
                        <a:rPr lang="de-AT" sz="2400" i="1"/>
                        <m:t>𝑟𝑎𝑡𝑖𝑛𝑔𝐹𝑎𝑐𝑡𝑜𝑟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6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Jahr-Faktor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i="1"/>
                        <m:t>𝑦𝑒𝑎𝑟𝐹𝑎𝑐𝑡𝑜𝑟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=1+</m:t>
                      </m:r>
                      <m:d>
                        <m:dPr>
                          <m:begChr m:val="|"/>
                          <m:endChr m:val="|"/>
                          <m:ctrlPr>
                            <a:rPr lang="de-AT" sz="2400" i="1"/>
                          </m:ctrlPr>
                        </m:dPr>
                        <m:e>
                          <m:f>
                            <m:fPr>
                              <m:ctrlPr>
                                <a:rPr lang="de-AT" sz="2400" i="1"/>
                              </m:ctrlPr>
                            </m:fPr>
                            <m:num>
                              <m:r>
                                <a:rPr lang="de-AT" sz="2400" i="1"/>
                                <m:t>𝑦𝑒𝑎𝑟</m:t>
                              </m:r>
                              <m:r>
                                <a:rPr lang="de-AT" sz="2400" i="1"/>
                                <m:t>(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1</m:t>
                                  </m:r>
                                </m:sub>
                              </m:sSub>
                              <m:r>
                                <a:rPr lang="de-AT" sz="2400" i="1"/>
                                <m:t>)−</m:t>
                              </m:r>
                              <m:sSub>
                                <m:sSubPr>
                                  <m:ctrlPr>
                                    <a:rPr lang="de-AT" sz="2400" i="1"/>
                                  </m:ctrlPr>
                                </m:sSubPr>
                                <m:e>
                                  <m:r>
                                    <a:rPr lang="de-AT" sz="2400" i="1"/>
                                    <m:t>𝑦𝑒𝑎𝑟</m:t>
                                  </m:r>
                                  <m:r>
                                    <a:rPr lang="de-AT" sz="2400" i="1"/>
                                    <m:t>(</m:t>
                                  </m:r>
                                  <m:r>
                                    <a:rPr lang="de-AT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de-AT" sz="2400" i="1"/>
                                    <m:t>2</m:t>
                                  </m:r>
                                </m:sub>
                              </m:sSub>
                              <m:r>
                                <a:rPr lang="de-AT" sz="2400" i="1"/>
                                <m:t>)</m:t>
                              </m:r>
                            </m:num>
                            <m:den>
                              <m:r>
                                <a:rPr lang="de-AT" sz="2400" i="1"/>
                                <m:t>200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0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Regisseur-Faktor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:endParaRPr lang="de-AT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i="1"/>
                        <m:t>𝑑𝑖𝑟𝑒𝑐𝑡𝑜𝑟𝑀𝑎𝑡𝑐h</m:t>
                      </m:r>
                      <m:d>
                        <m:dPr>
                          <m:ctrlPr>
                            <a:rPr lang="de-AT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1</m:t>
                              </m:r>
                            </m:sub>
                          </m:sSub>
                          <m:r>
                            <a:rPr lang="de-AT" sz="2400" i="1"/>
                            <m:t>,</m:t>
                          </m:r>
                          <m:sSub>
                            <m:sSubPr>
                              <m:ctrlPr>
                                <a:rPr lang="de-AT" sz="2400" i="1"/>
                              </m:ctrlPr>
                            </m:sSubPr>
                            <m:e>
                              <m:r>
                                <a:rPr lang="de-AT" sz="2400" i="1"/>
                                <m:t>𝑚</m:t>
                              </m:r>
                            </m:e>
                            <m:sub>
                              <m:r>
                                <a:rPr lang="de-AT" sz="2400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sz="24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AT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de-AT" sz="2400" i="1"/>
                              </m:ctrlPr>
                            </m:eqArrPr>
                            <m:e>
                              <m:r>
                                <a:rPr lang="de-AT" sz="2400" i="1"/>
                                <m:t>0,75 </m:t>
                              </m:r>
                              <m:r>
                                <a:rPr lang="de-AT" sz="2400" i="1"/>
                                <m:t>𝑖𝑓</m:t>
                              </m:r>
                              <m:r>
                                <a:rPr lang="de-AT" sz="2400" i="1"/>
                                <m:t> </m:t>
                              </m:r>
                              <m:r>
                                <a:rPr lang="de-AT" sz="2400" i="1"/>
                                <m:t>𝑠𝑎𝑚𝑒</m:t>
                              </m:r>
                              <m:r>
                                <a:rPr lang="de-AT" sz="2400" i="1"/>
                                <m:t> </m:t>
                              </m:r>
                              <m:r>
                                <a:rPr lang="de-AT" sz="2400" i="1"/>
                                <m:t>𝑑𝑖𝑟𝑒𝑐𝑡𝑜𝑟</m:t>
                              </m:r>
                            </m:e>
                            <m:e>
                              <m:r>
                                <a:rPr lang="de-AT" sz="2400" i="1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AT" sz="240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310</Words>
  <Application>Microsoft Office PowerPoint</Application>
  <PresentationFormat>Bildschirmpräsentation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Okeanos</vt:lpstr>
      <vt:lpstr>Recommender System - Graphen</vt:lpstr>
      <vt:lpstr>Ziel</vt:lpstr>
      <vt:lpstr>Graphdatenbanken</vt:lpstr>
      <vt:lpstr>Distanzberechnung</vt:lpstr>
      <vt:lpstr>Basisdistanz - Euklid</vt:lpstr>
      <vt:lpstr>Rating-Faktor</vt:lpstr>
      <vt:lpstr>Ratingdistanz</vt:lpstr>
      <vt:lpstr>Jahr-Faktor</vt:lpstr>
      <vt:lpstr>Regisseur-Faktor</vt:lpstr>
      <vt:lpstr>Land-Faktor</vt:lpstr>
      <vt:lpstr>Eigene Distanzfunktion</vt:lpstr>
      <vt:lpstr>Verifikation</vt:lpstr>
      <vt:lpstr>Minimum Volume Embedding</vt:lpstr>
      <vt:lpstr>MVE-Algorithmus</vt:lpstr>
      <vt:lpstr>Nächste Schritte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Deutschl</dc:creator>
  <cp:lastModifiedBy>Markus Deutschl</cp:lastModifiedBy>
  <cp:revision>13</cp:revision>
  <dcterms:created xsi:type="dcterms:W3CDTF">2013-05-28T14:37:55Z</dcterms:created>
  <dcterms:modified xsi:type="dcterms:W3CDTF">2013-05-28T16:27:12Z</dcterms:modified>
</cp:coreProperties>
</file>