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1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82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80" r:id="rId22"/>
    <p:sldId id="279" r:id="rId23"/>
    <p:sldId id="281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8" r:id="rId35"/>
    <p:sldId id="299" r:id="rId36"/>
    <p:sldId id="300" r:id="rId37"/>
    <p:sldId id="301" r:id="rId38"/>
    <p:sldId id="296" r:id="rId39"/>
    <p:sldId id="295" r:id="rId40"/>
    <p:sldId id="297" r:id="rId41"/>
    <p:sldId id="260" r:id="rId4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54" autoAdjust="0"/>
  </p:normalViewPr>
  <p:slideViewPr>
    <p:cSldViewPr snapToGrid="0" snapToObjects="1">
      <p:cViewPr varScale="1">
        <p:scale>
          <a:sx n="116" d="100"/>
          <a:sy n="116" d="100"/>
        </p:scale>
        <p:origin x="-1494" y="-108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02.06.2013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DBM – Ken Thompson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And many</a:t>
            </a:r>
            <a:r>
              <a:rPr lang="en-US" baseline="0" dirty="0" smtClean="0"/>
              <a:t> more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Carlo </a:t>
            </a:r>
            <a:r>
              <a:rPr lang="en-US" baseline="0" dirty="0" err="1" smtClean="0"/>
              <a:t>Strozzi</a:t>
            </a:r>
            <a:r>
              <a:rPr lang="en-US" baseline="0" dirty="0" smtClean="0"/>
              <a:t> – UNIX commands to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Google, later on Yahoo, Amazon, Social Networks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Distributed data storage conference – name coined from blog post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92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Explain, maybe board</a:t>
            </a:r>
            <a:r>
              <a:rPr lang="en-US" baseline="0" dirty="0" smtClean="0"/>
              <a:t> drawing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039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Core: Key/Value, Column Families, Document stores, Graph databases, Hybrid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Soft: No Web 2.0 background,</a:t>
            </a:r>
            <a:r>
              <a:rPr lang="en-US" baseline="0" dirty="0" smtClean="0"/>
              <a:t> but still </a:t>
            </a:r>
            <a:r>
              <a:rPr lang="en-US" baseline="0" dirty="0" err="1" smtClean="0"/>
              <a:t>NoSQL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037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key-&gt;value access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Keys can</a:t>
            </a:r>
            <a:r>
              <a:rPr lang="en-US" baseline="0" dirty="0" smtClean="0"/>
              <a:t> be organized to Databases/</a:t>
            </a:r>
            <a:r>
              <a:rPr lang="en-US" baseline="0" dirty="0" err="1" smtClean="0"/>
              <a:t>Keyspaces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Key, key range queries, </a:t>
            </a:r>
            <a:r>
              <a:rPr lang="en-US" dirty="0" err="1" smtClean="0"/>
              <a:t>MapReduce</a:t>
            </a:r>
            <a:r>
              <a:rPr lang="en-US" dirty="0" smtClean="0"/>
              <a:t> -&gt; Strongly</a:t>
            </a:r>
            <a:r>
              <a:rPr lang="en-US" baseline="0" dirty="0" smtClean="0"/>
              <a:t> dependent on DBS API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fast access by key indexing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dependencies whatsoever,</a:t>
            </a:r>
            <a:r>
              <a:rPr lang="en-US" baseline="0" dirty="0" smtClean="0"/>
              <a:t> dependencies managed in application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String, Integer, Boolean, Float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Everything else</a:t>
            </a:r>
            <a:r>
              <a:rPr lang="en-US" baseline="0" dirty="0" smtClean="0"/>
              <a:t> strongly dependent on the DBS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Retrieve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 existing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value, otherwise insert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Delete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Depending on DBS: Rename key, append to a value, push/pop on lists…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key-&gt;value access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Key, key range queries,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fast access by key indexing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dependencies whatsoever,</a:t>
            </a:r>
            <a:r>
              <a:rPr lang="en-US" baseline="0" dirty="0" smtClean="0"/>
              <a:t> dependencies managed </a:t>
            </a:r>
            <a:r>
              <a:rPr lang="en-US" baseline="0" smtClean="0"/>
              <a:t>in application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Memcached</a:t>
            </a:r>
            <a:r>
              <a:rPr lang="en-US" baseline="0" dirty="0" smtClean="0"/>
              <a:t> -&gt; not really a DB, but acts like it, </a:t>
            </a:r>
            <a:r>
              <a:rPr lang="en-US" baseline="0" dirty="0" err="1" smtClean="0"/>
              <a:t>Redis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user profiles, user sessions, shopping carts, page texts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 access is pretty common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Concurrent</a:t>
            </a:r>
            <a:r>
              <a:rPr lang="en-US" baseline="0" dirty="0" smtClean="0"/>
              <a:t> reads and writes, Distribution and Replication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Format is not fixed, similar format recommended, but not mandatory -&gt; application</a:t>
            </a:r>
            <a:r>
              <a:rPr lang="en-US" baseline="0" dirty="0" smtClean="0"/>
              <a:t> manages the doc format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Simple format, easy to work with. Other formats possible: BSON, XML, YAML, 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Queries on the doc contents possible. Strongly depends on API of the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Field types and count completely up to the application, only a few mandatory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Per document validation. Often stored as functions on DB level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Master-Slave:</a:t>
            </a:r>
            <a:r>
              <a:rPr lang="en-US" baseline="0" dirty="0" smtClean="0"/>
              <a:t> commonly used in other DBS as well, only Master performs writes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Master-Master: Concurrent writes possible, resolving is handled by application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Key-Ranges, also document fields possible. Auto-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 provided by some systems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Natural data structures, easy to work with in the application. Easy to change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Huge amounts of data, high availability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 AND horizontal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fixed</a:t>
            </a:r>
            <a:r>
              <a:rPr lang="en-US" baseline="0" dirty="0" smtClean="0"/>
              <a:t> schemas, responsibility -&gt; application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Sometimes tables (but different), other structures (sometimes better suited for app)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Weak consistency, BASE, sometimes ACID. Less locking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067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Good</a:t>
            </a:r>
            <a:r>
              <a:rPr lang="en-US" baseline="0" dirty="0" smtClean="0"/>
              <a:t> for storing data that is pretty similar, but not the same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No schema limitations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More sophisticated querying possibilities, Sometimes easier to learn than SQL, better integration in programming languages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Application takes care of data structures and checks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Data format can be easily integrated into programming language, natural data structures, JSON -&gt; highly interoperable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BigTable</a:t>
            </a:r>
            <a:r>
              <a:rPr lang="en-US" dirty="0" smtClean="0"/>
              <a:t> like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 column</a:t>
            </a:r>
            <a:r>
              <a:rPr lang="en-US" baseline="0" dirty="0" smtClean="0"/>
              <a:t> holds a tuple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fields, types and count are flexible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“Tables” where the data</a:t>
            </a:r>
            <a:r>
              <a:rPr lang="en-US" baseline="0" dirty="0" smtClean="0"/>
              <a:t> is stored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Columns that hold multiple columns, list-like -&gt; only some systems support these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by key, records are sorted (</a:t>
            </a:r>
            <a:r>
              <a:rPr lang="en-US" dirty="0" err="1" smtClean="0"/>
              <a:t>asc</a:t>
            </a:r>
            <a:r>
              <a:rPr lang="en-US" dirty="0" smtClean="0"/>
              <a:t>, </a:t>
            </a:r>
            <a:r>
              <a:rPr lang="en-US" dirty="0" err="1" smtClean="0"/>
              <a:t>desc</a:t>
            </a:r>
            <a:r>
              <a:rPr lang="en-US" dirty="0" smtClean="0"/>
              <a:t>), key-ranges,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Application driven data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Efficient processing of big data, see 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Access only by key, splitting very easy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</a:t>
            </a:r>
            <a:r>
              <a:rPr lang="en-US" baseline="0" dirty="0" smtClean="0"/>
              <a:t> access is very fast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CAP-Theorem:</a:t>
            </a:r>
            <a:r>
              <a:rPr lang="en-US" baseline="0" dirty="0" smtClean="0"/>
              <a:t> Eric Brewer (2000), Proof: 2002 by Seth Gilbert and Nancy Lynch (MIT)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smtClean="0"/>
              <a:t>PICK TWO!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RDBMS: CA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NoSQL</a:t>
            </a:r>
            <a:r>
              <a:rPr lang="en-US" baseline="0" dirty="0" smtClean="0"/>
              <a:t>: more or less AP, sometimes CP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87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</a:t>
            </a:r>
            <a:r>
              <a:rPr lang="en-US" baseline="0" dirty="0" smtClean="0"/>
              <a:t> or nothing (all operations succeed or none)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Consistent data after transaction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Isolated view for all transactions (no changes visible until the end)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is still available after failures (software, hardware, power outage, apocalypse, etc.)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0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Eventual: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No changes: all reads eventually</a:t>
            </a:r>
            <a:r>
              <a:rPr lang="en-US" baseline="0" dirty="0" smtClean="0"/>
              <a:t> return the latest value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changes -&gt; inconsistency window, based on replicas, delays, caches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Casual: A communicates change -&gt; B will read only updated values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Read-your-writes: After A updates, A will only read updated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Session: While session is active, system guarantees </a:t>
            </a:r>
            <a:r>
              <a:rPr lang="en-US" baseline="0" dirty="0" err="1" smtClean="0"/>
              <a:t>ryw</a:t>
            </a:r>
            <a:r>
              <a:rPr lang="en-US" baseline="0" dirty="0" smtClean="0"/>
              <a:t> consistency -&gt; session dead, new session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read: Process has value for item -&gt; never read previous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write: Serialized writing by one process guaranteed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70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on board -&gt; Facebook status example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54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</a:t>
            </a:r>
            <a:r>
              <a:rPr lang="en-US" baseline="0" dirty="0" smtClean="0"/>
              <a:t> scaling (scale-up): add more resources – more power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Horizontal scaling (scale-out): add more nodes – commodity hardware, distributed computing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Sharding</a:t>
            </a:r>
            <a:r>
              <a:rPr lang="en-US" baseline="0" dirty="0" smtClean="0"/>
              <a:t>: Data splitting – key ranges, hashes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87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is distributed according</a:t>
            </a:r>
            <a:r>
              <a:rPr lang="en-US" baseline="0" dirty="0" smtClean="0"/>
              <a:t> to key ranges or hashes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Client/Application only communicates with the router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Router queries the shards and returns accumulated result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MapReduce</a:t>
            </a:r>
            <a:r>
              <a:rPr lang="en-US" baseline="0" dirty="0" smtClean="0"/>
              <a:t> handled by router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83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Developed by Google for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5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4170"/>
            <a:ext cx="82296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2760"/>
            <a:ext cx="8229600" cy="428340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02.06.2013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0514" y="2680780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NoSQL</a:t>
            </a:r>
            <a:endParaRPr lang="de-DE" sz="5400" b="1" i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06.06.2013 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oft state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ventually consistent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Data capacity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03" y="2689305"/>
            <a:ext cx="1311836" cy="27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approaches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7" y="3557238"/>
            <a:ext cx="1072429" cy="1072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4" y="1727762"/>
            <a:ext cx="1557796" cy="1893418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2007520"/>
            <a:ext cx="8229600" cy="428340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vs.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1" y="4683860"/>
            <a:ext cx="1137720" cy="17445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1802217"/>
            <a:ext cx="1137720" cy="17445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1802218"/>
            <a:ext cx="1137720" cy="17445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4737092"/>
            <a:ext cx="1137720" cy="17445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4737093"/>
            <a:ext cx="1137720" cy="17445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43" y="3155741"/>
            <a:ext cx="1137720" cy="1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5354930"/>
            <a:ext cx="807383" cy="12379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3613971"/>
            <a:ext cx="807383" cy="123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1801313"/>
            <a:ext cx="807383" cy="12379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86" y="4022656"/>
            <a:ext cx="1314428" cy="420617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5074508" y="2644346"/>
            <a:ext cx="2125362" cy="1378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074508" y="4168346"/>
            <a:ext cx="21253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074508" y="4316627"/>
            <a:ext cx="2125362" cy="12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977081" y="4044781"/>
            <a:ext cx="1565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972959" y="4287799"/>
            <a:ext cx="156518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36569" y="36798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Ubuntu Light" pitchFamily="34" charset="0"/>
              </a:rPr>
              <a:t>request</a:t>
            </a:r>
            <a:endParaRPr lang="de-AT" dirty="0">
              <a:solidFill>
                <a:schemeClr val="accent1"/>
              </a:solidFill>
              <a:latin typeface="Ubuntu Light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236568" y="42702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Ubuntu Light" pitchFamily="34" charset="0"/>
              </a:rPr>
              <a:t>result</a:t>
            </a:r>
            <a:endParaRPr lang="de-AT" dirty="0">
              <a:solidFill>
                <a:schemeClr val="accent5"/>
              </a:solidFill>
              <a:latin typeface="Ubuntu Light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18205" y="3809242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Ubuntu Light" pitchFamily="34" charset="0"/>
              </a:rPr>
              <a:t>query</a:t>
            </a:r>
            <a:endParaRPr lang="de-AT" dirty="0">
              <a:solidFill>
                <a:schemeClr val="accent3"/>
              </a:solidFill>
              <a:latin typeface="Ubuntu Light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" y="3377340"/>
            <a:ext cx="1301588" cy="15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Huge amounts of data</a:t>
            </a:r>
          </a:p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Efficiency</a:t>
            </a:r>
            <a:endParaRPr lang="de-AT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025080" y="2080702"/>
            <a:ext cx="3964571" cy="3820128"/>
            <a:chOff x="4328950" y="2171319"/>
            <a:chExt cx="4660702" cy="449089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2171319"/>
              <a:ext cx="1137720" cy="174450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950" y="4917709"/>
              <a:ext cx="1137720" cy="1744505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4917710"/>
              <a:ext cx="1137720" cy="17445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932" y="4917708"/>
              <a:ext cx="1137720" cy="1744505"/>
            </a:xfrm>
            <a:prstGeom prst="rect">
              <a:avLst/>
            </a:prstGeom>
          </p:spPr>
        </p:pic>
        <p:sp>
          <p:nvSpPr>
            <p:cNvPr id="10" name="Pfeil nach unten 9"/>
            <p:cNvSpPr/>
            <p:nvPr/>
          </p:nvSpPr>
          <p:spPr>
            <a:xfrm>
              <a:off x="6417938" y="399535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Pfeil nach unten 10"/>
            <p:cNvSpPr/>
            <p:nvPr/>
          </p:nvSpPr>
          <p:spPr>
            <a:xfrm rot="2700000">
              <a:off x="5349078" y="3842951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Pfeil nach unten 11"/>
            <p:cNvSpPr/>
            <p:nvPr/>
          </p:nvSpPr>
          <p:spPr>
            <a:xfrm rot="-2700000">
              <a:off x="7455119" y="384693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606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23" y="2836446"/>
            <a:ext cx="4999154" cy="2296359"/>
          </a:xfrm>
        </p:spPr>
      </p:pic>
    </p:spTree>
    <p:extLst>
      <p:ext uri="{BB962C8B-B14F-4D97-AF65-F5344CB8AC3E}">
        <p14:creationId xmlns:p14="http://schemas.microsoft.com/office/powerpoint/2010/main" val="31586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word count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61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338119" y="2397209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1</a:t>
            </a:r>
            <a:endParaRPr lang="de-AT" dirty="0"/>
          </a:p>
        </p:txBody>
      </p:sp>
      <p:sp>
        <p:nvSpPr>
          <p:cNvPr id="5" name="Abgerundetes Rechteck 4"/>
          <p:cNvSpPr/>
          <p:nvPr/>
        </p:nvSpPr>
        <p:spPr>
          <a:xfrm>
            <a:off x="5338118" y="4724398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3</a:t>
            </a:r>
            <a:endParaRPr lang="de-AT" dirty="0"/>
          </a:p>
        </p:txBody>
      </p:sp>
      <p:sp>
        <p:nvSpPr>
          <p:cNvPr id="6" name="Abgerundetes Rechteck 5"/>
          <p:cNvSpPr/>
          <p:nvPr/>
        </p:nvSpPr>
        <p:spPr>
          <a:xfrm>
            <a:off x="5338119" y="3583458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2</a:t>
            </a:r>
            <a:endParaRPr lang="de-AT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2858530" y="2660822"/>
            <a:ext cx="2364259" cy="288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858530" y="3352800"/>
            <a:ext cx="2364259" cy="46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58530" y="3748216"/>
            <a:ext cx="2364259" cy="120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858530" y="2875005"/>
            <a:ext cx="2364259" cy="114506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2858530" y="4020065"/>
            <a:ext cx="2364259" cy="43454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858530" y="4815016"/>
            <a:ext cx="2364259" cy="35010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map(line) {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line.split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(“ ”).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(word)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emit(word, </a:t>
            </a:r>
            <a:r>
              <a:rPr lang="en-US" sz="2800" dirty="0">
                <a:latin typeface="Ubuntu Mono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Ubuntu Mono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steven</a:t>
            </a:r>
            <a:r>
              <a:rPr lang="en-US" dirty="0" smtClean="0">
                <a:latin typeface="Ubuntu Mono" pitchFamily="49" charset="0"/>
              </a:rPr>
              <a:t>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seagal</a:t>
            </a:r>
            <a:r>
              <a:rPr lang="en-US" dirty="0" smtClean="0">
                <a:latin typeface="Ubuntu Mono" pitchFamily="49" charset="0"/>
              </a:rPr>
              <a:t>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jake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dog,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finn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human,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hover,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grandma, </a:t>
            </a:r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  <a:p>
            <a:pPr marL="0" indent="0">
              <a:buNone/>
            </a:pPr>
            <a:endParaRPr lang="de-AT" dirty="0">
              <a:latin typeface="Ubuntu Mono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012923" y="1934639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grumpy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12924" y="269692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cat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012923" y="3457035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steven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12923" y="4204448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seagal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12923" y="493761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jake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12924" y="567112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the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11529" y="225780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dog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11529" y="304034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finn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11529" y="380457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human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11529" y="4569140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hover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211529" y="531500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grandma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3097430" y="3552713"/>
            <a:ext cx="2298357" cy="882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/ group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5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Deutschl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BSc (FH </a:t>
            </a:r>
            <a:r>
              <a:rPr lang="en-US" dirty="0" err="1" smtClean="0"/>
              <a:t>Joanneum</a:t>
            </a:r>
            <a:r>
              <a:rPr lang="en-US" dirty="0" smtClean="0"/>
              <a:t> – ITM09)</a:t>
            </a:r>
          </a:p>
          <a:p>
            <a:endParaRPr lang="en-US" dirty="0" smtClean="0"/>
          </a:p>
          <a:p>
            <a:r>
              <a:rPr lang="en-US" dirty="0" smtClean="0"/>
              <a:t>currently reaching for MSc</a:t>
            </a:r>
          </a:p>
          <a:p>
            <a:endParaRPr lang="en-US" dirty="0" smtClean="0"/>
          </a:p>
          <a:p>
            <a:r>
              <a:rPr lang="en-US" dirty="0" smtClean="0"/>
              <a:t>http://movlib.org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7" y="2481604"/>
            <a:ext cx="1976232" cy="3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grpSp>
        <p:nvGrpSpPr>
          <p:cNvPr id="11" name="Gruppieren 10"/>
          <p:cNvGrpSpPr/>
          <p:nvPr/>
        </p:nvGrpSpPr>
        <p:grpSpPr>
          <a:xfrm>
            <a:off x="1680171" y="2563232"/>
            <a:ext cx="5783658" cy="2916140"/>
            <a:chOff x="1012555" y="2563232"/>
            <a:chExt cx="5783658" cy="2916140"/>
          </a:xfrm>
        </p:grpSpPr>
        <p:sp>
          <p:nvSpPr>
            <p:cNvPr id="4" name="Textfeld 3"/>
            <p:cNvSpPr txBox="1"/>
            <p:nvPr/>
          </p:nvSpPr>
          <p:spPr>
            <a:xfrm>
              <a:off x="1012555" y="2563232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grumpy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012556" y="3325517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cat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12555" y="4085628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steven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012555" y="4833041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seagal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338116" y="266048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1</a:t>
              </a:r>
              <a:endParaRPr lang="de-AT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338114" y="365692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2</a:t>
              </a:r>
              <a:endParaRPr lang="de-AT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5338115" y="464924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3</a:t>
              </a:r>
              <a:endParaRPr lang="de-AT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2183027" y="2886397"/>
              <a:ext cx="2965622" cy="120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2183027" y="3656920"/>
              <a:ext cx="2965622" cy="1338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2183027" y="3971848"/>
              <a:ext cx="3023287" cy="4369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2183027" y="4190320"/>
              <a:ext cx="3023287" cy="104894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5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reduce(key, values)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values.forEach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(value)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sum += value;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return sum;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2400" dirty="0" smtClean="0">
              <a:latin typeface="Ubuntu Mono" pitchFamily="49" charset="0"/>
            </a:endParaRPr>
          </a:p>
          <a:p>
            <a:pPr marL="400050" lvl="2" indent="0">
              <a:buNone/>
            </a:pPr>
            <a:r>
              <a:rPr lang="en-US" sz="2200" dirty="0" smtClean="0">
                <a:latin typeface="Ubuntu Mono" pitchFamily="49" charset="0"/>
              </a:rPr>
              <a:t>grumpy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cat,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steven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seagal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jake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the,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dog,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finn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human,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hover,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grandma, 1</a:t>
            </a:r>
            <a:endParaRPr lang="de-AT" sz="2200" dirty="0">
              <a:latin typeface="Ubuntu Mono" pitchFamily="49" charset="0"/>
            </a:endParaRP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92" y="2679897"/>
            <a:ext cx="2862107" cy="28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Soft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Grid &amp; Cloud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Multidimensional</a:t>
            </a:r>
          </a:p>
          <a:p>
            <a:pPr lvl="1"/>
            <a:r>
              <a:rPr lang="en-US" dirty="0" err="1" smtClean="0"/>
              <a:t>Multivalue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75" y="2693774"/>
            <a:ext cx="2413158" cy="26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 model</a:t>
            </a:r>
          </a:p>
          <a:p>
            <a:r>
              <a:rPr lang="en-US" dirty="0" smtClean="0"/>
              <a:t>Access by key</a:t>
            </a:r>
          </a:p>
          <a:p>
            <a:r>
              <a:rPr lang="en-US" dirty="0" smtClean="0"/>
              <a:t>Limited queries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Record independence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– Data 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Primitives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Dictionaries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– Operations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…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– 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2799829" y="2713628"/>
            <a:ext cx="3544343" cy="3544343"/>
          </a:xfrm>
          <a:prstGeom prst="ellipse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75" y="1749529"/>
            <a:ext cx="826450" cy="9121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2943753"/>
            <a:ext cx="826450" cy="9121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5584243"/>
            <a:ext cx="826450" cy="9121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2943753"/>
            <a:ext cx="826450" cy="9121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5584243"/>
            <a:ext cx="826450" cy="912156"/>
          </a:xfrm>
          <a:prstGeom prst="rect">
            <a:avLst/>
          </a:prstGeom>
        </p:spPr>
      </p:pic>
      <p:cxnSp>
        <p:nvCxnSpPr>
          <p:cNvPr id="17" name="Gerade Verbindung 16"/>
          <p:cNvCxnSpPr/>
          <p:nvPr/>
        </p:nvCxnSpPr>
        <p:spPr>
          <a:xfrm flipH="1" flipV="1">
            <a:off x="4572000" y="258668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3600000" flipH="1" flipV="1">
            <a:off x="6157783" y="3597154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3600000" flipH="1" flipV="1">
            <a:off x="3245710" y="5537246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7200000" flipH="1" flipV="1">
            <a:off x="5921315" y="5537247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7200000" flipH="1" flipV="1">
            <a:off x="2976289" y="359715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Independent data</a:t>
            </a:r>
          </a:p>
          <a:p>
            <a:r>
              <a:rPr lang="en-US" dirty="0" smtClean="0"/>
              <a:t>Unique keys</a:t>
            </a:r>
          </a:p>
          <a:p>
            <a:r>
              <a:rPr lang="en-US" dirty="0" smtClean="0"/>
              <a:t>Scalability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format</a:t>
            </a:r>
          </a:p>
          <a:p>
            <a:r>
              <a:rPr lang="en-US" dirty="0" smtClean="0"/>
              <a:t>Mostly JSON</a:t>
            </a:r>
          </a:p>
          <a:p>
            <a:r>
              <a:rPr lang="en-US" dirty="0" smtClean="0"/>
              <a:t>Complex queries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smtClean="0"/>
              <a:t>Validation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– Data format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3868"/>
              </p:ext>
            </p:extLst>
          </p:nvPr>
        </p:nvGraphicFramePr>
        <p:xfrm>
          <a:off x="774357" y="2743112"/>
          <a:ext cx="32286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8"/>
                <a:gridCol w="1419542"/>
                <a:gridCol w="814705"/>
                <a:gridCol w="581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Chuck Norris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263978" y="2394706"/>
            <a:ext cx="3253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Ubuntu Mono" pitchFamily="49" charset="0"/>
              </a:rPr>
              <a:t>{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smtClean="0">
                <a:latin typeface="Ubuntu Mono" pitchFamily="49" charset="0"/>
              </a:rPr>
              <a:t>_id:	1,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smtClean="0">
                <a:latin typeface="Ubuntu Mono" pitchFamily="49" charset="0"/>
              </a:rPr>
              <a:t>name:	“Chuck Norris”,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err="1" smtClean="0">
                <a:latin typeface="Ubuntu Mono" pitchFamily="49" charset="0"/>
              </a:rPr>
              <a:t>tel</a:t>
            </a:r>
            <a:r>
              <a:rPr lang="en-US" sz="1600" dirty="0" smtClean="0">
                <a:latin typeface="Ubuntu Mono" pitchFamily="49" charset="0"/>
              </a:rPr>
              <a:t>:	01234</a:t>
            </a:r>
          </a:p>
          <a:p>
            <a:r>
              <a:rPr lang="en-US" sz="1600" dirty="0">
                <a:latin typeface="Ubuntu Mono" pitchFamily="49" charset="0"/>
              </a:rPr>
              <a:t>}</a:t>
            </a:r>
            <a:endParaRPr lang="de-AT" sz="1600" dirty="0">
              <a:latin typeface="Ubuntu Mono" pitchFamily="49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32172" y="4181474"/>
            <a:ext cx="3435179" cy="1779373"/>
            <a:chOff x="354227" y="4209535"/>
            <a:chExt cx="3435179" cy="1779373"/>
          </a:xfrm>
        </p:grpSpPr>
        <p:sp>
          <p:nvSpPr>
            <p:cNvPr id="7" name="Textfeld 6"/>
            <p:cNvSpPr txBox="1"/>
            <p:nvPr/>
          </p:nvSpPr>
          <p:spPr>
            <a:xfrm>
              <a:off x="1607180" y="4423722"/>
              <a:ext cx="21822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87859" y="4181474"/>
            <a:ext cx="3435179" cy="1779373"/>
            <a:chOff x="354227" y="4209535"/>
            <a:chExt cx="3435179" cy="1779373"/>
          </a:xfrm>
        </p:grpSpPr>
        <p:sp>
          <p:nvSpPr>
            <p:cNvPr id="13" name="Textfeld 12"/>
            <p:cNvSpPr txBox="1"/>
            <p:nvPr/>
          </p:nvSpPr>
          <p:spPr>
            <a:xfrm>
              <a:off x="1607180" y="4423722"/>
              <a:ext cx="21822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</a:p>
            <a:p>
              <a:r>
                <a:rPr lang="en-US" dirty="0" smtClean="0">
                  <a:latin typeface="Ubuntu Light" pitchFamily="34" charset="0"/>
                </a:rPr>
                <a:t>	Fax: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2928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– 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Master-Slave</a:t>
            </a:r>
          </a:p>
          <a:p>
            <a:pPr lvl="1"/>
            <a:r>
              <a:rPr lang="en-US" dirty="0" smtClean="0"/>
              <a:t>Master-Master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Rapid development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data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Querying possibilities</a:t>
            </a:r>
          </a:p>
          <a:p>
            <a:r>
              <a:rPr lang="en-US" dirty="0" smtClean="0"/>
              <a:t>App-shaped DB</a:t>
            </a:r>
          </a:p>
          <a:p>
            <a:r>
              <a:rPr lang="en-US" dirty="0" smtClean="0"/>
              <a:t>Integration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families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in columns</a:t>
            </a:r>
          </a:p>
          <a:p>
            <a:r>
              <a:rPr lang="en-US" dirty="0" smtClean="0"/>
              <a:t>Flexible “Rows”</a:t>
            </a:r>
          </a:p>
          <a:p>
            <a:r>
              <a:rPr lang="en-US" dirty="0" smtClean="0"/>
              <a:t>Column families</a:t>
            </a:r>
          </a:p>
          <a:p>
            <a:r>
              <a:rPr lang="en-US" dirty="0" smtClean="0"/>
              <a:t>Super columns</a:t>
            </a:r>
          </a:p>
          <a:p>
            <a:r>
              <a:rPr lang="en-US" dirty="0" smtClean="0"/>
              <a:t>Access </a:t>
            </a:r>
            <a:r>
              <a:rPr lang="en-US" dirty="0"/>
              <a:t>by key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Data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54828"/>
              </p:ext>
            </p:extLst>
          </p:nvPr>
        </p:nvGraphicFramePr>
        <p:xfrm>
          <a:off x="2085149" y="1727170"/>
          <a:ext cx="49737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893"/>
                <a:gridCol w="25318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“Chuck Norris”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“fax”: 4711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40792"/>
              </p:ext>
            </p:extLst>
          </p:nvPr>
        </p:nvGraphicFramePr>
        <p:xfrm>
          <a:off x="2887362" y="3670643"/>
          <a:ext cx="33692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1"/>
                <a:gridCol w="461319"/>
                <a:gridCol w="2644346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“Chuck Norris”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“fax”: 4711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Super columns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7591"/>
              </p:ext>
            </p:extLst>
          </p:nvPr>
        </p:nvGraphicFramePr>
        <p:xfrm>
          <a:off x="1742302" y="1883038"/>
          <a:ext cx="61405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02"/>
                <a:gridCol w="2570099"/>
                <a:gridCol w="2009051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Movies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Nor_Movies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Delta Force”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1986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Way of the Dragon”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1972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“HK”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Sea_Movies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“Machete”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2010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Flexible data model</a:t>
            </a:r>
          </a:p>
          <a:p>
            <a:r>
              <a:rPr lang="en-US" dirty="0" smtClean="0"/>
              <a:t>Huge data amount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Data analysis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Interconnected data</a:t>
            </a:r>
          </a:p>
          <a:p>
            <a:r>
              <a:rPr lang="en-US" dirty="0" smtClean="0"/>
              <a:t>Flexible nodes/edges</a:t>
            </a:r>
          </a:p>
          <a:p>
            <a:r>
              <a:rPr lang="en-US" dirty="0" smtClean="0"/>
              <a:t>Graph as data model</a:t>
            </a:r>
          </a:p>
          <a:p>
            <a:r>
              <a:rPr lang="en-US" dirty="0" smtClean="0"/>
              <a:t>Traversing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9" y="2767906"/>
            <a:ext cx="3625974" cy="28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 – doomed to die?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9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5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DBM (1979)</a:t>
            </a:r>
          </a:p>
          <a:p>
            <a:r>
              <a:rPr lang="en-US" dirty="0" smtClean="0"/>
              <a:t>Lotus Notes, </a:t>
            </a:r>
            <a:r>
              <a:rPr lang="en-US" dirty="0" err="1" smtClean="0"/>
              <a:t>BerkeleyDB</a:t>
            </a:r>
            <a:r>
              <a:rPr lang="en-US" dirty="0" smtClean="0"/>
              <a:t> (80’s)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(1998)</a:t>
            </a:r>
          </a:p>
          <a:p>
            <a:r>
              <a:rPr lang="en-US" dirty="0" smtClean="0"/>
              <a:t>Web 2.0 – </a:t>
            </a:r>
            <a:r>
              <a:rPr lang="en-US" dirty="0" err="1" smtClean="0"/>
              <a:t>BigTable</a:t>
            </a:r>
            <a:r>
              <a:rPr lang="en-US" dirty="0" smtClean="0"/>
              <a:t> (2004)</a:t>
            </a:r>
          </a:p>
          <a:p>
            <a:r>
              <a:rPr lang="en-US" dirty="0" smtClean="0"/>
              <a:t>The movement (2009)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5" y="2645032"/>
            <a:ext cx="258256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009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Trennseite Calibri </a:t>
            </a:r>
            <a:r>
              <a:rPr lang="de-DE" sz="4000" dirty="0">
                <a:solidFill>
                  <a:schemeClr val="bg1"/>
                </a:solidFill>
              </a:rPr>
              <a:t>40 </a:t>
            </a:r>
            <a:r>
              <a:rPr lang="de-DE" sz="4000" dirty="0" err="1">
                <a:solidFill>
                  <a:schemeClr val="bg1"/>
                </a:solidFill>
              </a:rPr>
              <a:t>pkt</a:t>
            </a:r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FH JOANNEUM IN </a:t>
            </a:r>
            <a:r>
              <a:rPr lang="de-DE" sz="4000" i="1" dirty="0" smtClean="0">
                <a:solidFill>
                  <a:schemeClr val="bg1"/>
                </a:solidFill>
                <a:latin typeface="Georgia"/>
                <a:cs typeface="Georgia"/>
              </a:rPr>
              <a:t>Bewegung</a:t>
            </a:r>
          </a:p>
          <a:p>
            <a:endParaRPr lang="de-DE" sz="4000" i="1" dirty="0" smtClean="0">
              <a:solidFill>
                <a:schemeClr val="bg1"/>
              </a:solidFill>
              <a:latin typeface="Georgia"/>
              <a:cs typeface="Georgia"/>
            </a:endParaRPr>
          </a:p>
          <a:p>
            <a:r>
              <a:rPr lang="de-DE" sz="2400" i="1" dirty="0" smtClean="0">
                <a:solidFill>
                  <a:schemeClr val="bg1"/>
                </a:solidFill>
                <a:latin typeface="Georgia"/>
                <a:cs typeface="Georgia"/>
              </a:rPr>
              <a:t>Auszeichnungen Georgia 24 </a:t>
            </a:r>
            <a:r>
              <a:rPr lang="de-DE" sz="2400" i="1" dirty="0" err="1" smtClean="0">
                <a:solidFill>
                  <a:schemeClr val="bg1"/>
                </a:solidFill>
                <a:latin typeface="Georgia"/>
                <a:cs typeface="Georgia"/>
              </a:rPr>
              <a:t>pkt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5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“Next Generation Databases mostly addressing some of the points: being </a:t>
            </a:r>
            <a:r>
              <a:rPr lang="en-US" sz="2200" b="1" dirty="0"/>
              <a:t>non-relational, distributed, open-source</a:t>
            </a:r>
            <a:r>
              <a:rPr lang="en-US" sz="2200" dirty="0"/>
              <a:t> and </a:t>
            </a:r>
            <a:r>
              <a:rPr lang="en-US" sz="2200" b="1" dirty="0"/>
              <a:t>horizontally </a:t>
            </a:r>
            <a:r>
              <a:rPr lang="en-US" sz="2200" b="1" dirty="0" smtClean="0"/>
              <a:t>scalable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original intention has been </a:t>
            </a:r>
            <a:r>
              <a:rPr lang="en-US" sz="2200" b="1" dirty="0"/>
              <a:t>modern web-scale databases</a:t>
            </a:r>
            <a:r>
              <a:rPr lang="en-US" sz="2200" dirty="0"/>
              <a:t>. The movement began early 2009 and is growing rapidly. Often more characteristics apply such as: </a:t>
            </a:r>
            <a:r>
              <a:rPr lang="en-US" sz="2200" b="1" dirty="0"/>
              <a:t>schema-free, easy replication support, simple API, eventually consistent</a:t>
            </a:r>
            <a:r>
              <a:rPr lang="en-US" sz="2200" dirty="0"/>
              <a:t> / </a:t>
            </a:r>
            <a:r>
              <a:rPr lang="en-US" sz="2200" b="1" dirty="0"/>
              <a:t>BASE</a:t>
            </a:r>
            <a:r>
              <a:rPr lang="en-US" sz="2200" dirty="0"/>
              <a:t> (not ACID), a </a:t>
            </a:r>
            <a:r>
              <a:rPr lang="en-US" sz="2200" b="1" dirty="0"/>
              <a:t>huge amount of data</a:t>
            </a:r>
            <a:r>
              <a:rPr lang="en-US" sz="2200" dirty="0"/>
              <a:t> and more. So the misleading term </a:t>
            </a:r>
            <a:r>
              <a:rPr lang="en-US" sz="2200" i="1" dirty="0"/>
              <a:t>"</a:t>
            </a:r>
            <a:r>
              <a:rPr lang="en-US" sz="2200" i="1" dirty="0" err="1"/>
              <a:t>nosql</a:t>
            </a:r>
            <a:r>
              <a:rPr lang="en-US" sz="2200" dirty="0"/>
              <a:t>" (the community now translates it mostly with "</a:t>
            </a:r>
            <a:r>
              <a:rPr lang="en-US" sz="2200" b="1" dirty="0"/>
              <a:t>not only </a:t>
            </a:r>
            <a:r>
              <a:rPr lang="en-US" sz="2200" b="1" dirty="0" err="1"/>
              <a:t>sql</a:t>
            </a:r>
            <a:r>
              <a:rPr lang="en-US" sz="2200" dirty="0"/>
              <a:t>") should be seen as an alias to something like the definition above</a:t>
            </a:r>
            <a:r>
              <a:rPr lang="en-US" sz="2200" dirty="0" smtClean="0"/>
              <a:t>.”</a:t>
            </a:r>
          </a:p>
          <a:p>
            <a:pPr marL="0" indent="0" algn="r">
              <a:buNone/>
            </a:pPr>
            <a:r>
              <a:rPr lang="en-US" sz="2200" dirty="0" smtClean="0"/>
              <a:t>- nosql-database.org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95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2.0 needs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Flexible data models</a:t>
            </a:r>
          </a:p>
          <a:p>
            <a:r>
              <a:rPr lang="en-US" dirty="0" smtClean="0"/>
              <a:t>Different storage</a:t>
            </a:r>
          </a:p>
          <a:p>
            <a:r>
              <a:rPr lang="en-US" dirty="0" smtClean="0"/>
              <a:t>Consistency?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12" y="2281871"/>
            <a:ext cx="2100248" cy="33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479600" y="2001792"/>
            <a:ext cx="4151869" cy="3954158"/>
            <a:chOff x="2479600" y="2001792"/>
            <a:chExt cx="4151869" cy="395415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479600" y="2001792"/>
              <a:ext cx="4151869" cy="3954158"/>
              <a:chOff x="2450762" y="2001792"/>
              <a:chExt cx="4151869" cy="3954158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50762" y="3517550"/>
                <a:ext cx="2438400" cy="2438400"/>
              </a:xfrm>
              <a:prstGeom prst="ellips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299256" y="2001792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164231" y="3517550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801769" y="2627871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Consistency</a:t>
              </a:r>
              <a:endParaRPr lang="de-AT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541379" y="4561868"/>
              <a:ext cx="1491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Partition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Tolerance</a:t>
              </a:r>
              <a:endParaRPr lang="de-A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020969" y="4700367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Availability</a:t>
              </a:r>
              <a:endParaRPr lang="de-AT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277502" y="4054384"/>
            <a:ext cx="6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tomicity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solation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urability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Read-your-writes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Monotonic read</a:t>
            </a:r>
          </a:p>
          <a:p>
            <a:r>
              <a:rPr lang="en-US" dirty="0" smtClean="0"/>
              <a:t>Monotonic write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18" y="2248330"/>
            <a:ext cx="1285831" cy="34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Microsoft Office PowerPoint</Application>
  <PresentationFormat>Bildschirmpräsentation (4:3)</PresentationFormat>
  <Paragraphs>385</Paragraphs>
  <Slides>41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Office-Design</vt:lpstr>
      <vt:lpstr>PowerPoint-Präsentation</vt:lpstr>
      <vt:lpstr>About me</vt:lpstr>
      <vt:lpstr>Agenda</vt:lpstr>
      <vt:lpstr>Historical overview</vt:lpstr>
      <vt:lpstr>Definition</vt:lpstr>
      <vt:lpstr>Clarification</vt:lpstr>
      <vt:lpstr>Implications</vt:lpstr>
      <vt:lpstr>Strong consistency</vt:lpstr>
      <vt:lpstr>Eventual consistency</vt:lpstr>
      <vt:lpstr>BASE</vt:lpstr>
      <vt:lpstr>Scaling</vt:lpstr>
      <vt:lpstr>Scaling approaches</vt:lpstr>
      <vt:lpstr>Sharding</vt:lpstr>
      <vt:lpstr>MapReduce</vt:lpstr>
      <vt:lpstr>MapReduce</vt:lpstr>
      <vt:lpstr>Example – word count</vt:lpstr>
      <vt:lpstr>Map phase</vt:lpstr>
      <vt:lpstr>Map function</vt:lpstr>
      <vt:lpstr>Map output</vt:lpstr>
      <vt:lpstr>Reduce phase</vt:lpstr>
      <vt:lpstr>Reduce function</vt:lpstr>
      <vt:lpstr>Output</vt:lpstr>
      <vt:lpstr>Types of NoSQL</vt:lpstr>
      <vt:lpstr>Key/Value stores</vt:lpstr>
      <vt:lpstr>Key/Value – Data types</vt:lpstr>
      <vt:lpstr>Key/Value – Operations</vt:lpstr>
      <vt:lpstr>Key/Value – Scaling</vt:lpstr>
      <vt:lpstr>Key/Value – Use</vt:lpstr>
      <vt:lpstr>Document stores</vt:lpstr>
      <vt:lpstr>Document – Data format</vt:lpstr>
      <vt:lpstr>Document – Features</vt:lpstr>
      <vt:lpstr>Document – Use</vt:lpstr>
      <vt:lpstr>Column families</vt:lpstr>
      <vt:lpstr>CF – Data model</vt:lpstr>
      <vt:lpstr>CF – Super columns</vt:lpstr>
      <vt:lpstr>CF – Use</vt:lpstr>
      <vt:lpstr>Graph databases</vt:lpstr>
      <vt:lpstr>RDMS – doomed to die?</vt:lpstr>
      <vt:lpstr>Drawbacks of NoSQL</vt:lpstr>
      <vt:lpstr>Demo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Markus Deutschl</cp:lastModifiedBy>
  <cp:revision>79</cp:revision>
  <dcterms:created xsi:type="dcterms:W3CDTF">2013-02-19T07:57:04Z</dcterms:created>
  <dcterms:modified xsi:type="dcterms:W3CDTF">2013-06-02T18:34:46Z</dcterms:modified>
</cp:coreProperties>
</file>