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62" r:id="rId3"/>
    <p:sldId id="261" r:id="rId4"/>
    <p:sldId id="265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82" r:id="rId14"/>
    <p:sldId id="272" r:id="rId15"/>
    <p:sldId id="273" r:id="rId16"/>
    <p:sldId id="274" r:id="rId17"/>
    <p:sldId id="278" r:id="rId18"/>
    <p:sldId id="275" r:id="rId19"/>
    <p:sldId id="276" r:id="rId20"/>
    <p:sldId id="277" r:id="rId21"/>
    <p:sldId id="280" r:id="rId22"/>
    <p:sldId id="279" r:id="rId23"/>
    <p:sldId id="281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1" r:id="rId32"/>
    <p:sldId id="293" r:id="rId33"/>
    <p:sldId id="294" r:id="rId34"/>
    <p:sldId id="298" r:id="rId35"/>
    <p:sldId id="299" r:id="rId36"/>
    <p:sldId id="300" r:id="rId37"/>
    <p:sldId id="301" r:id="rId38"/>
    <p:sldId id="302" r:id="rId39"/>
    <p:sldId id="303" r:id="rId40"/>
    <p:sldId id="296" r:id="rId41"/>
    <p:sldId id="295" r:id="rId42"/>
    <p:sldId id="304" r:id="rId43"/>
    <p:sldId id="305" r:id="rId44"/>
    <p:sldId id="306" r:id="rId45"/>
    <p:sldId id="307" r:id="rId46"/>
    <p:sldId id="308" r:id="rId47"/>
    <p:sldId id="311" r:id="rId48"/>
    <p:sldId id="297" r:id="rId49"/>
    <p:sldId id="309" r:id="rId50"/>
    <p:sldId id="310" r:id="rId5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54" autoAdjust="0"/>
  </p:normalViewPr>
  <p:slideViewPr>
    <p:cSldViewPr snapToGrid="0" snapToObjects="1">
      <p:cViewPr varScale="1">
        <p:scale>
          <a:sx n="116" d="100"/>
          <a:sy n="116" d="100"/>
        </p:scale>
        <p:origin x="-1494" y="-108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04.06.2013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DBM – Ken Thompson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And many</a:t>
            </a:r>
            <a:r>
              <a:rPr lang="en-US" baseline="0" dirty="0" smtClean="0"/>
              <a:t> more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Carlo </a:t>
            </a:r>
            <a:r>
              <a:rPr lang="en-US" baseline="0" dirty="0" err="1" smtClean="0"/>
              <a:t>Strozzi</a:t>
            </a:r>
            <a:r>
              <a:rPr lang="en-US" baseline="0" dirty="0" smtClean="0"/>
              <a:t> – UNIX commands to RDBMS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Google, later on Yahoo, Amazon, Social Networks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Distributed data storage conference – name coined from blog post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3922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Developed by Google for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 distributed</a:t>
            </a:r>
            <a:r>
              <a:rPr lang="en-US" baseline="0" dirty="0" smtClean="0"/>
              <a:t> on a lot of machines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Uses</a:t>
            </a:r>
            <a:r>
              <a:rPr lang="en-US" baseline="0" dirty="0" smtClean="0"/>
              <a:t> paradigms from functional programming -&gt; parameters independent and don’t change, -&gt; tasks run on multiple nodes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and workload are distributed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Distribution of workload leads to time savings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85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Explain, maybe board</a:t>
            </a:r>
            <a:r>
              <a:rPr lang="en-US" baseline="0" dirty="0" smtClean="0"/>
              <a:t> drawing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0396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Finalize function possible</a:t>
            </a:r>
            <a:r>
              <a:rPr lang="en-US" baseline="0" dirty="0" smtClean="0"/>
              <a:t> to further sort or aggregate results</a:t>
            </a:r>
          </a:p>
          <a:p>
            <a:r>
              <a:rPr lang="en-US" baseline="0" dirty="0" smtClean="0"/>
              <a:t>Also further Map and/or Reduce possible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706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Core: Key/Value, Column Families, Document stores, Graph databases, Hybrid models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Soft: No Web 2.0 background,</a:t>
            </a:r>
            <a:r>
              <a:rPr lang="en-US" baseline="0" dirty="0" smtClean="0"/>
              <a:t> but still </a:t>
            </a:r>
            <a:r>
              <a:rPr lang="en-US" baseline="0" dirty="0" err="1" smtClean="0"/>
              <a:t>NoSQL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037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Only key-&gt;value access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Keys can</a:t>
            </a:r>
            <a:r>
              <a:rPr lang="en-US" baseline="0" dirty="0" smtClean="0"/>
              <a:t> be organized to Databases/</a:t>
            </a:r>
            <a:r>
              <a:rPr lang="en-US" baseline="0" dirty="0" err="1" smtClean="0"/>
              <a:t>Keyspaces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Key, key range queries, </a:t>
            </a:r>
            <a:r>
              <a:rPr lang="en-US" dirty="0" err="1" smtClean="0"/>
              <a:t>MapReduce</a:t>
            </a:r>
            <a:r>
              <a:rPr lang="en-US" dirty="0" smtClean="0"/>
              <a:t> -&gt; Strongly</a:t>
            </a:r>
            <a:r>
              <a:rPr lang="en-US" baseline="0" dirty="0" smtClean="0"/>
              <a:t> dependent on DBS API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Very fast access by key indexing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 dependencies whatsoever,</a:t>
            </a:r>
            <a:r>
              <a:rPr lang="en-US" baseline="0" dirty="0" smtClean="0"/>
              <a:t> dependencies managed in application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String, Integer, Boolean, Float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Everything else</a:t>
            </a:r>
            <a:r>
              <a:rPr lang="en-US" baseline="0" dirty="0" smtClean="0"/>
              <a:t> strongly dependent on the DBS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Retrieve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Set existing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Set</a:t>
            </a:r>
            <a:r>
              <a:rPr lang="en-US" baseline="0" dirty="0" smtClean="0"/>
              <a:t> value, otherwise insert 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Delete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Depending on DBS: Rename key, append to a value, push/pop on lists…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 distribution with key ranges</a:t>
            </a:r>
            <a:r>
              <a:rPr lang="en-US" baseline="0" dirty="0" smtClean="0"/>
              <a:t> or key hashes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Every shard responsible for one key/hash range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Replication is possible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Central process </a:t>
            </a:r>
            <a:r>
              <a:rPr lang="en-US" baseline="0" smtClean="0"/>
              <a:t>manages access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Memcached</a:t>
            </a:r>
            <a:r>
              <a:rPr lang="en-US" baseline="0" dirty="0" smtClean="0"/>
              <a:t> -&gt; not really a DB, but acts like it, </a:t>
            </a:r>
            <a:r>
              <a:rPr lang="en-US" baseline="0" dirty="0" err="1" smtClean="0"/>
              <a:t>Redis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user profiles, user sessions, shopping carts, page texts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 access is pretty common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Concurrent</a:t>
            </a:r>
            <a:r>
              <a:rPr lang="en-US" baseline="0" dirty="0" smtClean="0"/>
              <a:t> reads and writes, Distribution and Replication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Simple key value retrieving tasks, aggregation, analysis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Format is not fixed, similar format recommended, but not mandatory -&gt; application</a:t>
            </a:r>
            <a:r>
              <a:rPr lang="en-US" baseline="0" dirty="0" smtClean="0"/>
              <a:t> manages the doc format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Simple format, easy to work with. Other formats possible: BSON, XML, YAML, 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Queries on the doc contents possible. Strongly depends on API of the DB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Field types and count completely up to the application, only a few mandatory fields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Per document validation. Often stored as functions on DB level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Huge amounts of data, high availability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Vertical AND horizontal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 fixed</a:t>
            </a:r>
            <a:r>
              <a:rPr lang="en-US" baseline="0" dirty="0" smtClean="0"/>
              <a:t> schemas, responsibility -&gt; application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Sometimes tables (but different), other structures (sometimes better suited for app)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Weak consistency, BASE, sometimes ACID. Less locking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4067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Master-Slave:</a:t>
            </a:r>
            <a:r>
              <a:rPr lang="en-US" baseline="0" dirty="0" smtClean="0"/>
              <a:t> commonly used in other DBS as well, only Master performs writes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Master-Master: Concurrent writes possible, resolving is handled by application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Key-Ranges, also document fields possible. Auto-</a:t>
            </a:r>
            <a:r>
              <a:rPr lang="en-US" baseline="0" dirty="0" err="1" smtClean="0"/>
              <a:t>Sharding</a:t>
            </a:r>
            <a:r>
              <a:rPr lang="en-US" baseline="0" dirty="0" smtClean="0"/>
              <a:t> provided by some systems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Natural data structures, easy to work with in the application. Easy to change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Good</a:t>
            </a:r>
            <a:r>
              <a:rPr lang="en-US" baseline="0" dirty="0" smtClean="0"/>
              <a:t> for storing data that is pretty similar, but not the same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No schema limitations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More sophisticated querying possibilities, Sometimes easier to learn than SQL, better integration in programming languages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Application takes care of data structures and checks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Data format can be easily integrated into programming language, natural data structures, JSON -&gt; highly interoperable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Basically applicable anywhere, sometimes other models are better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BigTable</a:t>
            </a:r>
            <a:r>
              <a:rPr lang="en-US" dirty="0" smtClean="0"/>
              <a:t> like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Every column</a:t>
            </a:r>
            <a:r>
              <a:rPr lang="en-US" baseline="0" dirty="0" smtClean="0"/>
              <a:t> holds a tuple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fields, types and count are flexible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“Tables” where the data</a:t>
            </a:r>
            <a:r>
              <a:rPr lang="en-US" baseline="0" dirty="0" smtClean="0"/>
              <a:t> is stored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Columns that hold multiple columns, list-like -&gt; only some systems support these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Only by key, records are sorted (</a:t>
            </a:r>
            <a:r>
              <a:rPr lang="en-US" dirty="0" err="1" smtClean="0"/>
              <a:t>asc</a:t>
            </a:r>
            <a:r>
              <a:rPr lang="en-US" dirty="0" smtClean="0"/>
              <a:t>, </a:t>
            </a:r>
            <a:r>
              <a:rPr lang="en-US" dirty="0" err="1" smtClean="0"/>
              <a:t>desc</a:t>
            </a:r>
            <a:r>
              <a:rPr lang="en-US" dirty="0" smtClean="0"/>
              <a:t>), key-ranges,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MapReduce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0577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Application driven data model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Efficient processing of big data, see 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Access only by key, splitting very easy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</a:t>
            </a:r>
            <a:r>
              <a:rPr lang="en-US" baseline="0" dirty="0" smtClean="0"/>
              <a:t> access is very fast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Facebook, Google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0577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 that</a:t>
            </a:r>
            <a:r>
              <a:rPr lang="en-US" baseline="0" dirty="0" smtClean="0"/>
              <a:t> holds a strong relationship. E.g. users in social network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Flexible data model. Number and types of fields flexible in nodes and edges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Stored as graph, efficient for graph operations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Query = traversing the graph and calculating values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039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Highly interconnected</a:t>
            </a:r>
            <a:r>
              <a:rPr lang="en-US" baseline="0" dirty="0" smtClean="0"/>
              <a:t> 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forms graphs or trees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E.g. biology or GPS 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Queries are traversing and transforming the data to produce results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039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Have been around a</a:t>
            </a:r>
            <a:r>
              <a:rPr lang="en-US" baseline="0" dirty="0" smtClean="0"/>
              <a:t> long time. Well tested, pretty much failsafe.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Strong consistency desired in apps with crucial business data, e.g. bank software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SQL is still the most mature and mighty query language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Everyone knows it, can write SQL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Almost anything can be modeled by tables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Well</a:t>
            </a:r>
            <a:r>
              <a:rPr lang="en-US" baseline="0" dirty="0" smtClean="0"/>
              <a:t> optimized, great index structures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0727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Depends on system, many don’t implement more</a:t>
            </a:r>
            <a:r>
              <a:rPr lang="en-US" baseline="0" dirty="0" smtClean="0"/>
              <a:t> complex queries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Many systems still under</a:t>
            </a:r>
            <a:r>
              <a:rPr lang="en-US" baseline="0" dirty="0" smtClean="0"/>
              <a:t> heavy development, not so many features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 as well tested as RDBMS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Almost every single system is different with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and capabilities/features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Different query APIs/Languages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4228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from “humongous”, written in C++, AGPL, Version 2.4.3</a:t>
            </a:r>
          </a:p>
          <a:p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Linux,</a:t>
            </a:r>
            <a:r>
              <a:rPr lang="en-US" baseline="0" dirty="0" smtClean="0"/>
              <a:t> Windows, Mac OSX, Solaris (64bit only) -&gt; Data in memory -&gt; 32bit limited to 2GB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DBs with name, like in RDBMS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“tables” of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. Also Capped Collections -&gt; limited in size (ring buffer)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Called </a:t>
            </a:r>
            <a:r>
              <a:rPr lang="en-US" baseline="0" dirty="0" err="1" smtClean="0"/>
              <a:t>DBRef</a:t>
            </a:r>
            <a:r>
              <a:rPr lang="en-US" baseline="0" dirty="0" smtClean="0"/>
              <a:t>, references other document. Can be resolved via drivers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GridFS</a:t>
            </a:r>
            <a:r>
              <a:rPr lang="en-US" baseline="0" dirty="0" smtClean="0"/>
              <a:t> to store files. </a:t>
            </a:r>
            <a:r>
              <a:rPr lang="en-US" baseline="0" dirty="0" err="1" smtClean="0"/>
              <a:t>fs.files</a:t>
            </a:r>
            <a:r>
              <a:rPr lang="en-US" baseline="0" dirty="0" smtClean="0"/>
              <a:t> (length, </a:t>
            </a:r>
            <a:r>
              <a:rPr lang="en-US" baseline="0" dirty="0" err="1" smtClean="0"/>
              <a:t>chunkSize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uploadDate</a:t>
            </a:r>
            <a:r>
              <a:rPr lang="en-US" baseline="0" dirty="0" smtClean="0"/>
              <a:t>, md5), </a:t>
            </a:r>
            <a:r>
              <a:rPr lang="en-US" baseline="0" dirty="0" err="1" smtClean="0"/>
              <a:t>fs.chunks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For many languages: e.g. C, C++, C#, Java, PHP, JavaScript, Node.js,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, Perl, Python, Ruby,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+ Community supported drivers.</a:t>
            </a:r>
          </a:p>
          <a:p>
            <a:pPr marL="171450" indent="-171450">
              <a:buFont typeface="Arial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814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CAP-Theorem:</a:t>
            </a:r>
            <a:r>
              <a:rPr lang="en-US" baseline="0" dirty="0" smtClean="0"/>
              <a:t> Eric Brewer (2000), Proof: 2002 by Seth Gilbert and Nancy Lynch (MIT)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smtClean="0"/>
              <a:t>PICK TWO!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RDBMS: CA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NoSQL</a:t>
            </a:r>
            <a:r>
              <a:rPr lang="en-US" baseline="0" dirty="0" smtClean="0"/>
              <a:t>: more or less AP, sometimes CP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878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Sanity size, no real limitation.</a:t>
            </a:r>
            <a:r>
              <a:rPr lang="en-US" baseline="0" dirty="0" smtClean="0"/>
              <a:t> Bigger files -&gt; </a:t>
            </a:r>
            <a:r>
              <a:rPr lang="en-US" baseline="0" dirty="0" err="1" smtClean="0"/>
              <a:t>GridFS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Also </a:t>
            </a:r>
            <a:r>
              <a:rPr lang="en-US" baseline="0" dirty="0" err="1" smtClean="0"/>
              <a:t>ReplicaSet</a:t>
            </a:r>
            <a:r>
              <a:rPr lang="en-US" baseline="0" dirty="0" smtClean="0"/>
              <a:t> configuration for bigger replication clusters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Provide a shard key and the nodes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does the rest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Arbitrary fields, even in nested documents/arrays. Compound indexes possible. Unique indexes, Geospatial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JavaScript-like query language. A lot of different queries supported, including array operations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297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Binary JSON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Plain</a:t>
            </a:r>
            <a:r>
              <a:rPr lang="en-US" baseline="0" dirty="0" smtClean="0"/>
              <a:t> JSON types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For times, dates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Regular expressions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For JavaScript code to run on the server (with evil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() 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Nesting of documents within documents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318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All</a:t>
            </a:r>
            <a:r>
              <a:rPr lang="en-US" baseline="0" dirty="0" smtClean="0"/>
              <a:t> or nothing (all operations succeed or none)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Consistent data after transaction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Isolated view for all transactions (no changes visible until the end)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is still available after failures (software, hardware, power outage, apocalypse, etc.)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03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Eventual: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No changes: all reads eventually</a:t>
            </a:r>
            <a:r>
              <a:rPr lang="en-US" baseline="0" dirty="0" smtClean="0"/>
              <a:t> return the latest value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changes -&gt; inconsistency window, based on replicas, delays, caches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Casual: A communicates change -&gt; B will read only updated values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Read-your-writes: After A updates, A will only read updated value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Session: While session is active, system guarantees </a:t>
            </a:r>
            <a:r>
              <a:rPr lang="en-US" baseline="0" dirty="0" err="1" smtClean="0"/>
              <a:t>ryw</a:t>
            </a:r>
            <a:r>
              <a:rPr lang="en-US" baseline="0" dirty="0" smtClean="0"/>
              <a:t> consistency -&gt; session dead, new session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 read: Process has value for item -&gt; never read previous value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 write: Serialized writing by one process guaranteed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70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r>
              <a:rPr lang="en-US" baseline="0" dirty="0" smtClean="0"/>
              <a:t> on board -&gt; Facebook status example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549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Number of requests/users,</a:t>
            </a:r>
            <a:r>
              <a:rPr lang="en-US" baseline="0" dirty="0" smtClean="0"/>
              <a:t> concurrency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Increase data amount, more than one machine can hold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Speed of request processing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415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Vertical</a:t>
            </a:r>
            <a:r>
              <a:rPr lang="en-US" baseline="0" dirty="0" smtClean="0"/>
              <a:t> scaling (scale-up): add more resources – more power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Horizontal scaling (scale-out): add more nodes – commodity hardware, distributed computing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Sharding</a:t>
            </a:r>
            <a:r>
              <a:rPr lang="en-US" baseline="0" dirty="0" smtClean="0"/>
              <a:t>: Data splitting – key ranges, hashes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87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Sharding</a:t>
            </a:r>
            <a:r>
              <a:rPr lang="en-US" dirty="0" smtClean="0"/>
              <a:t> is partitioning, but not only that.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 is distributed according</a:t>
            </a:r>
            <a:r>
              <a:rPr lang="en-US" baseline="0" dirty="0" smtClean="0"/>
              <a:t> to key ranges or hashes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Client/Application only communicates with the router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Router queries the shards and returns accumulated result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MapReduce</a:t>
            </a:r>
            <a:r>
              <a:rPr lang="en-US" baseline="0" dirty="0" smtClean="0"/>
              <a:t> handled by router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83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4170"/>
            <a:ext cx="8229600" cy="1143000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2760"/>
            <a:ext cx="8229600" cy="4283403"/>
          </a:xfrm>
        </p:spPr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ovlib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it-ebooks.info/book/812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nosqlhandbook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0514" y="2680780"/>
            <a:ext cx="776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NoSQL</a:t>
            </a:r>
            <a:endParaRPr lang="de-DE" sz="5400" b="1" i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2988" y="5978469"/>
            <a:ext cx="63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06.06.2013 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B</a:t>
            </a:r>
            <a:r>
              <a:rPr lang="en-US" dirty="0" smtClean="0"/>
              <a:t>asically </a:t>
            </a:r>
            <a:r>
              <a:rPr lang="en-US" b="1" dirty="0" smtClean="0"/>
              <a:t>A</a:t>
            </a:r>
            <a:r>
              <a:rPr lang="en-US" dirty="0" smtClean="0"/>
              <a:t>vailable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oft state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ventually consistent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24" y="2461630"/>
            <a:ext cx="2620349" cy="29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Data capacity</a:t>
            </a:r>
          </a:p>
          <a:p>
            <a:r>
              <a:rPr lang="en-US" dirty="0" smtClean="0"/>
              <a:t>Performance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03" y="2689305"/>
            <a:ext cx="1311836" cy="273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approaches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57" y="3557238"/>
            <a:ext cx="1072429" cy="10724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74" y="1727762"/>
            <a:ext cx="1557796" cy="1893418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2007520"/>
            <a:ext cx="8229600" cy="428340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vs.</a:t>
            </a:r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11" y="4683860"/>
            <a:ext cx="1137720" cy="174450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63" y="1802217"/>
            <a:ext cx="1137720" cy="174450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28" y="1802218"/>
            <a:ext cx="1137720" cy="174450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63" y="4737092"/>
            <a:ext cx="1137720" cy="174450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28" y="4737093"/>
            <a:ext cx="1137720" cy="17445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43" y="3155741"/>
            <a:ext cx="1137720" cy="17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20" y="5354930"/>
            <a:ext cx="807383" cy="12379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20" y="3613971"/>
            <a:ext cx="807383" cy="12379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20" y="1801313"/>
            <a:ext cx="807383" cy="12379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86" y="4022656"/>
            <a:ext cx="1314428" cy="420617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V="1">
            <a:off x="5074508" y="2644346"/>
            <a:ext cx="2125362" cy="1378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074508" y="4168346"/>
            <a:ext cx="212536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074508" y="4316627"/>
            <a:ext cx="2125362" cy="127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977081" y="4044781"/>
            <a:ext cx="1565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1972959" y="4287799"/>
            <a:ext cx="156518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36569" y="3679875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Ubuntu Light" pitchFamily="34" charset="0"/>
              </a:rPr>
              <a:t>request</a:t>
            </a:r>
            <a:endParaRPr lang="de-AT" dirty="0">
              <a:solidFill>
                <a:schemeClr val="accent1"/>
              </a:solidFill>
              <a:latin typeface="Ubuntu Light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236568" y="4270275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Ubuntu Light" pitchFamily="34" charset="0"/>
              </a:rPr>
              <a:t>result</a:t>
            </a:r>
            <a:endParaRPr lang="de-AT" dirty="0">
              <a:solidFill>
                <a:schemeClr val="accent5"/>
              </a:solidFill>
              <a:latin typeface="Ubuntu Light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618205" y="3809242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Ubuntu Light" pitchFamily="34" charset="0"/>
              </a:rPr>
              <a:t>query</a:t>
            </a:r>
            <a:endParaRPr lang="de-AT" dirty="0">
              <a:solidFill>
                <a:schemeClr val="accent3"/>
              </a:solidFill>
              <a:latin typeface="Ubuntu Light" pitchFamily="34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9" y="3377340"/>
            <a:ext cx="1301588" cy="15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Huge amounts of data</a:t>
            </a:r>
          </a:p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Distribution</a:t>
            </a:r>
          </a:p>
          <a:p>
            <a:r>
              <a:rPr lang="en-US" dirty="0" smtClean="0"/>
              <a:t>Efficiency</a:t>
            </a:r>
            <a:endParaRPr lang="de-AT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025080" y="2080702"/>
            <a:ext cx="3964571" cy="3820128"/>
            <a:chOff x="4328950" y="2171319"/>
            <a:chExt cx="4660702" cy="449089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394" y="2171319"/>
              <a:ext cx="1137720" cy="1744505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950" y="4917709"/>
              <a:ext cx="1137720" cy="1744505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394" y="4917710"/>
              <a:ext cx="1137720" cy="174450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1932" y="4917708"/>
              <a:ext cx="1137720" cy="1744505"/>
            </a:xfrm>
            <a:prstGeom prst="rect">
              <a:avLst/>
            </a:prstGeom>
          </p:spPr>
        </p:pic>
        <p:sp>
          <p:nvSpPr>
            <p:cNvPr id="10" name="Pfeil nach unten 9"/>
            <p:cNvSpPr/>
            <p:nvPr/>
          </p:nvSpPr>
          <p:spPr>
            <a:xfrm>
              <a:off x="6417938" y="3995350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Pfeil nach unten 10"/>
            <p:cNvSpPr/>
            <p:nvPr/>
          </p:nvSpPr>
          <p:spPr>
            <a:xfrm rot="2700000">
              <a:off x="5349078" y="3842951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Pfeil nach unten 11"/>
            <p:cNvSpPr/>
            <p:nvPr/>
          </p:nvSpPr>
          <p:spPr>
            <a:xfrm rot="-2700000">
              <a:off x="7455119" y="3846930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6068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23" y="2836446"/>
            <a:ext cx="4999154" cy="2296359"/>
          </a:xfrm>
        </p:spPr>
      </p:pic>
    </p:spTree>
    <p:extLst>
      <p:ext uri="{BB962C8B-B14F-4D97-AF65-F5344CB8AC3E}">
        <p14:creationId xmlns:p14="http://schemas.microsoft.com/office/powerpoint/2010/main" val="31586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word count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grumpy cat</a:t>
            </a:r>
            <a:br>
              <a:rPr lang="en-US" sz="2400" dirty="0" smtClean="0"/>
            </a:br>
            <a:r>
              <a:rPr lang="en-US" sz="2400" dirty="0" err="1" smtClean="0"/>
              <a:t>steven</a:t>
            </a:r>
            <a:r>
              <a:rPr lang="en-US" sz="2400" dirty="0" smtClean="0"/>
              <a:t> </a:t>
            </a:r>
            <a:r>
              <a:rPr lang="en-US" sz="2400" dirty="0" err="1" smtClean="0"/>
              <a:t>seagal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jake</a:t>
            </a:r>
            <a:r>
              <a:rPr lang="en-US" sz="2400" dirty="0" smtClean="0"/>
              <a:t> the dog</a:t>
            </a:r>
            <a:br>
              <a:rPr lang="en-US" sz="2400" dirty="0" smtClean="0"/>
            </a:br>
            <a:r>
              <a:rPr lang="en-US" sz="2400" dirty="0" err="1" smtClean="0"/>
              <a:t>finn</a:t>
            </a:r>
            <a:r>
              <a:rPr lang="en-US" sz="2400" dirty="0" smtClean="0"/>
              <a:t> the human</a:t>
            </a:r>
            <a:br>
              <a:rPr lang="en-US" sz="2400" dirty="0" smtClean="0"/>
            </a:br>
            <a:r>
              <a:rPr lang="en-US" sz="2400" dirty="0" smtClean="0"/>
              <a:t>hover cat</a:t>
            </a:r>
            <a:br>
              <a:rPr lang="en-US" sz="2400" dirty="0" smtClean="0"/>
            </a:br>
            <a:r>
              <a:rPr lang="en-US" sz="2400" dirty="0" smtClean="0"/>
              <a:t>grumpy grandma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4615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phase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grumpy cat</a:t>
            </a:r>
            <a:br>
              <a:rPr lang="en-US" sz="2400" dirty="0" smtClean="0"/>
            </a:br>
            <a:r>
              <a:rPr lang="en-US" sz="2400" dirty="0" err="1" smtClean="0"/>
              <a:t>steven</a:t>
            </a:r>
            <a:r>
              <a:rPr lang="en-US" sz="2400" dirty="0" smtClean="0"/>
              <a:t> </a:t>
            </a:r>
            <a:r>
              <a:rPr lang="en-US" sz="2400" dirty="0" err="1" smtClean="0"/>
              <a:t>seagal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jake</a:t>
            </a:r>
            <a:r>
              <a:rPr lang="en-US" sz="2400" dirty="0" smtClean="0"/>
              <a:t> the dog</a:t>
            </a:r>
            <a:br>
              <a:rPr lang="en-US" sz="2400" dirty="0" smtClean="0"/>
            </a:br>
            <a:r>
              <a:rPr lang="en-US" sz="2400" dirty="0" err="1" smtClean="0"/>
              <a:t>finn</a:t>
            </a:r>
            <a:r>
              <a:rPr lang="en-US" sz="2400" dirty="0" smtClean="0"/>
              <a:t> the human</a:t>
            </a:r>
            <a:br>
              <a:rPr lang="en-US" sz="2400" dirty="0" smtClean="0"/>
            </a:br>
            <a:r>
              <a:rPr lang="en-US" sz="2400" dirty="0" smtClean="0"/>
              <a:t>hover cat</a:t>
            </a:r>
            <a:br>
              <a:rPr lang="en-US" sz="2400" dirty="0" smtClean="0"/>
            </a:br>
            <a:r>
              <a:rPr lang="en-US" sz="2400" dirty="0" smtClean="0"/>
              <a:t>grumpy grandma</a:t>
            </a:r>
            <a:endParaRPr lang="de-AT" sz="2400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3006814" y="2397209"/>
            <a:ext cx="3937686" cy="3019168"/>
            <a:chOff x="3006814" y="2397209"/>
            <a:chExt cx="3937686" cy="3019168"/>
          </a:xfrm>
        </p:grpSpPr>
        <p:sp>
          <p:nvSpPr>
            <p:cNvPr id="4" name="Abgerundetes Rechteck 3"/>
            <p:cNvSpPr/>
            <p:nvPr/>
          </p:nvSpPr>
          <p:spPr>
            <a:xfrm>
              <a:off x="5486403" y="2397209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1</a:t>
              </a:r>
              <a:endParaRPr lang="de-AT" dirty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5486402" y="4724398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3</a:t>
              </a:r>
              <a:endParaRPr lang="de-AT" dirty="0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5486403" y="3583458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2</a:t>
              </a:r>
              <a:endParaRPr lang="de-AT" dirty="0"/>
            </a:p>
          </p:txBody>
        </p:sp>
        <p:cxnSp>
          <p:nvCxnSpPr>
            <p:cNvPr id="8" name="Gerade Verbindung mit Pfeil 7"/>
            <p:cNvCxnSpPr/>
            <p:nvPr/>
          </p:nvCxnSpPr>
          <p:spPr>
            <a:xfrm flipV="1">
              <a:off x="3006814" y="2660822"/>
              <a:ext cx="2364259" cy="2883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>
              <a:off x="3006814" y="3352800"/>
              <a:ext cx="2364259" cy="4695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>
              <a:off x="3006814" y="3748216"/>
              <a:ext cx="2364259" cy="12027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V="1">
              <a:off x="3006814" y="2875005"/>
              <a:ext cx="2364259" cy="114506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3006814" y="4020066"/>
              <a:ext cx="2364259" cy="434544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3006814" y="4815016"/>
              <a:ext cx="2364259" cy="350108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85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function map(line) {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line.split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(“ ”).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forEach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(function (word) 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emit(word, </a:t>
            </a:r>
            <a:r>
              <a:rPr lang="en-US" sz="2800" dirty="0">
                <a:latin typeface="Ubuntu Mono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});</a:t>
            </a:r>
            <a:endParaRPr lang="en-US" sz="2800" dirty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}</a:t>
            </a:r>
            <a:endParaRPr lang="de-AT" sz="2800" dirty="0">
              <a:latin typeface="Ubuntu Mono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2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output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latin typeface="Ubuntu Mono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Ubuntu Mono" pitchFamily="49" charset="0"/>
              </a:rPr>
              <a:t>grumpy,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cat, 1</a:t>
            </a:r>
            <a:r>
              <a:rPr lang="en-US" dirty="0">
                <a:latin typeface="Ubuntu Mono" pitchFamily="49" charset="0"/>
              </a:rPr>
              <a:t/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steven</a:t>
            </a:r>
            <a:r>
              <a:rPr lang="en-US" dirty="0" smtClean="0">
                <a:latin typeface="Ubuntu Mono" pitchFamily="49" charset="0"/>
              </a:rPr>
              <a:t>, 1</a:t>
            </a:r>
            <a:r>
              <a:rPr lang="en-US" dirty="0">
                <a:latin typeface="Ubuntu Mono" pitchFamily="49" charset="0"/>
              </a:rPr>
              <a:t/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seagal</a:t>
            </a:r>
            <a:r>
              <a:rPr lang="en-US" dirty="0" smtClean="0">
                <a:latin typeface="Ubuntu Mono" pitchFamily="49" charset="0"/>
              </a:rPr>
              <a:t>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jake</a:t>
            </a:r>
            <a:r>
              <a:rPr lang="en-US" dirty="0" smtClean="0">
                <a:latin typeface="Ubuntu Mono" pitchFamily="49" charset="0"/>
              </a:rPr>
              <a:t>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the,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dog,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finn</a:t>
            </a:r>
            <a:r>
              <a:rPr lang="en-US" dirty="0" smtClean="0">
                <a:latin typeface="Ubuntu Mono" pitchFamily="49" charset="0"/>
              </a:rPr>
              <a:t>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the,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human,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hover,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cat,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grumpy,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grandma, </a:t>
            </a:r>
            <a:r>
              <a:rPr lang="en-US" dirty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  <a:p>
            <a:pPr marL="0" indent="0">
              <a:buNone/>
            </a:pPr>
            <a:endParaRPr lang="de-AT" dirty="0">
              <a:latin typeface="Ubuntu Mono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012923" y="1934639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grumpy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012924" y="2696924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cat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012923" y="3457035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steven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12923" y="4204448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seagal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012923" y="4937616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jake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012924" y="567112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the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211529" y="2257804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dog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11529" y="304034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finn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211529" y="380457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human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211529" y="4569140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hover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211529" y="5315006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grandma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5" name="Pfeil nach rechts 14"/>
          <p:cNvSpPr/>
          <p:nvPr/>
        </p:nvSpPr>
        <p:spPr>
          <a:xfrm>
            <a:off x="3097430" y="3552713"/>
            <a:ext cx="2298357" cy="8824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 / group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5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Markus </a:t>
            </a:r>
            <a:r>
              <a:rPr lang="en-US" dirty="0" err="1" smtClean="0"/>
              <a:t>Deutschl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BSc (FH </a:t>
            </a:r>
            <a:r>
              <a:rPr lang="en-US" dirty="0" err="1" smtClean="0"/>
              <a:t>Joanneum</a:t>
            </a:r>
            <a:r>
              <a:rPr lang="en-US" dirty="0" smtClean="0"/>
              <a:t> – ITM09)</a:t>
            </a:r>
          </a:p>
          <a:p>
            <a:endParaRPr lang="en-US" dirty="0" smtClean="0"/>
          </a:p>
          <a:p>
            <a:r>
              <a:rPr lang="en-US" dirty="0" smtClean="0"/>
              <a:t>currently reaching for MSc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http://movlib.org</a:t>
            </a:r>
            <a:endParaRPr lang="en-US" dirty="0" smtClean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17" y="2481604"/>
            <a:ext cx="1976232" cy="30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phase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grpSp>
        <p:nvGrpSpPr>
          <p:cNvPr id="11" name="Gruppieren 10"/>
          <p:cNvGrpSpPr/>
          <p:nvPr/>
        </p:nvGrpSpPr>
        <p:grpSpPr>
          <a:xfrm>
            <a:off x="1680171" y="2563232"/>
            <a:ext cx="5783658" cy="2916140"/>
            <a:chOff x="1012555" y="2563232"/>
            <a:chExt cx="5783658" cy="2916140"/>
          </a:xfrm>
        </p:grpSpPr>
        <p:sp>
          <p:nvSpPr>
            <p:cNvPr id="4" name="Textfeld 3"/>
            <p:cNvSpPr txBox="1"/>
            <p:nvPr/>
          </p:nvSpPr>
          <p:spPr>
            <a:xfrm>
              <a:off x="1012555" y="2563232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Mono" pitchFamily="49" charset="0"/>
                </a:rPr>
                <a:t>grumpy</a:t>
              </a: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1, 1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012556" y="3325517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Mono" pitchFamily="49" charset="0"/>
                </a:rPr>
                <a:t>cat</a:t>
              </a: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1, 1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012555" y="4085628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Ubuntu Mono" pitchFamily="49" charset="0"/>
                </a:rPr>
                <a:t>steven</a:t>
              </a:r>
              <a:endParaRPr lang="en-US" dirty="0" smtClean="0">
                <a:latin typeface="Ubuntu Mono" pitchFamily="49" charset="0"/>
              </a:endParaRP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012555" y="4833041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Ubuntu Mono" pitchFamily="49" charset="0"/>
                </a:rPr>
                <a:t>seagal</a:t>
              </a:r>
              <a:endParaRPr lang="en-US" dirty="0" smtClean="0">
                <a:latin typeface="Ubuntu Mono" pitchFamily="49" charset="0"/>
              </a:endParaRP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338116" y="2660480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1</a:t>
              </a:r>
              <a:endParaRPr lang="de-AT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338114" y="3656920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2</a:t>
              </a:r>
              <a:endParaRPr lang="de-AT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5338115" y="4649240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3</a:t>
              </a:r>
              <a:endParaRPr lang="de-AT" dirty="0"/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>
              <a:off x="2183027" y="2886397"/>
              <a:ext cx="2965622" cy="120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2183027" y="3656920"/>
              <a:ext cx="2965622" cy="13383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2183027" y="3971848"/>
              <a:ext cx="3023287" cy="4369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 flipV="1">
              <a:off x="2183027" y="4190320"/>
              <a:ext cx="3023287" cy="104894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5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function reduce(key, values) 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values.forEach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(function (value) 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sum += value;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});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return sum;</a:t>
            </a:r>
            <a:endParaRPr lang="en-US" sz="2800" dirty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}</a:t>
            </a:r>
            <a:endParaRPr lang="de-AT" sz="2800" dirty="0">
              <a:latin typeface="Ubuntu Mono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2400" dirty="0" smtClean="0">
              <a:latin typeface="Ubuntu Mono" pitchFamily="49" charset="0"/>
            </a:endParaRPr>
          </a:p>
          <a:p>
            <a:pPr marL="400050" lvl="2" indent="0">
              <a:buNone/>
            </a:pPr>
            <a:r>
              <a:rPr lang="en-US" sz="2200" dirty="0" smtClean="0">
                <a:latin typeface="Ubuntu Mono" pitchFamily="49" charset="0"/>
              </a:rPr>
              <a:t>grumpy</a:t>
            </a:r>
            <a:r>
              <a:rPr lang="en-US" sz="2200" dirty="0">
                <a:latin typeface="Ubuntu Mono" pitchFamily="49" charset="0"/>
              </a:rPr>
              <a:t>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cat,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steven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seagal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jake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the,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dog,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finn</a:t>
            </a:r>
            <a:r>
              <a:rPr lang="en-US" sz="2200" dirty="0">
                <a:latin typeface="Ubuntu Mono" pitchFamily="49" charset="0"/>
              </a:rPr>
              <a:t>, </a:t>
            </a:r>
            <a:r>
              <a:rPr lang="en-US" sz="2200" dirty="0" smtClean="0">
                <a:latin typeface="Ubuntu Mono" pitchFamily="49" charset="0"/>
              </a:rPr>
              <a:t>1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human,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hover, </a:t>
            </a:r>
            <a:r>
              <a:rPr lang="en-US" sz="2200" dirty="0" smtClean="0">
                <a:latin typeface="Ubuntu Mono" pitchFamily="49" charset="0"/>
              </a:rPr>
              <a:t>1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grandma, 1</a:t>
            </a:r>
            <a:endParaRPr lang="de-AT" sz="2200" dirty="0">
              <a:latin typeface="Ubuntu Mono" pitchFamily="49" charset="0"/>
            </a:endParaRP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92" y="2679897"/>
            <a:ext cx="2862107" cy="28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Core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Soft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Grid &amp; Cloud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Multidimensional</a:t>
            </a:r>
          </a:p>
          <a:p>
            <a:pPr lvl="1"/>
            <a:r>
              <a:rPr lang="en-US" dirty="0" err="1" smtClean="0"/>
              <a:t>Multivalue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275" y="2693774"/>
            <a:ext cx="2413158" cy="26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Simple model</a:t>
            </a:r>
          </a:p>
          <a:p>
            <a:r>
              <a:rPr lang="en-US" dirty="0" smtClean="0"/>
              <a:t>Access by key</a:t>
            </a:r>
          </a:p>
          <a:p>
            <a:r>
              <a:rPr lang="en-US" dirty="0" smtClean="0"/>
              <a:t>Limited queries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Record independence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KVS – Data 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Primitives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Dictionaries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KVS – Operations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…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KVS – Scaling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de-AT" dirty="0"/>
          </a:p>
        </p:txBody>
      </p:sp>
      <p:sp>
        <p:nvSpPr>
          <p:cNvPr id="5" name="Ellipse 4"/>
          <p:cNvSpPr/>
          <p:nvPr/>
        </p:nvSpPr>
        <p:spPr>
          <a:xfrm>
            <a:off x="2799829" y="2713628"/>
            <a:ext cx="3544343" cy="3544343"/>
          </a:xfrm>
          <a:prstGeom prst="ellipse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75" y="1667149"/>
            <a:ext cx="826450" cy="9121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72" y="2943753"/>
            <a:ext cx="826450" cy="91215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72" y="5584243"/>
            <a:ext cx="826450" cy="9121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79" y="2943753"/>
            <a:ext cx="826450" cy="91215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79" y="5584243"/>
            <a:ext cx="826450" cy="912156"/>
          </a:xfrm>
          <a:prstGeom prst="rect">
            <a:avLst/>
          </a:prstGeom>
        </p:spPr>
      </p:pic>
      <p:cxnSp>
        <p:nvCxnSpPr>
          <p:cNvPr id="17" name="Gerade Verbindung 16"/>
          <p:cNvCxnSpPr/>
          <p:nvPr/>
        </p:nvCxnSpPr>
        <p:spPr>
          <a:xfrm flipH="1" flipV="1">
            <a:off x="4572000" y="2586683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3600000" flipH="1" flipV="1">
            <a:off x="6157783" y="3597154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3600000" flipH="1" flipV="1">
            <a:off x="3245710" y="5537246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7200000" flipH="1" flipV="1">
            <a:off x="5921315" y="5537247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7200000" flipH="1" flipV="1">
            <a:off x="2976289" y="3597153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3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KVS – 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Independent data</a:t>
            </a:r>
          </a:p>
          <a:p>
            <a:r>
              <a:rPr lang="en-US" dirty="0" smtClean="0"/>
              <a:t>Unique keys</a:t>
            </a:r>
          </a:p>
          <a:p>
            <a:r>
              <a:rPr lang="en-US" dirty="0" smtClean="0"/>
              <a:t>Scalability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stores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Semi-structured format</a:t>
            </a:r>
          </a:p>
          <a:p>
            <a:r>
              <a:rPr lang="en-US" dirty="0" smtClean="0"/>
              <a:t>Mostly JSON</a:t>
            </a:r>
          </a:p>
          <a:p>
            <a:r>
              <a:rPr lang="en-US" dirty="0" smtClean="0"/>
              <a:t>Complex queries</a:t>
            </a:r>
          </a:p>
          <a:p>
            <a:r>
              <a:rPr lang="en-US" dirty="0" smtClean="0"/>
              <a:t>Flexible schema</a:t>
            </a:r>
          </a:p>
          <a:p>
            <a:r>
              <a:rPr lang="en-US" dirty="0" smtClean="0"/>
              <a:t>Validation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62274"/>
            <a:ext cx="2483168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Overview &amp; Definition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Scaling &amp;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Demo?</a:t>
            </a:r>
          </a:p>
          <a:p>
            <a:endParaRPr lang="en-US" dirty="0" smtClean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91" y="2634139"/>
            <a:ext cx="2598882" cy="25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– Data format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3868"/>
              </p:ext>
            </p:extLst>
          </p:nvPr>
        </p:nvGraphicFramePr>
        <p:xfrm>
          <a:off x="774357" y="2743112"/>
          <a:ext cx="32286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68"/>
                <a:gridCol w="1419542"/>
                <a:gridCol w="814705"/>
                <a:gridCol w="581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Chuck Norris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01234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263978" y="2394706"/>
            <a:ext cx="3253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Ubuntu Mono" pitchFamily="49" charset="0"/>
              </a:rPr>
              <a:t>{</a:t>
            </a:r>
          </a:p>
          <a:p>
            <a:r>
              <a:rPr lang="en-US" sz="1600" dirty="0">
                <a:latin typeface="Ubuntu Mono" pitchFamily="49" charset="0"/>
              </a:rPr>
              <a:t>	</a:t>
            </a:r>
            <a:r>
              <a:rPr lang="en-US" sz="1600" dirty="0" smtClean="0">
                <a:latin typeface="Ubuntu Mono" pitchFamily="49" charset="0"/>
              </a:rPr>
              <a:t>_id:	1,</a:t>
            </a:r>
          </a:p>
          <a:p>
            <a:r>
              <a:rPr lang="en-US" sz="1600" dirty="0">
                <a:latin typeface="Ubuntu Mono" pitchFamily="49" charset="0"/>
              </a:rPr>
              <a:t>	</a:t>
            </a:r>
            <a:r>
              <a:rPr lang="en-US" sz="1600" dirty="0" smtClean="0">
                <a:latin typeface="Ubuntu Mono" pitchFamily="49" charset="0"/>
              </a:rPr>
              <a:t>name:	“Chuck Norris”,</a:t>
            </a:r>
          </a:p>
          <a:p>
            <a:r>
              <a:rPr lang="en-US" sz="1600" dirty="0">
                <a:latin typeface="Ubuntu Mono" pitchFamily="49" charset="0"/>
              </a:rPr>
              <a:t>	</a:t>
            </a:r>
            <a:r>
              <a:rPr lang="en-US" sz="1600" dirty="0" err="1" smtClean="0">
                <a:latin typeface="Ubuntu Mono" pitchFamily="49" charset="0"/>
              </a:rPr>
              <a:t>tel</a:t>
            </a:r>
            <a:r>
              <a:rPr lang="en-US" sz="1600" dirty="0" smtClean="0">
                <a:latin typeface="Ubuntu Mono" pitchFamily="49" charset="0"/>
              </a:rPr>
              <a:t>:	01234</a:t>
            </a:r>
          </a:p>
          <a:p>
            <a:r>
              <a:rPr lang="en-US" sz="1600" dirty="0">
                <a:latin typeface="Ubuntu Mono" pitchFamily="49" charset="0"/>
              </a:rPr>
              <a:t>}</a:t>
            </a:r>
            <a:endParaRPr lang="de-AT" sz="1600" dirty="0">
              <a:latin typeface="Ubuntu Mono" pitchFamily="49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132172" y="4181474"/>
            <a:ext cx="3435179" cy="1779373"/>
            <a:chOff x="354227" y="4209535"/>
            <a:chExt cx="3435179" cy="1779373"/>
          </a:xfrm>
        </p:grpSpPr>
        <p:sp>
          <p:nvSpPr>
            <p:cNvPr id="7" name="Textfeld 6"/>
            <p:cNvSpPr txBox="1"/>
            <p:nvPr/>
          </p:nvSpPr>
          <p:spPr>
            <a:xfrm>
              <a:off x="1607180" y="4423722"/>
              <a:ext cx="21822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Light" pitchFamily="34" charset="0"/>
                </a:rPr>
                <a:t>Chuck Norris</a:t>
              </a:r>
            </a:p>
            <a:p>
              <a:endParaRPr lang="en-US" dirty="0" smtClean="0">
                <a:latin typeface="Ubuntu Light" pitchFamily="34" charset="0"/>
              </a:endParaRPr>
            </a:p>
            <a:p>
              <a:r>
                <a:rPr lang="en-US" dirty="0" smtClean="0">
                  <a:latin typeface="Ubuntu Light" pitchFamily="34" charset="0"/>
                </a:rPr>
                <a:t>	Tel.: 01234</a:t>
              </a:r>
              <a:endParaRPr lang="de-AT" dirty="0">
                <a:latin typeface="Ubuntu Light" pitchFamily="34" charset="0"/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288181"/>
              <a:ext cx="1149979" cy="1618348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354227" y="4209535"/>
              <a:ext cx="3435179" cy="17793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87859" y="4181474"/>
            <a:ext cx="3435179" cy="1779373"/>
            <a:chOff x="354227" y="4209535"/>
            <a:chExt cx="3435179" cy="1779373"/>
          </a:xfrm>
        </p:grpSpPr>
        <p:sp>
          <p:nvSpPr>
            <p:cNvPr id="13" name="Textfeld 12"/>
            <p:cNvSpPr txBox="1"/>
            <p:nvPr/>
          </p:nvSpPr>
          <p:spPr>
            <a:xfrm>
              <a:off x="1607180" y="4423722"/>
              <a:ext cx="21822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Light" pitchFamily="34" charset="0"/>
                </a:rPr>
                <a:t>Chuck Norris</a:t>
              </a:r>
            </a:p>
            <a:p>
              <a:endParaRPr lang="en-US" dirty="0" smtClean="0">
                <a:latin typeface="Ubuntu Light" pitchFamily="34" charset="0"/>
              </a:endParaRPr>
            </a:p>
            <a:p>
              <a:r>
                <a:rPr lang="en-US" dirty="0" smtClean="0">
                  <a:latin typeface="Ubuntu Light" pitchFamily="34" charset="0"/>
                </a:rPr>
                <a:t>	Tel.: 01234</a:t>
              </a:r>
            </a:p>
            <a:p>
              <a:r>
                <a:rPr lang="en-US" dirty="0" smtClean="0">
                  <a:latin typeface="Ubuntu Light" pitchFamily="34" charset="0"/>
                </a:rPr>
                <a:t>	Fax:</a:t>
              </a:r>
              <a:endParaRPr lang="de-AT" dirty="0">
                <a:latin typeface="Ubuntu Light" pitchFamily="34" charset="0"/>
              </a:endParaRPr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288181"/>
              <a:ext cx="1149979" cy="1618348"/>
            </a:xfrm>
            <a:prstGeom prst="rect">
              <a:avLst/>
            </a:prstGeom>
          </p:spPr>
        </p:pic>
        <p:sp>
          <p:nvSpPr>
            <p:cNvPr id="15" name="Rechteck 14"/>
            <p:cNvSpPr/>
            <p:nvPr/>
          </p:nvSpPr>
          <p:spPr>
            <a:xfrm>
              <a:off x="354227" y="4209535"/>
              <a:ext cx="3435179" cy="17793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12928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– Features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Master-Slave</a:t>
            </a:r>
          </a:p>
          <a:p>
            <a:pPr lvl="1"/>
            <a:r>
              <a:rPr lang="en-US" dirty="0" smtClean="0"/>
              <a:t>Master-Master</a:t>
            </a:r>
          </a:p>
          <a:p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Rapid development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62274"/>
            <a:ext cx="2483168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– 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Semi-structured data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Querying possibilities</a:t>
            </a:r>
          </a:p>
          <a:p>
            <a:r>
              <a:rPr lang="en-US" dirty="0" smtClean="0"/>
              <a:t>App-shaped DB</a:t>
            </a:r>
          </a:p>
          <a:p>
            <a:r>
              <a:rPr lang="en-US" dirty="0" smtClean="0"/>
              <a:t>Integration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62274"/>
            <a:ext cx="2483168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families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in columns</a:t>
            </a:r>
          </a:p>
          <a:p>
            <a:r>
              <a:rPr lang="en-US" dirty="0" smtClean="0"/>
              <a:t>Flexible “Rows”</a:t>
            </a:r>
          </a:p>
          <a:p>
            <a:r>
              <a:rPr lang="en-US" dirty="0" smtClean="0"/>
              <a:t>Column families</a:t>
            </a:r>
          </a:p>
          <a:p>
            <a:r>
              <a:rPr lang="en-US" dirty="0" smtClean="0"/>
              <a:t>Super columns</a:t>
            </a:r>
          </a:p>
          <a:p>
            <a:r>
              <a:rPr lang="en-US" dirty="0" smtClean="0"/>
              <a:t>Access </a:t>
            </a:r>
            <a:r>
              <a:rPr lang="en-US" dirty="0"/>
              <a:t>by key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56" y="2972892"/>
            <a:ext cx="2331788" cy="21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– Data 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54828"/>
              </p:ext>
            </p:extLst>
          </p:nvPr>
        </p:nvGraphicFramePr>
        <p:xfrm>
          <a:off x="2085149" y="1727170"/>
          <a:ext cx="49737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893"/>
                <a:gridCol w="25318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Column Family:</a:t>
                      </a:r>
                      <a:r>
                        <a:rPr lang="en-US" baseline="0" dirty="0" smtClean="0"/>
                        <a:t> Persons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“name”: “Chuck Norris”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“name”: “Steven </a:t>
                      </a:r>
                      <a:r>
                        <a:rPr lang="en-US" dirty="0" err="1" smtClean="0"/>
                        <a:t>Seagal</a:t>
                      </a:r>
                      <a:r>
                        <a:rPr lang="en-US" dirty="0" smtClean="0"/>
                        <a:t>”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01234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0815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“fax”: 4711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40792"/>
              </p:ext>
            </p:extLst>
          </p:nvPr>
        </p:nvGraphicFramePr>
        <p:xfrm>
          <a:off x="2887362" y="3670643"/>
          <a:ext cx="33692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11"/>
                <a:gridCol w="461319"/>
                <a:gridCol w="2644346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Family:</a:t>
                      </a:r>
                      <a:r>
                        <a:rPr lang="en-US" baseline="0" dirty="0" smtClean="0"/>
                        <a:t> Persons</a:t>
                      </a:r>
                      <a:endParaRPr lang="de-AT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“name”: “Chuck Norris”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01234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“name”: “Steven </a:t>
                      </a:r>
                      <a:r>
                        <a:rPr lang="en-US" dirty="0" err="1" smtClean="0"/>
                        <a:t>Seagal</a:t>
                      </a:r>
                      <a:r>
                        <a:rPr lang="en-US" dirty="0" smtClean="0"/>
                        <a:t>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0815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“fax”: 4711</a:t>
                      </a:r>
                      <a:endParaRPr lang="de-AT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– Super columns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7591"/>
              </p:ext>
            </p:extLst>
          </p:nvPr>
        </p:nvGraphicFramePr>
        <p:xfrm>
          <a:off x="1742302" y="1883038"/>
          <a:ext cx="61405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02"/>
                <a:gridCol w="2570099"/>
                <a:gridCol w="2009051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Family:</a:t>
                      </a:r>
                      <a:r>
                        <a:rPr lang="en-US" baseline="0" dirty="0" smtClean="0"/>
                        <a:t> Movies</a:t>
                      </a:r>
                      <a:endParaRPr lang="de-AT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Nor_Movies</a:t>
                      </a:r>
                      <a:r>
                        <a:rPr lang="en-US" dirty="0" smtClean="0"/>
                        <a:t>”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“The Delta Force”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“year”: 1986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“country”: “USA”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“The Way of the Dragon”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“year”: 1972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“country”: “HK”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Sea_Movies</a:t>
                      </a:r>
                      <a:r>
                        <a:rPr lang="en-US" dirty="0" smtClean="0"/>
                        <a:t>”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“Machete”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“year”: 2010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“country”: “USA”</a:t>
                      </a:r>
                      <a:endParaRPr lang="de-AT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4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– 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Flexible data model</a:t>
            </a:r>
          </a:p>
          <a:p>
            <a:r>
              <a:rPr lang="en-US" dirty="0" smtClean="0"/>
              <a:t>Huge data amount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Data analysis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56" y="2972892"/>
            <a:ext cx="2331788" cy="21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Interconnected data</a:t>
            </a:r>
          </a:p>
          <a:p>
            <a:r>
              <a:rPr lang="en-US" dirty="0" smtClean="0"/>
              <a:t>Flexible nodes/edges</a:t>
            </a:r>
          </a:p>
          <a:p>
            <a:r>
              <a:rPr lang="en-US" dirty="0" smtClean="0"/>
              <a:t>Graph as data model</a:t>
            </a:r>
          </a:p>
          <a:p>
            <a:r>
              <a:rPr lang="en-US" dirty="0" smtClean="0"/>
              <a:t>Traversing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9" y="2767906"/>
            <a:ext cx="3625974" cy="28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 – Data 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8624"/>
              </p:ext>
            </p:extLst>
          </p:nvPr>
        </p:nvGraphicFramePr>
        <p:xfrm>
          <a:off x="4036541" y="1831746"/>
          <a:ext cx="26494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887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movie_1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“The Delta Force”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1986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1767"/>
              </p:ext>
            </p:extLst>
          </p:nvPr>
        </p:nvGraphicFramePr>
        <p:xfrm>
          <a:off x="4271319" y="3749590"/>
          <a:ext cx="26494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887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movie_2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“Machete”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94712"/>
              </p:ext>
            </p:extLst>
          </p:nvPr>
        </p:nvGraphicFramePr>
        <p:xfrm>
          <a:off x="349004" y="2869865"/>
          <a:ext cx="2737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974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user_1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“Chuck Norris”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chuck@norris.com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Gerade Verbindung 7"/>
          <p:cNvCxnSpPr>
            <a:stCxn id="6" idx="3"/>
            <a:endCxn id="4" idx="1"/>
          </p:cNvCxnSpPr>
          <p:nvPr/>
        </p:nvCxnSpPr>
        <p:spPr>
          <a:xfrm flipV="1">
            <a:off x="3086172" y="2388006"/>
            <a:ext cx="950369" cy="1038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6" idx="3"/>
            <a:endCxn id="5" idx="1"/>
          </p:cNvCxnSpPr>
          <p:nvPr/>
        </p:nvCxnSpPr>
        <p:spPr>
          <a:xfrm>
            <a:off x="3086172" y="3426125"/>
            <a:ext cx="1185147" cy="879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286898" y="2654084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owns</a:t>
            </a:r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3381635" y="3700162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likes</a:t>
            </a:r>
            <a:endParaRPr lang="de-AT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18353"/>
              </p:ext>
            </p:extLst>
          </p:nvPr>
        </p:nvGraphicFramePr>
        <p:xfrm>
          <a:off x="6395671" y="5827173"/>
          <a:ext cx="26494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887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genre_1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“Action”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Gerade Verbindung 17"/>
          <p:cNvCxnSpPr>
            <a:stCxn id="16" idx="0"/>
            <a:endCxn id="5" idx="2"/>
          </p:cNvCxnSpPr>
          <p:nvPr/>
        </p:nvCxnSpPr>
        <p:spPr>
          <a:xfrm flipH="1" flipV="1">
            <a:off x="5596056" y="4862110"/>
            <a:ext cx="2124352" cy="9650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90622"/>
              </p:ext>
            </p:extLst>
          </p:nvPr>
        </p:nvGraphicFramePr>
        <p:xfrm>
          <a:off x="2563524" y="5827173"/>
          <a:ext cx="26494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887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genre_2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“Thriller”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Gerade Verbindung 21"/>
          <p:cNvCxnSpPr>
            <a:stCxn id="20" idx="0"/>
            <a:endCxn id="5" idx="2"/>
          </p:cNvCxnSpPr>
          <p:nvPr/>
        </p:nvCxnSpPr>
        <p:spPr>
          <a:xfrm flipV="1">
            <a:off x="3888261" y="4862110"/>
            <a:ext cx="1707795" cy="9650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16" idx="0"/>
            <a:endCxn id="4" idx="3"/>
          </p:cNvCxnSpPr>
          <p:nvPr/>
        </p:nvCxnSpPr>
        <p:spPr>
          <a:xfrm flipH="1" flipV="1">
            <a:off x="6686016" y="2388006"/>
            <a:ext cx="1034392" cy="343916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059702" y="5159975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has_genre</a:t>
            </a:r>
            <a:endParaRPr lang="de-AT" dirty="0"/>
          </a:p>
        </p:txBody>
      </p:sp>
      <p:sp>
        <p:nvSpPr>
          <p:cNvPr id="33" name="Textfeld 32"/>
          <p:cNvSpPr txBox="1"/>
          <p:nvPr/>
        </p:nvSpPr>
        <p:spPr>
          <a:xfrm>
            <a:off x="6920794" y="3849587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has_genre</a:t>
            </a:r>
            <a:endParaRPr lang="de-AT" dirty="0"/>
          </a:p>
        </p:txBody>
      </p:sp>
      <p:sp>
        <p:nvSpPr>
          <p:cNvPr id="34" name="Textfeld 33"/>
          <p:cNvSpPr txBox="1"/>
          <p:nvPr/>
        </p:nvSpPr>
        <p:spPr>
          <a:xfrm>
            <a:off x="6161905" y="5131831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has_genre</a:t>
            </a:r>
            <a:endParaRPr lang="de-AT" dirty="0"/>
          </a:p>
        </p:txBody>
      </p:sp>
      <p:cxnSp>
        <p:nvCxnSpPr>
          <p:cNvPr id="36" name="Gerade Verbindung 35"/>
          <p:cNvCxnSpPr>
            <a:stCxn id="6" idx="2"/>
            <a:endCxn id="20" idx="1"/>
          </p:cNvCxnSpPr>
          <p:nvPr/>
        </p:nvCxnSpPr>
        <p:spPr>
          <a:xfrm>
            <a:off x="1717588" y="3982385"/>
            <a:ext cx="845936" cy="22156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473289" y="4862110"/>
            <a:ext cx="145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interested_in</a:t>
            </a:r>
            <a:endParaRPr lang="en-US" dirty="0" smtClean="0"/>
          </a:p>
          <a:p>
            <a:pPr algn="ctr"/>
            <a:r>
              <a:rPr lang="en-US" dirty="0" smtClean="0"/>
              <a:t>potency: 50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96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2" grpId="0"/>
      <p:bldP spid="33" grpId="0"/>
      <p:bldP spid="34" grpId="0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 – 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Interconnected data</a:t>
            </a:r>
          </a:p>
          <a:p>
            <a:r>
              <a:rPr lang="en-US" dirty="0" smtClean="0"/>
              <a:t>Graphs and trees</a:t>
            </a:r>
          </a:p>
          <a:p>
            <a:r>
              <a:rPr lang="en-US" dirty="0" smtClean="0"/>
              <a:t>Scientific data</a:t>
            </a:r>
          </a:p>
          <a:p>
            <a:r>
              <a:rPr lang="en-US" dirty="0" smtClean="0"/>
              <a:t>Traversing desirable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9" y="2767906"/>
            <a:ext cx="3625974" cy="28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DBM (1979)</a:t>
            </a:r>
          </a:p>
          <a:p>
            <a:r>
              <a:rPr lang="en-US" dirty="0" smtClean="0"/>
              <a:t>Lotus Notes, </a:t>
            </a:r>
            <a:r>
              <a:rPr lang="en-US" dirty="0" err="1" smtClean="0"/>
              <a:t>BerkeleyDB</a:t>
            </a:r>
            <a:r>
              <a:rPr lang="en-US" dirty="0" smtClean="0"/>
              <a:t> (80’s)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(1998)</a:t>
            </a:r>
          </a:p>
          <a:p>
            <a:r>
              <a:rPr lang="en-US" dirty="0" smtClean="0"/>
              <a:t>Web 2.0 – </a:t>
            </a:r>
            <a:r>
              <a:rPr lang="en-US" dirty="0" err="1" smtClean="0"/>
              <a:t>BigTable</a:t>
            </a:r>
            <a:r>
              <a:rPr lang="en-US" dirty="0" smtClean="0"/>
              <a:t> (2004)</a:t>
            </a:r>
          </a:p>
          <a:p>
            <a:r>
              <a:rPr lang="en-US" dirty="0" smtClean="0"/>
              <a:t>The movement (2009)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45" y="2645032"/>
            <a:ext cx="2582562" cy="25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3" y="2687062"/>
            <a:ext cx="2414722" cy="2665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RDMS – doomed to die?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Maturity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Querying capabilities</a:t>
            </a:r>
          </a:p>
          <a:p>
            <a:r>
              <a:rPr lang="en-US" dirty="0" smtClean="0"/>
              <a:t>Knowledge</a:t>
            </a:r>
          </a:p>
          <a:p>
            <a:r>
              <a:rPr lang="en-US" dirty="0" smtClean="0"/>
              <a:t>Jack-of-all-trades schemas</a:t>
            </a:r>
          </a:p>
          <a:p>
            <a:r>
              <a:rPr lang="en-US" dirty="0" smtClean="0"/>
              <a:t>Performance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90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3" y="2687062"/>
            <a:ext cx="2414722" cy="2665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</a:t>
            </a:r>
            <a:r>
              <a:rPr lang="en-US" dirty="0" err="1" smtClean="0"/>
              <a:t>NoSQL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Querying capabilities</a:t>
            </a:r>
          </a:p>
          <a:p>
            <a:r>
              <a:rPr lang="en-US" dirty="0" smtClean="0"/>
              <a:t>Limited features</a:t>
            </a:r>
          </a:p>
          <a:p>
            <a:r>
              <a:rPr lang="en-US" dirty="0" smtClean="0"/>
              <a:t>Maturity</a:t>
            </a:r>
          </a:p>
          <a:p>
            <a:r>
              <a:rPr lang="en-US" dirty="0" smtClean="0"/>
              <a:t>Many different systems</a:t>
            </a:r>
          </a:p>
          <a:p>
            <a:r>
              <a:rPr lang="en-US" dirty="0" smtClean="0"/>
              <a:t>Interchangeability</a:t>
            </a:r>
          </a:p>
          <a:p>
            <a:endParaRPr lang="en-US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5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dirty="0"/>
              <a:t> </a:t>
            </a:r>
            <a:r>
              <a:rPr lang="de-AT" sz="2400" b="1" dirty="0" err="1" smtClean="0"/>
              <a:t>NoSQL</a:t>
            </a:r>
            <a:r>
              <a:rPr lang="de-AT" sz="2400" dirty="0" smtClean="0"/>
              <a:t> – </a:t>
            </a:r>
          </a:p>
          <a:p>
            <a:pPr marL="0" indent="0">
              <a:buNone/>
            </a:pPr>
            <a:r>
              <a:rPr lang="de-AT" sz="2400" dirty="0" smtClean="0"/>
              <a:t>Einstieg </a:t>
            </a:r>
            <a:r>
              <a:rPr lang="de-AT" sz="2400" dirty="0"/>
              <a:t>in die Welt </a:t>
            </a:r>
            <a:r>
              <a:rPr lang="de-AT" sz="2400" dirty="0" smtClean="0"/>
              <a:t>nichtrelationaler</a:t>
            </a:r>
          </a:p>
          <a:p>
            <a:pPr marL="0" indent="0">
              <a:buNone/>
            </a:pPr>
            <a:r>
              <a:rPr lang="de-AT" sz="2400" dirty="0" smtClean="0"/>
              <a:t>Web </a:t>
            </a:r>
            <a:r>
              <a:rPr lang="de-AT" sz="2400" dirty="0"/>
              <a:t>2.0 </a:t>
            </a:r>
            <a:r>
              <a:rPr lang="de-AT" sz="2400" dirty="0" smtClean="0"/>
              <a:t>Datenbanken</a:t>
            </a:r>
          </a:p>
          <a:p>
            <a:pPr marL="0" indent="0">
              <a:buNone/>
            </a:pPr>
            <a:endParaRPr lang="de-AT" sz="2400" dirty="0" smtClean="0"/>
          </a:p>
          <a:p>
            <a:pPr marL="0" indent="0">
              <a:buNone/>
            </a:pPr>
            <a:r>
              <a:rPr lang="en-US" sz="2000" dirty="0" smtClean="0"/>
              <a:t>S. </a:t>
            </a:r>
            <a:r>
              <a:rPr lang="en-US" sz="2000" dirty="0" err="1" smtClean="0"/>
              <a:t>Edlich</a:t>
            </a:r>
            <a:r>
              <a:rPr lang="en-US" sz="2000" dirty="0" smtClean="0"/>
              <a:t>, A. </a:t>
            </a:r>
            <a:r>
              <a:rPr lang="en-US" sz="2000" dirty="0" err="1" smtClean="0"/>
              <a:t>Friedland</a:t>
            </a:r>
            <a:r>
              <a:rPr lang="en-US" sz="2000" dirty="0" smtClean="0"/>
              <a:t>, J. </a:t>
            </a:r>
            <a:r>
              <a:rPr lang="en-US" sz="2000" dirty="0" err="1" smtClean="0"/>
              <a:t>Hampe</a:t>
            </a:r>
            <a:r>
              <a:rPr lang="en-US" sz="2000" dirty="0" smtClean="0"/>
              <a:t>, B. </a:t>
            </a:r>
            <a:r>
              <a:rPr lang="en-US" sz="2000" dirty="0" err="1" smtClean="0"/>
              <a:t>Brauer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2010</a:t>
            </a:r>
          </a:p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Edition (2011)</a:t>
            </a:r>
          </a:p>
          <a:p>
            <a:pPr marL="0" indent="0">
              <a:buNone/>
            </a:pPr>
            <a:r>
              <a:rPr lang="en-US" sz="2400" dirty="0" err="1" smtClean="0"/>
              <a:t>Hanser</a:t>
            </a:r>
            <a:r>
              <a:rPr lang="en-US" sz="2400" dirty="0" smtClean="0"/>
              <a:t>, </a:t>
            </a:r>
            <a:r>
              <a:rPr lang="en-US" sz="2400" dirty="0"/>
              <a:t>ISBN: </a:t>
            </a:r>
            <a:r>
              <a:rPr lang="en-US" sz="2400" dirty="0" smtClean="0"/>
              <a:t>978-3-446-42753-2</a:t>
            </a:r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87" y="2328532"/>
            <a:ext cx="2635407" cy="33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8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87" y="2328532"/>
            <a:ext cx="2635407" cy="35138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dirty="0"/>
              <a:t> </a:t>
            </a:r>
            <a:r>
              <a:rPr lang="de-AT" sz="2400" b="1" dirty="0" smtClean="0"/>
              <a:t>Professional </a:t>
            </a:r>
            <a:r>
              <a:rPr lang="de-AT" sz="2400" b="1" dirty="0" err="1" smtClean="0"/>
              <a:t>NoSQL</a:t>
            </a:r>
            <a:endParaRPr lang="de-AT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S. </a:t>
            </a:r>
            <a:r>
              <a:rPr lang="en-US" sz="2400" dirty="0" err="1" smtClean="0"/>
              <a:t>Tiwari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2011</a:t>
            </a:r>
          </a:p>
          <a:p>
            <a:pPr marL="0" indent="0">
              <a:buNone/>
            </a:pPr>
            <a:r>
              <a:rPr lang="en-US" sz="2400" dirty="0" err="1" smtClean="0"/>
              <a:t>Wrox</a:t>
            </a:r>
            <a:r>
              <a:rPr lang="en-US" sz="2400" dirty="0"/>
              <a:t>, </a:t>
            </a:r>
            <a:r>
              <a:rPr lang="en-US" sz="2400" dirty="0" smtClean="0"/>
              <a:t>ISBN: 978-1-4571-0685-9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http://it-ebooks.info/book/812/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692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19" y="2328532"/>
            <a:ext cx="2625575" cy="3429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b="1" dirty="0" err="1" smtClean="0"/>
              <a:t>NoSQL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Distilled</a:t>
            </a:r>
            <a:endParaRPr lang="de-AT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P. J. </a:t>
            </a:r>
            <a:r>
              <a:rPr lang="en-US" sz="2400" dirty="0" err="1" smtClean="0"/>
              <a:t>Sadalage</a:t>
            </a:r>
            <a:r>
              <a:rPr lang="en-US" sz="2400" dirty="0" smtClean="0"/>
              <a:t>, M. Fowler</a:t>
            </a:r>
          </a:p>
          <a:p>
            <a:pPr marL="0" indent="0">
              <a:buNone/>
            </a:pPr>
            <a:r>
              <a:rPr lang="en-US" sz="2400" dirty="0" smtClean="0"/>
              <a:t>2012</a:t>
            </a:r>
          </a:p>
          <a:p>
            <a:pPr marL="0" indent="0">
              <a:buNone/>
            </a:pPr>
            <a:r>
              <a:rPr lang="en-US" sz="2400" dirty="0"/>
              <a:t>Addison-Wesley, </a:t>
            </a:r>
            <a:r>
              <a:rPr lang="en-US" sz="2400" dirty="0" smtClean="0"/>
              <a:t>ISBN: 978-0321826626</a:t>
            </a:r>
          </a:p>
        </p:txBody>
      </p:sp>
    </p:spTree>
    <p:extLst>
      <p:ext uri="{BB962C8B-B14F-4D97-AF65-F5344CB8AC3E}">
        <p14:creationId xmlns:p14="http://schemas.microsoft.com/office/powerpoint/2010/main" val="36109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7" b="7466"/>
          <a:stretch/>
        </p:blipFill>
        <p:spPr>
          <a:xfrm>
            <a:off x="6091019" y="2328532"/>
            <a:ext cx="2595781" cy="32731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b="1" dirty="0" smtClean="0"/>
              <a:t>Making sense </a:t>
            </a:r>
            <a:r>
              <a:rPr lang="de-AT" sz="2400" b="1" dirty="0" err="1" smtClean="0"/>
              <a:t>of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NoSQL</a:t>
            </a:r>
            <a:endParaRPr lang="de-AT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D. McCreary, A. Kelly</a:t>
            </a:r>
          </a:p>
          <a:p>
            <a:pPr marL="0" indent="0">
              <a:buNone/>
            </a:pPr>
            <a:r>
              <a:rPr lang="en-US" sz="2400" dirty="0" smtClean="0"/>
              <a:t>August 2013 (est.)</a:t>
            </a:r>
          </a:p>
          <a:p>
            <a:pPr marL="0" indent="0">
              <a:buNone/>
            </a:pPr>
            <a:r>
              <a:rPr lang="en-US" sz="2400" dirty="0" smtClean="0"/>
              <a:t>Manning</a:t>
            </a:r>
            <a:r>
              <a:rPr lang="en-US" sz="2400" dirty="0"/>
              <a:t>, ISBN: 9781617291074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829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23" y="1876426"/>
            <a:ext cx="3355761" cy="44431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b="1" dirty="0" err="1" smtClean="0"/>
              <a:t>NoSQL</a:t>
            </a:r>
            <a:r>
              <a:rPr lang="de-AT" sz="2400" b="1" dirty="0" smtClean="0"/>
              <a:t> Handbook</a:t>
            </a:r>
            <a:endParaRPr lang="de-AT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M. Mayer</a:t>
            </a:r>
          </a:p>
          <a:p>
            <a:pPr marL="0" indent="0">
              <a:buNone/>
            </a:pPr>
            <a:r>
              <a:rPr lang="en-US" sz="2400" dirty="0" smtClean="0"/>
              <a:t>(not fixed yet)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http://nosqlhandbook.com/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2747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85" y="2138755"/>
            <a:ext cx="4039630" cy="40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MongoDB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Multi-Platform</a:t>
            </a:r>
            <a:endParaRPr lang="de-AT" dirty="0"/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File store</a:t>
            </a:r>
          </a:p>
          <a:p>
            <a:r>
              <a:rPr lang="en-US" dirty="0" smtClean="0"/>
              <a:t>Drivers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7" y="2869896"/>
            <a:ext cx="2297287" cy="22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Specs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Doc size 16MB</a:t>
            </a:r>
          </a:p>
          <a:p>
            <a:r>
              <a:rPr lang="en-US" dirty="0" smtClean="0"/>
              <a:t>Master-Slave</a:t>
            </a:r>
          </a:p>
          <a:p>
            <a:r>
              <a:rPr lang="en-US" dirty="0" err="1" smtClean="0"/>
              <a:t>Autosharding</a:t>
            </a:r>
            <a:endParaRPr lang="en-US" dirty="0" smtClean="0"/>
          </a:p>
          <a:p>
            <a:r>
              <a:rPr lang="en-US" dirty="0" smtClean="0"/>
              <a:t>Indexes</a:t>
            </a:r>
          </a:p>
          <a:p>
            <a:r>
              <a:rPr lang="en-US" dirty="0" smtClean="0"/>
              <a:t>Queries on contents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7" y="2869896"/>
            <a:ext cx="2297287" cy="22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“Next Generation Databases mostly addressing some of the points: being </a:t>
            </a:r>
            <a:r>
              <a:rPr lang="en-US" sz="2200" b="1" dirty="0"/>
              <a:t>non-relational, distributed, open-source</a:t>
            </a:r>
            <a:r>
              <a:rPr lang="en-US" sz="2200" dirty="0"/>
              <a:t> and </a:t>
            </a:r>
            <a:r>
              <a:rPr lang="en-US" sz="2200" b="1" dirty="0"/>
              <a:t>horizontally </a:t>
            </a:r>
            <a:r>
              <a:rPr lang="en-US" sz="2200" b="1" dirty="0" smtClean="0"/>
              <a:t>scalable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The </a:t>
            </a:r>
            <a:r>
              <a:rPr lang="en-US" sz="2200" dirty="0"/>
              <a:t>original intention has been </a:t>
            </a:r>
            <a:r>
              <a:rPr lang="en-US" sz="2200" b="1" dirty="0"/>
              <a:t>modern web-scale databases</a:t>
            </a:r>
            <a:r>
              <a:rPr lang="en-US" sz="2200" dirty="0"/>
              <a:t>. The movement began early 2009 and is growing rapidly. Often more characteristics apply such as: </a:t>
            </a:r>
            <a:r>
              <a:rPr lang="en-US" sz="2200" b="1" dirty="0"/>
              <a:t>schema-free, easy replication support, simple API, eventually consistent</a:t>
            </a:r>
            <a:r>
              <a:rPr lang="en-US" sz="2200" dirty="0"/>
              <a:t> / </a:t>
            </a:r>
            <a:r>
              <a:rPr lang="en-US" sz="2200" b="1" dirty="0"/>
              <a:t>BASE</a:t>
            </a:r>
            <a:r>
              <a:rPr lang="en-US" sz="2200" dirty="0"/>
              <a:t> (not ACID), a </a:t>
            </a:r>
            <a:r>
              <a:rPr lang="en-US" sz="2200" b="1" dirty="0"/>
              <a:t>huge amount of data</a:t>
            </a:r>
            <a:r>
              <a:rPr lang="en-US" sz="2200" dirty="0"/>
              <a:t> and more. So the misleading term </a:t>
            </a:r>
            <a:r>
              <a:rPr lang="en-US" sz="2200" i="1" dirty="0"/>
              <a:t>"</a:t>
            </a:r>
            <a:r>
              <a:rPr lang="en-US" sz="2200" i="1" dirty="0" err="1"/>
              <a:t>nosql</a:t>
            </a:r>
            <a:r>
              <a:rPr lang="en-US" sz="2200" dirty="0"/>
              <a:t>" (the community now translates it mostly with "</a:t>
            </a:r>
            <a:r>
              <a:rPr lang="en-US" sz="2200" b="1" dirty="0"/>
              <a:t>not only </a:t>
            </a:r>
            <a:r>
              <a:rPr lang="en-US" sz="2200" b="1" dirty="0" err="1"/>
              <a:t>sql</a:t>
            </a:r>
            <a:r>
              <a:rPr lang="en-US" sz="2200" dirty="0"/>
              <a:t>") should be seen as an alias to something like the definition above</a:t>
            </a:r>
            <a:r>
              <a:rPr lang="en-US" sz="2200" dirty="0" smtClean="0"/>
              <a:t>.”</a:t>
            </a:r>
          </a:p>
          <a:p>
            <a:pPr marL="0" indent="0" algn="r">
              <a:buNone/>
            </a:pPr>
            <a:r>
              <a:rPr lang="en-US" sz="2200" dirty="0" smtClean="0"/>
              <a:t>- nosql-database.org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4957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Data 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BSON</a:t>
            </a:r>
          </a:p>
          <a:p>
            <a:r>
              <a:rPr lang="en-US" dirty="0" smtClean="0"/>
              <a:t>String, Array, </a:t>
            </a:r>
            <a:r>
              <a:rPr lang="en-US" dirty="0" err="1" smtClean="0"/>
              <a:t>Bool</a:t>
            </a:r>
            <a:r>
              <a:rPr lang="en-US" dirty="0" smtClean="0"/>
              <a:t>, Number</a:t>
            </a:r>
          </a:p>
          <a:p>
            <a:r>
              <a:rPr lang="en-US" dirty="0" smtClean="0"/>
              <a:t>Date / Timestamp</a:t>
            </a:r>
          </a:p>
          <a:p>
            <a:r>
              <a:rPr lang="en-US" dirty="0" err="1" smtClean="0"/>
              <a:t>RegEx</a:t>
            </a:r>
            <a:endParaRPr lang="en-US" dirty="0" smtClean="0"/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Document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7" y="2869896"/>
            <a:ext cx="2297287" cy="22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2.0 needs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Flexible data models</a:t>
            </a:r>
          </a:p>
          <a:p>
            <a:r>
              <a:rPr lang="en-US" dirty="0" smtClean="0"/>
              <a:t>Different storage</a:t>
            </a:r>
          </a:p>
          <a:p>
            <a:r>
              <a:rPr lang="en-US" dirty="0" smtClean="0"/>
              <a:t>Consistency?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12" y="2281871"/>
            <a:ext cx="2100248" cy="33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2479600" y="2001792"/>
            <a:ext cx="4151869" cy="3954158"/>
            <a:chOff x="2479600" y="2001792"/>
            <a:chExt cx="4151869" cy="3954158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2479600" y="2001792"/>
              <a:ext cx="4151869" cy="3954158"/>
              <a:chOff x="2450762" y="2001792"/>
              <a:chExt cx="4151869" cy="3954158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2450762" y="3517550"/>
                <a:ext cx="2438400" cy="2438400"/>
              </a:xfrm>
              <a:prstGeom prst="ellips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299256" y="2001792"/>
                <a:ext cx="2438400" cy="24384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4164231" y="3517550"/>
                <a:ext cx="2438400" cy="2438400"/>
              </a:xfrm>
              <a:prstGeom prst="ellipse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3801769" y="2627871"/>
              <a:ext cx="149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Consistency</a:t>
              </a:r>
              <a:endParaRPr lang="de-AT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541379" y="4561868"/>
              <a:ext cx="1491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Partition</a:t>
              </a:r>
            </a:p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Tolerance</a:t>
              </a:r>
              <a:endParaRPr lang="de-A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020969" y="4700367"/>
              <a:ext cx="149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Availability</a:t>
              </a:r>
              <a:endParaRPr lang="de-AT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4277502" y="4054384"/>
            <a:ext cx="6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08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A</a:t>
            </a:r>
            <a:r>
              <a:rPr lang="en-US" dirty="0" smtClean="0"/>
              <a:t>tomicity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onsistency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solation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urability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24" y="2461630"/>
            <a:ext cx="2620349" cy="29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Casual</a:t>
            </a:r>
          </a:p>
          <a:p>
            <a:r>
              <a:rPr lang="en-US" dirty="0" smtClean="0"/>
              <a:t>Read-your-writes</a:t>
            </a:r>
          </a:p>
          <a:p>
            <a:r>
              <a:rPr lang="en-US" dirty="0" smtClean="0"/>
              <a:t>Session</a:t>
            </a:r>
          </a:p>
          <a:p>
            <a:r>
              <a:rPr lang="en-US" dirty="0" smtClean="0"/>
              <a:t>Monotonic read</a:t>
            </a:r>
          </a:p>
          <a:p>
            <a:r>
              <a:rPr lang="en-US" dirty="0" smtClean="0"/>
              <a:t>Monotonic write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18" y="2248330"/>
            <a:ext cx="1285831" cy="34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2093</Words>
  <Application>Microsoft Office PowerPoint</Application>
  <PresentationFormat>Bildschirmpräsentation (4:3)</PresentationFormat>
  <Paragraphs>564</Paragraphs>
  <Slides>50</Slides>
  <Notes>31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1" baseType="lpstr">
      <vt:lpstr>Office-Design</vt:lpstr>
      <vt:lpstr>PowerPoint-Präsentation</vt:lpstr>
      <vt:lpstr>About me</vt:lpstr>
      <vt:lpstr>Agenda</vt:lpstr>
      <vt:lpstr>Historical overview</vt:lpstr>
      <vt:lpstr>Definition</vt:lpstr>
      <vt:lpstr>Clarification</vt:lpstr>
      <vt:lpstr>Implications</vt:lpstr>
      <vt:lpstr>Strong consistency</vt:lpstr>
      <vt:lpstr>Eventual consistency</vt:lpstr>
      <vt:lpstr>BASE</vt:lpstr>
      <vt:lpstr>Scaling</vt:lpstr>
      <vt:lpstr>Scaling approaches</vt:lpstr>
      <vt:lpstr>Sharding</vt:lpstr>
      <vt:lpstr>MapReduce</vt:lpstr>
      <vt:lpstr>MapReduce</vt:lpstr>
      <vt:lpstr>Example – word count</vt:lpstr>
      <vt:lpstr>Map phase</vt:lpstr>
      <vt:lpstr>Map function</vt:lpstr>
      <vt:lpstr>Map output</vt:lpstr>
      <vt:lpstr>Reduce phase</vt:lpstr>
      <vt:lpstr>Reduce function</vt:lpstr>
      <vt:lpstr>Output</vt:lpstr>
      <vt:lpstr>Types of NoSQL</vt:lpstr>
      <vt:lpstr>Key/Value stores</vt:lpstr>
      <vt:lpstr>KVS – Data types</vt:lpstr>
      <vt:lpstr>KVS – Operations</vt:lpstr>
      <vt:lpstr>KVS – Scaling</vt:lpstr>
      <vt:lpstr>KVS – Use</vt:lpstr>
      <vt:lpstr>Document stores</vt:lpstr>
      <vt:lpstr>DS – Data format</vt:lpstr>
      <vt:lpstr>DS – Features</vt:lpstr>
      <vt:lpstr>DS – Use</vt:lpstr>
      <vt:lpstr>Column families</vt:lpstr>
      <vt:lpstr>CF – Data model</vt:lpstr>
      <vt:lpstr>CF – Super columns</vt:lpstr>
      <vt:lpstr>CF – Use</vt:lpstr>
      <vt:lpstr>Graph databases</vt:lpstr>
      <vt:lpstr>GD – Data model</vt:lpstr>
      <vt:lpstr>GD – Use</vt:lpstr>
      <vt:lpstr>RDMS – doomed to die?</vt:lpstr>
      <vt:lpstr>Drawbacks of NoSQL</vt:lpstr>
      <vt:lpstr>Reading</vt:lpstr>
      <vt:lpstr>Reading</vt:lpstr>
      <vt:lpstr>Reading</vt:lpstr>
      <vt:lpstr>Reading</vt:lpstr>
      <vt:lpstr>Reading</vt:lpstr>
      <vt:lpstr>Questions</vt:lpstr>
      <vt:lpstr>MongoDB</vt:lpstr>
      <vt:lpstr>MongoDB – Specs</vt:lpstr>
      <vt:lpstr>MongoDB – Data types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Deutschl</dc:creator>
  <cp:lastModifiedBy>Markus Deutschl</cp:lastModifiedBy>
  <cp:revision>105</cp:revision>
  <dcterms:created xsi:type="dcterms:W3CDTF">2013-02-19T07:57:04Z</dcterms:created>
  <dcterms:modified xsi:type="dcterms:W3CDTF">2013-06-04T11:14:35Z</dcterms:modified>
</cp:coreProperties>
</file>