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1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5" r:id="rId18"/>
    <p:sldId id="276" r:id="rId19"/>
    <p:sldId id="277" r:id="rId20"/>
    <p:sldId id="280" r:id="rId21"/>
    <p:sldId id="279" r:id="rId22"/>
    <p:sldId id="260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54" autoAdjust="0"/>
  </p:normalViewPr>
  <p:slideViewPr>
    <p:cSldViewPr snapToGrid="0" snapToObjects="1">
      <p:cViewPr varScale="1">
        <p:scale>
          <a:sx n="116" d="100"/>
          <a:sy n="116" d="100"/>
        </p:scale>
        <p:origin x="-1494" y="-108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01.06.2013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DBM – Ken Thompson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And many</a:t>
            </a:r>
            <a:r>
              <a:rPr lang="en-US" baseline="0" dirty="0" smtClean="0"/>
              <a:t> more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Carlo </a:t>
            </a:r>
            <a:r>
              <a:rPr lang="en-US" baseline="0" dirty="0" err="1" smtClean="0"/>
              <a:t>Strozzi</a:t>
            </a:r>
            <a:r>
              <a:rPr lang="en-US" baseline="0" dirty="0" smtClean="0"/>
              <a:t> – UNIX commands to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Google, later on Yahoo, Amazon, Social Networks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Distributed data storage conference – name coined from blog post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92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Huge amounts of data, high availability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 AND horizontal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fixed</a:t>
            </a:r>
            <a:r>
              <a:rPr lang="en-US" baseline="0" dirty="0" smtClean="0"/>
              <a:t> schemas, responsibility -&gt; application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Sometimes tables (but different), other structures (sometimes better suited for app)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Weak consistency, BASE, sometimes ACID. Less locking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06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CAP-Theorem:</a:t>
            </a:r>
            <a:r>
              <a:rPr lang="en-US" baseline="0" dirty="0" smtClean="0"/>
              <a:t> Eric Brewer (2000), Proof: 2002 by Seth Gilbert and Nancy Lynch (MIT)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smtClean="0"/>
              <a:t>PICK TWO!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RDBMS: CA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NoSQL</a:t>
            </a:r>
            <a:r>
              <a:rPr lang="en-US" baseline="0" dirty="0" smtClean="0"/>
              <a:t>: more or less AP, sometimes CP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87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All</a:t>
            </a:r>
            <a:r>
              <a:rPr lang="en-US" baseline="0" dirty="0" smtClean="0"/>
              <a:t> or nothing (all operations succeed or none)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Consistent data after transaction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Isolated view for all transactions (no changes visible until the end)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is still available after failures (software, hardware, power outage, apocalypse, etc.)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03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Eventual: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No changes: all reads eventually</a:t>
            </a:r>
            <a:r>
              <a:rPr lang="en-US" baseline="0" dirty="0" smtClean="0"/>
              <a:t> return the latest value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changes -&gt; inconsistency window, based on replicas, delays, caches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Casual: A communicates change -&gt; B will read only updated values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Read-your-writes: After A updates, A will only read updated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Session: While session is active, system guarantees </a:t>
            </a:r>
            <a:r>
              <a:rPr lang="en-US" baseline="0" dirty="0" err="1" smtClean="0"/>
              <a:t>ryw</a:t>
            </a:r>
            <a:r>
              <a:rPr lang="en-US" baseline="0" dirty="0" smtClean="0"/>
              <a:t> consistency -&gt; session dead, new session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read: Process has value for item -&gt; never read previous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write: Serialized writing by one process guaranteed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70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</a:t>
            </a:r>
            <a:r>
              <a:rPr lang="en-US" baseline="0" dirty="0" smtClean="0"/>
              <a:t> scaling (scale-up): add more resources – more power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Horizontal scaling (scale-out): add more nodes – commodity hardware, distributed computing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Sharding</a:t>
            </a:r>
            <a:r>
              <a:rPr lang="en-US" baseline="0" dirty="0" smtClean="0"/>
              <a:t>: Data splitting – key ranges, hashes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87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Developed by Google for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857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Explain, maybe board</a:t>
            </a:r>
            <a:r>
              <a:rPr lang="en-US" baseline="0" dirty="0" smtClean="0"/>
              <a:t> drawing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039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4170"/>
            <a:ext cx="8229600" cy="1143000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2760"/>
            <a:ext cx="8229600" cy="428340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01.06.2013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0514" y="2680780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NoSQL</a:t>
            </a:r>
            <a:endParaRPr lang="de-DE" sz="5400" b="1" i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06.06.2013 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B</a:t>
            </a:r>
            <a:r>
              <a:rPr lang="en-US" dirty="0" smtClean="0"/>
              <a:t>asically </a:t>
            </a:r>
            <a:r>
              <a:rPr lang="en-US" b="1" dirty="0" smtClean="0"/>
              <a:t>A</a:t>
            </a:r>
            <a:r>
              <a:rPr lang="en-US" dirty="0" smtClean="0"/>
              <a:t>vailable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oft state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ventually consistent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Data capacity</a:t>
            </a:r>
          </a:p>
          <a:p>
            <a:r>
              <a:rPr lang="en-US" dirty="0" smtClean="0"/>
              <a:t>Performance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03" y="2689305"/>
            <a:ext cx="1311836" cy="27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approaches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57" y="3557238"/>
            <a:ext cx="1072429" cy="1072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4" y="1727762"/>
            <a:ext cx="1557796" cy="1893418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2007520"/>
            <a:ext cx="8229600" cy="428340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vs.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1" y="4683860"/>
            <a:ext cx="1137720" cy="17445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1802217"/>
            <a:ext cx="1137720" cy="17445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1802218"/>
            <a:ext cx="1137720" cy="17445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4737092"/>
            <a:ext cx="1137720" cy="174450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4737093"/>
            <a:ext cx="1137720" cy="17445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43" y="3155741"/>
            <a:ext cx="1137720" cy="17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Huge amounts of data</a:t>
            </a:r>
          </a:p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Efficiency</a:t>
            </a:r>
            <a:endParaRPr lang="de-AT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025080" y="2080702"/>
            <a:ext cx="3964571" cy="3820128"/>
            <a:chOff x="4328950" y="2171319"/>
            <a:chExt cx="4660702" cy="449089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2171319"/>
              <a:ext cx="1137720" cy="1744505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950" y="4917709"/>
              <a:ext cx="1137720" cy="1744505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4917710"/>
              <a:ext cx="1137720" cy="17445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932" y="4917708"/>
              <a:ext cx="1137720" cy="1744505"/>
            </a:xfrm>
            <a:prstGeom prst="rect">
              <a:avLst/>
            </a:prstGeom>
          </p:spPr>
        </p:pic>
        <p:sp>
          <p:nvSpPr>
            <p:cNvPr id="10" name="Pfeil nach unten 9"/>
            <p:cNvSpPr/>
            <p:nvPr/>
          </p:nvSpPr>
          <p:spPr>
            <a:xfrm>
              <a:off x="6417938" y="399535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Pfeil nach unten 10"/>
            <p:cNvSpPr/>
            <p:nvPr/>
          </p:nvSpPr>
          <p:spPr>
            <a:xfrm rot="2700000">
              <a:off x="5349078" y="3842951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Pfeil nach unten 11"/>
            <p:cNvSpPr/>
            <p:nvPr/>
          </p:nvSpPr>
          <p:spPr>
            <a:xfrm rot="-2700000">
              <a:off x="7455119" y="384693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6068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23" y="2836446"/>
            <a:ext cx="4999154" cy="2296359"/>
          </a:xfrm>
        </p:spPr>
      </p:pic>
    </p:spTree>
    <p:extLst>
      <p:ext uri="{BB962C8B-B14F-4D97-AF65-F5344CB8AC3E}">
        <p14:creationId xmlns:p14="http://schemas.microsoft.com/office/powerpoint/2010/main" val="31586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word count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615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  <p:sp>
        <p:nvSpPr>
          <p:cNvPr id="4" name="Abgerundetes Rechteck 3"/>
          <p:cNvSpPr/>
          <p:nvPr/>
        </p:nvSpPr>
        <p:spPr>
          <a:xfrm>
            <a:off x="5338119" y="2397209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1</a:t>
            </a:r>
            <a:endParaRPr lang="de-AT" dirty="0"/>
          </a:p>
        </p:txBody>
      </p:sp>
      <p:sp>
        <p:nvSpPr>
          <p:cNvPr id="5" name="Abgerundetes Rechteck 4"/>
          <p:cNvSpPr/>
          <p:nvPr/>
        </p:nvSpPr>
        <p:spPr>
          <a:xfrm>
            <a:off x="5338118" y="4724398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3</a:t>
            </a:r>
            <a:endParaRPr lang="de-AT" dirty="0"/>
          </a:p>
        </p:txBody>
      </p:sp>
      <p:sp>
        <p:nvSpPr>
          <p:cNvPr id="6" name="Abgerundetes Rechteck 5"/>
          <p:cNvSpPr/>
          <p:nvPr/>
        </p:nvSpPr>
        <p:spPr>
          <a:xfrm>
            <a:off x="5338119" y="3583458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2</a:t>
            </a:r>
            <a:endParaRPr lang="de-AT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2858530" y="2660822"/>
            <a:ext cx="2364259" cy="288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858530" y="3352800"/>
            <a:ext cx="2364259" cy="46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58530" y="3748216"/>
            <a:ext cx="2364259" cy="120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858530" y="2875005"/>
            <a:ext cx="2364259" cy="114506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2858530" y="4020065"/>
            <a:ext cx="2364259" cy="43454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858530" y="4815016"/>
            <a:ext cx="2364259" cy="35010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function 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map(line) {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line.split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(“ 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”).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forEach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(function (word)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emit(word, </a:t>
            </a:r>
            <a:r>
              <a:rPr lang="en-US" sz="2800" dirty="0">
                <a:latin typeface="Ubuntu Mono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});</a:t>
            </a:r>
            <a:endParaRPr lang="en-US" sz="28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8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latin typeface="Ubuntu Mono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steven</a:t>
            </a:r>
            <a:r>
              <a:rPr lang="en-US" dirty="0" smtClean="0">
                <a:latin typeface="Ubuntu Mono" pitchFamily="49" charset="0"/>
              </a:rPr>
              <a:t>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seagal</a:t>
            </a:r>
            <a:r>
              <a:rPr lang="en-US" dirty="0" smtClean="0">
                <a:latin typeface="Ubuntu Mono" pitchFamily="49" charset="0"/>
              </a:rPr>
              <a:t>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jake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dog,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finn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human,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hover,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grandma, </a:t>
            </a:r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  <a:p>
            <a:pPr marL="0" indent="0">
              <a:buNone/>
            </a:pPr>
            <a:endParaRPr lang="de-AT" dirty="0">
              <a:latin typeface="Ubuntu Mono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012923" y="1934639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grumpy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012924" y="269692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cat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012923" y="3457035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steven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12923" y="4204448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seagal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012923" y="4937616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jake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012924" y="567112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the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211529" y="225780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dog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11529" y="304034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finn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11529" y="380457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human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211529" y="4569140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hover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211529" y="5315006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grandma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5" name="Pfeil nach rechts 14"/>
          <p:cNvSpPr/>
          <p:nvPr/>
        </p:nvSpPr>
        <p:spPr>
          <a:xfrm>
            <a:off x="3097430" y="3552713"/>
            <a:ext cx="2298357" cy="8824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5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feld 3"/>
          <p:cNvSpPr txBox="1"/>
          <p:nvPr/>
        </p:nvSpPr>
        <p:spPr>
          <a:xfrm>
            <a:off x="1012555" y="2563232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grumpy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12556" y="3325517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cat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12555" y="4085628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steven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12555" y="4833041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seagal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338116" y="2660480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1</a:t>
            </a:r>
            <a:endParaRPr lang="de-AT" dirty="0"/>
          </a:p>
        </p:txBody>
      </p:sp>
      <p:sp>
        <p:nvSpPr>
          <p:cNvPr id="9" name="Abgerundetes Rechteck 8"/>
          <p:cNvSpPr/>
          <p:nvPr/>
        </p:nvSpPr>
        <p:spPr>
          <a:xfrm>
            <a:off x="5338114" y="3656920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2</a:t>
            </a:r>
            <a:endParaRPr lang="de-AT" dirty="0"/>
          </a:p>
        </p:txBody>
      </p:sp>
      <p:sp>
        <p:nvSpPr>
          <p:cNvPr id="10" name="Abgerundetes Rechteck 9"/>
          <p:cNvSpPr/>
          <p:nvPr/>
        </p:nvSpPr>
        <p:spPr>
          <a:xfrm>
            <a:off x="5338115" y="4649240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3</a:t>
            </a:r>
            <a:endParaRPr lang="de-AT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183027" y="2886397"/>
            <a:ext cx="2965622" cy="120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183027" y="3656920"/>
            <a:ext cx="2965622" cy="1338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2183027" y="3971848"/>
            <a:ext cx="3023287" cy="436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183027" y="4190320"/>
            <a:ext cx="3023287" cy="1048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Markus </a:t>
            </a:r>
            <a:r>
              <a:rPr lang="en-US" dirty="0" err="1" smtClean="0"/>
              <a:t>Deutschl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BSc (FH </a:t>
            </a:r>
            <a:r>
              <a:rPr lang="en-US" dirty="0" err="1" smtClean="0"/>
              <a:t>Joanneum</a:t>
            </a:r>
            <a:r>
              <a:rPr lang="en-US" dirty="0" smtClean="0"/>
              <a:t> – ITM09)</a:t>
            </a:r>
          </a:p>
          <a:p>
            <a:endParaRPr lang="en-US" dirty="0" smtClean="0"/>
          </a:p>
          <a:p>
            <a:r>
              <a:rPr lang="en-US" dirty="0" smtClean="0"/>
              <a:t>currently reaching for MSc</a:t>
            </a:r>
          </a:p>
          <a:p>
            <a:endParaRPr lang="en-US" dirty="0" smtClean="0"/>
          </a:p>
          <a:p>
            <a:r>
              <a:rPr lang="en-US" dirty="0" smtClean="0"/>
              <a:t>http://movlib.org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7" y="2481604"/>
            <a:ext cx="1976232" cy="3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function reduce(key, values)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 sum = 0;</a:t>
            </a: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values.forEach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(function (value) 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sum += value;</a:t>
            </a: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return sum;</a:t>
            </a:r>
            <a:endParaRPr lang="en-US" sz="28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8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2400" dirty="0" smtClean="0">
              <a:latin typeface="Ubuntu Mono" pitchFamily="49" charset="0"/>
            </a:endParaRPr>
          </a:p>
          <a:p>
            <a:pPr marL="400050" lvl="2" indent="0">
              <a:buNone/>
            </a:pPr>
            <a:r>
              <a:rPr lang="en-US" sz="2200" dirty="0" smtClean="0">
                <a:latin typeface="Ubuntu Mono" pitchFamily="49" charset="0"/>
              </a:rPr>
              <a:t>grumpy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cat,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steven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seagal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jake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the,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dog,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finn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human,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hover,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grandma, 1</a:t>
            </a:r>
            <a:endParaRPr lang="de-AT" sz="2200" dirty="0">
              <a:latin typeface="Ubuntu Mono" pitchFamily="49" charset="0"/>
            </a:endParaRP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92" y="2679897"/>
            <a:ext cx="2862107" cy="28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Trennseite Calibri </a:t>
            </a:r>
            <a:r>
              <a:rPr lang="de-DE" sz="4000" dirty="0">
                <a:solidFill>
                  <a:schemeClr val="bg1"/>
                </a:solidFill>
              </a:rPr>
              <a:t>40 </a:t>
            </a:r>
            <a:r>
              <a:rPr lang="de-DE" sz="4000" dirty="0" err="1">
                <a:solidFill>
                  <a:schemeClr val="bg1"/>
                </a:solidFill>
              </a:rPr>
              <a:t>pkt</a:t>
            </a:r>
            <a:endParaRPr lang="de-DE" sz="4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FH JOANNEUM IN </a:t>
            </a:r>
            <a:r>
              <a:rPr lang="de-DE" sz="4000" i="1" dirty="0" smtClean="0">
                <a:solidFill>
                  <a:schemeClr val="bg1"/>
                </a:solidFill>
                <a:latin typeface="Georgia"/>
                <a:cs typeface="Georgia"/>
              </a:rPr>
              <a:t>Bewegung</a:t>
            </a:r>
          </a:p>
          <a:p>
            <a:endParaRPr lang="de-DE" sz="4000" i="1" dirty="0" smtClean="0">
              <a:solidFill>
                <a:schemeClr val="bg1"/>
              </a:solidFill>
              <a:latin typeface="Georgia"/>
              <a:cs typeface="Georgia"/>
            </a:endParaRPr>
          </a:p>
          <a:p>
            <a:r>
              <a:rPr lang="de-DE" sz="2400" i="1" dirty="0" smtClean="0">
                <a:solidFill>
                  <a:schemeClr val="bg1"/>
                </a:solidFill>
                <a:latin typeface="Georgia"/>
                <a:cs typeface="Georgia"/>
              </a:rPr>
              <a:t>Auszeichnungen Georgia 24 </a:t>
            </a:r>
            <a:r>
              <a:rPr lang="de-DE" sz="2400" i="1" dirty="0" err="1" smtClean="0">
                <a:solidFill>
                  <a:schemeClr val="bg1"/>
                </a:solidFill>
                <a:latin typeface="Georgia"/>
                <a:cs typeface="Georgia"/>
              </a:rPr>
              <a:t>pkt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54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22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DBM (1979)</a:t>
            </a:r>
          </a:p>
          <a:p>
            <a:r>
              <a:rPr lang="en-US" dirty="0" smtClean="0"/>
              <a:t>Lotus Notes, </a:t>
            </a:r>
            <a:r>
              <a:rPr lang="en-US" dirty="0" err="1" smtClean="0"/>
              <a:t>BerkeleyDB</a:t>
            </a:r>
            <a:r>
              <a:rPr lang="en-US" dirty="0" smtClean="0"/>
              <a:t> (80’s)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(1998)</a:t>
            </a:r>
          </a:p>
          <a:p>
            <a:r>
              <a:rPr lang="en-US" dirty="0" smtClean="0"/>
              <a:t>Web 2.0 – </a:t>
            </a:r>
            <a:r>
              <a:rPr lang="en-US" dirty="0" err="1" smtClean="0"/>
              <a:t>BigTable</a:t>
            </a:r>
            <a:r>
              <a:rPr lang="en-US" dirty="0" smtClean="0"/>
              <a:t> (2004)</a:t>
            </a:r>
          </a:p>
          <a:p>
            <a:r>
              <a:rPr lang="en-US" dirty="0" smtClean="0"/>
              <a:t>The movement (2009)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79" y="2645032"/>
            <a:ext cx="2582562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“Next Generation Databases mostly addressing some of the points: being </a:t>
            </a:r>
            <a:r>
              <a:rPr lang="en-US" sz="2200" b="1" dirty="0"/>
              <a:t>non-relational, distributed, open-source</a:t>
            </a:r>
            <a:r>
              <a:rPr lang="en-US" sz="2200" dirty="0"/>
              <a:t> and </a:t>
            </a:r>
            <a:r>
              <a:rPr lang="en-US" sz="2200" b="1" dirty="0"/>
              <a:t>horizontally </a:t>
            </a:r>
            <a:r>
              <a:rPr lang="en-US" sz="2200" b="1" dirty="0" smtClean="0"/>
              <a:t>scalable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original intention has been </a:t>
            </a:r>
            <a:r>
              <a:rPr lang="en-US" sz="2200" b="1" dirty="0"/>
              <a:t>modern web-scale databases</a:t>
            </a:r>
            <a:r>
              <a:rPr lang="en-US" sz="2200" dirty="0"/>
              <a:t>. The movement began early 2009 and is growing rapidly. Often more characteristics apply such as: </a:t>
            </a:r>
            <a:r>
              <a:rPr lang="en-US" sz="2200" b="1" dirty="0"/>
              <a:t>schema-free, easy replication support, simple API, eventually consistent</a:t>
            </a:r>
            <a:r>
              <a:rPr lang="en-US" sz="2200" dirty="0"/>
              <a:t> / </a:t>
            </a:r>
            <a:r>
              <a:rPr lang="en-US" sz="2200" b="1" dirty="0"/>
              <a:t>BASE</a:t>
            </a:r>
            <a:r>
              <a:rPr lang="en-US" sz="2200" dirty="0"/>
              <a:t> (not ACID), a </a:t>
            </a:r>
            <a:r>
              <a:rPr lang="en-US" sz="2200" b="1" dirty="0"/>
              <a:t>huge amount of data</a:t>
            </a:r>
            <a:r>
              <a:rPr lang="en-US" sz="2200" dirty="0"/>
              <a:t> and more. So the misleading term </a:t>
            </a:r>
            <a:r>
              <a:rPr lang="en-US" sz="2200" i="1" dirty="0"/>
              <a:t>"</a:t>
            </a:r>
            <a:r>
              <a:rPr lang="en-US" sz="2200" i="1" dirty="0" err="1"/>
              <a:t>nosql</a:t>
            </a:r>
            <a:r>
              <a:rPr lang="en-US" sz="2200" dirty="0"/>
              <a:t>" (the community now translates it mostly with "</a:t>
            </a:r>
            <a:r>
              <a:rPr lang="en-US" sz="2200" b="1" dirty="0"/>
              <a:t>not only </a:t>
            </a:r>
            <a:r>
              <a:rPr lang="en-US" sz="2200" b="1" dirty="0" err="1"/>
              <a:t>sql</a:t>
            </a:r>
            <a:r>
              <a:rPr lang="en-US" sz="2200" dirty="0"/>
              <a:t>") should be seen as an alias to something like the definition above</a:t>
            </a:r>
            <a:r>
              <a:rPr lang="en-US" sz="2200" dirty="0" smtClean="0"/>
              <a:t>.”</a:t>
            </a:r>
          </a:p>
          <a:p>
            <a:pPr marL="0" indent="0" algn="r">
              <a:buNone/>
            </a:pPr>
            <a:r>
              <a:rPr lang="en-US" sz="2200" dirty="0" smtClean="0"/>
              <a:t>- nosql-database.org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4957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2.0 needs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Flexible data models</a:t>
            </a:r>
          </a:p>
          <a:p>
            <a:r>
              <a:rPr lang="en-US" dirty="0" smtClean="0"/>
              <a:t>Different storage</a:t>
            </a:r>
          </a:p>
          <a:p>
            <a:r>
              <a:rPr lang="en-US" dirty="0" smtClean="0"/>
              <a:t>Consistency?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12" y="2281871"/>
            <a:ext cx="2100248" cy="33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479600" y="2001792"/>
            <a:ext cx="4151869" cy="3954158"/>
            <a:chOff x="2479600" y="2001792"/>
            <a:chExt cx="4151869" cy="395415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479600" y="2001792"/>
              <a:ext cx="4151869" cy="3954158"/>
              <a:chOff x="2450762" y="2001792"/>
              <a:chExt cx="4151869" cy="3954158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50762" y="3517550"/>
                <a:ext cx="2438400" cy="2438400"/>
              </a:xfrm>
              <a:prstGeom prst="ellips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299256" y="2001792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4164231" y="3517550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801769" y="2627871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Consistency</a:t>
              </a:r>
              <a:endParaRPr lang="de-AT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541379" y="4561868"/>
              <a:ext cx="1491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Partition</a:t>
              </a:r>
            </a:p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Tolerance</a:t>
              </a:r>
              <a:endParaRPr lang="de-A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020969" y="4700367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Availability</a:t>
              </a:r>
              <a:endParaRPr lang="de-AT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4277502" y="4054384"/>
            <a:ext cx="6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08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tomicity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solation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urability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Casual</a:t>
            </a:r>
          </a:p>
          <a:p>
            <a:r>
              <a:rPr lang="en-US" dirty="0" smtClean="0"/>
              <a:t>Read-your-writes</a:t>
            </a:r>
          </a:p>
          <a:p>
            <a:r>
              <a:rPr lang="en-US" dirty="0" smtClean="0"/>
              <a:t>Session</a:t>
            </a:r>
          </a:p>
          <a:p>
            <a:r>
              <a:rPr lang="en-US" dirty="0" smtClean="0"/>
              <a:t>Monotonic read</a:t>
            </a:r>
          </a:p>
          <a:p>
            <a:r>
              <a:rPr lang="en-US" dirty="0" smtClean="0"/>
              <a:t>Monotonic write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18" y="2248330"/>
            <a:ext cx="1285831" cy="34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Bildschirmpräsentation (4:3)</PresentationFormat>
  <Paragraphs>183</Paragraphs>
  <Slides>22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Office-Design</vt:lpstr>
      <vt:lpstr>PowerPoint-Präsentation</vt:lpstr>
      <vt:lpstr>About me</vt:lpstr>
      <vt:lpstr>Agenda</vt:lpstr>
      <vt:lpstr>Historical overview</vt:lpstr>
      <vt:lpstr>Definition</vt:lpstr>
      <vt:lpstr>Clarification</vt:lpstr>
      <vt:lpstr>Implications</vt:lpstr>
      <vt:lpstr>Strong consistency</vt:lpstr>
      <vt:lpstr>Eventual consistency</vt:lpstr>
      <vt:lpstr>BASE</vt:lpstr>
      <vt:lpstr>Scaling</vt:lpstr>
      <vt:lpstr>Scaling approaches</vt:lpstr>
      <vt:lpstr>MapReduce</vt:lpstr>
      <vt:lpstr>MapReduce</vt:lpstr>
      <vt:lpstr>Example – word count</vt:lpstr>
      <vt:lpstr>Map phase</vt:lpstr>
      <vt:lpstr>Map function</vt:lpstr>
      <vt:lpstr>Map output</vt:lpstr>
      <vt:lpstr>Reduce phase</vt:lpstr>
      <vt:lpstr>Reduce function</vt:lpstr>
      <vt:lpstr>Output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Markus Deutschl</cp:lastModifiedBy>
  <cp:revision>54</cp:revision>
  <dcterms:created xsi:type="dcterms:W3CDTF">2013-02-19T07:57:04Z</dcterms:created>
  <dcterms:modified xsi:type="dcterms:W3CDTF">2013-06-01T17:23:54Z</dcterms:modified>
</cp:coreProperties>
</file>