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1" r:id="rId4"/>
    <p:sldId id="265" r:id="rId5"/>
    <p:sldId id="263" r:id="rId6"/>
    <p:sldId id="264" r:id="rId7"/>
    <p:sldId id="266" r:id="rId8"/>
    <p:sldId id="267" r:id="rId9"/>
    <p:sldId id="268" r:id="rId10"/>
    <p:sldId id="269" r:id="rId11"/>
    <p:sldId id="260" r:id="rId1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B82A"/>
    <a:srgbClr val="AF1280"/>
    <a:srgbClr val="EC6608"/>
    <a:srgbClr val="F7A600"/>
    <a:srgbClr val="00AFCB"/>
    <a:srgbClr val="005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54" autoAdjust="0"/>
  </p:normalViewPr>
  <p:slideViewPr>
    <p:cSldViewPr snapToGrid="0" snapToObjects="1">
      <p:cViewPr varScale="1">
        <p:scale>
          <a:sx n="116" d="100"/>
          <a:sy n="116" d="100"/>
        </p:scale>
        <p:origin x="-1494" y="-108"/>
      </p:cViewPr>
      <p:guideLst>
        <p:guide orient="horz" pos="100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9BEE0-598C-4858-A439-753E34679212}" type="datetimeFigureOut">
              <a:rPr lang="de-AT" smtClean="0"/>
              <a:t>28.05.2013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EA223-4F50-4DD6-9CC4-15E4F51256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2545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DBM – Ken Thompson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And many</a:t>
            </a:r>
            <a:r>
              <a:rPr lang="en-US" baseline="0" dirty="0" smtClean="0"/>
              <a:t> more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Carlo </a:t>
            </a:r>
            <a:r>
              <a:rPr lang="en-US" baseline="0" dirty="0" err="1" smtClean="0"/>
              <a:t>Strozzi</a:t>
            </a:r>
            <a:r>
              <a:rPr lang="en-US" baseline="0" dirty="0" smtClean="0"/>
              <a:t> – UNIX commands to RDBMS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Google, later on Yahoo, Amazon, Social Networks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Distributed data storage conference – name coined from blog post</a:t>
            </a:r>
          </a:p>
          <a:p>
            <a:pPr marL="17145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3922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Huge amounts of data, high availability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Vertical AND horizontal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No fixed</a:t>
            </a:r>
            <a:r>
              <a:rPr lang="en-US" baseline="0" dirty="0" smtClean="0"/>
              <a:t> schemas, responsibility -&gt; application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Sometimes tables (but different), other structures (sometimes better suited for app)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Weak consistency, BASE, sometimes ACID. Less locking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4067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CAP-Theorem:</a:t>
            </a:r>
            <a:r>
              <a:rPr lang="en-US" baseline="0" dirty="0" smtClean="0"/>
              <a:t> Eric Brewer (2000), Proof: 2002 by Seth Gilbert and Nancy Lynch (MIT)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smtClean="0"/>
              <a:t>PICK TWO!</a:t>
            </a:r>
            <a:endParaRPr lang="en-US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RDBMS: CA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err="1" smtClean="0"/>
              <a:t>NoSQL</a:t>
            </a:r>
            <a:r>
              <a:rPr lang="en-US" baseline="0" dirty="0" smtClean="0"/>
              <a:t>: more or less AP, sometimes CP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4878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All</a:t>
            </a:r>
            <a:r>
              <a:rPr lang="en-US" baseline="0" dirty="0" smtClean="0"/>
              <a:t> or nothing (all operations succeed or none)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Consistent data after transaction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Isolated view for all transactions (no changes visible until the end)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Data is still available after failures (software, hardware, power outage, apocalypse, etc.)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5033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Eventual: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No changes: all reads eventually</a:t>
            </a:r>
            <a:r>
              <a:rPr lang="en-US" baseline="0" dirty="0" smtClean="0"/>
              <a:t> return the latest value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changes -&gt; inconsistency window, based on replicas, delays, caches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Casual: A communicates change -&gt; B will read only updated values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Read-your-writes: After A updates, A will only read updated value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Session: While session is active, system guarantees </a:t>
            </a:r>
            <a:r>
              <a:rPr lang="en-US" baseline="0" dirty="0" err="1" smtClean="0"/>
              <a:t>ryw</a:t>
            </a:r>
            <a:r>
              <a:rPr lang="en-US" baseline="0" dirty="0" smtClean="0"/>
              <a:t> consistency -&gt; session dead, new session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M read: Process has value for item -&gt; never read previous value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M write: Serialized writing by one process guaranteed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4708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58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28.05.2013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56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28.05.2013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77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4170"/>
            <a:ext cx="8229600" cy="1143000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42760"/>
            <a:ext cx="8229600" cy="4283403"/>
          </a:xfrm>
        </p:spPr>
        <p:txBody>
          <a:bodyPr/>
          <a:lstStyle/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28.05.2013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324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28.05.2013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40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28.05.2013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27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28.05.2013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10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28.05.2013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70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en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28.05.2013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35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28.05.2013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02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28.05.2013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4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34F44-700B-E44C-96AB-E83A6820DFD3}" type="datetimeFigureOut">
              <a:rPr lang="de-DE" smtClean="0"/>
              <a:t>28.05.2013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/>
          <p:cNvSpPr txBox="1"/>
          <p:nvPr userDrawn="1"/>
        </p:nvSpPr>
        <p:spPr>
          <a:xfrm>
            <a:off x="457799" y="261595"/>
            <a:ext cx="2473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/>
              <a:t>www.fh-joanneum.at</a:t>
            </a:r>
            <a:endParaRPr lang="de-DE" sz="1100" i="1" dirty="0">
              <a:latin typeface="Georgia"/>
              <a:cs typeface="Georgia"/>
            </a:endParaRPr>
          </a:p>
        </p:txBody>
      </p:sp>
      <p:pic>
        <p:nvPicPr>
          <p:cNvPr id="7" name="Picture 2" descr="\\MARS\Gaste$\SYSTEM\Desktop\PowerPoints_neu\Kopfleisten\kopfleiste_green_ppt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20"/>
            <a:ext cx="9144001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 userDrawn="1"/>
        </p:nvSpPr>
        <p:spPr>
          <a:xfrm>
            <a:off x="393894" y="267133"/>
            <a:ext cx="2461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APPLIED</a:t>
            </a:r>
            <a:r>
              <a:rPr lang="de-AT" sz="1400" baseline="0" dirty="0" smtClean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 COMPUTER SCIENCES</a:t>
            </a:r>
            <a:endParaRPr lang="de-AT" sz="1400" dirty="0">
              <a:solidFill>
                <a:srgbClr val="76B82A"/>
              </a:solidFill>
              <a:latin typeface="+mj-lt"/>
              <a:cs typeface="Estrangelo Edess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46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70514" y="2680780"/>
            <a:ext cx="7760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 err="1" smtClean="0">
                <a:solidFill>
                  <a:schemeClr val="bg1"/>
                </a:solidFill>
              </a:rPr>
              <a:t>NoSQL</a:t>
            </a:r>
            <a:endParaRPr lang="de-DE" sz="5400" i="1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32988" y="5978469"/>
            <a:ext cx="632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06.06.2013 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65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B</a:t>
            </a:r>
            <a:r>
              <a:rPr lang="en-US" dirty="0" smtClean="0"/>
              <a:t>asically </a:t>
            </a:r>
            <a:r>
              <a:rPr lang="en-US" b="1" dirty="0" smtClean="0"/>
              <a:t>A</a:t>
            </a:r>
            <a:r>
              <a:rPr lang="en-US" dirty="0" smtClean="0"/>
              <a:t>vailable</a:t>
            </a:r>
          </a:p>
          <a:p>
            <a:r>
              <a:rPr lang="en-US" b="1" dirty="0" smtClean="0"/>
              <a:t>S</a:t>
            </a:r>
            <a:r>
              <a:rPr lang="en-US" dirty="0" smtClean="0"/>
              <a:t>oft state</a:t>
            </a:r>
          </a:p>
          <a:p>
            <a:r>
              <a:rPr lang="en-US" b="1" dirty="0" smtClean="0"/>
              <a:t>E</a:t>
            </a:r>
            <a:r>
              <a:rPr lang="en-US" dirty="0" smtClean="0"/>
              <a:t>ventually consistent</a:t>
            </a:r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924" y="2461630"/>
            <a:ext cx="2620349" cy="299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5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80588" y="1319497"/>
            <a:ext cx="77604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bg1"/>
                </a:solidFill>
              </a:rPr>
              <a:t>Trennseite Calibri </a:t>
            </a:r>
            <a:r>
              <a:rPr lang="de-DE" sz="4000" dirty="0">
                <a:solidFill>
                  <a:schemeClr val="bg1"/>
                </a:solidFill>
              </a:rPr>
              <a:t>40 </a:t>
            </a:r>
            <a:r>
              <a:rPr lang="de-DE" sz="4000" dirty="0" err="1">
                <a:solidFill>
                  <a:schemeClr val="bg1"/>
                </a:solidFill>
              </a:rPr>
              <a:t>pkt</a:t>
            </a:r>
            <a:endParaRPr lang="de-DE" sz="4000" dirty="0">
              <a:solidFill>
                <a:schemeClr val="bg1"/>
              </a:solidFill>
            </a:endParaRPr>
          </a:p>
          <a:p>
            <a:r>
              <a:rPr lang="de-DE" sz="4000" dirty="0">
                <a:solidFill>
                  <a:schemeClr val="bg1"/>
                </a:solidFill>
              </a:rPr>
              <a:t>FH JOANNEUM IN </a:t>
            </a:r>
            <a:r>
              <a:rPr lang="de-DE" sz="4000" i="1" dirty="0" smtClean="0">
                <a:solidFill>
                  <a:schemeClr val="bg1"/>
                </a:solidFill>
                <a:latin typeface="Georgia"/>
                <a:cs typeface="Georgia"/>
              </a:rPr>
              <a:t>Bewegung</a:t>
            </a:r>
          </a:p>
          <a:p>
            <a:endParaRPr lang="de-DE" sz="4000" i="1" dirty="0" smtClean="0">
              <a:solidFill>
                <a:schemeClr val="bg1"/>
              </a:solidFill>
              <a:latin typeface="Georgia"/>
              <a:cs typeface="Georgia"/>
            </a:endParaRPr>
          </a:p>
          <a:p>
            <a:r>
              <a:rPr lang="de-DE" sz="2400" i="1" dirty="0" smtClean="0">
                <a:solidFill>
                  <a:schemeClr val="bg1"/>
                </a:solidFill>
                <a:latin typeface="Georgia"/>
                <a:cs typeface="Georgia"/>
              </a:rPr>
              <a:t>Auszeichnungen Georgia 24 </a:t>
            </a:r>
            <a:r>
              <a:rPr lang="de-DE" sz="2400" i="1" dirty="0" err="1" smtClean="0">
                <a:solidFill>
                  <a:schemeClr val="bg1"/>
                </a:solidFill>
                <a:latin typeface="Georgia"/>
                <a:cs typeface="Georgia"/>
              </a:rPr>
              <a:t>pkt</a:t>
            </a:r>
            <a:endParaRPr lang="de-DE" sz="2400" i="1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0554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Markus </a:t>
            </a:r>
            <a:r>
              <a:rPr lang="en-US" dirty="0" err="1" smtClean="0"/>
              <a:t>Deutschl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BSc (FH </a:t>
            </a:r>
            <a:r>
              <a:rPr lang="en-US" dirty="0" err="1" smtClean="0"/>
              <a:t>Joanneum</a:t>
            </a:r>
            <a:r>
              <a:rPr lang="en-US" dirty="0" smtClean="0"/>
              <a:t> – ITM09)</a:t>
            </a:r>
          </a:p>
          <a:p>
            <a:endParaRPr lang="en-US" dirty="0" smtClean="0"/>
          </a:p>
          <a:p>
            <a:r>
              <a:rPr lang="en-US" dirty="0" smtClean="0"/>
              <a:t>currently reaching for MSc</a:t>
            </a:r>
          </a:p>
          <a:p>
            <a:endParaRPr lang="en-US" dirty="0" smtClean="0"/>
          </a:p>
          <a:p>
            <a:r>
              <a:rPr lang="en-US" dirty="0" smtClean="0"/>
              <a:t>http://movlib.org</a:t>
            </a:r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417" y="2481604"/>
            <a:ext cx="1976232" cy="303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4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4225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overview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DBM (1979)</a:t>
            </a:r>
          </a:p>
          <a:p>
            <a:r>
              <a:rPr lang="en-US" dirty="0" smtClean="0"/>
              <a:t>Lotus Notes, </a:t>
            </a:r>
            <a:r>
              <a:rPr lang="en-US" dirty="0" err="1" smtClean="0"/>
              <a:t>BerkeleyDB</a:t>
            </a:r>
            <a:r>
              <a:rPr lang="en-US" dirty="0" smtClean="0"/>
              <a:t> (80’s)</a:t>
            </a:r>
          </a:p>
          <a:p>
            <a:r>
              <a:rPr lang="en-US" dirty="0" err="1" smtClean="0"/>
              <a:t>NoSQL</a:t>
            </a:r>
            <a:r>
              <a:rPr lang="en-US" dirty="0" smtClean="0"/>
              <a:t> (1998)</a:t>
            </a:r>
          </a:p>
          <a:p>
            <a:r>
              <a:rPr lang="en-US" dirty="0" smtClean="0"/>
              <a:t>Web 2.0 – </a:t>
            </a:r>
            <a:r>
              <a:rPr lang="en-US" dirty="0" err="1" smtClean="0"/>
              <a:t>BigTable</a:t>
            </a:r>
            <a:r>
              <a:rPr lang="en-US" dirty="0" smtClean="0"/>
              <a:t> (2004)</a:t>
            </a:r>
          </a:p>
          <a:p>
            <a:r>
              <a:rPr lang="en-US" dirty="0" smtClean="0"/>
              <a:t>The movement (2009)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379" y="2645032"/>
            <a:ext cx="2582562" cy="258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1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“Next Generation Databases mostly addressing some of the points: being </a:t>
            </a:r>
            <a:r>
              <a:rPr lang="en-US" sz="2200" b="1" dirty="0"/>
              <a:t>non-relational, distributed, open-source</a:t>
            </a:r>
            <a:r>
              <a:rPr lang="en-US" sz="2200" dirty="0"/>
              <a:t> and </a:t>
            </a:r>
            <a:r>
              <a:rPr lang="en-US" sz="2200" b="1" dirty="0"/>
              <a:t>horizontally </a:t>
            </a:r>
            <a:r>
              <a:rPr lang="en-US" sz="2200" b="1" dirty="0" smtClean="0"/>
              <a:t>scalable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r>
              <a:rPr lang="en-US" sz="2200" dirty="0" smtClean="0"/>
              <a:t>The </a:t>
            </a:r>
            <a:r>
              <a:rPr lang="en-US" sz="2200" dirty="0"/>
              <a:t>original intention has been </a:t>
            </a:r>
            <a:r>
              <a:rPr lang="en-US" sz="2200" b="1" dirty="0"/>
              <a:t>modern web-scale databases</a:t>
            </a:r>
            <a:r>
              <a:rPr lang="en-US" sz="2200" dirty="0"/>
              <a:t>. The movement began early 2009 and is growing rapidly. Often more characteristics apply such as: </a:t>
            </a:r>
            <a:r>
              <a:rPr lang="en-US" sz="2200" b="1" dirty="0"/>
              <a:t>schema-free, easy replication support, simple API, eventually consistent</a:t>
            </a:r>
            <a:r>
              <a:rPr lang="en-US" sz="2200" dirty="0"/>
              <a:t> / </a:t>
            </a:r>
            <a:r>
              <a:rPr lang="en-US" sz="2200" b="1" dirty="0"/>
              <a:t>BASE</a:t>
            </a:r>
            <a:r>
              <a:rPr lang="en-US" sz="2200" dirty="0"/>
              <a:t> (not ACID), a </a:t>
            </a:r>
            <a:r>
              <a:rPr lang="en-US" sz="2200" b="1" dirty="0"/>
              <a:t>huge amount of data</a:t>
            </a:r>
            <a:r>
              <a:rPr lang="en-US" sz="2200" dirty="0"/>
              <a:t> and more. So the misleading term </a:t>
            </a:r>
            <a:r>
              <a:rPr lang="en-US" sz="2200" i="1" dirty="0"/>
              <a:t>"</a:t>
            </a:r>
            <a:r>
              <a:rPr lang="en-US" sz="2200" i="1" dirty="0" err="1"/>
              <a:t>nosql</a:t>
            </a:r>
            <a:r>
              <a:rPr lang="en-US" sz="2200" dirty="0"/>
              <a:t>" (the community now translates it mostly with "</a:t>
            </a:r>
            <a:r>
              <a:rPr lang="en-US" sz="2200" b="1" dirty="0"/>
              <a:t>not only </a:t>
            </a:r>
            <a:r>
              <a:rPr lang="en-US" sz="2200" b="1" dirty="0" err="1"/>
              <a:t>sql</a:t>
            </a:r>
            <a:r>
              <a:rPr lang="en-US" sz="2200" dirty="0"/>
              <a:t>") should be seen as an alias to something like the definition above</a:t>
            </a:r>
            <a:r>
              <a:rPr lang="en-US" sz="2200" dirty="0" smtClean="0"/>
              <a:t>.”</a:t>
            </a:r>
          </a:p>
          <a:p>
            <a:pPr marL="0" indent="0" algn="r">
              <a:buNone/>
            </a:pPr>
            <a:r>
              <a:rPr lang="en-US" sz="2200" dirty="0" smtClean="0"/>
              <a:t>- nosql-database.org</a:t>
            </a:r>
            <a:endParaRPr lang="de-AT" sz="2200" dirty="0"/>
          </a:p>
        </p:txBody>
      </p:sp>
    </p:spTree>
    <p:extLst>
      <p:ext uri="{BB962C8B-B14F-4D97-AF65-F5344CB8AC3E}">
        <p14:creationId xmlns:p14="http://schemas.microsoft.com/office/powerpoint/2010/main" val="249570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Clarification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Web 2.0 needs</a:t>
            </a:r>
          </a:p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Flexible data models</a:t>
            </a:r>
          </a:p>
          <a:p>
            <a:r>
              <a:rPr lang="en-US" dirty="0" smtClean="0"/>
              <a:t>Different storage</a:t>
            </a:r>
          </a:p>
          <a:p>
            <a:r>
              <a:rPr lang="en-US" dirty="0" smtClean="0"/>
              <a:t>Consistency?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812" y="2281871"/>
            <a:ext cx="2100248" cy="331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3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endParaRPr lang="de-AT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2479600" y="2001792"/>
            <a:ext cx="4151869" cy="3954158"/>
            <a:chOff x="2479600" y="2001792"/>
            <a:chExt cx="4151869" cy="3954158"/>
          </a:xfrm>
        </p:grpSpPr>
        <p:grpSp>
          <p:nvGrpSpPr>
            <p:cNvPr id="11" name="Gruppieren 10"/>
            <p:cNvGrpSpPr/>
            <p:nvPr/>
          </p:nvGrpSpPr>
          <p:grpSpPr>
            <a:xfrm>
              <a:off x="2479600" y="2001792"/>
              <a:ext cx="4151869" cy="3954158"/>
              <a:chOff x="2450762" y="2001792"/>
              <a:chExt cx="4151869" cy="3954158"/>
            </a:xfrm>
          </p:grpSpPr>
          <p:sp>
            <p:nvSpPr>
              <p:cNvPr id="8" name="Ellipse 7"/>
              <p:cNvSpPr/>
              <p:nvPr/>
            </p:nvSpPr>
            <p:spPr>
              <a:xfrm>
                <a:off x="2450762" y="3517550"/>
                <a:ext cx="2438400" cy="2438400"/>
              </a:xfrm>
              <a:prstGeom prst="ellips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3299256" y="2001792"/>
                <a:ext cx="2438400" cy="2438400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4164231" y="3517550"/>
                <a:ext cx="2438400" cy="2438400"/>
              </a:xfrm>
              <a:prstGeom prst="ellipse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</p:grpSp>
        <p:sp>
          <p:nvSpPr>
            <p:cNvPr id="12" name="Textfeld 11"/>
            <p:cNvSpPr txBox="1"/>
            <p:nvPr/>
          </p:nvSpPr>
          <p:spPr>
            <a:xfrm>
              <a:off x="3801769" y="2627871"/>
              <a:ext cx="1491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Consistency</a:t>
              </a:r>
              <a:endParaRPr lang="de-AT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541379" y="4561868"/>
              <a:ext cx="14910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</a:rPr>
                <a:t>Partition</a:t>
              </a:r>
            </a:p>
            <a:p>
              <a:pPr algn="ctr"/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</a:rPr>
                <a:t>Tolerance</a:t>
              </a:r>
              <a:endParaRPr lang="de-AT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020969" y="4700367"/>
              <a:ext cx="1491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Availability</a:t>
              </a:r>
              <a:endParaRPr lang="de-AT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16" name="Textfeld 15"/>
          <p:cNvSpPr txBox="1"/>
          <p:nvPr/>
        </p:nvSpPr>
        <p:spPr>
          <a:xfrm>
            <a:off x="4277502" y="4054384"/>
            <a:ext cx="60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N/A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5081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consistency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A</a:t>
            </a:r>
            <a:r>
              <a:rPr lang="en-US" dirty="0" smtClean="0"/>
              <a:t>tomicity</a:t>
            </a:r>
          </a:p>
          <a:p>
            <a:r>
              <a:rPr lang="en-US" b="1" dirty="0" smtClean="0"/>
              <a:t>C</a:t>
            </a:r>
            <a:r>
              <a:rPr lang="en-US" dirty="0" smtClean="0"/>
              <a:t>onsistency</a:t>
            </a:r>
          </a:p>
          <a:p>
            <a:r>
              <a:rPr lang="en-US" b="1" dirty="0" smtClean="0"/>
              <a:t>I</a:t>
            </a:r>
            <a:r>
              <a:rPr lang="en-US" dirty="0" smtClean="0"/>
              <a:t>solation</a:t>
            </a:r>
          </a:p>
          <a:p>
            <a:r>
              <a:rPr lang="en-US" b="1" dirty="0" smtClean="0"/>
              <a:t>D</a:t>
            </a:r>
            <a:r>
              <a:rPr lang="en-US" dirty="0" smtClean="0"/>
              <a:t>urability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924" y="2461630"/>
            <a:ext cx="2620349" cy="299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8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Eventual consistency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Casual</a:t>
            </a:r>
          </a:p>
          <a:p>
            <a:r>
              <a:rPr lang="en-US" dirty="0" smtClean="0"/>
              <a:t>Read-your-writes</a:t>
            </a:r>
          </a:p>
          <a:p>
            <a:r>
              <a:rPr lang="en-US" dirty="0" smtClean="0"/>
              <a:t>Session</a:t>
            </a:r>
          </a:p>
          <a:p>
            <a:r>
              <a:rPr lang="en-US" dirty="0" smtClean="0"/>
              <a:t>Monotonic read</a:t>
            </a:r>
          </a:p>
          <a:p>
            <a:r>
              <a:rPr lang="en-US" dirty="0" smtClean="0"/>
              <a:t>Monotonic write</a:t>
            </a:r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718" y="2248330"/>
            <a:ext cx="1285831" cy="348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9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</Words>
  <Application>Microsoft Office PowerPoint</Application>
  <PresentationFormat>Bildschirmpräsentation (4:3)</PresentationFormat>
  <Paragraphs>90</Paragraphs>
  <Slides>11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Office-Design</vt:lpstr>
      <vt:lpstr>PowerPoint-Präsentation</vt:lpstr>
      <vt:lpstr>About me</vt:lpstr>
      <vt:lpstr>Agenda</vt:lpstr>
      <vt:lpstr>Historical overview</vt:lpstr>
      <vt:lpstr>Definition</vt:lpstr>
      <vt:lpstr>Clarification</vt:lpstr>
      <vt:lpstr>Implications</vt:lpstr>
      <vt:lpstr>Strong consistency</vt:lpstr>
      <vt:lpstr>Eventual consistency</vt:lpstr>
      <vt:lpstr>BASE</vt:lpstr>
      <vt:lpstr>PowerPoint-Präsentation</vt:lpstr>
    </vt:vector>
  </TitlesOfParts>
  <Company>FH JOANNEUM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Manfred Terler</dc:creator>
  <cp:lastModifiedBy>Markus Deutschl</cp:lastModifiedBy>
  <cp:revision>34</cp:revision>
  <dcterms:created xsi:type="dcterms:W3CDTF">2013-02-19T07:57:04Z</dcterms:created>
  <dcterms:modified xsi:type="dcterms:W3CDTF">2013-05-28T18:56:38Z</dcterms:modified>
</cp:coreProperties>
</file>