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sldIdLst>
    <p:sldId id="283" r:id="rId3"/>
    <p:sldId id="319" r:id="rId4"/>
    <p:sldId id="356" r:id="rId5"/>
    <p:sldId id="357" r:id="rId6"/>
    <p:sldId id="354" r:id="rId7"/>
    <p:sldId id="355" r:id="rId8"/>
    <p:sldId id="308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9" r:id="rId17"/>
    <p:sldId id="365" r:id="rId18"/>
    <p:sldId id="366" r:id="rId19"/>
    <p:sldId id="368" r:id="rId20"/>
    <p:sldId id="342" r:id="rId21"/>
    <p:sldId id="370" r:id="rId22"/>
    <p:sldId id="324" r:id="rId23"/>
    <p:sldId id="310" r:id="rId24"/>
    <p:sldId id="367" r:id="rId25"/>
    <p:sldId id="371" r:id="rId26"/>
    <p:sldId id="340" r:id="rId27"/>
    <p:sldId id="372" r:id="rId28"/>
    <p:sldId id="373" r:id="rId29"/>
    <p:sldId id="374" r:id="rId30"/>
    <p:sldId id="375" r:id="rId31"/>
    <p:sldId id="352" r:id="rId32"/>
    <p:sldId id="30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6493" autoAdjust="0"/>
  </p:normalViewPr>
  <p:slideViewPr>
    <p:cSldViewPr snapToGrid="0">
      <p:cViewPr varScale="1">
        <p:scale>
          <a:sx n="109" d="100"/>
          <a:sy n="109" d="100"/>
        </p:scale>
        <p:origin x="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4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5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71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8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9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0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9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1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65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6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4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2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66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92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98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08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38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0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46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9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6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0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电控组第四讲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架构与原理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2" name="图片 1" descr="形状&#10;&#10;中度可信度描述已自动生成">
            <a:extLst>
              <a:ext uri="{FF2B5EF4-FFF2-40B4-BE49-F238E27FC236}">
                <a16:creationId xmlns:a16="http://schemas.microsoft.com/office/drawing/2014/main" id="{69FA020C-87EA-6C52-0B3D-02DED1E1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89641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1746738" y="1195327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STM32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800" b="1" dirty="0"/>
              <a:t>采用</a:t>
            </a:r>
            <a:r>
              <a:rPr lang="en-US" altLang="zh-CN" sz="2800" b="1" dirty="0"/>
              <a:t>ARM Cortex CPU</a:t>
            </a:r>
            <a:r>
              <a:rPr lang="zh-CN" altLang="en-US" sz="2800" b="1" dirty="0"/>
              <a:t>，加入意法半导体给定的外设，</a:t>
            </a:r>
            <a:endParaRPr lang="en-US" altLang="zh-CN" sz="2800" b="1" dirty="0"/>
          </a:p>
          <a:p>
            <a:r>
              <a:rPr lang="zh-CN" altLang="en-US" sz="2800" b="1" dirty="0"/>
              <a:t>组成最后的</a:t>
            </a:r>
            <a:r>
              <a:rPr lang="en-US" altLang="zh-CN" sz="2800" b="1" dirty="0"/>
              <a:t>STM32</a:t>
            </a:r>
            <a:r>
              <a:rPr lang="zh-CN" altLang="en-US" sz="2800" b="1" dirty="0"/>
              <a:t>微控制器系统。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505AA-882C-04A0-E470-089DFECB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6" y="3045601"/>
            <a:ext cx="313416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406687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如何使用代码来操作外设？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97D8E-6EE5-0105-04DA-DEACDC88D330}"/>
              </a:ext>
            </a:extLst>
          </p:cNvPr>
          <p:cNvSpPr txBox="1"/>
          <p:nvPr/>
        </p:nvSpPr>
        <p:spPr>
          <a:xfrm>
            <a:off x="1189891" y="1283251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如果使用显卡，那么我需要显卡驱动。</a:t>
            </a:r>
            <a:endParaRPr lang="en-US" altLang="zh-CN" dirty="0"/>
          </a:p>
          <a:p>
            <a:r>
              <a:rPr lang="zh-CN" altLang="en-US" dirty="0"/>
              <a:t>如果使用摄像头，那么我需要摄像头驱动。</a:t>
            </a:r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 err="1"/>
              <a:t>Wifi</a:t>
            </a:r>
            <a:r>
              <a:rPr lang="zh-CN" altLang="en-US" dirty="0"/>
              <a:t>，那么我需要网卡驱动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如果使用外设，我需要</a:t>
            </a:r>
            <a:r>
              <a:rPr lang="zh-CN" altLang="en-US" strike="sngStrike" dirty="0"/>
              <a:t>外设驱动</a:t>
            </a:r>
            <a:r>
              <a:rPr lang="zh-CN" altLang="en-US" dirty="0"/>
              <a:t>硬件抽象层（</a:t>
            </a:r>
            <a:r>
              <a:rPr lang="en-US" altLang="zh-CN" dirty="0"/>
              <a:t>Hardware Abstraction Layer</a:t>
            </a:r>
            <a:r>
              <a:rPr lang="zh-CN" altLang="en-US" dirty="0"/>
              <a:t>，</a:t>
            </a:r>
            <a:r>
              <a:rPr lang="en-US" altLang="zh-CN" dirty="0"/>
              <a:t>HAL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什么是硬件抽象层？</a:t>
            </a:r>
            <a:endParaRPr lang="en-US" altLang="zh-CN" b="1" dirty="0"/>
          </a:p>
          <a:p>
            <a:r>
              <a:rPr lang="zh-CN" altLang="en-US" dirty="0"/>
              <a:t>提供一些函数，不需要知道函数具体的作用，我只需要知道函数需要什么输入，函数最后会输出什么。这些函数可以操作硬件。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好处？</a:t>
            </a:r>
            <a:endParaRPr lang="en-US" altLang="zh-CN" b="1" dirty="0"/>
          </a:p>
          <a:p>
            <a:r>
              <a:rPr lang="zh-CN" altLang="en-US" dirty="0"/>
              <a:t>将硬件方面的不同抽离操作系统的核心，核心模式的代码就不必因为硬件的不同而需要修改。因此硬件抽象层可加大软件的移植性。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7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406687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如何使用代码来操作外设？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97D8E-6EE5-0105-04DA-DEACDC88D330}"/>
              </a:ext>
            </a:extLst>
          </p:cNvPr>
          <p:cNvSpPr txBox="1"/>
          <p:nvPr/>
        </p:nvSpPr>
        <p:spPr>
          <a:xfrm>
            <a:off x="1189891" y="1283251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历史上，总共有两种办法来操作这些设备。</a:t>
            </a:r>
            <a:endParaRPr lang="en-US" altLang="zh-CN" dirty="0"/>
          </a:p>
          <a:p>
            <a:r>
              <a:rPr lang="zh-CN" altLang="en-US" dirty="0"/>
              <a:t>这些硬件外设设备其本质都是为了输入、输出，因此它们都是输入输出设备（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r>
              <a:rPr lang="en-US" altLang="zh-CN" dirty="0"/>
              <a:t>,</a:t>
            </a:r>
            <a:r>
              <a:rPr lang="en-US" altLang="zh-CN" dirty="0" err="1"/>
              <a:t>Input,Ouput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第一种方法</a:t>
            </a:r>
            <a:r>
              <a:rPr lang="zh-CN" altLang="en-US" dirty="0"/>
              <a:t>，是设计专门的汇编命令。如</a:t>
            </a:r>
            <a:r>
              <a:rPr lang="en-US" altLang="zh-CN" dirty="0"/>
              <a:t>x86</a:t>
            </a:r>
            <a:r>
              <a:rPr lang="zh-CN" altLang="en-US" dirty="0"/>
              <a:t>汇编就保留了专门用来输入输出的指令。但是随着现代计算机中出现了越来越多不同的新设备，这种设计专门指令的方法也开始落伍。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第二种方法</a:t>
            </a:r>
            <a:r>
              <a:rPr lang="zh-CN" altLang="en-US" dirty="0"/>
              <a:t>，叫做内存地址映射 </a:t>
            </a:r>
            <a:r>
              <a:rPr lang="en-US" altLang="zh-CN" dirty="0"/>
              <a:t>IO</a:t>
            </a:r>
            <a:r>
              <a:rPr lang="zh-CN" altLang="en-US" dirty="0"/>
              <a:t>（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Mapped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）。这种方法也是大部分现代计算机所采用的输入输出的办法。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8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硬件抽象层的底层逻辑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寄存器操作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BDFE6-4713-11F5-6629-17B4D8E1DFC9}"/>
              </a:ext>
            </a:extLst>
          </p:cNvPr>
          <p:cNvSpPr txBox="1"/>
          <p:nvPr/>
        </p:nvSpPr>
        <p:spPr>
          <a:xfrm>
            <a:off x="979905" y="1336431"/>
            <a:ext cx="7907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让我们回到硬件抽象层的概念。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硬件抽象层还是没有接触最底层的原理，因为硬件抽象层毕竟也是用代码写出来的。所以如果我想写硬件抽象层怎么办？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——</a:t>
            </a:r>
            <a:r>
              <a:rPr lang="zh-CN" altLang="en-US" b="1" dirty="0"/>
              <a:t>寄存器操作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把寄存器当成电闸开关。当我想让一个房间的电灯亮起来，只需要拨动开关；类似的，当我要启用某一种功能，比如说让</a:t>
            </a:r>
            <a:r>
              <a:rPr lang="en-US" altLang="zh-CN" dirty="0"/>
              <a:t>STM32</a:t>
            </a:r>
            <a:r>
              <a:rPr lang="zh-CN" altLang="en-US" dirty="0"/>
              <a:t>的某一个引脚变成高电平，我只需要将寄存器的某一位设置为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或者说我可以用寄存器表示一种模式或功能。假设我的房间的灯有三种颜色，红、绿、蓝。我用</a:t>
            </a:r>
            <a:r>
              <a:rPr lang="en-US" altLang="zh-CN" dirty="0"/>
              <a:t>00</a:t>
            </a:r>
            <a:r>
              <a:rPr lang="zh-CN" altLang="en-US" dirty="0"/>
              <a:t>表示红，</a:t>
            </a:r>
            <a:r>
              <a:rPr lang="en-US" altLang="zh-CN" dirty="0"/>
              <a:t>01</a:t>
            </a:r>
            <a:r>
              <a:rPr lang="zh-CN" altLang="en-US" dirty="0"/>
              <a:t>表示绿，</a:t>
            </a:r>
            <a:r>
              <a:rPr lang="en-US" altLang="zh-CN" dirty="0"/>
              <a:t>10</a:t>
            </a:r>
            <a:r>
              <a:rPr lang="zh-CN" altLang="en-US" dirty="0"/>
              <a:t>表示蓝。</a:t>
            </a:r>
          </a:p>
        </p:txBody>
      </p:sp>
    </p:spTree>
    <p:extLst>
      <p:ext uri="{BB962C8B-B14F-4D97-AF65-F5344CB8AC3E}">
        <p14:creationId xmlns:p14="http://schemas.microsoft.com/office/powerpoint/2010/main" val="22887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寄存器在哪里？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BDFE6-4713-11F5-6629-17B4D8E1DFC9}"/>
              </a:ext>
            </a:extLst>
          </p:cNvPr>
          <p:cNvSpPr txBox="1"/>
          <p:nvPr/>
        </p:nvSpPr>
        <p:spPr>
          <a:xfrm>
            <a:off x="979904" y="1336431"/>
            <a:ext cx="94653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en-US" dirty="0"/>
              <a:t>的寄存器主要存在于两种地方：</a:t>
            </a:r>
          </a:p>
          <a:p>
            <a:endParaRPr lang="en-US" altLang="zh-CN" dirty="0"/>
          </a:p>
          <a:p>
            <a:r>
              <a:rPr lang="en-US" altLang="zh-CN" b="1" dirty="0"/>
              <a:t>ARM Cortex</a:t>
            </a:r>
            <a:r>
              <a:rPr lang="zh-CN" altLang="en-US" b="1" dirty="0"/>
              <a:t>内核里的寄存器。</a:t>
            </a:r>
            <a:r>
              <a:rPr lang="zh-CN" altLang="en-US" dirty="0"/>
              <a:t>我们不需要显示地去操作它（除非编写汇编语言）。这些寄存器是和</a:t>
            </a:r>
            <a:r>
              <a:rPr lang="en-US" altLang="zh-CN" dirty="0"/>
              <a:t>C</a:t>
            </a:r>
            <a:r>
              <a:rPr lang="zh-CN" altLang="en-US" dirty="0"/>
              <a:t>语言编译完成之后的汇编语言较为相关。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挂接于总线上的寄存器。</a:t>
            </a:r>
            <a:endParaRPr lang="en-US" altLang="zh-CN" b="1" dirty="0"/>
          </a:p>
          <a:p>
            <a:r>
              <a:rPr lang="zh-CN" altLang="en-US" dirty="0"/>
              <a:t>假设系统有一块</a:t>
            </a:r>
            <a:r>
              <a:rPr lang="en-US" altLang="zh-CN" dirty="0"/>
              <a:t>32kB</a:t>
            </a:r>
            <a:r>
              <a:rPr lang="zh-CN" altLang="en-US" dirty="0"/>
              <a:t>的内存（位于</a:t>
            </a:r>
            <a:r>
              <a:rPr lang="en-US" altLang="zh-CN" dirty="0"/>
              <a:t>0x0000 ~ 0x8000</a:t>
            </a:r>
            <a:r>
              <a:rPr lang="zh-CN" altLang="en-US" dirty="0"/>
              <a:t>的位置）。这意味着不能访问</a:t>
            </a:r>
            <a:r>
              <a:rPr lang="en-US" altLang="zh-CN" dirty="0"/>
              <a:t>0x9000</a:t>
            </a:r>
            <a:r>
              <a:rPr lang="zh-CN" altLang="en-US" dirty="0"/>
              <a:t>的位置么？不是的。</a:t>
            </a:r>
            <a:r>
              <a:rPr lang="en-US" altLang="zh-CN" dirty="0"/>
              <a:t>32</a:t>
            </a:r>
            <a:r>
              <a:rPr lang="zh-CN" altLang="en-US" dirty="0"/>
              <a:t>位机的寻址能力是</a:t>
            </a:r>
            <a:r>
              <a:rPr lang="en-US" altLang="zh-CN" dirty="0"/>
              <a:t>2^32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我们可以把寄存器对应到一个空闲的地址上，然后在</a:t>
            </a:r>
            <a:r>
              <a:rPr lang="en-US" altLang="zh-CN" dirty="0"/>
              <a:t>C</a:t>
            </a:r>
            <a:r>
              <a:rPr lang="zh-CN" altLang="en-US" dirty="0"/>
              <a:t>语言中使用指针的方式进行读写！</a:t>
            </a:r>
            <a:endParaRPr lang="en-US" altLang="zh-CN" dirty="0"/>
          </a:p>
          <a:p>
            <a:r>
              <a:rPr lang="zh-CN" altLang="en-US" b="1" dirty="0"/>
              <a:t>这样，寄存器的表现就仿佛是一块内存，同时，寄存器的具体值又定义了硬件外设的行为。我们可以通过改变寄存器中的值，来控制和访问外设。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这就是内存地址映射</a:t>
            </a:r>
            <a:r>
              <a:rPr lang="en-US" altLang="zh-CN" b="1" dirty="0"/>
              <a:t>IO</a:t>
            </a:r>
            <a:r>
              <a:rPr lang="zh-CN" altLang="en-US" b="1" dirty="0"/>
              <a:t>的方法。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141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CortexM4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内核内存地址映射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59C8D-1E36-E8BD-4DF2-C7288710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12" y="1171325"/>
            <a:ext cx="5287705" cy="49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语言指针概念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0117C-13E0-888A-DE8C-F92EB0D50655}"/>
              </a:ext>
            </a:extLst>
          </p:cNvPr>
          <p:cNvSpPr txBox="1"/>
          <p:nvPr/>
        </p:nvSpPr>
        <p:spPr>
          <a:xfrm>
            <a:off x="1328416" y="1137138"/>
            <a:ext cx="31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r>
              <a:rPr lang="zh-CN" altLang="en-US" dirty="0"/>
              <a:t>取地址运算符</a:t>
            </a:r>
            <a:endParaRPr lang="en-US" altLang="zh-CN" dirty="0"/>
          </a:p>
          <a:p>
            <a:r>
              <a:rPr lang="zh-CN" altLang="en-US" dirty="0"/>
              <a:t>*取内容运算符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DC64950-DCD1-DF49-722C-63993B1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99" y="1978475"/>
            <a:ext cx="4101252" cy="16680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A97424-C46F-2648-5A1F-BA95FB3A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49" y="1978475"/>
            <a:ext cx="449642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使用指针操作寄存器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14E108-449B-3429-A39D-C1AB984D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" y="3737381"/>
            <a:ext cx="6201640" cy="120031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E33583-086E-06B3-0AF0-3F0AAE54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8902"/>
              </p:ext>
            </p:extLst>
          </p:nvPr>
        </p:nvGraphicFramePr>
        <p:xfrm>
          <a:off x="979905" y="25043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6505328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888378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199981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517876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8658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439193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99156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83585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695807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984225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377479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50371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82320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4844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10534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48350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0890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9136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70019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6138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9530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99461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454837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56601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614518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5406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2405644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203258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774489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389837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978627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1919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330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3C9E30-A258-6B7E-8D56-E7F457F8034C}"/>
              </a:ext>
            </a:extLst>
          </p:cNvPr>
          <p:cNvCxnSpPr>
            <a:cxnSpLocks/>
          </p:cNvCxnSpPr>
          <p:nvPr/>
        </p:nvCxnSpPr>
        <p:spPr>
          <a:xfrm flipH="1" flipV="1">
            <a:off x="8984812" y="2926206"/>
            <a:ext cx="211942" cy="55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1C120F-DB8A-4BDC-F2BC-E201BC58F356}"/>
              </a:ext>
            </a:extLst>
          </p:cNvPr>
          <p:cNvSpPr/>
          <p:nvPr/>
        </p:nvSpPr>
        <p:spPr>
          <a:xfrm>
            <a:off x="8780585" y="3464171"/>
            <a:ext cx="2215661" cy="5920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这个位为</a:t>
            </a:r>
            <a:r>
              <a:rPr lang="en-US" altLang="zh-CN" dirty="0"/>
              <a:t>1</a:t>
            </a:r>
            <a:r>
              <a:rPr lang="zh-CN" altLang="en-US" dirty="0"/>
              <a:t>的时候</a:t>
            </a:r>
            <a:r>
              <a:rPr lang="en-US" altLang="zh-CN" dirty="0"/>
              <a:t>LED</a:t>
            </a:r>
            <a:r>
              <a:rPr lang="zh-CN" altLang="en-US" dirty="0"/>
              <a:t>灯就会亮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2BCAF5-735C-69A8-5C66-1925A507988A}"/>
              </a:ext>
            </a:extLst>
          </p:cNvPr>
          <p:cNvSpPr txBox="1"/>
          <p:nvPr/>
        </p:nvSpPr>
        <p:spPr>
          <a:xfrm>
            <a:off x="9196754" y="2492503"/>
            <a:ext cx="15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LED</a:t>
            </a:r>
            <a:r>
              <a:rPr lang="zh-CN" altLang="en-US" dirty="0"/>
              <a:t>寄存器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C671C6-93B9-FDD1-103D-763CC1BF7D37}"/>
              </a:ext>
            </a:extLst>
          </p:cNvPr>
          <p:cNvSpPr txBox="1"/>
          <p:nvPr/>
        </p:nvSpPr>
        <p:spPr>
          <a:xfrm>
            <a:off x="8797705" y="2181934"/>
            <a:ext cx="2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DE28C-959E-AECE-3393-C8D69C9EEA64}"/>
              </a:ext>
            </a:extLst>
          </p:cNvPr>
          <p:cNvSpPr txBox="1"/>
          <p:nvPr/>
        </p:nvSpPr>
        <p:spPr>
          <a:xfrm>
            <a:off x="889639" y="2134974"/>
            <a:ext cx="69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86A225-C105-6B46-4394-F3C7BC27CEC0}"/>
              </a:ext>
            </a:extLst>
          </p:cNvPr>
          <p:cNvSpPr txBox="1"/>
          <p:nvPr/>
        </p:nvSpPr>
        <p:spPr>
          <a:xfrm>
            <a:off x="979905" y="1236785"/>
            <a:ext cx="717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假设</a:t>
            </a:r>
            <a:r>
              <a:rPr lang="zh-CN" altLang="en-US" dirty="0"/>
              <a:t>一个控制</a:t>
            </a:r>
            <a:r>
              <a:rPr lang="en-US" altLang="zh-CN" dirty="0"/>
              <a:t>LED</a:t>
            </a:r>
            <a:r>
              <a:rPr lang="zh-CN" altLang="en-US" dirty="0"/>
              <a:t>灯点亮的寄存器，被映射到了</a:t>
            </a:r>
            <a:r>
              <a:rPr lang="en-US" altLang="zh-CN" dirty="0"/>
              <a:t>0x9000</a:t>
            </a:r>
            <a:r>
              <a:rPr lang="zh-CN" altLang="en-US" dirty="0"/>
              <a:t>的地址上，寄存器的最低位（第</a:t>
            </a:r>
            <a:r>
              <a:rPr lang="en-US" altLang="zh-CN" dirty="0"/>
              <a:t>0</a:t>
            </a:r>
            <a:r>
              <a:rPr lang="zh-CN" altLang="en-US" dirty="0"/>
              <a:t>位）位</a:t>
            </a:r>
            <a:r>
              <a:rPr lang="en-US" altLang="zh-CN" dirty="0"/>
              <a:t>1</a:t>
            </a:r>
            <a:r>
              <a:rPr lang="zh-CN" altLang="en-US" dirty="0"/>
              <a:t>的时候，</a:t>
            </a:r>
            <a:r>
              <a:rPr lang="en-US" altLang="zh-CN" dirty="0"/>
              <a:t>LED</a:t>
            </a:r>
            <a:r>
              <a:rPr lang="zh-CN" altLang="en-US" dirty="0"/>
              <a:t>灯可以被点亮。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7E24430F-FA0C-F404-8B84-23E63500EA2F}"/>
              </a:ext>
            </a:extLst>
          </p:cNvPr>
          <p:cNvSpPr/>
          <p:nvPr/>
        </p:nvSpPr>
        <p:spPr>
          <a:xfrm rot="16200000">
            <a:off x="4746572" y="-891101"/>
            <a:ext cx="327892" cy="78573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207EF6-3885-7071-30F6-6A4CAD3688A6}"/>
              </a:ext>
            </a:extLst>
          </p:cNvPr>
          <p:cNvSpPr txBox="1"/>
          <p:nvPr/>
        </p:nvSpPr>
        <p:spPr>
          <a:xfrm>
            <a:off x="3833447" y="3244334"/>
            <a:ext cx="26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保留（没有任何意义）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9B25C-C30F-8F50-B60E-4B1E6FA8AB04}"/>
              </a:ext>
            </a:extLst>
          </p:cNvPr>
          <p:cNvSpPr txBox="1"/>
          <p:nvPr/>
        </p:nvSpPr>
        <p:spPr>
          <a:xfrm>
            <a:off x="889639" y="5104218"/>
            <a:ext cx="67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Volatile</a:t>
            </a:r>
            <a:r>
              <a:rPr lang="zh-CN" altLang="en-US" b="1" dirty="0"/>
              <a:t>关键字</a:t>
            </a:r>
            <a:r>
              <a:rPr lang="zh-CN" altLang="en-US" dirty="0"/>
              <a:t>：防止编译器优化，具体原理请自行查找</a:t>
            </a:r>
          </a:p>
        </p:txBody>
      </p:sp>
    </p:spTree>
    <p:extLst>
      <p:ext uri="{BB962C8B-B14F-4D97-AF65-F5344CB8AC3E}">
        <p14:creationId xmlns:p14="http://schemas.microsoft.com/office/powerpoint/2010/main" val="22123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使用指针操作寄存器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9B25C-C30F-8F50-B60E-4B1E6FA8AB04}"/>
              </a:ext>
            </a:extLst>
          </p:cNvPr>
          <p:cNvSpPr txBox="1"/>
          <p:nvPr/>
        </p:nvSpPr>
        <p:spPr>
          <a:xfrm>
            <a:off x="1620571" y="1698664"/>
            <a:ext cx="870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en-US" dirty="0"/>
              <a:t>中外设众多，没有每个外设寄存器与地址的直接对应表，很多时候这些映射地址需要经过复杂的计算才能得出。而且，</a:t>
            </a:r>
            <a:r>
              <a:rPr lang="en-US" altLang="zh-CN" dirty="0"/>
              <a:t>STM32</a:t>
            </a:r>
            <a:r>
              <a:rPr lang="zh-CN" altLang="en-US" dirty="0"/>
              <a:t>还有位带操作等概念。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因此：不建议直接操作寄存器！请使用别人已经写好的库函数或硬件抽象层！</a:t>
            </a: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1. </a:t>
            </a:r>
            <a:r>
              <a:rPr lang="zh-CN" altLang="en-US" dirty="0"/>
              <a:t>上述操作寄存器的方式只是一个例子，不代表真实可用的代码。</a:t>
            </a:r>
            <a:endParaRPr lang="en-US" altLang="zh-CN" dirty="0"/>
          </a:p>
          <a:p>
            <a:r>
              <a:rPr lang="en-US" altLang="zh-CN" dirty="0"/>
              <a:t>2. STM32</a:t>
            </a:r>
            <a:r>
              <a:rPr lang="zh-CN" altLang="en-US" dirty="0"/>
              <a:t>位带操作可以将寄存器的每个</a:t>
            </a:r>
            <a:r>
              <a:rPr lang="en-US" altLang="zh-CN" dirty="0"/>
              <a:t>bit</a:t>
            </a:r>
            <a:r>
              <a:rPr lang="zh-CN" altLang="en-US" dirty="0"/>
              <a:t>膨胀为</a:t>
            </a:r>
            <a:r>
              <a:rPr lang="en-US" altLang="zh-CN" dirty="0"/>
              <a:t>4</a:t>
            </a:r>
            <a:r>
              <a:rPr lang="zh-CN" altLang="en-US" dirty="0"/>
              <a:t>字节，但仍是最低位有效。感兴趣的自行了解。</a:t>
            </a:r>
          </a:p>
        </p:txBody>
      </p:sp>
    </p:spTree>
    <p:extLst>
      <p:ext uri="{BB962C8B-B14F-4D97-AF65-F5344CB8AC3E}">
        <p14:creationId xmlns:p14="http://schemas.microsoft.com/office/powerpoint/2010/main" val="42131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时钟树</a:t>
            </a:r>
            <a:endParaRPr lang="zh-CN" altLang="zh-CN" sz="36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3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3" y="4188701"/>
            <a:ext cx="6095299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架构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时钟（仅供了解）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5D331-2BC9-CD7B-42D4-6F9AECF39116}"/>
              </a:ext>
            </a:extLst>
          </p:cNvPr>
          <p:cNvSpPr txBox="1"/>
          <p:nvPr/>
        </p:nvSpPr>
        <p:spPr>
          <a:xfrm>
            <a:off x="979905" y="1131277"/>
            <a:ext cx="3089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什么是时钟</a:t>
            </a:r>
            <a:r>
              <a:rPr lang="zh-CN" altLang="en-US" sz="2400" dirty="0"/>
              <a:t>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E38DE4-E0ED-3AA6-383D-3E69B4C05340}"/>
              </a:ext>
            </a:extLst>
          </p:cNvPr>
          <p:cNvCxnSpPr/>
          <p:nvPr/>
        </p:nvCxnSpPr>
        <p:spPr>
          <a:xfrm>
            <a:off x="1230923" y="1992922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BD1D7F-86B3-FDFD-470D-A136E9847A58}"/>
              </a:ext>
            </a:extLst>
          </p:cNvPr>
          <p:cNvCxnSpPr>
            <a:cxnSpLocks/>
          </p:cNvCxnSpPr>
          <p:nvPr/>
        </p:nvCxnSpPr>
        <p:spPr>
          <a:xfrm>
            <a:off x="1230923" y="1998296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CE9669-CBAB-E26E-ECEA-914A466266E0}"/>
              </a:ext>
            </a:extLst>
          </p:cNvPr>
          <p:cNvCxnSpPr/>
          <p:nvPr/>
        </p:nvCxnSpPr>
        <p:spPr>
          <a:xfrm>
            <a:off x="1698381" y="1992923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03E0F0-EF97-89F9-FE30-5B710DDF0C87}"/>
              </a:ext>
            </a:extLst>
          </p:cNvPr>
          <p:cNvCxnSpPr>
            <a:cxnSpLocks/>
          </p:cNvCxnSpPr>
          <p:nvPr/>
        </p:nvCxnSpPr>
        <p:spPr>
          <a:xfrm>
            <a:off x="1698381" y="2409091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1535E1-6139-71BF-7BA2-381D7152CAA7}"/>
              </a:ext>
            </a:extLst>
          </p:cNvPr>
          <p:cNvCxnSpPr/>
          <p:nvPr/>
        </p:nvCxnSpPr>
        <p:spPr>
          <a:xfrm>
            <a:off x="2173166" y="2001469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6044ADD-3542-3757-AFDE-6557AF0C3A0F}"/>
              </a:ext>
            </a:extLst>
          </p:cNvPr>
          <p:cNvCxnSpPr>
            <a:cxnSpLocks/>
          </p:cNvCxnSpPr>
          <p:nvPr/>
        </p:nvCxnSpPr>
        <p:spPr>
          <a:xfrm>
            <a:off x="2173166" y="2006843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4C4520-6444-A64D-6CA9-140B0ED234EB}"/>
              </a:ext>
            </a:extLst>
          </p:cNvPr>
          <p:cNvCxnSpPr/>
          <p:nvPr/>
        </p:nvCxnSpPr>
        <p:spPr>
          <a:xfrm>
            <a:off x="2640624" y="2001470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34A85C-8E0D-47C6-A7E5-8E9F0BC5A56B}"/>
              </a:ext>
            </a:extLst>
          </p:cNvPr>
          <p:cNvCxnSpPr>
            <a:cxnSpLocks/>
          </p:cNvCxnSpPr>
          <p:nvPr/>
        </p:nvCxnSpPr>
        <p:spPr>
          <a:xfrm>
            <a:off x="2640624" y="2417638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2A56695-74A2-2326-0EB7-E8DF2D87694E}"/>
              </a:ext>
            </a:extLst>
          </p:cNvPr>
          <p:cNvCxnSpPr/>
          <p:nvPr/>
        </p:nvCxnSpPr>
        <p:spPr>
          <a:xfrm>
            <a:off x="3115409" y="2013191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9C542C-7DBF-7087-197D-497AB869C0CF}"/>
              </a:ext>
            </a:extLst>
          </p:cNvPr>
          <p:cNvCxnSpPr>
            <a:cxnSpLocks/>
          </p:cNvCxnSpPr>
          <p:nvPr/>
        </p:nvCxnSpPr>
        <p:spPr>
          <a:xfrm>
            <a:off x="3115409" y="2018565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4C177F-EA5B-7A7C-0E9E-77BAA7AED529}"/>
              </a:ext>
            </a:extLst>
          </p:cNvPr>
          <p:cNvCxnSpPr/>
          <p:nvPr/>
        </p:nvCxnSpPr>
        <p:spPr>
          <a:xfrm>
            <a:off x="3582867" y="2013192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FDDA39-689E-5208-1172-2B77376DA4BB}"/>
              </a:ext>
            </a:extLst>
          </p:cNvPr>
          <p:cNvCxnSpPr>
            <a:cxnSpLocks/>
          </p:cNvCxnSpPr>
          <p:nvPr/>
        </p:nvCxnSpPr>
        <p:spPr>
          <a:xfrm>
            <a:off x="3582867" y="2429360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76C8B5A-2C22-AAF9-4485-520E4BD08E86}"/>
              </a:ext>
            </a:extLst>
          </p:cNvPr>
          <p:cNvCxnSpPr/>
          <p:nvPr/>
        </p:nvCxnSpPr>
        <p:spPr>
          <a:xfrm>
            <a:off x="4057652" y="2012213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234365-D792-FB46-A37D-81382A695274}"/>
              </a:ext>
            </a:extLst>
          </p:cNvPr>
          <p:cNvCxnSpPr>
            <a:cxnSpLocks/>
          </p:cNvCxnSpPr>
          <p:nvPr/>
        </p:nvCxnSpPr>
        <p:spPr>
          <a:xfrm>
            <a:off x="4057652" y="2017587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493567-B0C7-876F-8D9B-DD103C8F34F2}"/>
              </a:ext>
            </a:extLst>
          </p:cNvPr>
          <p:cNvCxnSpPr/>
          <p:nvPr/>
        </p:nvCxnSpPr>
        <p:spPr>
          <a:xfrm>
            <a:off x="4525110" y="2012214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F1F31-8B49-91E5-6EA8-6DA29A94EAEA}"/>
              </a:ext>
            </a:extLst>
          </p:cNvPr>
          <p:cNvCxnSpPr>
            <a:cxnSpLocks/>
          </p:cNvCxnSpPr>
          <p:nvPr/>
        </p:nvCxnSpPr>
        <p:spPr>
          <a:xfrm>
            <a:off x="4525110" y="2428382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EAD84E-446A-0090-E727-700BF08B1A59}"/>
              </a:ext>
            </a:extLst>
          </p:cNvPr>
          <p:cNvSpPr txBox="1"/>
          <p:nvPr/>
        </p:nvSpPr>
        <p:spPr>
          <a:xfrm>
            <a:off x="1143000" y="3666015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作用？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同步：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时钟信号用于同步计算机中所有组件的操作，包括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CPU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、内存、输入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输出设备等。通过提供一致的时间基准，时钟确保了不同组件之间的协调和有序运行。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时间测量：时钟提供了时间测量的基础。通过计数时钟周期，计算机可以测量和记录时间，从而支持各种时间相关功能，如时间戳、计时器和计数器等。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5564012" y="775926"/>
            <a:ext cx="4708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时钟信号就是计算机的脉搏，寄存器等时序逻辑器件依赖时钟的上升沿和下降沿运作。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时钟频率越高，计算机的运算能力越强，功耗也越大。为了平衡运算能力与工号，</a:t>
            </a:r>
            <a:r>
              <a:rPr lang="en-US" altLang="zh-CN" dirty="0"/>
              <a:t>STM32</a:t>
            </a:r>
            <a:r>
              <a:rPr lang="zh-CN" altLang="en-US" dirty="0"/>
              <a:t>设计了非常复杂的时钟系统。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ECE120</a:t>
            </a:r>
            <a:r>
              <a:rPr lang="zh-CN" altLang="en-US" b="1" dirty="0"/>
              <a:t>将详细介绍。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342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时钟树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1AC280-C9FD-F8FF-AA1D-7177D03C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50" y="270501"/>
            <a:ext cx="4723568" cy="62246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4790DA-169A-E68D-50C8-2C9B5CE93D70}"/>
              </a:ext>
            </a:extLst>
          </p:cNvPr>
          <p:cNvSpPr txBox="1"/>
          <p:nvPr/>
        </p:nvSpPr>
        <p:spPr>
          <a:xfrm>
            <a:off x="979906" y="1397675"/>
            <a:ext cx="3712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时钟源：</a:t>
            </a:r>
            <a:endParaRPr lang="en-US" altLang="zh-CN" dirty="0"/>
          </a:p>
          <a:p>
            <a:r>
              <a:rPr lang="en-US" altLang="zh-CN" dirty="0"/>
              <a:t>LSE</a:t>
            </a:r>
            <a:r>
              <a:rPr lang="zh-CN" altLang="en-US" dirty="0"/>
              <a:t>：低速外部时钟</a:t>
            </a:r>
            <a:endParaRPr lang="en-US" altLang="zh-CN" dirty="0"/>
          </a:p>
          <a:p>
            <a:r>
              <a:rPr lang="en-US" altLang="zh-CN" dirty="0"/>
              <a:t>LSI</a:t>
            </a:r>
            <a:r>
              <a:rPr lang="zh-CN" altLang="en-US" dirty="0"/>
              <a:t>：低速内部时钟</a:t>
            </a:r>
            <a:endParaRPr lang="en-US" altLang="zh-CN" dirty="0"/>
          </a:p>
          <a:p>
            <a:r>
              <a:rPr lang="en-US" altLang="zh-CN" dirty="0"/>
              <a:t>HSE</a:t>
            </a:r>
            <a:r>
              <a:rPr lang="zh-CN" altLang="en-US" dirty="0"/>
              <a:t>：高速外部时钟</a:t>
            </a:r>
            <a:endParaRPr lang="en-US" altLang="zh-CN" dirty="0"/>
          </a:p>
          <a:p>
            <a:r>
              <a:rPr lang="en-US" altLang="zh-CN" dirty="0"/>
              <a:t>HSI</a:t>
            </a:r>
            <a:r>
              <a:rPr lang="zh-CN" altLang="en-US" dirty="0"/>
              <a:t>：高速内部时钟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外部时钟一般采用晶体振荡器，频率更加稳定，适用于精确场景。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常用名词：</a:t>
            </a:r>
            <a:endParaRPr lang="en-US" altLang="zh-CN" dirty="0"/>
          </a:p>
          <a:p>
            <a:r>
              <a:rPr lang="zh-CN" altLang="en-US" dirty="0"/>
              <a:t>分频器（</a:t>
            </a:r>
            <a:r>
              <a:rPr lang="en-US" altLang="zh-CN" dirty="0"/>
              <a:t>DIV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PLL</a:t>
            </a:r>
            <a:r>
              <a:rPr lang="zh-CN" altLang="en-US" dirty="0"/>
              <a:t>倍频锁相环（倍频器）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一般来说，时钟周期越短，工作频率越高，性能越好，能耗也越高。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0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通用输入输出</a:t>
            </a:r>
            <a:r>
              <a:rPr lang="en-US" altLang="zh-CN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GPIO</a:t>
            </a:r>
            <a:endParaRPr lang="zh-CN" altLang="zh-CN" sz="36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6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通用输入输出原理图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41727E-D58A-5735-2E17-5622EF19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20" y="1343336"/>
            <a:ext cx="7056119" cy="42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通用输入输出原理图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FCDDF9-AB46-D5F3-DAF3-C56EF3497938}"/>
              </a:ext>
            </a:extLst>
          </p:cNvPr>
          <p:cNvSpPr txBox="1"/>
          <p:nvPr/>
        </p:nvSpPr>
        <p:spPr>
          <a:xfrm>
            <a:off x="876888" y="1219200"/>
            <a:ext cx="719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分为端口（</a:t>
            </a:r>
            <a:r>
              <a:rPr lang="en-US" altLang="zh-CN" dirty="0"/>
              <a:t>Port</a:t>
            </a:r>
            <a:r>
              <a:rPr lang="zh-CN" altLang="en-US" dirty="0"/>
              <a:t>）若干，编号为</a:t>
            </a:r>
            <a:r>
              <a:rPr lang="en-US" altLang="zh-CN" dirty="0"/>
              <a:t>ABCD…</a:t>
            </a:r>
          </a:p>
          <a:p>
            <a:r>
              <a:rPr lang="zh-CN" altLang="en-US" dirty="0"/>
              <a:t>每个端口分别对应</a:t>
            </a:r>
            <a:r>
              <a:rPr lang="en-US" altLang="zh-CN" dirty="0"/>
              <a:t>16</a:t>
            </a:r>
            <a:r>
              <a:rPr lang="zh-CN" altLang="en-US" dirty="0"/>
              <a:t>个引脚（</a:t>
            </a:r>
            <a:r>
              <a:rPr lang="en-US" altLang="zh-CN" dirty="0"/>
              <a:t>Pin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GPIOB</a:t>
            </a:r>
            <a:r>
              <a:rPr lang="zh-CN" altLang="en-US" dirty="0"/>
              <a:t>的第</a:t>
            </a:r>
            <a:r>
              <a:rPr lang="en-US" altLang="zh-CN" dirty="0"/>
              <a:t>10</a:t>
            </a:r>
            <a:r>
              <a:rPr lang="zh-CN" altLang="en-US" dirty="0"/>
              <a:t>号引脚，</a:t>
            </a:r>
            <a:r>
              <a:rPr lang="en-US" altLang="zh-CN" dirty="0"/>
              <a:t>GPIOE</a:t>
            </a:r>
            <a:r>
              <a:rPr lang="zh-CN" altLang="en-US" dirty="0"/>
              <a:t>的第五号引脚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 err="1"/>
              <a:t>GPIOx</a:t>
            </a:r>
            <a:r>
              <a:rPr lang="en-US" altLang="zh-CN" dirty="0"/>
              <a:t>, </a:t>
            </a:r>
            <a:r>
              <a:rPr lang="zh-CN" altLang="en-US" dirty="0"/>
              <a:t>都有</a:t>
            </a:r>
            <a:r>
              <a:rPr lang="en-US" altLang="zh-CN" dirty="0"/>
              <a:t>9</a:t>
            </a:r>
            <a:r>
              <a:rPr lang="zh-CN" altLang="en-US" dirty="0"/>
              <a:t>个寄存器控制。</a:t>
            </a:r>
            <a:endParaRPr lang="en-US" altLang="zh-CN" dirty="0"/>
          </a:p>
          <a:p>
            <a:r>
              <a:rPr lang="zh-CN" altLang="en-US" dirty="0"/>
              <a:t>分别为：</a:t>
            </a:r>
            <a:endParaRPr lang="en-US" altLang="zh-CN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端口模式寄存器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端口输出类型寄存器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端口输出速度寄存器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端口上拉</a:t>
            </a:r>
            <a:r>
              <a:rPr lang="en-US" altLang="zh-CN" b="1" dirty="0"/>
              <a:t>/</a:t>
            </a:r>
            <a:r>
              <a:rPr lang="zh-CN" altLang="en-US" b="1" dirty="0"/>
              <a:t>下拉寄存器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端口输入数据寄存器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端口输出数据寄存器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端口置位</a:t>
            </a:r>
            <a:r>
              <a:rPr lang="en-US" altLang="zh-CN" b="1" dirty="0"/>
              <a:t>/</a:t>
            </a:r>
            <a:r>
              <a:rPr lang="zh-CN" altLang="en-US" b="1" dirty="0"/>
              <a:t>复位寄存器 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复用功能低位寄存器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复用功能高位寄存器</a:t>
            </a:r>
          </a:p>
        </p:txBody>
      </p:sp>
    </p:spTree>
    <p:extLst>
      <p:ext uri="{BB962C8B-B14F-4D97-AF65-F5344CB8AC3E}">
        <p14:creationId xmlns:p14="http://schemas.microsoft.com/office/powerpoint/2010/main" val="26152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如何学习阅读文档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CB457-44E9-0930-BF9F-C235EB40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1" y="1626768"/>
            <a:ext cx="6718321" cy="432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A9D43-6E4A-89D6-80CE-058F70AA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21" y="322061"/>
            <a:ext cx="4886038" cy="29571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19BB22-07BF-D468-930F-A5A9ADF27572}"/>
              </a:ext>
            </a:extLst>
          </p:cNvPr>
          <p:cNvSpPr txBox="1"/>
          <p:nvPr/>
        </p:nvSpPr>
        <p:spPr>
          <a:xfrm>
            <a:off x="8210550" y="4229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主要了解四种输入输出模式。</a:t>
            </a:r>
          </a:p>
        </p:txBody>
      </p:sp>
    </p:spTree>
    <p:extLst>
      <p:ext uri="{BB962C8B-B14F-4D97-AF65-F5344CB8AC3E}">
        <p14:creationId xmlns:p14="http://schemas.microsoft.com/office/powerpoint/2010/main" val="6929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如何学习阅读文档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71D25-8620-408F-91EE-87C684E3B615}"/>
              </a:ext>
            </a:extLst>
          </p:cNvPr>
          <p:cNvSpPr txBox="1"/>
          <p:nvPr/>
        </p:nvSpPr>
        <p:spPr>
          <a:xfrm>
            <a:off x="8553450" y="4298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主要了解推挽输出。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683D4-7B30-C26F-D83C-C3503576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1" y="2133119"/>
            <a:ext cx="7613650" cy="2591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A9D43-6E4A-89D6-80CE-058F70AA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21" y="322061"/>
            <a:ext cx="4886038" cy="2957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F0B5F2-D156-706C-DB82-F44C0804E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8" y="4668282"/>
            <a:ext cx="5116602" cy="1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什么是复用功能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7022DD-11C7-5997-8C5D-9E75A62F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9" y="1277580"/>
            <a:ext cx="6195597" cy="4253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64973-9550-FF86-F012-3AEBAB5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86" y="1277580"/>
            <a:ext cx="4312983" cy="26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什么是复用功能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4F0C7-1A38-FA2C-B9DE-D2B14FFF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62" y="954448"/>
            <a:ext cx="4035548" cy="37994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64973-9550-FF86-F012-3AEBAB5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510" y="1106873"/>
            <a:ext cx="4312983" cy="261032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69B650-3987-B7FD-6055-63A343505F2E}"/>
              </a:ext>
            </a:extLst>
          </p:cNvPr>
          <p:cNvCxnSpPr>
            <a:cxnSpLocks/>
          </p:cNvCxnSpPr>
          <p:nvPr/>
        </p:nvCxnSpPr>
        <p:spPr>
          <a:xfrm>
            <a:off x="6267450" y="3333750"/>
            <a:ext cx="1339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1846E7-11BA-3FF6-7B9C-09C61DE4FBCC}"/>
              </a:ext>
            </a:extLst>
          </p:cNvPr>
          <p:cNvCxnSpPr>
            <a:cxnSpLocks/>
          </p:cNvCxnSpPr>
          <p:nvPr/>
        </p:nvCxnSpPr>
        <p:spPr>
          <a:xfrm>
            <a:off x="6267450" y="2711450"/>
            <a:ext cx="0" cy="622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777B1AA-0A85-5C9B-043F-16E20AE2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9" y="5003800"/>
            <a:ext cx="5853754" cy="107369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6617C8-7071-E3C8-38A5-43173EA66BD8}"/>
              </a:ext>
            </a:extLst>
          </p:cNvPr>
          <p:cNvCxnSpPr>
            <a:cxnSpLocks/>
          </p:cNvCxnSpPr>
          <p:nvPr/>
        </p:nvCxnSpPr>
        <p:spPr>
          <a:xfrm flipV="1">
            <a:off x="5594350" y="4753903"/>
            <a:ext cx="0" cy="24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9A5FF-A3F5-39F7-8593-36F979C542D7}"/>
              </a:ext>
            </a:extLst>
          </p:cNvPr>
          <p:cNvSpPr/>
          <p:nvPr/>
        </p:nvSpPr>
        <p:spPr>
          <a:xfrm>
            <a:off x="692490" y="1285875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</a:t>
            </a:r>
            <a:r>
              <a:rPr lang="zh-CN" altLang="en-US" dirty="0"/>
              <a:t>硬件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A49A7C-F74C-06F1-4ACE-DD9CF199F755}"/>
              </a:ext>
            </a:extLst>
          </p:cNvPr>
          <p:cNvCxnSpPr>
            <a:cxnSpLocks/>
          </p:cNvCxnSpPr>
          <p:nvPr/>
        </p:nvCxnSpPr>
        <p:spPr>
          <a:xfrm>
            <a:off x="2132649" y="161925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803B251-CDB0-D245-036A-854536BC4BCB}"/>
              </a:ext>
            </a:extLst>
          </p:cNvPr>
          <p:cNvSpPr/>
          <p:nvPr/>
        </p:nvSpPr>
        <p:spPr>
          <a:xfrm>
            <a:off x="692490" y="2131627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r>
              <a:rPr lang="zh-CN" altLang="en-US" dirty="0"/>
              <a:t>硬件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A452D4A-EF65-48D5-1E4B-2EC8A82CBAF2}"/>
              </a:ext>
            </a:extLst>
          </p:cNvPr>
          <p:cNvSpPr/>
          <p:nvPr/>
        </p:nvSpPr>
        <p:spPr>
          <a:xfrm>
            <a:off x="692490" y="3001577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硬件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1BA11C-E3E1-B4F6-BB8A-C8895309F2D5}"/>
              </a:ext>
            </a:extLst>
          </p:cNvPr>
          <p:cNvSpPr txBox="1"/>
          <p:nvPr/>
        </p:nvSpPr>
        <p:spPr>
          <a:xfrm>
            <a:off x="1135875" y="377900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494243-A4D7-FAF2-AAEC-A0AB652533FF}"/>
              </a:ext>
            </a:extLst>
          </p:cNvPr>
          <p:cNvSpPr txBox="1"/>
          <p:nvPr/>
        </p:nvSpPr>
        <p:spPr>
          <a:xfrm>
            <a:off x="447899" y="4329137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对于不同型号、不同端口的</a:t>
            </a:r>
            <a:r>
              <a:rPr lang="en-US" altLang="zh-CN" dirty="0"/>
              <a:t>STM32GPIO</a:t>
            </a:r>
            <a:r>
              <a:rPr lang="zh-CN" altLang="en-US" dirty="0"/>
              <a:t>，硬件的选项也不同，具体如何复用应查找手册。</a:t>
            </a:r>
          </a:p>
        </p:txBody>
      </p:sp>
    </p:spTree>
    <p:extLst>
      <p:ext uri="{BB962C8B-B14F-4D97-AF65-F5344CB8AC3E}">
        <p14:creationId xmlns:p14="http://schemas.microsoft.com/office/powerpoint/2010/main" val="15622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78656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Robomaster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 A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型开发板原理图中的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STM32F427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复用表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8E47CF6-60A6-E89B-EA33-7ADD15D1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75" y="999360"/>
            <a:ext cx="7664517" cy="52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2532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回顾：构成计算机的要素（普林斯顿结构）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CFCC93-7F5A-82C2-E159-9D0DE075504B}"/>
              </a:ext>
            </a:extLst>
          </p:cNvPr>
          <p:cNvSpPr/>
          <p:nvPr/>
        </p:nvSpPr>
        <p:spPr>
          <a:xfrm>
            <a:off x="2148983" y="4665714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</a:p>
          <a:p>
            <a:pPr algn="ctr"/>
            <a:r>
              <a:rPr lang="zh-CN" altLang="en-US" dirty="0"/>
              <a:t>算数逻辑单元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9ACF17-02DC-7368-0177-A36EB2DCDC5A}"/>
              </a:ext>
            </a:extLst>
          </p:cNvPr>
          <p:cNvSpPr/>
          <p:nvPr/>
        </p:nvSpPr>
        <p:spPr>
          <a:xfrm>
            <a:off x="2148983" y="3663970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控制单元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E674FC-1D3B-358C-A669-E2611989E303}"/>
              </a:ext>
            </a:extLst>
          </p:cNvPr>
          <p:cNvSpPr/>
          <p:nvPr/>
        </p:nvSpPr>
        <p:spPr>
          <a:xfrm>
            <a:off x="1328416" y="4179277"/>
            <a:ext cx="497319" cy="1687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949710-0637-B385-249A-C1FAC0C4E7FB}"/>
              </a:ext>
            </a:extLst>
          </p:cNvPr>
          <p:cNvSpPr/>
          <p:nvPr/>
        </p:nvSpPr>
        <p:spPr>
          <a:xfrm>
            <a:off x="4651785" y="4179277"/>
            <a:ext cx="497319" cy="1687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7CA3AC-0718-9451-DB66-E9FB9C9FE5DA}"/>
              </a:ext>
            </a:extLst>
          </p:cNvPr>
          <p:cNvSpPr/>
          <p:nvPr/>
        </p:nvSpPr>
        <p:spPr>
          <a:xfrm>
            <a:off x="2157349" y="5703591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1BA159-DB9D-17DB-071F-99A43818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25" y="471160"/>
            <a:ext cx="4491821" cy="5797713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5A5D99A5-3E29-735B-22BA-7AC8F041A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1" y="1176519"/>
            <a:ext cx="4037281" cy="2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7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2532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哈佛结构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4CF5F-6F94-9BC7-923D-23F4FCEBE669}"/>
              </a:ext>
            </a:extLst>
          </p:cNvPr>
          <p:cNvSpPr txBox="1"/>
          <p:nvPr/>
        </p:nvSpPr>
        <p:spPr>
          <a:xfrm>
            <a:off x="979905" y="1245467"/>
            <a:ext cx="9494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 哈佛结构是一种将程序指令存储和数据存储分开的存储器结构，它的主要特点是将程序和数据存储在不同的存储空间中，即程序存储器和数据存储器是两个独立的存储器，每个存储器独立编址、独立访问，目的是为了减轻程序运行时的访存瓶颈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20AF7-A00E-8BB6-C971-19253F7B03CE}"/>
              </a:ext>
            </a:extLst>
          </p:cNvPr>
          <p:cNvSpPr txBox="1"/>
          <p:nvPr/>
        </p:nvSpPr>
        <p:spPr>
          <a:xfrm>
            <a:off x="979905" y="2538045"/>
            <a:ext cx="473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什么是数据？</a:t>
            </a:r>
            <a:endParaRPr lang="en-US" altLang="zh-CN" dirty="0"/>
          </a:p>
          <a:p>
            <a:r>
              <a:rPr lang="zh-CN" altLang="en-US" dirty="0"/>
              <a:t>比如一张图片的像素信息（存放在内存当中）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什么是指令？</a:t>
            </a:r>
            <a:endParaRPr lang="en-US" altLang="zh-CN" dirty="0"/>
          </a:p>
          <a:p>
            <a:r>
              <a:rPr lang="en-US" altLang="zh-CN" dirty="0"/>
              <a:t>a = a + 1; </a:t>
            </a:r>
            <a:r>
              <a:rPr lang="zh-CN" altLang="en-US" dirty="0"/>
              <a:t>可执行的二进制命令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9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235530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系统架构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BFBF2-68B0-A240-4470-4E09F977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60" y="1132717"/>
            <a:ext cx="7913077" cy="52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223221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系统架构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8133F-F4E0-ADA1-B718-9807C7AD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1264866"/>
            <a:ext cx="5283760" cy="23223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1B0D78-1CFD-FF77-C1CC-C8D7B415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85" y="1044181"/>
            <a:ext cx="3645875" cy="2438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9B0094-8E1A-6BF6-43FE-1A924D442BEC}"/>
              </a:ext>
            </a:extLst>
          </p:cNvPr>
          <p:cNvSpPr txBox="1"/>
          <p:nvPr/>
        </p:nvSpPr>
        <p:spPr>
          <a:xfrm>
            <a:off x="795015" y="4933683"/>
            <a:ext cx="935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参见</a:t>
            </a:r>
            <a:r>
              <a:rPr lang="en-US" altLang="zh-CN" dirty="0"/>
              <a:t>STM32F4</a:t>
            </a:r>
            <a:r>
              <a:rPr lang="zh-CN" altLang="en-US" dirty="0"/>
              <a:t>中文参考手册：</a:t>
            </a:r>
            <a:endParaRPr lang="en-US" altLang="zh-CN" dirty="0"/>
          </a:p>
          <a:p>
            <a:r>
              <a:rPr lang="en-US" altLang="zh-CN" dirty="0"/>
              <a:t>https://github.com/Meta-Team/Datasheets/blob/master/STM32F4/STM32F4xx%E4%B8%AD%E6%96%87%E5%8F%82%E8%80%83%E6%89%8B%E5%86%8C.pdf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99AB3-34F3-6410-6B37-89F86D52C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631" y="3772793"/>
            <a:ext cx="5529124" cy="15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外设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756138" y="1201189"/>
            <a:ext cx="861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如何组装一台电脑？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dirty="0"/>
              <a:t>首先我们得先拥有一块主板（包含了我们的</a:t>
            </a:r>
            <a:r>
              <a:rPr lang="en-US" altLang="zh-CN" dirty="0"/>
              <a:t>CPU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然后，我们得有显示屏、键盘、扬声器。我们还得装显卡、声卡、无线网卡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STM32</a:t>
            </a:r>
            <a:r>
              <a:rPr lang="zh-CN" altLang="en-US" dirty="0"/>
              <a:t>等微处理器，显示屏、键盘、无线上网不是必须的。</a:t>
            </a:r>
            <a:endParaRPr lang="en-US" altLang="zh-CN" dirty="0"/>
          </a:p>
          <a:p>
            <a:r>
              <a:rPr lang="zh-CN" altLang="en-US" dirty="0"/>
              <a:t>未了实现不同的功能，我们的</a:t>
            </a:r>
            <a:r>
              <a:rPr lang="en-US" altLang="zh-CN" dirty="0"/>
              <a:t>STM32</a:t>
            </a:r>
            <a:r>
              <a:rPr lang="zh-CN" altLang="en-US" dirty="0"/>
              <a:t>需要完成一些基本功能，例如：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引出一些引脚，我可以控制是高电平还是低电平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USB</a:t>
            </a:r>
            <a:r>
              <a:rPr lang="zh-CN" altLang="en-US" dirty="0"/>
              <a:t>串口，可以与电脑通信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一个定时器，在我需要的时候进行计时功能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756138" y="1201189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如何组装一台电脑？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引出一些引脚，我可以控制是高电平还是低电平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USB</a:t>
            </a:r>
            <a:r>
              <a:rPr lang="zh-CN" altLang="en-US" dirty="0"/>
              <a:t>串口，可以与电脑通信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一个定时器，在我需要的时候进行计时功能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采用什么</a:t>
            </a:r>
            <a:r>
              <a:rPr lang="en-US" altLang="zh-CN" dirty="0"/>
              <a:t>CPU</a:t>
            </a:r>
            <a:r>
              <a:rPr lang="zh-CN" altLang="en-US" dirty="0"/>
              <a:t>？</a:t>
            </a:r>
            <a:r>
              <a:rPr lang="en-US" altLang="zh-CN" dirty="0"/>
              <a:t>ARM Cortex</a:t>
            </a:r>
            <a:r>
              <a:rPr lang="zh-CN" altLang="en-US" dirty="0"/>
              <a:t>系列中央处理器。</a:t>
            </a:r>
            <a:endParaRPr lang="en-US" altLang="zh-CN" dirty="0"/>
          </a:p>
          <a:p>
            <a:r>
              <a:rPr lang="zh-CN" altLang="en-US" dirty="0"/>
              <a:t>配置哪些硬件？由意法半导体为我们完成并封装到</a:t>
            </a:r>
            <a:r>
              <a:rPr lang="en-US" altLang="zh-CN" dirty="0"/>
              <a:t>STM32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外设，类似于组装电脑时的无线网卡、显卡、声卡等硬件。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那么如果我想自定义硬件（外设）怎么办？</a:t>
            </a:r>
            <a:endParaRPr lang="en-US" altLang="zh-CN" sz="2000" b="1" dirty="0"/>
          </a:p>
          <a:p>
            <a:r>
              <a:rPr lang="zh-CN" altLang="en-US" dirty="0"/>
              <a:t>使用硬件描述语言生成半定制电路。学习</a:t>
            </a:r>
            <a:r>
              <a:rPr lang="en-US" altLang="zh-CN" dirty="0"/>
              <a:t>FPGA</a:t>
            </a:r>
            <a:r>
              <a:rPr lang="zh-CN" altLang="en-US" dirty="0"/>
              <a:t>可以解答你的疑问（</a:t>
            </a:r>
            <a:r>
              <a:rPr lang="en-US" altLang="zh-CN" dirty="0"/>
              <a:t>ECE385</a:t>
            </a:r>
            <a:r>
              <a:rPr lang="zh-CN" altLang="en-US" dirty="0"/>
              <a:t>）。自定义硬件不是培训感兴趣的话题。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4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1955</Words>
  <Application>Microsoft Office PowerPoint</Application>
  <PresentationFormat>宽屏</PresentationFormat>
  <Paragraphs>239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-apple-system</vt:lpstr>
      <vt:lpstr>Söhne</vt:lpstr>
      <vt:lpstr>等线</vt:lpstr>
      <vt:lpstr>微软雅黑</vt:lpstr>
      <vt:lpstr>Arial</vt:lpstr>
      <vt:lpstr>Impact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471</cp:revision>
  <dcterms:created xsi:type="dcterms:W3CDTF">2019-02-25T05:30:11Z</dcterms:created>
  <dcterms:modified xsi:type="dcterms:W3CDTF">2024-05-22T15:39:29Z</dcterms:modified>
</cp:coreProperties>
</file>