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2"/>
  </p:notesMasterIdLst>
  <p:sldIdLst>
    <p:sldId id="283" r:id="rId3"/>
    <p:sldId id="323" r:id="rId4"/>
    <p:sldId id="324" r:id="rId5"/>
    <p:sldId id="307" r:id="rId6"/>
    <p:sldId id="331" r:id="rId7"/>
    <p:sldId id="318" r:id="rId8"/>
    <p:sldId id="275" r:id="rId9"/>
    <p:sldId id="320" r:id="rId10"/>
    <p:sldId id="319" r:id="rId11"/>
    <p:sldId id="321" r:id="rId12"/>
    <p:sldId id="322" r:id="rId13"/>
    <p:sldId id="308" r:id="rId14"/>
    <p:sldId id="327" r:id="rId15"/>
    <p:sldId id="325" r:id="rId16"/>
    <p:sldId id="326" r:id="rId17"/>
    <p:sldId id="328" r:id="rId18"/>
    <p:sldId id="329" r:id="rId19"/>
    <p:sldId id="330" r:id="rId20"/>
    <p:sldId id="303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E54"/>
    <a:srgbClr val="0B1431"/>
    <a:srgbClr val="E64106"/>
    <a:srgbClr val="E6E6E6"/>
    <a:srgbClr val="FEFEFE"/>
    <a:srgbClr val="0066AE"/>
    <a:srgbClr val="32A3DB"/>
    <a:srgbClr val="ADDAF1"/>
    <a:srgbClr val="989EA1"/>
    <a:srgbClr val="F2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7" autoAdjust="0"/>
    <p:restoredTop sz="96493" autoAdjust="0"/>
  </p:normalViewPr>
  <p:slideViewPr>
    <p:cSldViewPr snapToGrid="0">
      <p:cViewPr varScale="1">
        <p:scale>
          <a:sx n="109" d="100"/>
          <a:sy n="109" d="100"/>
        </p:scale>
        <p:origin x="88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D67DF-CF82-44E4-9FB6-564B8C4C207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751E1-17AB-487A-80A7-25A0F24E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7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51E1-17AB-487A-80A7-25A0F24E06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6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2E36B-D170-4545-8E54-A61578580D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458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6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0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5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26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EDD68-07F7-4DF9-9092-8BDA6BAC0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CBFB3E-282B-4C48-976A-93AF8708B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13EBF-A9BA-4FEA-9D8F-5A899430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6C676-7FC5-4742-A542-ED7067DB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50099-AEC4-48DB-AF90-ACDE2FB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F0460-120D-4F4A-BF1A-B67F5E5F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DA56C3-8C9F-4550-A4C7-8A97A3070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BC31E-EF24-48B8-9663-2D8BF3B62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0DC01-E688-41BA-8E40-564E13EF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98B482-5017-4C8E-8E6F-1CF5A648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E877E-E4EC-4149-8EE6-EA0359F6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5F260-BE9E-48E3-9E69-4B1799A6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C221E-E24F-4DCD-9BF5-94AE6FED6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E35C0-14A1-4134-BDF6-AA97B11D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BD5CD-ABD5-4676-96F9-57B9DFE0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7E9B0-ADA5-4EDC-8202-4ED818C1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EF2C6-03B6-41C6-8216-A908FBBB2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61D26B-6070-4859-9F39-0680F3FAA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5ECDC-C0AA-4E5F-986D-719B0367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BEF82-D1F5-4A30-90BC-B42CAC9A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F1D0B-C1D2-4DFF-B024-01FA11AA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7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11" grpId="0" animBg="1"/>
          <p:bldP spid="13" grpId="0" animBg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2024/5/16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72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2024/5/16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3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17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404AB-EB70-4D13-8543-257C72A8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31061-56DA-4D91-B288-7BCAB242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D2263-2E40-4EB8-AF93-8F24F42A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6CDE7-657A-43AD-BA3D-2C2941B9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D3BFE-1E72-4A5F-BA19-B70A2597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6BB29-6D9F-4259-9649-FD3336E4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C16FC-2FC1-462A-B144-CA732FEF2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C07F0-A32D-494D-A3AE-D0605D7C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77B98-86AE-492B-A723-ED6F97CC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16FDF-A5ED-4423-9924-40C5AB68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7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BE4E6-010D-422D-8A43-916D8267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9182A-909B-4127-A8AB-1C0B09681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62126-8A2D-4CE6-8772-BEC4F66BC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7C791-DF5A-40CC-829F-3B2A4FB8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B5747-D3E0-45B9-8F9D-A1EE1456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2DA91-784B-435F-ADC6-5CA8B166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2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E1AF-DD10-486A-B8A4-40304F4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9F8B6-E58F-4B6E-8BED-FED86AB1C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3E2BD-FC52-4AF8-ADD0-9B9D4466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07ECA-A84A-4D01-AC10-CE3DB6D5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A45A1-F0DB-4BB2-8C9F-9CBD1511B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AF358-CEB3-4716-86C2-53A70E06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BC55-9F97-4E49-BC44-81553472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797DB-DED4-4BF4-9ABA-95C34610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3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E1AF-DD10-486A-B8A4-40304F4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9F8B6-E58F-4B6E-8BED-FED86AB1C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3E2BD-FC52-4AF8-ADD0-9B9D4466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07ECA-A84A-4D01-AC10-CE3DB6D5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A45A1-F0DB-4BB2-8C9F-9CBD1511B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AF358-CEB3-4716-86C2-53A70E06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BC55-9F97-4E49-BC44-81553472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797DB-DED4-4BF4-9ABA-95C34610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85189" y="6712093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71144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739BD-42B0-46CE-BE51-FB35FD58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D2C71D-9539-47FF-872C-7D475D8A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1F44D-3A15-40AB-A325-1EBA00B2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D7FAE0-DC81-4DDA-AC3A-91AF5F74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89F7AC-15E6-481E-9A12-82C564F9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2AF03D-F21F-4BF4-A349-88C80A30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C89124-1FEE-4371-A02A-0E9F224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115B7-60FC-4E6D-8527-2405D425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02859-4FDF-4497-9F8A-5A2E1346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AAC726-4093-45B6-91D9-5FEE6C9DD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2A62C-93E5-45FE-980C-C681D1DC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B0584-DD24-433D-99DB-A507B73F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DE6C6-CFDE-48C2-A188-1837C926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29A06E-1D14-41AA-B975-9335333A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C32E2-FDAE-4EAE-A736-999A3CE6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72E24-B8CA-4530-9959-B49186C03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DF5E-578C-4F7F-BA8F-EE7896D35C6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E7A62-6A96-45B6-91D6-FD5915714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FB206-6B25-467D-A8A9-A98D6E725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06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nswers.uillinois.edu/illinois/98773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2512BC-7DD5-4819-9D49-935E78A25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CF9E4BF1-6A34-4A1F-862F-D7D9C7B209ED}"/>
              </a:ext>
            </a:extLst>
          </p:cNvPr>
          <p:cNvSpPr txBox="1"/>
          <p:nvPr/>
        </p:nvSpPr>
        <p:spPr>
          <a:xfrm>
            <a:off x="2256794" y="2475453"/>
            <a:ext cx="7678411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2B3E54"/>
                </a:solidFill>
                <a:cs typeface="+mn-ea"/>
                <a:sym typeface="+mn-lt"/>
              </a:rPr>
              <a:t>电控组培训第一讲</a:t>
            </a:r>
            <a:endParaRPr lang="en-US" altLang="zh-CN" sz="4800" b="1" dirty="0">
              <a:solidFill>
                <a:srgbClr val="2B3E54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800" b="1" dirty="0">
                <a:solidFill>
                  <a:srgbClr val="2B3E54"/>
                </a:solidFill>
                <a:cs typeface="+mn-ea"/>
                <a:sym typeface="+mn-lt"/>
              </a:rPr>
              <a:t>电控介绍及基础知识</a:t>
            </a:r>
            <a:endParaRPr lang="en-US" altLang="zh-CN" sz="4800" b="1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pic>
        <p:nvPicPr>
          <p:cNvPr id="3" name="图片 2" descr="形状&#10;&#10;中度可信度描述已自动生成">
            <a:extLst>
              <a:ext uri="{FF2B5EF4-FFF2-40B4-BE49-F238E27FC236}">
                <a16:creationId xmlns:a16="http://schemas.microsoft.com/office/drawing/2014/main" id="{7ADDD238-395B-7CC3-A959-326C8ACAE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56" y="4289641"/>
            <a:ext cx="1514286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6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392620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环境变量与编译器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ABD60C-0FE2-6CA8-AB91-BF820318B3A5}"/>
              </a:ext>
            </a:extLst>
          </p:cNvPr>
          <p:cNvSpPr txBox="1"/>
          <p:nvPr/>
        </p:nvSpPr>
        <p:spPr>
          <a:xfrm>
            <a:off x="1835249" y="1651711"/>
            <a:ext cx="8515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r>
              <a:rPr lang="zh-CN" altLang="en-US" b="1" dirty="0"/>
              <a:t>环境变量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环境变量（</a:t>
            </a:r>
            <a:r>
              <a:rPr lang="en-US" altLang="zh-CN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environment variables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）一般是指在操作系统中用来指定操作系统运行环境的一些参数，如：临时文件夹位置和系统文件夹位置等。</a:t>
            </a:r>
            <a:endParaRPr lang="en-US" altLang="zh-CN" b="0" i="0" dirty="0">
              <a:solidFill>
                <a:srgbClr val="16120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endParaRPr lang="en-US" altLang="zh-CN" dirty="0">
              <a:solidFill>
                <a:srgbClr val="161209"/>
              </a:solidFill>
              <a:highlight>
                <a:srgbClr val="FFFFFF"/>
              </a:highlight>
              <a:latin typeface="system-ui"/>
            </a:endParaRPr>
          </a:p>
          <a:p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比如，现在打开</a:t>
            </a:r>
            <a:r>
              <a:rPr lang="en-US" altLang="zh-CN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windows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终端，输入</a:t>
            </a:r>
            <a:r>
              <a:rPr lang="en-US" altLang="zh-CN" b="0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gcc</a:t>
            </a:r>
            <a:r>
              <a:rPr lang="en-US" altLang="zh-CN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, 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按下回车，只会出现报错信息。但是当我将</a:t>
            </a:r>
            <a:r>
              <a:rPr lang="en-US" altLang="zh-CN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gcc.exe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所在的文件夹加入环境变量之后，输入</a:t>
            </a:r>
            <a:r>
              <a:rPr lang="en-US" altLang="zh-CN" b="0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gcc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之后终端就能运行</a:t>
            </a:r>
            <a:r>
              <a:rPr lang="en-US" altLang="zh-CN" b="0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gcc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这个二进制可执行文件命令。</a:t>
            </a:r>
            <a:endParaRPr lang="en-US" altLang="zh-CN" b="0" i="0" dirty="0">
              <a:solidFill>
                <a:srgbClr val="16120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endParaRPr lang="en-US" altLang="zh-CN" dirty="0"/>
          </a:p>
          <a:p>
            <a:r>
              <a:rPr lang="en-US" altLang="zh-CN" dirty="0"/>
              <a:t>(b)</a:t>
            </a:r>
            <a:r>
              <a:rPr lang="en-US" altLang="zh-CN" b="1" dirty="0"/>
              <a:t>C</a:t>
            </a:r>
            <a:r>
              <a:rPr lang="zh-CN" altLang="en-US" b="1" dirty="0"/>
              <a:t>语言编译器</a:t>
            </a:r>
            <a:endParaRPr lang="en-US" altLang="zh-CN" b="1" dirty="0"/>
          </a:p>
          <a:p>
            <a:r>
              <a:rPr lang="zh-CN" altLang="en-US" dirty="0"/>
              <a:t>我们需要使用编译器来编译我们的</a:t>
            </a:r>
            <a:r>
              <a:rPr lang="en-US" altLang="zh-CN" dirty="0"/>
              <a:t>C</a:t>
            </a:r>
            <a:r>
              <a:rPr lang="zh-CN" altLang="en-US" dirty="0"/>
              <a:t>语言代码。安装完成之后需要添加到我们的环境变量才能正常使用（</a:t>
            </a:r>
            <a:r>
              <a:rPr lang="en-US" altLang="zh-CN" dirty="0"/>
              <a:t>Mac Linux</a:t>
            </a:r>
            <a:r>
              <a:rPr lang="zh-CN" altLang="en-US" dirty="0"/>
              <a:t>用户可忽略）。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57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264252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环境变量与编译器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6071ED-43E0-4F56-1959-4FF1D72E2D1F}"/>
              </a:ext>
            </a:extLst>
          </p:cNvPr>
          <p:cNvSpPr txBox="1"/>
          <p:nvPr/>
        </p:nvSpPr>
        <p:spPr>
          <a:xfrm>
            <a:off x="1835249" y="1651711"/>
            <a:ext cx="8515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检查是否拥有</a:t>
            </a:r>
            <a:r>
              <a:rPr lang="en-US" altLang="zh-CN" dirty="0" err="1"/>
              <a:t>gcc</a:t>
            </a:r>
            <a:r>
              <a:rPr lang="en-US" altLang="zh-CN" dirty="0"/>
              <a:t>/g++</a:t>
            </a:r>
            <a:r>
              <a:rPr lang="zh-CN" altLang="en-US" dirty="0"/>
              <a:t>等编译工具的办法：</a:t>
            </a:r>
            <a:endParaRPr lang="en-US" altLang="zh-CN" dirty="0"/>
          </a:p>
          <a:p>
            <a:r>
              <a:rPr lang="zh-CN" altLang="en-US" dirty="0"/>
              <a:t>直接在终端输入</a:t>
            </a:r>
            <a:r>
              <a:rPr lang="en-US" altLang="zh-CN" dirty="0" err="1"/>
              <a:t>gcc</a:t>
            </a:r>
            <a:r>
              <a:rPr lang="en-US" altLang="zh-CN" dirty="0"/>
              <a:t>/g++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921502-D144-04EF-D548-9E781523E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645" y="2376795"/>
            <a:ext cx="5096586" cy="8383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0C33826-104D-7D73-13AC-2EF921200017}"/>
              </a:ext>
            </a:extLst>
          </p:cNvPr>
          <p:cNvSpPr txBox="1"/>
          <p:nvPr/>
        </p:nvSpPr>
        <p:spPr>
          <a:xfrm>
            <a:off x="3482341" y="3250281"/>
            <a:ext cx="851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这是正确的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EC5BA6-58C4-B127-E305-377F599DA5B1}"/>
              </a:ext>
            </a:extLst>
          </p:cNvPr>
          <p:cNvSpPr txBox="1"/>
          <p:nvPr/>
        </p:nvSpPr>
        <p:spPr>
          <a:xfrm>
            <a:off x="1835249" y="3711946"/>
            <a:ext cx="8515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如果没有，那么对于</a:t>
            </a:r>
            <a:r>
              <a:rPr lang="en-US" altLang="zh-CN" dirty="0"/>
              <a:t>Ubuntu Linux</a:t>
            </a:r>
            <a:r>
              <a:rPr lang="zh-CN" altLang="en-US" dirty="0"/>
              <a:t>用户：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gcc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Mac</a:t>
            </a:r>
            <a:r>
              <a:rPr lang="zh-CN" altLang="en-US" dirty="0"/>
              <a:t>用户：</a:t>
            </a:r>
            <a:endParaRPr lang="en-US" altLang="zh-CN" dirty="0"/>
          </a:p>
          <a:p>
            <a:r>
              <a:rPr lang="en-US" altLang="zh-CN" dirty="0"/>
              <a:t>brew install </a:t>
            </a:r>
            <a:r>
              <a:rPr lang="en-US" altLang="zh-CN" dirty="0" err="1"/>
              <a:t>gcc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Windows</a:t>
            </a:r>
            <a:r>
              <a:rPr lang="zh-CN" altLang="en-US" dirty="0"/>
              <a:t>用户：</a:t>
            </a:r>
            <a:endParaRPr lang="en-US" altLang="zh-CN" dirty="0"/>
          </a:p>
          <a:p>
            <a:r>
              <a:rPr lang="en-US" altLang="zh-CN" dirty="0"/>
              <a:t>https://raventhatfly.github.io/posts/574de11/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65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173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en-US" altLang="zh-CN" sz="5333" b="1" kern="1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github</a:t>
            </a: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UIUC VPN</a:t>
            </a:r>
            <a:endParaRPr lang="zh-CN" altLang="zh-CN" sz="5333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1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UIUC VPN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2BF1B9-F846-ADE3-8856-88A452152C51}"/>
              </a:ext>
            </a:extLst>
          </p:cNvPr>
          <p:cNvSpPr txBox="1"/>
          <p:nvPr/>
        </p:nvSpPr>
        <p:spPr>
          <a:xfrm>
            <a:off x="1623646" y="162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u="none" strike="noStrike" dirty="0">
                <a:solidFill>
                  <a:srgbClr val="2376B7"/>
                </a:solidFill>
                <a:effectLst/>
                <a:highlight>
                  <a:srgbClr val="FFFFFF"/>
                </a:highlight>
                <a:latin typeface="system-ui"/>
                <a:hlinkClick r:id="rId2"/>
              </a:rPr>
              <a:t>https://answers.uillinois.edu/illinois/98773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60B9E5-10A4-12CF-3E7E-3CE2C1848BAC}"/>
              </a:ext>
            </a:extLst>
          </p:cNvPr>
          <p:cNvSpPr txBox="1"/>
          <p:nvPr/>
        </p:nvSpPr>
        <p:spPr>
          <a:xfrm>
            <a:off x="1623646" y="1133346"/>
            <a:ext cx="797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根据链接和网站步骤进行安装。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DAF536-4F4D-C9BE-0B53-6740B210B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568" y="2331361"/>
            <a:ext cx="3855839" cy="18843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EED93CE-DE69-51CB-1C8B-106A24C7AE92}"/>
              </a:ext>
            </a:extLst>
          </p:cNvPr>
          <p:cNvSpPr txBox="1"/>
          <p:nvPr/>
        </p:nvSpPr>
        <p:spPr>
          <a:xfrm>
            <a:off x="1623646" y="4498649"/>
            <a:ext cx="797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连接之后选择通道三，否则无法连上外网。</a:t>
            </a:r>
          </a:p>
        </p:txBody>
      </p:sp>
    </p:spTree>
    <p:extLst>
      <p:ext uri="{BB962C8B-B14F-4D97-AF65-F5344CB8AC3E}">
        <p14:creationId xmlns:p14="http://schemas.microsoft.com/office/powerpoint/2010/main" val="98418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118300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olidFill>
                  <a:srgbClr val="2B3E54"/>
                </a:solidFill>
                <a:cs typeface="+mn-ea"/>
                <a:sym typeface="+mn-lt"/>
              </a:rPr>
              <a:t>Github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DAC365-B829-318B-17CF-A02819C2E7FD}"/>
              </a:ext>
            </a:extLst>
          </p:cNvPr>
          <p:cNvSpPr txBox="1"/>
          <p:nvPr/>
        </p:nvSpPr>
        <p:spPr>
          <a:xfrm>
            <a:off x="1623646" y="1133346"/>
            <a:ext cx="79716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是一个在线软件源代码托管服务平台，使用</a:t>
            </a:r>
            <a:r>
              <a:rPr lang="en-US" altLang="zh-CN" dirty="0"/>
              <a:t>Git</a:t>
            </a:r>
            <a:r>
              <a:rPr lang="zh-CN" altLang="en-US" dirty="0"/>
              <a:t>作为版本控制软件，由开发者克里斯</a:t>
            </a:r>
            <a:r>
              <a:rPr lang="en-US" altLang="zh-CN" dirty="0"/>
              <a:t>·</a:t>
            </a:r>
            <a:r>
              <a:rPr lang="zh-CN" altLang="en-US" dirty="0"/>
              <a:t>汪斯崔斯、</a:t>
            </a:r>
            <a:r>
              <a:rPr lang="en-US" altLang="zh-CN" dirty="0"/>
              <a:t>P·J·</a:t>
            </a:r>
            <a:r>
              <a:rPr lang="zh-CN" altLang="en-US" dirty="0"/>
              <a:t>海特和汤姆</a:t>
            </a:r>
            <a:r>
              <a:rPr lang="en-US" altLang="zh-CN" dirty="0"/>
              <a:t>·</a:t>
            </a:r>
            <a:r>
              <a:rPr lang="zh-CN" altLang="en-US" dirty="0"/>
              <a:t>普雷斯顿</a:t>
            </a:r>
            <a:r>
              <a:rPr lang="en-US" altLang="zh-CN" dirty="0"/>
              <a:t>·</a:t>
            </a:r>
            <a:r>
              <a:rPr lang="zh-CN" altLang="en-US" dirty="0"/>
              <a:t>沃纳使用</a:t>
            </a:r>
            <a:r>
              <a:rPr lang="en-US" altLang="zh-CN" dirty="0"/>
              <a:t>Ruby on Rails</a:t>
            </a:r>
            <a:r>
              <a:rPr lang="zh-CN" altLang="en-US" dirty="0"/>
              <a:t>编写而成。在</a:t>
            </a:r>
            <a:r>
              <a:rPr lang="en-US" altLang="zh-CN" dirty="0"/>
              <a:t>2018</a:t>
            </a:r>
            <a:r>
              <a:rPr lang="zh-CN" altLang="en-US" dirty="0"/>
              <a:t>年，</a:t>
            </a:r>
            <a:r>
              <a:rPr lang="en-US" altLang="zh-CN" dirty="0"/>
              <a:t>GitHub</a:t>
            </a:r>
            <a:r>
              <a:rPr lang="zh-CN" altLang="en-US" dirty="0"/>
              <a:t>被微软公司收购。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的使用之后将在之后介绍。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B9CE43-34BA-5B86-040A-3520C9F04294}"/>
              </a:ext>
            </a:extLst>
          </p:cNvPr>
          <p:cNvSpPr txBox="1"/>
          <p:nvPr/>
        </p:nvSpPr>
        <p:spPr>
          <a:xfrm>
            <a:off x="1623646" y="2493001"/>
            <a:ext cx="79716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安装</a:t>
            </a:r>
            <a:endParaRPr lang="en-US" altLang="zh-CN" b="1" dirty="0"/>
          </a:p>
          <a:p>
            <a:r>
              <a:rPr lang="zh-CN" altLang="en-US" dirty="0"/>
              <a:t>可以下载</a:t>
            </a:r>
            <a:r>
              <a:rPr lang="en-US" altLang="zh-CN" dirty="0" err="1"/>
              <a:t>github</a:t>
            </a:r>
            <a:r>
              <a:rPr lang="zh-CN" altLang="en-US" dirty="0"/>
              <a:t>桌面应用或直接下载</a:t>
            </a:r>
            <a:r>
              <a:rPr lang="en-US" altLang="zh-CN" dirty="0"/>
              <a:t>git</a:t>
            </a:r>
            <a:r>
              <a:rPr lang="zh-CN" altLang="en-US" dirty="0"/>
              <a:t>工具。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： </a:t>
            </a:r>
            <a:r>
              <a:rPr lang="en-US" altLang="zh-CN" dirty="0" err="1"/>
              <a:t>sudo</a:t>
            </a:r>
            <a:r>
              <a:rPr lang="en-US" altLang="zh-CN" dirty="0"/>
              <a:t> apt install git</a:t>
            </a:r>
          </a:p>
          <a:p>
            <a:r>
              <a:rPr lang="en-US" altLang="zh-CN" dirty="0"/>
              <a:t>MacOS: brew install git</a:t>
            </a:r>
          </a:p>
          <a:p>
            <a:r>
              <a:rPr lang="en-US" altLang="zh-CN" dirty="0"/>
              <a:t>Windows:  </a:t>
            </a:r>
            <a:r>
              <a:rPr lang="zh-CN" altLang="en-US" dirty="0"/>
              <a:t>去官网下载</a:t>
            </a:r>
            <a:r>
              <a:rPr lang="en-US" altLang="zh-CN" dirty="0">
                <a:hlinkClick r:id="rId2"/>
              </a:rPr>
              <a:t>https://git-scm.com/downloads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不确定是否会自动添加到环境变量，如果没添加那就手动添加一下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9BB9AC8-9604-F0C8-B680-545AD6B0B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3" y="4683652"/>
            <a:ext cx="6473340" cy="13086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6665CE0-AE53-F44B-6B7B-AD9183188C1D}"/>
              </a:ext>
            </a:extLst>
          </p:cNvPr>
          <p:cNvSpPr txBox="1"/>
          <p:nvPr/>
        </p:nvSpPr>
        <p:spPr>
          <a:xfrm>
            <a:off x="8258907" y="51533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</a:t>
            </a:r>
            <a:r>
              <a:rPr lang="zh-CN" altLang="en-US" dirty="0"/>
              <a:t>成功</a:t>
            </a:r>
          </a:p>
        </p:txBody>
      </p:sp>
    </p:spTree>
    <p:extLst>
      <p:ext uri="{BB962C8B-B14F-4D97-AF65-F5344CB8AC3E}">
        <p14:creationId xmlns:p14="http://schemas.microsoft.com/office/powerpoint/2010/main" val="235637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我们的电控代码仓库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CF9C39-B76C-84C6-A40D-0090EFC9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5" y="1672691"/>
            <a:ext cx="7057293" cy="39232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E1BBC3-EAF2-36BC-96AE-8CED7C3FCC04}"/>
              </a:ext>
            </a:extLst>
          </p:cNvPr>
          <p:cNvSpPr txBox="1"/>
          <p:nvPr/>
        </p:nvSpPr>
        <p:spPr>
          <a:xfrm>
            <a:off x="1090245" y="11180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https://github.com/Meta-Team/Meta-Embedded</a:t>
            </a:r>
          </a:p>
        </p:txBody>
      </p:sp>
    </p:spTree>
    <p:extLst>
      <p:ext uri="{BB962C8B-B14F-4D97-AF65-F5344CB8AC3E}">
        <p14:creationId xmlns:p14="http://schemas.microsoft.com/office/powerpoint/2010/main" val="358656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克隆一个仓库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E1BBC3-EAF2-36BC-96AE-8CED7C3FCC04}"/>
              </a:ext>
            </a:extLst>
          </p:cNvPr>
          <p:cNvSpPr txBox="1"/>
          <p:nvPr/>
        </p:nvSpPr>
        <p:spPr>
          <a:xfrm>
            <a:off x="1084383" y="1118092"/>
            <a:ext cx="8001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git clone </a:t>
            </a:r>
            <a:r>
              <a:rPr lang="zh-CN" altLang="en-US" dirty="0"/>
              <a:t>https://github.com/Meta-Team/Meta-Embedded</a:t>
            </a:r>
            <a:r>
              <a:rPr lang="en-US" altLang="zh-CN" dirty="0"/>
              <a:t>.git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6508CF-7FC2-0185-80DC-742F3ABD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91" y="2542437"/>
            <a:ext cx="7658494" cy="1905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18FE00F-E1D4-76A4-B672-23624A02C2D4}"/>
              </a:ext>
            </a:extLst>
          </p:cNvPr>
          <p:cNvSpPr txBox="1"/>
          <p:nvPr/>
        </p:nvSpPr>
        <p:spPr>
          <a:xfrm>
            <a:off x="1084383" y="2864630"/>
            <a:ext cx="8001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一定要注意克隆的位置！使用</a:t>
            </a:r>
            <a:r>
              <a:rPr lang="en-US" altLang="zh-CN" dirty="0"/>
              <a:t>cd</a:t>
            </a:r>
            <a:r>
              <a:rPr lang="zh-CN" altLang="en-US" dirty="0"/>
              <a:t>命令改变当前的工作路径。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1927539-3DAB-3CFF-7882-70187C562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83" y="3345909"/>
            <a:ext cx="6342929" cy="114399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8331099-7FC3-635B-7666-72DD8EDA4CBD}"/>
              </a:ext>
            </a:extLst>
          </p:cNvPr>
          <p:cNvSpPr txBox="1"/>
          <p:nvPr/>
        </p:nvSpPr>
        <p:spPr>
          <a:xfrm>
            <a:off x="1022837" y="4593784"/>
            <a:ext cx="8001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现在你已经成功把代码下载下来了。</a:t>
            </a:r>
          </a:p>
        </p:txBody>
      </p:sp>
    </p:spTree>
    <p:extLst>
      <p:ext uri="{BB962C8B-B14F-4D97-AF65-F5344CB8AC3E}">
        <p14:creationId xmlns:p14="http://schemas.microsoft.com/office/powerpoint/2010/main" val="20484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课后作业</a:t>
            </a:r>
            <a:endParaRPr lang="zh-CN" altLang="zh-CN" sz="5333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33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课后作业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D24A77A-97DD-9F0F-6CAD-CD88DCFBD7F9}"/>
              </a:ext>
            </a:extLst>
          </p:cNvPr>
          <p:cNvSpPr txBox="1"/>
          <p:nvPr/>
        </p:nvSpPr>
        <p:spPr>
          <a:xfrm>
            <a:off x="979905" y="1490008"/>
            <a:ext cx="10069095" cy="437042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黑马程序员 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P1~P24</a:t>
            </a:r>
          </a:p>
          <a:p>
            <a:r>
              <a:rPr lang="en-US" altLang="zh-CN" sz="1400" dirty="0">
                <a:solidFill>
                  <a:srgbClr val="2B3E54"/>
                </a:solidFill>
                <a:cs typeface="+mn-ea"/>
                <a:sym typeface="+mn-lt"/>
              </a:rPr>
              <a:t>https://www.bilibili.com/video/BV1Xa4y1k7LU/?p=14&amp;vd_source=b710c0374cb950d2cc5713ef9df39177</a:t>
            </a:r>
          </a:p>
          <a:p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2. 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成功安装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MinGW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和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git</a:t>
            </a:r>
          </a:p>
          <a:p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3. 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克隆我们的仓库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4. 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（可选）自行先开始学习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STM32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有关知识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可以在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B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站搜索：正点原子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STM32</a:t>
            </a:r>
          </a:p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可选择视频：库函数开发、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HAL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库开发的视频进行自行观看（这部分以后不会</a:t>
            </a:r>
            <a:r>
              <a:rPr lang="zh-CN" altLang="en-US" sz="2400">
                <a:solidFill>
                  <a:srgbClr val="2B3E54"/>
                </a:solidFill>
                <a:cs typeface="+mn-ea"/>
                <a:sym typeface="+mn-lt"/>
              </a:rPr>
              <a:t>细讲，只会一笔带过，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想学懂的同学自行选择一套视频看完，当然准备学之前可以来问我们我们看看合不合适）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74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578044" y="2850866"/>
            <a:ext cx="3823483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5867" b="1" spc="-200" dirty="0">
                <a:solidFill>
                  <a:srgbClr val="0B1431"/>
                </a:solidFill>
                <a:cs typeface="+mn-ea"/>
                <a:sym typeface="+mn-lt"/>
              </a:rPr>
              <a:t>谢谢观看！</a:t>
            </a:r>
          </a:p>
        </p:txBody>
      </p:sp>
      <p:sp>
        <p:nvSpPr>
          <p:cNvPr id="2" name="矩形 1"/>
          <p:cNvSpPr/>
          <p:nvPr/>
        </p:nvSpPr>
        <p:spPr>
          <a:xfrm>
            <a:off x="1831891" y="3951199"/>
            <a:ext cx="1248139" cy="60959"/>
          </a:xfrm>
          <a:prstGeom prst="rect">
            <a:avLst/>
          </a:prstGeom>
          <a:solidFill>
            <a:srgbClr val="0B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0B143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61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">
        <p14:vortex dir="r"/>
      </p:transition>
    </mc:Choice>
    <mc:Fallback xmlns="">
      <p:transition spd="slow" advTm="9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17106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电控组介绍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ABD60C-0FE2-6CA8-AB91-BF820318B3A5}"/>
              </a:ext>
            </a:extLst>
          </p:cNvPr>
          <p:cNvSpPr txBox="1"/>
          <p:nvPr/>
        </p:nvSpPr>
        <p:spPr>
          <a:xfrm>
            <a:off x="4882661" y="1669295"/>
            <a:ext cx="2426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我们是谁？</a:t>
            </a:r>
            <a:endParaRPr lang="en-US" altLang="zh-CN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21BB8E-B53C-15EA-4ED0-18A11156A8EA}"/>
              </a:ext>
            </a:extLst>
          </p:cNvPr>
          <p:cNvSpPr txBox="1"/>
          <p:nvPr/>
        </p:nvSpPr>
        <p:spPr>
          <a:xfrm>
            <a:off x="4645269" y="2876772"/>
            <a:ext cx="29014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我们是电控组！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我们是做什么的？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48736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17106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电控组介绍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E25F7C-52FD-BC66-1FB4-F23CEAC44099}"/>
              </a:ext>
            </a:extLst>
          </p:cNvPr>
          <p:cNvSpPr txBox="1"/>
          <p:nvPr/>
        </p:nvSpPr>
        <p:spPr>
          <a:xfrm>
            <a:off x="1835249" y="1147618"/>
            <a:ext cx="8515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电控组分流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现在的电控组培训成员其实还包括未来的视觉组（当然，这个组别以后将会从大家</a:t>
            </a:r>
            <a:endParaRPr lang="en-US" altLang="zh-CN" dirty="0"/>
          </a:p>
          <a:p>
            <a:r>
              <a:rPr lang="zh-CN" altLang="en-US" dirty="0"/>
              <a:t>这里挑出来）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电控知识树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C/C++</a:t>
            </a:r>
            <a:r>
              <a:rPr lang="zh-CN" altLang="en-US" dirty="0"/>
              <a:t>开发</a:t>
            </a:r>
            <a:endParaRPr lang="en-US" altLang="zh-CN" dirty="0"/>
          </a:p>
          <a:p>
            <a:r>
              <a:rPr lang="en-US" altLang="zh-CN" dirty="0"/>
              <a:t>STM32</a:t>
            </a:r>
            <a:r>
              <a:rPr lang="zh-CN" altLang="en-US" dirty="0"/>
              <a:t>嵌入式编程</a:t>
            </a:r>
            <a:endParaRPr lang="en-US" altLang="zh-CN" dirty="0"/>
          </a:p>
          <a:p>
            <a:r>
              <a:rPr lang="en-US" altLang="zh-CN" dirty="0"/>
              <a:t>RTOS</a:t>
            </a:r>
            <a:r>
              <a:rPr lang="zh-CN" altLang="en-US" dirty="0"/>
              <a:t>实时操作系统（</a:t>
            </a:r>
            <a:r>
              <a:rPr lang="en-US" altLang="zh-CN" dirty="0" err="1"/>
              <a:t>ChibiOS</a:t>
            </a:r>
            <a:r>
              <a:rPr lang="zh-CN" altLang="en-US" dirty="0"/>
              <a:t>，</a:t>
            </a:r>
            <a:r>
              <a:rPr lang="en-US" altLang="zh-CN" dirty="0" err="1"/>
              <a:t>FreeRTOS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机器人运动学解算</a:t>
            </a:r>
            <a:endParaRPr lang="en-US" altLang="zh-CN" dirty="0"/>
          </a:p>
          <a:p>
            <a:r>
              <a:rPr lang="zh-CN" altLang="en-US" dirty="0"/>
              <a:t>集成电路设计与安装</a:t>
            </a:r>
            <a:endParaRPr lang="en-US" altLang="zh-CN" dirty="0"/>
          </a:p>
          <a:p>
            <a:r>
              <a:rPr lang="en-US" altLang="zh-CN" dirty="0"/>
              <a:t>ROS</a:t>
            </a:r>
            <a:r>
              <a:rPr lang="zh-CN" altLang="en-US" dirty="0"/>
              <a:t>机器人操作系统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视觉知识树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深度学习</a:t>
            </a:r>
            <a:r>
              <a:rPr lang="en-US" altLang="zh-CN" dirty="0"/>
              <a:t>(</a:t>
            </a:r>
            <a:r>
              <a:rPr lang="zh-CN" altLang="en-US" dirty="0"/>
              <a:t>神经网络</a:t>
            </a:r>
            <a:r>
              <a:rPr lang="en-US" altLang="zh-CN" dirty="0"/>
              <a:t>)</a:t>
            </a:r>
            <a:r>
              <a:rPr lang="zh-CN" altLang="en-US" dirty="0"/>
              <a:t>，机器学习</a:t>
            </a:r>
            <a:endParaRPr lang="en-US" altLang="zh-CN" dirty="0"/>
          </a:p>
          <a:p>
            <a:r>
              <a:rPr lang="zh-CN" altLang="en-US" dirty="0"/>
              <a:t>计算机视觉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6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>
            <a:off x="4108302" y="1316765"/>
            <a:ext cx="3934159" cy="4543843"/>
          </a:xfrm>
          <a:custGeom>
            <a:avLst/>
            <a:gdLst>
              <a:gd name="T0" fmla="*/ 3349 w 3349"/>
              <a:gd name="T1" fmla="*/ 2902 h 3868"/>
              <a:gd name="T2" fmla="*/ 1675 w 3349"/>
              <a:gd name="T3" fmla="*/ 3868 h 3868"/>
              <a:gd name="T4" fmla="*/ 0 w 3349"/>
              <a:gd name="T5" fmla="*/ 2902 h 3868"/>
              <a:gd name="T6" fmla="*/ 0 w 3349"/>
              <a:gd name="T7" fmla="*/ 966 h 3868"/>
              <a:gd name="T8" fmla="*/ 1675 w 3349"/>
              <a:gd name="T9" fmla="*/ 0 h 3868"/>
              <a:gd name="T10" fmla="*/ 3349 w 3349"/>
              <a:gd name="T11" fmla="*/ 966 h 3868"/>
              <a:gd name="T12" fmla="*/ 3349 w 3349"/>
              <a:gd name="T13" fmla="*/ 2902 h 3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49" h="3868">
                <a:moveTo>
                  <a:pt x="3349" y="2902"/>
                </a:moveTo>
                <a:lnTo>
                  <a:pt x="1675" y="3868"/>
                </a:lnTo>
                <a:lnTo>
                  <a:pt x="0" y="2902"/>
                </a:lnTo>
                <a:lnTo>
                  <a:pt x="0" y="966"/>
                </a:lnTo>
                <a:lnTo>
                  <a:pt x="1675" y="0"/>
                </a:lnTo>
                <a:lnTo>
                  <a:pt x="3349" y="966"/>
                </a:lnTo>
                <a:lnTo>
                  <a:pt x="3349" y="29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8059565" y="1680012"/>
            <a:ext cx="2885289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各种通信协议（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Can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USART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UART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）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1247948" y="1706516"/>
            <a:ext cx="2885289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C/C++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代码编写能力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876888" y="3226099"/>
            <a:ext cx="2885289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STM32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外设、内核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8478314" y="3100631"/>
            <a:ext cx="2885289" cy="101566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机器人学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线性代数，四元数，欧拉角，坐标系变换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8"/>
          <p:cNvSpPr txBox="1"/>
          <p:nvPr/>
        </p:nvSpPr>
        <p:spPr>
          <a:xfrm>
            <a:off x="7920842" y="5032029"/>
            <a:ext cx="2885289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掌握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MDK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和我们战队的工具链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1428166" y="4925395"/>
            <a:ext cx="2885289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对算法知识有一定的掌握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Freeform 14"/>
          <p:cNvSpPr>
            <a:spLocks/>
          </p:cNvSpPr>
          <p:nvPr/>
        </p:nvSpPr>
        <p:spPr bwMode="auto">
          <a:xfrm>
            <a:off x="4664380" y="1431789"/>
            <a:ext cx="606160" cy="271363"/>
          </a:xfrm>
          <a:custGeom>
            <a:avLst/>
            <a:gdLst>
              <a:gd name="T0" fmla="*/ 0 w 516"/>
              <a:gd name="T1" fmla="*/ 231 h 231"/>
              <a:gd name="T2" fmla="*/ 398 w 516"/>
              <a:gd name="T3" fmla="*/ 0 h 231"/>
              <a:gd name="T4" fmla="*/ 516 w 516"/>
              <a:gd name="T5" fmla="*/ 0 h 231"/>
              <a:gd name="T6" fmla="*/ 516 w 516"/>
              <a:gd name="T7" fmla="*/ 231 h 231"/>
              <a:gd name="T8" fmla="*/ 0 w 516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" h="231">
                <a:moveTo>
                  <a:pt x="0" y="231"/>
                </a:moveTo>
                <a:lnTo>
                  <a:pt x="398" y="0"/>
                </a:lnTo>
                <a:lnTo>
                  <a:pt x="516" y="0"/>
                </a:lnTo>
                <a:lnTo>
                  <a:pt x="516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5F65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35" name="Freeform 15"/>
          <p:cNvSpPr>
            <a:spLocks/>
          </p:cNvSpPr>
          <p:nvPr/>
        </p:nvSpPr>
        <p:spPr bwMode="auto">
          <a:xfrm>
            <a:off x="4582148" y="1384801"/>
            <a:ext cx="1375605" cy="1588231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36" name="Freeform 16"/>
          <p:cNvSpPr>
            <a:spLocks/>
          </p:cNvSpPr>
          <p:nvPr/>
        </p:nvSpPr>
        <p:spPr bwMode="auto">
          <a:xfrm>
            <a:off x="4681472" y="1423243"/>
            <a:ext cx="467541" cy="505132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0B143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997147" y="2084337"/>
            <a:ext cx="545821" cy="459209"/>
            <a:chOff x="5146675" y="766763"/>
            <a:chExt cx="1590676" cy="1338263"/>
          </a:xfrm>
          <a:solidFill>
            <a:schemeClr val="bg1"/>
          </a:solidFill>
        </p:grpSpPr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5675313" y="766763"/>
              <a:ext cx="533400" cy="534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39" name="Freeform 19"/>
            <p:cNvSpPr>
              <a:spLocks/>
            </p:cNvSpPr>
            <p:nvPr/>
          </p:nvSpPr>
          <p:spPr bwMode="auto">
            <a:xfrm>
              <a:off x="5511800" y="1344613"/>
              <a:ext cx="860425" cy="760413"/>
            </a:xfrm>
            <a:custGeom>
              <a:avLst/>
              <a:gdLst>
                <a:gd name="T0" fmla="*/ 201 w 301"/>
                <a:gd name="T1" fmla="*/ 0 h 266"/>
                <a:gd name="T2" fmla="*/ 151 w 301"/>
                <a:gd name="T3" fmla="*/ 67 h 266"/>
                <a:gd name="T4" fmla="*/ 101 w 301"/>
                <a:gd name="T5" fmla="*/ 0 h 266"/>
                <a:gd name="T6" fmla="*/ 0 w 301"/>
                <a:gd name="T7" fmla="*/ 144 h 266"/>
                <a:gd name="T8" fmla="*/ 0 w 301"/>
                <a:gd name="T9" fmla="*/ 235 h 266"/>
                <a:gd name="T10" fmla="*/ 0 w 301"/>
                <a:gd name="T11" fmla="*/ 235 h 266"/>
                <a:gd name="T12" fmla="*/ 151 w 301"/>
                <a:gd name="T13" fmla="*/ 266 h 266"/>
                <a:gd name="T14" fmla="*/ 301 w 301"/>
                <a:gd name="T15" fmla="*/ 235 h 266"/>
                <a:gd name="T16" fmla="*/ 301 w 301"/>
                <a:gd name="T17" fmla="*/ 235 h 266"/>
                <a:gd name="T18" fmla="*/ 301 w 301"/>
                <a:gd name="T19" fmla="*/ 144 h 266"/>
                <a:gd name="T20" fmla="*/ 201 w 301"/>
                <a:gd name="T2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1" h="266">
                  <a:moveTo>
                    <a:pt x="201" y="0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2" y="21"/>
                    <a:pt x="0" y="78"/>
                    <a:pt x="0" y="14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3" y="252"/>
                    <a:pt x="69" y="266"/>
                    <a:pt x="151" y="266"/>
                  </a:cubicBezTo>
                  <a:cubicBezTo>
                    <a:pt x="232" y="266"/>
                    <a:pt x="298" y="252"/>
                    <a:pt x="301" y="235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1" y="78"/>
                    <a:pt x="259" y="21"/>
                    <a:pt x="2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5900738" y="1319213"/>
              <a:ext cx="85725" cy="50800"/>
            </a:xfrm>
            <a:custGeom>
              <a:avLst/>
              <a:gdLst>
                <a:gd name="T0" fmla="*/ 30 w 30"/>
                <a:gd name="T1" fmla="*/ 1 h 18"/>
                <a:gd name="T2" fmla="*/ 15 w 30"/>
                <a:gd name="T3" fmla="*/ 0 h 18"/>
                <a:gd name="T4" fmla="*/ 1 w 30"/>
                <a:gd name="T5" fmla="*/ 1 h 18"/>
                <a:gd name="T6" fmla="*/ 7 w 30"/>
                <a:gd name="T7" fmla="*/ 18 h 18"/>
                <a:gd name="T8" fmla="*/ 24 w 30"/>
                <a:gd name="T9" fmla="*/ 18 h 18"/>
                <a:gd name="T10" fmla="*/ 30 w 30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8">
                  <a:moveTo>
                    <a:pt x="30" y="1"/>
                  </a:moveTo>
                  <a:cubicBezTo>
                    <a:pt x="25" y="0"/>
                    <a:pt x="20" y="0"/>
                    <a:pt x="15" y="0"/>
                  </a:cubicBezTo>
                  <a:cubicBezTo>
                    <a:pt x="10" y="0"/>
                    <a:pt x="6" y="0"/>
                    <a:pt x="1" y="1"/>
                  </a:cubicBezTo>
                  <a:cubicBezTo>
                    <a:pt x="1" y="1"/>
                    <a:pt x="0" y="11"/>
                    <a:pt x="7" y="18"/>
                  </a:cubicBezTo>
                  <a:cubicBezTo>
                    <a:pt x="7" y="18"/>
                    <a:pt x="18" y="18"/>
                    <a:pt x="24" y="18"/>
                  </a:cubicBezTo>
                  <a:cubicBezTo>
                    <a:pt x="24" y="18"/>
                    <a:pt x="30" y="12"/>
                    <a:pt x="3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5894388" y="1377951"/>
              <a:ext cx="95250" cy="130175"/>
            </a:xfrm>
            <a:custGeom>
              <a:avLst/>
              <a:gdLst>
                <a:gd name="T0" fmla="*/ 15 w 60"/>
                <a:gd name="T1" fmla="*/ 0 h 82"/>
                <a:gd name="T2" fmla="*/ 47 w 60"/>
                <a:gd name="T3" fmla="*/ 0 h 82"/>
                <a:gd name="T4" fmla="*/ 60 w 60"/>
                <a:gd name="T5" fmla="*/ 47 h 82"/>
                <a:gd name="T6" fmla="*/ 31 w 60"/>
                <a:gd name="T7" fmla="*/ 82 h 82"/>
                <a:gd name="T8" fmla="*/ 0 w 60"/>
                <a:gd name="T9" fmla="*/ 47 h 82"/>
                <a:gd name="T10" fmla="*/ 15 w 60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2">
                  <a:moveTo>
                    <a:pt x="15" y="0"/>
                  </a:moveTo>
                  <a:lnTo>
                    <a:pt x="47" y="0"/>
                  </a:lnTo>
                  <a:lnTo>
                    <a:pt x="60" y="47"/>
                  </a:lnTo>
                  <a:lnTo>
                    <a:pt x="31" y="82"/>
                  </a:lnTo>
                  <a:lnTo>
                    <a:pt x="0" y="47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5432425" y="1427163"/>
              <a:ext cx="71438" cy="96838"/>
            </a:xfrm>
            <a:custGeom>
              <a:avLst/>
              <a:gdLst>
                <a:gd name="T0" fmla="*/ 23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3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3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5146675" y="1401763"/>
              <a:ext cx="465138" cy="568325"/>
            </a:xfrm>
            <a:custGeom>
              <a:avLst/>
              <a:gdLst>
                <a:gd name="T0" fmla="*/ 150 w 163"/>
                <a:gd name="T1" fmla="*/ 0 h 199"/>
                <a:gd name="T2" fmla="*/ 113 w 163"/>
                <a:gd name="T3" fmla="*/ 50 h 199"/>
                <a:gd name="T4" fmla="*/ 75 w 163"/>
                <a:gd name="T5" fmla="*/ 0 h 199"/>
                <a:gd name="T6" fmla="*/ 0 w 163"/>
                <a:gd name="T7" fmla="*/ 108 h 199"/>
                <a:gd name="T8" fmla="*/ 0 w 163"/>
                <a:gd name="T9" fmla="*/ 176 h 199"/>
                <a:gd name="T10" fmla="*/ 0 w 163"/>
                <a:gd name="T11" fmla="*/ 176 h 199"/>
                <a:gd name="T12" fmla="*/ 113 w 163"/>
                <a:gd name="T13" fmla="*/ 199 h 199"/>
                <a:gd name="T14" fmla="*/ 114 w 163"/>
                <a:gd name="T15" fmla="*/ 199 h 199"/>
                <a:gd name="T16" fmla="*/ 114 w 163"/>
                <a:gd name="T17" fmla="*/ 124 h 199"/>
                <a:gd name="T18" fmla="*/ 163 w 163"/>
                <a:gd name="T19" fmla="*/ 6 h 199"/>
                <a:gd name="T20" fmla="*/ 150 w 163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99">
                  <a:moveTo>
                    <a:pt x="150" y="0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1" y="16"/>
                    <a:pt x="0" y="58"/>
                    <a:pt x="0" y="108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" y="189"/>
                    <a:pt x="52" y="199"/>
                    <a:pt x="113" y="199"/>
                  </a:cubicBezTo>
                  <a:cubicBezTo>
                    <a:pt x="113" y="199"/>
                    <a:pt x="114" y="199"/>
                    <a:pt x="114" y="199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78"/>
                    <a:pt x="133" y="36"/>
                    <a:pt x="163" y="6"/>
                  </a:cubicBezTo>
                  <a:cubicBezTo>
                    <a:pt x="159" y="3"/>
                    <a:pt x="155" y="2"/>
                    <a:pt x="1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5438775" y="1381126"/>
              <a:ext cx="61913" cy="41275"/>
            </a:xfrm>
            <a:custGeom>
              <a:avLst/>
              <a:gdLst>
                <a:gd name="T0" fmla="*/ 18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8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8" y="14"/>
                  </a:moveTo>
                  <a:cubicBezTo>
                    <a:pt x="18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53" name="Oval 25"/>
            <p:cNvSpPr>
              <a:spLocks noChangeArrowheads="1"/>
            </p:cNvSpPr>
            <p:nvPr/>
          </p:nvSpPr>
          <p:spPr bwMode="auto">
            <a:xfrm>
              <a:off x="5267325" y="966788"/>
              <a:ext cx="401638" cy="403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6386513" y="1381126"/>
              <a:ext cx="61913" cy="41275"/>
            </a:xfrm>
            <a:custGeom>
              <a:avLst/>
              <a:gdLst>
                <a:gd name="T0" fmla="*/ 17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7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7" y="14"/>
                  </a:moveTo>
                  <a:cubicBezTo>
                    <a:pt x="17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6380163" y="1427163"/>
              <a:ext cx="71438" cy="96838"/>
            </a:xfrm>
            <a:custGeom>
              <a:avLst/>
              <a:gdLst>
                <a:gd name="T0" fmla="*/ 24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4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4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4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56" name="Oval 28"/>
            <p:cNvSpPr>
              <a:spLocks noChangeArrowheads="1"/>
            </p:cNvSpPr>
            <p:nvPr/>
          </p:nvSpPr>
          <p:spPr bwMode="auto">
            <a:xfrm>
              <a:off x="6215063" y="966788"/>
              <a:ext cx="403225" cy="403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6272213" y="1401763"/>
              <a:ext cx="465138" cy="568325"/>
            </a:xfrm>
            <a:custGeom>
              <a:avLst/>
              <a:gdLst>
                <a:gd name="T0" fmla="*/ 88 w 163"/>
                <a:gd name="T1" fmla="*/ 0 h 199"/>
                <a:gd name="T2" fmla="*/ 51 w 163"/>
                <a:gd name="T3" fmla="*/ 50 h 199"/>
                <a:gd name="T4" fmla="*/ 13 w 163"/>
                <a:gd name="T5" fmla="*/ 0 h 199"/>
                <a:gd name="T6" fmla="*/ 0 w 163"/>
                <a:gd name="T7" fmla="*/ 6 h 199"/>
                <a:gd name="T8" fmla="*/ 49 w 163"/>
                <a:gd name="T9" fmla="*/ 124 h 199"/>
                <a:gd name="T10" fmla="*/ 49 w 163"/>
                <a:gd name="T11" fmla="*/ 199 h 199"/>
                <a:gd name="T12" fmla="*/ 51 w 163"/>
                <a:gd name="T13" fmla="*/ 199 h 199"/>
                <a:gd name="T14" fmla="*/ 163 w 163"/>
                <a:gd name="T15" fmla="*/ 176 h 199"/>
                <a:gd name="T16" fmla="*/ 163 w 163"/>
                <a:gd name="T17" fmla="*/ 176 h 199"/>
                <a:gd name="T18" fmla="*/ 163 w 163"/>
                <a:gd name="T19" fmla="*/ 108 h 199"/>
                <a:gd name="T20" fmla="*/ 88 w 163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99">
                  <a:moveTo>
                    <a:pt x="88" y="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3"/>
                    <a:pt x="0" y="6"/>
                  </a:cubicBezTo>
                  <a:cubicBezTo>
                    <a:pt x="30" y="36"/>
                    <a:pt x="49" y="78"/>
                    <a:pt x="49" y="12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0" y="199"/>
                    <a:pt x="50" y="199"/>
                    <a:pt x="51" y="199"/>
                  </a:cubicBezTo>
                  <a:cubicBezTo>
                    <a:pt x="112" y="199"/>
                    <a:pt x="161" y="189"/>
                    <a:pt x="163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58"/>
                    <a:pt x="132" y="16"/>
                    <a:pt x="8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</p:grpSp>
      <p:sp>
        <p:nvSpPr>
          <p:cNvPr id="33" name="TextBox 19"/>
          <p:cNvSpPr txBox="1"/>
          <p:nvPr/>
        </p:nvSpPr>
        <p:spPr>
          <a:xfrm>
            <a:off x="4648015" y="1552352"/>
            <a:ext cx="505267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3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Freeform 18"/>
          <p:cNvSpPr>
            <a:spLocks/>
          </p:cNvSpPr>
          <p:nvPr/>
        </p:nvSpPr>
        <p:spPr bwMode="auto">
          <a:xfrm>
            <a:off x="6186390" y="1410745"/>
            <a:ext cx="1375605" cy="1588231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5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5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5" y="0"/>
                </a:lnTo>
                <a:lnTo>
                  <a:pt x="1171" y="338"/>
                </a:lnTo>
                <a:lnTo>
                  <a:pt x="1171" y="1014"/>
                </a:lnTo>
                <a:lnTo>
                  <a:pt x="585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624942" y="2039086"/>
            <a:ext cx="586407" cy="601596"/>
            <a:chOff x="7673976" y="2593975"/>
            <a:chExt cx="1716088" cy="17605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4" name="Freeform 60"/>
            <p:cNvSpPr>
              <a:spLocks/>
            </p:cNvSpPr>
            <p:nvPr/>
          </p:nvSpPr>
          <p:spPr bwMode="auto">
            <a:xfrm>
              <a:off x="7673976" y="2974975"/>
              <a:ext cx="1284288" cy="1379538"/>
            </a:xfrm>
            <a:custGeom>
              <a:avLst/>
              <a:gdLst>
                <a:gd name="T0" fmla="*/ 415 w 437"/>
                <a:gd name="T1" fmla="*/ 364 h 470"/>
                <a:gd name="T2" fmla="*/ 388 w 437"/>
                <a:gd name="T3" fmla="*/ 335 h 470"/>
                <a:gd name="T4" fmla="*/ 307 w 437"/>
                <a:gd name="T5" fmla="*/ 291 h 470"/>
                <a:gd name="T6" fmla="*/ 273 w 437"/>
                <a:gd name="T7" fmla="*/ 257 h 470"/>
                <a:gd name="T8" fmla="*/ 262 w 437"/>
                <a:gd name="T9" fmla="*/ 240 h 470"/>
                <a:gd name="T10" fmla="*/ 288 w 437"/>
                <a:gd name="T11" fmla="*/ 199 h 470"/>
                <a:gd name="T12" fmla="*/ 294 w 437"/>
                <a:gd name="T13" fmla="*/ 185 h 470"/>
                <a:gd name="T14" fmla="*/ 298 w 437"/>
                <a:gd name="T15" fmla="*/ 147 h 470"/>
                <a:gd name="T16" fmla="*/ 285 w 437"/>
                <a:gd name="T17" fmla="*/ 57 h 470"/>
                <a:gd name="T18" fmla="*/ 280 w 437"/>
                <a:gd name="T19" fmla="*/ 52 h 470"/>
                <a:gd name="T20" fmla="*/ 262 w 437"/>
                <a:gd name="T21" fmla="*/ 37 h 470"/>
                <a:gd name="T22" fmla="*/ 155 w 437"/>
                <a:gd name="T23" fmla="*/ 50 h 470"/>
                <a:gd name="T24" fmla="*/ 140 w 437"/>
                <a:gd name="T25" fmla="*/ 140 h 470"/>
                <a:gd name="T26" fmla="*/ 142 w 437"/>
                <a:gd name="T27" fmla="*/ 179 h 470"/>
                <a:gd name="T28" fmla="*/ 150 w 437"/>
                <a:gd name="T29" fmla="*/ 195 h 470"/>
                <a:gd name="T30" fmla="*/ 153 w 437"/>
                <a:gd name="T31" fmla="*/ 202 h 470"/>
                <a:gd name="T32" fmla="*/ 155 w 437"/>
                <a:gd name="T33" fmla="*/ 201 h 470"/>
                <a:gd name="T34" fmla="*/ 178 w 437"/>
                <a:gd name="T35" fmla="*/ 239 h 470"/>
                <a:gd name="T36" fmla="*/ 159 w 437"/>
                <a:gd name="T37" fmla="*/ 256 h 470"/>
                <a:gd name="T38" fmla="*/ 129 w 437"/>
                <a:gd name="T39" fmla="*/ 291 h 470"/>
                <a:gd name="T40" fmla="*/ 48 w 437"/>
                <a:gd name="T41" fmla="*/ 335 h 470"/>
                <a:gd name="T42" fmla="*/ 21 w 437"/>
                <a:gd name="T43" fmla="*/ 364 h 470"/>
                <a:gd name="T44" fmla="*/ 0 w 437"/>
                <a:gd name="T45" fmla="*/ 451 h 470"/>
                <a:gd name="T46" fmla="*/ 0 w 437"/>
                <a:gd name="T47" fmla="*/ 470 h 470"/>
                <a:gd name="T48" fmla="*/ 437 w 437"/>
                <a:gd name="T49" fmla="*/ 470 h 470"/>
                <a:gd name="T50" fmla="*/ 437 w 437"/>
                <a:gd name="T51" fmla="*/ 451 h 470"/>
                <a:gd name="T52" fmla="*/ 415 w 437"/>
                <a:gd name="T53" fmla="*/ 36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7" h="470">
                  <a:moveTo>
                    <a:pt x="415" y="364"/>
                  </a:moveTo>
                  <a:cubicBezTo>
                    <a:pt x="415" y="364"/>
                    <a:pt x="422" y="351"/>
                    <a:pt x="388" y="335"/>
                  </a:cubicBezTo>
                  <a:cubicBezTo>
                    <a:pt x="307" y="291"/>
                    <a:pt x="307" y="291"/>
                    <a:pt x="307" y="291"/>
                  </a:cubicBezTo>
                  <a:cubicBezTo>
                    <a:pt x="273" y="257"/>
                    <a:pt x="273" y="257"/>
                    <a:pt x="273" y="257"/>
                  </a:cubicBezTo>
                  <a:cubicBezTo>
                    <a:pt x="256" y="248"/>
                    <a:pt x="246" y="251"/>
                    <a:pt x="262" y="240"/>
                  </a:cubicBezTo>
                  <a:cubicBezTo>
                    <a:pt x="274" y="230"/>
                    <a:pt x="282" y="216"/>
                    <a:pt x="288" y="199"/>
                  </a:cubicBezTo>
                  <a:cubicBezTo>
                    <a:pt x="289" y="198"/>
                    <a:pt x="292" y="194"/>
                    <a:pt x="294" y="185"/>
                  </a:cubicBezTo>
                  <a:cubicBezTo>
                    <a:pt x="294" y="185"/>
                    <a:pt x="325" y="148"/>
                    <a:pt x="298" y="147"/>
                  </a:cubicBezTo>
                  <a:cubicBezTo>
                    <a:pt x="298" y="147"/>
                    <a:pt x="326" y="96"/>
                    <a:pt x="285" y="57"/>
                  </a:cubicBezTo>
                  <a:cubicBezTo>
                    <a:pt x="285" y="57"/>
                    <a:pt x="283" y="55"/>
                    <a:pt x="280" y="52"/>
                  </a:cubicBezTo>
                  <a:cubicBezTo>
                    <a:pt x="271" y="42"/>
                    <a:pt x="262" y="37"/>
                    <a:pt x="262" y="37"/>
                  </a:cubicBezTo>
                  <a:cubicBezTo>
                    <a:pt x="203" y="0"/>
                    <a:pt x="155" y="50"/>
                    <a:pt x="155" y="50"/>
                  </a:cubicBezTo>
                  <a:cubicBezTo>
                    <a:pt x="113" y="88"/>
                    <a:pt x="140" y="140"/>
                    <a:pt x="140" y="140"/>
                  </a:cubicBezTo>
                  <a:cubicBezTo>
                    <a:pt x="112" y="140"/>
                    <a:pt x="142" y="179"/>
                    <a:pt x="142" y="179"/>
                  </a:cubicBezTo>
                  <a:cubicBezTo>
                    <a:pt x="146" y="197"/>
                    <a:pt x="150" y="195"/>
                    <a:pt x="150" y="195"/>
                  </a:cubicBezTo>
                  <a:cubicBezTo>
                    <a:pt x="152" y="195"/>
                    <a:pt x="152" y="198"/>
                    <a:pt x="153" y="202"/>
                  </a:cubicBezTo>
                  <a:cubicBezTo>
                    <a:pt x="154" y="201"/>
                    <a:pt x="154" y="201"/>
                    <a:pt x="155" y="201"/>
                  </a:cubicBezTo>
                  <a:cubicBezTo>
                    <a:pt x="160" y="216"/>
                    <a:pt x="168" y="229"/>
                    <a:pt x="178" y="239"/>
                  </a:cubicBezTo>
                  <a:cubicBezTo>
                    <a:pt x="187" y="251"/>
                    <a:pt x="163" y="251"/>
                    <a:pt x="159" y="256"/>
                  </a:cubicBezTo>
                  <a:cubicBezTo>
                    <a:pt x="157" y="259"/>
                    <a:pt x="129" y="291"/>
                    <a:pt x="129" y="291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15" y="351"/>
                    <a:pt x="21" y="364"/>
                    <a:pt x="21" y="364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437" y="470"/>
                    <a:pt x="437" y="470"/>
                    <a:pt x="437" y="470"/>
                  </a:cubicBezTo>
                  <a:cubicBezTo>
                    <a:pt x="437" y="451"/>
                    <a:pt x="437" y="451"/>
                    <a:pt x="437" y="451"/>
                  </a:cubicBezTo>
                  <a:lnTo>
                    <a:pt x="415" y="3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65" name="Freeform 61"/>
            <p:cNvSpPr>
              <a:spLocks noEditPoints="1"/>
            </p:cNvSpPr>
            <p:nvPr/>
          </p:nvSpPr>
          <p:spPr bwMode="auto">
            <a:xfrm>
              <a:off x="8540751" y="2593975"/>
              <a:ext cx="849313" cy="739775"/>
            </a:xfrm>
            <a:custGeom>
              <a:avLst/>
              <a:gdLst>
                <a:gd name="T0" fmla="*/ 143 w 289"/>
                <a:gd name="T1" fmla="*/ 1 h 252"/>
                <a:gd name="T2" fmla="*/ 0 w 289"/>
                <a:gd name="T3" fmla="*/ 111 h 252"/>
                <a:gd name="T4" fmla="*/ 73 w 289"/>
                <a:gd name="T5" fmla="*/ 203 h 252"/>
                <a:gd name="T6" fmla="*/ 47 w 289"/>
                <a:gd name="T7" fmla="*/ 252 h 252"/>
                <a:gd name="T8" fmla="*/ 121 w 289"/>
                <a:gd name="T9" fmla="*/ 216 h 252"/>
                <a:gd name="T10" fmla="*/ 146 w 289"/>
                <a:gd name="T11" fmla="*/ 217 h 252"/>
                <a:gd name="T12" fmla="*/ 288 w 289"/>
                <a:gd name="T13" fmla="*/ 107 h 252"/>
                <a:gd name="T14" fmla="*/ 143 w 289"/>
                <a:gd name="T15" fmla="*/ 1 h 252"/>
                <a:gd name="T16" fmla="*/ 73 w 289"/>
                <a:gd name="T17" fmla="*/ 131 h 252"/>
                <a:gd name="T18" fmla="*/ 55 w 289"/>
                <a:gd name="T19" fmla="*/ 113 h 252"/>
                <a:gd name="T20" fmla="*/ 73 w 289"/>
                <a:gd name="T21" fmla="*/ 95 h 252"/>
                <a:gd name="T22" fmla="*/ 91 w 289"/>
                <a:gd name="T23" fmla="*/ 113 h 252"/>
                <a:gd name="T24" fmla="*/ 73 w 289"/>
                <a:gd name="T25" fmla="*/ 131 h 252"/>
                <a:gd name="T26" fmla="*/ 144 w 289"/>
                <a:gd name="T27" fmla="*/ 131 h 252"/>
                <a:gd name="T28" fmla="*/ 126 w 289"/>
                <a:gd name="T29" fmla="*/ 113 h 252"/>
                <a:gd name="T30" fmla="*/ 144 w 289"/>
                <a:gd name="T31" fmla="*/ 95 h 252"/>
                <a:gd name="T32" fmla="*/ 162 w 289"/>
                <a:gd name="T33" fmla="*/ 113 h 252"/>
                <a:gd name="T34" fmla="*/ 144 w 289"/>
                <a:gd name="T35" fmla="*/ 131 h 252"/>
                <a:gd name="T36" fmla="*/ 216 w 289"/>
                <a:gd name="T37" fmla="*/ 131 h 252"/>
                <a:gd name="T38" fmla="*/ 198 w 289"/>
                <a:gd name="T39" fmla="*/ 113 h 252"/>
                <a:gd name="T40" fmla="*/ 216 w 289"/>
                <a:gd name="T41" fmla="*/ 95 h 252"/>
                <a:gd name="T42" fmla="*/ 233 w 289"/>
                <a:gd name="T43" fmla="*/ 113 h 252"/>
                <a:gd name="T44" fmla="*/ 216 w 289"/>
                <a:gd name="T45" fmla="*/ 13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9" h="252">
                  <a:moveTo>
                    <a:pt x="143" y="1"/>
                  </a:moveTo>
                  <a:cubicBezTo>
                    <a:pt x="63" y="2"/>
                    <a:pt x="0" y="51"/>
                    <a:pt x="0" y="111"/>
                  </a:cubicBezTo>
                  <a:cubicBezTo>
                    <a:pt x="1" y="151"/>
                    <a:pt x="30" y="185"/>
                    <a:pt x="73" y="203"/>
                  </a:cubicBezTo>
                  <a:cubicBezTo>
                    <a:pt x="47" y="252"/>
                    <a:pt x="47" y="252"/>
                    <a:pt x="47" y="252"/>
                  </a:cubicBezTo>
                  <a:cubicBezTo>
                    <a:pt x="121" y="216"/>
                    <a:pt x="121" y="216"/>
                    <a:pt x="121" y="216"/>
                  </a:cubicBezTo>
                  <a:cubicBezTo>
                    <a:pt x="129" y="217"/>
                    <a:pt x="137" y="218"/>
                    <a:pt x="146" y="217"/>
                  </a:cubicBezTo>
                  <a:cubicBezTo>
                    <a:pt x="225" y="216"/>
                    <a:pt x="289" y="167"/>
                    <a:pt x="288" y="107"/>
                  </a:cubicBezTo>
                  <a:cubicBezTo>
                    <a:pt x="287" y="47"/>
                    <a:pt x="222" y="0"/>
                    <a:pt x="143" y="1"/>
                  </a:cubicBezTo>
                  <a:close/>
                  <a:moveTo>
                    <a:pt x="73" y="131"/>
                  </a:moveTo>
                  <a:cubicBezTo>
                    <a:pt x="63" y="131"/>
                    <a:pt x="55" y="123"/>
                    <a:pt x="55" y="113"/>
                  </a:cubicBezTo>
                  <a:cubicBezTo>
                    <a:pt x="55" y="103"/>
                    <a:pt x="63" y="95"/>
                    <a:pt x="73" y="95"/>
                  </a:cubicBezTo>
                  <a:cubicBezTo>
                    <a:pt x="83" y="95"/>
                    <a:pt x="91" y="103"/>
                    <a:pt x="91" y="113"/>
                  </a:cubicBezTo>
                  <a:cubicBezTo>
                    <a:pt x="91" y="123"/>
                    <a:pt x="83" y="131"/>
                    <a:pt x="73" y="131"/>
                  </a:cubicBezTo>
                  <a:close/>
                  <a:moveTo>
                    <a:pt x="144" y="131"/>
                  </a:moveTo>
                  <a:cubicBezTo>
                    <a:pt x="134" y="131"/>
                    <a:pt x="126" y="123"/>
                    <a:pt x="126" y="113"/>
                  </a:cubicBezTo>
                  <a:cubicBezTo>
                    <a:pt x="126" y="103"/>
                    <a:pt x="134" y="95"/>
                    <a:pt x="144" y="95"/>
                  </a:cubicBezTo>
                  <a:cubicBezTo>
                    <a:pt x="154" y="95"/>
                    <a:pt x="162" y="103"/>
                    <a:pt x="162" y="113"/>
                  </a:cubicBezTo>
                  <a:cubicBezTo>
                    <a:pt x="162" y="123"/>
                    <a:pt x="154" y="131"/>
                    <a:pt x="144" y="131"/>
                  </a:cubicBezTo>
                  <a:close/>
                  <a:moveTo>
                    <a:pt x="216" y="131"/>
                  </a:moveTo>
                  <a:cubicBezTo>
                    <a:pt x="206" y="131"/>
                    <a:pt x="198" y="123"/>
                    <a:pt x="198" y="113"/>
                  </a:cubicBezTo>
                  <a:cubicBezTo>
                    <a:pt x="198" y="103"/>
                    <a:pt x="206" y="95"/>
                    <a:pt x="216" y="95"/>
                  </a:cubicBezTo>
                  <a:cubicBezTo>
                    <a:pt x="225" y="95"/>
                    <a:pt x="233" y="103"/>
                    <a:pt x="233" y="113"/>
                  </a:cubicBezTo>
                  <a:cubicBezTo>
                    <a:pt x="233" y="123"/>
                    <a:pt x="225" y="131"/>
                    <a:pt x="216" y="1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</p:grpSp>
      <p:sp>
        <p:nvSpPr>
          <p:cNvPr id="63" name="Freeform 20"/>
          <p:cNvSpPr>
            <a:spLocks/>
          </p:cNvSpPr>
          <p:nvPr/>
        </p:nvSpPr>
        <p:spPr bwMode="auto">
          <a:xfrm flipH="1">
            <a:off x="6982392" y="1469227"/>
            <a:ext cx="467541" cy="505132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0B143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0" name="TextBox 38"/>
          <p:cNvSpPr txBox="1"/>
          <p:nvPr/>
        </p:nvSpPr>
        <p:spPr>
          <a:xfrm>
            <a:off x="6960095" y="1604798"/>
            <a:ext cx="505267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3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" name="Freeform 9"/>
          <p:cNvSpPr>
            <a:spLocks/>
          </p:cNvSpPr>
          <p:nvPr/>
        </p:nvSpPr>
        <p:spPr bwMode="auto">
          <a:xfrm>
            <a:off x="6986382" y="2794571"/>
            <a:ext cx="1373255" cy="1588231"/>
          </a:xfrm>
          <a:custGeom>
            <a:avLst/>
            <a:gdLst>
              <a:gd name="T0" fmla="*/ 0 w 1169"/>
              <a:gd name="T1" fmla="*/ 1014 h 1352"/>
              <a:gd name="T2" fmla="*/ 0 w 1169"/>
              <a:gd name="T3" fmla="*/ 338 h 1352"/>
              <a:gd name="T4" fmla="*/ 585 w 1169"/>
              <a:gd name="T5" fmla="*/ 0 h 1352"/>
              <a:gd name="T6" fmla="*/ 1169 w 1169"/>
              <a:gd name="T7" fmla="*/ 338 h 1352"/>
              <a:gd name="T8" fmla="*/ 1169 w 1169"/>
              <a:gd name="T9" fmla="*/ 1014 h 1352"/>
              <a:gd name="T10" fmla="*/ 585 w 1169"/>
              <a:gd name="T11" fmla="*/ 1352 h 1352"/>
              <a:gd name="T12" fmla="*/ 0 w 1169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352">
                <a:moveTo>
                  <a:pt x="0" y="1014"/>
                </a:moveTo>
                <a:lnTo>
                  <a:pt x="0" y="338"/>
                </a:lnTo>
                <a:lnTo>
                  <a:pt x="585" y="0"/>
                </a:lnTo>
                <a:lnTo>
                  <a:pt x="1169" y="338"/>
                </a:lnTo>
                <a:lnTo>
                  <a:pt x="1169" y="1014"/>
                </a:lnTo>
                <a:lnTo>
                  <a:pt x="585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70" name="Freeform 23"/>
          <p:cNvSpPr>
            <a:spLocks/>
          </p:cNvSpPr>
          <p:nvPr/>
        </p:nvSpPr>
        <p:spPr bwMode="auto">
          <a:xfrm flipH="1">
            <a:off x="7777844" y="2834089"/>
            <a:ext cx="467541" cy="505132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0B143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422235" y="3557922"/>
            <a:ext cx="503409" cy="565793"/>
            <a:chOff x="279401" y="2698750"/>
            <a:chExt cx="1473200" cy="1655763"/>
          </a:xfrm>
          <a:solidFill>
            <a:schemeClr val="bg1"/>
          </a:solidFill>
        </p:grpSpPr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73" name="Freeform 46"/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75" name="Freeform 48"/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76" name="Freeform 49"/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77" name="Oval 50"/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78" name="Freeform 51"/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79" name="Freeform 52"/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</p:grpSp>
      <p:sp>
        <p:nvSpPr>
          <p:cNvPr id="68" name="TextBox 46"/>
          <p:cNvSpPr txBox="1"/>
          <p:nvPr/>
        </p:nvSpPr>
        <p:spPr>
          <a:xfrm>
            <a:off x="7711466" y="2976334"/>
            <a:ext cx="505267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3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3" name="Freeform 13"/>
          <p:cNvSpPr>
            <a:spLocks/>
          </p:cNvSpPr>
          <p:nvPr/>
        </p:nvSpPr>
        <p:spPr bwMode="auto">
          <a:xfrm>
            <a:off x="6186391" y="4178401"/>
            <a:ext cx="1375605" cy="1588231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5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5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5" y="0"/>
                </a:lnTo>
                <a:lnTo>
                  <a:pt x="1171" y="338"/>
                </a:lnTo>
                <a:lnTo>
                  <a:pt x="1171" y="1014"/>
                </a:lnTo>
                <a:lnTo>
                  <a:pt x="585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84" name="Freeform 20"/>
          <p:cNvSpPr>
            <a:spLocks/>
          </p:cNvSpPr>
          <p:nvPr/>
        </p:nvSpPr>
        <p:spPr bwMode="auto">
          <a:xfrm flipH="1">
            <a:off x="6947055" y="4216844"/>
            <a:ext cx="467541" cy="505132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0B143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6580566" y="4945408"/>
            <a:ext cx="600840" cy="464656"/>
            <a:chOff x="3175" y="747713"/>
            <a:chExt cx="1751013" cy="1354138"/>
          </a:xfrm>
          <a:solidFill>
            <a:schemeClr val="bg1"/>
          </a:solidFill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>
              <a:off x="3175" y="747713"/>
              <a:ext cx="1308100" cy="854075"/>
            </a:xfrm>
            <a:custGeom>
              <a:avLst/>
              <a:gdLst>
                <a:gd name="T0" fmla="*/ 357 w 458"/>
                <a:gd name="T1" fmla="*/ 8 h 299"/>
                <a:gd name="T2" fmla="*/ 184 w 458"/>
                <a:gd name="T3" fmla="*/ 54 h 299"/>
                <a:gd name="T4" fmla="*/ 40 w 458"/>
                <a:gd name="T5" fmla="*/ 161 h 299"/>
                <a:gd name="T6" fmla="*/ 35 w 458"/>
                <a:gd name="T7" fmla="*/ 277 h 299"/>
                <a:gd name="T8" fmla="*/ 36 w 458"/>
                <a:gd name="T9" fmla="*/ 279 h 299"/>
                <a:gd name="T10" fmla="*/ 85 w 458"/>
                <a:gd name="T11" fmla="*/ 288 h 299"/>
                <a:gd name="T12" fmla="*/ 133 w 458"/>
                <a:gd name="T13" fmla="*/ 256 h 299"/>
                <a:gd name="T14" fmla="*/ 142 w 458"/>
                <a:gd name="T15" fmla="*/ 207 h 299"/>
                <a:gd name="T16" fmla="*/ 128 w 458"/>
                <a:gd name="T17" fmla="*/ 195 h 299"/>
                <a:gd name="T18" fmla="*/ 211 w 458"/>
                <a:gd name="T19" fmla="*/ 112 h 299"/>
                <a:gd name="T20" fmla="*/ 211 w 458"/>
                <a:gd name="T21" fmla="*/ 112 h 299"/>
                <a:gd name="T22" fmla="*/ 212 w 458"/>
                <a:gd name="T23" fmla="*/ 112 h 299"/>
                <a:gd name="T24" fmla="*/ 212 w 458"/>
                <a:gd name="T25" fmla="*/ 112 h 299"/>
                <a:gd name="T26" fmla="*/ 212 w 458"/>
                <a:gd name="T27" fmla="*/ 112 h 299"/>
                <a:gd name="T28" fmla="*/ 329 w 458"/>
                <a:gd name="T29" fmla="*/ 97 h 299"/>
                <a:gd name="T30" fmla="*/ 330 w 458"/>
                <a:gd name="T31" fmla="*/ 116 h 299"/>
                <a:gd name="T32" fmla="*/ 374 w 458"/>
                <a:gd name="T33" fmla="*/ 139 h 299"/>
                <a:gd name="T34" fmla="*/ 429 w 458"/>
                <a:gd name="T35" fmla="*/ 121 h 299"/>
                <a:gd name="T36" fmla="*/ 452 w 458"/>
                <a:gd name="T37" fmla="*/ 77 h 299"/>
                <a:gd name="T38" fmla="*/ 451 w 458"/>
                <a:gd name="T39" fmla="*/ 75 h 299"/>
                <a:gd name="T40" fmla="*/ 357 w 458"/>
                <a:gd name="T41" fmla="*/ 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8" h="299">
                  <a:moveTo>
                    <a:pt x="357" y="8"/>
                  </a:moveTo>
                  <a:cubicBezTo>
                    <a:pt x="288" y="0"/>
                    <a:pt x="191" y="50"/>
                    <a:pt x="184" y="54"/>
                  </a:cubicBezTo>
                  <a:cubicBezTo>
                    <a:pt x="176" y="58"/>
                    <a:pt x="77" y="103"/>
                    <a:pt x="40" y="161"/>
                  </a:cubicBezTo>
                  <a:cubicBezTo>
                    <a:pt x="0" y="225"/>
                    <a:pt x="34" y="276"/>
                    <a:pt x="35" y="277"/>
                  </a:cubicBezTo>
                  <a:cubicBezTo>
                    <a:pt x="35" y="278"/>
                    <a:pt x="36" y="278"/>
                    <a:pt x="36" y="279"/>
                  </a:cubicBezTo>
                  <a:cubicBezTo>
                    <a:pt x="47" y="295"/>
                    <a:pt x="69" y="299"/>
                    <a:pt x="85" y="288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49" y="245"/>
                    <a:pt x="153" y="223"/>
                    <a:pt x="142" y="207"/>
                  </a:cubicBezTo>
                  <a:cubicBezTo>
                    <a:pt x="138" y="201"/>
                    <a:pt x="133" y="197"/>
                    <a:pt x="128" y="195"/>
                  </a:cubicBezTo>
                  <a:cubicBezTo>
                    <a:pt x="111" y="157"/>
                    <a:pt x="200" y="117"/>
                    <a:pt x="211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112"/>
                    <a:pt x="211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23" y="106"/>
                    <a:pt x="310" y="61"/>
                    <a:pt x="329" y="97"/>
                  </a:cubicBezTo>
                  <a:cubicBezTo>
                    <a:pt x="328" y="103"/>
                    <a:pt x="328" y="109"/>
                    <a:pt x="330" y="116"/>
                  </a:cubicBezTo>
                  <a:cubicBezTo>
                    <a:pt x="335" y="134"/>
                    <a:pt x="355" y="145"/>
                    <a:pt x="374" y="139"/>
                  </a:cubicBezTo>
                  <a:cubicBezTo>
                    <a:pt x="429" y="121"/>
                    <a:pt x="429" y="121"/>
                    <a:pt x="429" y="121"/>
                  </a:cubicBezTo>
                  <a:cubicBezTo>
                    <a:pt x="447" y="116"/>
                    <a:pt x="458" y="96"/>
                    <a:pt x="452" y="77"/>
                  </a:cubicBezTo>
                  <a:cubicBezTo>
                    <a:pt x="452" y="76"/>
                    <a:pt x="451" y="76"/>
                    <a:pt x="451" y="75"/>
                  </a:cubicBezTo>
                  <a:cubicBezTo>
                    <a:pt x="451" y="74"/>
                    <a:pt x="432" y="15"/>
                    <a:pt x="35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87" name="Freeform 7"/>
            <p:cNvSpPr>
              <a:spLocks noEditPoints="1"/>
            </p:cNvSpPr>
            <p:nvPr/>
          </p:nvSpPr>
          <p:spPr bwMode="auto">
            <a:xfrm>
              <a:off x="180975" y="1273176"/>
              <a:ext cx="1270000" cy="828675"/>
            </a:xfrm>
            <a:custGeom>
              <a:avLst/>
              <a:gdLst>
                <a:gd name="T0" fmla="*/ 442 w 445"/>
                <a:gd name="T1" fmla="*/ 213 h 290"/>
                <a:gd name="T2" fmla="*/ 313 w 445"/>
                <a:gd name="T3" fmla="*/ 55 h 290"/>
                <a:gd name="T4" fmla="*/ 313 w 445"/>
                <a:gd name="T5" fmla="*/ 26 h 290"/>
                <a:gd name="T6" fmla="*/ 262 w 445"/>
                <a:gd name="T7" fmla="*/ 26 h 290"/>
                <a:gd name="T8" fmla="*/ 183 w 445"/>
                <a:gd name="T9" fmla="*/ 30 h 290"/>
                <a:gd name="T10" fmla="*/ 157 w 445"/>
                <a:gd name="T11" fmla="*/ 0 h 290"/>
                <a:gd name="T12" fmla="*/ 132 w 445"/>
                <a:gd name="T13" fmla="*/ 46 h 290"/>
                <a:gd name="T14" fmla="*/ 132 w 445"/>
                <a:gd name="T15" fmla="*/ 48 h 290"/>
                <a:gd name="T16" fmla="*/ 132 w 445"/>
                <a:gd name="T17" fmla="*/ 53 h 290"/>
                <a:gd name="T18" fmla="*/ 3 w 445"/>
                <a:gd name="T19" fmla="*/ 213 h 290"/>
                <a:gd name="T20" fmla="*/ 0 w 445"/>
                <a:gd name="T21" fmla="*/ 234 h 290"/>
                <a:gd name="T22" fmla="*/ 0 w 445"/>
                <a:gd name="T23" fmla="*/ 278 h 290"/>
                <a:gd name="T24" fmla="*/ 433 w 445"/>
                <a:gd name="T25" fmla="*/ 290 h 290"/>
                <a:gd name="T26" fmla="*/ 445 w 445"/>
                <a:gd name="T27" fmla="*/ 234 h 290"/>
                <a:gd name="T28" fmla="*/ 445 w 445"/>
                <a:gd name="T29" fmla="*/ 230 h 290"/>
                <a:gd name="T30" fmla="*/ 175 w 445"/>
                <a:gd name="T31" fmla="*/ 246 h 290"/>
                <a:gd name="T32" fmla="*/ 146 w 445"/>
                <a:gd name="T33" fmla="*/ 240 h 290"/>
                <a:gd name="T34" fmla="*/ 153 w 445"/>
                <a:gd name="T35" fmla="*/ 211 h 290"/>
                <a:gd name="T36" fmla="*/ 181 w 445"/>
                <a:gd name="T37" fmla="*/ 218 h 290"/>
                <a:gd name="T38" fmla="*/ 181 w 445"/>
                <a:gd name="T39" fmla="*/ 187 h 290"/>
                <a:gd name="T40" fmla="*/ 153 w 445"/>
                <a:gd name="T41" fmla="*/ 193 h 290"/>
                <a:gd name="T42" fmla="*/ 146 w 445"/>
                <a:gd name="T43" fmla="*/ 164 h 290"/>
                <a:gd name="T44" fmla="*/ 175 w 445"/>
                <a:gd name="T45" fmla="*/ 158 h 290"/>
                <a:gd name="T46" fmla="*/ 181 w 445"/>
                <a:gd name="T47" fmla="*/ 187 h 290"/>
                <a:gd name="T48" fmla="*/ 175 w 445"/>
                <a:gd name="T49" fmla="*/ 140 h 290"/>
                <a:gd name="T50" fmla="*/ 146 w 445"/>
                <a:gd name="T51" fmla="*/ 134 h 290"/>
                <a:gd name="T52" fmla="*/ 153 w 445"/>
                <a:gd name="T53" fmla="*/ 105 h 290"/>
                <a:gd name="T54" fmla="*/ 181 w 445"/>
                <a:gd name="T55" fmla="*/ 111 h 290"/>
                <a:gd name="T56" fmla="*/ 240 w 445"/>
                <a:gd name="T57" fmla="*/ 240 h 290"/>
                <a:gd name="T58" fmla="*/ 211 w 445"/>
                <a:gd name="T59" fmla="*/ 246 h 290"/>
                <a:gd name="T60" fmla="*/ 205 w 445"/>
                <a:gd name="T61" fmla="*/ 218 h 290"/>
                <a:gd name="T62" fmla="*/ 234 w 445"/>
                <a:gd name="T63" fmla="*/ 211 h 290"/>
                <a:gd name="T64" fmla="*/ 240 w 445"/>
                <a:gd name="T65" fmla="*/ 240 h 290"/>
                <a:gd name="T66" fmla="*/ 234 w 445"/>
                <a:gd name="T67" fmla="*/ 193 h 290"/>
                <a:gd name="T68" fmla="*/ 205 w 445"/>
                <a:gd name="T69" fmla="*/ 187 h 290"/>
                <a:gd name="T70" fmla="*/ 211 w 445"/>
                <a:gd name="T71" fmla="*/ 158 h 290"/>
                <a:gd name="T72" fmla="*/ 240 w 445"/>
                <a:gd name="T73" fmla="*/ 164 h 290"/>
                <a:gd name="T74" fmla="*/ 240 w 445"/>
                <a:gd name="T75" fmla="*/ 134 h 290"/>
                <a:gd name="T76" fmla="*/ 211 w 445"/>
                <a:gd name="T77" fmla="*/ 140 h 290"/>
                <a:gd name="T78" fmla="*/ 205 w 445"/>
                <a:gd name="T79" fmla="*/ 111 h 290"/>
                <a:gd name="T80" fmla="*/ 234 w 445"/>
                <a:gd name="T81" fmla="*/ 105 h 290"/>
                <a:gd name="T82" fmla="*/ 240 w 445"/>
                <a:gd name="T83" fmla="*/ 134 h 290"/>
                <a:gd name="T84" fmla="*/ 292 w 445"/>
                <a:gd name="T85" fmla="*/ 246 h 290"/>
                <a:gd name="T86" fmla="*/ 263 w 445"/>
                <a:gd name="T87" fmla="*/ 240 h 290"/>
                <a:gd name="T88" fmla="*/ 269 w 445"/>
                <a:gd name="T89" fmla="*/ 211 h 290"/>
                <a:gd name="T90" fmla="*/ 298 w 445"/>
                <a:gd name="T91" fmla="*/ 218 h 290"/>
                <a:gd name="T92" fmla="*/ 298 w 445"/>
                <a:gd name="T93" fmla="*/ 187 h 290"/>
                <a:gd name="T94" fmla="*/ 269 w 445"/>
                <a:gd name="T95" fmla="*/ 193 h 290"/>
                <a:gd name="T96" fmla="*/ 263 w 445"/>
                <a:gd name="T97" fmla="*/ 164 h 290"/>
                <a:gd name="T98" fmla="*/ 292 w 445"/>
                <a:gd name="T99" fmla="*/ 158 h 290"/>
                <a:gd name="T100" fmla="*/ 298 w 445"/>
                <a:gd name="T101" fmla="*/ 187 h 290"/>
                <a:gd name="T102" fmla="*/ 292 w 445"/>
                <a:gd name="T103" fmla="*/ 140 h 290"/>
                <a:gd name="T104" fmla="*/ 263 w 445"/>
                <a:gd name="T105" fmla="*/ 134 h 290"/>
                <a:gd name="T106" fmla="*/ 269 w 445"/>
                <a:gd name="T107" fmla="*/ 105 h 290"/>
                <a:gd name="T108" fmla="*/ 298 w 445"/>
                <a:gd name="T109" fmla="*/ 11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" h="290">
                  <a:moveTo>
                    <a:pt x="445" y="230"/>
                  </a:moveTo>
                  <a:cubicBezTo>
                    <a:pt x="445" y="224"/>
                    <a:pt x="444" y="218"/>
                    <a:pt x="442" y="213"/>
                  </a:cubicBezTo>
                  <a:cubicBezTo>
                    <a:pt x="433" y="184"/>
                    <a:pt x="397" y="165"/>
                    <a:pt x="397" y="165"/>
                  </a:cubicBezTo>
                  <a:cubicBezTo>
                    <a:pt x="325" y="114"/>
                    <a:pt x="314" y="77"/>
                    <a:pt x="313" y="55"/>
                  </a:cubicBezTo>
                  <a:cubicBezTo>
                    <a:pt x="313" y="54"/>
                    <a:pt x="313" y="54"/>
                    <a:pt x="313" y="53"/>
                  </a:cubicBezTo>
                  <a:cubicBezTo>
                    <a:pt x="313" y="26"/>
                    <a:pt x="313" y="26"/>
                    <a:pt x="313" y="26"/>
                  </a:cubicBezTo>
                  <a:cubicBezTo>
                    <a:pt x="313" y="12"/>
                    <a:pt x="302" y="0"/>
                    <a:pt x="288" y="0"/>
                  </a:cubicBezTo>
                  <a:cubicBezTo>
                    <a:pt x="274" y="0"/>
                    <a:pt x="262" y="12"/>
                    <a:pt x="262" y="26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20" y="42"/>
                    <a:pt x="193" y="34"/>
                    <a:pt x="183" y="30"/>
                  </a:cubicBezTo>
                  <a:cubicBezTo>
                    <a:pt x="183" y="26"/>
                    <a:pt x="183" y="26"/>
                    <a:pt x="183" y="26"/>
                  </a:cubicBezTo>
                  <a:cubicBezTo>
                    <a:pt x="183" y="12"/>
                    <a:pt x="172" y="0"/>
                    <a:pt x="157" y="0"/>
                  </a:cubicBezTo>
                  <a:cubicBezTo>
                    <a:pt x="143" y="0"/>
                    <a:pt x="132" y="12"/>
                    <a:pt x="132" y="2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2" y="47"/>
                    <a:pt x="132" y="48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73"/>
                    <a:pt x="122" y="113"/>
                    <a:pt x="48" y="165"/>
                  </a:cubicBezTo>
                  <a:cubicBezTo>
                    <a:pt x="48" y="165"/>
                    <a:pt x="11" y="184"/>
                    <a:pt x="3" y="213"/>
                  </a:cubicBezTo>
                  <a:cubicBezTo>
                    <a:pt x="1" y="218"/>
                    <a:pt x="0" y="224"/>
                    <a:pt x="0" y="230"/>
                  </a:cubicBezTo>
                  <a:cubicBezTo>
                    <a:pt x="0" y="231"/>
                    <a:pt x="0" y="232"/>
                    <a:pt x="0" y="234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85"/>
                    <a:pt x="6" y="290"/>
                    <a:pt x="12" y="290"/>
                  </a:cubicBezTo>
                  <a:cubicBezTo>
                    <a:pt x="433" y="290"/>
                    <a:pt x="433" y="290"/>
                    <a:pt x="433" y="290"/>
                  </a:cubicBezTo>
                  <a:cubicBezTo>
                    <a:pt x="439" y="290"/>
                    <a:pt x="445" y="285"/>
                    <a:pt x="445" y="278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2"/>
                    <a:pt x="445" y="231"/>
                    <a:pt x="445" y="230"/>
                  </a:cubicBezTo>
                  <a:close/>
                  <a:moveTo>
                    <a:pt x="181" y="240"/>
                  </a:moveTo>
                  <a:cubicBezTo>
                    <a:pt x="181" y="244"/>
                    <a:pt x="179" y="246"/>
                    <a:pt x="175" y="246"/>
                  </a:cubicBezTo>
                  <a:cubicBezTo>
                    <a:pt x="153" y="246"/>
                    <a:pt x="153" y="246"/>
                    <a:pt x="153" y="246"/>
                  </a:cubicBezTo>
                  <a:cubicBezTo>
                    <a:pt x="149" y="246"/>
                    <a:pt x="146" y="244"/>
                    <a:pt x="146" y="240"/>
                  </a:cubicBezTo>
                  <a:cubicBezTo>
                    <a:pt x="146" y="218"/>
                    <a:pt x="146" y="218"/>
                    <a:pt x="146" y="218"/>
                  </a:cubicBezTo>
                  <a:cubicBezTo>
                    <a:pt x="146" y="214"/>
                    <a:pt x="149" y="211"/>
                    <a:pt x="153" y="211"/>
                  </a:cubicBezTo>
                  <a:cubicBezTo>
                    <a:pt x="175" y="211"/>
                    <a:pt x="175" y="211"/>
                    <a:pt x="175" y="211"/>
                  </a:cubicBezTo>
                  <a:cubicBezTo>
                    <a:pt x="179" y="211"/>
                    <a:pt x="181" y="214"/>
                    <a:pt x="181" y="218"/>
                  </a:cubicBezTo>
                  <a:lnTo>
                    <a:pt x="181" y="240"/>
                  </a:lnTo>
                  <a:close/>
                  <a:moveTo>
                    <a:pt x="181" y="187"/>
                  </a:moveTo>
                  <a:cubicBezTo>
                    <a:pt x="181" y="190"/>
                    <a:pt x="179" y="193"/>
                    <a:pt x="175" y="193"/>
                  </a:cubicBezTo>
                  <a:cubicBezTo>
                    <a:pt x="153" y="193"/>
                    <a:pt x="153" y="193"/>
                    <a:pt x="153" y="193"/>
                  </a:cubicBezTo>
                  <a:cubicBezTo>
                    <a:pt x="149" y="193"/>
                    <a:pt x="146" y="190"/>
                    <a:pt x="146" y="187"/>
                  </a:cubicBezTo>
                  <a:cubicBezTo>
                    <a:pt x="146" y="164"/>
                    <a:pt x="146" y="164"/>
                    <a:pt x="146" y="164"/>
                  </a:cubicBezTo>
                  <a:cubicBezTo>
                    <a:pt x="146" y="161"/>
                    <a:pt x="149" y="158"/>
                    <a:pt x="153" y="158"/>
                  </a:cubicBezTo>
                  <a:cubicBezTo>
                    <a:pt x="175" y="158"/>
                    <a:pt x="175" y="158"/>
                    <a:pt x="175" y="158"/>
                  </a:cubicBezTo>
                  <a:cubicBezTo>
                    <a:pt x="179" y="158"/>
                    <a:pt x="181" y="161"/>
                    <a:pt x="181" y="164"/>
                  </a:cubicBezTo>
                  <a:lnTo>
                    <a:pt x="181" y="187"/>
                  </a:lnTo>
                  <a:close/>
                  <a:moveTo>
                    <a:pt x="181" y="134"/>
                  </a:moveTo>
                  <a:cubicBezTo>
                    <a:pt x="181" y="137"/>
                    <a:pt x="179" y="140"/>
                    <a:pt x="175" y="140"/>
                  </a:cubicBezTo>
                  <a:cubicBezTo>
                    <a:pt x="153" y="140"/>
                    <a:pt x="153" y="140"/>
                    <a:pt x="153" y="140"/>
                  </a:cubicBezTo>
                  <a:cubicBezTo>
                    <a:pt x="149" y="140"/>
                    <a:pt x="146" y="137"/>
                    <a:pt x="146" y="134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6" y="108"/>
                    <a:pt x="149" y="105"/>
                    <a:pt x="153" y="105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9" y="105"/>
                    <a:pt x="181" y="108"/>
                    <a:pt x="181" y="111"/>
                  </a:cubicBezTo>
                  <a:lnTo>
                    <a:pt x="181" y="134"/>
                  </a:lnTo>
                  <a:close/>
                  <a:moveTo>
                    <a:pt x="240" y="240"/>
                  </a:moveTo>
                  <a:cubicBezTo>
                    <a:pt x="240" y="244"/>
                    <a:pt x="237" y="246"/>
                    <a:pt x="234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8" y="246"/>
                    <a:pt x="205" y="244"/>
                    <a:pt x="205" y="240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5" y="214"/>
                    <a:pt x="208" y="211"/>
                    <a:pt x="211" y="211"/>
                  </a:cubicBezTo>
                  <a:cubicBezTo>
                    <a:pt x="234" y="211"/>
                    <a:pt x="234" y="211"/>
                    <a:pt x="234" y="211"/>
                  </a:cubicBezTo>
                  <a:cubicBezTo>
                    <a:pt x="237" y="211"/>
                    <a:pt x="240" y="214"/>
                    <a:pt x="240" y="218"/>
                  </a:cubicBezTo>
                  <a:lnTo>
                    <a:pt x="240" y="240"/>
                  </a:lnTo>
                  <a:close/>
                  <a:moveTo>
                    <a:pt x="240" y="187"/>
                  </a:moveTo>
                  <a:cubicBezTo>
                    <a:pt x="240" y="190"/>
                    <a:pt x="237" y="193"/>
                    <a:pt x="234" y="193"/>
                  </a:cubicBezTo>
                  <a:cubicBezTo>
                    <a:pt x="211" y="193"/>
                    <a:pt x="211" y="193"/>
                    <a:pt x="211" y="193"/>
                  </a:cubicBezTo>
                  <a:cubicBezTo>
                    <a:pt x="208" y="193"/>
                    <a:pt x="205" y="190"/>
                    <a:pt x="205" y="187"/>
                  </a:cubicBezTo>
                  <a:cubicBezTo>
                    <a:pt x="205" y="164"/>
                    <a:pt x="205" y="164"/>
                    <a:pt x="205" y="164"/>
                  </a:cubicBezTo>
                  <a:cubicBezTo>
                    <a:pt x="205" y="161"/>
                    <a:pt x="208" y="158"/>
                    <a:pt x="211" y="158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37" y="158"/>
                    <a:pt x="240" y="161"/>
                    <a:pt x="240" y="164"/>
                  </a:cubicBezTo>
                  <a:lnTo>
                    <a:pt x="240" y="187"/>
                  </a:lnTo>
                  <a:close/>
                  <a:moveTo>
                    <a:pt x="240" y="134"/>
                  </a:moveTo>
                  <a:cubicBezTo>
                    <a:pt x="240" y="137"/>
                    <a:pt x="237" y="140"/>
                    <a:pt x="234" y="140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208" y="140"/>
                    <a:pt x="205" y="137"/>
                    <a:pt x="205" y="134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5" y="108"/>
                    <a:pt x="208" y="105"/>
                    <a:pt x="211" y="105"/>
                  </a:cubicBezTo>
                  <a:cubicBezTo>
                    <a:pt x="234" y="105"/>
                    <a:pt x="234" y="105"/>
                    <a:pt x="234" y="105"/>
                  </a:cubicBezTo>
                  <a:cubicBezTo>
                    <a:pt x="237" y="105"/>
                    <a:pt x="240" y="108"/>
                    <a:pt x="240" y="111"/>
                  </a:cubicBezTo>
                  <a:lnTo>
                    <a:pt x="240" y="134"/>
                  </a:lnTo>
                  <a:close/>
                  <a:moveTo>
                    <a:pt x="298" y="240"/>
                  </a:moveTo>
                  <a:cubicBezTo>
                    <a:pt x="298" y="244"/>
                    <a:pt x="296" y="246"/>
                    <a:pt x="292" y="246"/>
                  </a:cubicBezTo>
                  <a:cubicBezTo>
                    <a:pt x="269" y="246"/>
                    <a:pt x="269" y="246"/>
                    <a:pt x="269" y="246"/>
                  </a:cubicBezTo>
                  <a:cubicBezTo>
                    <a:pt x="266" y="246"/>
                    <a:pt x="263" y="244"/>
                    <a:pt x="263" y="240"/>
                  </a:cubicBezTo>
                  <a:cubicBezTo>
                    <a:pt x="263" y="218"/>
                    <a:pt x="263" y="218"/>
                    <a:pt x="263" y="218"/>
                  </a:cubicBezTo>
                  <a:cubicBezTo>
                    <a:pt x="263" y="214"/>
                    <a:pt x="266" y="211"/>
                    <a:pt x="269" y="211"/>
                  </a:cubicBezTo>
                  <a:cubicBezTo>
                    <a:pt x="292" y="211"/>
                    <a:pt x="292" y="211"/>
                    <a:pt x="292" y="211"/>
                  </a:cubicBezTo>
                  <a:cubicBezTo>
                    <a:pt x="296" y="211"/>
                    <a:pt x="298" y="214"/>
                    <a:pt x="298" y="218"/>
                  </a:cubicBezTo>
                  <a:lnTo>
                    <a:pt x="298" y="240"/>
                  </a:lnTo>
                  <a:close/>
                  <a:moveTo>
                    <a:pt x="298" y="187"/>
                  </a:moveTo>
                  <a:cubicBezTo>
                    <a:pt x="298" y="190"/>
                    <a:pt x="296" y="193"/>
                    <a:pt x="292" y="193"/>
                  </a:cubicBezTo>
                  <a:cubicBezTo>
                    <a:pt x="269" y="193"/>
                    <a:pt x="269" y="193"/>
                    <a:pt x="269" y="193"/>
                  </a:cubicBezTo>
                  <a:cubicBezTo>
                    <a:pt x="266" y="193"/>
                    <a:pt x="263" y="190"/>
                    <a:pt x="263" y="187"/>
                  </a:cubicBezTo>
                  <a:cubicBezTo>
                    <a:pt x="263" y="164"/>
                    <a:pt x="263" y="164"/>
                    <a:pt x="263" y="164"/>
                  </a:cubicBezTo>
                  <a:cubicBezTo>
                    <a:pt x="263" y="161"/>
                    <a:pt x="266" y="158"/>
                    <a:pt x="269" y="158"/>
                  </a:cubicBezTo>
                  <a:cubicBezTo>
                    <a:pt x="292" y="158"/>
                    <a:pt x="292" y="158"/>
                    <a:pt x="292" y="158"/>
                  </a:cubicBezTo>
                  <a:cubicBezTo>
                    <a:pt x="296" y="158"/>
                    <a:pt x="298" y="161"/>
                    <a:pt x="298" y="164"/>
                  </a:cubicBezTo>
                  <a:lnTo>
                    <a:pt x="298" y="187"/>
                  </a:lnTo>
                  <a:close/>
                  <a:moveTo>
                    <a:pt x="298" y="134"/>
                  </a:moveTo>
                  <a:cubicBezTo>
                    <a:pt x="298" y="137"/>
                    <a:pt x="296" y="140"/>
                    <a:pt x="292" y="140"/>
                  </a:cubicBezTo>
                  <a:cubicBezTo>
                    <a:pt x="269" y="140"/>
                    <a:pt x="269" y="140"/>
                    <a:pt x="269" y="140"/>
                  </a:cubicBezTo>
                  <a:cubicBezTo>
                    <a:pt x="266" y="140"/>
                    <a:pt x="263" y="137"/>
                    <a:pt x="263" y="134"/>
                  </a:cubicBezTo>
                  <a:cubicBezTo>
                    <a:pt x="263" y="111"/>
                    <a:pt x="263" y="111"/>
                    <a:pt x="263" y="111"/>
                  </a:cubicBezTo>
                  <a:cubicBezTo>
                    <a:pt x="263" y="108"/>
                    <a:pt x="266" y="105"/>
                    <a:pt x="269" y="105"/>
                  </a:cubicBezTo>
                  <a:cubicBezTo>
                    <a:pt x="292" y="105"/>
                    <a:pt x="292" y="105"/>
                    <a:pt x="292" y="105"/>
                  </a:cubicBezTo>
                  <a:cubicBezTo>
                    <a:pt x="296" y="105"/>
                    <a:pt x="298" y="108"/>
                    <a:pt x="298" y="111"/>
                  </a:cubicBezTo>
                  <a:lnTo>
                    <a:pt x="298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88" name="Freeform 8"/>
            <p:cNvSpPr>
              <a:spLocks/>
            </p:cNvSpPr>
            <p:nvPr/>
          </p:nvSpPr>
          <p:spPr bwMode="auto">
            <a:xfrm>
              <a:off x="1165225" y="1162051"/>
              <a:ext cx="157163" cy="150813"/>
            </a:xfrm>
            <a:custGeom>
              <a:avLst/>
              <a:gdLst>
                <a:gd name="T0" fmla="*/ 31 w 99"/>
                <a:gd name="T1" fmla="*/ 95 h 95"/>
                <a:gd name="T2" fmla="*/ 0 w 99"/>
                <a:gd name="T3" fmla="*/ 0 h 95"/>
                <a:gd name="T4" fmla="*/ 99 w 99"/>
                <a:gd name="T5" fmla="*/ 39 h 95"/>
                <a:gd name="T6" fmla="*/ 31 w 99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95">
                  <a:moveTo>
                    <a:pt x="31" y="95"/>
                  </a:moveTo>
                  <a:lnTo>
                    <a:pt x="0" y="0"/>
                  </a:lnTo>
                  <a:lnTo>
                    <a:pt x="99" y="39"/>
                  </a:lnTo>
                  <a:lnTo>
                    <a:pt x="3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89" name="Freeform 9"/>
            <p:cNvSpPr>
              <a:spLocks noEditPoints="1"/>
            </p:cNvSpPr>
            <p:nvPr/>
          </p:nvSpPr>
          <p:spPr bwMode="auto">
            <a:xfrm>
              <a:off x="1162050" y="1155701"/>
              <a:ext cx="592138" cy="409575"/>
            </a:xfrm>
            <a:custGeom>
              <a:avLst/>
              <a:gdLst>
                <a:gd name="T0" fmla="*/ 104 w 207"/>
                <a:gd name="T1" fmla="*/ 0 h 143"/>
                <a:gd name="T2" fmla="*/ 0 w 207"/>
                <a:gd name="T3" fmla="*/ 71 h 143"/>
                <a:gd name="T4" fmla="*/ 104 w 207"/>
                <a:gd name="T5" fmla="*/ 143 h 143"/>
                <a:gd name="T6" fmla="*/ 207 w 207"/>
                <a:gd name="T7" fmla="*/ 71 h 143"/>
                <a:gd name="T8" fmla="*/ 104 w 207"/>
                <a:gd name="T9" fmla="*/ 0 h 143"/>
                <a:gd name="T10" fmla="*/ 54 w 207"/>
                <a:gd name="T11" fmla="*/ 85 h 143"/>
                <a:gd name="T12" fmla="*/ 40 w 207"/>
                <a:gd name="T13" fmla="*/ 71 h 143"/>
                <a:gd name="T14" fmla="*/ 54 w 207"/>
                <a:gd name="T15" fmla="*/ 57 h 143"/>
                <a:gd name="T16" fmla="*/ 68 w 207"/>
                <a:gd name="T17" fmla="*/ 71 h 143"/>
                <a:gd name="T18" fmla="*/ 54 w 207"/>
                <a:gd name="T19" fmla="*/ 85 h 143"/>
                <a:gd name="T20" fmla="*/ 104 w 207"/>
                <a:gd name="T21" fmla="*/ 85 h 143"/>
                <a:gd name="T22" fmla="*/ 90 w 207"/>
                <a:gd name="T23" fmla="*/ 71 h 143"/>
                <a:gd name="T24" fmla="*/ 104 w 207"/>
                <a:gd name="T25" fmla="*/ 57 h 143"/>
                <a:gd name="T26" fmla="*/ 118 w 207"/>
                <a:gd name="T27" fmla="*/ 71 h 143"/>
                <a:gd name="T28" fmla="*/ 104 w 207"/>
                <a:gd name="T29" fmla="*/ 85 h 143"/>
                <a:gd name="T30" fmla="*/ 154 w 207"/>
                <a:gd name="T31" fmla="*/ 85 h 143"/>
                <a:gd name="T32" fmla="*/ 140 w 207"/>
                <a:gd name="T33" fmla="*/ 71 h 143"/>
                <a:gd name="T34" fmla="*/ 154 w 207"/>
                <a:gd name="T35" fmla="*/ 57 h 143"/>
                <a:gd name="T36" fmla="*/ 168 w 207"/>
                <a:gd name="T37" fmla="*/ 71 h 143"/>
                <a:gd name="T38" fmla="*/ 154 w 207"/>
                <a:gd name="T39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143">
                  <a:moveTo>
                    <a:pt x="104" y="0"/>
                  </a:moveTo>
                  <a:cubicBezTo>
                    <a:pt x="47" y="0"/>
                    <a:pt x="0" y="32"/>
                    <a:pt x="0" y="71"/>
                  </a:cubicBezTo>
                  <a:cubicBezTo>
                    <a:pt x="0" y="111"/>
                    <a:pt x="47" y="143"/>
                    <a:pt x="104" y="143"/>
                  </a:cubicBezTo>
                  <a:cubicBezTo>
                    <a:pt x="161" y="143"/>
                    <a:pt x="207" y="111"/>
                    <a:pt x="207" y="71"/>
                  </a:cubicBezTo>
                  <a:cubicBezTo>
                    <a:pt x="207" y="32"/>
                    <a:pt x="161" y="0"/>
                    <a:pt x="104" y="0"/>
                  </a:cubicBezTo>
                  <a:close/>
                  <a:moveTo>
                    <a:pt x="54" y="85"/>
                  </a:moveTo>
                  <a:cubicBezTo>
                    <a:pt x="46" y="85"/>
                    <a:pt x="40" y="79"/>
                    <a:pt x="40" y="71"/>
                  </a:cubicBezTo>
                  <a:cubicBezTo>
                    <a:pt x="40" y="64"/>
                    <a:pt x="46" y="57"/>
                    <a:pt x="54" y="57"/>
                  </a:cubicBezTo>
                  <a:cubicBezTo>
                    <a:pt x="62" y="57"/>
                    <a:pt x="68" y="64"/>
                    <a:pt x="68" y="71"/>
                  </a:cubicBezTo>
                  <a:cubicBezTo>
                    <a:pt x="68" y="79"/>
                    <a:pt x="62" y="85"/>
                    <a:pt x="54" y="85"/>
                  </a:cubicBezTo>
                  <a:close/>
                  <a:moveTo>
                    <a:pt x="104" y="85"/>
                  </a:moveTo>
                  <a:cubicBezTo>
                    <a:pt x="96" y="85"/>
                    <a:pt x="90" y="79"/>
                    <a:pt x="90" y="71"/>
                  </a:cubicBezTo>
                  <a:cubicBezTo>
                    <a:pt x="90" y="64"/>
                    <a:pt x="96" y="57"/>
                    <a:pt x="104" y="57"/>
                  </a:cubicBezTo>
                  <a:cubicBezTo>
                    <a:pt x="112" y="57"/>
                    <a:pt x="118" y="64"/>
                    <a:pt x="118" y="71"/>
                  </a:cubicBezTo>
                  <a:cubicBezTo>
                    <a:pt x="118" y="79"/>
                    <a:pt x="112" y="85"/>
                    <a:pt x="104" y="85"/>
                  </a:cubicBezTo>
                  <a:close/>
                  <a:moveTo>
                    <a:pt x="154" y="85"/>
                  </a:moveTo>
                  <a:cubicBezTo>
                    <a:pt x="146" y="85"/>
                    <a:pt x="140" y="79"/>
                    <a:pt x="140" y="71"/>
                  </a:cubicBezTo>
                  <a:cubicBezTo>
                    <a:pt x="140" y="64"/>
                    <a:pt x="146" y="57"/>
                    <a:pt x="154" y="57"/>
                  </a:cubicBezTo>
                  <a:cubicBezTo>
                    <a:pt x="162" y="57"/>
                    <a:pt x="168" y="64"/>
                    <a:pt x="168" y="71"/>
                  </a:cubicBezTo>
                  <a:cubicBezTo>
                    <a:pt x="168" y="79"/>
                    <a:pt x="162" y="85"/>
                    <a:pt x="15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</p:grpSp>
      <p:sp>
        <p:nvSpPr>
          <p:cNvPr id="82" name="TextBox 60"/>
          <p:cNvSpPr txBox="1"/>
          <p:nvPr/>
        </p:nvSpPr>
        <p:spPr>
          <a:xfrm>
            <a:off x="6864086" y="4372230"/>
            <a:ext cx="505267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3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3" name="Freeform 10"/>
          <p:cNvSpPr>
            <a:spLocks/>
          </p:cNvSpPr>
          <p:nvPr/>
        </p:nvSpPr>
        <p:spPr bwMode="auto">
          <a:xfrm>
            <a:off x="4670995" y="4225390"/>
            <a:ext cx="606160" cy="271363"/>
          </a:xfrm>
          <a:custGeom>
            <a:avLst/>
            <a:gdLst>
              <a:gd name="T0" fmla="*/ 0 w 516"/>
              <a:gd name="T1" fmla="*/ 231 h 231"/>
              <a:gd name="T2" fmla="*/ 398 w 516"/>
              <a:gd name="T3" fmla="*/ 0 h 231"/>
              <a:gd name="T4" fmla="*/ 516 w 516"/>
              <a:gd name="T5" fmla="*/ 0 h 231"/>
              <a:gd name="T6" fmla="*/ 516 w 516"/>
              <a:gd name="T7" fmla="*/ 231 h 231"/>
              <a:gd name="T8" fmla="*/ 0 w 516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" h="231">
                <a:moveTo>
                  <a:pt x="0" y="231"/>
                </a:moveTo>
                <a:lnTo>
                  <a:pt x="398" y="0"/>
                </a:lnTo>
                <a:lnTo>
                  <a:pt x="516" y="0"/>
                </a:lnTo>
                <a:lnTo>
                  <a:pt x="516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5A4C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94" name="Freeform 11"/>
          <p:cNvSpPr>
            <a:spLocks/>
          </p:cNvSpPr>
          <p:nvPr/>
        </p:nvSpPr>
        <p:spPr bwMode="auto">
          <a:xfrm>
            <a:off x="4588763" y="4178401"/>
            <a:ext cx="1375605" cy="1588231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95" name="Freeform 21"/>
          <p:cNvSpPr>
            <a:spLocks/>
          </p:cNvSpPr>
          <p:nvPr/>
        </p:nvSpPr>
        <p:spPr bwMode="auto">
          <a:xfrm>
            <a:off x="4688087" y="4216844"/>
            <a:ext cx="467541" cy="505132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0B143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084526" y="4915177"/>
            <a:ext cx="405288" cy="530443"/>
            <a:chOff x="2951163" y="2495550"/>
            <a:chExt cx="1208088" cy="1581150"/>
          </a:xfrm>
          <a:solidFill>
            <a:srgbClr val="867188"/>
          </a:solidFill>
        </p:grpSpPr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978150" y="2911475"/>
              <a:ext cx="230188" cy="306388"/>
            </a:xfrm>
            <a:custGeom>
              <a:avLst/>
              <a:gdLst>
                <a:gd name="T0" fmla="*/ 69 w 79"/>
                <a:gd name="T1" fmla="*/ 40 h 105"/>
                <a:gd name="T2" fmla="*/ 70 w 79"/>
                <a:gd name="T3" fmla="*/ 3 h 105"/>
                <a:gd name="T4" fmla="*/ 52 w 79"/>
                <a:gd name="T5" fmla="*/ 0 h 105"/>
                <a:gd name="T6" fmla="*/ 0 w 79"/>
                <a:gd name="T7" fmla="*/ 52 h 105"/>
                <a:gd name="T8" fmla="*/ 52 w 79"/>
                <a:gd name="T9" fmla="*/ 105 h 105"/>
                <a:gd name="T10" fmla="*/ 79 w 79"/>
                <a:gd name="T11" fmla="*/ 97 h 105"/>
                <a:gd name="T12" fmla="*/ 69 w 79"/>
                <a:gd name="T1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5">
                  <a:moveTo>
                    <a:pt x="69" y="40"/>
                  </a:moveTo>
                  <a:cubicBezTo>
                    <a:pt x="69" y="25"/>
                    <a:pt x="62" y="15"/>
                    <a:pt x="70" y="3"/>
                  </a:cubicBezTo>
                  <a:cubicBezTo>
                    <a:pt x="65" y="1"/>
                    <a:pt x="59" y="0"/>
                    <a:pt x="52" y="0"/>
                  </a:cubicBezTo>
                  <a:cubicBezTo>
                    <a:pt x="23" y="0"/>
                    <a:pt x="0" y="24"/>
                    <a:pt x="0" y="52"/>
                  </a:cubicBezTo>
                  <a:cubicBezTo>
                    <a:pt x="0" y="81"/>
                    <a:pt x="23" y="105"/>
                    <a:pt x="52" y="105"/>
                  </a:cubicBezTo>
                  <a:cubicBezTo>
                    <a:pt x="62" y="105"/>
                    <a:pt x="71" y="102"/>
                    <a:pt x="79" y="97"/>
                  </a:cubicBezTo>
                  <a:cubicBezTo>
                    <a:pt x="75" y="84"/>
                    <a:pt x="69" y="60"/>
                    <a:pt x="69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3900488" y="2911475"/>
              <a:ext cx="228600" cy="306388"/>
            </a:xfrm>
            <a:custGeom>
              <a:avLst/>
              <a:gdLst>
                <a:gd name="T0" fmla="*/ 10 w 79"/>
                <a:gd name="T1" fmla="*/ 40 h 105"/>
                <a:gd name="T2" fmla="*/ 9 w 79"/>
                <a:gd name="T3" fmla="*/ 3 h 105"/>
                <a:gd name="T4" fmla="*/ 27 w 79"/>
                <a:gd name="T5" fmla="*/ 0 h 105"/>
                <a:gd name="T6" fmla="*/ 79 w 79"/>
                <a:gd name="T7" fmla="*/ 52 h 105"/>
                <a:gd name="T8" fmla="*/ 27 w 79"/>
                <a:gd name="T9" fmla="*/ 105 h 105"/>
                <a:gd name="T10" fmla="*/ 0 w 79"/>
                <a:gd name="T11" fmla="*/ 97 h 105"/>
                <a:gd name="T12" fmla="*/ 10 w 79"/>
                <a:gd name="T1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5">
                  <a:moveTo>
                    <a:pt x="10" y="40"/>
                  </a:moveTo>
                  <a:cubicBezTo>
                    <a:pt x="10" y="25"/>
                    <a:pt x="17" y="15"/>
                    <a:pt x="9" y="3"/>
                  </a:cubicBezTo>
                  <a:cubicBezTo>
                    <a:pt x="15" y="1"/>
                    <a:pt x="21" y="0"/>
                    <a:pt x="27" y="0"/>
                  </a:cubicBezTo>
                  <a:cubicBezTo>
                    <a:pt x="56" y="0"/>
                    <a:pt x="79" y="24"/>
                    <a:pt x="79" y="52"/>
                  </a:cubicBezTo>
                  <a:cubicBezTo>
                    <a:pt x="79" y="81"/>
                    <a:pt x="56" y="105"/>
                    <a:pt x="27" y="105"/>
                  </a:cubicBezTo>
                  <a:cubicBezTo>
                    <a:pt x="17" y="105"/>
                    <a:pt x="8" y="102"/>
                    <a:pt x="0" y="97"/>
                  </a:cubicBezTo>
                  <a:cubicBezTo>
                    <a:pt x="4" y="84"/>
                    <a:pt x="10" y="60"/>
                    <a:pt x="10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481388" y="3570288"/>
              <a:ext cx="147638" cy="328613"/>
            </a:xfrm>
            <a:custGeom>
              <a:avLst/>
              <a:gdLst>
                <a:gd name="T0" fmla="*/ 25 w 93"/>
                <a:gd name="T1" fmla="*/ 0 h 207"/>
                <a:gd name="T2" fmla="*/ 0 w 93"/>
                <a:gd name="T3" fmla="*/ 145 h 207"/>
                <a:gd name="T4" fmla="*/ 47 w 93"/>
                <a:gd name="T5" fmla="*/ 207 h 207"/>
                <a:gd name="T6" fmla="*/ 93 w 93"/>
                <a:gd name="T7" fmla="*/ 143 h 207"/>
                <a:gd name="T8" fmla="*/ 68 w 93"/>
                <a:gd name="T9" fmla="*/ 0 h 207"/>
                <a:gd name="T10" fmla="*/ 25 w 93"/>
                <a:gd name="T1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07">
                  <a:moveTo>
                    <a:pt x="25" y="0"/>
                  </a:moveTo>
                  <a:lnTo>
                    <a:pt x="0" y="145"/>
                  </a:lnTo>
                  <a:lnTo>
                    <a:pt x="47" y="207"/>
                  </a:lnTo>
                  <a:lnTo>
                    <a:pt x="93" y="143"/>
                  </a:lnTo>
                  <a:lnTo>
                    <a:pt x="68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3471863" y="3433763"/>
              <a:ext cx="166688" cy="115888"/>
            </a:xfrm>
            <a:custGeom>
              <a:avLst/>
              <a:gdLst>
                <a:gd name="T0" fmla="*/ 21 w 57"/>
                <a:gd name="T1" fmla="*/ 7 h 40"/>
                <a:gd name="T2" fmla="*/ 0 w 57"/>
                <a:gd name="T3" fmla="*/ 5 h 40"/>
                <a:gd name="T4" fmla="*/ 0 w 57"/>
                <a:gd name="T5" fmla="*/ 14 h 40"/>
                <a:gd name="T6" fmla="*/ 1 w 57"/>
                <a:gd name="T7" fmla="*/ 13 h 40"/>
                <a:gd name="T8" fmla="*/ 18 w 57"/>
                <a:gd name="T9" fmla="*/ 40 h 40"/>
                <a:gd name="T10" fmla="*/ 40 w 57"/>
                <a:gd name="T11" fmla="*/ 40 h 40"/>
                <a:gd name="T12" fmla="*/ 56 w 57"/>
                <a:gd name="T13" fmla="*/ 15 h 40"/>
                <a:gd name="T14" fmla="*/ 57 w 57"/>
                <a:gd name="T15" fmla="*/ 0 h 40"/>
                <a:gd name="T16" fmla="*/ 21 w 57"/>
                <a:gd name="T17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0">
                  <a:moveTo>
                    <a:pt x="21" y="7"/>
                  </a:moveTo>
                  <a:cubicBezTo>
                    <a:pt x="14" y="7"/>
                    <a:pt x="7" y="7"/>
                    <a:pt x="0" y="5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0"/>
                    <a:pt x="56" y="5"/>
                    <a:pt x="57" y="0"/>
                  </a:cubicBezTo>
                  <a:cubicBezTo>
                    <a:pt x="46" y="5"/>
                    <a:pt x="34" y="7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3140075" y="2582863"/>
              <a:ext cx="827088" cy="827088"/>
            </a:xfrm>
            <a:custGeom>
              <a:avLst/>
              <a:gdLst>
                <a:gd name="T0" fmla="*/ 0 w 284"/>
                <a:gd name="T1" fmla="*/ 142 h 284"/>
                <a:gd name="T2" fmla="*/ 142 w 284"/>
                <a:gd name="T3" fmla="*/ 0 h 284"/>
                <a:gd name="T4" fmla="*/ 142 w 284"/>
                <a:gd name="T5" fmla="*/ 0 h 284"/>
                <a:gd name="T6" fmla="*/ 284 w 284"/>
                <a:gd name="T7" fmla="*/ 142 h 284"/>
                <a:gd name="T8" fmla="*/ 284 w 284"/>
                <a:gd name="T9" fmla="*/ 142 h 284"/>
                <a:gd name="T10" fmla="*/ 142 w 284"/>
                <a:gd name="T11" fmla="*/ 284 h 284"/>
                <a:gd name="T12" fmla="*/ 142 w 284"/>
                <a:gd name="T13" fmla="*/ 284 h 284"/>
                <a:gd name="T14" fmla="*/ 0 w 284"/>
                <a:gd name="T15" fmla="*/ 142 h 284"/>
                <a:gd name="T16" fmla="*/ 25 w 284"/>
                <a:gd name="T17" fmla="*/ 142 h 284"/>
                <a:gd name="T18" fmla="*/ 142 w 284"/>
                <a:gd name="T19" fmla="*/ 260 h 284"/>
                <a:gd name="T20" fmla="*/ 142 w 284"/>
                <a:gd name="T21" fmla="*/ 260 h 284"/>
                <a:gd name="T22" fmla="*/ 260 w 284"/>
                <a:gd name="T23" fmla="*/ 142 h 284"/>
                <a:gd name="T24" fmla="*/ 260 w 284"/>
                <a:gd name="T25" fmla="*/ 142 h 284"/>
                <a:gd name="T26" fmla="*/ 142 w 284"/>
                <a:gd name="T27" fmla="*/ 24 h 284"/>
                <a:gd name="T28" fmla="*/ 142 w 284"/>
                <a:gd name="T29" fmla="*/ 24 h 284"/>
                <a:gd name="T30" fmla="*/ 25 w 284"/>
                <a:gd name="T31" fmla="*/ 142 h 284"/>
                <a:gd name="T32" fmla="*/ 25 w 284"/>
                <a:gd name="T33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284">
                  <a:moveTo>
                    <a:pt x="0" y="142"/>
                  </a:moveTo>
                  <a:cubicBezTo>
                    <a:pt x="0" y="63"/>
                    <a:pt x="64" y="0"/>
                    <a:pt x="142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1" y="0"/>
                    <a:pt x="284" y="63"/>
                    <a:pt x="284" y="142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284" y="220"/>
                    <a:pt x="221" y="284"/>
                    <a:pt x="142" y="284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64" y="284"/>
                    <a:pt x="0" y="220"/>
                    <a:pt x="0" y="142"/>
                  </a:cubicBezTo>
                  <a:close/>
                  <a:moveTo>
                    <a:pt x="25" y="142"/>
                  </a:moveTo>
                  <a:cubicBezTo>
                    <a:pt x="25" y="207"/>
                    <a:pt x="77" y="259"/>
                    <a:pt x="142" y="260"/>
                  </a:cubicBezTo>
                  <a:cubicBezTo>
                    <a:pt x="142" y="260"/>
                    <a:pt x="142" y="260"/>
                    <a:pt x="142" y="260"/>
                  </a:cubicBezTo>
                  <a:cubicBezTo>
                    <a:pt x="207" y="259"/>
                    <a:pt x="260" y="207"/>
                    <a:pt x="260" y="142"/>
                  </a:cubicBezTo>
                  <a:cubicBezTo>
                    <a:pt x="260" y="142"/>
                    <a:pt x="260" y="142"/>
                    <a:pt x="260" y="142"/>
                  </a:cubicBezTo>
                  <a:cubicBezTo>
                    <a:pt x="260" y="77"/>
                    <a:pt x="207" y="24"/>
                    <a:pt x="142" y="24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77" y="24"/>
                    <a:pt x="25" y="77"/>
                    <a:pt x="25" y="142"/>
                  </a:cubicBezTo>
                  <a:cubicBezTo>
                    <a:pt x="25" y="142"/>
                    <a:pt x="25" y="142"/>
                    <a:pt x="25" y="1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3068638" y="2495550"/>
              <a:ext cx="971550" cy="454025"/>
            </a:xfrm>
            <a:custGeom>
              <a:avLst/>
              <a:gdLst>
                <a:gd name="T0" fmla="*/ 0 w 334"/>
                <a:gd name="T1" fmla="*/ 155 h 156"/>
                <a:gd name="T2" fmla="*/ 167 w 334"/>
                <a:gd name="T3" fmla="*/ 0 h 156"/>
                <a:gd name="T4" fmla="*/ 167 w 334"/>
                <a:gd name="T5" fmla="*/ 0 h 156"/>
                <a:gd name="T6" fmla="*/ 334 w 334"/>
                <a:gd name="T7" fmla="*/ 155 h 156"/>
                <a:gd name="T8" fmla="*/ 334 w 334"/>
                <a:gd name="T9" fmla="*/ 155 h 156"/>
                <a:gd name="T10" fmla="*/ 322 w 334"/>
                <a:gd name="T11" fmla="*/ 155 h 156"/>
                <a:gd name="T12" fmla="*/ 167 w 334"/>
                <a:gd name="T13" fmla="*/ 12 h 156"/>
                <a:gd name="T14" fmla="*/ 167 w 334"/>
                <a:gd name="T15" fmla="*/ 12 h 156"/>
                <a:gd name="T16" fmla="*/ 12 w 334"/>
                <a:gd name="T17" fmla="*/ 156 h 156"/>
                <a:gd name="T18" fmla="*/ 12 w 334"/>
                <a:gd name="T19" fmla="*/ 156 h 156"/>
                <a:gd name="T20" fmla="*/ 0 w 334"/>
                <a:gd name="T21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156">
                  <a:moveTo>
                    <a:pt x="0" y="155"/>
                  </a:moveTo>
                  <a:cubicBezTo>
                    <a:pt x="7" y="68"/>
                    <a:pt x="79" y="0"/>
                    <a:pt x="167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255" y="0"/>
                    <a:pt x="328" y="68"/>
                    <a:pt x="334" y="155"/>
                  </a:cubicBezTo>
                  <a:cubicBezTo>
                    <a:pt x="334" y="155"/>
                    <a:pt x="334" y="155"/>
                    <a:pt x="334" y="155"/>
                  </a:cubicBezTo>
                  <a:cubicBezTo>
                    <a:pt x="322" y="155"/>
                    <a:pt x="322" y="155"/>
                    <a:pt x="322" y="155"/>
                  </a:cubicBezTo>
                  <a:cubicBezTo>
                    <a:pt x="316" y="75"/>
                    <a:pt x="249" y="12"/>
                    <a:pt x="167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85" y="12"/>
                    <a:pt x="18" y="75"/>
                    <a:pt x="12" y="156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0" y="155"/>
                    <a:pt x="0" y="155"/>
                    <a:pt x="0" y="1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2951163" y="3378200"/>
              <a:ext cx="1208088" cy="698500"/>
            </a:xfrm>
            <a:custGeom>
              <a:avLst/>
              <a:gdLst>
                <a:gd name="T0" fmla="*/ 382 w 415"/>
                <a:gd name="T1" fmla="*/ 223 h 240"/>
                <a:gd name="T2" fmla="*/ 326 w 415"/>
                <a:gd name="T3" fmla="*/ 80 h 240"/>
                <a:gd name="T4" fmla="*/ 326 w 415"/>
                <a:gd name="T5" fmla="*/ 80 h 240"/>
                <a:gd name="T6" fmla="*/ 207 w 415"/>
                <a:gd name="T7" fmla="*/ 33 h 240"/>
                <a:gd name="T8" fmla="*/ 207 w 415"/>
                <a:gd name="T9" fmla="*/ 33 h 240"/>
                <a:gd name="T10" fmla="*/ 161 w 415"/>
                <a:gd name="T11" fmla="*/ 39 h 240"/>
                <a:gd name="T12" fmla="*/ 161 w 415"/>
                <a:gd name="T13" fmla="*/ 39 h 240"/>
                <a:gd name="T14" fmla="*/ 60 w 415"/>
                <a:gd name="T15" fmla="*/ 114 h 240"/>
                <a:gd name="T16" fmla="*/ 60 w 415"/>
                <a:gd name="T17" fmla="*/ 114 h 240"/>
                <a:gd name="T18" fmla="*/ 33 w 415"/>
                <a:gd name="T19" fmla="*/ 223 h 240"/>
                <a:gd name="T20" fmla="*/ 33 w 415"/>
                <a:gd name="T21" fmla="*/ 223 h 240"/>
                <a:gd name="T22" fmla="*/ 16 w 415"/>
                <a:gd name="T23" fmla="*/ 240 h 240"/>
                <a:gd name="T24" fmla="*/ 16 w 415"/>
                <a:gd name="T25" fmla="*/ 240 h 240"/>
                <a:gd name="T26" fmla="*/ 0 w 415"/>
                <a:gd name="T27" fmla="*/ 223 h 240"/>
                <a:gd name="T28" fmla="*/ 0 w 415"/>
                <a:gd name="T29" fmla="*/ 223 h 240"/>
                <a:gd name="T30" fmla="*/ 32 w 415"/>
                <a:gd name="T31" fmla="*/ 97 h 240"/>
                <a:gd name="T32" fmla="*/ 32 w 415"/>
                <a:gd name="T33" fmla="*/ 97 h 240"/>
                <a:gd name="T34" fmla="*/ 152 w 415"/>
                <a:gd name="T35" fmla="*/ 8 h 240"/>
                <a:gd name="T36" fmla="*/ 152 w 415"/>
                <a:gd name="T37" fmla="*/ 8 h 240"/>
                <a:gd name="T38" fmla="*/ 207 w 415"/>
                <a:gd name="T39" fmla="*/ 0 h 240"/>
                <a:gd name="T40" fmla="*/ 207 w 415"/>
                <a:gd name="T41" fmla="*/ 0 h 240"/>
                <a:gd name="T42" fmla="*/ 349 w 415"/>
                <a:gd name="T43" fmla="*/ 56 h 240"/>
                <a:gd name="T44" fmla="*/ 349 w 415"/>
                <a:gd name="T45" fmla="*/ 56 h 240"/>
                <a:gd name="T46" fmla="*/ 414 w 415"/>
                <a:gd name="T47" fmla="*/ 223 h 240"/>
                <a:gd name="T48" fmla="*/ 414 w 415"/>
                <a:gd name="T49" fmla="*/ 223 h 240"/>
                <a:gd name="T50" fmla="*/ 398 w 415"/>
                <a:gd name="T51" fmla="*/ 240 h 240"/>
                <a:gd name="T52" fmla="*/ 398 w 415"/>
                <a:gd name="T53" fmla="*/ 240 h 240"/>
                <a:gd name="T54" fmla="*/ 382 w 415"/>
                <a:gd name="T55" fmla="*/ 22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5" h="240">
                  <a:moveTo>
                    <a:pt x="382" y="223"/>
                  </a:moveTo>
                  <a:cubicBezTo>
                    <a:pt x="382" y="167"/>
                    <a:pt x="367" y="118"/>
                    <a:pt x="326" y="80"/>
                  </a:cubicBezTo>
                  <a:cubicBezTo>
                    <a:pt x="326" y="80"/>
                    <a:pt x="326" y="80"/>
                    <a:pt x="326" y="80"/>
                  </a:cubicBezTo>
                  <a:cubicBezTo>
                    <a:pt x="294" y="49"/>
                    <a:pt x="250" y="33"/>
                    <a:pt x="207" y="33"/>
                  </a:cubicBezTo>
                  <a:cubicBezTo>
                    <a:pt x="207" y="33"/>
                    <a:pt x="207" y="33"/>
                    <a:pt x="207" y="33"/>
                  </a:cubicBezTo>
                  <a:cubicBezTo>
                    <a:pt x="191" y="33"/>
                    <a:pt x="176" y="35"/>
                    <a:pt x="161" y="39"/>
                  </a:cubicBezTo>
                  <a:cubicBezTo>
                    <a:pt x="161" y="39"/>
                    <a:pt x="161" y="39"/>
                    <a:pt x="161" y="39"/>
                  </a:cubicBezTo>
                  <a:cubicBezTo>
                    <a:pt x="119" y="51"/>
                    <a:pt x="83" y="78"/>
                    <a:pt x="60" y="114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39" y="147"/>
                    <a:pt x="33" y="183"/>
                    <a:pt x="33" y="223"/>
                  </a:cubicBezTo>
                  <a:cubicBezTo>
                    <a:pt x="33" y="223"/>
                    <a:pt x="33" y="223"/>
                    <a:pt x="33" y="223"/>
                  </a:cubicBezTo>
                  <a:cubicBezTo>
                    <a:pt x="33" y="232"/>
                    <a:pt x="25" y="240"/>
                    <a:pt x="16" y="240"/>
                  </a:cubicBezTo>
                  <a:cubicBezTo>
                    <a:pt x="16" y="240"/>
                    <a:pt x="16" y="240"/>
                    <a:pt x="16" y="240"/>
                  </a:cubicBezTo>
                  <a:cubicBezTo>
                    <a:pt x="7" y="240"/>
                    <a:pt x="0" y="232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180"/>
                    <a:pt x="7" y="136"/>
                    <a:pt x="32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59" y="53"/>
                    <a:pt x="102" y="21"/>
                    <a:pt x="152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70" y="3"/>
                    <a:pt x="188" y="0"/>
                    <a:pt x="207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9" y="0"/>
                    <a:pt x="310" y="20"/>
                    <a:pt x="349" y="56"/>
                  </a:cubicBezTo>
                  <a:cubicBezTo>
                    <a:pt x="349" y="56"/>
                    <a:pt x="349" y="56"/>
                    <a:pt x="349" y="56"/>
                  </a:cubicBezTo>
                  <a:cubicBezTo>
                    <a:pt x="397" y="101"/>
                    <a:pt x="415" y="161"/>
                    <a:pt x="414" y="223"/>
                  </a:cubicBezTo>
                  <a:cubicBezTo>
                    <a:pt x="414" y="223"/>
                    <a:pt x="414" y="223"/>
                    <a:pt x="414" y="223"/>
                  </a:cubicBezTo>
                  <a:cubicBezTo>
                    <a:pt x="414" y="232"/>
                    <a:pt x="407" y="240"/>
                    <a:pt x="398" y="240"/>
                  </a:cubicBezTo>
                  <a:cubicBezTo>
                    <a:pt x="398" y="240"/>
                    <a:pt x="398" y="240"/>
                    <a:pt x="398" y="240"/>
                  </a:cubicBezTo>
                  <a:cubicBezTo>
                    <a:pt x="389" y="240"/>
                    <a:pt x="382" y="232"/>
                    <a:pt x="382" y="2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104" name="Freeform 36"/>
            <p:cNvSpPr>
              <a:spLocks/>
            </p:cNvSpPr>
            <p:nvPr/>
          </p:nvSpPr>
          <p:spPr bwMode="auto">
            <a:xfrm>
              <a:off x="3446463" y="3189288"/>
              <a:ext cx="165100" cy="88900"/>
            </a:xfrm>
            <a:custGeom>
              <a:avLst/>
              <a:gdLst>
                <a:gd name="T0" fmla="*/ 57 w 57"/>
                <a:gd name="T1" fmla="*/ 15 h 31"/>
                <a:gd name="T2" fmla="*/ 41 w 57"/>
                <a:gd name="T3" fmla="*/ 31 h 31"/>
                <a:gd name="T4" fmla="*/ 16 w 57"/>
                <a:gd name="T5" fmla="*/ 31 h 31"/>
                <a:gd name="T6" fmla="*/ 0 w 57"/>
                <a:gd name="T7" fmla="*/ 15 h 31"/>
                <a:gd name="T8" fmla="*/ 0 w 57"/>
                <a:gd name="T9" fmla="*/ 15 h 31"/>
                <a:gd name="T10" fmla="*/ 16 w 57"/>
                <a:gd name="T11" fmla="*/ 0 h 31"/>
                <a:gd name="T12" fmla="*/ 41 w 57"/>
                <a:gd name="T13" fmla="*/ 0 h 31"/>
                <a:gd name="T14" fmla="*/ 57 w 57"/>
                <a:gd name="T15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31">
                  <a:moveTo>
                    <a:pt x="57" y="15"/>
                  </a:moveTo>
                  <a:cubicBezTo>
                    <a:pt x="57" y="24"/>
                    <a:pt x="50" y="31"/>
                    <a:pt x="41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0" y="0"/>
                    <a:pt x="57" y="7"/>
                    <a:pt x="5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  <p:sp>
          <p:nvSpPr>
            <p:cNvPr id="105" name="Freeform 37"/>
            <p:cNvSpPr>
              <a:spLocks/>
            </p:cNvSpPr>
            <p:nvPr/>
          </p:nvSpPr>
          <p:spPr bwMode="auto">
            <a:xfrm>
              <a:off x="3117850" y="3168650"/>
              <a:ext cx="349250" cy="92075"/>
            </a:xfrm>
            <a:custGeom>
              <a:avLst/>
              <a:gdLst>
                <a:gd name="T0" fmla="*/ 34 w 120"/>
                <a:gd name="T1" fmla="*/ 32 h 32"/>
                <a:gd name="T2" fmla="*/ 0 w 120"/>
                <a:gd name="T3" fmla="*/ 2 h 32"/>
                <a:gd name="T4" fmla="*/ 0 w 120"/>
                <a:gd name="T5" fmla="*/ 2 h 32"/>
                <a:gd name="T6" fmla="*/ 12 w 120"/>
                <a:gd name="T7" fmla="*/ 0 h 32"/>
                <a:gd name="T8" fmla="*/ 34 w 120"/>
                <a:gd name="T9" fmla="*/ 20 h 32"/>
                <a:gd name="T10" fmla="*/ 34 w 120"/>
                <a:gd name="T11" fmla="*/ 20 h 32"/>
                <a:gd name="T12" fmla="*/ 120 w 120"/>
                <a:gd name="T13" fmla="*/ 20 h 32"/>
                <a:gd name="T14" fmla="*/ 120 w 120"/>
                <a:gd name="T15" fmla="*/ 20 h 32"/>
                <a:gd name="T16" fmla="*/ 120 w 120"/>
                <a:gd name="T17" fmla="*/ 32 h 32"/>
                <a:gd name="T18" fmla="*/ 34 w 120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32">
                  <a:moveTo>
                    <a:pt x="34" y="32"/>
                  </a:moveTo>
                  <a:cubicBezTo>
                    <a:pt x="16" y="32"/>
                    <a:pt x="2" y="19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11"/>
                    <a:pt x="22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34" y="32"/>
                    <a:pt x="34" y="32"/>
                    <a:pt x="34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cs typeface="+mn-ea"/>
                <a:sym typeface="+mn-lt"/>
              </a:endParaRPr>
            </a:p>
          </p:txBody>
        </p:sp>
      </p:grpSp>
      <p:sp>
        <p:nvSpPr>
          <p:cNvPr id="92" name="TextBox 70"/>
          <p:cNvSpPr txBox="1"/>
          <p:nvPr/>
        </p:nvSpPr>
        <p:spPr>
          <a:xfrm>
            <a:off x="4628886" y="4336890"/>
            <a:ext cx="505267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3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9" name="Freeform 6"/>
          <p:cNvSpPr>
            <a:spLocks/>
          </p:cNvSpPr>
          <p:nvPr/>
        </p:nvSpPr>
        <p:spPr bwMode="auto">
          <a:xfrm>
            <a:off x="3845018" y="2865044"/>
            <a:ext cx="604984" cy="271363"/>
          </a:xfrm>
          <a:custGeom>
            <a:avLst/>
            <a:gdLst>
              <a:gd name="T0" fmla="*/ 0 w 515"/>
              <a:gd name="T1" fmla="*/ 231 h 231"/>
              <a:gd name="T2" fmla="*/ 398 w 515"/>
              <a:gd name="T3" fmla="*/ 0 h 231"/>
              <a:gd name="T4" fmla="*/ 515 w 515"/>
              <a:gd name="T5" fmla="*/ 0 h 231"/>
              <a:gd name="T6" fmla="*/ 515 w 515"/>
              <a:gd name="T7" fmla="*/ 231 h 231"/>
              <a:gd name="T8" fmla="*/ 0 w 515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5" h="231">
                <a:moveTo>
                  <a:pt x="0" y="231"/>
                </a:moveTo>
                <a:lnTo>
                  <a:pt x="398" y="0"/>
                </a:lnTo>
                <a:lnTo>
                  <a:pt x="515" y="0"/>
                </a:lnTo>
                <a:lnTo>
                  <a:pt x="515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3C53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110" name="Freeform 7"/>
          <p:cNvSpPr>
            <a:spLocks/>
          </p:cNvSpPr>
          <p:nvPr/>
        </p:nvSpPr>
        <p:spPr bwMode="auto">
          <a:xfrm>
            <a:off x="3763963" y="2818053"/>
            <a:ext cx="1373255" cy="1588231"/>
          </a:xfrm>
          <a:custGeom>
            <a:avLst/>
            <a:gdLst>
              <a:gd name="T0" fmla="*/ 0 w 1169"/>
              <a:gd name="T1" fmla="*/ 1014 h 1352"/>
              <a:gd name="T2" fmla="*/ 0 w 1169"/>
              <a:gd name="T3" fmla="*/ 338 h 1352"/>
              <a:gd name="T4" fmla="*/ 584 w 1169"/>
              <a:gd name="T5" fmla="*/ 0 h 1352"/>
              <a:gd name="T6" fmla="*/ 1169 w 1169"/>
              <a:gd name="T7" fmla="*/ 338 h 1352"/>
              <a:gd name="T8" fmla="*/ 1169 w 1169"/>
              <a:gd name="T9" fmla="*/ 1014 h 1352"/>
              <a:gd name="T10" fmla="*/ 584 w 1169"/>
              <a:gd name="T11" fmla="*/ 1352 h 1352"/>
              <a:gd name="T12" fmla="*/ 0 w 1169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352">
                <a:moveTo>
                  <a:pt x="0" y="1014"/>
                </a:moveTo>
                <a:lnTo>
                  <a:pt x="0" y="338"/>
                </a:lnTo>
                <a:lnTo>
                  <a:pt x="584" y="0"/>
                </a:lnTo>
                <a:lnTo>
                  <a:pt x="1169" y="338"/>
                </a:lnTo>
                <a:lnTo>
                  <a:pt x="1169" y="1014"/>
                </a:lnTo>
                <a:lnTo>
                  <a:pt x="584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111" name="Freeform 22"/>
          <p:cNvSpPr>
            <a:spLocks/>
          </p:cNvSpPr>
          <p:nvPr/>
        </p:nvSpPr>
        <p:spPr bwMode="auto">
          <a:xfrm>
            <a:off x="3862110" y="2856498"/>
            <a:ext cx="467541" cy="505132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0B143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4213167" y="3557265"/>
            <a:ext cx="461388" cy="428160"/>
            <a:chOff x="5278438" y="2973388"/>
            <a:chExt cx="1344613" cy="1247775"/>
          </a:xfrm>
          <a:solidFill>
            <a:schemeClr val="bg1"/>
          </a:solidFill>
        </p:grpSpPr>
        <p:sp>
          <p:nvSpPr>
            <p:cNvPr id="113" name="Freeform 67"/>
            <p:cNvSpPr>
              <a:spLocks noEditPoints="1"/>
            </p:cNvSpPr>
            <p:nvPr/>
          </p:nvSpPr>
          <p:spPr bwMode="auto">
            <a:xfrm>
              <a:off x="5821363" y="2973388"/>
              <a:ext cx="801688" cy="806450"/>
            </a:xfrm>
            <a:custGeom>
              <a:avLst/>
              <a:gdLst>
                <a:gd name="T0" fmla="*/ 256 w 281"/>
                <a:gd name="T1" fmla="*/ 26 h 282"/>
                <a:gd name="T2" fmla="*/ 163 w 281"/>
                <a:gd name="T3" fmla="*/ 26 h 282"/>
                <a:gd name="T4" fmla="*/ 0 w 281"/>
                <a:gd name="T5" fmla="*/ 190 h 282"/>
                <a:gd name="T6" fmla="*/ 92 w 281"/>
                <a:gd name="T7" fmla="*/ 282 h 282"/>
                <a:gd name="T8" fmla="*/ 256 w 281"/>
                <a:gd name="T9" fmla="*/ 119 h 282"/>
                <a:gd name="T10" fmla="*/ 256 w 281"/>
                <a:gd name="T11" fmla="*/ 26 h 282"/>
                <a:gd name="T12" fmla="*/ 55 w 281"/>
                <a:gd name="T13" fmla="*/ 192 h 282"/>
                <a:gd name="T14" fmla="*/ 44 w 281"/>
                <a:gd name="T15" fmla="*/ 181 h 282"/>
                <a:gd name="T16" fmla="*/ 183 w 281"/>
                <a:gd name="T17" fmla="*/ 42 h 282"/>
                <a:gd name="T18" fmla="*/ 194 w 281"/>
                <a:gd name="T19" fmla="*/ 42 h 282"/>
                <a:gd name="T20" fmla="*/ 194 w 281"/>
                <a:gd name="T21" fmla="*/ 53 h 282"/>
                <a:gd name="T22" fmla="*/ 55 w 281"/>
                <a:gd name="T23" fmla="*/ 192 h 282"/>
                <a:gd name="T24" fmla="*/ 78 w 281"/>
                <a:gd name="T25" fmla="*/ 215 h 282"/>
                <a:gd name="T26" fmla="*/ 67 w 281"/>
                <a:gd name="T27" fmla="*/ 204 h 282"/>
                <a:gd name="T28" fmla="*/ 217 w 281"/>
                <a:gd name="T29" fmla="*/ 54 h 282"/>
                <a:gd name="T30" fmla="*/ 228 w 281"/>
                <a:gd name="T31" fmla="*/ 54 h 282"/>
                <a:gd name="T32" fmla="*/ 228 w 281"/>
                <a:gd name="T33" fmla="*/ 65 h 282"/>
                <a:gd name="T34" fmla="*/ 78 w 281"/>
                <a:gd name="T35" fmla="*/ 215 h 282"/>
                <a:gd name="T36" fmla="*/ 101 w 281"/>
                <a:gd name="T37" fmla="*/ 238 h 282"/>
                <a:gd name="T38" fmla="*/ 90 w 281"/>
                <a:gd name="T39" fmla="*/ 227 h 282"/>
                <a:gd name="T40" fmla="*/ 229 w 281"/>
                <a:gd name="T41" fmla="*/ 88 h 282"/>
                <a:gd name="T42" fmla="*/ 240 w 281"/>
                <a:gd name="T43" fmla="*/ 88 h 282"/>
                <a:gd name="T44" fmla="*/ 240 w 281"/>
                <a:gd name="T45" fmla="*/ 99 h 282"/>
                <a:gd name="T46" fmla="*/ 101 w 281"/>
                <a:gd name="T47" fmla="*/ 23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1" h="282">
                  <a:moveTo>
                    <a:pt x="256" y="26"/>
                  </a:moveTo>
                  <a:cubicBezTo>
                    <a:pt x="230" y="0"/>
                    <a:pt x="189" y="0"/>
                    <a:pt x="163" y="26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2" y="282"/>
                    <a:pt x="92" y="282"/>
                    <a:pt x="92" y="282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81" y="93"/>
                    <a:pt x="281" y="52"/>
                    <a:pt x="256" y="26"/>
                  </a:cubicBezTo>
                  <a:close/>
                  <a:moveTo>
                    <a:pt x="55" y="192"/>
                  </a:moveTo>
                  <a:cubicBezTo>
                    <a:pt x="44" y="181"/>
                    <a:pt x="44" y="181"/>
                    <a:pt x="44" y="181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186" y="39"/>
                    <a:pt x="191" y="39"/>
                    <a:pt x="194" y="42"/>
                  </a:cubicBezTo>
                  <a:cubicBezTo>
                    <a:pt x="197" y="45"/>
                    <a:pt x="197" y="50"/>
                    <a:pt x="194" y="53"/>
                  </a:cubicBezTo>
                  <a:lnTo>
                    <a:pt x="55" y="192"/>
                  </a:lnTo>
                  <a:close/>
                  <a:moveTo>
                    <a:pt x="78" y="215"/>
                  </a:moveTo>
                  <a:cubicBezTo>
                    <a:pt x="67" y="204"/>
                    <a:pt x="67" y="204"/>
                    <a:pt x="67" y="204"/>
                  </a:cubicBezTo>
                  <a:cubicBezTo>
                    <a:pt x="217" y="54"/>
                    <a:pt x="217" y="54"/>
                    <a:pt x="217" y="54"/>
                  </a:cubicBezTo>
                  <a:cubicBezTo>
                    <a:pt x="220" y="51"/>
                    <a:pt x="225" y="51"/>
                    <a:pt x="228" y="54"/>
                  </a:cubicBezTo>
                  <a:cubicBezTo>
                    <a:pt x="231" y="57"/>
                    <a:pt x="231" y="62"/>
                    <a:pt x="228" y="65"/>
                  </a:cubicBezTo>
                  <a:lnTo>
                    <a:pt x="78" y="215"/>
                  </a:lnTo>
                  <a:close/>
                  <a:moveTo>
                    <a:pt x="101" y="238"/>
                  </a:moveTo>
                  <a:cubicBezTo>
                    <a:pt x="90" y="227"/>
                    <a:pt x="90" y="227"/>
                    <a:pt x="90" y="227"/>
                  </a:cubicBezTo>
                  <a:cubicBezTo>
                    <a:pt x="229" y="88"/>
                    <a:pt x="229" y="88"/>
                    <a:pt x="229" y="88"/>
                  </a:cubicBezTo>
                  <a:cubicBezTo>
                    <a:pt x="232" y="85"/>
                    <a:pt x="237" y="85"/>
                    <a:pt x="240" y="88"/>
                  </a:cubicBezTo>
                  <a:cubicBezTo>
                    <a:pt x="243" y="91"/>
                    <a:pt x="243" y="96"/>
                    <a:pt x="240" y="99"/>
                  </a:cubicBezTo>
                  <a:lnTo>
                    <a:pt x="101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solidFill>
                  <a:srgbClr val="78A6B6"/>
                </a:solidFill>
                <a:cs typeface="+mn-ea"/>
                <a:sym typeface="+mn-lt"/>
              </a:endParaRPr>
            </a:p>
          </p:txBody>
        </p:sp>
        <p:sp>
          <p:nvSpPr>
            <p:cNvPr id="114" name="Freeform 68"/>
            <p:cNvSpPr>
              <a:spLocks/>
            </p:cNvSpPr>
            <p:nvPr/>
          </p:nvSpPr>
          <p:spPr bwMode="auto">
            <a:xfrm>
              <a:off x="5375275" y="3662363"/>
              <a:ext cx="554038" cy="558800"/>
            </a:xfrm>
            <a:custGeom>
              <a:avLst/>
              <a:gdLst>
                <a:gd name="T0" fmla="*/ 227 w 349"/>
                <a:gd name="T1" fmla="*/ 209 h 352"/>
                <a:gd name="T2" fmla="*/ 210 w 349"/>
                <a:gd name="T3" fmla="*/ 193 h 352"/>
                <a:gd name="T4" fmla="*/ 349 w 349"/>
                <a:gd name="T5" fmla="*/ 54 h 352"/>
                <a:gd name="T6" fmla="*/ 295 w 349"/>
                <a:gd name="T7" fmla="*/ 0 h 352"/>
                <a:gd name="T8" fmla="*/ 156 w 349"/>
                <a:gd name="T9" fmla="*/ 139 h 352"/>
                <a:gd name="T10" fmla="*/ 142 w 349"/>
                <a:gd name="T11" fmla="*/ 125 h 352"/>
                <a:gd name="T12" fmla="*/ 110 w 349"/>
                <a:gd name="T13" fmla="*/ 141 h 352"/>
                <a:gd name="T14" fmla="*/ 0 w 349"/>
                <a:gd name="T15" fmla="*/ 317 h 352"/>
                <a:gd name="T16" fmla="*/ 32 w 349"/>
                <a:gd name="T17" fmla="*/ 352 h 352"/>
                <a:gd name="T18" fmla="*/ 207 w 349"/>
                <a:gd name="T19" fmla="*/ 242 h 352"/>
                <a:gd name="T20" fmla="*/ 227 w 349"/>
                <a:gd name="T21" fmla="*/ 20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52">
                  <a:moveTo>
                    <a:pt x="227" y="209"/>
                  </a:moveTo>
                  <a:lnTo>
                    <a:pt x="210" y="193"/>
                  </a:lnTo>
                  <a:lnTo>
                    <a:pt x="349" y="54"/>
                  </a:lnTo>
                  <a:lnTo>
                    <a:pt x="295" y="0"/>
                  </a:lnTo>
                  <a:lnTo>
                    <a:pt x="156" y="139"/>
                  </a:lnTo>
                  <a:lnTo>
                    <a:pt x="142" y="125"/>
                  </a:lnTo>
                  <a:lnTo>
                    <a:pt x="110" y="141"/>
                  </a:lnTo>
                  <a:lnTo>
                    <a:pt x="0" y="317"/>
                  </a:lnTo>
                  <a:lnTo>
                    <a:pt x="32" y="352"/>
                  </a:lnTo>
                  <a:lnTo>
                    <a:pt x="207" y="242"/>
                  </a:lnTo>
                  <a:lnTo>
                    <a:pt x="227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solidFill>
                  <a:srgbClr val="78A6B6"/>
                </a:solidFill>
                <a:cs typeface="+mn-ea"/>
                <a:sym typeface="+mn-lt"/>
              </a:endParaRPr>
            </a:p>
          </p:txBody>
        </p:sp>
        <p:sp>
          <p:nvSpPr>
            <p:cNvPr id="115" name="Freeform 69"/>
            <p:cNvSpPr>
              <a:spLocks/>
            </p:cNvSpPr>
            <p:nvPr/>
          </p:nvSpPr>
          <p:spPr bwMode="auto">
            <a:xfrm>
              <a:off x="5278438" y="2986088"/>
              <a:ext cx="590550" cy="590550"/>
            </a:xfrm>
            <a:custGeom>
              <a:avLst/>
              <a:gdLst>
                <a:gd name="T0" fmla="*/ 104 w 207"/>
                <a:gd name="T1" fmla="*/ 0 h 207"/>
                <a:gd name="T2" fmla="*/ 78 w 207"/>
                <a:gd name="T3" fmla="*/ 3 h 207"/>
                <a:gd name="T4" fmla="*/ 81 w 207"/>
                <a:gd name="T5" fmla="*/ 5 h 207"/>
                <a:gd name="T6" fmla="*/ 118 w 207"/>
                <a:gd name="T7" fmla="*/ 43 h 207"/>
                <a:gd name="T8" fmla="*/ 118 w 207"/>
                <a:gd name="T9" fmla="*/ 112 h 207"/>
                <a:gd name="T10" fmla="*/ 49 w 207"/>
                <a:gd name="T11" fmla="*/ 112 h 207"/>
                <a:gd name="T12" fmla="*/ 12 w 207"/>
                <a:gd name="T13" fmla="*/ 74 h 207"/>
                <a:gd name="T14" fmla="*/ 7 w 207"/>
                <a:gd name="T15" fmla="*/ 68 h 207"/>
                <a:gd name="T16" fmla="*/ 0 w 207"/>
                <a:gd name="T17" fmla="*/ 103 h 207"/>
                <a:gd name="T18" fmla="*/ 104 w 207"/>
                <a:gd name="T19" fmla="*/ 207 h 207"/>
                <a:gd name="T20" fmla="*/ 207 w 207"/>
                <a:gd name="T21" fmla="*/ 103 h 207"/>
                <a:gd name="T22" fmla="*/ 104 w 207"/>
                <a:gd name="T2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104" y="0"/>
                  </a:moveTo>
                  <a:cubicBezTo>
                    <a:pt x="95" y="0"/>
                    <a:pt x="86" y="1"/>
                    <a:pt x="78" y="3"/>
                  </a:cubicBezTo>
                  <a:cubicBezTo>
                    <a:pt x="79" y="4"/>
                    <a:pt x="80" y="5"/>
                    <a:pt x="81" y="5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37" y="62"/>
                    <a:pt x="137" y="93"/>
                    <a:pt x="118" y="112"/>
                  </a:cubicBezTo>
                  <a:cubicBezTo>
                    <a:pt x="99" y="131"/>
                    <a:pt x="68" y="131"/>
                    <a:pt x="49" y="112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0" y="72"/>
                    <a:pt x="8" y="70"/>
                    <a:pt x="7" y="68"/>
                  </a:cubicBezTo>
                  <a:cubicBezTo>
                    <a:pt x="3" y="79"/>
                    <a:pt x="0" y="91"/>
                    <a:pt x="0" y="103"/>
                  </a:cubicBezTo>
                  <a:cubicBezTo>
                    <a:pt x="0" y="161"/>
                    <a:pt x="47" y="207"/>
                    <a:pt x="104" y="207"/>
                  </a:cubicBezTo>
                  <a:cubicBezTo>
                    <a:pt x="161" y="207"/>
                    <a:pt x="207" y="161"/>
                    <a:pt x="207" y="103"/>
                  </a:cubicBezTo>
                  <a:cubicBezTo>
                    <a:pt x="207" y="46"/>
                    <a:pt x="161" y="0"/>
                    <a:pt x="10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solidFill>
                  <a:srgbClr val="78A6B6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70"/>
            <p:cNvSpPr>
              <a:spLocks noEditPoints="1"/>
            </p:cNvSpPr>
            <p:nvPr/>
          </p:nvSpPr>
          <p:spPr bwMode="auto">
            <a:xfrm>
              <a:off x="6008688" y="3686176"/>
              <a:ext cx="531813" cy="531813"/>
            </a:xfrm>
            <a:custGeom>
              <a:avLst/>
              <a:gdLst>
                <a:gd name="T0" fmla="*/ 164 w 186"/>
                <a:gd name="T1" fmla="*/ 164 h 186"/>
                <a:gd name="T2" fmla="*/ 164 w 186"/>
                <a:gd name="T3" fmla="*/ 83 h 186"/>
                <a:gd name="T4" fmla="*/ 81 w 186"/>
                <a:gd name="T5" fmla="*/ 0 h 186"/>
                <a:gd name="T6" fmla="*/ 0 w 186"/>
                <a:gd name="T7" fmla="*/ 81 h 186"/>
                <a:gd name="T8" fmla="*/ 82 w 186"/>
                <a:gd name="T9" fmla="*/ 164 h 186"/>
                <a:gd name="T10" fmla="*/ 164 w 186"/>
                <a:gd name="T11" fmla="*/ 164 h 186"/>
                <a:gd name="T12" fmla="*/ 109 w 186"/>
                <a:gd name="T13" fmla="*/ 109 h 186"/>
                <a:gd name="T14" fmla="*/ 142 w 186"/>
                <a:gd name="T15" fmla="*/ 109 h 186"/>
                <a:gd name="T16" fmla="*/ 142 w 186"/>
                <a:gd name="T17" fmla="*/ 143 h 186"/>
                <a:gd name="T18" fmla="*/ 109 w 186"/>
                <a:gd name="T19" fmla="*/ 143 h 186"/>
                <a:gd name="T20" fmla="*/ 109 w 186"/>
                <a:gd name="T21" fmla="*/ 10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186">
                  <a:moveTo>
                    <a:pt x="164" y="164"/>
                  </a:moveTo>
                  <a:cubicBezTo>
                    <a:pt x="186" y="142"/>
                    <a:pt x="186" y="105"/>
                    <a:pt x="164" y="8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82" y="164"/>
                    <a:pt x="82" y="164"/>
                    <a:pt x="82" y="164"/>
                  </a:cubicBezTo>
                  <a:cubicBezTo>
                    <a:pt x="105" y="186"/>
                    <a:pt x="141" y="186"/>
                    <a:pt x="164" y="164"/>
                  </a:cubicBezTo>
                  <a:close/>
                  <a:moveTo>
                    <a:pt x="109" y="109"/>
                  </a:moveTo>
                  <a:cubicBezTo>
                    <a:pt x="118" y="100"/>
                    <a:pt x="133" y="100"/>
                    <a:pt x="142" y="109"/>
                  </a:cubicBezTo>
                  <a:cubicBezTo>
                    <a:pt x="152" y="118"/>
                    <a:pt x="152" y="133"/>
                    <a:pt x="142" y="143"/>
                  </a:cubicBezTo>
                  <a:cubicBezTo>
                    <a:pt x="133" y="152"/>
                    <a:pt x="118" y="152"/>
                    <a:pt x="109" y="143"/>
                  </a:cubicBezTo>
                  <a:cubicBezTo>
                    <a:pt x="99" y="133"/>
                    <a:pt x="99" y="118"/>
                    <a:pt x="109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solidFill>
                  <a:srgbClr val="78A6B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8" name="TextBox 86"/>
          <p:cNvSpPr txBox="1"/>
          <p:nvPr/>
        </p:nvSpPr>
        <p:spPr>
          <a:xfrm>
            <a:off x="3824262" y="3008650"/>
            <a:ext cx="505267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3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8" name="Freeform 15">
            <a:extLst>
              <a:ext uri="{FF2B5EF4-FFF2-40B4-BE49-F238E27FC236}">
                <a16:creationId xmlns:a16="http://schemas.microsoft.com/office/drawing/2014/main" id="{2E88FE4A-3644-4F7C-BFCF-2B931CF709C7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120" name="文本框 8">
            <a:extLst>
              <a:ext uri="{FF2B5EF4-FFF2-40B4-BE49-F238E27FC236}">
                <a16:creationId xmlns:a16="http://schemas.microsoft.com/office/drawing/2014/main" id="{4D2A6DC8-D8C5-49B6-9904-E8E21E37F10D}"/>
              </a:ext>
            </a:extLst>
          </p:cNvPr>
          <p:cNvSpPr txBox="1"/>
          <p:nvPr/>
        </p:nvSpPr>
        <p:spPr>
          <a:xfrm>
            <a:off x="979906" y="471160"/>
            <a:ext cx="3648980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学会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STM32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并编写战队代码你需要掌握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141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227">
        <p14:flip dir="r"/>
      </p:transition>
    </mc:Choice>
    <mc:Fallback xmlns="">
      <p:transition spd="slow" advTm="12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/>
      <p:bldP spid="26" grpId="0"/>
      <p:bldP spid="27" grpId="0"/>
      <p:bldP spid="28" grpId="0"/>
      <p:bldP spid="29" grpId="0"/>
      <p:bldP spid="30" grpId="0"/>
      <p:bldP spid="1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17106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电控组介绍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pic>
        <p:nvPicPr>
          <p:cNvPr id="6" name="图片 5" descr="图片包含 室内, 镜子, 猫, 水槽&#10;&#10;描述已自动生成">
            <a:extLst>
              <a:ext uri="{FF2B5EF4-FFF2-40B4-BE49-F238E27FC236}">
                <a16:creationId xmlns:a16="http://schemas.microsoft.com/office/drawing/2014/main" id="{D6C9E33E-1635-3A0B-AEB7-0E1F3E28D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66" y="2919044"/>
            <a:ext cx="2079943" cy="21489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1C4BB0-A5B5-BA8B-6015-01A2412B0224}"/>
              </a:ext>
            </a:extLst>
          </p:cNvPr>
          <p:cNvSpPr txBox="1"/>
          <p:nvPr/>
        </p:nvSpPr>
        <p:spPr>
          <a:xfrm>
            <a:off x="4811027" y="1481726"/>
            <a:ext cx="1867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哪里缺人补哪里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513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17106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电控组介绍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270971-E4E5-FEB9-7279-CC69F29D0CD1}"/>
              </a:ext>
            </a:extLst>
          </p:cNvPr>
          <p:cNvSpPr txBox="1"/>
          <p:nvPr/>
        </p:nvSpPr>
        <p:spPr>
          <a:xfrm>
            <a:off x="979906" y="1184030"/>
            <a:ext cx="7232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2024</a:t>
            </a:r>
            <a:r>
              <a:rPr lang="zh-CN" altLang="en-US" dirty="0"/>
              <a:t>电控教学页面</a:t>
            </a:r>
            <a:endParaRPr lang="en-US" altLang="zh-CN" dirty="0"/>
          </a:p>
          <a:p>
            <a:r>
              <a:rPr lang="en-US" altLang="zh-CN" dirty="0"/>
              <a:t>https://raventhatfly.github.io/meta-teaching/main/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6287FD-AA2B-55C3-240B-9960289E2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69" y="2075973"/>
            <a:ext cx="6911331" cy="350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1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>
              <a:defRPr/>
            </a:pPr>
            <a:r>
              <a:rPr lang="en-US" altLang="zh-CN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Linux</a:t>
            </a: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基础</a:t>
            </a:r>
            <a:endParaRPr lang="zh-CN" altLang="zh-CN" sz="3000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58541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402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17106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Linux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基础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ABD60C-0FE2-6CA8-AB91-BF820318B3A5}"/>
              </a:ext>
            </a:extLst>
          </p:cNvPr>
          <p:cNvSpPr txBox="1"/>
          <p:nvPr/>
        </p:nvSpPr>
        <p:spPr>
          <a:xfrm>
            <a:off x="1835249" y="1147618"/>
            <a:ext cx="85150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r>
              <a:rPr lang="zh-CN" altLang="en-US" dirty="0"/>
              <a:t>终端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终端（</a:t>
            </a:r>
            <a:r>
              <a:rPr lang="en-US" altLang="zh-CN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Terminal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）是一台电脑或者计算机系统，用来让用户输入数据，及显示其计算结果的机器，简而言之就是人类用户与计算机交互的设备。</a:t>
            </a:r>
            <a:endParaRPr lang="en-US" altLang="zh-CN" b="0" i="0" dirty="0">
              <a:solidFill>
                <a:srgbClr val="16120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altLang="zh-CN" dirty="0"/>
              <a:t>Windows: win</a:t>
            </a:r>
            <a:r>
              <a:rPr lang="zh-CN" altLang="en-US" dirty="0"/>
              <a:t>徽标</a:t>
            </a:r>
            <a:r>
              <a:rPr lang="en-US" altLang="zh-CN" dirty="0"/>
              <a:t>+R </a:t>
            </a:r>
            <a:r>
              <a:rPr lang="zh-CN" altLang="en-US" dirty="0"/>
              <a:t>输入</a:t>
            </a:r>
            <a:r>
              <a:rPr lang="en-US" altLang="zh-CN" dirty="0" err="1"/>
              <a:t>Powershell</a:t>
            </a:r>
            <a:endParaRPr lang="en-US" altLang="zh-CN" dirty="0"/>
          </a:p>
          <a:p>
            <a:r>
              <a:rPr lang="en-US" altLang="zh-CN" dirty="0"/>
              <a:t>Ubuntu Linux: </a:t>
            </a:r>
            <a:r>
              <a:rPr lang="en-US" altLang="zh-CN" dirty="0" err="1"/>
              <a:t>Ctrl+Alt+T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(b)Linux</a:t>
            </a:r>
            <a:r>
              <a:rPr lang="zh-CN" altLang="en-US" dirty="0"/>
              <a:t>基本指令回顾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Source Code Pro" panose="020F0502020204030204" pitchFamily="49" charset="0"/>
              </a:rPr>
              <a:t>[tyang3@localhost Desktop]$ command [-options] [arguments]</a:t>
            </a:r>
          </a:p>
          <a:p>
            <a:r>
              <a:rPr lang="zh-CN" altLang="en-US" dirty="0">
                <a:solidFill>
                  <a:srgbClr val="24292F"/>
                </a:solidFill>
                <a:latin typeface="Source Code Pro" panose="020F0502020204030204" pitchFamily="49" charset="0"/>
              </a:rPr>
              <a:t>命令</a:t>
            </a:r>
            <a:r>
              <a:rPr lang="en-US" altLang="zh-CN" dirty="0">
                <a:solidFill>
                  <a:srgbClr val="24292F"/>
                </a:solidFill>
                <a:latin typeface="Source Code Pro" panose="020F0502020204030204" pitchFamily="49" charset="0"/>
              </a:rPr>
              <a:t>+</a:t>
            </a:r>
            <a:r>
              <a:rPr lang="zh-CN" altLang="en-US" dirty="0">
                <a:solidFill>
                  <a:srgbClr val="24292F"/>
                </a:solidFill>
                <a:latin typeface="Source Code Pro" panose="020F0502020204030204" pitchFamily="49" charset="0"/>
              </a:rPr>
              <a:t>选项</a:t>
            </a:r>
            <a:r>
              <a:rPr lang="en-US" altLang="zh-CN" dirty="0">
                <a:solidFill>
                  <a:srgbClr val="24292F"/>
                </a:solidFill>
                <a:latin typeface="Source Code Pro" panose="020F0502020204030204" pitchFamily="49" charset="0"/>
              </a:rPr>
              <a:t>+</a:t>
            </a:r>
            <a:r>
              <a:rPr lang="zh-CN" altLang="en-US" dirty="0">
                <a:solidFill>
                  <a:srgbClr val="24292F"/>
                </a:solidFill>
                <a:latin typeface="Source Code Pro" panose="020F0502020204030204" pitchFamily="49" charset="0"/>
              </a:rPr>
              <a:t>参数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mkdir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--options </a:t>
            </a:r>
            <a:r>
              <a:rPr lang="zh-CN" altLang="en-US" dirty="0"/>
              <a:t>长选项 </a:t>
            </a:r>
            <a:r>
              <a:rPr lang="en-US" altLang="zh-CN" dirty="0"/>
              <a:t>–options </a:t>
            </a:r>
            <a:r>
              <a:rPr lang="zh-CN" altLang="en-US" dirty="0"/>
              <a:t>短选项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命令的实质：二进制可执行文件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217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3" y="4188701"/>
            <a:ext cx="6095299" cy="173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>
              <a:defRPr/>
            </a:pP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环境变量与</a:t>
            </a:r>
            <a:endParaRPr lang="en-US" altLang="zh-CN" sz="5333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</a:t>
            </a: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语言编译器</a:t>
            </a:r>
            <a:endParaRPr lang="zh-CN" altLang="zh-CN" sz="3000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237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通用产品介绍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gyl4iu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860</Words>
  <Application>Microsoft Office PowerPoint</Application>
  <PresentationFormat>宽屏</PresentationFormat>
  <Paragraphs>135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system-ui</vt:lpstr>
      <vt:lpstr>等线</vt:lpstr>
      <vt:lpstr>微软雅黑</vt:lpstr>
      <vt:lpstr>Arial</vt:lpstr>
      <vt:lpstr>Impact</vt:lpstr>
      <vt:lpstr>Source Code Pro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无人机</dc:title>
  <dc:creator>第一PPT</dc:creator>
  <cp:keywords>www.1ppt.com</cp:keywords>
  <dc:description>www.1ppt.com</dc:description>
  <cp:lastModifiedBy>Wu, FeiYang</cp:lastModifiedBy>
  <cp:revision>250</cp:revision>
  <dcterms:created xsi:type="dcterms:W3CDTF">2019-02-25T05:30:11Z</dcterms:created>
  <dcterms:modified xsi:type="dcterms:W3CDTF">2024-05-16T05:22:13Z</dcterms:modified>
</cp:coreProperties>
</file>