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1"/>
  </p:notesMasterIdLst>
  <p:sldIdLst>
    <p:sldId id="283" r:id="rId3"/>
    <p:sldId id="323" r:id="rId4"/>
    <p:sldId id="324" r:id="rId5"/>
    <p:sldId id="331" r:id="rId6"/>
    <p:sldId id="318" r:id="rId7"/>
    <p:sldId id="275" r:id="rId8"/>
    <p:sldId id="320" r:id="rId9"/>
    <p:sldId id="319" r:id="rId10"/>
    <p:sldId id="321" r:id="rId11"/>
    <p:sldId id="322" r:id="rId12"/>
    <p:sldId id="308" r:id="rId13"/>
    <p:sldId id="327" r:id="rId14"/>
    <p:sldId id="325" r:id="rId15"/>
    <p:sldId id="326" r:id="rId16"/>
    <p:sldId id="328" r:id="rId17"/>
    <p:sldId id="329" r:id="rId18"/>
    <p:sldId id="330" r:id="rId19"/>
    <p:sldId id="303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E54"/>
    <a:srgbClr val="0B1431"/>
    <a:srgbClr val="E64106"/>
    <a:srgbClr val="E6E6E6"/>
    <a:srgbClr val="FEFEFE"/>
    <a:srgbClr val="0066AE"/>
    <a:srgbClr val="32A3DB"/>
    <a:srgbClr val="ADDAF1"/>
    <a:srgbClr val="989EA1"/>
    <a:srgbClr val="F2F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7" autoAdjust="0"/>
    <p:restoredTop sz="96493" autoAdjust="0"/>
  </p:normalViewPr>
  <p:slideViewPr>
    <p:cSldViewPr snapToGrid="0">
      <p:cViewPr varScale="1">
        <p:scale>
          <a:sx n="109" d="100"/>
          <a:sy n="109" d="100"/>
        </p:scale>
        <p:origin x="88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D67DF-CF82-44E4-9FB6-564B8C4C207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751E1-17AB-487A-80A7-25A0F24E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77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751E1-17AB-487A-80A7-25A0F24E06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6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767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00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59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926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2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EDD68-07F7-4DF9-9092-8BDA6BAC0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CBFB3E-282B-4C48-976A-93AF8708B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13EBF-A9BA-4FEA-9D8F-5A899430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6C676-7FC5-4742-A542-ED7067DB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50099-AEC4-48DB-AF90-ACDE2FBD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0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F0460-120D-4F4A-BF1A-B67F5E5FC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DA56C3-8C9F-4550-A4C7-8A97A3070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DBC31E-EF24-48B8-9663-2D8BF3B62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0DC01-E688-41BA-8E40-564E13EF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98B482-5017-4C8E-8E6F-1CF5A648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EE877E-E4EC-4149-8EE6-EA0359F6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53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5F260-BE9E-48E3-9E69-4B1799A6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C221E-E24F-4DCD-9BF5-94AE6FED6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E35C0-14A1-4134-BDF6-AA97B11D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BD5CD-ABD5-4676-96F9-57B9DFE0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7E9B0-ADA5-4EDC-8202-4ED818C1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4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EF2C6-03B6-41C6-8216-A908FBBB2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61D26B-6070-4859-9F39-0680F3FAA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5ECDC-C0AA-4E5F-986D-719B0367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BEF82-D1F5-4A30-90BC-B42CAC9A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F1D0B-C1D2-4DFF-B024-01FA11AA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46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1CCE-4C69-481E-8A82-8C3A41A945F4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88020"/>
            <a:ext cx="3860800" cy="365125"/>
          </a:xfrm>
        </p:spPr>
        <p:txBody>
          <a:bodyPr/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936427" y="6383249"/>
            <a:ext cx="1632181" cy="406233"/>
          </a:xfrm>
        </p:spPr>
        <p:txBody>
          <a:bodyPr/>
          <a:lstStyle>
            <a:lvl1pPr algn="ctr">
              <a:defRPr sz="1867">
                <a:latin typeface="Impact" panose="020B0806030902050204" pitchFamily="34" charset="0"/>
              </a:defRPr>
            </a:lvl1pPr>
          </a:lstStyle>
          <a:p>
            <a:fld id="{FCC3A858-5ED0-4B4A-8756-97846365D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4" grpId="0"/>
          <p:bldP spid="11" grpId="0" animBg="1"/>
          <p:bldP spid="13" grpId="0" animBg="1"/>
        </p:bldLst>
      </p:timing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2024/5/15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72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2024/5/15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735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17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404AB-EB70-4D13-8543-257C72A8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31061-56DA-4D91-B288-7BCAB242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D2263-2E40-4EB8-AF93-8F24F42A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6CDE7-657A-43AD-BA3D-2C2941B9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D3BFE-1E72-4A5F-BA19-B70A2597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6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6BB29-6D9F-4259-9649-FD3336E4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BC16FC-2FC1-462A-B144-CA732FEF2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C07F0-A32D-494D-A3AE-D0605D7C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77B98-86AE-492B-A723-ED6F97CC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16FDF-A5ED-4423-9924-40C5AB68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7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BE4E6-010D-422D-8A43-916D8267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9182A-909B-4127-A8AB-1C0B09681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62126-8A2D-4CE6-8772-BEC4F66BC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E7C791-DF5A-40CC-829F-3B2A4FB8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BB5747-D3E0-45B9-8F9D-A1EE1456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F2DA91-784B-435F-ADC6-5CA8B166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02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7E1AF-DD10-486A-B8A4-40304F44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9F8B6-E58F-4B6E-8BED-FED86AB1C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B3E2BD-FC52-4AF8-ADD0-9B9D44663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907ECA-A84A-4D01-AC10-CE3DB6D52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8A45A1-F0DB-4BB2-8C9F-9CBD1511B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1AF358-CEB3-4716-86C2-53A70E06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9FBC55-9F97-4E49-BC44-81553472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C797DB-DED4-4BF4-9ABA-95C34610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43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7E1AF-DD10-486A-B8A4-40304F44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9F8B6-E58F-4B6E-8BED-FED86AB1C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B3E2BD-FC52-4AF8-ADD0-9B9D44663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907ECA-A84A-4D01-AC10-CE3DB6D52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8A45A1-F0DB-4BB2-8C9F-9CBD1511B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1AF358-CEB3-4716-86C2-53A70E06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9FBC55-9F97-4E49-BC44-81553472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C797DB-DED4-4BF4-9ABA-95C34610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85189" y="6712093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71144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739BD-42B0-46CE-BE51-FB35FD58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D2C71D-9539-47FF-872C-7D475D8A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01F44D-3A15-40AB-A325-1EBA00B2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D7FAE0-DC81-4DDA-AC3A-91AF5F74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4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89F7AC-15E6-481E-9A12-82C564F9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2AF03D-F21F-4BF4-A349-88C80A30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C89124-1FEE-4371-A02A-0E9F2247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2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115B7-60FC-4E6D-8527-2405D425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02859-4FDF-4497-9F8A-5A2E1346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AAC726-4093-45B6-91D9-5FEE6C9DD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B2A62C-93E5-45FE-980C-C681D1DC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B0584-DD24-433D-99DB-A507B73F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7DE6C6-CFDE-48C2-A188-1837C926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14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29A06E-1D14-41AA-B975-9335333A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5C32E2-FDAE-4EAE-A736-999A3CE6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72E24-B8CA-4530-9959-B49186C03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EDF5E-578C-4F7F-BA8F-EE7896D35C6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E7A62-6A96-45B6-91D6-FD5915714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FB206-6B25-467D-A8A9-A98D6E725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92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06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nswers.uillinois.edu/illinois/98773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D2512BC-7DD5-4819-9D49-935E78A257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CF9E4BF1-6A34-4A1F-862F-D7D9C7B209ED}"/>
              </a:ext>
            </a:extLst>
          </p:cNvPr>
          <p:cNvSpPr txBox="1"/>
          <p:nvPr/>
        </p:nvSpPr>
        <p:spPr>
          <a:xfrm>
            <a:off x="2256794" y="2475453"/>
            <a:ext cx="7678411" cy="15696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b="1" dirty="0">
                <a:solidFill>
                  <a:srgbClr val="2B3E54"/>
                </a:solidFill>
                <a:cs typeface="+mn-ea"/>
                <a:sym typeface="+mn-lt"/>
              </a:rPr>
              <a:t>电控组培训第一讲</a:t>
            </a:r>
            <a:endParaRPr lang="en-US" altLang="zh-CN" sz="4800" b="1" dirty="0">
              <a:solidFill>
                <a:srgbClr val="2B3E54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800" b="1" dirty="0">
                <a:solidFill>
                  <a:srgbClr val="2B3E54"/>
                </a:solidFill>
                <a:cs typeface="+mn-ea"/>
                <a:sym typeface="+mn-lt"/>
              </a:rPr>
              <a:t>电控介绍及基础知识</a:t>
            </a:r>
            <a:endParaRPr lang="en-US" altLang="zh-CN" sz="4800" b="1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pic>
        <p:nvPicPr>
          <p:cNvPr id="3" name="图片 2" descr="形状&#10;&#10;中度可信度描述已自动生成">
            <a:extLst>
              <a:ext uri="{FF2B5EF4-FFF2-40B4-BE49-F238E27FC236}">
                <a16:creationId xmlns:a16="http://schemas.microsoft.com/office/drawing/2014/main" id="{7ADDD238-395B-7CC3-A959-326C8ACAE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56" y="4289641"/>
            <a:ext cx="1514286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6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5" y="471160"/>
            <a:ext cx="2642525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环境变量与编译器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6071ED-43E0-4F56-1959-4FF1D72E2D1F}"/>
              </a:ext>
            </a:extLst>
          </p:cNvPr>
          <p:cNvSpPr txBox="1"/>
          <p:nvPr/>
        </p:nvSpPr>
        <p:spPr>
          <a:xfrm>
            <a:off x="1835249" y="1651711"/>
            <a:ext cx="8515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检查是否拥有</a:t>
            </a:r>
            <a:r>
              <a:rPr lang="en-US" altLang="zh-CN" dirty="0" err="1"/>
              <a:t>gcc</a:t>
            </a:r>
            <a:r>
              <a:rPr lang="en-US" altLang="zh-CN" dirty="0"/>
              <a:t>/g++</a:t>
            </a:r>
            <a:r>
              <a:rPr lang="zh-CN" altLang="en-US" dirty="0"/>
              <a:t>等编译工具的办法：</a:t>
            </a:r>
            <a:endParaRPr lang="en-US" altLang="zh-CN" dirty="0"/>
          </a:p>
          <a:p>
            <a:r>
              <a:rPr lang="zh-CN" altLang="en-US" dirty="0"/>
              <a:t>直接在终端输入</a:t>
            </a:r>
            <a:r>
              <a:rPr lang="en-US" altLang="zh-CN" dirty="0" err="1"/>
              <a:t>gcc</a:t>
            </a:r>
            <a:r>
              <a:rPr lang="en-US" altLang="zh-CN" dirty="0"/>
              <a:t>/g++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921502-D144-04EF-D548-9E781523E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645" y="2376795"/>
            <a:ext cx="5096586" cy="83831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0C33826-104D-7D73-13AC-2EF921200017}"/>
              </a:ext>
            </a:extLst>
          </p:cNvPr>
          <p:cNvSpPr txBox="1"/>
          <p:nvPr/>
        </p:nvSpPr>
        <p:spPr>
          <a:xfrm>
            <a:off x="3482341" y="3250281"/>
            <a:ext cx="8515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这是正确的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EC5BA6-58C4-B127-E305-377F599DA5B1}"/>
              </a:ext>
            </a:extLst>
          </p:cNvPr>
          <p:cNvSpPr txBox="1"/>
          <p:nvPr/>
        </p:nvSpPr>
        <p:spPr>
          <a:xfrm>
            <a:off x="1835249" y="3711946"/>
            <a:ext cx="8515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如果没有，那么对于</a:t>
            </a:r>
            <a:r>
              <a:rPr lang="en-US" altLang="zh-CN" dirty="0"/>
              <a:t>Ubuntu Linux</a:t>
            </a:r>
            <a:r>
              <a:rPr lang="zh-CN" altLang="en-US" dirty="0"/>
              <a:t>用户：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apt install </a:t>
            </a:r>
            <a:r>
              <a:rPr lang="en-US" altLang="zh-CN" dirty="0" err="1"/>
              <a:t>gcc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Mac</a:t>
            </a:r>
            <a:r>
              <a:rPr lang="zh-CN" altLang="en-US" dirty="0"/>
              <a:t>用户：</a:t>
            </a:r>
            <a:endParaRPr lang="en-US" altLang="zh-CN" dirty="0"/>
          </a:p>
          <a:p>
            <a:r>
              <a:rPr lang="en-US" altLang="zh-CN" dirty="0"/>
              <a:t>brew install </a:t>
            </a:r>
            <a:r>
              <a:rPr lang="en-US" altLang="zh-CN" dirty="0" err="1"/>
              <a:t>gcc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Windows</a:t>
            </a:r>
            <a:r>
              <a:rPr lang="zh-CN" altLang="en-US" dirty="0"/>
              <a:t>用户：</a:t>
            </a:r>
            <a:endParaRPr lang="en-US" altLang="zh-CN" dirty="0"/>
          </a:p>
          <a:p>
            <a:r>
              <a:rPr lang="en-US" altLang="zh-CN" dirty="0"/>
              <a:t>https://raventhatfly.github.io/posts/574de11/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65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0"/>
          <p:cNvSpPr>
            <a:spLocks noChangeAspect="1"/>
          </p:cNvSpPr>
          <p:nvPr/>
        </p:nvSpPr>
        <p:spPr>
          <a:xfrm>
            <a:off x="4751851" y="1604797"/>
            <a:ext cx="2496277" cy="2185899"/>
          </a:xfrm>
          <a:prstGeom prst="hexagon">
            <a:avLst/>
          </a:prstGeom>
          <a:solidFill>
            <a:srgbClr val="2B3E5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" name="文本框 8"/>
          <p:cNvSpPr>
            <a:spLocks noChangeArrowheads="1"/>
          </p:cNvSpPr>
          <p:nvPr/>
        </p:nvSpPr>
        <p:spPr bwMode="auto">
          <a:xfrm>
            <a:off x="3270374" y="4188701"/>
            <a:ext cx="5651252" cy="173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21" tIns="45712" rIns="91421" bIns="45712">
            <a:spAutoFit/>
          </a:bodyPr>
          <a:lstStyle/>
          <a:p>
            <a:pPr algn="ctr"/>
            <a:r>
              <a:rPr lang="en-US" altLang="zh-CN" sz="5333" b="1" kern="1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github</a:t>
            </a:r>
            <a:r>
              <a:rPr lang="zh-CN" altLang="en-US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和</a:t>
            </a:r>
            <a:r>
              <a:rPr lang="en-US" altLang="zh-CN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UIUC VPN</a:t>
            </a:r>
            <a:endParaRPr lang="zh-CN" altLang="zh-CN" sz="5333" b="1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10"/>
          <p:cNvSpPr>
            <a:spLocks noChangeAspect="1"/>
          </p:cNvSpPr>
          <p:nvPr/>
        </p:nvSpPr>
        <p:spPr>
          <a:xfrm>
            <a:off x="6483819" y="3263650"/>
            <a:ext cx="956331" cy="837424"/>
          </a:xfrm>
          <a:prstGeom prst="hexagon">
            <a:avLst/>
          </a:prstGeom>
          <a:solidFill>
            <a:srgbClr val="2B3E54"/>
          </a:soli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63862" y="3351277"/>
            <a:ext cx="74571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16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81">
        <p:blinds dir="vert"/>
      </p:transition>
    </mc:Choice>
    <mc:Fallback xmlns="">
      <p:transition spd="slow" advTm="1481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5" y="471160"/>
            <a:ext cx="404343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UIUC VPN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2BF1B9-F846-ADE3-8856-88A452152C51}"/>
              </a:ext>
            </a:extLst>
          </p:cNvPr>
          <p:cNvSpPr txBox="1"/>
          <p:nvPr/>
        </p:nvSpPr>
        <p:spPr>
          <a:xfrm>
            <a:off x="1623646" y="162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u="none" strike="noStrike" dirty="0">
                <a:solidFill>
                  <a:srgbClr val="2376B7"/>
                </a:solidFill>
                <a:effectLst/>
                <a:highlight>
                  <a:srgbClr val="FFFFFF"/>
                </a:highlight>
                <a:latin typeface="system-ui"/>
                <a:hlinkClick r:id="rId2"/>
              </a:rPr>
              <a:t>https://answers.uillinois.edu/illinois/98773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60B9E5-10A4-12CF-3E7E-3CE2C1848BAC}"/>
              </a:ext>
            </a:extLst>
          </p:cNvPr>
          <p:cNvSpPr txBox="1"/>
          <p:nvPr/>
        </p:nvSpPr>
        <p:spPr>
          <a:xfrm>
            <a:off x="1623646" y="1133346"/>
            <a:ext cx="7971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根据链接和网站步骤进行安装。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DAF536-4F4D-C9BE-0B53-6740B210B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568" y="2331361"/>
            <a:ext cx="3855839" cy="18843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EED93CE-DE69-51CB-1C8B-106A24C7AE92}"/>
              </a:ext>
            </a:extLst>
          </p:cNvPr>
          <p:cNvSpPr txBox="1"/>
          <p:nvPr/>
        </p:nvSpPr>
        <p:spPr>
          <a:xfrm>
            <a:off x="1623646" y="4498649"/>
            <a:ext cx="7971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连接之后选择通道三，否则无法连上外网。</a:t>
            </a:r>
          </a:p>
        </p:txBody>
      </p:sp>
    </p:spTree>
    <p:extLst>
      <p:ext uri="{BB962C8B-B14F-4D97-AF65-F5344CB8AC3E}">
        <p14:creationId xmlns:p14="http://schemas.microsoft.com/office/powerpoint/2010/main" val="98418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5" y="471160"/>
            <a:ext cx="118300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solidFill>
                  <a:srgbClr val="2B3E54"/>
                </a:solidFill>
                <a:cs typeface="+mn-ea"/>
                <a:sym typeface="+mn-lt"/>
              </a:rPr>
              <a:t>Github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DAC365-B829-318B-17CF-A02819C2E7FD}"/>
              </a:ext>
            </a:extLst>
          </p:cNvPr>
          <p:cNvSpPr txBox="1"/>
          <p:nvPr/>
        </p:nvSpPr>
        <p:spPr>
          <a:xfrm>
            <a:off x="1623646" y="1133346"/>
            <a:ext cx="79716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是一个在线软件源代码托管服务平台，使用</a:t>
            </a:r>
            <a:r>
              <a:rPr lang="en-US" altLang="zh-CN" dirty="0"/>
              <a:t>Git</a:t>
            </a:r>
            <a:r>
              <a:rPr lang="zh-CN" altLang="en-US" dirty="0"/>
              <a:t>作为版本控制软件，由开发者克里斯</a:t>
            </a:r>
            <a:r>
              <a:rPr lang="en-US" altLang="zh-CN" dirty="0"/>
              <a:t>·</a:t>
            </a:r>
            <a:r>
              <a:rPr lang="zh-CN" altLang="en-US" dirty="0"/>
              <a:t>汪斯崔斯、</a:t>
            </a:r>
            <a:r>
              <a:rPr lang="en-US" altLang="zh-CN" dirty="0"/>
              <a:t>P·J·</a:t>
            </a:r>
            <a:r>
              <a:rPr lang="zh-CN" altLang="en-US" dirty="0"/>
              <a:t>海特和汤姆</a:t>
            </a:r>
            <a:r>
              <a:rPr lang="en-US" altLang="zh-CN" dirty="0"/>
              <a:t>·</a:t>
            </a:r>
            <a:r>
              <a:rPr lang="zh-CN" altLang="en-US" dirty="0"/>
              <a:t>普雷斯顿</a:t>
            </a:r>
            <a:r>
              <a:rPr lang="en-US" altLang="zh-CN" dirty="0"/>
              <a:t>·</a:t>
            </a:r>
            <a:r>
              <a:rPr lang="zh-CN" altLang="en-US" dirty="0"/>
              <a:t>沃纳使用</a:t>
            </a:r>
            <a:r>
              <a:rPr lang="en-US" altLang="zh-CN" dirty="0"/>
              <a:t>Ruby on Rails</a:t>
            </a:r>
            <a:r>
              <a:rPr lang="zh-CN" altLang="en-US" dirty="0"/>
              <a:t>编写而成。在</a:t>
            </a:r>
            <a:r>
              <a:rPr lang="en-US" altLang="zh-CN" dirty="0"/>
              <a:t>2018</a:t>
            </a:r>
            <a:r>
              <a:rPr lang="zh-CN" altLang="en-US" dirty="0"/>
              <a:t>年，</a:t>
            </a:r>
            <a:r>
              <a:rPr lang="en-US" altLang="zh-CN" dirty="0"/>
              <a:t>GitHub</a:t>
            </a:r>
            <a:r>
              <a:rPr lang="zh-CN" altLang="en-US" dirty="0"/>
              <a:t>被微软公司收购。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的使用之后将在之后介绍。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B9CE43-34BA-5B86-040A-3520C9F04294}"/>
              </a:ext>
            </a:extLst>
          </p:cNvPr>
          <p:cNvSpPr txBox="1"/>
          <p:nvPr/>
        </p:nvSpPr>
        <p:spPr>
          <a:xfrm>
            <a:off x="1623646" y="2493001"/>
            <a:ext cx="79716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安装</a:t>
            </a:r>
            <a:endParaRPr lang="en-US" altLang="zh-CN" b="1" dirty="0"/>
          </a:p>
          <a:p>
            <a:r>
              <a:rPr lang="zh-CN" altLang="en-US" dirty="0"/>
              <a:t>可以下载</a:t>
            </a:r>
            <a:r>
              <a:rPr lang="en-US" altLang="zh-CN" dirty="0" err="1"/>
              <a:t>github</a:t>
            </a:r>
            <a:r>
              <a:rPr lang="zh-CN" altLang="en-US" dirty="0"/>
              <a:t>桌面应用或直接下载</a:t>
            </a:r>
            <a:r>
              <a:rPr lang="en-US" altLang="zh-CN" dirty="0"/>
              <a:t>git</a:t>
            </a:r>
            <a:r>
              <a:rPr lang="zh-CN" altLang="en-US" dirty="0"/>
              <a:t>工具。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： </a:t>
            </a:r>
            <a:r>
              <a:rPr lang="en-US" altLang="zh-CN" dirty="0" err="1"/>
              <a:t>sudo</a:t>
            </a:r>
            <a:r>
              <a:rPr lang="en-US" altLang="zh-CN" dirty="0"/>
              <a:t> apt install git</a:t>
            </a:r>
          </a:p>
          <a:p>
            <a:r>
              <a:rPr lang="en-US" altLang="zh-CN" dirty="0"/>
              <a:t>MacOS: brew install git</a:t>
            </a:r>
          </a:p>
          <a:p>
            <a:r>
              <a:rPr lang="en-US" altLang="zh-CN" dirty="0"/>
              <a:t>Windows:  </a:t>
            </a:r>
            <a:r>
              <a:rPr lang="zh-CN" altLang="en-US" dirty="0"/>
              <a:t>去官网下载</a:t>
            </a:r>
            <a:r>
              <a:rPr lang="en-US" altLang="zh-CN" dirty="0">
                <a:hlinkClick r:id="rId2"/>
              </a:rPr>
              <a:t>https://git-scm.com/downloads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不确定是否会自动添加到环境变量，如果没添加那就手动添加一下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9BB9AC8-9604-F0C8-B680-545AD6B0B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23" y="4683652"/>
            <a:ext cx="6473340" cy="130869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6665CE0-AE53-F44B-6B7B-AD9183188C1D}"/>
              </a:ext>
            </a:extLst>
          </p:cNvPr>
          <p:cNvSpPr txBox="1"/>
          <p:nvPr/>
        </p:nvSpPr>
        <p:spPr>
          <a:xfrm>
            <a:off x="8258907" y="51533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</a:t>
            </a:r>
            <a:r>
              <a:rPr lang="zh-CN" altLang="en-US" dirty="0"/>
              <a:t>成功</a:t>
            </a:r>
          </a:p>
        </p:txBody>
      </p:sp>
    </p:spTree>
    <p:extLst>
      <p:ext uri="{BB962C8B-B14F-4D97-AF65-F5344CB8AC3E}">
        <p14:creationId xmlns:p14="http://schemas.microsoft.com/office/powerpoint/2010/main" val="235637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5" y="471160"/>
            <a:ext cx="404343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我们的电控代码仓库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CF9C39-B76C-84C6-A40D-0090EFC93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5" y="1672691"/>
            <a:ext cx="7057293" cy="392322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8E1BBC3-EAF2-36BC-96AE-8CED7C3FCC04}"/>
              </a:ext>
            </a:extLst>
          </p:cNvPr>
          <p:cNvSpPr txBox="1"/>
          <p:nvPr/>
        </p:nvSpPr>
        <p:spPr>
          <a:xfrm>
            <a:off x="1090245" y="11180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https://github.com/Meta-Team/Meta-Embedded</a:t>
            </a:r>
          </a:p>
        </p:txBody>
      </p:sp>
    </p:spTree>
    <p:extLst>
      <p:ext uri="{BB962C8B-B14F-4D97-AF65-F5344CB8AC3E}">
        <p14:creationId xmlns:p14="http://schemas.microsoft.com/office/powerpoint/2010/main" val="358656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5" y="471160"/>
            <a:ext cx="404343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克隆一个仓库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E1BBC3-EAF2-36BC-96AE-8CED7C3FCC04}"/>
              </a:ext>
            </a:extLst>
          </p:cNvPr>
          <p:cNvSpPr txBox="1"/>
          <p:nvPr/>
        </p:nvSpPr>
        <p:spPr>
          <a:xfrm>
            <a:off x="1084383" y="1118092"/>
            <a:ext cx="8001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git clone </a:t>
            </a:r>
            <a:r>
              <a:rPr lang="zh-CN" altLang="en-US" dirty="0"/>
              <a:t>https://github.com/Meta-Team/Meta-Embedded</a:t>
            </a:r>
            <a:r>
              <a:rPr lang="en-US" altLang="zh-CN" dirty="0"/>
              <a:t>.git</a:t>
            </a:r>
            <a:endParaRPr lang="zh-CN" altLang="en-US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6508CF-7FC2-0185-80DC-742F3ABD1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91" y="2542437"/>
            <a:ext cx="7658494" cy="1905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18FE00F-E1D4-76A4-B672-23624A02C2D4}"/>
              </a:ext>
            </a:extLst>
          </p:cNvPr>
          <p:cNvSpPr txBox="1"/>
          <p:nvPr/>
        </p:nvSpPr>
        <p:spPr>
          <a:xfrm>
            <a:off x="1084383" y="2864630"/>
            <a:ext cx="80010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一定要注意克隆的位置！使用</a:t>
            </a:r>
            <a:r>
              <a:rPr lang="en-US" altLang="zh-CN" dirty="0"/>
              <a:t>cd</a:t>
            </a:r>
            <a:r>
              <a:rPr lang="zh-CN" altLang="en-US" dirty="0"/>
              <a:t>命令改变当前的工作路径。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1927539-3DAB-3CFF-7882-70187C562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83" y="3345909"/>
            <a:ext cx="6342929" cy="114399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8331099-7FC3-635B-7666-72DD8EDA4CBD}"/>
              </a:ext>
            </a:extLst>
          </p:cNvPr>
          <p:cNvSpPr txBox="1"/>
          <p:nvPr/>
        </p:nvSpPr>
        <p:spPr>
          <a:xfrm>
            <a:off x="1022837" y="4593784"/>
            <a:ext cx="8001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现在你已经成功把代码下载下来了。</a:t>
            </a:r>
          </a:p>
        </p:txBody>
      </p:sp>
    </p:spTree>
    <p:extLst>
      <p:ext uri="{BB962C8B-B14F-4D97-AF65-F5344CB8AC3E}">
        <p14:creationId xmlns:p14="http://schemas.microsoft.com/office/powerpoint/2010/main" val="204844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0"/>
          <p:cNvSpPr>
            <a:spLocks noChangeAspect="1"/>
          </p:cNvSpPr>
          <p:nvPr/>
        </p:nvSpPr>
        <p:spPr>
          <a:xfrm>
            <a:off x="4751851" y="1604797"/>
            <a:ext cx="2496277" cy="2185899"/>
          </a:xfrm>
          <a:prstGeom prst="hexagon">
            <a:avLst/>
          </a:prstGeom>
          <a:solidFill>
            <a:srgbClr val="2B3E5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" name="文本框 8"/>
          <p:cNvSpPr>
            <a:spLocks noChangeArrowheads="1"/>
          </p:cNvSpPr>
          <p:nvPr/>
        </p:nvSpPr>
        <p:spPr bwMode="auto">
          <a:xfrm>
            <a:off x="3270374" y="4188701"/>
            <a:ext cx="5651252" cy="9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21" tIns="45712" rIns="91421" bIns="45712">
            <a:spAutoFit/>
          </a:bodyPr>
          <a:lstStyle/>
          <a:p>
            <a:pPr algn="ctr"/>
            <a:r>
              <a:rPr lang="zh-CN" altLang="en-US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课后作业</a:t>
            </a:r>
            <a:endParaRPr lang="zh-CN" altLang="zh-CN" sz="5333" b="1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10"/>
          <p:cNvSpPr>
            <a:spLocks noChangeAspect="1"/>
          </p:cNvSpPr>
          <p:nvPr/>
        </p:nvSpPr>
        <p:spPr>
          <a:xfrm>
            <a:off x="6483819" y="3263650"/>
            <a:ext cx="956331" cy="837424"/>
          </a:xfrm>
          <a:prstGeom prst="hexagon">
            <a:avLst/>
          </a:prstGeom>
          <a:solidFill>
            <a:srgbClr val="2B3E54"/>
          </a:soli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63862" y="3351277"/>
            <a:ext cx="74571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233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81">
        <p:blinds dir="vert"/>
      </p:transition>
    </mc:Choice>
    <mc:Fallback xmlns="">
      <p:transition spd="slow" advTm="1481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5" y="471160"/>
            <a:ext cx="404343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课后作业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5D24A77A-97DD-9F0F-6CAD-CD88DCFBD7F9}"/>
              </a:ext>
            </a:extLst>
          </p:cNvPr>
          <p:cNvSpPr txBox="1"/>
          <p:nvPr/>
        </p:nvSpPr>
        <p:spPr>
          <a:xfrm>
            <a:off x="979905" y="1490008"/>
            <a:ext cx="10069095" cy="437042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黑马程序员 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P1~P24</a:t>
            </a:r>
          </a:p>
          <a:p>
            <a:r>
              <a:rPr lang="en-US" altLang="zh-CN" sz="1400" dirty="0">
                <a:solidFill>
                  <a:srgbClr val="2B3E54"/>
                </a:solidFill>
                <a:cs typeface="+mn-ea"/>
                <a:sym typeface="+mn-lt"/>
              </a:rPr>
              <a:t>https://www.bilibili.com/video/BV1Xa4y1k7LU/?p=14&amp;vd_source=b710c0374cb950d2cc5713ef9df39177</a:t>
            </a:r>
          </a:p>
          <a:p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2. 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成功安装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MinGW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和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git</a:t>
            </a:r>
          </a:p>
          <a:p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3. 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克隆我们的仓库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  <a:p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4. 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（可选）自行先开始学习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STM32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有关知识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可以在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B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站搜索：正点原子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STM32</a:t>
            </a:r>
          </a:p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可选择视频：库函数开发、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HAL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库开发的视频进行自行观看（这部分以后不会</a:t>
            </a:r>
            <a:r>
              <a:rPr lang="zh-CN" altLang="en-US" sz="2400">
                <a:solidFill>
                  <a:srgbClr val="2B3E54"/>
                </a:solidFill>
                <a:cs typeface="+mn-ea"/>
                <a:sym typeface="+mn-lt"/>
              </a:rPr>
              <a:t>细讲，只会一笔带过，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想学懂的同学自行选择一套视频看完，当然准备学之前可以来问我们我们看看合不合适）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874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1578044" y="2850866"/>
            <a:ext cx="3823483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5867" b="1" spc="-200" dirty="0">
                <a:solidFill>
                  <a:srgbClr val="0B1431"/>
                </a:solidFill>
                <a:cs typeface="+mn-ea"/>
                <a:sym typeface="+mn-lt"/>
              </a:rPr>
              <a:t>谢谢观看！</a:t>
            </a:r>
          </a:p>
        </p:txBody>
      </p:sp>
      <p:sp>
        <p:nvSpPr>
          <p:cNvPr id="2" name="矩形 1"/>
          <p:cNvSpPr/>
          <p:nvPr/>
        </p:nvSpPr>
        <p:spPr>
          <a:xfrm>
            <a:off x="1831891" y="3951199"/>
            <a:ext cx="1248139" cy="60959"/>
          </a:xfrm>
          <a:prstGeom prst="rect">
            <a:avLst/>
          </a:prstGeom>
          <a:solidFill>
            <a:srgbClr val="0B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0B143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611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8">
        <p14:vortex dir="r"/>
      </p:transition>
    </mc:Choice>
    <mc:Fallback xmlns="">
      <p:transition spd="slow" advTm="9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6" y="471160"/>
            <a:ext cx="1710686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电控组介绍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ABD60C-0FE2-6CA8-AB91-BF820318B3A5}"/>
              </a:ext>
            </a:extLst>
          </p:cNvPr>
          <p:cNvSpPr txBox="1"/>
          <p:nvPr/>
        </p:nvSpPr>
        <p:spPr>
          <a:xfrm>
            <a:off x="4882661" y="1669295"/>
            <a:ext cx="2426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我们是谁？</a:t>
            </a:r>
            <a:endParaRPr lang="en-US" altLang="zh-CN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21BB8E-B53C-15EA-4ED0-18A11156A8EA}"/>
              </a:ext>
            </a:extLst>
          </p:cNvPr>
          <p:cNvSpPr txBox="1"/>
          <p:nvPr/>
        </p:nvSpPr>
        <p:spPr>
          <a:xfrm>
            <a:off x="4645269" y="2876772"/>
            <a:ext cx="29014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我们是电控组！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我们是做什么的？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48736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6" y="471160"/>
            <a:ext cx="1710686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电控组介绍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E25F7C-52FD-BC66-1FB4-F23CEAC44099}"/>
              </a:ext>
            </a:extLst>
          </p:cNvPr>
          <p:cNvSpPr txBox="1"/>
          <p:nvPr/>
        </p:nvSpPr>
        <p:spPr>
          <a:xfrm>
            <a:off x="1835249" y="1147618"/>
            <a:ext cx="85150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电控组分流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现在的电控组培训成员其实还包括未来的视觉组（当然，这个组别以后将会从大家</a:t>
            </a:r>
            <a:endParaRPr lang="en-US" altLang="zh-CN" dirty="0"/>
          </a:p>
          <a:p>
            <a:r>
              <a:rPr lang="zh-CN" altLang="en-US" dirty="0"/>
              <a:t>这里挑出来）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电控知识树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C/C++</a:t>
            </a:r>
            <a:r>
              <a:rPr lang="zh-CN" altLang="en-US" dirty="0"/>
              <a:t>开发</a:t>
            </a:r>
            <a:endParaRPr lang="en-US" altLang="zh-CN" dirty="0"/>
          </a:p>
          <a:p>
            <a:r>
              <a:rPr lang="en-US" altLang="zh-CN" dirty="0"/>
              <a:t>STM32</a:t>
            </a:r>
            <a:r>
              <a:rPr lang="zh-CN" altLang="en-US" dirty="0"/>
              <a:t>嵌入式编程</a:t>
            </a:r>
            <a:endParaRPr lang="en-US" altLang="zh-CN" dirty="0"/>
          </a:p>
          <a:p>
            <a:r>
              <a:rPr lang="en-US" altLang="zh-CN" dirty="0"/>
              <a:t>RTOS</a:t>
            </a:r>
            <a:r>
              <a:rPr lang="zh-CN" altLang="en-US" dirty="0"/>
              <a:t>实时操作系统（</a:t>
            </a:r>
            <a:r>
              <a:rPr lang="en-US" altLang="zh-CN" dirty="0" err="1"/>
              <a:t>ChibiOS</a:t>
            </a:r>
            <a:r>
              <a:rPr lang="zh-CN" altLang="en-US" dirty="0"/>
              <a:t>，</a:t>
            </a:r>
            <a:r>
              <a:rPr lang="en-US" altLang="zh-CN" dirty="0" err="1"/>
              <a:t>FreeRTOS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机器人运动学解算</a:t>
            </a:r>
            <a:endParaRPr lang="en-US" altLang="zh-CN" dirty="0"/>
          </a:p>
          <a:p>
            <a:r>
              <a:rPr lang="zh-CN" altLang="en-US" dirty="0"/>
              <a:t>集成电路设计与安装</a:t>
            </a:r>
            <a:endParaRPr lang="en-US" altLang="zh-CN" dirty="0"/>
          </a:p>
          <a:p>
            <a:r>
              <a:rPr lang="en-US" altLang="zh-CN" dirty="0"/>
              <a:t>ROS</a:t>
            </a:r>
            <a:r>
              <a:rPr lang="zh-CN" altLang="en-US" dirty="0"/>
              <a:t>机器人操作系统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视觉知识树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深度学习</a:t>
            </a:r>
            <a:r>
              <a:rPr lang="en-US" altLang="zh-CN" dirty="0"/>
              <a:t>(</a:t>
            </a:r>
            <a:r>
              <a:rPr lang="zh-CN" altLang="en-US" dirty="0"/>
              <a:t>神经网络</a:t>
            </a:r>
            <a:r>
              <a:rPr lang="en-US" altLang="zh-CN" dirty="0"/>
              <a:t>)</a:t>
            </a:r>
            <a:r>
              <a:rPr lang="zh-CN" altLang="en-US" dirty="0"/>
              <a:t>，机器学习</a:t>
            </a:r>
            <a:endParaRPr lang="en-US" altLang="zh-CN" dirty="0"/>
          </a:p>
          <a:p>
            <a:r>
              <a:rPr lang="zh-CN" altLang="en-US" dirty="0"/>
              <a:t>计算机视觉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67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6" y="471160"/>
            <a:ext cx="1710686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电控组介绍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pic>
        <p:nvPicPr>
          <p:cNvPr id="6" name="图片 5" descr="图片包含 室内, 镜子, 猫, 水槽&#10;&#10;描述已自动生成">
            <a:extLst>
              <a:ext uri="{FF2B5EF4-FFF2-40B4-BE49-F238E27FC236}">
                <a16:creationId xmlns:a16="http://schemas.microsoft.com/office/drawing/2014/main" id="{D6C9E33E-1635-3A0B-AEB7-0E1F3E28D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766" y="2919044"/>
            <a:ext cx="2079943" cy="21489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31C4BB0-A5B5-BA8B-6015-01A2412B0224}"/>
              </a:ext>
            </a:extLst>
          </p:cNvPr>
          <p:cNvSpPr txBox="1"/>
          <p:nvPr/>
        </p:nvSpPr>
        <p:spPr>
          <a:xfrm>
            <a:off x="4811027" y="1481726"/>
            <a:ext cx="1867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还有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zh-CN" altLang="en-US" dirty="0"/>
              <a:t>哪里缺人补哪里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513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6" y="471160"/>
            <a:ext cx="1710686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电控组介绍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270971-E4E5-FEB9-7279-CC69F29D0CD1}"/>
              </a:ext>
            </a:extLst>
          </p:cNvPr>
          <p:cNvSpPr txBox="1"/>
          <p:nvPr/>
        </p:nvSpPr>
        <p:spPr>
          <a:xfrm>
            <a:off x="979906" y="1184030"/>
            <a:ext cx="7232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2024</a:t>
            </a:r>
            <a:r>
              <a:rPr lang="zh-CN" altLang="en-US" dirty="0"/>
              <a:t>电控教学页面</a:t>
            </a:r>
            <a:endParaRPr lang="en-US" altLang="zh-CN" dirty="0"/>
          </a:p>
          <a:p>
            <a:r>
              <a:rPr lang="en-US" altLang="zh-CN" dirty="0"/>
              <a:t>https://raventhatfly.github.io/meta-teaching/main/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A6287FD-AA2B-55C3-240B-9960289E2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69" y="2075973"/>
            <a:ext cx="6911331" cy="350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1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0"/>
          <p:cNvSpPr>
            <a:spLocks noChangeAspect="1"/>
          </p:cNvSpPr>
          <p:nvPr/>
        </p:nvSpPr>
        <p:spPr>
          <a:xfrm>
            <a:off x="4751851" y="1604797"/>
            <a:ext cx="2496277" cy="2185899"/>
          </a:xfrm>
          <a:prstGeom prst="hexagon">
            <a:avLst/>
          </a:prstGeom>
          <a:solidFill>
            <a:srgbClr val="2B3E5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" name="文本框 8"/>
          <p:cNvSpPr>
            <a:spLocks noChangeArrowheads="1"/>
          </p:cNvSpPr>
          <p:nvPr/>
        </p:nvSpPr>
        <p:spPr bwMode="auto">
          <a:xfrm>
            <a:off x="3270374" y="4188701"/>
            <a:ext cx="5651252" cy="9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21" tIns="45712" rIns="91421" bIns="45712">
            <a:spAutoFit/>
          </a:bodyPr>
          <a:lstStyle/>
          <a:p>
            <a:pPr algn="ctr">
              <a:defRPr/>
            </a:pPr>
            <a:r>
              <a:rPr lang="en-US" altLang="zh-CN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Linux</a:t>
            </a:r>
            <a:r>
              <a:rPr lang="zh-CN" altLang="en-US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基础</a:t>
            </a:r>
            <a:endParaRPr lang="zh-CN" altLang="zh-CN" sz="3000" b="1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10"/>
          <p:cNvSpPr>
            <a:spLocks noChangeAspect="1"/>
          </p:cNvSpPr>
          <p:nvPr/>
        </p:nvSpPr>
        <p:spPr>
          <a:xfrm>
            <a:off x="6483819" y="3263650"/>
            <a:ext cx="956331" cy="837424"/>
          </a:xfrm>
          <a:prstGeom prst="hexagon">
            <a:avLst/>
          </a:prstGeom>
          <a:solidFill>
            <a:srgbClr val="2B3E54"/>
          </a:soli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63862" y="3351277"/>
            <a:ext cx="758541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402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81">
        <p:blinds dir="vert"/>
      </p:transition>
    </mc:Choice>
    <mc:Fallback xmlns="">
      <p:transition spd="slow" advTm="1481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6" y="471160"/>
            <a:ext cx="1710686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Linux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基础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ABD60C-0FE2-6CA8-AB91-BF820318B3A5}"/>
              </a:ext>
            </a:extLst>
          </p:cNvPr>
          <p:cNvSpPr txBox="1"/>
          <p:nvPr/>
        </p:nvSpPr>
        <p:spPr>
          <a:xfrm>
            <a:off x="1835249" y="1147618"/>
            <a:ext cx="85150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r>
              <a:rPr lang="zh-CN" altLang="en-US" dirty="0"/>
              <a:t>终端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终端（</a:t>
            </a:r>
            <a:r>
              <a:rPr lang="en-US" altLang="zh-CN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Terminal</a:t>
            </a:r>
            <a:r>
              <a:rPr lang="zh-CN" altLang="en-US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）是一台电脑或者计算机系统，用来让用户输入数据，及显示其计算结果的机器，简而言之就是人类用户与计算机交互的设备。</a:t>
            </a:r>
            <a:endParaRPr lang="en-US" altLang="zh-CN" b="0" i="0" dirty="0">
              <a:solidFill>
                <a:srgbClr val="16120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r>
              <a:rPr lang="en-US" altLang="zh-CN" dirty="0"/>
              <a:t>Windows: win</a:t>
            </a:r>
            <a:r>
              <a:rPr lang="zh-CN" altLang="en-US" dirty="0"/>
              <a:t>徽标</a:t>
            </a:r>
            <a:r>
              <a:rPr lang="en-US" altLang="zh-CN" dirty="0"/>
              <a:t>+R </a:t>
            </a:r>
            <a:r>
              <a:rPr lang="zh-CN" altLang="en-US" dirty="0"/>
              <a:t>输入</a:t>
            </a:r>
            <a:r>
              <a:rPr lang="en-US" altLang="zh-CN" dirty="0" err="1"/>
              <a:t>Powershell</a:t>
            </a:r>
            <a:endParaRPr lang="en-US" altLang="zh-CN" dirty="0"/>
          </a:p>
          <a:p>
            <a:r>
              <a:rPr lang="en-US" altLang="zh-CN" dirty="0"/>
              <a:t>Ubuntu Linux: </a:t>
            </a:r>
            <a:r>
              <a:rPr lang="en-US" altLang="zh-CN" dirty="0" err="1"/>
              <a:t>Ctrl+Alt+T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(b)Linux</a:t>
            </a:r>
            <a:r>
              <a:rPr lang="zh-CN" altLang="en-US" dirty="0"/>
              <a:t>基本指令回顾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Source Code Pro" panose="020F0502020204030204" pitchFamily="49" charset="0"/>
              </a:rPr>
              <a:t>[tyang3@localhost Desktop]$ command [-options] [arguments]</a:t>
            </a:r>
          </a:p>
          <a:p>
            <a:r>
              <a:rPr lang="zh-CN" altLang="en-US" dirty="0">
                <a:solidFill>
                  <a:srgbClr val="24292F"/>
                </a:solidFill>
                <a:latin typeface="Source Code Pro" panose="020F0502020204030204" pitchFamily="49" charset="0"/>
              </a:rPr>
              <a:t>命令</a:t>
            </a:r>
            <a:r>
              <a:rPr lang="en-US" altLang="zh-CN" dirty="0">
                <a:solidFill>
                  <a:srgbClr val="24292F"/>
                </a:solidFill>
                <a:latin typeface="Source Code Pro" panose="020F0502020204030204" pitchFamily="49" charset="0"/>
              </a:rPr>
              <a:t>+</a:t>
            </a:r>
            <a:r>
              <a:rPr lang="zh-CN" altLang="en-US" dirty="0">
                <a:solidFill>
                  <a:srgbClr val="24292F"/>
                </a:solidFill>
                <a:latin typeface="Source Code Pro" panose="020F0502020204030204" pitchFamily="49" charset="0"/>
              </a:rPr>
              <a:t>选项</a:t>
            </a:r>
            <a:r>
              <a:rPr lang="en-US" altLang="zh-CN" dirty="0">
                <a:solidFill>
                  <a:srgbClr val="24292F"/>
                </a:solidFill>
                <a:latin typeface="Source Code Pro" panose="020F0502020204030204" pitchFamily="49" charset="0"/>
              </a:rPr>
              <a:t>+</a:t>
            </a:r>
            <a:r>
              <a:rPr lang="zh-CN" altLang="en-US" dirty="0">
                <a:solidFill>
                  <a:srgbClr val="24292F"/>
                </a:solidFill>
                <a:latin typeface="Source Code Pro" panose="020F0502020204030204" pitchFamily="49" charset="0"/>
              </a:rPr>
              <a:t>参数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mkdir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--options </a:t>
            </a:r>
            <a:r>
              <a:rPr lang="zh-CN" altLang="en-US" dirty="0"/>
              <a:t>长选项 </a:t>
            </a:r>
            <a:r>
              <a:rPr lang="en-US" altLang="zh-CN" dirty="0"/>
              <a:t>–options </a:t>
            </a:r>
            <a:r>
              <a:rPr lang="zh-CN" altLang="en-US" dirty="0"/>
              <a:t>短选项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命令的实质：二进制可执行文件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217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0"/>
          <p:cNvSpPr>
            <a:spLocks noChangeAspect="1"/>
          </p:cNvSpPr>
          <p:nvPr/>
        </p:nvSpPr>
        <p:spPr>
          <a:xfrm>
            <a:off x="4751851" y="1604797"/>
            <a:ext cx="2496277" cy="2185899"/>
          </a:xfrm>
          <a:prstGeom prst="hexagon">
            <a:avLst/>
          </a:prstGeom>
          <a:solidFill>
            <a:srgbClr val="2B3E5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" name="文本框 8"/>
          <p:cNvSpPr>
            <a:spLocks noChangeArrowheads="1"/>
          </p:cNvSpPr>
          <p:nvPr/>
        </p:nvSpPr>
        <p:spPr bwMode="auto">
          <a:xfrm>
            <a:off x="3270373" y="4188701"/>
            <a:ext cx="6095299" cy="173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21" tIns="45712" rIns="91421" bIns="45712">
            <a:spAutoFit/>
          </a:bodyPr>
          <a:lstStyle/>
          <a:p>
            <a:pPr algn="ctr">
              <a:defRPr/>
            </a:pPr>
            <a:r>
              <a:rPr lang="zh-CN" altLang="en-US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环境变量与</a:t>
            </a:r>
            <a:endParaRPr lang="en-US" altLang="zh-CN" sz="5333" b="1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en-US" altLang="zh-CN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</a:t>
            </a:r>
            <a:r>
              <a:rPr lang="zh-CN" altLang="en-US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语言编译器</a:t>
            </a:r>
            <a:endParaRPr lang="zh-CN" altLang="zh-CN" sz="3000" b="1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10"/>
          <p:cNvSpPr>
            <a:spLocks noChangeAspect="1"/>
          </p:cNvSpPr>
          <p:nvPr/>
        </p:nvSpPr>
        <p:spPr>
          <a:xfrm>
            <a:off x="6483819" y="3263650"/>
            <a:ext cx="956331" cy="837424"/>
          </a:xfrm>
          <a:prstGeom prst="hexagon">
            <a:avLst/>
          </a:prstGeom>
          <a:solidFill>
            <a:srgbClr val="2B3E54"/>
          </a:soli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63862" y="3351277"/>
            <a:ext cx="74571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237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81">
        <p:blinds dir="vert"/>
      </p:transition>
    </mc:Choice>
    <mc:Fallback xmlns="">
      <p:transition spd="slow" advTm="1481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6" y="471160"/>
            <a:ext cx="392620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环境变量与编译器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ABD60C-0FE2-6CA8-AB91-BF820318B3A5}"/>
              </a:ext>
            </a:extLst>
          </p:cNvPr>
          <p:cNvSpPr txBox="1"/>
          <p:nvPr/>
        </p:nvSpPr>
        <p:spPr>
          <a:xfrm>
            <a:off x="1835249" y="1651711"/>
            <a:ext cx="85150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r>
              <a:rPr lang="zh-CN" altLang="en-US" b="1" dirty="0"/>
              <a:t>环境变量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环境变量（</a:t>
            </a:r>
            <a:r>
              <a:rPr lang="en-US" altLang="zh-CN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environment variables</a:t>
            </a:r>
            <a:r>
              <a:rPr lang="zh-CN" altLang="en-US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）一般是指在操作系统中用来指定操作系统运行环境的一些参数，如：临时文件夹位置和系统文件夹位置等。</a:t>
            </a:r>
            <a:endParaRPr lang="en-US" altLang="zh-CN" b="0" i="0" dirty="0">
              <a:solidFill>
                <a:srgbClr val="16120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endParaRPr lang="en-US" altLang="zh-CN" dirty="0">
              <a:solidFill>
                <a:srgbClr val="161209"/>
              </a:solidFill>
              <a:highlight>
                <a:srgbClr val="FFFFFF"/>
              </a:highlight>
              <a:latin typeface="system-ui"/>
            </a:endParaRPr>
          </a:p>
          <a:p>
            <a:r>
              <a:rPr lang="zh-CN" altLang="en-US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比如，现在打开</a:t>
            </a:r>
            <a:r>
              <a:rPr lang="en-US" altLang="zh-CN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windows</a:t>
            </a:r>
            <a:r>
              <a:rPr lang="zh-CN" altLang="en-US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终端，输入</a:t>
            </a:r>
            <a:r>
              <a:rPr lang="en-US" altLang="zh-CN" b="0" i="0" dirty="0" err="1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gcc</a:t>
            </a:r>
            <a:r>
              <a:rPr lang="en-US" altLang="zh-CN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, </a:t>
            </a:r>
            <a:r>
              <a:rPr lang="zh-CN" altLang="en-US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按下回车，只会出现报错信息。但是当我将</a:t>
            </a:r>
            <a:r>
              <a:rPr lang="en-US" altLang="zh-CN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gcc.exe</a:t>
            </a:r>
            <a:r>
              <a:rPr lang="zh-CN" altLang="en-US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所在的文件夹加入环境变量之后，输入</a:t>
            </a:r>
            <a:r>
              <a:rPr lang="en-US" altLang="zh-CN" b="0" i="0" dirty="0" err="1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gcc</a:t>
            </a:r>
            <a:r>
              <a:rPr lang="zh-CN" altLang="en-US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之后终端就能运行</a:t>
            </a:r>
            <a:r>
              <a:rPr lang="en-US" altLang="zh-CN" b="0" i="0" dirty="0" err="1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gcc</a:t>
            </a:r>
            <a:r>
              <a:rPr lang="zh-CN" altLang="en-US" b="0" i="0" dirty="0">
                <a:solidFill>
                  <a:srgbClr val="161209"/>
                </a:solidFill>
                <a:effectLst/>
                <a:highlight>
                  <a:srgbClr val="FFFFFF"/>
                </a:highlight>
                <a:latin typeface="system-ui"/>
              </a:rPr>
              <a:t>这个二进制可执行文件命令。</a:t>
            </a:r>
            <a:endParaRPr lang="en-US" altLang="zh-CN" b="0" i="0" dirty="0">
              <a:solidFill>
                <a:srgbClr val="16120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endParaRPr lang="en-US" altLang="zh-CN" dirty="0"/>
          </a:p>
          <a:p>
            <a:r>
              <a:rPr lang="en-US" altLang="zh-CN" dirty="0"/>
              <a:t>(b)</a:t>
            </a:r>
            <a:r>
              <a:rPr lang="en-US" altLang="zh-CN" b="1" dirty="0"/>
              <a:t>C</a:t>
            </a:r>
            <a:r>
              <a:rPr lang="zh-CN" altLang="en-US" b="1" dirty="0"/>
              <a:t>语言编译器</a:t>
            </a:r>
            <a:endParaRPr lang="en-US" altLang="zh-CN" b="1" dirty="0"/>
          </a:p>
          <a:p>
            <a:r>
              <a:rPr lang="zh-CN" altLang="en-US" dirty="0"/>
              <a:t>我们需要使用编译器来编译我们的</a:t>
            </a:r>
            <a:r>
              <a:rPr lang="en-US" altLang="zh-CN" dirty="0"/>
              <a:t>C</a:t>
            </a:r>
            <a:r>
              <a:rPr lang="zh-CN" altLang="en-US" dirty="0"/>
              <a:t>语言代码。安装完成之后需要添加到我们的环境变量才能正常使用（</a:t>
            </a:r>
            <a:r>
              <a:rPr lang="en-US" altLang="zh-CN" dirty="0"/>
              <a:t>Mac Linux</a:t>
            </a:r>
            <a:r>
              <a:rPr lang="zh-CN" altLang="en-US" dirty="0"/>
              <a:t>用户可忽略）。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574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通用产品介绍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gyl4iu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4320</TotalTime>
  <Words>797</Words>
  <Application>Microsoft Office PowerPoint</Application>
  <PresentationFormat>宽屏</PresentationFormat>
  <Paragraphs>120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system-ui</vt:lpstr>
      <vt:lpstr>等线</vt:lpstr>
      <vt:lpstr>微软雅黑</vt:lpstr>
      <vt:lpstr>Arial</vt:lpstr>
      <vt:lpstr>Impact</vt:lpstr>
      <vt:lpstr>Source Code Pro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无人机</dc:title>
  <dc:creator>第一PPT</dc:creator>
  <cp:keywords>www.1ppt.com</cp:keywords>
  <dc:description>www.1ppt.com</dc:description>
  <cp:lastModifiedBy>Wu, FeiYang</cp:lastModifiedBy>
  <cp:revision>249</cp:revision>
  <dcterms:created xsi:type="dcterms:W3CDTF">2019-02-25T05:30:11Z</dcterms:created>
  <dcterms:modified xsi:type="dcterms:W3CDTF">2024-05-15T20:16:06Z</dcterms:modified>
</cp:coreProperties>
</file>