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theme/themeOverride1.xml" ContentType="application/vnd.openxmlformats-officedocument.themeOverr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31"/>
  </p:notesMasterIdLst>
  <p:sldIdLst>
    <p:sldId id="283" r:id="rId3"/>
    <p:sldId id="323" r:id="rId4"/>
    <p:sldId id="331" r:id="rId5"/>
    <p:sldId id="332" r:id="rId6"/>
    <p:sldId id="275" r:id="rId7"/>
    <p:sldId id="320" r:id="rId8"/>
    <p:sldId id="333" r:id="rId9"/>
    <p:sldId id="319" r:id="rId10"/>
    <p:sldId id="321" r:id="rId11"/>
    <p:sldId id="322" r:id="rId12"/>
    <p:sldId id="337" r:id="rId13"/>
    <p:sldId id="338" r:id="rId14"/>
    <p:sldId id="334" r:id="rId15"/>
    <p:sldId id="345" r:id="rId16"/>
    <p:sldId id="335" r:id="rId17"/>
    <p:sldId id="344" r:id="rId18"/>
    <p:sldId id="308" r:id="rId19"/>
    <p:sldId id="326" r:id="rId20"/>
    <p:sldId id="328" r:id="rId21"/>
    <p:sldId id="340" r:id="rId22"/>
    <p:sldId id="339" r:id="rId23"/>
    <p:sldId id="329" r:id="rId24"/>
    <p:sldId id="343" r:id="rId25"/>
    <p:sldId id="285" r:id="rId26"/>
    <p:sldId id="341" r:id="rId27"/>
    <p:sldId id="342" r:id="rId28"/>
    <p:sldId id="330" r:id="rId29"/>
    <p:sldId id="303" r:id="rId30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E54"/>
    <a:srgbClr val="0B1431"/>
    <a:srgbClr val="E64106"/>
    <a:srgbClr val="E6E6E6"/>
    <a:srgbClr val="FEFEFE"/>
    <a:srgbClr val="0066AE"/>
    <a:srgbClr val="32A3DB"/>
    <a:srgbClr val="ADDAF1"/>
    <a:srgbClr val="989EA1"/>
    <a:srgbClr val="F2F3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67" autoAdjust="0"/>
    <p:restoredTop sz="96493" autoAdjust="0"/>
  </p:normalViewPr>
  <p:slideViewPr>
    <p:cSldViewPr snapToGrid="0">
      <p:cViewPr varScale="1">
        <p:scale>
          <a:sx n="109" d="100"/>
          <a:sy n="109" d="100"/>
        </p:scale>
        <p:origin x="88" y="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6D67DF-CF82-44E4-9FB6-564B8C4C207B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3751E1-17AB-487A-80A7-25A0F24E0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773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3751E1-17AB-487A-80A7-25A0F24E060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162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9BF44-F5CE-455C-A9FE-73A15FC422D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28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9BF44-F5CE-455C-A9FE-73A15FC422D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85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9BF44-F5CE-455C-A9FE-73A15FC422D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767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9BF44-F5CE-455C-A9FE-73A15FC422D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900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9BF44-F5CE-455C-A9FE-73A15FC422D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359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9BF44-F5CE-455C-A9FE-73A15FC422D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926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>
              <a:ea typeface="宋体" charset="-122"/>
            </a:endParaRPr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r" eaLnBrk="1" hangingPunct="1">
              <a:buFont typeface="Arial" charset="0"/>
              <a:buNone/>
            </a:pPr>
            <a:fld id="{9F12CEBA-539A-48DB-8485-733839D4D627}" type="slidenum">
              <a:rPr lang="zh-CN" altLang="en-US" sz="1200">
                <a:latin typeface="Calibri" pitchFamily="34" charset="0"/>
                <a:ea typeface="宋体" charset="-122"/>
              </a:rPr>
              <a:pPr algn="r" eaLnBrk="1" hangingPunct="1">
                <a:buFont typeface="Arial" charset="0"/>
                <a:buNone/>
              </a:pPr>
              <a:t>23</a:t>
            </a:fld>
            <a:endParaRPr lang="zh-CN" altLang="en-US" sz="1200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9507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>
              <a:ea typeface="宋体" charset="-122"/>
            </a:endParaRPr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r" eaLnBrk="1" hangingPunct="1">
              <a:buFont typeface="Arial" charset="0"/>
              <a:buNone/>
            </a:pPr>
            <a:fld id="{9F12CEBA-539A-48DB-8485-733839D4D627}" type="slidenum">
              <a:rPr lang="zh-CN" altLang="en-US" sz="1200">
                <a:latin typeface="Calibri" pitchFamily="34" charset="0"/>
                <a:ea typeface="宋体" charset="-122"/>
              </a:rPr>
              <a:pPr algn="r" eaLnBrk="1" hangingPunct="1">
                <a:buFont typeface="Arial" charset="0"/>
                <a:buNone/>
              </a:pPr>
              <a:t>24</a:t>
            </a:fld>
            <a:endParaRPr lang="zh-CN" altLang="en-US" sz="1200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7880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9BF44-F5CE-455C-A9FE-73A15FC422D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15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EDD68-07F7-4DF9-9092-8BDA6BAC0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CBFB3E-282B-4C48-976A-93AF8708B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E13EBF-A9BA-4FEA-9D8F-5A8994305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DF5E-578C-4F7F-BA8F-EE7896D35C60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26C676-7FC5-4742-A542-ED7067DBE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750099-AEC4-48DB-AF90-ACDE2FBD9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64AD-4DC7-4E6B-9B49-09BCF06D9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70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F0460-120D-4F4A-BF1A-B67F5E5FC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DA56C3-8C9F-4550-A4C7-8A97A3070E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DBC31E-EF24-48B8-9663-2D8BF3B62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20DC01-E688-41BA-8E40-564E13EF7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DF5E-578C-4F7F-BA8F-EE7896D35C60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98B482-5017-4C8E-8E6F-1CF5A648C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EE877E-E4EC-4149-8EE6-EA0359F61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64AD-4DC7-4E6B-9B49-09BCF06D9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53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5F260-BE9E-48E3-9E69-4B1799A6D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4C221E-E24F-4DCD-9BF5-94AE6FED6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E35C0-14A1-4134-BDF6-AA97B11D7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DF5E-578C-4F7F-BA8F-EE7896D35C60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1BD5CD-ABD5-4676-96F9-57B9DFE09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27E9B0-ADA5-4EDC-8202-4ED818C11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64AD-4DC7-4E6B-9B49-09BCF06D9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4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FEF2C6-03B6-41C6-8216-A908FBBB2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61D26B-6070-4859-9F39-0680F3FAA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35ECDC-C0AA-4E5F-986D-719B03671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DF5E-578C-4F7F-BA8F-EE7896D35C60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9BEF82-D1F5-4A30-90BC-B42CAC9A1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9F1D0B-C1D2-4DFF-B024-01FA11AA8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64AD-4DC7-4E6B-9B49-09BCF06D9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46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1CCE-4C69-481E-8A82-8C3A41A945F4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88020"/>
            <a:ext cx="3860800" cy="365125"/>
          </a:xfrm>
        </p:spPr>
        <p:txBody>
          <a:bodyPr/>
          <a:lstStyle>
            <a:lvl1pPr>
              <a:defRPr sz="14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936427" y="6383249"/>
            <a:ext cx="1632181" cy="406233"/>
          </a:xfrm>
        </p:spPr>
        <p:txBody>
          <a:bodyPr/>
          <a:lstStyle>
            <a:lvl1pPr algn="ctr">
              <a:defRPr sz="1867">
                <a:latin typeface="Impact" panose="020B0806030902050204" pitchFamily="34" charset="0"/>
              </a:defRPr>
            </a:lvl1pPr>
          </a:lstStyle>
          <a:p>
            <a:fld id="{FCC3A858-5ED0-4B4A-8756-97846365D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3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9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4" grpId="0"/>
          <p:bldP spid="11" grpId="0" animBg="1"/>
          <p:bldP spid="13" grpId="0" animBg="1"/>
        </p:bldLst>
      </p:timing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2024/5/20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172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2024/5/20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735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7172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404AB-EB70-4D13-8543-257C72A8E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431061-56DA-4D91-B288-7BCAB2426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ED2263-2E40-4EB8-AF93-8F24F42AE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DF5E-578C-4F7F-BA8F-EE7896D35C60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86CDE7-657A-43AD-BA3D-2C2941B9C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7D3BFE-1E72-4A5F-BA19-B70A25971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64AD-4DC7-4E6B-9B49-09BCF06D9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66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6BB29-6D9F-4259-9649-FD3336E49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BC16FC-2FC1-462A-B144-CA732FEF2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0C07F0-A32D-494D-A3AE-D0605D7C7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DF5E-578C-4F7F-BA8F-EE7896D35C60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F77B98-86AE-492B-A723-ED6F97CC6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C16FDF-A5ED-4423-9924-40C5AB682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64AD-4DC7-4E6B-9B49-09BCF06D9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67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BE4E6-010D-422D-8A43-916D82670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59182A-909B-4127-A8AB-1C0B09681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462126-8A2D-4CE6-8772-BEC4F66BC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E7C791-DF5A-40CC-829F-3B2A4FB81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DF5E-578C-4F7F-BA8F-EE7896D35C60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BB5747-D3E0-45B9-8F9D-A1EE1456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F2DA91-784B-435F-ADC6-5CA8B166F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64AD-4DC7-4E6B-9B49-09BCF06D9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02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7E1AF-DD10-486A-B8A4-40304F442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E9F8B6-E58F-4B6E-8BED-FED86AB1C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B3E2BD-FC52-4AF8-ADD0-9B9D44663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907ECA-A84A-4D01-AC10-CE3DB6D52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8A45A1-F0DB-4BB2-8C9F-9CBD1511B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1AF358-CEB3-4716-86C2-53A70E064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DF5E-578C-4F7F-BA8F-EE7896D35C60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9FBC55-9F97-4E49-BC44-815534720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C797DB-DED4-4BF4-9ABA-95C346109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64AD-4DC7-4E6B-9B49-09BCF06D9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43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7E1AF-DD10-486A-B8A4-40304F442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E9F8B6-E58F-4B6E-8BED-FED86AB1C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B3E2BD-FC52-4AF8-ADD0-9B9D44663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907ECA-A84A-4D01-AC10-CE3DB6D52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8A45A1-F0DB-4BB2-8C9F-9CBD1511B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1AF358-CEB3-4716-86C2-53A70E064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DF5E-578C-4F7F-BA8F-EE7896D35C60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9FBC55-9F97-4E49-BC44-815534720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C797DB-DED4-4BF4-9ABA-95C346109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64AD-4DC7-4E6B-9B49-09BCF06D9FE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385189" y="6712093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271144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739BD-42B0-46CE-BE51-FB35FD587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D2C71D-9539-47FF-872C-7D475D8AF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DF5E-578C-4F7F-BA8F-EE7896D35C60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01F44D-3A15-40AB-A325-1EBA00B2C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D7FAE0-DC81-4DDA-AC3A-91AF5F748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64AD-4DC7-4E6B-9B49-09BCF06D9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44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89F7AC-15E6-481E-9A12-82C564F9F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DF5E-578C-4F7F-BA8F-EE7896D35C60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2AF03D-F21F-4BF4-A349-88C80A30C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C89124-1FEE-4371-A02A-0E9F2247F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64AD-4DC7-4E6B-9B49-09BCF06D9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29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3115B7-60FC-4E6D-8527-2405D4253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D02859-4FDF-4497-9F8A-5A2E1346A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AAC726-4093-45B6-91D9-5FEE6C9DD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B2A62C-93E5-45FE-980C-C681D1DCC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DF5E-578C-4F7F-BA8F-EE7896D35C60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7B0584-DD24-433D-99DB-A507B73F0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7DE6C6-CFDE-48C2-A188-1837C9262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64AD-4DC7-4E6B-9B49-09BCF06D9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14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29A06E-1D14-41AA-B975-9335333AC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5C32E2-FDAE-4EAE-A736-999A3CE6C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572E24-B8CA-4530-9959-B49186C034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EDF5E-578C-4F7F-BA8F-EE7896D35C60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2E7A62-6A96-45B6-91D6-FD59157140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CFB206-6B25-467D-A8A9-A98D6E725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964AD-4DC7-4E6B-9B49-09BCF06D9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929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063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makefiletutorial.com/" TargetMode="Externa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5" Type="http://schemas.openxmlformats.org/officeDocument/2006/relationships/image" Target="../media/image20.png"/><Relationship Id="rId4" Type="http://schemas.openxmlformats.org/officeDocument/2006/relationships/hyperlink" Target="https://cmake.org/download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D2512BC-7DD5-4819-9D49-935E78A2572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8">
            <a:extLst>
              <a:ext uri="{FF2B5EF4-FFF2-40B4-BE49-F238E27FC236}">
                <a16:creationId xmlns:a16="http://schemas.microsoft.com/office/drawing/2014/main" id="{CF9E4BF1-6A34-4A1F-862F-D7D9C7B209ED}"/>
              </a:ext>
            </a:extLst>
          </p:cNvPr>
          <p:cNvSpPr txBox="1"/>
          <p:nvPr/>
        </p:nvSpPr>
        <p:spPr>
          <a:xfrm>
            <a:off x="2256794" y="2475453"/>
            <a:ext cx="7678411" cy="156966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800" b="1" dirty="0">
                <a:solidFill>
                  <a:srgbClr val="2B3E54"/>
                </a:solidFill>
                <a:cs typeface="+mn-ea"/>
                <a:sym typeface="+mn-lt"/>
              </a:rPr>
              <a:t>电控组培训第二讲</a:t>
            </a:r>
            <a:endParaRPr lang="en-US" altLang="zh-CN" sz="4800" b="1" dirty="0">
              <a:solidFill>
                <a:srgbClr val="2B3E54"/>
              </a:solidFill>
              <a:cs typeface="+mn-ea"/>
              <a:sym typeface="+mn-lt"/>
            </a:endParaRPr>
          </a:p>
          <a:p>
            <a:pPr algn="ctr"/>
            <a:r>
              <a:rPr lang="en-US" altLang="zh-CN" sz="4800" b="1" dirty="0">
                <a:solidFill>
                  <a:srgbClr val="2B3E54"/>
                </a:solidFill>
                <a:cs typeface="+mn-ea"/>
                <a:sym typeface="+mn-lt"/>
              </a:rPr>
              <a:t>C/C++</a:t>
            </a:r>
            <a:r>
              <a:rPr lang="zh-CN" altLang="en-US" sz="4800" b="1" dirty="0">
                <a:solidFill>
                  <a:srgbClr val="2B3E54"/>
                </a:solidFill>
                <a:cs typeface="+mn-ea"/>
                <a:sym typeface="+mn-lt"/>
              </a:rPr>
              <a:t>编译原理</a:t>
            </a:r>
            <a:endParaRPr lang="en-US" altLang="zh-CN" sz="4800" b="1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pic>
        <p:nvPicPr>
          <p:cNvPr id="3" name="图片 2" descr="形状&#10;&#10;中度可信度描述已自动生成">
            <a:extLst>
              <a:ext uri="{FF2B5EF4-FFF2-40B4-BE49-F238E27FC236}">
                <a16:creationId xmlns:a16="http://schemas.microsoft.com/office/drawing/2014/main" id="{7ADDD238-395B-7CC3-A959-326C8ACAEF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856" y="4295502"/>
            <a:ext cx="1514286" cy="1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96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">
            <a:extLst>
              <a:ext uri="{FF2B5EF4-FFF2-40B4-BE49-F238E27FC236}">
                <a16:creationId xmlns:a16="http://schemas.microsoft.com/office/drawing/2014/main" id="{7956E56C-C3F1-4DDA-8C0D-5A3212DAD5CF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4" name="文本框 8">
            <a:extLst>
              <a:ext uri="{FF2B5EF4-FFF2-40B4-BE49-F238E27FC236}">
                <a16:creationId xmlns:a16="http://schemas.microsoft.com/office/drawing/2014/main" id="{EFA8AEF7-CAE9-495F-AC4C-2B1E9B3AA0F7}"/>
              </a:ext>
            </a:extLst>
          </p:cNvPr>
          <p:cNvSpPr txBox="1"/>
          <p:nvPr/>
        </p:nvSpPr>
        <p:spPr>
          <a:xfrm>
            <a:off x="979905" y="471160"/>
            <a:ext cx="2642525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编译器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9BF9B7-7FA1-F928-9039-069692A7D1D8}"/>
              </a:ext>
            </a:extLst>
          </p:cNvPr>
          <p:cNvSpPr txBox="1"/>
          <p:nvPr/>
        </p:nvSpPr>
        <p:spPr>
          <a:xfrm>
            <a:off x="1096108" y="1310026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555555"/>
                </a:solidFill>
                <a:highlight>
                  <a:srgbClr val="FFFFFF"/>
                </a:highlight>
                <a:latin typeface="PingFangSC"/>
              </a:rPr>
              <a:t>主流：</a:t>
            </a:r>
            <a:endParaRPr lang="en-US" altLang="zh-CN" b="1" dirty="0">
              <a:solidFill>
                <a:srgbClr val="555555"/>
              </a:solidFill>
              <a:highlight>
                <a:srgbClr val="FFFFFF"/>
              </a:highlight>
              <a:latin typeface="PingFangSC"/>
            </a:endParaRPr>
          </a:p>
          <a:p>
            <a:r>
              <a:rPr lang="en-US" altLang="zh-CN" b="1" dirty="0">
                <a:solidFill>
                  <a:srgbClr val="555555"/>
                </a:solidFill>
                <a:highlight>
                  <a:srgbClr val="FFFFFF"/>
                </a:highlight>
                <a:latin typeface="PingFangSC"/>
              </a:rPr>
              <a:t>GCC</a:t>
            </a:r>
            <a:r>
              <a:rPr lang="zh-CN" altLang="en-US" b="1" dirty="0">
                <a:solidFill>
                  <a:srgbClr val="555555"/>
                </a:solidFill>
                <a:highlight>
                  <a:srgbClr val="FFFFFF"/>
                </a:highlight>
                <a:latin typeface="PingFangSC"/>
              </a:rPr>
              <a:t>编译器</a:t>
            </a:r>
            <a:endParaRPr lang="en-US" altLang="zh-CN" b="1" dirty="0">
              <a:solidFill>
                <a:srgbClr val="555555"/>
              </a:solidFill>
              <a:highlight>
                <a:srgbClr val="FFFFFF"/>
              </a:highlight>
              <a:latin typeface="PingFangSC"/>
            </a:endParaRPr>
          </a:p>
          <a:p>
            <a:r>
              <a:rPr lang="en-US" altLang="zh-CN" b="1" dirty="0">
                <a:solidFill>
                  <a:srgbClr val="555555"/>
                </a:solidFill>
                <a:highlight>
                  <a:srgbClr val="FFFFFF"/>
                </a:highlight>
                <a:latin typeface="PingFangSC"/>
              </a:rPr>
              <a:t>Clang</a:t>
            </a:r>
            <a:r>
              <a:rPr lang="zh-CN" altLang="en-US" b="1" dirty="0">
                <a:solidFill>
                  <a:srgbClr val="555555"/>
                </a:solidFill>
                <a:highlight>
                  <a:srgbClr val="FFFFFF"/>
                </a:highlight>
                <a:latin typeface="PingFangSC"/>
              </a:rPr>
              <a:t>编译器</a:t>
            </a:r>
            <a:endParaRPr lang="en-US" altLang="zh-CN" b="1" dirty="0">
              <a:solidFill>
                <a:srgbClr val="555555"/>
              </a:solidFill>
              <a:highlight>
                <a:srgbClr val="FFFFFF"/>
              </a:highlight>
              <a:latin typeface="PingFangSC"/>
            </a:endParaRPr>
          </a:p>
          <a:p>
            <a:r>
              <a:rPr lang="en-US" altLang="zh-CN" b="1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PingFangSC"/>
              </a:rPr>
              <a:t>Microsoft Visual C++</a:t>
            </a:r>
            <a:r>
              <a:rPr lang="zh-CN" altLang="en-US" b="1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PingFangSC"/>
              </a:rPr>
              <a:t>（</a:t>
            </a:r>
            <a:r>
              <a:rPr lang="en-US" altLang="zh-CN" b="1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PingFangSC"/>
              </a:rPr>
              <a:t>MSVC</a:t>
            </a:r>
            <a:r>
              <a:rPr lang="zh-CN" altLang="en-US" b="1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PingFangSC"/>
              </a:rPr>
              <a:t>）</a:t>
            </a:r>
            <a:endParaRPr lang="en-US" altLang="zh-CN" b="1" i="0" dirty="0">
              <a:solidFill>
                <a:srgbClr val="555555"/>
              </a:solidFill>
              <a:effectLst/>
              <a:highlight>
                <a:srgbClr val="FFFFFF"/>
              </a:highlight>
              <a:latin typeface="PingFangSC"/>
            </a:endParaRPr>
          </a:p>
          <a:p>
            <a:endParaRPr lang="en-US" altLang="zh-CN" b="1" i="0" dirty="0">
              <a:solidFill>
                <a:srgbClr val="555555"/>
              </a:solidFill>
              <a:effectLst/>
              <a:highlight>
                <a:srgbClr val="FFFFFF"/>
              </a:highlight>
              <a:latin typeface="PingFangSC"/>
            </a:endParaRPr>
          </a:p>
          <a:p>
            <a:r>
              <a:rPr lang="zh-CN" altLang="en-US" b="1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PingFangSC"/>
              </a:rPr>
              <a:t>其他：</a:t>
            </a:r>
            <a:endParaRPr lang="en-US" altLang="zh-CN" b="1" i="0" dirty="0">
              <a:solidFill>
                <a:srgbClr val="555555"/>
              </a:solidFill>
              <a:effectLst/>
              <a:highlight>
                <a:srgbClr val="FFFFFF"/>
              </a:highlight>
              <a:latin typeface="PingFangSC"/>
            </a:endParaRPr>
          </a:p>
          <a:p>
            <a:r>
              <a:rPr lang="en-US" altLang="zh-CN" b="1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PingFangSC"/>
              </a:rPr>
              <a:t>Intel C++ Compiler</a:t>
            </a:r>
            <a:r>
              <a:rPr lang="zh-CN" altLang="en-US" b="1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PingFangSC"/>
              </a:rPr>
              <a:t>（</a:t>
            </a:r>
            <a:r>
              <a:rPr lang="en-US" altLang="zh-CN" b="1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PingFangSC"/>
              </a:rPr>
              <a:t>ICC</a:t>
            </a:r>
            <a:r>
              <a:rPr lang="zh-CN" altLang="en-US" b="1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PingFangSC"/>
              </a:rPr>
              <a:t>）</a:t>
            </a:r>
            <a:r>
              <a:rPr lang="zh-CN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PingFangSC"/>
              </a:rPr>
              <a:t>、</a:t>
            </a:r>
            <a:r>
              <a:rPr lang="en-US" altLang="zh-CN" b="1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PingFangSC"/>
              </a:rPr>
              <a:t>TinyCC</a:t>
            </a:r>
            <a:r>
              <a:rPr lang="zh-CN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PingFangSC"/>
              </a:rPr>
              <a:t>、</a:t>
            </a:r>
            <a:r>
              <a:rPr lang="en-US" altLang="zh-CN" b="1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PingFangSC"/>
              </a:rPr>
              <a:t>Digital Mars C/C++ Compiler</a:t>
            </a:r>
          </a:p>
          <a:p>
            <a:endParaRPr lang="en-US" altLang="zh-CN" b="1" dirty="0">
              <a:solidFill>
                <a:srgbClr val="555555"/>
              </a:solidFill>
              <a:highlight>
                <a:srgbClr val="FFFFFF"/>
              </a:highlight>
              <a:latin typeface="PingFangSC"/>
            </a:endParaRPr>
          </a:p>
          <a:p>
            <a:r>
              <a:rPr lang="zh-CN" altLang="en-US" b="1" dirty="0">
                <a:solidFill>
                  <a:srgbClr val="555555"/>
                </a:solidFill>
                <a:highlight>
                  <a:srgbClr val="FFFFFF"/>
                </a:highlight>
                <a:latin typeface="PingFangSC"/>
              </a:rPr>
              <a:t>我们的</a:t>
            </a:r>
            <a:r>
              <a:rPr lang="en-US" altLang="zh-CN" b="1" dirty="0">
                <a:solidFill>
                  <a:srgbClr val="555555"/>
                </a:solidFill>
                <a:highlight>
                  <a:srgbClr val="FFFFFF"/>
                </a:highlight>
                <a:latin typeface="PingFangSC"/>
              </a:rPr>
              <a:t>STM32</a:t>
            </a:r>
            <a:r>
              <a:rPr lang="zh-CN" altLang="en-US" b="1" dirty="0">
                <a:solidFill>
                  <a:srgbClr val="555555"/>
                </a:solidFill>
                <a:highlight>
                  <a:srgbClr val="FFFFFF"/>
                </a:highlight>
                <a:latin typeface="PingFangSC"/>
              </a:rPr>
              <a:t>使用：</a:t>
            </a:r>
            <a:endParaRPr lang="en-US" altLang="zh-CN" b="1" dirty="0">
              <a:solidFill>
                <a:srgbClr val="555555"/>
              </a:solidFill>
              <a:highlight>
                <a:srgbClr val="FFFFFF"/>
              </a:highlight>
              <a:latin typeface="PingFangSC"/>
            </a:endParaRPr>
          </a:p>
          <a:p>
            <a:r>
              <a:rPr lang="en-US" altLang="zh-CN" b="1" dirty="0">
                <a:solidFill>
                  <a:srgbClr val="555555"/>
                </a:solidFill>
                <a:highlight>
                  <a:srgbClr val="FFFFFF"/>
                </a:highlight>
                <a:latin typeface="PingFangSC"/>
              </a:rPr>
              <a:t>arm-none-</a:t>
            </a:r>
            <a:r>
              <a:rPr lang="en-US" altLang="zh-CN" b="1" dirty="0" err="1">
                <a:solidFill>
                  <a:srgbClr val="555555"/>
                </a:solidFill>
                <a:highlight>
                  <a:srgbClr val="FFFFFF"/>
                </a:highlight>
                <a:latin typeface="PingFangSC"/>
              </a:rPr>
              <a:t>eabi</a:t>
            </a:r>
            <a:r>
              <a:rPr lang="en-US" altLang="zh-CN" b="1" dirty="0">
                <a:solidFill>
                  <a:srgbClr val="555555"/>
                </a:solidFill>
                <a:highlight>
                  <a:srgbClr val="FFFFFF"/>
                </a:highlight>
                <a:latin typeface="PingFangSC"/>
              </a:rPr>
              <a:t>-</a:t>
            </a:r>
            <a:r>
              <a:rPr lang="en-US" altLang="zh-CN" b="1" dirty="0" err="1">
                <a:solidFill>
                  <a:srgbClr val="555555"/>
                </a:solidFill>
                <a:highlight>
                  <a:srgbClr val="FFFFFF"/>
                </a:highlight>
                <a:latin typeface="PingFangSC"/>
              </a:rPr>
              <a:t>gcc</a:t>
            </a:r>
            <a:r>
              <a:rPr lang="en-US" altLang="zh-CN" b="1" dirty="0">
                <a:solidFill>
                  <a:srgbClr val="555555"/>
                </a:solidFill>
                <a:highlight>
                  <a:srgbClr val="FFFFFF"/>
                </a:highlight>
                <a:latin typeface="PingFangSC"/>
              </a:rPr>
              <a:t>/g++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653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">
            <a:extLst>
              <a:ext uri="{FF2B5EF4-FFF2-40B4-BE49-F238E27FC236}">
                <a16:creationId xmlns:a16="http://schemas.microsoft.com/office/drawing/2014/main" id="{7956E56C-C3F1-4DDA-8C0D-5A3212DAD5CF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4" name="文本框 8">
            <a:extLst>
              <a:ext uri="{FF2B5EF4-FFF2-40B4-BE49-F238E27FC236}">
                <a16:creationId xmlns:a16="http://schemas.microsoft.com/office/drawing/2014/main" id="{EFA8AEF7-CAE9-495F-AC4C-2B1E9B3AA0F7}"/>
              </a:ext>
            </a:extLst>
          </p:cNvPr>
          <p:cNvSpPr txBox="1"/>
          <p:nvPr/>
        </p:nvSpPr>
        <p:spPr>
          <a:xfrm>
            <a:off x="979906" y="471160"/>
            <a:ext cx="3926202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宏 </a:t>
            </a:r>
            <a:r>
              <a:rPr lang="en-US" altLang="zh-CN" sz="2400" dirty="0">
                <a:solidFill>
                  <a:srgbClr val="2B3E54"/>
                </a:solidFill>
                <a:cs typeface="+mn-ea"/>
                <a:sym typeface="+mn-lt"/>
              </a:rPr>
              <a:t>Macro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7C28E2-3F9F-EC3A-5F2A-6B2275D51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981" y="1428110"/>
            <a:ext cx="3400900" cy="170521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0063468-9332-5630-6FE0-05C67DCE8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981" y="3727842"/>
            <a:ext cx="3412052" cy="223334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2D65BD6-5E4D-070B-736B-50094867995D}"/>
              </a:ext>
            </a:extLst>
          </p:cNvPr>
          <p:cNvSpPr txBox="1"/>
          <p:nvPr/>
        </p:nvSpPr>
        <p:spPr>
          <a:xfrm>
            <a:off x="6440549" y="1301262"/>
            <a:ext cx="24032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纯文本替换</a:t>
            </a:r>
            <a:endParaRPr lang="en-US" altLang="zh-CN" dirty="0"/>
          </a:p>
          <a:p>
            <a:r>
              <a:rPr lang="en-US" altLang="zh-CN" dirty="0"/>
              <a:t>#define USE_GPIO 1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AE2227B-5960-1A3E-A500-C9DFB69D7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768" y="4025335"/>
            <a:ext cx="3710482" cy="187137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B9665A9-F5B2-1DE7-E8F4-2C6C98A348B6}"/>
              </a:ext>
            </a:extLst>
          </p:cNvPr>
          <p:cNvSpPr txBox="1"/>
          <p:nvPr/>
        </p:nvSpPr>
        <p:spPr>
          <a:xfrm>
            <a:off x="6475768" y="36132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条件编译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243C1BF-199D-3258-F4DE-BDE7DC0AB854}"/>
              </a:ext>
            </a:extLst>
          </p:cNvPr>
          <p:cNvSpPr txBox="1"/>
          <p:nvPr/>
        </p:nvSpPr>
        <p:spPr>
          <a:xfrm>
            <a:off x="2062265" y="325927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防止重复包含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90484B1-E710-38F9-C903-AF4DB58A4432}"/>
              </a:ext>
            </a:extLst>
          </p:cNvPr>
          <p:cNvSpPr txBox="1"/>
          <p:nvPr/>
        </p:nvSpPr>
        <p:spPr>
          <a:xfrm>
            <a:off x="2383433" y="10091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文件包含</a:t>
            </a:r>
          </a:p>
        </p:txBody>
      </p:sp>
    </p:spTree>
    <p:extLst>
      <p:ext uri="{BB962C8B-B14F-4D97-AF65-F5344CB8AC3E}">
        <p14:creationId xmlns:p14="http://schemas.microsoft.com/office/powerpoint/2010/main" val="376155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">
            <a:extLst>
              <a:ext uri="{FF2B5EF4-FFF2-40B4-BE49-F238E27FC236}">
                <a16:creationId xmlns:a16="http://schemas.microsoft.com/office/drawing/2014/main" id="{7956E56C-C3F1-4DDA-8C0D-5A3212DAD5CF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4" name="文本框 8">
            <a:extLst>
              <a:ext uri="{FF2B5EF4-FFF2-40B4-BE49-F238E27FC236}">
                <a16:creationId xmlns:a16="http://schemas.microsoft.com/office/drawing/2014/main" id="{EFA8AEF7-CAE9-495F-AC4C-2B1E9B3AA0F7}"/>
              </a:ext>
            </a:extLst>
          </p:cNvPr>
          <p:cNvSpPr txBox="1"/>
          <p:nvPr/>
        </p:nvSpPr>
        <p:spPr>
          <a:xfrm>
            <a:off x="979906" y="471160"/>
            <a:ext cx="3926202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头文件</a:t>
            </a:r>
            <a:r>
              <a:rPr lang="en-US" altLang="zh-CN" sz="2400" dirty="0">
                <a:solidFill>
                  <a:srgbClr val="2B3E54"/>
                </a:solidFill>
                <a:cs typeface="+mn-ea"/>
                <a:sym typeface="+mn-lt"/>
              </a:rPr>
              <a:t>.h</a:t>
            </a:r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和源文件</a:t>
            </a:r>
            <a:r>
              <a:rPr lang="en-US" altLang="zh-CN" sz="2400" dirty="0">
                <a:solidFill>
                  <a:srgbClr val="2B3E54"/>
                </a:solidFill>
                <a:cs typeface="+mn-ea"/>
                <a:sym typeface="+mn-lt"/>
              </a:rPr>
              <a:t>.c</a:t>
            </a:r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的关系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0063468-9332-5630-6FE0-05C67DCE8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465" y="932825"/>
            <a:ext cx="2618396" cy="171385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1608C44-1DCC-70E0-5A31-E0DB237CD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888" y="1168639"/>
            <a:ext cx="4791744" cy="393437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8ADB96F-9966-9E88-F921-277EE4796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9465" y="3235852"/>
            <a:ext cx="3477110" cy="186716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133FD4C-742C-5947-C91D-4EA7F28B52B9}"/>
              </a:ext>
            </a:extLst>
          </p:cNvPr>
          <p:cNvSpPr txBox="1"/>
          <p:nvPr/>
        </p:nvSpPr>
        <p:spPr>
          <a:xfrm>
            <a:off x="2702170" y="5216769"/>
            <a:ext cx="220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main.c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8A79AA5-458D-405A-824E-4FB78364E10A}"/>
              </a:ext>
            </a:extLst>
          </p:cNvPr>
          <p:cNvSpPr txBox="1"/>
          <p:nvPr/>
        </p:nvSpPr>
        <p:spPr>
          <a:xfrm>
            <a:off x="8106508" y="5320029"/>
            <a:ext cx="220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util.c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8B5894-648A-40C0-2CE7-A7339A9D5024}"/>
              </a:ext>
            </a:extLst>
          </p:cNvPr>
          <p:cNvSpPr txBox="1"/>
          <p:nvPr/>
        </p:nvSpPr>
        <p:spPr>
          <a:xfrm>
            <a:off x="8106508" y="2679034"/>
            <a:ext cx="220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util.h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78907B5-2C27-B74D-9B2D-718DDE4B6AAF}"/>
              </a:ext>
            </a:extLst>
          </p:cNvPr>
          <p:cNvSpPr txBox="1"/>
          <p:nvPr/>
        </p:nvSpPr>
        <p:spPr>
          <a:xfrm>
            <a:off x="876888" y="5879123"/>
            <a:ext cx="521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.h</a:t>
            </a:r>
            <a:r>
              <a:rPr lang="zh-CN" altLang="en-US" dirty="0"/>
              <a:t>中定义宏、函数声明；</a:t>
            </a:r>
            <a:r>
              <a:rPr lang="en-US" altLang="zh-CN" dirty="0"/>
              <a:t>.c</a:t>
            </a:r>
            <a:r>
              <a:rPr lang="zh-CN" altLang="en-US" dirty="0"/>
              <a:t>中实现函数功能。</a:t>
            </a:r>
          </a:p>
        </p:txBody>
      </p:sp>
    </p:spTree>
    <p:extLst>
      <p:ext uri="{BB962C8B-B14F-4D97-AF65-F5344CB8AC3E}">
        <p14:creationId xmlns:p14="http://schemas.microsoft.com/office/powerpoint/2010/main" val="18171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">
            <a:extLst>
              <a:ext uri="{FF2B5EF4-FFF2-40B4-BE49-F238E27FC236}">
                <a16:creationId xmlns:a16="http://schemas.microsoft.com/office/drawing/2014/main" id="{7956E56C-C3F1-4DDA-8C0D-5A3212DAD5CF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4" name="文本框 8">
            <a:extLst>
              <a:ext uri="{FF2B5EF4-FFF2-40B4-BE49-F238E27FC236}">
                <a16:creationId xmlns:a16="http://schemas.microsoft.com/office/drawing/2014/main" id="{EFA8AEF7-CAE9-495F-AC4C-2B1E9B3AA0F7}"/>
              </a:ext>
            </a:extLst>
          </p:cNvPr>
          <p:cNvSpPr txBox="1"/>
          <p:nvPr/>
        </p:nvSpPr>
        <p:spPr>
          <a:xfrm>
            <a:off x="979905" y="471160"/>
            <a:ext cx="4436157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rgbClr val="2B3E54"/>
                </a:solidFill>
                <a:cs typeface="+mn-ea"/>
                <a:sym typeface="+mn-lt"/>
              </a:rPr>
              <a:t>C/C++</a:t>
            </a:r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的编译（</a:t>
            </a:r>
            <a:r>
              <a:rPr lang="en-US" altLang="zh-CN" sz="2400" dirty="0">
                <a:solidFill>
                  <a:srgbClr val="2B3E54"/>
                </a:solidFill>
                <a:cs typeface="+mn-ea"/>
                <a:sym typeface="+mn-lt"/>
              </a:rPr>
              <a:t>CS225</a:t>
            </a:r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）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E1585D1-3AC4-966B-FFDB-3A9445A92BA7}"/>
              </a:ext>
            </a:extLst>
          </p:cNvPr>
          <p:cNvSpPr txBox="1"/>
          <p:nvPr/>
        </p:nvSpPr>
        <p:spPr>
          <a:xfrm>
            <a:off x="1207475" y="1096052"/>
            <a:ext cx="809478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一、预处理：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可以理解为文本替换。包括宏展开。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二、编译阶段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将所有预处理之后的</a:t>
            </a:r>
            <a:r>
              <a:rPr lang="en-US" altLang="zh-CN" b="1" dirty="0"/>
              <a:t>C/C++</a:t>
            </a:r>
            <a:r>
              <a:rPr lang="zh-CN" altLang="en-US" b="1" dirty="0"/>
              <a:t>代码翻译成汇编语言</a:t>
            </a:r>
            <a:r>
              <a:rPr lang="en-US" altLang="zh-CN" b="1" dirty="0"/>
              <a:t>(</a:t>
            </a:r>
            <a:r>
              <a:rPr lang="zh-CN" altLang="en-US" b="1" dirty="0"/>
              <a:t>汇编文件一般以</a:t>
            </a:r>
            <a:r>
              <a:rPr lang="en-US" altLang="zh-CN" b="1" dirty="0"/>
              <a:t>.s,.asm</a:t>
            </a:r>
            <a:r>
              <a:rPr lang="zh-CN" altLang="en-US" b="1" dirty="0"/>
              <a:t>为后缀，将会在</a:t>
            </a:r>
            <a:r>
              <a:rPr lang="en-US" altLang="zh-CN" b="1" dirty="0"/>
              <a:t>ECE120 </a:t>
            </a:r>
            <a:r>
              <a:rPr lang="zh-CN" altLang="en-US" b="1" dirty="0"/>
              <a:t>后期课程涉及</a:t>
            </a:r>
            <a:r>
              <a:rPr lang="en-US" altLang="zh-CN" b="1" dirty="0"/>
              <a:t>)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三、汇编阶段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将汇编语言翻译成计算机可执行的二进制文件</a:t>
            </a:r>
            <a:r>
              <a:rPr lang="en-US" altLang="zh-CN" b="1" dirty="0"/>
              <a:t>(</a:t>
            </a:r>
            <a:r>
              <a:rPr lang="zh-CN" altLang="en-US" b="1" dirty="0"/>
              <a:t>生成若干</a:t>
            </a:r>
            <a:r>
              <a:rPr lang="en-US" altLang="zh-CN" b="1" dirty="0"/>
              <a:t>.o</a:t>
            </a:r>
            <a:r>
              <a:rPr lang="zh-CN" altLang="en-US" b="1" dirty="0"/>
              <a:t>，</a:t>
            </a:r>
            <a:r>
              <a:rPr lang="en-US" altLang="zh-CN" b="1" dirty="0"/>
              <a:t>.obj</a:t>
            </a:r>
            <a:r>
              <a:rPr lang="zh-CN" altLang="en-US" b="1" dirty="0"/>
              <a:t>文件</a:t>
            </a:r>
            <a:r>
              <a:rPr lang="en-US" altLang="zh-CN" b="1" dirty="0"/>
              <a:t>)</a:t>
            </a:r>
            <a:r>
              <a:rPr lang="zh-CN" altLang="en-US" b="1" dirty="0"/>
              <a:t>。每个独立的二进制文件。由于不知道相互之间的关系，现在还无法独立运行。</a:t>
            </a:r>
            <a:endParaRPr lang="en-US" altLang="zh-CN" b="1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0235ED4B-BB4E-40F8-44E1-18E99B2FBA68}"/>
              </a:ext>
            </a:extLst>
          </p:cNvPr>
          <p:cNvSpPr/>
          <p:nvPr/>
        </p:nvSpPr>
        <p:spPr>
          <a:xfrm>
            <a:off x="1064221" y="5035646"/>
            <a:ext cx="1710686" cy="757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高级语言</a:t>
            </a:r>
            <a:endParaRPr lang="en-US" altLang="zh-CN" dirty="0"/>
          </a:p>
          <a:p>
            <a:pPr algn="ctr"/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C++</a:t>
            </a:r>
            <a:r>
              <a:rPr lang="zh-CN" altLang="en-US" dirty="0"/>
              <a:t>）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0CA25DDB-8CF4-7EF8-0228-D2632627DAC0}"/>
              </a:ext>
            </a:extLst>
          </p:cNvPr>
          <p:cNvSpPr/>
          <p:nvPr/>
        </p:nvSpPr>
        <p:spPr>
          <a:xfrm>
            <a:off x="3402975" y="5035646"/>
            <a:ext cx="1710686" cy="757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汇编语言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9F375005-B793-A3B8-F1C6-88D46D8CF628}"/>
              </a:ext>
            </a:extLst>
          </p:cNvPr>
          <p:cNvSpPr/>
          <p:nvPr/>
        </p:nvSpPr>
        <p:spPr>
          <a:xfrm>
            <a:off x="5741729" y="5035646"/>
            <a:ext cx="1710686" cy="757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二进制文件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9C15DE2D-E28D-7300-7013-5C5DC6B568B3}"/>
              </a:ext>
            </a:extLst>
          </p:cNvPr>
          <p:cNvSpPr/>
          <p:nvPr/>
        </p:nvSpPr>
        <p:spPr>
          <a:xfrm>
            <a:off x="8080483" y="5035646"/>
            <a:ext cx="1710686" cy="757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可执行文件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B6B2243-480A-ADC5-3832-7F5065DFA4BD}"/>
              </a:ext>
            </a:extLst>
          </p:cNvPr>
          <p:cNvCxnSpPr>
            <a:cxnSpLocks/>
            <a:stCxn id="10" idx="3"/>
            <a:endCxn id="18" idx="1"/>
          </p:cNvCxnSpPr>
          <p:nvPr/>
        </p:nvCxnSpPr>
        <p:spPr>
          <a:xfrm>
            <a:off x="2774907" y="5414337"/>
            <a:ext cx="628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348FB36-E984-7394-1936-D53F65103FD5}"/>
              </a:ext>
            </a:extLst>
          </p:cNvPr>
          <p:cNvCxnSpPr>
            <a:cxnSpLocks/>
          </p:cNvCxnSpPr>
          <p:nvPr/>
        </p:nvCxnSpPr>
        <p:spPr>
          <a:xfrm>
            <a:off x="5113661" y="5418376"/>
            <a:ext cx="628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1541BC2-B19A-D681-5241-E000BD74C6C1}"/>
              </a:ext>
            </a:extLst>
          </p:cNvPr>
          <p:cNvCxnSpPr>
            <a:cxnSpLocks/>
          </p:cNvCxnSpPr>
          <p:nvPr/>
        </p:nvCxnSpPr>
        <p:spPr>
          <a:xfrm>
            <a:off x="7452415" y="5437620"/>
            <a:ext cx="628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64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">
            <a:extLst>
              <a:ext uri="{FF2B5EF4-FFF2-40B4-BE49-F238E27FC236}">
                <a16:creationId xmlns:a16="http://schemas.microsoft.com/office/drawing/2014/main" id="{7956E56C-C3F1-4DDA-8C0D-5A3212DAD5CF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4" name="文本框 8">
            <a:extLst>
              <a:ext uri="{FF2B5EF4-FFF2-40B4-BE49-F238E27FC236}">
                <a16:creationId xmlns:a16="http://schemas.microsoft.com/office/drawing/2014/main" id="{EFA8AEF7-CAE9-495F-AC4C-2B1E9B3AA0F7}"/>
              </a:ext>
            </a:extLst>
          </p:cNvPr>
          <p:cNvSpPr txBox="1"/>
          <p:nvPr/>
        </p:nvSpPr>
        <p:spPr>
          <a:xfrm>
            <a:off x="979905" y="471160"/>
            <a:ext cx="5116095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rgbClr val="2B3E54"/>
                </a:solidFill>
                <a:cs typeface="+mn-ea"/>
                <a:sym typeface="+mn-lt"/>
              </a:rPr>
              <a:t>C</a:t>
            </a:r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到</a:t>
            </a:r>
            <a:r>
              <a:rPr lang="en-US" altLang="zh-CN" sz="2400" dirty="0">
                <a:solidFill>
                  <a:srgbClr val="2B3E54"/>
                </a:solidFill>
                <a:cs typeface="+mn-ea"/>
                <a:sym typeface="+mn-lt"/>
              </a:rPr>
              <a:t>x86</a:t>
            </a:r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汇编（预处理</a:t>
            </a:r>
            <a:r>
              <a:rPr lang="en-US" altLang="zh-CN" sz="2400" dirty="0">
                <a:solidFill>
                  <a:srgbClr val="2B3E54"/>
                </a:solidFill>
                <a:cs typeface="+mn-ea"/>
                <a:sym typeface="+mn-lt"/>
              </a:rPr>
              <a:t>+</a:t>
            </a:r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编译阶段）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CBB720B-C188-A52B-4D52-E7EC63883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940" y="932825"/>
            <a:ext cx="2441806" cy="433530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BE63543-D1B7-1F64-2C0F-9E6B21820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527" y="954448"/>
            <a:ext cx="4477375" cy="26673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D6FF185-2E15-48AD-2E38-AA59E11A1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937" y="1797452"/>
            <a:ext cx="3658111" cy="2981741"/>
          </a:xfrm>
          <a:prstGeom prst="rect">
            <a:avLst/>
          </a:prstGeom>
        </p:spPr>
      </p:pic>
      <p:sp>
        <p:nvSpPr>
          <p:cNvPr id="12" name="箭头: 右 11">
            <a:extLst>
              <a:ext uri="{FF2B5EF4-FFF2-40B4-BE49-F238E27FC236}">
                <a16:creationId xmlns:a16="http://schemas.microsoft.com/office/drawing/2014/main" id="{5780F497-87EA-1787-FA93-A918A40FB2E7}"/>
              </a:ext>
            </a:extLst>
          </p:cNvPr>
          <p:cNvSpPr/>
          <p:nvPr/>
        </p:nvSpPr>
        <p:spPr>
          <a:xfrm>
            <a:off x="5105400" y="3036277"/>
            <a:ext cx="1254369" cy="1582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49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">
            <a:extLst>
              <a:ext uri="{FF2B5EF4-FFF2-40B4-BE49-F238E27FC236}">
                <a16:creationId xmlns:a16="http://schemas.microsoft.com/office/drawing/2014/main" id="{7956E56C-C3F1-4DDA-8C0D-5A3212DAD5CF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4" name="文本框 8">
            <a:extLst>
              <a:ext uri="{FF2B5EF4-FFF2-40B4-BE49-F238E27FC236}">
                <a16:creationId xmlns:a16="http://schemas.microsoft.com/office/drawing/2014/main" id="{EFA8AEF7-CAE9-495F-AC4C-2B1E9B3AA0F7}"/>
              </a:ext>
            </a:extLst>
          </p:cNvPr>
          <p:cNvSpPr txBox="1"/>
          <p:nvPr/>
        </p:nvSpPr>
        <p:spPr>
          <a:xfrm>
            <a:off x="979905" y="471160"/>
            <a:ext cx="4436157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rgbClr val="2B3E54"/>
                </a:solidFill>
                <a:cs typeface="+mn-ea"/>
                <a:sym typeface="+mn-lt"/>
              </a:rPr>
              <a:t>C/C++</a:t>
            </a:r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的编译（</a:t>
            </a:r>
            <a:r>
              <a:rPr lang="en-US" altLang="zh-CN" sz="2400" dirty="0">
                <a:solidFill>
                  <a:srgbClr val="2B3E54"/>
                </a:solidFill>
                <a:cs typeface="+mn-ea"/>
                <a:sym typeface="+mn-lt"/>
              </a:rPr>
              <a:t>CS225</a:t>
            </a:r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）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E1585D1-3AC4-966B-FFDB-3A9445A92BA7}"/>
              </a:ext>
            </a:extLst>
          </p:cNvPr>
          <p:cNvSpPr txBox="1"/>
          <p:nvPr/>
        </p:nvSpPr>
        <p:spPr>
          <a:xfrm>
            <a:off x="1213337" y="1523944"/>
            <a:ext cx="8094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四、链接阶段</a:t>
            </a:r>
            <a:endParaRPr lang="en-US" altLang="zh-CN" b="1" dirty="0"/>
          </a:p>
        </p:txBody>
      </p:sp>
      <p:pic>
        <p:nvPicPr>
          <p:cNvPr id="8" name="图片 7" descr="图示&#10;&#10;描述已自动生成">
            <a:extLst>
              <a:ext uri="{FF2B5EF4-FFF2-40B4-BE49-F238E27FC236}">
                <a16:creationId xmlns:a16="http://schemas.microsoft.com/office/drawing/2014/main" id="{1AE4F4B6-F148-A686-3048-0607CADDC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599" y="2068322"/>
            <a:ext cx="3631523" cy="296353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A5FC4B1-667C-12E9-F2D7-CC97E267B29D}"/>
              </a:ext>
            </a:extLst>
          </p:cNvPr>
          <p:cNvSpPr txBox="1"/>
          <p:nvPr/>
        </p:nvSpPr>
        <p:spPr>
          <a:xfrm>
            <a:off x="1207499" y="5411069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进一步了解编译流程参见</a:t>
            </a:r>
            <a:r>
              <a:rPr lang="en-US" altLang="zh-CN" dirty="0"/>
              <a:t>https://zhuanlan.zhihu.com/p/88255667</a:t>
            </a:r>
            <a:endParaRPr lang="zh-CN" altLang="en-US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2429DE56-C3FB-0FC6-3700-21C7D9826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27" y="2151824"/>
            <a:ext cx="3790728" cy="255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45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">
            <a:extLst>
              <a:ext uri="{FF2B5EF4-FFF2-40B4-BE49-F238E27FC236}">
                <a16:creationId xmlns:a16="http://schemas.microsoft.com/office/drawing/2014/main" id="{7956E56C-C3F1-4DDA-8C0D-5A3212DAD5CF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4" name="文本框 8">
            <a:extLst>
              <a:ext uri="{FF2B5EF4-FFF2-40B4-BE49-F238E27FC236}">
                <a16:creationId xmlns:a16="http://schemas.microsoft.com/office/drawing/2014/main" id="{EFA8AEF7-CAE9-495F-AC4C-2B1E9B3AA0F7}"/>
              </a:ext>
            </a:extLst>
          </p:cNvPr>
          <p:cNvSpPr txBox="1"/>
          <p:nvPr/>
        </p:nvSpPr>
        <p:spPr>
          <a:xfrm>
            <a:off x="979905" y="471160"/>
            <a:ext cx="4436157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rgbClr val="2B3E54"/>
                </a:solidFill>
                <a:cs typeface="+mn-ea"/>
                <a:sym typeface="+mn-lt"/>
              </a:rPr>
              <a:t>C/C++</a:t>
            </a:r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的编译（</a:t>
            </a:r>
            <a:r>
              <a:rPr lang="en-US" altLang="zh-CN" sz="2400" dirty="0">
                <a:solidFill>
                  <a:srgbClr val="2B3E54"/>
                </a:solidFill>
                <a:cs typeface="+mn-ea"/>
                <a:sym typeface="+mn-lt"/>
              </a:rPr>
              <a:t>CS225</a:t>
            </a:r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）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E1585D1-3AC4-966B-FFDB-3A9445A92BA7}"/>
              </a:ext>
            </a:extLst>
          </p:cNvPr>
          <p:cNvSpPr txBox="1"/>
          <p:nvPr/>
        </p:nvSpPr>
        <p:spPr>
          <a:xfrm>
            <a:off x="1213337" y="1523944"/>
            <a:ext cx="8094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总结</a:t>
            </a:r>
            <a:endParaRPr lang="en-US" altLang="zh-CN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A5FC4B1-667C-12E9-F2D7-CC97E267B29D}"/>
              </a:ext>
            </a:extLst>
          </p:cNvPr>
          <p:cNvSpPr txBox="1"/>
          <p:nvPr/>
        </p:nvSpPr>
        <p:spPr>
          <a:xfrm>
            <a:off x="1207499" y="5411069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进一步了解编译流程参见</a:t>
            </a:r>
            <a:r>
              <a:rPr lang="en-US" altLang="zh-CN" dirty="0"/>
              <a:t>https://zhuanlan.zhihu.com/p/88255667</a:t>
            </a:r>
            <a:endParaRPr lang="zh-CN" altLang="en-US" dirty="0"/>
          </a:p>
        </p:txBody>
      </p:sp>
      <p:pic>
        <p:nvPicPr>
          <p:cNvPr id="13" name="Picture 2" descr="C_complie">
            <a:extLst>
              <a:ext uri="{FF2B5EF4-FFF2-40B4-BE49-F238E27FC236}">
                <a16:creationId xmlns:a16="http://schemas.microsoft.com/office/drawing/2014/main" id="{10189FF2-5647-D00D-DBE4-C9CDC6142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112" y="2227977"/>
            <a:ext cx="5627248" cy="263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67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 10"/>
          <p:cNvSpPr>
            <a:spLocks noChangeAspect="1"/>
          </p:cNvSpPr>
          <p:nvPr/>
        </p:nvSpPr>
        <p:spPr>
          <a:xfrm>
            <a:off x="4751851" y="1604797"/>
            <a:ext cx="2496277" cy="2185899"/>
          </a:xfrm>
          <a:prstGeom prst="hexagon">
            <a:avLst/>
          </a:prstGeom>
          <a:solidFill>
            <a:srgbClr val="2B3E54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7" name="文本框 8"/>
          <p:cNvSpPr>
            <a:spLocks noChangeArrowheads="1"/>
          </p:cNvSpPr>
          <p:nvPr/>
        </p:nvSpPr>
        <p:spPr bwMode="auto">
          <a:xfrm>
            <a:off x="3270374" y="4188701"/>
            <a:ext cx="5651252" cy="912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91421" tIns="45712" rIns="91421" bIns="45712">
            <a:spAutoFit/>
          </a:bodyPr>
          <a:lstStyle/>
          <a:p>
            <a:pPr algn="ctr"/>
            <a:r>
              <a:rPr lang="en-US" altLang="zh-CN" sz="5333" b="1" kern="100" dirty="0" err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Makefile</a:t>
            </a:r>
            <a:endParaRPr lang="zh-CN" altLang="zh-CN" sz="5333" b="1" kern="1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1" name="矩形 10"/>
          <p:cNvSpPr>
            <a:spLocks noChangeAspect="1"/>
          </p:cNvSpPr>
          <p:nvPr/>
        </p:nvSpPr>
        <p:spPr>
          <a:xfrm>
            <a:off x="6483819" y="3263650"/>
            <a:ext cx="956331" cy="837424"/>
          </a:xfrm>
          <a:prstGeom prst="hexagon">
            <a:avLst/>
          </a:prstGeom>
          <a:solidFill>
            <a:srgbClr val="2B3E54"/>
          </a:soli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563862" y="3351277"/>
            <a:ext cx="745717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733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3733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116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481">
        <p:blinds dir="vert"/>
      </p:transition>
    </mc:Choice>
    <mc:Fallback xmlns="">
      <p:transition spd="slow" advTm="1481">
        <p:blinds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3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0" grpId="0" animBg="1"/>
          <p:bldP spid="67" grpId="0" bldLvl="0" autoUpdateAnimBg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3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0" grpId="0" animBg="1"/>
          <p:bldP spid="67" grpId="0" bldLvl="0" autoUpdateAnimBg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">
            <a:extLst>
              <a:ext uri="{FF2B5EF4-FFF2-40B4-BE49-F238E27FC236}">
                <a16:creationId xmlns:a16="http://schemas.microsoft.com/office/drawing/2014/main" id="{7956E56C-C3F1-4DDA-8C0D-5A3212DAD5CF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4" name="文本框 8">
            <a:extLst>
              <a:ext uri="{FF2B5EF4-FFF2-40B4-BE49-F238E27FC236}">
                <a16:creationId xmlns:a16="http://schemas.microsoft.com/office/drawing/2014/main" id="{EFA8AEF7-CAE9-495F-AC4C-2B1E9B3AA0F7}"/>
              </a:ext>
            </a:extLst>
          </p:cNvPr>
          <p:cNvSpPr txBox="1"/>
          <p:nvPr/>
        </p:nvSpPr>
        <p:spPr>
          <a:xfrm>
            <a:off x="979905" y="471160"/>
            <a:ext cx="4043433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如何管理复杂的工程？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E1F8F60-3AF2-64F9-2F8D-55F8D4A6AB08}"/>
              </a:ext>
            </a:extLst>
          </p:cNvPr>
          <p:cNvSpPr txBox="1"/>
          <p:nvPr/>
        </p:nvSpPr>
        <p:spPr>
          <a:xfrm>
            <a:off x="1271954" y="1383323"/>
            <a:ext cx="56153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当我们的文件越来越多，那么多</a:t>
            </a:r>
            <a:r>
              <a:rPr lang="en-US" altLang="zh-CN" dirty="0"/>
              <a:t>.c</a:t>
            </a:r>
            <a:r>
              <a:rPr lang="zh-CN" altLang="en-US" dirty="0"/>
              <a:t>和 </a:t>
            </a:r>
            <a:r>
              <a:rPr lang="en-US" altLang="zh-CN" dirty="0"/>
              <a:t>.h</a:t>
            </a:r>
            <a:r>
              <a:rPr lang="zh-CN" altLang="en-US" dirty="0"/>
              <a:t>如何管理？</a:t>
            </a:r>
            <a:endParaRPr lang="en-US" altLang="zh-CN" dirty="0"/>
          </a:p>
          <a:p>
            <a:r>
              <a:rPr lang="en-US" altLang="zh-CN" dirty="0"/>
              <a:t>.h</a:t>
            </a:r>
            <a:r>
              <a:rPr lang="zh-CN" altLang="en-US" dirty="0"/>
              <a:t>放在和</a:t>
            </a:r>
            <a:r>
              <a:rPr lang="en-US" altLang="zh-CN" dirty="0"/>
              <a:t>.c</a:t>
            </a:r>
            <a:r>
              <a:rPr lang="zh-CN" altLang="en-US" dirty="0"/>
              <a:t>不同的文件夹中，</a:t>
            </a:r>
            <a:r>
              <a:rPr lang="en-US" altLang="zh-CN" dirty="0"/>
              <a:t>.h</a:t>
            </a:r>
            <a:r>
              <a:rPr lang="zh-CN" altLang="en-US" dirty="0"/>
              <a:t>如何被找到？</a:t>
            </a:r>
            <a:endParaRPr lang="en-US" altLang="zh-CN" dirty="0"/>
          </a:p>
          <a:p>
            <a:r>
              <a:rPr lang="zh-CN" altLang="en-US" dirty="0"/>
              <a:t>如何把一个二进制的动态、静态链接库给链接进去？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gcc</a:t>
            </a:r>
            <a:r>
              <a:rPr lang="en-US" altLang="zh-CN" dirty="0"/>
              <a:t> –c –g </a:t>
            </a:r>
            <a:r>
              <a:rPr lang="en-US" altLang="zh-CN" dirty="0" err="1"/>
              <a:t>xxxxxxxxxxxxxxxxxxxxxxxxxxxxx</a:t>
            </a:r>
            <a:endParaRPr lang="en-US" altLang="zh-CN" dirty="0"/>
          </a:p>
          <a:p>
            <a:r>
              <a:rPr lang="en-US" altLang="zh-CN" dirty="0" err="1"/>
              <a:t>gcc</a:t>
            </a:r>
            <a:r>
              <a:rPr lang="en-US" altLang="zh-CN" dirty="0"/>
              <a:t> –c –g </a:t>
            </a:r>
            <a:r>
              <a:rPr lang="en-US" altLang="zh-CN" dirty="0" err="1"/>
              <a:t>xxxxxxxxxxxxxxxxxxxxxxxxxxxxx</a:t>
            </a:r>
            <a:endParaRPr lang="en-US" altLang="zh-CN" dirty="0"/>
          </a:p>
          <a:p>
            <a:r>
              <a:rPr lang="en-US" altLang="zh-CN" dirty="0" err="1"/>
              <a:t>gcc</a:t>
            </a:r>
            <a:r>
              <a:rPr lang="en-US" altLang="zh-CN" dirty="0"/>
              <a:t> –c –g </a:t>
            </a:r>
            <a:r>
              <a:rPr lang="en-US" altLang="zh-CN" dirty="0" err="1"/>
              <a:t>xxxxxxxxxxxxxxxxxxxxxxxxxxxxx</a:t>
            </a:r>
            <a:endParaRPr lang="en-US" altLang="zh-CN" dirty="0"/>
          </a:p>
          <a:p>
            <a:r>
              <a:rPr lang="en-US" altLang="zh-CN" dirty="0"/>
              <a:t>???</a:t>
            </a:r>
          </a:p>
          <a:p>
            <a:endParaRPr lang="en-US" altLang="zh-CN" dirty="0"/>
          </a:p>
          <a:p>
            <a:r>
              <a:rPr lang="zh-CN" altLang="en-US" dirty="0"/>
              <a:t>这样一条条输出么？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太麻烦了！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58656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">
            <a:extLst>
              <a:ext uri="{FF2B5EF4-FFF2-40B4-BE49-F238E27FC236}">
                <a16:creationId xmlns:a16="http://schemas.microsoft.com/office/drawing/2014/main" id="{7956E56C-C3F1-4DDA-8C0D-5A3212DAD5CF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4" name="文本框 8">
            <a:extLst>
              <a:ext uri="{FF2B5EF4-FFF2-40B4-BE49-F238E27FC236}">
                <a16:creationId xmlns:a16="http://schemas.microsoft.com/office/drawing/2014/main" id="{EFA8AEF7-CAE9-495F-AC4C-2B1E9B3AA0F7}"/>
              </a:ext>
            </a:extLst>
          </p:cNvPr>
          <p:cNvSpPr txBox="1"/>
          <p:nvPr/>
        </p:nvSpPr>
        <p:spPr>
          <a:xfrm>
            <a:off x="979905" y="471160"/>
            <a:ext cx="4043433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err="1">
                <a:solidFill>
                  <a:srgbClr val="2B3E54"/>
                </a:solidFill>
                <a:cs typeface="+mn-ea"/>
                <a:sym typeface="+mn-lt"/>
              </a:rPr>
              <a:t>Makefile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8331099-7FC3-635B-7666-72DD8EDA4CBD}"/>
              </a:ext>
            </a:extLst>
          </p:cNvPr>
          <p:cNvSpPr txBox="1"/>
          <p:nvPr/>
        </p:nvSpPr>
        <p:spPr>
          <a:xfrm>
            <a:off x="979905" y="951545"/>
            <a:ext cx="8001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于是乎我们有了</a:t>
            </a:r>
            <a:r>
              <a:rPr lang="en-US" altLang="zh-CN" dirty="0" err="1"/>
              <a:t>Makefile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04D374-183F-A60C-AE34-690BA026E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938" y="1339597"/>
            <a:ext cx="6178062" cy="297794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72AA40B-EDCA-059F-AE02-3DD1F3A65DCF}"/>
              </a:ext>
            </a:extLst>
          </p:cNvPr>
          <p:cNvSpPr txBox="1"/>
          <p:nvPr/>
        </p:nvSpPr>
        <p:spPr>
          <a:xfrm>
            <a:off x="7760677" y="1781908"/>
            <a:ext cx="321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make </a:t>
            </a:r>
            <a:r>
              <a:rPr lang="en-US" altLang="zh-CN" dirty="0" err="1"/>
              <a:t>myprogram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D2253BE-FAD0-F265-1A9E-A01A5FD25243}"/>
              </a:ext>
            </a:extLst>
          </p:cNvPr>
          <p:cNvSpPr txBox="1"/>
          <p:nvPr/>
        </p:nvSpPr>
        <p:spPr>
          <a:xfrm>
            <a:off x="7760676" y="2387309"/>
            <a:ext cx="321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make clean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0D3591C-59B6-958B-D77F-E8258DB02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938" y="4912472"/>
            <a:ext cx="7594688" cy="77260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299A68EA-D381-48DE-7AB3-B097143B17A6}"/>
              </a:ext>
            </a:extLst>
          </p:cNvPr>
          <p:cNvSpPr txBox="1"/>
          <p:nvPr/>
        </p:nvSpPr>
        <p:spPr>
          <a:xfrm>
            <a:off x="979905" y="4504991"/>
            <a:ext cx="321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运行完之后等价于：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55F1F0E6-A19E-253C-EAD1-01D1C2734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1354" y="262673"/>
            <a:ext cx="5886774" cy="100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44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">
            <a:extLst>
              <a:ext uri="{FF2B5EF4-FFF2-40B4-BE49-F238E27FC236}">
                <a16:creationId xmlns:a16="http://schemas.microsoft.com/office/drawing/2014/main" id="{7956E56C-C3F1-4DDA-8C0D-5A3212DAD5CF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4" name="文本框 8">
            <a:extLst>
              <a:ext uri="{FF2B5EF4-FFF2-40B4-BE49-F238E27FC236}">
                <a16:creationId xmlns:a16="http://schemas.microsoft.com/office/drawing/2014/main" id="{EFA8AEF7-CAE9-495F-AC4C-2B1E9B3AA0F7}"/>
              </a:ext>
            </a:extLst>
          </p:cNvPr>
          <p:cNvSpPr txBox="1"/>
          <p:nvPr/>
        </p:nvSpPr>
        <p:spPr>
          <a:xfrm>
            <a:off x="979906" y="471160"/>
            <a:ext cx="1710686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电控组介绍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CBB66D-287F-2170-D0DE-58CF53D06BA0}"/>
              </a:ext>
            </a:extLst>
          </p:cNvPr>
          <p:cNvSpPr txBox="1"/>
          <p:nvPr/>
        </p:nvSpPr>
        <p:spPr>
          <a:xfrm>
            <a:off x="2930769" y="2782669"/>
            <a:ext cx="6207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本培训不介绍具体的</a:t>
            </a:r>
            <a:r>
              <a:rPr lang="en-US" altLang="zh-CN" dirty="0"/>
              <a:t>C</a:t>
            </a:r>
            <a:r>
              <a:rPr lang="zh-CN" altLang="en-US" dirty="0"/>
              <a:t>语言语法。希望学习</a:t>
            </a:r>
            <a:r>
              <a:rPr lang="en-US" altLang="zh-CN" dirty="0"/>
              <a:t>C</a:t>
            </a:r>
            <a:r>
              <a:rPr lang="zh-CN" altLang="en-US" dirty="0"/>
              <a:t>语法的同学自行学习网上的各种教程。我们只注重原理。</a:t>
            </a:r>
          </a:p>
        </p:txBody>
      </p:sp>
    </p:spTree>
    <p:extLst>
      <p:ext uri="{BB962C8B-B14F-4D97-AF65-F5344CB8AC3E}">
        <p14:creationId xmlns:p14="http://schemas.microsoft.com/office/powerpoint/2010/main" val="348736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">
            <a:extLst>
              <a:ext uri="{FF2B5EF4-FFF2-40B4-BE49-F238E27FC236}">
                <a16:creationId xmlns:a16="http://schemas.microsoft.com/office/drawing/2014/main" id="{7956E56C-C3F1-4DDA-8C0D-5A3212DAD5CF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4" name="文本框 8">
            <a:extLst>
              <a:ext uri="{FF2B5EF4-FFF2-40B4-BE49-F238E27FC236}">
                <a16:creationId xmlns:a16="http://schemas.microsoft.com/office/drawing/2014/main" id="{EFA8AEF7-CAE9-495F-AC4C-2B1E9B3AA0F7}"/>
              </a:ext>
            </a:extLst>
          </p:cNvPr>
          <p:cNvSpPr txBox="1"/>
          <p:nvPr/>
        </p:nvSpPr>
        <p:spPr>
          <a:xfrm>
            <a:off x="979905" y="471160"/>
            <a:ext cx="4043433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rgbClr val="2B3E54"/>
                </a:solidFill>
                <a:cs typeface="+mn-ea"/>
                <a:sym typeface="+mn-lt"/>
              </a:rPr>
              <a:t>Make</a:t>
            </a:r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安装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74A740F-CE40-E229-935C-DA3F4F1C2C4C}"/>
              </a:ext>
            </a:extLst>
          </p:cNvPr>
          <p:cNvSpPr txBox="1"/>
          <p:nvPr/>
        </p:nvSpPr>
        <p:spPr>
          <a:xfrm>
            <a:off x="3048000" y="2413338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安装？</a:t>
            </a:r>
            <a:endParaRPr lang="en-US" altLang="zh-CN" b="1" dirty="0"/>
          </a:p>
          <a:p>
            <a:r>
              <a:rPr lang="zh-CN" altLang="en-US" dirty="0"/>
              <a:t>对于</a:t>
            </a:r>
            <a:r>
              <a:rPr lang="en-US" altLang="zh-CN" dirty="0"/>
              <a:t>Windows</a:t>
            </a:r>
            <a:r>
              <a:rPr lang="zh-CN" altLang="en-US" dirty="0"/>
              <a:t>用户，</a:t>
            </a:r>
            <a:r>
              <a:rPr lang="en-US" altLang="zh-CN" dirty="0"/>
              <a:t>MinGW</a:t>
            </a:r>
            <a:r>
              <a:rPr lang="zh-CN" altLang="en-US" dirty="0"/>
              <a:t> </a:t>
            </a:r>
            <a:r>
              <a:rPr lang="en-US" altLang="zh-CN" dirty="0" err="1"/>
              <a:t>gcc</a:t>
            </a:r>
            <a:r>
              <a:rPr lang="zh-CN" altLang="en-US" dirty="0"/>
              <a:t>或者</a:t>
            </a:r>
            <a:r>
              <a:rPr lang="en-US" altLang="zh-CN" dirty="0"/>
              <a:t>clang</a:t>
            </a:r>
            <a:r>
              <a:rPr lang="zh-CN" altLang="en-US" dirty="0"/>
              <a:t>编译器在添加环境变量的时候，</a:t>
            </a:r>
            <a:r>
              <a:rPr lang="en-US" altLang="zh-CN" dirty="0"/>
              <a:t>make.exe</a:t>
            </a:r>
            <a:r>
              <a:rPr lang="zh-CN" altLang="en-US" dirty="0"/>
              <a:t>已经在</a:t>
            </a:r>
            <a:r>
              <a:rPr lang="en-US" altLang="zh-CN" dirty="0"/>
              <a:t>bin</a:t>
            </a:r>
            <a:r>
              <a:rPr lang="zh-CN" altLang="en-US" dirty="0"/>
              <a:t>文件夹中了。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如果命令行中输入</a:t>
            </a:r>
            <a:r>
              <a:rPr lang="en-US" altLang="zh-CN" dirty="0"/>
              <a:t>make</a:t>
            </a:r>
            <a:r>
              <a:rPr lang="zh-CN" altLang="en-US" dirty="0"/>
              <a:t>发生了错误：</a:t>
            </a:r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Linux</a:t>
            </a:r>
            <a:r>
              <a:rPr lang="zh-CN" altLang="en-US" dirty="0"/>
              <a:t>用户：</a:t>
            </a:r>
            <a:r>
              <a:rPr lang="en-US" altLang="zh-CN" dirty="0" err="1"/>
              <a:t>sudo</a:t>
            </a:r>
            <a:r>
              <a:rPr lang="en-US" altLang="zh-CN" dirty="0"/>
              <a:t> apt install make</a:t>
            </a:r>
          </a:p>
          <a:p>
            <a:r>
              <a:rPr lang="zh-CN" altLang="en-US" dirty="0"/>
              <a:t>对于</a:t>
            </a:r>
            <a:r>
              <a:rPr lang="en-US" altLang="zh-CN" dirty="0"/>
              <a:t>MacOS</a:t>
            </a:r>
            <a:r>
              <a:rPr lang="zh-CN" altLang="en-US" dirty="0"/>
              <a:t>用户：</a:t>
            </a:r>
            <a:r>
              <a:rPr lang="en-US" altLang="zh-CN" dirty="0"/>
              <a:t>brew install make</a:t>
            </a:r>
          </a:p>
        </p:txBody>
      </p:sp>
    </p:spTree>
    <p:extLst>
      <p:ext uri="{BB962C8B-B14F-4D97-AF65-F5344CB8AC3E}">
        <p14:creationId xmlns:p14="http://schemas.microsoft.com/office/powerpoint/2010/main" val="145557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">
            <a:extLst>
              <a:ext uri="{FF2B5EF4-FFF2-40B4-BE49-F238E27FC236}">
                <a16:creationId xmlns:a16="http://schemas.microsoft.com/office/drawing/2014/main" id="{7956E56C-C3F1-4DDA-8C0D-5A3212DAD5CF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4" name="文本框 8">
            <a:extLst>
              <a:ext uri="{FF2B5EF4-FFF2-40B4-BE49-F238E27FC236}">
                <a16:creationId xmlns:a16="http://schemas.microsoft.com/office/drawing/2014/main" id="{EFA8AEF7-CAE9-495F-AC4C-2B1E9B3AA0F7}"/>
              </a:ext>
            </a:extLst>
          </p:cNvPr>
          <p:cNvSpPr txBox="1"/>
          <p:nvPr/>
        </p:nvSpPr>
        <p:spPr>
          <a:xfrm>
            <a:off x="979905" y="471160"/>
            <a:ext cx="4043433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err="1">
                <a:solidFill>
                  <a:srgbClr val="2B3E54"/>
                </a:solidFill>
                <a:cs typeface="+mn-ea"/>
                <a:sym typeface="+mn-lt"/>
              </a:rPr>
              <a:t>Makefile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99A68EA-D381-48DE-7AB3-B097143B17A6}"/>
              </a:ext>
            </a:extLst>
          </p:cNvPr>
          <p:cNvSpPr txBox="1"/>
          <p:nvPr/>
        </p:nvSpPr>
        <p:spPr>
          <a:xfrm>
            <a:off x="1060937" y="1172920"/>
            <a:ext cx="8170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如果想进一步了解</a:t>
            </a:r>
            <a:r>
              <a:rPr lang="en-US" altLang="zh-CN" dirty="0" err="1"/>
              <a:t>Makefile</a:t>
            </a:r>
            <a:r>
              <a:rPr lang="zh-CN" altLang="en-US" dirty="0"/>
              <a:t>语法，可以参考：</a:t>
            </a:r>
            <a:r>
              <a:rPr lang="en-US" altLang="zh-CN" dirty="0">
                <a:hlinkClick r:id="rId2"/>
              </a:rPr>
              <a:t>https://makefiletutorial.com/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E7AE7F-D4C6-D439-D5EA-12E12A37E363}"/>
              </a:ext>
            </a:extLst>
          </p:cNvPr>
          <p:cNvSpPr txBox="1"/>
          <p:nvPr/>
        </p:nvSpPr>
        <p:spPr>
          <a:xfrm>
            <a:off x="1060937" y="1911584"/>
            <a:ext cx="552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然而这一切全都是为了接下来登场的</a:t>
            </a:r>
            <a:r>
              <a:rPr lang="en-US" altLang="zh-CN" dirty="0" err="1"/>
              <a:t>Cmake</a:t>
            </a:r>
            <a:r>
              <a:rPr lang="zh-CN" altLang="en-US" dirty="0"/>
              <a:t>做铺垫的。</a:t>
            </a:r>
          </a:p>
        </p:txBody>
      </p:sp>
    </p:spTree>
    <p:extLst>
      <p:ext uri="{BB962C8B-B14F-4D97-AF65-F5344CB8AC3E}">
        <p14:creationId xmlns:p14="http://schemas.microsoft.com/office/powerpoint/2010/main" val="89727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 10"/>
          <p:cNvSpPr>
            <a:spLocks noChangeAspect="1"/>
          </p:cNvSpPr>
          <p:nvPr/>
        </p:nvSpPr>
        <p:spPr>
          <a:xfrm>
            <a:off x="4751851" y="1604797"/>
            <a:ext cx="2496277" cy="2185899"/>
          </a:xfrm>
          <a:prstGeom prst="hexagon">
            <a:avLst/>
          </a:prstGeom>
          <a:solidFill>
            <a:srgbClr val="2B3E54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7" name="文本框 8"/>
          <p:cNvSpPr>
            <a:spLocks noChangeArrowheads="1"/>
          </p:cNvSpPr>
          <p:nvPr/>
        </p:nvSpPr>
        <p:spPr bwMode="auto">
          <a:xfrm>
            <a:off x="3270374" y="4188701"/>
            <a:ext cx="5651252" cy="912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91421" tIns="45712" rIns="91421" bIns="45712">
            <a:spAutoFit/>
          </a:bodyPr>
          <a:lstStyle/>
          <a:p>
            <a:pPr algn="ctr"/>
            <a:r>
              <a:rPr lang="en-US" altLang="zh-CN" sz="5333" b="1" kern="100" dirty="0" err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Cmake</a:t>
            </a:r>
            <a:endParaRPr lang="en-US" altLang="zh-CN" sz="5333" b="1" kern="1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1" name="矩形 10"/>
          <p:cNvSpPr>
            <a:spLocks noChangeAspect="1"/>
          </p:cNvSpPr>
          <p:nvPr/>
        </p:nvSpPr>
        <p:spPr>
          <a:xfrm>
            <a:off x="6483819" y="3263650"/>
            <a:ext cx="956331" cy="837424"/>
          </a:xfrm>
          <a:prstGeom prst="hexagon">
            <a:avLst/>
          </a:prstGeom>
          <a:solidFill>
            <a:srgbClr val="2B3E54"/>
          </a:soli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563862" y="3351277"/>
            <a:ext cx="745717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733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3733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7233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481">
        <p:blinds dir="vert"/>
      </p:transition>
    </mc:Choice>
    <mc:Fallback xmlns="">
      <p:transition spd="slow" advTm="1481">
        <p:blinds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3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0" grpId="0" animBg="1"/>
          <p:bldP spid="67" grpId="0" bldLvl="0" autoUpdateAnimBg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3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0" grpId="0" animBg="1"/>
          <p:bldP spid="67" grpId="0" bldLvl="0" autoUpdateAnimBg="0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Freeform 15">
            <a:extLst>
              <a:ext uri="{FF2B5EF4-FFF2-40B4-BE49-F238E27FC236}">
                <a16:creationId xmlns:a16="http://schemas.microsoft.com/office/drawing/2014/main" id="{CA310D19-B31B-4DC7-84B1-E65CB5965C45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123" name="文本框 8">
            <a:extLst>
              <a:ext uri="{FF2B5EF4-FFF2-40B4-BE49-F238E27FC236}">
                <a16:creationId xmlns:a16="http://schemas.microsoft.com/office/drawing/2014/main" id="{1760C10D-D34F-4392-9AD9-A511C1E92EDB}"/>
              </a:ext>
            </a:extLst>
          </p:cNvPr>
          <p:cNvSpPr txBox="1"/>
          <p:nvPr/>
        </p:nvSpPr>
        <p:spPr>
          <a:xfrm>
            <a:off x="979906" y="471160"/>
            <a:ext cx="2326712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err="1">
                <a:solidFill>
                  <a:srgbClr val="2B3E54"/>
                </a:solidFill>
                <a:cs typeface="+mn-ea"/>
                <a:sym typeface="+mn-lt"/>
              </a:rPr>
              <a:t>Cmake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E97C955-F8DC-6E41-2063-F1022E4CB726}"/>
              </a:ext>
            </a:extLst>
          </p:cNvPr>
          <p:cNvSpPr txBox="1"/>
          <p:nvPr/>
        </p:nvSpPr>
        <p:spPr>
          <a:xfrm>
            <a:off x="1625600" y="1634836"/>
            <a:ext cx="83272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安装：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dirty="0"/>
              <a:t>对于</a:t>
            </a:r>
            <a:r>
              <a:rPr lang="en-US" altLang="zh-CN" dirty="0"/>
              <a:t>Windows</a:t>
            </a:r>
            <a:r>
              <a:rPr lang="zh-CN" altLang="en-US" dirty="0"/>
              <a:t>用户：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https://cmake.org/download/</a:t>
            </a:r>
            <a:endParaRPr lang="en-US" altLang="zh-CN" dirty="0"/>
          </a:p>
          <a:p>
            <a:r>
              <a:rPr lang="zh-CN" altLang="en-US" dirty="0"/>
              <a:t>然后添加环境变量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Linux</a:t>
            </a:r>
            <a:r>
              <a:rPr lang="zh-CN" altLang="en-US" dirty="0"/>
              <a:t>：</a:t>
            </a:r>
            <a:r>
              <a:rPr lang="en-US" altLang="zh-CN" dirty="0" err="1"/>
              <a:t>sudo</a:t>
            </a:r>
            <a:r>
              <a:rPr lang="en-US" altLang="zh-CN" dirty="0"/>
              <a:t> apt install </a:t>
            </a:r>
            <a:r>
              <a:rPr lang="en-US" altLang="zh-CN" dirty="0" err="1"/>
              <a:t>cmake</a:t>
            </a:r>
            <a:endParaRPr lang="en-US" altLang="zh-CN" dirty="0"/>
          </a:p>
          <a:p>
            <a:r>
              <a:rPr lang="en-US" altLang="zh-CN" dirty="0"/>
              <a:t>Mac: brew install </a:t>
            </a:r>
            <a:r>
              <a:rPr lang="en-US" altLang="zh-CN" dirty="0" err="1"/>
              <a:t>cmake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874279C-9636-9FAA-4851-B3B8432ED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2511" y="1207476"/>
            <a:ext cx="3015095" cy="377483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26E88A0-E174-A848-5674-F01F4C0BF05F}"/>
              </a:ext>
            </a:extLst>
          </p:cNvPr>
          <p:cNvSpPr txBox="1"/>
          <p:nvPr/>
        </p:nvSpPr>
        <p:spPr>
          <a:xfrm>
            <a:off x="6430107" y="5038498"/>
            <a:ext cx="2719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它还有一个桌面应用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23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459">
        <p14:prism isInverted="1"/>
      </p:transition>
    </mc:Choice>
    <mc:Fallback xmlns="">
      <p:transition spd="slow" advTm="45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Freeform 15">
            <a:extLst>
              <a:ext uri="{FF2B5EF4-FFF2-40B4-BE49-F238E27FC236}">
                <a16:creationId xmlns:a16="http://schemas.microsoft.com/office/drawing/2014/main" id="{CA310D19-B31B-4DC7-84B1-E65CB5965C45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123" name="文本框 8">
            <a:extLst>
              <a:ext uri="{FF2B5EF4-FFF2-40B4-BE49-F238E27FC236}">
                <a16:creationId xmlns:a16="http://schemas.microsoft.com/office/drawing/2014/main" id="{1760C10D-D34F-4392-9AD9-A511C1E92EDB}"/>
              </a:ext>
            </a:extLst>
          </p:cNvPr>
          <p:cNvSpPr txBox="1"/>
          <p:nvPr/>
        </p:nvSpPr>
        <p:spPr>
          <a:xfrm>
            <a:off x="979906" y="471160"/>
            <a:ext cx="2326712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err="1">
                <a:solidFill>
                  <a:srgbClr val="2B3E54"/>
                </a:solidFill>
                <a:cs typeface="+mn-ea"/>
                <a:sym typeface="+mn-lt"/>
              </a:rPr>
              <a:t>Cmake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E97C955-F8DC-6E41-2063-F1022E4CB726}"/>
              </a:ext>
            </a:extLst>
          </p:cNvPr>
          <p:cNvSpPr txBox="1"/>
          <p:nvPr/>
        </p:nvSpPr>
        <p:spPr>
          <a:xfrm>
            <a:off x="1625600" y="1634836"/>
            <a:ext cx="83272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但是写</a:t>
            </a:r>
            <a:r>
              <a:rPr lang="en-US" altLang="zh-CN" dirty="0" err="1"/>
              <a:t>Cmake</a:t>
            </a:r>
            <a:r>
              <a:rPr lang="zh-CN" altLang="en-US" dirty="0"/>
              <a:t>还是太麻烦了！怎么办？</a:t>
            </a:r>
            <a:r>
              <a:rPr lang="en-US" altLang="zh-CN" dirty="0" err="1"/>
              <a:t>Cmake</a:t>
            </a:r>
            <a:r>
              <a:rPr lang="zh-CN" altLang="en-US" dirty="0"/>
              <a:t>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0" i="0" dirty="0" err="1">
                <a:solidFill>
                  <a:srgbClr val="161209"/>
                </a:solidFill>
                <a:effectLst/>
                <a:highlight>
                  <a:srgbClr val="FFFFFF"/>
                </a:highlight>
                <a:latin typeface="system-ui"/>
              </a:rPr>
              <a:t>CMake</a:t>
            </a:r>
            <a:r>
              <a:rPr lang="en-US" altLang="zh-CN" b="0" i="0" dirty="0">
                <a:solidFill>
                  <a:srgbClr val="16120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zh-CN" altLang="en-US" b="0" i="0" dirty="0">
                <a:solidFill>
                  <a:srgbClr val="161209"/>
                </a:solidFill>
                <a:effectLst/>
                <a:highlight>
                  <a:srgbClr val="FFFFFF"/>
                </a:highlight>
                <a:latin typeface="system-ui"/>
              </a:rPr>
              <a:t>是一个</a:t>
            </a:r>
            <a:r>
              <a:rPr lang="zh-CN" altLang="en-US" b="1" i="0" dirty="0">
                <a:solidFill>
                  <a:srgbClr val="161209"/>
                </a:solidFill>
                <a:effectLst/>
                <a:highlight>
                  <a:srgbClr val="FFFFFF"/>
                </a:highlight>
                <a:latin typeface="system-ui"/>
              </a:rPr>
              <a:t>跨平台</a:t>
            </a:r>
            <a:r>
              <a:rPr lang="zh-CN" altLang="en-US" b="0" i="0" dirty="0">
                <a:solidFill>
                  <a:srgbClr val="161209"/>
                </a:solidFill>
                <a:effectLst/>
                <a:highlight>
                  <a:srgbClr val="FFFFFF"/>
                </a:highlight>
                <a:latin typeface="system-ui"/>
              </a:rPr>
              <a:t>的构建系统，它用于管理项目的编译过程，生成特定于平台的构建文件（如 </a:t>
            </a:r>
            <a:r>
              <a:rPr lang="en-US" altLang="zh-CN" b="0" i="0" dirty="0" err="1">
                <a:solidFill>
                  <a:srgbClr val="161209"/>
                </a:solidFill>
                <a:effectLst/>
                <a:highlight>
                  <a:srgbClr val="FFFFFF"/>
                </a:highlight>
                <a:latin typeface="system-ui"/>
              </a:rPr>
              <a:t>Makefile</a:t>
            </a:r>
            <a:r>
              <a:rPr lang="zh-CN" altLang="en-US" b="0" i="0" dirty="0">
                <a:solidFill>
                  <a:srgbClr val="161209"/>
                </a:solidFill>
                <a:effectLst/>
                <a:highlight>
                  <a:srgbClr val="FFFFFF"/>
                </a:highlight>
                <a:latin typeface="system-ui"/>
              </a:rPr>
              <a:t>、</a:t>
            </a:r>
            <a:r>
              <a:rPr lang="en-US" altLang="zh-CN" b="0" i="0" dirty="0">
                <a:solidFill>
                  <a:srgbClr val="161209"/>
                </a:solidFill>
                <a:effectLst/>
                <a:highlight>
                  <a:srgbClr val="FFFFFF"/>
                </a:highlight>
                <a:latin typeface="system-ui"/>
              </a:rPr>
              <a:t>Visual Studio </a:t>
            </a:r>
            <a:r>
              <a:rPr lang="zh-CN" altLang="en-US" b="0" i="0" dirty="0">
                <a:solidFill>
                  <a:srgbClr val="161209"/>
                </a:solidFill>
                <a:effectLst/>
                <a:highlight>
                  <a:srgbClr val="FFFFFF"/>
                </a:highlight>
                <a:latin typeface="system-ui"/>
              </a:rPr>
              <a:t>项目文件等）。</a:t>
            </a:r>
            <a:r>
              <a:rPr lang="en-US" altLang="zh-CN" b="0" i="0" dirty="0" err="1">
                <a:solidFill>
                  <a:srgbClr val="161209"/>
                </a:solidFill>
                <a:effectLst/>
                <a:highlight>
                  <a:srgbClr val="FFFFFF"/>
                </a:highlight>
                <a:latin typeface="system-ui"/>
              </a:rPr>
              <a:t>CMake</a:t>
            </a:r>
            <a:r>
              <a:rPr lang="en-US" altLang="zh-CN" b="0" i="0" dirty="0">
                <a:solidFill>
                  <a:srgbClr val="16120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zh-CN" altLang="en-US" b="0" i="0" dirty="0">
                <a:solidFill>
                  <a:srgbClr val="161209"/>
                </a:solidFill>
                <a:effectLst/>
                <a:highlight>
                  <a:srgbClr val="FFFFFF"/>
                </a:highlight>
                <a:latin typeface="system-ui"/>
              </a:rPr>
              <a:t>通过一种高级脚本语言来描述构建过程， 能够更好地处理复杂的构建需求，并且在不同平台之间保持一致性。</a:t>
            </a:r>
            <a:endParaRPr lang="en-US" altLang="zh-CN" b="0" i="0" dirty="0">
              <a:solidFill>
                <a:srgbClr val="161209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endParaRPr lang="en-US" altLang="zh-CN" dirty="0">
              <a:solidFill>
                <a:srgbClr val="161209"/>
              </a:solidFill>
              <a:highlight>
                <a:srgbClr val="FFFFFF"/>
              </a:highlight>
              <a:latin typeface="system-ui"/>
            </a:endParaRPr>
          </a:p>
          <a:p>
            <a:r>
              <a:rPr lang="en-US" altLang="zh-CN" b="0" i="0" dirty="0" err="1">
                <a:solidFill>
                  <a:srgbClr val="161209"/>
                </a:solidFill>
                <a:effectLst/>
                <a:highlight>
                  <a:srgbClr val="FFFFFF"/>
                </a:highlight>
                <a:latin typeface="system-ui"/>
              </a:rPr>
              <a:t>Cmake</a:t>
            </a:r>
            <a:r>
              <a:rPr lang="zh-CN" altLang="en-US" b="0" i="0" dirty="0">
                <a:solidFill>
                  <a:srgbClr val="161209"/>
                </a:solidFill>
                <a:effectLst/>
                <a:highlight>
                  <a:srgbClr val="FFFFFF"/>
                </a:highlight>
                <a:latin typeface="system-ui"/>
              </a:rPr>
              <a:t>可以用来生成</a:t>
            </a:r>
            <a:r>
              <a:rPr lang="en-US" altLang="zh-CN" dirty="0" err="1">
                <a:solidFill>
                  <a:srgbClr val="161209"/>
                </a:solidFill>
                <a:highlight>
                  <a:srgbClr val="FFFFFF"/>
                </a:highlight>
                <a:latin typeface="system-ui"/>
              </a:rPr>
              <a:t>M</a:t>
            </a:r>
            <a:r>
              <a:rPr lang="en-US" altLang="zh-CN" b="0" i="0" dirty="0" err="1">
                <a:solidFill>
                  <a:srgbClr val="161209"/>
                </a:solidFill>
                <a:effectLst/>
                <a:highlight>
                  <a:srgbClr val="FFFFFF"/>
                </a:highlight>
                <a:latin typeface="system-ui"/>
              </a:rPr>
              <a:t>akefile</a:t>
            </a:r>
            <a:r>
              <a:rPr lang="zh-CN" altLang="en-US" dirty="0">
                <a:solidFill>
                  <a:srgbClr val="161209"/>
                </a:solidFill>
                <a:highlight>
                  <a:srgbClr val="FFFFFF"/>
                </a:highlight>
                <a:latin typeface="system-ui"/>
              </a:rPr>
              <a:t>。而我们目前的</a:t>
            </a:r>
            <a:r>
              <a:rPr lang="en-US" altLang="zh-CN" dirty="0" err="1">
                <a:solidFill>
                  <a:srgbClr val="161209"/>
                </a:solidFill>
                <a:highlight>
                  <a:srgbClr val="FFFFFF"/>
                </a:highlight>
                <a:latin typeface="system-ui"/>
              </a:rPr>
              <a:t>github</a:t>
            </a:r>
            <a:r>
              <a:rPr lang="zh-CN" altLang="en-US" dirty="0">
                <a:solidFill>
                  <a:srgbClr val="161209"/>
                </a:solidFill>
                <a:highlight>
                  <a:srgbClr val="FFFFFF"/>
                </a:highlight>
                <a:latin typeface="system-ui"/>
              </a:rPr>
              <a:t>上的</a:t>
            </a:r>
            <a:r>
              <a:rPr lang="en-US" altLang="zh-CN" dirty="0">
                <a:solidFill>
                  <a:srgbClr val="161209"/>
                </a:solidFill>
                <a:highlight>
                  <a:srgbClr val="FFFFFF"/>
                </a:highlight>
                <a:latin typeface="system-ui"/>
              </a:rPr>
              <a:t>meta-embedded</a:t>
            </a:r>
            <a:r>
              <a:rPr lang="zh-CN" altLang="en-US" dirty="0">
                <a:solidFill>
                  <a:srgbClr val="161209"/>
                </a:solidFill>
                <a:highlight>
                  <a:srgbClr val="FFFFFF"/>
                </a:highlight>
                <a:latin typeface="system-ui"/>
              </a:rPr>
              <a:t>项目正是基于</a:t>
            </a:r>
            <a:r>
              <a:rPr lang="en-US" altLang="zh-CN" dirty="0" err="1">
                <a:solidFill>
                  <a:srgbClr val="161209"/>
                </a:solidFill>
                <a:highlight>
                  <a:srgbClr val="FFFFFF"/>
                </a:highlight>
                <a:latin typeface="system-ui"/>
              </a:rPr>
              <a:t>Cmake</a:t>
            </a:r>
            <a:r>
              <a:rPr lang="zh-CN" altLang="en-US" dirty="0">
                <a:solidFill>
                  <a:srgbClr val="161209"/>
                </a:solidFill>
                <a:highlight>
                  <a:srgbClr val="FFFFFF"/>
                </a:highlight>
                <a:latin typeface="system-ui"/>
              </a:rPr>
              <a:t>构建的。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39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459">
        <p14:prism isInverted="1"/>
      </p:transition>
    </mc:Choice>
    <mc:Fallback xmlns="">
      <p:transition spd="slow" advTm="45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">
            <a:extLst>
              <a:ext uri="{FF2B5EF4-FFF2-40B4-BE49-F238E27FC236}">
                <a16:creationId xmlns:a16="http://schemas.microsoft.com/office/drawing/2014/main" id="{7956E56C-C3F1-4DDA-8C0D-5A3212DAD5CF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4" name="文本框 8">
            <a:extLst>
              <a:ext uri="{FF2B5EF4-FFF2-40B4-BE49-F238E27FC236}">
                <a16:creationId xmlns:a16="http://schemas.microsoft.com/office/drawing/2014/main" id="{EFA8AEF7-CAE9-495F-AC4C-2B1E9B3AA0F7}"/>
              </a:ext>
            </a:extLst>
          </p:cNvPr>
          <p:cNvSpPr txBox="1"/>
          <p:nvPr/>
        </p:nvSpPr>
        <p:spPr>
          <a:xfrm>
            <a:off x="979905" y="471160"/>
            <a:ext cx="4043433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err="1">
                <a:solidFill>
                  <a:srgbClr val="2B3E54"/>
                </a:solidFill>
                <a:cs typeface="+mn-ea"/>
                <a:sym typeface="+mn-lt"/>
              </a:rPr>
              <a:t>Cmake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E475A99-7D21-2CB9-08F6-A0CA6C27F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905" y="2575641"/>
            <a:ext cx="7778262" cy="207563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79C50DA-5320-B64C-EF1C-B2D6E6DA6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905" y="1587242"/>
            <a:ext cx="7778262" cy="98839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3FFBCC9-6490-FB12-A9A0-E0DAB5E8B151}"/>
              </a:ext>
            </a:extLst>
          </p:cNvPr>
          <p:cNvSpPr txBox="1"/>
          <p:nvPr/>
        </p:nvSpPr>
        <p:spPr>
          <a:xfrm>
            <a:off x="876888" y="1075367"/>
            <a:ext cx="4564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C++</a:t>
            </a:r>
            <a:r>
              <a:rPr lang="zh-CN" altLang="en-US" dirty="0"/>
              <a:t>向下兼容</a:t>
            </a:r>
            <a:r>
              <a:rPr lang="en-US" altLang="zh-CN" dirty="0"/>
              <a:t>C</a:t>
            </a:r>
            <a:r>
              <a:rPr lang="zh-CN" altLang="en-US" dirty="0"/>
              <a:t>，我们在这里以</a:t>
            </a:r>
            <a:r>
              <a:rPr lang="en-US" altLang="zh-CN" dirty="0"/>
              <a:t>C++</a:t>
            </a:r>
            <a:r>
              <a:rPr lang="zh-CN" altLang="en-US" dirty="0"/>
              <a:t>举例。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A51DEEA-FDAE-2915-D269-F29994E99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905" y="4651271"/>
            <a:ext cx="6751042" cy="71014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E9EF5C7-4DB4-97A4-2AE5-FC6D562502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905" y="5361415"/>
            <a:ext cx="7778262" cy="51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3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 10"/>
          <p:cNvSpPr>
            <a:spLocks noChangeAspect="1"/>
          </p:cNvSpPr>
          <p:nvPr/>
        </p:nvSpPr>
        <p:spPr>
          <a:xfrm>
            <a:off x="4751851" y="1604797"/>
            <a:ext cx="2496277" cy="2185899"/>
          </a:xfrm>
          <a:prstGeom prst="hexagon">
            <a:avLst/>
          </a:prstGeom>
          <a:solidFill>
            <a:srgbClr val="2B3E54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7" name="文本框 8"/>
          <p:cNvSpPr>
            <a:spLocks noChangeArrowheads="1"/>
          </p:cNvSpPr>
          <p:nvPr/>
        </p:nvSpPr>
        <p:spPr bwMode="auto">
          <a:xfrm>
            <a:off x="3270374" y="4188701"/>
            <a:ext cx="5651252" cy="912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91421" tIns="45712" rIns="91421" bIns="45712">
            <a:spAutoFit/>
          </a:bodyPr>
          <a:lstStyle/>
          <a:p>
            <a:pPr algn="ctr"/>
            <a:r>
              <a:rPr lang="zh-CN" altLang="en-US" sz="5333" b="1" kern="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课后作业</a:t>
            </a:r>
            <a:endParaRPr lang="en-US" altLang="zh-CN" sz="5333" b="1" kern="1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1" name="矩形 10"/>
          <p:cNvSpPr>
            <a:spLocks noChangeAspect="1"/>
          </p:cNvSpPr>
          <p:nvPr/>
        </p:nvSpPr>
        <p:spPr>
          <a:xfrm>
            <a:off x="6483819" y="3263650"/>
            <a:ext cx="956331" cy="837424"/>
          </a:xfrm>
          <a:prstGeom prst="hexagon">
            <a:avLst/>
          </a:prstGeom>
          <a:solidFill>
            <a:srgbClr val="2B3E54"/>
          </a:soli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563862" y="3351277"/>
            <a:ext cx="745717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733" dirty="0">
                <a:solidFill>
                  <a:schemeClr val="bg1"/>
                </a:solidFill>
                <a:cs typeface="+mn-ea"/>
                <a:sym typeface="+mn-lt"/>
              </a:rPr>
              <a:t>05</a:t>
            </a:r>
            <a:endParaRPr lang="zh-CN" altLang="en-US" sz="3733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37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481">
        <p:blinds dir="vert"/>
      </p:transition>
    </mc:Choice>
    <mc:Fallback xmlns="">
      <p:transition spd="slow" advTm="1481">
        <p:blinds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3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0" grpId="0" animBg="1"/>
          <p:bldP spid="67" grpId="0" bldLvl="0" autoUpdateAnimBg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3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0" grpId="0" animBg="1"/>
          <p:bldP spid="67" grpId="0" bldLvl="0" autoUpdateAnimBg="0"/>
        </p:bldLst>
      </p:timing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">
            <a:extLst>
              <a:ext uri="{FF2B5EF4-FFF2-40B4-BE49-F238E27FC236}">
                <a16:creationId xmlns:a16="http://schemas.microsoft.com/office/drawing/2014/main" id="{7956E56C-C3F1-4DDA-8C0D-5A3212DAD5CF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4" name="文本框 8">
            <a:extLst>
              <a:ext uri="{FF2B5EF4-FFF2-40B4-BE49-F238E27FC236}">
                <a16:creationId xmlns:a16="http://schemas.microsoft.com/office/drawing/2014/main" id="{EFA8AEF7-CAE9-495F-AC4C-2B1E9B3AA0F7}"/>
              </a:ext>
            </a:extLst>
          </p:cNvPr>
          <p:cNvSpPr txBox="1"/>
          <p:nvPr/>
        </p:nvSpPr>
        <p:spPr>
          <a:xfrm>
            <a:off x="979905" y="471160"/>
            <a:ext cx="4043433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课后作业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sp>
        <p:nvSpPr>
          <p:cNvPr id="3" name="文本框 8">
            <a:extLst>
              <a:ext uri="{FF2B5EF4-FFF2-40B4-BE49-F238E27FC236}">
                <a16:creationId xmlns:a16="http://schemas.microsoft.com/office/drawing/2014/main" id="{5D24A77A-97DD-9F0F-6CAD-CD88DCFBD7F9}"/>
              </a:ext>
            </a:extLst>
          </p:cNvPr>
          <p:cNvSpPr txBox="1"/>
          <p:nvPr/>
        </p:nvSpPr>
        <p:spPr>
          <a:xfrm>
            <a:off x="979905" y="1490008"/>
            <a:ext cx="10069095" cy="4739759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黑马程序员 </a:t>
            </a:r>
            <a:r>
              <a:rPr lang="en-US" altLang="zh-CN" sz="2400" dirty="0">
                <a:solidFill>
                  <a:srgbClr val="2B3E54"/>
                </a:solidFill>
                <a:cs typeface="+mn-ea"/>
                <a:sym typeface="+mn-lt"/>
              </a:rPr>
              <a:t>P25~P50</a:t>
            </a:r>
          </a:p>
          <a:p>
            <a:r>
              <a:rPr lang="en-US" altLang="zh-CN" sz="1400" dirty="0">
                <a:solidFill>
                  <a:srgbClr val="2B3E54"/>
                </a:solidFill>
                <a:cs typeface="+mn-ea"/>
                <a:sym typeface="+mn-lt"/>
              </a:rPr>
              <a:t>https://www.bilibili.com/video/BV1Xa4y1k7LU/?p=14&amp;vd_source=b710c0374cb950d2cc5713ef9df39177</a:t>
            </a:r>
          </a:p>
          <a:p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  <a:p>
            <a:r>
              <a:rPr lang="en-US" altLang="zh-CN" sz="2400" dirty="0">
                <a:solidFill>
                  <a:srgbClr val="2B3E54"/>
                </a:solidFill>
                <a:cs typeface="+mn-ea"/>
                <a:sym typeface="+mn-lt"/>
              </a:rPr>
              <a:t>2. </a:t>
            </a:r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编写</a:t>
            </a:r>
            <a:r>
              <a:rPr lang="en-US" altLang="zh-CN" sz="2400" dirty="0">
                <a:solidFill>
                  <a:srgbClr val="2B3E54"/>
                </a:solidFill>
                <a:cs typeface="+mn-ea"/>
                <a:sym typeface="+mn-lt"/>
              </a:rPr>
              <a:t>C</a:t>
            </a:r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语言程序（具体要求详见</a:t>
            </a:r>
            <a:r>
              <a:rPr lang="en-US" altLang="zh-CN" sz="2400" dirty="0" err="1">
                <a:solidFill>
                  <a:srgbClr val="2B3E54"/>
                </a:solidFill>
                <a:cs typeface="+mn-ea"/>
                <a:sym typeface="+mn-lt"/>
              </a:rPr>
              <a:t>main.c</a:t>
            </a:r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）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打印</a:t>
            </a:r>
            <a:r>
              <a:rPr lang="en-US" altLang="zh-CN" sz="2400" dirty="0">
                <a:solidFill>
                  <a:srgbClr val="2B3E54"/>
                </a:solidFill>
                <a:cs typeface="+mn-ea"/>
                <a:sym typeface="+mn-lt"/>
              </a:rPr>
              <a:t>0~99</a:t>
            </a:r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的所有整数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打印</a:t>
            </a:r>
            <a:r>
              <a:rPr lang="en-US" altLang="zh-CN" sz="2400" dirty="0">
                <a:solidFill>
                  <a:srgbClr val="2B3E54"/>
                </a:solidFill>
                <a:cs typeface="+mn-ea"/>
                <a:sym typeface="+mn-lt"/>
              </a:rPr>
              <a:t>0~99</a:t>
            </a:r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所有质数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给定一个数组，完成排序算法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  <a:p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  <a:p>
            <a:r>
              <a:rPr lang="en-US" altLang="zh-CN" sz="2400" dirty="0">
                <a:solidFill>
                  <a:srgbClr val="2B3E54"/>
                </a:solidFill>
                <a:cs typeface="+mn-ea"/>
                <a:sym typeface="+mn-lt"/>
              </a:rPr>
              <a:t>3. </a:t>
            </a:r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（可选）自行先开始学习</a:t>
            </a:r>
            <a:r>
              <a:rPr lang="en-US" altLang="zh-CN" sz="2400" dirty="0">
                <a:solidFill>
                  <a:srgbClr val="2B3E54"/>
                </a:solidFill>
                <a:cs typeface="+mn-ea"/>
                <a:sym typeface="+mn-lt"/>
              </a:rPr>
              <a:t>STM32</a:t>
            </a:r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有关知识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  <a:p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可以在</a:t>
            </a:r>
            <a:r>
              <a:rPr lang="en-US" altLang="zh-CN" sz="2400" dirty="0">
                <a:solidFill>
                  <a:srgbClr val="2B3E54"/>
                </a:solidFill>
                <a:cs typeface="+mn-ea"/>
                <a:sym typeface="+mn-lt"/>
              </a:rPr>
              <a:t>B</a:t>
            </a:r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站搜索：正点原子</a:t>
            </a:r>
            <a:r>
              <a:rPr lang="en-US" altLang="zh-CN" sz="2400" dirty="0">
                <a:solidFill>
                  <a:srgbClr val="2B3E54"/>
                </a:solidFill>
                <a:cs typeface="+mn-ea"/>
                <a:sym typeface="+mn-lt"/>
              </a:rPr>
              <a:t>STM32</a:t>
            </a:r>
          </a:p>
          <a:p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可选择视频：库函数开发、</a:t>
            </a:r>
            <a:r>
              <a:rPr lang="en-US" altLang="zh-CN" sz="2400" dirty="0">
                <a:solidFill>
                  <a:srgbClr val="2B3E54"/>
                </a:solidFill>
                <a:cs typeface="+mn-ea"/>
                <a:sym typeface="+mn-lt"/>
              </a:rPr>
              <a:t>HAL</a:t>
            </a:r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库开发的视频进行自行观看（这部分以后不会细讲，只会一笔带过，想学懂的同学自行选择一套视频看完，当然准备学之前可以来问我们我们看看合不合适）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874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1578044" y="2850866"/>
            <a:ext cx="3823483" cy="995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5867" b="1" spc="-200" dirty="0">
                <a:solidFill>
                  <a:srgbClr val="0B1431"/>
                </a:solidFill>
                <a:cs typeface="+mn-ea"/>
                <a:sym typeface="+mn-lt"/>
              </a:rPr>
              <a:t>谢谢观看！</a:t>
            </a:r>
          </a:p>
        </p:txBody>
      </p:sp>
      <p:sp>
        <p:nvSpPr>
          <p:cNvPr id="2" name="矩形 1"/>
          <p:cNvSpPr/>
          <p:nvPr/>
        </p:nvSpPr>
        <p:spPr>
          <a:xfrm>
            <a:off x="1831891" y="3951199"/>
            <a:ext cx="1248139" cy="60959"/>
          </a:xfrm>
          <a:prstGeom prst="rect">
            <a:avLst/>
          </a:prstGeom>
          <a:solidFill>
            <a:srgbClr val="0B1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rgbClr val="0B143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611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8">
        <p14:vortex dir="r"/>
      </p:transition>
    </mc:Choice>
    <mc:Fallback xmlns="">
      <p:transition spd="slow" advTm="94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 10"/>
          <p:cNvSpPr>
            <a:spLocks noChangeAspect="1"/>
          </p:cNvSpPr>
          <p:nvPr/>
        </p:nvSpPr>
        <p:spPr>
          <a:xfrm>
            <a:off x="4751851" y="1604797"/>
            <a:ext cx="2496277" cy="2185899"/>
          </a:xfrm>
          <a:prstGeom prst="hexagon">
            <a:avLst/>
          </a:prstGeom>
          <a:solidFill>
            <a:srgbClr val="2B3E54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7" name="文本框 8"/>
          <p:cNvSpPr>
            <a:spLocks noChangeArrowheads="1"/>
          </p:cNvSpPr>
          <p:nvPr/>
        </p:nvSpPr>
        <p:spPr bwMode="auto">
          <a:xfrm>
            <a:off x="3270374" y="4188701"/>
            <a:ext cx="5651252" cy="912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91421" tIns="45712" rIns="91421" bIns="45712">
            <a:spAutoFit/>
          </a:bodyPr>
          <a:lstStyle/>
          <a:p>
            <a:pPr algn="ctr">
              <a:defRPr/>
            </a:pPr>
            <a:r>
              <a:rPr lang="zh-CN" altLang="en-US" sz="5333" b="1" kern="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基础知识</a:t>
            </a:r>
            <a:endParaRPr lang="zh-CN" altLang="zh-CN" sz="3000" b="1" kern="1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1" name="矩形 10"/>
          <p:cNvSpPr>
            <a:spLocks noChangeAspect="1"/>
          </p:cNvSpPr>
          <p:nvPr/>
        </p:nvSpPr>
        <p:spPr>
          <a:xfrm>
            <a:off x="6483819" y="3263650"/>
            <a:ext cx="956331" cy="837424"/>
          </a:xfrm>
          <a:prstGeom prst="hexagon">
            <a:avLst/>
          </a:prstGeom>
          <a:solidFill>
            <a:srgbClr val="2B3E54"/>
          </a:soli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563862" y="3351277"/>
            <a:ext cx="745717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733" dirty="0">
                <a:solidFill>
                  <a:schemeClr val="bg1"/>
                </a:solidFill>
                <a:cs typeface="+mn-ea"/>
                <a:sym typeface="+mn-lt"/>
              </a:rPr>
              <a:t>00</a:t>
            </a:r>
            <a:endParaRPr lang="zh-CN" altLang="en-US" sz="3733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109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481">
        <p:blinds dir="vert"/>
      </p:transition>
    </mc:Choice>
    <mc:Fallback xmlns="">
      <p:transition spd="slow" advTm="1481">
        <p:blinds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3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0" grpId="0" animBg="1"/>
          <p:bldP spid="67" grpId="0" bldLvl="0" autoUpdateAnimBg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3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0" grpId="0" animBg="1"/>
          <p:bldP spid="67" grpId="0" bldLvl="0" autoUpdateAnimBg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">
            <a:extLst>
              <a:ext uri="{FF2B5EF4-FFF2-40B4-BE49-F238E27FC236}">
                <a16:creationId xmlns:a16="http://schemas.microsoft.com/office/drawing/2014/main" id="{7956E56C-C3F1-4DDA-8C0D-5A3212DAD5CF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4" name="文本框 8">
            <a:extLst>
              <a:ext uri="{FF2B5EF4-FFF2-40B4-BE49-F238E27FC236}">
                <a16:creationId xmlns:a16="http://schemas.microsoft.com/office/drawing/2014/main" id="{EFA8AEF7-CAE9-495F-AC4C-2B1E9B3AA0F7}"/>
              </a:ext>
            </a:extLst>
          </p:cNvPr>
          <p:cNvSpPr txBox="1"/>
          <p:nvPr/>
        </p:nvSpPr>
        <p:spPr>
          <a:xfrm>
            <a:off x="979906" y="471160"/>
            <a:ext cx="1710686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基础知识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CBB66D-287F-2170-D0DE-58CF53D06BA0}"/>
              </a:ext>
            </a:extLst>
          </p:cNvPr>
          <p:cNvSpPr txBox="1"/>
          <p:nvPr/>
        </p:nvSpPr>
        <p:spPr>
          <a:xfrm>
            <a:off x="979906" y="1170746"/>
            <a:ext cx="62073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十六进制转换为二进制</a:t>
            </a:r>
            <a:endParaRPr lang="en-US" altLang="zh-CN" b="1" dirty="0"/>
          </a:p>
          <a:p>
            <a:r>
              <a:rPr lang="zh-CN" altLang="en-US" dirty="0"/>
              <a:t>用</a:t>
            </a:r>
            <a:r>
              <a:rPr lang="en-US" altLang="zh-CN" dirty="0"/>
              <a:t>0x1234…</a:t>
            </a:r>
            <a:r>
              <a:rPr lang="zh-CN" altLang="en-US" dirty="0"/>
              <a:t>表示十六进制数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表示法： </a:t>
            </a:r>
            <a:r>
              <a:rPr lang="en-US" altLang="zh-CN" dirty="0"/>
              <a:t>0123456789abcdef</a:t>
            </a:r>
          </a:p>
          <a:p>
            <a:r>
              <a:rPr lang="zh-CN" altLang="en-US" dirty="0"/>
              <a:t>与十进制转换：</a:t>
            </a:r>
            <a:r>
              <a:rPr lang="en-US" altLang="zh-CN" dirty="0"/>
              <a:t>0x21</a:t>
            </a:r>
            <a:r>
              <a:rPr lang="zh-CN" altLang="en-US" dirty="0"/>
              <a:t>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33</a:t>
            </a:r>
          </a:p>
          <a:p>
            <a:r>
              <a:rPr lang="zh-CN" altLang="en-US" dirty="0"/>
              <a:t>与二进制转换：</a:t>
            </a:r>
            <a:r>
              <a:rPr lang="en-US" altLang="zh-CN" dirty="0"/>
              <a:t>0x1234 </a:t>
            </a:r>
            <a:r>
              <a:rPr lang="en-US" altLang="zh-CN" dirty="0">
                <a:sym typeface="Wingdings" panose="05000000000000000000" pitchFamily="2" charset="2"/>
              </a:rPr>
              <a:t> 0001 0010 0011 0100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b="1" dirty="0">
                <a:sym typeface="Wingdings" panose="05000000000000000000" pitchFamily="2" charset="2"/>
              </a:rPr>
              <a:t>字节和比特</a:t>
            </a:r>
            <a:endParaRPr lang="en-US" altLang="zh-CN" b="1" dirty="0">
              <a:sym typeface="Wingdings" panose="05000000000000000000" pitchFamily="2" charset="2"/>
            </a:endParaRPr>
          </a:p>
          <a:p>
            <a:endParaRPr lang="en-US" altLang="zh-CN" b="1" dirty="0">
              <a:sym typeface="Wingdings" panose="05000000000000000000" pitchFamily="2" charset="2"/>
            </a:endParaRPr>
          </a:p>
          <a:p>
            <a:r>
              <a:rPr lang="en-US" altLang="zh-CN" dirty="0"/>
              <a:t>1B = 8bit</a:t>
            </a:r>
          </a:p>
          <a:p>
            <a:r>
              <a:rPr lang="en-US" altLang="zh-CN" dirty="0"/>
              <a:t>1bit</a:t>
            </a:r>
            <a:r>
              <a:rPr lang="zh-CN" altLang="en-US" dirty="0"/>
              <a:t>的信息为</a:t>
            </a:r>
            <a:r>
              <a:rPr lang="en-US" altLang="zh-CN" dirty="0"/>
              <a:t>0</a:t>
            </a:r>
            <a:r>
              <a:rPr lang="zh-CN" altLang="en-US" dirty="0"/>
              <a:t>或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062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 10"/>
          <p:cNvSpPr>
            <a:spLocks noChangeAspect="1"/>
          </p:cNvSpPr>
          <p:nvPr/>
        </p:nvSpPr>
        <p:spPr>
          <a:xfrm>
            <a:off x="4751851" y="1604797"/>
            <a:ext cx="2496277" cy="2185899"/>
          </a:xfrm>
          <a:prstGeom prst="hexagon">
            <a:avLst/>
          </a:prstGeom>
          <a:solidFill>
            <a:srgbClr val="2B3E54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7" name="文本框 8"/>
          <p:cNvSpPr>
            <a:spLocks noChangeArrowheads="1"/>
          </p:cNvSpPr>
          <p:nvPr/>
        </p:nvSpPr>
        <p:spPr bwMode="auto">
          <a:xfrm>
            <a:off x="3270374" y="4188701"/>
            <a:ext cx="5651252" cy="912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91421" tIns="45712" rIns="91421" bIns="45712">
            <a:spAutoFit/>
          </a:bodyPr>
          <a:lstStyle/>
          <a:p>
            <a:pPr algn="ctr">
              <a:defRPr/>
            </a:pPr>
            <a:r>
              <a:rPr lang="en-US" altLang="zh-CN" sz="5333" b="1" kern="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CPU</a:t>
            </a:r>
            <a:r>
              <a:rPr lang="zh-CN" altLang="en-US" sz="5333" b="1" kern="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架构</a:t>
            </a:r>
            <a:endParaRPr lang="zh-CN" altLang="zh-CN" sz="3000" b="1" kern="1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1" name="矩形 10"/>
          <p:cNvSpPr>
            <a:spLocks noChangeAspect="1"/>
          </p:cNvSpPr>
          <p:nvPr/>
        </p:nvSpPr>
        <p:spPr>
          <a:xfrm>
            <a:off x="6483819" y="3263650"/>
            <a:ext cx="956331" cy="837424"/>
          </a:xfrm>
          <a:prstGeom prst="hexagon">
            <a:avLst/>
          </a:prstGeom>
          <a:solidFill>
            <a:srgbClr val="2B3E54"/>
          </a:soli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563862" y="3351277"/>
            <a:ext cx="758541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733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3733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402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481">
        <p:blinds dir="vert"/>
      </p:transition>
    </mc:Choice>
    <mc:Fallback xmlns="">
      <p:transition spd="slow" advTm="1481">
        <p:blinds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3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0" grpId="0" animBg="1"/>
          <p:bldP spid="67" grpId="0" bldLvl="0" autoUpdateAnimBg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3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0" grpId="0" animBg="1"/>
          <p:bldP spid="67" grpId="0" bldLvl="0" autoUpdateAnimBg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">
            <a:extLst>
              <a:ext uri="{FF2B5EF4-FFF2-40B4-BE49-F238E27FC236}">
                <a16:creationId xmlns:a16="http://schemas.microsoft.com/office/drawing/2014/main" id="{7956E56C-C3F1-4DDA-8C0D-5A3212DAD5CF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4" name="文本框 8">
            <a:extLst>
              <a:ext uri="{FF2B5EF4-FFF2-40B4-BE49-F238E27FC236}">
                <a16:creationId xmlns:a16="http://schemas.microsoft.com/office/drawing/2014/main" id="{EFA8AEF7-CAE9-495F-AC4C-2B1E9B3AA0F7}"/>
              </a:ext>
            </a:extLst>
          </p:cNvPr>
          <p:cNvSpPr txBox="1"/>
          <p:nvPr/>
        </p:nvSpPr>
        <p:spPr>
          <a:xfrm>
            <a:off x="985767" y="471160"/>
            <a:ext cx="2865263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rgbClr val="2B3E54"/>
                </a:solidFill>
                <a:cs typeface="+mn-ea"/>
                <a:sym typeface="+mn-lt"/>
              </a:rPr>
              <a:t>CPU</a:t>
            </a:r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架构（</a:t>
            </a:r>
            <a:r>
              <a:rPr lang="en-US" altLang="zh-CN" sz="2400" dirty="0">
                <a:solidFill>
                  <a:srgbClr val="2B3E54"/>
                </a:solidFill>
                <a:cs typeface="+mn-ea"/>
                <a:sym typeface="+mn-lt"/>
              </a:rPr>
              <a:t>ECE120</a:t>
            </a:r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）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456BBEB-0A14-0929-E69A-2531A8192063}"/>
              </a:ext>
            </a:extLst>
          </p:cNvPr>
          <p:cNvSpPr txBox="1"/>
          <p:nvPr/>
        </p:nvSpPr>
        <p:spPr>
          <a:xfrm>
            <a:off x="1037491" y="1301261"/>
            <a:ext cx="50585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普林斯顿（冯诺依曼）结构的五大组成部分：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ALU </a:t>
            </a:r>
            <a:r>
              <a:rPr lang="zh-CN" altLang="en-US" dirty="0"/>
              <a:t>运算逻辑单元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内存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控制器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输入设备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输出设备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4051B79-4769-1261-3114-03319C346FDE}"/>
              </a:ext>
            </a:extLst>
          </p:cNvPr>
          <p:cNvSpPr txBox="1"/>
          <p:nvPr/>
        </p:nvSpPr>
        <p:spPr>
          <a:xfrm>
            <a:off x="985767" y="3507830"/>
            <a:ext cx="50585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还应了解：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dirty="0"/>
              <a:t>寄存器（对于</a:t>
            </a:r>
            <a:r>
              <a:rPr lang="en-US" altLang="zh-CN" dirty="0"/>
              <a:t>STM32</a:t>
            </a:r>
            <a:r>
              <a:rPr lang="zh-CN" altLang="en-US" dirty="0"/>
              <a:t>来说特别重要）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是中央处理器内用来暂存指令、数据和地址的电脑存储器。寄存器的存贮容量有限，读写速度非常快。在计算机体系结构里，寄存器存储在已知时间点所作计算的中间结果，通过快速地访问数据来加速计算机程序的执行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217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">
            <a:extLst>
              <a:ext uri="{FF2B5EF4-FFF2-40B4-BE49-F238E27FC236}">
                <a16:creationId xmlns:a16="http://schemas.microsoft.com/office/drawing/2014/main" id="{7956E56C-C3F1-4DDA-8C0D-5A3212DAD5CF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4" name="文本框 8">
            <a:extLst>
              <a:ext uri="{FF2B5EF4-FFF2-40B4-BE49-F238E27FC236}">
                <a16:creationId xmlns:a16="http://schemas.microsoft.com/office/drawing/2014/main" id="{EFA8AEF7-CAE9-495F-AC4C-2B1E9B3AA0F7}"/>
              </a:ext>
            </a:extLst>
          </p:cNvPr>
          <p:cNvSpPr txBox="1"/>
          <p:nvPr/>
        </p:nvSpPr>
        <p:spPr>
          <a:xfrm>
            <a:off x="985767" y="471160"/>
            <a:ext cx="2865263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汇编语言</a:t>
            </a:r>
            <a:r>
              <a:rPr lang="en-US" altLang="zh-CN" sz="2400" dirty="0">
                <a:solidFill>
                  <a:srgbClr val="2B3E54"/>
                </a:solidFill>
                <a:cs typeface="+mn-ea"/>
                <a:sym typeface="+mn-lt"/>
              </a:rPr>
              <a:t>(ECE120)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469EF7B-4EA1-097C-D0E6-F71F6DCAE7F1}"/>
              </a:ext>
            </a:extLst>
          </p:cNvPr>
          <p:cNvSpPr txBox="1"/>
          <p:nvPr/>
        </p:nvSpPr>
        <p:spPr>
          <a:xfrm>
            <a:off x="1154723" y="1243043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汇编语言（英语：</a:t>
            </a:r>
            <a:r>
              <a:rPr lang="en-US" altLang="zh-CN" dirty="0"/>
              <a:t>assembly language</a:t>
            </a:r>
            <a:r>
              <a:rPr lang="zh-CN" altLang="en-US" dirty="0"/>
              <a:t>）是任何一种用于电子计算机、微处理器、微控制器，或其他可编程器件的低级语言。在不同的设备中，汇编语言对应着不同的机器语言指令集。一种汇编语言专用于某种计算机系统结构，而不像许多高级语言，可以在不同系统平台之间移植。</a:t>
            </a:r>
          </a:p>
          <a:p>
            <a:endParaRPr lang="zh-CN" altLang="en-US" dirty="0"/>
          </a:p>
          <a:p>
            <a:r>
              <a:rPr lang="zh-CN" altLang="en-US" dirty="0"/>
              <a:t>使用汇编语言编写的源代码，然后通过相应的汇编程序将它们转换成可执行的机器代码。这一过程被称为汇编过程。</a:t>
            </a:r>
          </a:p>
          <a:p>
            <a:endParaRPr lang="zh-CN" altLang="en-US" dirty="0"/>
          </a:p>
          <a:p>
            <a:r>
              <a:rPr lang="zh-CN" altLang="en-US" dirty="0"/>
              <a:t>汇编语言使用助记符（</a:t>
            </a:r>
            <a:r>
              <a:rPr lang="en-US" altLang="zh-CN" dirty="0"/>
              <a:t>Mnemonics</a:t>
            </a:r>
            <a:r>
              <a:rPr lang="zh-CN" altLang="en-US" dirty="0"/>
              <a:t>）来代替和表示特定低级机器语言的操作。特定的汇编目标指令集可能会包括特定的操作数。许多汇编程序可以识别代表地址和常量的标签（</a:t>
            </a:r>
            <a:r>
              <a:rPr lang="en-US" altLang="zh-CN" dirty="0"/>
              <a:t>Label</a:t>
            </a:r>
            <a:r>
              <a:rPr lang="zh-CN" altLang="en-US" dirty="0"/>
              <a:t>）和符号（</a:t>
            </a:r>
            <a:r>
              <a:rPr lang="en-US" altLang="zh-CN" dirty="0"/>
              <a:t>Symbols</a:t>
            </a:r>
            <a:r>
              <a:rPr lang="zh-CN" altLang="en-US" dirty="0"/>
              <a:t>），这样就可以用字符来代表操作数而无需采取写死的方式。普遍地说，每一种特定的汇编语言和其特定的机器语言指令集是一一对应的。</a:t>
            </a:r>
          </a:p>
        </p:txBody>
      </p:sp>
    </p:spTree>
    <p:extLst>
      <p:ext uri="{BB962C8B-B14F-4D97-AF65-F5344CB8AC3E}">
        <p14:creationId xmlns:p14="http://schemas.microsoft.com/office/powerpoint/2010/main" val="269655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 10"/>
          <p:cNvSpPr>
            <a:spLocks noChangeAspect="1"/>
          </p:cNvSpPr>
          <p:nvPr/>
        </p:nvSpPr>
        <p:spPr>
          <a:xfrm>
            <a:off x="4751851" y="1604797"/>
            <a:ext cx="2496277" cy="2185899"/>
          </a:xfrm>
          <a:prstGeom prst="hexagon">
            <a:avLst/>
          </a:prstGeom>
          <a:solidFill>
            <a:srgbClr val="2B3E54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7" name="文本框 8"/>
          <p:cNvSpPr>
            <a:spLocks noChangeArrowheads="1"/>
          </p:cNvSpPr>
          <p:nvPr/>
        </p:nvSpPr>
        <p:spPr bwMode="auto">
          <a:xfrm>
            <a:off x="3048350" y="4188701"/>
            <a:ext cx="6095299" cy="912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91421" tIns="45712" rIns="91421" bIns="45712">
            <a:spAutoFit/>
          </a:bodyPr>
          <a:lstStyle/>
          <a:p>
            <a:pPr algn="ctr">
              <a:defRPr/>
            </a:pPr>
            <a:r>
              <a:rPr lang="en-US" altLang="zh-CN" sz="5333" b="1" kern="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C/C++</a:t>
            </a:r>
            <a:r>
              <a:rPr lang="zh-CN" altLang="en-US" sz="5333" b="1" kern="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语言编译器</a:t>
            </a:r>
            <a:endParaRPr lang="zh-CN" altLang="zh-CN" sz="3000" b="1" kern="1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1" name="矩形 10"/>
          <p:cNvSpPr>
            <a:spLocks noChangeAspect="1"/>
          </p:cNvSpPr>
          <p:nvPr/>
        </p:nvSpPr>
        <p:spPr>
          <a:xfrm>
            <a:off x="6483819" y="3263650"/>
            <a:ext cx="956331" cy="837424"/>
          </a:xfrm>
          <a:prstGeom prst="hexagon">
            <a:avLst/>
          </a:prstGeom>
          <a:solidFill>
            <a:srgbClr val="2B3E54"/>
          </a:soli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563862" y="3351277"/>
            <a:ext cx="745717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733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3733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9237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481">
        <p:blinds dir="vert"/>
      </p:transition>
    </mc:Choice>
    <mc:Fallback xmlns="">
      <p:transition spd="slow" advTm="1481">
        <p:blinds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3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0" grpId="0" animBg="1"/>
          <p:bldP spid="67" grpId="0" bldLvl="0" autoUpdateAnimBg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3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0" grpId="0" animBg="1"/>
          <p:bldP spid="67" grpId="0" bldLvl="0" autoUpdateAnimBg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">
            <a:extLst>
              <a:ext uri="{FF2B5EF4-FFF2-40B4-BE49-F238E27FC236}">
                <a16:creationId xmlns:a16="http://schemas.microsoft.com/office/drawing/2014/main" id="{7956E56C-C3F1-4DDA-8C0D-5A3212DAD5CF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4" name="文本框 8">
            <a:extLst>
              <a:ext uri="{FF2B5EF4-FFF2-40B4-BE49-F238E27FC236}">
                <a16:creationId xmlns:a16="http://schemas.microsoft.com/office/drawing/2014/main" id="{EFA8AEF7-CAE9-495F-AC4C-2B1E9B3AA0F7}"/>
              </a:ext>
            </a:extLst>
          </p:cNvPr>
          <p:cNvSpPr txBox="1"/>
          <p:nvPr/>
        </p:nvSpPr>
        <p:spPr>
          <a:xfrm>
            <a:off x="979906" y="471160"/>
            <a:ext cx="3926202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环境变量与编译器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FBBEC5-0A78-5EB5-A415-7DBD2AA26323}"/>
              </a:ext>
            </a:extLst>
          </p:cNvPr>
          <p:cNvSpPr txBox="1"/>
          <p:nvPr/>
        </p:nvSpPr>
        <p:spPr>
          <a:xfrm>
            <a:off x="1154391" y="154762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 err="1">
                <a:solidFill>
                  <a:srgbClr val="161209"/>
                </a:solidFill>
                <a:effectLst/>
                <a:highlight>
                  <a:srgbClr val="FFFFFF"/>
                </a:highlight>
                <a:latin typeface="system-ui"/>
              </a:rPr>
              <a:t>gcc</a:t>
            </a:r>
            <a:r>
              <a:rPr lang="zh-CN" altLang="en-US" b="1" i="0" dirty="0">
                <a:solidFill>
                  <a:srgbClr val="161209"/>
                </a:solidFill>
                <a:effectLst/>
                <a:highlight>
                  <a:srgbClr val="FFFFFF"/>
                </a:highlight>
                <a:latin typeface="system-ui"/>
              </a:rPr>
              <a:t>编译</a:t>
            </a:r>
            <a:r>
              <a:rPr lang="en-US" altLang="zh-CN" b="1" i="0" dirty="0">
                <a:solidFill>
                  <a:srgbClr val="161209"/>
                </a:solidFill>
                <a:effectLst/>
                <a:highlight>
                  <a:srgbClr val="FFFFFF"/>
                </a:highlight>
                <a:latin typeface="system-ui"/>
              </a:rPr>
              <a:t>C</a:t>
            </a:r>
            <a:r>
              <a:rPr lang="zh-CN" altLang="en-US" b="1" i="0" dirty="0">
                <a:solidFill>
                  <a:srgbClr val="161209"/>
                </a:solidFill>
                <a:effectLst/>
                <a:highlight>
                  <a:srgbClr val="FFFFFF"/>
                </a:highlight>
                <a:latin typeface="system-ui"/>
              </a:rPr>
              <a:t>语言源文件</a:t>
            </a:r>
          </a:p>
          <a:p>
            <a:br>
              <a:rPr lang="zh-CN" altLang="en-US" dirty="0"/>
            </a:b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F62F93C-3275-E8ED-3995-5653A45B6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532" y="2082062"/>
            <a:ext cx="6083613" cy="196860"/>
          </a:xfrm>
          <a:prstGeom prst="rect">
            <a:avLst/>
          </a:prstGeom>
        </p:spPr>
      </p:pic>
      <p:pic>
        <p:nvPicPr>
          <p:cNvPr id="10" name="图片 9" descr="文本&#10;&#10;中度可信度描述已自动生成">
            <a:extLst>
              <a:ext uri="{FF2B5EF4-FFF2-40B4-BE49-F238E27FC236}">
                <a16:creationId xmlns:a16="http://schemas.microsoft.com/office/drawing/2014/main" id="{4D8F5C0E-1080-A793-76B9-F3A4A24F94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532" y="2549769"/>
            <a:ext cx="3196722" cy="316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74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通用产品介绍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TuWHP#"/>
  <p:tag name="MH_LAYOUT" val="SubTitleText"/>
  <p:tag name="MH" val="20160218231905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TuWHP#"/>
  <p:tag name="MH_LAYOUT" val="SubTitleText"/>
  <p:tag name="MH" val="20160218231905"/>
  <p:tag name="MH_LIBRARY" val="GRAPHIC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wgyl4iua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4401</TotalTime>
  <Words>1140</Words>
  <Application>Microsoft Office PowerPoint</Application>
  <PresentationFormat>宽屏</PresentationFormat>
  <Paragraphs>166</Paragraphs>
  <Slides>28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PingFangSC</vt:lpstr>
      <vt:lpstr>system-ui</vt:lpstr>
      <vt:lpstr>等线</vt:lpstr>
      <vt:lpstr>宋体</vt:lpstr>
      <vt:lpstr>微软雅黑</vt:lpstr>
      <vt:lpstr>Arial</vt:lpstr>
      <vt:lpstr>Calibri</vt:lpstr>
      <vt:lpstr>Impact</vt:lpstr>
      <vt:lpstr>Wingdings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无人机</dc:title>
  <dc:creator>第一PPT</dc:creator>
  <cp:keywords>www.1ppt.com</cp:keywords>
  <dc:description>www.1ppt.com</dc:description>
  <cp:lastModifiedBy>Wu, FeiYang</cp:lastModifiedBy>
  <cp:revision>312</cp:revision>
  <dcterms:created xsi:type="dcterms:W3CDTF">2019-02-25T05:30:11Z</dcterms:created>
  <dcterms:modified xsi:type="dcterms:W3CDTF">2024-05-21T02:51:05Z</dcterms:modified>
</cp:coreProperties>
</file>