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sldIdLst>
    <p:sldId id="283" r:id="rId3"/>
    <p:sldId id="323" r:id="rId4"/>
    <p:sldId id="331" r:id="rId5"/>
    <p:sldId id="332" r:id="rId6"/>
    <p:sldId id="275" r:id="rId7"/>
    <p:sldId id="320" r:id="rId8"/>
    <p:sldId id="333" r:id="rId9"/>
    <p:sldId id="319" r:id="rId10"/>
    <p:sldId id="321" r:id="rId11"/>
    <p:sldId id="322" r:id="rId12"/>
    <p:sldId id="337" r:id="rId13"/>
    <p:sldId id="338" r:id="rId14"/>
    <p:sldId id="334" r:id="rId15"/>
    <p:sldId id="335" r:id="rId16"/>
    <p:sldId id="308" r:id="rId17"/>
    <p:sldId id="326" r:id="rId18"/>
    <p:sldId id="340" r:id="rId19"/>
    <p:sldId id="328" r:id="rId20"/>
    <p:sldId id="339" r:id="rId21"/>
    <p:sldId id="329" r:id="rId22"/>
    <p:sldId id="343" r:id="rId23"/>
    <p:sldId id="285" r:id="rId24"/>
    <p:sldId id="341" r:id="rId25"/>
    <p:sldId id="342" r:id="rId26"/>
    <p:sldId id="330" r:id="rId27"/>
    <p:sldId id="30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6493" autoAdjust="0"/>
  </p:normalViewPr>
  <p:slideViewPr>
    <p:cSldViewPr snapToGrid="0">
      <p:cViewPr varScale="1">
        <p:scale>
          <a:sx n="109" d="100"/>
          <a:sy n="109" d="100"/>
        </p:scale>
        <p:origin x="88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9F12CEBA-539A-48DB-8485-733839D4D627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>
                <a:buFont typeface="Arial" charset="0"/>
                <a:buNone/>
              </a:pPr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0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9F12CEBA-539A-48DB-8485-733839D4D627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>
                <a:buFont typeface="Arial" charset="0"/>
                <a:buNone/>
              </a:pPr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80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filetutorial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hyperlink" Target="https://cmake.org/download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电控组培训第二讲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语言编译原理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7ADDD238-395B-7CC3-A959-326C8ACAE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95502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26425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BF9B7-7FA1-F928-9039-069692A7D1D8}"/>
              </a:ext>
            </a:extLst>
          </p:cNvPr>
          <p:cNvSpPr txBox="1"/>
          <p:nvPr/>
        </p:nvSpPr>
        <p:spPr>
          <a:xfrm>
            <a:off x="1096108" y="131002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主流：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GCC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编译器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Clang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编译器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Microsoft Visual C++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（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MSVC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）</a:t>
            </a:r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其他：</a:t>
            </a:r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Intel C++ Compiler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（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ICC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）</a:t>
            </a:r>
            <a:r>
              <a:rPr lang="zh-CN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、</a:t>
            </a:r>
            <a:r>
              <a:rPr lang="en-US" altLang="zh-CN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TinyCC</a:t>
            </a:r>
            <a:r>
              <a:rPr lang="zh-CN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、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Digital Mars C/C++ Compiler</a:t>
            </a:r>
          </a:p>
          <a:p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我们的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STM32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使用：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arm-none-</a:t>
            </a:r>
            <a:r>
              <a:rPr lang="en-US" altLang="zh-CN" b="1" dirty="0" err="1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eabi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-</a:t>
            </a:r>
            <a:r>
              <a:rPr lang="en-US" altLang="zh-CN" b="1" dirty="0" err="1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gcc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/g++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宏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Macro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C28E2-3F9F-EC3A-5F2A-6B2275D5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1" y="1428110"/>
            <a:ext cx="3400900" cy="1705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063468-9332-5630-6FE0-05C67DCE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1" y="3727842"/>
            <a:ext cx="3412052" cy="22333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2D65BD6-5E4D-070B-736B-50094867995D}"/>
              </a:ext>
            </a:extLst>
          </p:cNvPr>
          <p:cNvSpPr txBox="1"/>
          <p:nvPr/>
        </p:nvSpPr>
        <p:spPr>
          <a:xfrm>
            <a:off x="6440549" y="1301262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纯文本替换</a:t>
            </a:r>
            <a:endParaRPr lang="en-US" altLang="zh-CN" dirty="0"/>
          </a:p>
          <a:p>
            <a:r>
              <a:rPr lang="en-US" altLang="zh-CN" dirty="0"/>
              <a:t>#define USE_GPIO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E2227B-5960-1A3E-A500-C9DFB69D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8" y="4025335"/>
            <a:ext cx="3710482" cy="18713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9665A9-F5B2-1DE7-E8F4-2C6C98A348B6}"/>
              </a:ext>
            </a:extLst>
          </p:cNvPr>
          <p:cNvSpPr txBox="1"/>
          <p:nvPr/>
        </p:nvSpPr>
        <p:spPr>
          <a:xfrm>
            <a:off x="6475768" y="3613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条件编译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43C1BF-199D-3258-F4DE-BDE7DC0AB854}"/>
              </a:ext>
            </a:extLst>
          </p:cNvPr>
          <p:cNvSpPr txBox="1"/>
          <p:nvPr/>
        </p:nvSpPr>
        <p:spPr>
          <a:xfrm>
            <a:off x="2062265" y="3259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防止重复包含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0484B1-E710-38F9-C903-AF4DB58A4432}"/>
              </a:ext>
            </a:extLst>
          </p:cNvPr>
          <p:cNvSpPr txBox="1"/>
          <p:nvPr/>
        </p:nvSpPr>
        <p:spPr>
          <a:xfrm>
            <a:off x="2383433" y="1009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文件包含</a:t>
            </a:r>
          </a:p>
        </p:txBody>
      </p:sp>
    </p:spTree>
    <p:extLst>
      <p:ext uri="{BB962C8B-B14F-4D97-AF65-F5344CB8AC3E}">
        <p14:creationId xmlns:p14="http://schemas.microsoft.com/office/powerpoint/2010/main" val="37615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头文件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.h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和源文件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.c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的关系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063468-9332-5630-6FE0-05C67DCE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5" y="932825"/>
            <a:ext cx="2618396" cy="1713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608C44-1DCC-70E0-5A31-E0DB237C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88" y="1168639"/>
            <a:ext cx="4791744" cy="3934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ADB96F-9966-9E88-F921-277EE479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65" y="3235852"/>
            <a:ext cx="3477110" cy="1867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33FD4C-742C-5947-C91D-4EA7F28B52B9}"/>
              </a:ext>
            </a:extLst>
          </p:cNvPr>
          <p:cNvSpPr txBox="1"/>
          <p:nvPr/>
        </p:nvSpPr>
        <p:spPr>
          <a:xfrm>
            <a:off x="2702170" y="5216769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A79AA5-458D-405A-824E-4FB78364E10A}"/>
              </a:ext>
            </a:extLst>
          </p:cNvPr>
          <p:cNvSpPr txBox="1"/>
          <p:nvPr/>
        </p:nvSpPr>
        <p:spPr>
          <a:xfrm>
            <a:off x="8106508" y="5320029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util.c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8B5894-648A-40C0-2CE7-A7339A9D5024}"/>
              </a:ext>
            </a:extLst>
          </p:cNvPr>
          <p:cNvSpPr txBox="1"/>
          <p:nvPr/>
        </p:nvSpPr>
        <p:spPr>
          <a:xfrm>
            <a:off x="8106508" y="267903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util.h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8907B5-2C27-B74D-9B2D-718DDE4B6AAF}"/>
              </a:ext>
            </a:extLst>
          </p:cNvPr>
          <p:cNvSpPr txBox="1"/>
          <p:nvPr/>
        </p:nvSpPr>
        <p:spPr>
          <a:xfrm>
            <a:off x="876888" y="5879123"/>
            <a:ext cx="52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.h</a:t>
            </a:r>
            <a:r>
              <a:rPr lang="zh-CN" altLang="en-US" dirty="0"/>
              <a:t>中定义宏、函数声明；</a:t>
            </a:r>
            <a:r>
              <a:rPr lang="en-US" altLang="zh-CN" dirty="0"/>
              <a:t>.c</a:t>
            </a:r>
            <a:r>
              <a:rPr lang="zh-CN" altLang="en-US" dirty="0"/>
              <a:t>中实现函数功能。</a:t>
            </a:r>
          </a:p>
        </p:txBody>
      </p:sp>
    </p:spTree>
    <p:extLst>
      <p:ext uri="{BB962C8B-B14F-4D97-AF65-F5344CB8AC3E}">
        <p14:creationId xmlns:p14="http://schemas.microsoft.com/office/powerpoint/2010/main" val="18171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43615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的编译（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CS225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585D1-3AC4-966B-FFDB-3A9445A92BA7}"/>
              </a:ext>
            </a:extLst>
          </p:cNvPr>
          <p:cNvSpPr txBox="1"/>
          <p:nvPr/>
        </p:nvSpPr>
        <p:spPr>
          <a:xfrm>
            <a:off x="1213337" y="1523944"/>
            <a:ext cx="8094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一、预处理：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可以理解为文本替换。包括宏展开。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二、编译阶段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将所有预处理之后的</a:t>
            </a:r>
            <a:r>
              <a:rPr lang="en-US" altLang="zh-CN" b="1" dirty="0"/>
              <a:t>C/C++</a:t>
            </a:r>
            <a:r>
              <a:rPr lang="zh-CN" altLang="en-US" b="1" dirty="0"/>
              <a:t>代码翻译成汇编语言</a:t>
            </a:r>
            <a:r>
              <a:rPr lang="en-US" altLang="zh-CN" b="1" dirty="0"/>
              <a:t>(</a:t>
            </a:r>
            <a:r>
              <a:rPr lang="zh-CN" altLang="en-US" b="1" dirty="0"/>
              <a:t>汇编文件一般以</a:t>
            </a:r>
            <a:r>
              <a:rPr lang="en-US" altLang="zh-CN" b="1" dirty="0"/>
              <a:t>.s,.asm</a:t>
            </a:r>
            <a:r>
              <a:rPr lang="zh-CN" altLang="en-US" b="1" dirty="0"/>
              <a:t>为后缀，将会在</a:t>
            </a:r>
            <a:r>
              <a:rPr lang="en-US" altLang="zh-CN" b="1" dirty="0"/>
              <a:t>ECE120 </a:t>
            </a:r>
            <a:r>
              <a:rPr lang="zh-CN" altLang="en-US" b="1" dirty="0"/>
              <a:t>后期课程涉及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三、汇编阶段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将汇编语言翻译成计算机可执行的二进制文件</a:t>
            </a:r>
            <a:r>
              <a:rPr lang="en-US" altLang="zh-CN" b="1" dirty="0"/>
              <a:t>(</a:t>
            </a:r>
            <a:r>
              <a:rPr lang="zh-CN" altLang="en-US" b="1" dirty="0"/>
              <a:t>生成若干</a:t>
            </a:r>
            <a:r>
              <a:rPr lang="en-US" altLang="zh-CN" b="1" dirty="0"/>
              <a:t>.o</a:t>
            </a:r>
            <a:r>
              <a:rPr lang="zh-CN" altLang="en-US" b="1" dirty="0"/>
              <a:t>，</a:t>
            </a:r>
            <a:r>
              <a:rPr lang="en-US" altLang="zh-CN" b="1" dirty="0"/>
              <a:t>.obj</a:t>
            </a:r>
            <a:r>
              <a:rPr lang="zh-CN" altLang="en-US" b="1" dirty="0"/>
              <a:t>文件</a:t>
            </a:r>
            <a:r>
              <a:rPr lang="en-US" altLang="zh-CN" b="1" dirty="0"/>
              <a:t>)</a:t>
            </a:r>
            <a:r>
              <a:rPr lang="zh-CN" altLang="en-US" b="1" dirty="0"/>
              <a:t>。每个独立的二进制文件。由于不知道相互之间的关系，现在还无法独立运行。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706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43615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的编译（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CS225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585D1-3AC4-966B-FFDB-3A9445A92BA7}"/>
              </a:ext>
            </a:extLst>
          </p:cNvPr>
          <p:cNvSpPr txBox="1"/>
          <p:nvPr/>
        </p:nvSpPr>
        <p:spPr>
          <a:xfrm>
            <a:off x="1213337" y="1523944"/>
            <a:ext cx="80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四、链接阶段</a:t>
            </a:r>
            <a:endParaRPr lang="en-US" altLang="zh-CN" b="1" dirty="0"/>
          </a:p>
        </p:txBody>
      </p:sp>
      <p:pic>
        <p:nvPicPr>
          <p:cNvPr id="2050" name="Picture 2" descr="C_complie">
            <a:extLst>
              <a:ext uri="{FF2B5EF4-FFF2-40B4-BE49-F238E27FC236}">
                <a16:creationId xmlns:a16="http://schemas.microsoft.com/office/drawing/2014/main" id="{10189FF2-5647-D00D-DBE4-C9CDC614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99" y="3277642"/>
            <a:ext cx="4053230" cy="18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1AE4F4B6-F148-A686-3048-0607CADDC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69" y="1331149"/>
            <a:ext cx="4770474" cy="3892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5FC4B1-667C-12E9-F2D7-CC97E267B29D}"/>
              </a:ext>
            </a:extLst>
          </p:cNvPr>
          <p:cNvSpPr txBox="1"/>
          <p:nvPr/>
        </p:nvSpPr>
        <p:spPr>
          <a:xfrm>
            <a:off x="1207499" y="54110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进一步了解编译流程参见</a:t>
            </a:r>
            <a:r>
              <a:rPr lang="en-US" altLang="zh-CN" dirty="0"/>
              <a:t>https://zhuanlan.zhihu.com/p/88255667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4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Makefile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如何管理复杂的工程？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F8F60-3AF2-64F9-2F8D-55F8D4A6AB08}"/>
              </a:ext>
            </a:extLst>
          </p:cNvPr>
          <p:cNvSpPr txBox="1"/>
          <p:nvPr/>
        </p:nvSpPr>
        <p:spPr>
          <a:xfrm>
            <a:off x="1271954" y="1383323"/>
            <a:ext cx="5615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当我们的文件越来越多，那么多</a:t>
            </a:r>
            <a:r>
              <a:rPr lang="en-US" altLang="zh-CN" dirty="0"/>
              <a:t>.c</a:t>
            </a:r>
            <a:r>
              <a:rPr lang="zh-CN" altLang="en-US" dirty="0"/>
              <a:t>和 </a:t>
            </a:r>
            <a:r>
              <a:rPr lang="en-US" altLang="zh-CN" dirty="0"/>
              <a:t>.h</a:t>
            </a:r>
            <a:r>
              <a:rPr lang="zh-CN" altLang="en-US" dirty="0"/>
              <a:t>如何管理？</a:t>
            </a:r>
            <a:endParaRPr lang="en-US" altLang="zh-CN" dirty="0"/>
          </a:p>
          <a:p>
            <a:r>
              <a:rPr lang="en-US" altLang="zh-CN" dirty="0"/>
              <a:t>.h</a:t>
            </a:r>
            <a:r>
              <a:rPr lang="zh-CN" altLang="en-US" dirty="0"/>
              <a:t>放在和</a:t>
            </a:r>
            <a:r>
              <a:rPr lang="en-US" altLang="zh-CN" dirty="0"/>
              <a:t>.c</a:t>
            </a:r>
            <a:r>
              <a:rPr lang="zh-CN" altLang="en-US" dirty="0"/>
              <a:t>不同的文件夹中，</a:t>
            </a:r>
            <a:r>
              <a:rPr lang="en-US" altLang="zh-CN" dirty="0"/>
              <a:t>.h</a:t>
            </a:r>
            <a:r>
              <a:rPr lang="zh-CN" altLang="en-US" dirty="0"/>
              <a:t>如何被找到？</a:t>
            </a:r>
            <a:endParaRPr lang="en-US" altLang="zh-CN" dirty="0"/>
          </a:p>
          <a:p>
            <a:r>
              <a:rPr lang="zh-CN" altLang="en-US" dirty="0"/>
              <a:t>如何把一个二进制的动态、静态链接库给链接进去？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/>
              <a:t>???</a:t>
            </a:r>
          </a:p>
          <a:p>
            <a:endParaRPr lang="en-US" altLang="zh-CN" dirty="0"/>
          </a:p>
          <a:p>
            <a:r>
              <a:rPr lang="zh-CN" altLang="en-US" dirty="0"/>
              <a:t>这样一条条输出么？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太麻烦了！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65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Make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安装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A740F-CE40-E229-935C-DA3F4F1C2C4C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安装？</a:t>
            </a:r>
            <a:endParaRPr lang="en-US" altLang="zh-CN" b="1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用户，</a:t>
            </a:r>
            <a:r>
              <a:rPr lang="en-US" altLang="zh-CN" dirty="0"/>
              <a:t>MinGW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r>
              <a:rPr lang="zh-CN" altLang="en-US" dirty="0"/>
              <a:t>或者</a:t>
            </a:r>
            <a:r>
              <a:rPr lang="en-US" altLang="zh-CN" dirty="0"/>
              <a:t>clang</a:t>
            </a:r>
            <a:r>
              <a:rPr lang="zh-CN" altLang="en-US" dirty="0"/>
              <a:t>编译器在添加环境变量的时候，</a:t>
            </a:r>
            <a:r>
              <a:rPr lang="en-US" altLang="zh-CN" dirty="0"/>
              <a:t>make.exe</a:t>
            </a:r>
            <a:r>
              <a:rPr lang="zh-CN" altLang="en-US" dirty="0"/>
              <a:t>已经在</a:t>
            </a:r>
            <a:r>
              <a:rPr lang="en-US" altLang="zh-CN" dirty="0"/>
              <a:t>bin</a:t>
            </a:r>
            <a:r>
              <a:rPr lang="zh-CN" altLang="en-US" dirty="0"/>
              <a:t>文件夹中了。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如果命令行中输入</a:t>
            </a:r>
            <a:r>
              <a:rPr lang="en-US" altLang="zh-CN" dirty="0"/>
              <a:t>make</a:t>
            </a:r>
            <a:r>
              <a:rPr lang="zh-CN" altLang="en-US" dirty="0"/>
              <a:t>发生了错误：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Linux</a:t>
            </a:r>
            <a:r>
              <a:rPr lang="zh-CN" altLang="en-US" dirty="0"/>
              <a:t>用户：</a:t>
            </a:r>
            <a:r>
              <a:rPr lang="en-US" altLang="zh-CN" dirty="0" err="1"/>
              <a:t>sudo</a:t>
            </a:r>
            <a:r>
              <a:rPr lang="en-US" altLang="zh-CN" dirty="0"/>
              <a:t> apt install make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MacOS</a:t>
            </a:r>
            <a:r>
              <a:rPr lang="zh-CN" altLang="en-US" dirty="0"/>
              <a:t>用户：</a:t>
            </a:r>
            <a:r>
              <a:rPr lang="en-US" altLang="zh-CN" dirty="0"/>
              <a:t>brew install make</a:t>
            </a:r>
          </a:p>
        </p:txBody>
      </p:sp>
    </p:spTree>
    <p:extLst>
      <p:ext uri="{BB962C8B-B14F-4D97-AF65-F5344CB8AC3E}">
        <p14:creationId xmlns:p14="http://schemas.microsoft.com/office/powerpoint/2010/main" val="14555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Makefile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331099-7FC3-635B-7666-72DD8EDA4CBD}"/>
              </a:ext>
            </a:extLst>
          </p:cNvPr>
          <p:cNvSpPr txBox="1"/>
          <p:nvPr/>
        </p:nvSpPr>
        <p:spPr>
          <a:xfrm>
            <a:off x="979905" y="951545"/>
            <a:ext cx="800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于是乎我们有了</a:t>
            </a:r>
            <a:r>
              <a:rPr lang="en-US" altLang="zh-CN" dirty="0" err="1"/>
              <a:t>Makefile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04D374-183F-A60C-AE34-690BA026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1339597"/>
            <a:ext cx="6178062" cy="2977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2AA40B-EDCA-059F-AE02-3DD1F3A65DCF}"/>
              </a:ext>
            </a:extLst>
          </p:cNvPr>
          <p:cNvSpPr txBox="1"/>
          <p:nvPr/>
        </p:nvSpPr>
        <p:spPr>
          <a:xfrm>
            <a:off x="7760677" y="1781908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</a:t>
            </a:r>
            <a:r>
              <a:rPr lang="en-US" altLang="zh-CN" dirty="0" err="1"/>
              <a:t>myprogram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2253BE-FAD0-F265-1A9E-A01A5FD25243}"/>
              </a:ext>
            </a:extLst>
          </p:cNvPr>
          <p:cNvSpPr txBox="1"/>
          <p:nvPr/>
        </p:nvSpPr>
        <p:spPr>
          <a:xfrm>
            <a:off x="7760676" y="2387309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clean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D3591C-59B6-958B-D77F-E8258DB0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4912472"/>
            <a:ext cx="7594688" cy="77260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99A68EA-D381-48DE-7AB3-B097143B17A6}"/>
              </a:ext>
            </a:extLst>
          </p:cNvPr>
          <p:cNvSpPr txBox="1"/>
          <p:nvPr/>
        </p:nvSpPr>
        <p:spPr>
          <a:xfrm>
            <a:off x="979905" y="4504991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运行完之后等价于：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5F1F0E6-A19E-253C-EAD1-01D1C27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54" y="262673"/>
            <a:ext cx="5886774" cy="10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Makefile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A68EA-D381-48DE-7AB3-B097143B17A6}"/>
              </a:ext>
            </a:extLst>
          </p:cNvPr>
          <p:cNvSpPr txBox="1"/>
          <p:nvPr/>
        </p:nvSpPr>
        <p:spPr>
          <a:xfrm>
            <a:off x="1060937" y="1172920"/>
            <a:ext cx="8170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如果想进一步了解</a:t>
            </a:r>
            <a:r>
              <a:rPr lang="en-US" altLang="zh-CN" dirty="0" err="1"/>
              <a:t>Makefile</a:t>
            </a:r>
            <a:r>
              <a:rPr lang="zh-CN" altLang="en-US" dirty="0"/>
              <a:t>语法，可以参考：</a:t>
            </a:r>
            <a:r>
              <a:rPr lang="en-US" altLang="zh-CN" dirty="0">
                <a:hlinkClick r:id="rId2"/>
              </a:rPr>
              <a:t>https://makefiletutorial.com/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E7AE7F-D4C6-D439-D5EA-12E12A37E363}"/>
              </a:ext>
            </a:extLst>
          </p:cNvPr>
          <p:cNvSpPr txBox="1"/>
          <p:nvPr/>
        </p:nvSpPr>
        <p:spPr>
          <a:xfrm>
            <a:off x="1060937" y="1911584"/>
            <a:ext cx="5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然而这一切全都是为了接下来登场的</a:t>
            </a:r>
            <a:r>
              <a:rPr lang="en-US" altLang="zh-CN" dirty="0" err="1"/>
              <a:t>Cmake</a:t>
            </a:r>
            <a:r>
              <a:rPr lang="zh-CN" altLang="en-US" dirty="0"/>
              <a:t>做铺垫的。</a:t>
            </a:r>
          </a:p>
        </p:txBody>
      </p:sp>
    </p:spTree>
    <p:extLst>
      <p:ext uri="{BB962C8B-B14F-4D97-AF65-F5344CB8AC3E}">
        <p14:creationId xmlns:p14="http://schemas.microsoft.com/office/powerpoint/2010/main" val="8972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BB66D-287F-2170-D0DE-58CF53D06BA0}"/>
              </a:ext>
            </a:extLst>
          </p:cNvPr>
          <p:cNvSpPr txBox="1"/>
          <p:nvPr/>
        </p:nvSpPr>
        <p:spPr>
          <a:xfrm>
            <a:off x="2930769" y="2782669"/>
            <a:ext cx="620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本培训不介绍具体的</a:t>
            </a:r>
            <a:r>
              <a:rPr lang="en-US" altLang="zh-CN" dirty="0"/>
              <a:t>C</a:t>
            </a:r>
            <a:r>
              <a:rPr lang="zh-CN" altLang="en-US" dirty="0"/>
              <a:t>语言语法。希望学习</a:t>
            </a:r>
            <a:r>
              <a:rPr lang="en-US" altLang="zh-CN" dirty="0"/>
              <a:t>C</a:t>
            </a:r>
            <a:r>
              <a:rPr lang="zh-CN" altLang="en-US" dirty="0"/>
              <a:t>语法的同学自行学习网上的各种教程。我们只注重原理。</a:t>
            </a:r>
          </a:p>
        </p:txBody>
      </p:sp>
    </p:spTree>
    <p:extLst>
      <p:ext uri="{BB962C8B-B14F-4D97-AF65-F5344CB8AC3E}">
        <p14:creationId xmlns:p14="http://schemas.microsoft.com/office/powerpoint/2010/main" val="34873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Cmake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5">
            <a:extLst>
              <a:ext uri="{FF2B5EF4-FFF2-40B4-BE49-F238E27FC236}">
                <a16:creationId xmlns:a16="http://schemas.microsoft.com/office/drawing/2014/main" id="{CA310D19-B31B-4DC7-84B1-E65CB5965C45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23" name="文本框 8">
            <a:extLst>
              <a:ext uri="{FF2B5EF4-FFF2-40B4-BE49-F238E27FC236}">
                <a16:creationId xmlns:a16="http://schemas.microsoft.com/office/drawing/2014/main" id="{1760C10D-D34F-4392-9AD9-A511C1E92EDB}"/>
              </a:ext>
            </a:extLst>
          </p:cNvPr>
          <p:cNvSpPr txBox="1"/>
          <p:nvPr/>
        </p:nvSpPr>
        <p:spPr>
          <a:xfrm>
            <a:off x="979906" y="471160"/>
            <a:ext cx="2326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7C955-F8DC-6E41-2063-F1022E4CB726}"/>
              </a:ext>
            </a:extLst>
          </p:cNvPr>
          <p:cNvSpPr txBox="1"/>
          <p:nvPr/>
        </p:nvSpPr>
        <p:spPr>
          <a:xfrm>
            <a:off x="1625600" y="1634836"/>
            <a:ext cx="8327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安装：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https://cmake.org/download/</a:t>
            </a:r>
            <a:endParaRPr lang="en-US" altLang="zh-CN" dirty="0"/>
          </a:p>
          <a:p>
            <a:r>
              <a:rPr lang="zh-CN" altLang="en-US" dirty="0"/>
              <a:t>然后添加环境变量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r>
              <a:rPr lang="en-US" altLang="zh-CN" dirty="0"/>
              <a:t>Mac: brew install </a:t>
            </a:r>
            <a:r>
              <a:rPr lang="en-US" altLang="zh-CN" dirty="0" err="1"/>
              <a:t>cmake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4279C-9636-9FAA-4851-B3B8432ED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11" y="1207476"/>
            <a:ext cx="3015095" cy="37748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6E88A0-E174-A848-5674-F01F4C0BF05F}"/>
              </a:ext>
            </a:extLst>
          </p:cNvPr>
          <p:cNvSpPr txBox="1"/>
          <p:nvPr/>
        </p:nvSpPr>
        <p:spPr>
          <a:xfrm>
            <a:off x="6430107" y="5038498"/>
            <a:ext cx="27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它还有一个桌面应用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9">
        <p14:prism isInverted="1"/>
      </p:transition>
    </mc:Choice>
    <mc:Fallback xmlns="">
      <p:transition spd="slow" advTm="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5">
            <a:extLst>
              <a:ext uri="{FF2B5EF4-FFF2-40B4-BE49-F238E27FC236}">
                <a16:creationId xmlns:a16="http://schemas.microsoft.com/office/drawing/2014/main" id="{CA310D19-B31B-4DC7-84B1-E65CB5965C45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23" name="文本框 8">
            <a:extLst>
              <a:ext uri="{FF2B5EF4-FFF2-40B4-BE49-F238E27FC236}">
                <a16:creationId xmlns:a16="http://schemas.microsoft.com/office/drawing/2014/main" id="{1760C10D-D34F-4392-9AD9-A511C1E92EDB}"/>
              </a:ext>
            </a:extLst>
          </p:cNvPr>
          <p:cNvSpPr txBox="1"/>
          <p:nvPr/>
        </p:nvSpPr>
        <p:spPr>
          <a:xfrm>
            <a:off x="979906" y="471160"/>
            <a:ext cx="2326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7C955-F8DC-6E41-2063-F1022E4CB726}"/>
              </a:ext>
            </a:extLst>
          </p:cNvPr>
          <p:cNvSpPr txBox="1"/>
          <p:nvPr/>
        </p:nvSpPr>
        <p:spPr>
          <a:xfrm>
            <a:off x="1625600" y="1634836"/>
            <a:ext cx="8327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但是写</a:t>
            </a:r>
            <a:r>
              <a:rPr lang="en-US" altLang="zh-CN" dirty="0" err="1"/>
              <a:t>Cmake</a:t>
            </a:r>
            <a:r>
              <a:rPr lang="zh-CN" altLang="en-US" dirty="0"/>
              <a:t>还是太麻烦了！怎么办？</a:t>
            </a:r>
            <a:r>
              <a:rPr lang="en-US" altLang="zh-CN" dirty="0" err="1"/>
              <a:t>Cmake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是一个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跨平台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的构建系统，它用于管理项目的编译过程，生成特定于平台的构建文件（如 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Makefile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、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Visual Studio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项目文件等）。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通过一种高级脚本语言来描述构建过程， 能够更好地处理复杂的构建需求，并且在不同平台之间保持一致性。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>
              <a:solidFill>
                <a:srgbClr val="161209"/>
              </a:solidFill>
              <a:highlight>
                <a:srgbClr val="FFFFFF"/>
              </a:highlight>
              <a:latin typeface="system-ui"/>
            </a:endParaRPr>
          </a:p>
          <a:p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可以用来生成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M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akefile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。而我们目前的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github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上的</a:t>
            </a:r>
            <a:r>
              <a:rPr lang="en-US" altLang="zh-CN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meta-embedded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项目正是基于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Cmake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构建的。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9">
        <p14:prism isInverted="1"/>
      </p:transition>
    </mc:Choice>
    <mc:Fallback xmlns="">
      <p:transition spd="slow" advTm="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475A99-7D21-2CB9-08F6-A0CA6C27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05" y="2575641"/>
            <a:ext cx="7778262" cy="2075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9C50DA-5320-B64C-EF1C-B2D6E6D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" y="1587242"/>
            <a:ext cx="7778262" cy="988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FFBCC9-6490-FB12-A9A0-E0DAB5E8B151}"/>
              </a:ext>
            </a:extLst>
          </p:cNvPr>
          <p:cNvSpPr txBox="1"/>
          <p:nvPr/>
        </p:nvSpPr>
        <p:spPr>
          <a:xfrm>
            <a:off x="876888" y="107536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向下兼容</a:t>
            </a:r>
            <a:r>
              <a:rPr lang="en-US" altLang="zh-CN" dirty="0"/>
              <a:t>C</a:t>
            </a:r>
            <a:r>
              <a:rPr lang="zh-CN" altLang="en-US" dirty="0"/>
              <a:t>，我们在这里以</a:t>
            </a:r>
            <a:r>
              <a:rPr lang="en-US" altLang="zh-CN" dirty="0"/>
              <a:t>C++</a:t>
            </a:r>
            <a:r>
              <a:rPr lang="zh-CN" altLang="en-US" dirty="0"/>
              <a:t>举例。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51DEEA-FDAE-2915-D269-F29994E9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05" y="4651271"/>
            <a:ext cx="6751042" cy="7101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E9EF5C7-4DB4-97A4-2AE5-FC6D56250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05" y="5361415"/>
            <a:ext cx="7778262" cy="5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课后作业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D24A77A-97DD-9F0F-6CAD-CD88DCFBD7F9}"/>
              </a:ext>
            </a:extLst>
          </p:cNvPr>
          <p:cNvSpPr txBox="1"/>
          <p:nvPr/>
        </p:nvSpPr>
        <p:spPr>
          <a:xfrm>
            <a:off x="979905" y="1490008"/>
            <a:ext cx="10069095" cy="473975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黑马程序员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P25~P50</a:t>
            </a:r>
          </a:p>
          <a:p>
            <a:r>
              <a:rPr lang="en-US" altLang="zh-CN" sz="1400" dirty="0">
                <a:solidFill>
                  <a:srgbClr val="2B3E54"/>
                </a:solidFill>
                <a:cs typeface="+mn-ea"/>
                <a:sym typeface="+mn-lt"/>
              </a:rPr>
              <a:t>https://www.bilibili.com/video/BV1Xa4y1k7LU/?p=14&amp;vd_source=b710c0374cb950d2cc5713ef9df39177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2.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编写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语言程序（具体要求详见</a:t>
            </a:r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main.c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打印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0~99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的所有整数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打印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0~99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所有质数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给定一个数组，完成排序算法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3.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（可选）自行先开始学习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有关知识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可以在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站搜索：正点原子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可选择视频：库函数开发、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HAL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库开发的视频进行自行观看（这部分以后不会细讲，只会一笔带过，想学懂的同学自行选择一套视频看完，当然准备学之前可以来问我们我们看看合不合适）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基础知识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00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0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基础知识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BB66D-287F-2170-D0DE-58CF53D06BA0}"/>
              </a:ext>
            </a:extLst>
          </p:cNvPr>
          <p:cNvSpPr txBox="1"/>
          <p:nvPr/>
        </p:nvSpPr>
        <p:spPr>
          <a:xfrm>
            <a:off x="979906" y="1170746"/>
            <a:ext cx="6207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十六进制转换为二进制</a:t>
            </a:r>
            <a:endParaRPr lang="en-US" altLang="zh-CN" b="1" dirty="0"/>
          </a:p>
          <a:p>
            <a:r>
              <a:rPr lang="zh-CN" altLang="en-US" dirty="0"/>
              <a:t>用</a:t>
            </a:r>
            <a:r>
              <a:rPr lang="en-US" altLang="zh-CN" dirty="0"/>
              <a:t>0x1234…</a:t>
            </a:r>
            <a:r>
              <a:rPr lang="zh-CN" altLang="en-US" dirty="0"/>
              <a:t>表示十六进制数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表示法： </a:t>
            </a:r>
            <a:r>
              <a:rPr lang="en-US" altLang="zh-CN" dirty="0"/>
              <a:t>0123456789abcdef</a:t>
            </a:r>
          </a:p>
          <a:p>
            <a:r>
              <a:rPr lang="zh-CN" altLang="en-US" dirty="0"/>
              <a:t>与十进制转换：</a:t>
            </a:r>
            <a:r>
              <a:rPr lang="en-US" altLang="zh-CN" dirty="0"/>
              <a:t>0x21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33</a:t>
            </a:r>
          </a:p>
          <a:p>
            <a:r>
              <a:rPr lang="zh-CN" altLang="en-US" dirty="0"/>
              <a:t>与二进制转换：</a:t>
            </a:r>
            <a:r>
              <a:rPr lang="en-US" altLang="zh-CN" dirty="0"/>
              <a:t>0x1234 </a:t>
            </a:r>
            <a:r>
              <a:rPr lang="en-US" altLang="zh-CN" dirty="0">
                <a:sym typeface="Wingdings" panose="05000000000000000000" pitchFamily="2" charset="2"/>
              </a:rPr>
              <a:t> 0001 0010 0011 0100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字节和比特</a:t>
            </a:r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/>
              <a:t>1B = 8bit</a:t>
            </a:r>
          </a:p>
          <a:p>
            <a:r>
              <a:rPr lang="en-US" altLang="zh-CN" dirty="0"/>
              <a:t>1bit</a:t>
            </a:r>
            <a:r>
              <a:rPr lang="zh-CN" altLang="en-US" dirty="0"/>
              <a:t>的信息为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架构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5854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85767" y="471160"/>
            <a:ext cx="286526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CPU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架构（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ECE120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6BBEB-0A14-0929-E69A-2531A8192063}"/>
              </a:ext>
            </a:extLst>
          </p:cNvPr>
          <p:cNvSpPr txBox="1"/>
          <p:nvPr/>
        </p:nvSpPr>
        <p:spPr>
          <a:xfrm>
            <a:off x="1037491" y="1301261"/>
            <a:ext cx="505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普林斯顿（冯诺依曼）结构的五大组成部分：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ALU </a:t>
            </a:r>
            <a:r>
              <a:rPr lang="zh-CN" altLang="en-US" dirty="0"/>
              <a:t>运算逻辑单元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输入设备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51B79-4769-1261-3114-03319C346FDE}"/>
              </a:ext>
            </a:extLst>
          </p:cNvPr>
          <p:cNvSpPr txBox="1"/>
          <p:nvPr/>
        </p:nvSpPr>
        <p:spPr>
          <a:xfrm>
            <a:off x="985767" y="3507830"/>
            <a:ext cx="5058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还应了解：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寄存器（对于</a:t>
            </a:r>
            <a:r>
              <a:rPr lang="en-US" altLang="zh-CN" dirty="0"/>
              <a:t>STM32</a:t>
            </a:r>
            <a:r>
              <a:rPr lang="zh-CN" altLang="en-US" dirty="0"/>
              <a:t>来说特别重要）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是中央处理器内用来暂存指令、数据和地址的电脑存储器。寄存器的存贮容量有限，读写速度非常快。在计算机体系结构里，寄存器存储在已知时间点所作计算的中间结果，通过快速地访问数据来加速计算机程序的执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1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85767" y="471160"/>
            <a:ext cx="286526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汇编语言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(ECE120)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69EF7B-4EA1-097C-D0E6-F71F6DCAE7F1}"/>
              </a:ext>
            </a:extLst>
          </p:cNvPr>
          <p:cNvSpPr txBox="1"/>
          <p:nvPr/>
        </p:nvSpPr>
        <p:spPr>
          <a:xfrm>
            <a:off x="1154723" y="124304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汇编语言（英语：</a:t>
            </a:r>
            <a:r>
              <a:rPr lang="en-US" altLang="zh-CN" dirty="0"/>
              <a:t>assembly language</a:t>
            </a:r>
            <a:r>
              <a:rPr lang="zh-CN" altLang="en-US" dirty="0"/>
              <a:t>）是任何一种用于电子计算机、微处理器、微控制器，或其他可编程器件的低级语言。在不同的设备中，汇编语言对应着不同的机器语言指令集。一种汇编语言专用于某种计算机系统结构，而不像许多高级语言，可以在不同系统平台之间移植。</a:t>
            </a:r>
          </a:p>
          <a:p>
            <a:endParaRPr lang="zh-CN" altLang="en-US" dirty="0"/>
          </a:p>
          <a:p>
            <a:r>
              <a:rPr lang="zh-CN" altLang="en-US" dirty="0"/>
              <a:t>使用汇编语言编写的源代码，然后通过相应的汇编程序将它们转换成可执行的机器代码。这一过程被称为汇编过程。</a:t>
            </a:r>
          </a:p>
          <a:p>
            <a:endParaRPr lang="zh-CN" altLang="en-US" dirty="0"/>
          </a:p>
          <a:p>
            <a:r>
              <a:rPr lang="zh-CN" altLang="en-US" dirty="0"/>
              <a:t>汇编语言使用助记符（</a:t>
            </a:r>
            <a:r>
              <a:rPr lang="en-US" altLang="zh-CN" dirty="0"/>
              <a:t>Mnemonics</a:t>
            </a:r>
            <a:r>
              <a:rPr lang="zh-CN" altLang="en-US" dirty="0"/>
              <a:t>）来代替和表示特定低级机器语言的操作。特定的汇编目标指令集可能会包括特定的操作数。许多汇编程序可以识别代表地址和常量的标签（</a:t>
            </a:r>
            <a:r>
              <a:rPr lang="en-US" altLang="zh-CN" dirty="0"/>
              <a:t>Label</a:t>
            </a:r>
            <a:r>
              <a:rPr lang="zh-CN" altLang="en-US" dirty="0"/>
              <a:t>）和符号（</a:t>
            </a:r>
            <a:r>
              <a:rPr lang="en-US" altLang="zh-CN" dirty="0"/>
              <a:t>Symbols</a:t>
            </a:r>
            <a:r>
              <a:rPr lang="zh-CN" altLang="en-US" dirty="0"/>
              <a:t>），这样就可以用字符来代表操作数而无需采取写死的方式。普遍地说，每一种特定的汇编语言和其特定的机器语言指令集是一一对应的。</a:t>
            </a:r>
          </a:p>
        </p:txBody>
      </p:sp>
    </p:spTree>
    <p:extLst>
      <p:ext uri="{BB962C8B-B14F-4D97-AF65-F5344CB8AC3E}">
        <p14:creationId xmlns:p14="http://schemas.microsoft.com/office/powerpoint/2010/main" val="26965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048350" y="4188701"/>
            <a:ext cx="6095299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语言编译器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BBEC5-0A78-5EB5-A415-7DBD2AA26323}"/>
              </a:ext>
            </a:extLst>
          </p:cNvPr>
          <p:cNvSpPr txBox="1"/>
          <p:nvPr/>
        </p:nvSpPr>
        <p:spPr>
          <a:xfrm>
            <a:off x="1154391" y="15476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编译</a:t>
            </a:r>
            <a:r>
              <a:rPr lang="en-US" altLang="zh-CN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语言源文件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2F93C-3275-E8ED-3995-5653A45B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32" y="2082062"/>
            <a:ext cx="6083613" cy="196860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4D8F5C0E-1080-A793-76B9-F3A4A24F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32" y="2549769"/>
            <a:ext cx="3196722" cy="31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6021823190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60218231905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1088</Words>
  <Application>Microsoft Office PowerPoint</Application>
  <PresentationFormat>宽屏</PresentationFormat>
  <Paragraphs>157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PingFangSC</vt:lpstr>
      <vt:lpstr>system-ui</vt:lpstr>
      <vt:lpstr>等线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307</cp:revision>
  <dcterms:created xsi:type="dcterms:W3CDTF">2019-02-25T05:30:11Z</dcterms:created>
  <dcterms:modified xsi:type="dcterms:W3CDTF">2024-05-15T21:31:25Z</dcterms:modified>
</cp:coreProperties>
</file>