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4"/>
  </p:notesMasterIdLst>
  <p:sldIdLst>
    <p:sldId id="283" r:id="rId3"/>
    <p:sldId id="319" r:id="rId4"/>
    <p:sldId id="356" r:id="rId5"/>
    <p:sldId id="357" r:id="rId6"/>
    <p:sldId id="354" r:id="rId7"/>
    <p:sldId id="355" r:id="rId8"/>
    <p:sldId id="308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9" r:id="rId17"/>
    <p:sldId id="365" r:id="rId18"/>
    <p:sldId id="366" r:id="rId19"/>
    <p:sldId id="368" r:id="rId20"/>
    <p:sldId id="342" r:id="rId21"/>
    <p:sldId id="370" r:id="rId22"/>
    <p:sldId id="324" r:id="rId23"/>
    <p:sldId id="310" r:id="rId24"/>
    <p:sldId id="367" r:id="rId25"/>
    <p:sldId id="371" r:id="rId26"/>
    <p:sldId id="340" r:id="rId27"/>
    <p:sldId id="372" r:id="rId28"/>
    <p:sldId id="373" r:id="rId29"/>
    <p:sldId id="374" r:id="rId30"/>
    <p:sldId id="375" r:id="rId31"/>
    <p:sldId id="352" r:id="rId32"/>
    <p:sldId id="303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4"/>
    <a:srgbClr val="0B1431"/>
    <a:srgbClr val="E64106"/>
    <a:srgbClr val="E6E6E6"/>
    <a:srgbClr val="FEFEFE"/>
    <a:srgbClr val="0066AE"/>
    <a:srgbClr val="32A3DB"/>
    <a:srgbClr val="ADDAF1"/>
    <a:srgbClr val="989EA1"/>
    <a:srgbClr val="F2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7" autoAdjust="0"/>
    <p:restoredTop sz="96493" autoAdjust="0"/>
  </p:normalViewPr>
  <p:slideViewPr>
    <p:cSldViewPr snapToGrid="0">
      <p:cViewPr>
        <p:scale>
          <a:sx n="100" d="100"/>
          <a:sy n="100" d="100"/>
        </p:scale>
        <p:origin x="408" y="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D67DF-CF82-44E4-9FB6-564B8C4C207B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51E1-17AB-487A-80A7-25A0F24E0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7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51E1-17AB-487A-80A7-25A0F24E06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6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4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51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71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84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96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07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91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41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65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6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00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7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24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2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66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50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92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98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208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38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0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46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29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6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59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60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2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EDD68-07F7-4DF9-9092-8BDA6BAC0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CBFB3E-282B-4C48-976A-93AF8708B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13EBF-A9BA-4FEA-9D8F-5A899430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6C676-7FC5-4742-A542-ED7067DB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50099-AEC4-48DB-AF90-ACDE2FB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F0460-120D-4F4A-BF1A-B67F5E5F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A56C3-8C9F-4550-A4C7-8A97A3070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BC31E-EF24-48B8-9663-2D8BF3B62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0DC01-E688-41BA-8E40-564E13E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8B482-5017-4C8E-8E6F-1CF5A648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E877E-E4EC-4149-8EE6-EA0359F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5F260-BE9E-48E3-9E69-4B1799A6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C221E-E24F-4DCD-9BF5-94AE6FED6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E35C0-14A1-4134-BDF6-AA97B11D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BD5CD-ABD5-4676-96F9-57B9DFE0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7E9B0-ADA5-4EDC-8202-4ED818C1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EF2C6-03B6-41C6-8216-A908FBBB2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61D26B-6070-4859-9F39-0680F3FAA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5ECDC-C0AA-4E5F-986D-719B0367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BEF82-D1F5-4A30-90BC-B42CAC9A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F1D0B-C1D2-4DFF-B024-01FA11AA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7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11" grpId="0" animBg="1"/>
          <p:bldP spid="13" grpId="0" animBg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72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3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17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404AB-EB70-4D13-8543-257C72A8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1061-56DA-4D91-B288-7BCAB242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D2263-2E40-4EB8-AF93-8F24F42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6CDE7-657A-43AD-BA3D-2C2941B9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D3BFE-1E72-4A5F-BA19-B70A2597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6BB29-6D9F-4259-9649-FD3336E4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C16FC-2FC1-462A-B144-CA732FEF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C07F0-A32D-494D-A3AE-D0605D7C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77B98-86AE-492B-A723-ED6F97CC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16FDF-A5ED-4423-9924-40C5AB68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BE4E6-010D-422D-8A43-916D8267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9182A-909B-4127-A8AB-1C0B09681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62126-8A2D-4CE6-8772-BEC4F66BC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7C791-DF5A-40CC-829F-3B2A4FB8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B5747-D3E0-45B9-8F9D-A1EE1456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2DA91-784B-435F-ADC6-5CA8B166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2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E1AF-DD10-486A-B8A4-40304F4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9F8B6-E58F-4B6E-8BED-FED86AB1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3E2BD-FC52-4AF8-ADD0-9B9D4466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07ECA-A84A-4D01-AC10-CE3DB6D5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A45A1-F0DB-4BB2-8C9F-9CBD1511B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F358-CEB3-4716-86C2-53A70E06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BC55-9F97-4E49-BC44-8155347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797DB-DED4-4BF4-9ABA-95C34610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3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E1AF-DD10-486A-B8A4-40304F4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9F8B6-E58F-4B6E-8BED-FED86AB1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3E2BD-FC52-4AF8-ADD0-9B9D4466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07ECA-A84A-4D01-AC10-CE3DB6D5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A45A1-F0DB-4BB2-8C9F-9CBD1511B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F358-CEB3-4716-86C2-53A70E06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BC55-9F97-4E49-BC44-8155347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797DB-DED4-4BF4-9ABA-95C34610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85189" y="6712093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7114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739BD-42B0-46CE-BE51-FB35FD58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D2C71D-9539-47FF-872C-7D475D8A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1F44D-3A15-40AB-A325-1EBA00B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D7FAE0-DC81-4DDA-AC3A-91AF5F74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89F7AC-15E6-481E-9A12-82C564F9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AF03D-F21F-4BF4-A349-88C80A30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C89124-1FEE-4371-A02A-0E9F224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15B7-60FC-4E6D-8527-2405D425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02859-4FDF-4497-9F8A-5A2E1346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AC726-4093-45B6-91D9-5FEE6C9DD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2A62C-93E5-45FE-980C-C681D1DC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DF5E-578C-4F7F-BA8F-EE7896D35C60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B0584-DD24-433D-99DB-A507B73F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DE6C6-CFDE-48C2-A188-1837C926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29A06E-1D14-41AA-B975-9335333A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C32E2-FDAE-4EAE-A736-999A3CE6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72E24-B8CA-4530-9959-B49186C03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DF5E-578C-4F7F-BA8F-EE7896D35C60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E7A62-6A96-45B6-91D6-FD5915714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FB206-6B25-467D-A8A9-A98D6E725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64AD-4DC7-4E6B-9B49-09BCF06D9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06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2512BC-7DD5-4819-9D49-935E78A25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CF9E4BF1-6A34-4A1F-862F-D7D9C7B209ED}"/>
              </a:ext>
            </a:extLst>
          </p:cNvPr>
          <p:cNvSpPr txBox="1"/>
          <p:nvPr/>
        </p:nvSpPr>
        <p:spPr>
          <a:xfrm>
            <a:off x="2256794" y="2475453"/>
            <a:ext cx="7678411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2B3E54"/>
                </a:solidFill>
                <a:cs typeface="+mn-ea"/>
                <a:sym typeface="+mn-lt"/>
              </a:rPr>
              <a:t>电控组第四讲</a:t>
            </a:r>
            <a:endParaRPr lang="en-US" altLang="zh-CN" sz="4800" b="1" dirty="0">
              <a:solidFill>
                <a:srgbClr val="2B3E54"/>
              </a:solidFill>
              <a:cs typeface="+mn-ea"/>
              <a:sym typeface="+mn-lt"/>
            </a:endParaRPr>
          </a:p>
          <a:p>
            <a:pPr algn="ctr"/>
            <a:r>
              <a:rPr lang="en-US" altLang="zh-CN" sz="4800" b="1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  <a:r>
              <a:rPr lang="zh-CN" altLang="en-US" sz="4800" b="1" dirty="0">
                <a:solidFill>
                  <a:srgbClr val="2B3E54"/>
                </a:solidFill>
                <a:cs typeface="+mn-ea"/>
                <a:sym typeface="+mn-lt"/>
              </a:rPr>
              <a:t>架构与原理</a:t>
            </a:r>
            <a:endParaRPr lang="en-US" altLang="zh-CN" sz="4800" b="1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2" name="图片 1" descr="形状&#10;&#10;中度可信度描述已自动生成">
            <a:extLst>
              <a:ext uri="{FF2B5EF4-FFF2-40B4-BE49-F238E27FC236}">
                <a16:creationId xmlns:a16="http://schemas.microsoft.com/office/drawing/2014/main" id="{69FA020C-87EA-6C52-0B3D-02DED1E1E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56" y="4289641"/>
            <a:ext cx="1514286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6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6" y="471160"/>
            <a:ext cx="131781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外设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FC6CCB-93FD-3B34-EA12-950DA8275A5E}"/>
              </a:ext>
            </a:extLst>
          </p:cNvPr>
          <p:cNvSpPr txBox="1"/>
          <p:nvPr/>
        </p:nvSpPr>
        <p:spPr>
          <a:xfrm>
            <a:off x="1746738" y="1195327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STM32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r>
              <a:rPr lang="zh-CN" altLang="en-US" sz="2800" b="1" dirty="0"/>
              <a:t>采用</a:t>
            </a:r>
            <a:r>
              <a:rPr lang="en-US" altLang="zh-CN" sz="2800" b="1" dirty="0"/>
              <a:t>ARM Cortex CPU</a:t>
            </a:r>
            <a:r>
              <a:rPr lang="zh-CN" altLang="en-US" sz="2800" b="1" dirty="0"/>
              <a:t>，加入意法半导体给定的外设，</a:t>
            </a:r>
            <a:endParaRPr lang="en-US" altLang="zh-CN" sz="2800" b="1" dirty="0"/>
          </a:p>
          <a:p>
            <a:r>
              <a:rPr lang="zh-CN" altLang="en-US" sz="2800" b="1" dirty="0"/>
              <a:t>组成最后的</a:t>
            </a:r>
            <a:r>
              <a:rPr lang="en-US" altLang="zh-CN" sz="2800" b="1" dirty="0"/>
              <a:t>STM32</a:t>
            </a:r>
            <a:r>
              <a:rPr lang="zh-CN" altLang="en-US" sz="2800" b="1" dirty="0"/>
              <a:t>微控制器系统。</a:t>
            </a:r>
            <a:endParaRPr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505AA-882C-04A0-E470-089DFECB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96" y="3045601"/>
            <a:ext cx="3134162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5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4066879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如何使用代码来操作外设？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97D8E-6EE5-0105-04DA-DEACDC88D330}"/>
              </a:ext>
            </a:extLst>
          </p:cNvPr>
          <p:cNvSpPr txBox="1"/>
          <p:nvPr/>
        </p:nvSpPr>
        <p:spPr>
          <a:xfrm>
            <a:off x="1189891" y="1283251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如果使用显卡，那么我需要显卡驱动。</a:t>
            </a:r>
            <a:endParaRPr lang="en-US" altLang="zh-CN" dirty="0"/>
          </a:p>
          <a:p>
            <a:r>
              <a:rPr lang="zh-CN" altLang="en-US" dirty="0"/>
              <a:t>如果使用摄像头，那么我需要摄像头驱动。</a:t>
            </a:r>
            <a:endParaRPr lang="en-US" altLang="zh-CN" dirty="0"/>
          </a:p>
          <a:p>
            <a:r>
              <a:rPr lang="zh-CN" altLang="en-US" dirty="0"/>
              <a:t>如果使用</a:t>
            </a:r>
            <a:r>
              <a:rPr lang="en-US" altLang="zh-CN" dirty="0" err="1"/>
              <a:t>Wifi</a:t>
            </a:r>
            <a:r>
              <a:rPr lang="zh-CN" altLang="en-US" dirty="0"/>
              <a:t>，那么我需要网卡驱动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如果使用外设，我需要</a:t>
            </a:r>
            <a:r>
              <a:rPr lang="zh-CN" altLang="en-US" strike="sngStrike" dirty="0"/>
              <a:t>外设驱动</a:t>
            </a:r>
            <a:r>
              <a:rPr lang="zh-CN" altLang="en-US" dirty="0"/>
              <a:t>硬件抽象层（</a:t>
            </a:r>
            <a:r>
              <a:rPr lang="en-US" altLang="zh-CN" dirty="0"/>
              <a:t>Hardware Abstraction Layer</a:t>
            </a:r>
            <a:r>
              <a:rPr lang="zh-CN" altLang="en-US" dirty="0"/>
              <a:t>，</a:t>
            </a:r>
            <a:r>
              <a:rPr lang="en-US" altLang="zh-CN" dirty="0"/>
              <a:t>HAL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什么是硬件抽象层？</a:t>
            </a:r>
            <a:endParaRPr lang="en-US" altLang="zh-CN" b="1" dirty="0"/>
          </a:p>
          <a:p>
            <a:r>
              <a:rPr lang="zh-CN" altLang="en-US" dirty="0"/>
              <a:t>提供一些函数，不需要知道函数具体的作用，我只需要知道函数需要什么输入，函数最后会输出什么。这些函数可以操作硬件。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好处？</a:t>
            </a:r>
            <a:endParaRPr lang="en-US" altLang="zh-CN" b="1" dirty="0"/>
          </a:p>
          <a:p>
            <a:r>
              <a:rPr lang="zh-CN" altLang="en-US" dirty="0"/>
              <a:t>将硬件方面的不同抽离操作系统的核心，核心模式的代码就不必因为硬件的不同而需要修改。因此硬件抽象层可加大软件的移植性。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70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4066879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如何使用代码来操作外设？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97D8E-6EE5-0105-04DA-DEACDC88D330}"/>
              </a:ext>
            </a:extLst>
          </p:cNvPr>
          <p:cNvSpPr txBox="1"/>
          <p:nvPr/>
        </p:nvSpPr>
        <p:spPr>
          <a:xfrm>
            <a:off x="1189891" y="1283251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历史上，总共有两种办法来操作这些设备。</a:t>
            </a:r>
            <a:endParaRPr lang="en-US" altLang="zh-CN" dirty="0"/>
          </a:p>
          <a:p>
            <a:r>
              <a:rPr lang="zh-CN" altLang="en-US" dirty="0"/>
              <a:t>这些硬件外设设备其本质都是为了输入、输出，因此它们都是输入输出设备（</a:t>
            </a:r>
            <a:r>
              <a:rPr lang="en-US" altLang="zh-CN" dirty="0"/>
              <a:t>IO</a:t>
            </a:r>
            <a:r>
              <a:rPr lang="zh-CN" altLang="en-US" dirty="0"/>
              <a:t>设备</a:t>
            </a:r>
            <a:r>
              <a:rPr lang="en-US" altLang="zh-CN" dirty="0"/>
              <a:t>,</a:t>
            </a:r>
            <a:r>
              <a:rPr lang="en-US" altLang="zh-CN" dirty="0" err="1"/>
              <a:t>Input,Ouput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第一种方法</a:t>
            </a:r>
            <a:r>
              <a:rPr lang="zh-CN" altLang="en-US" dirty="0"/>
              <a:t>，是设计专门的汇编命令。如</a:t>
            </a:r>
            <a:r>
              <a:rPr lang="en-US" altLang="zh-CN" dirty="0"/>
              <a:t>x86</a:t>
            </a:r>
            <a:r>
              <a:rPr lang="zh-CN" altLang="en-US" dirty="0"/>
              <a:t>汇编就保留了专门用来输入输出的指令。但是随着现代计算机中出现了越来越多不同的新设备，这种设计专门指令的方法也开始落伍。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第二种方法</a:t>
            </a:r>
            <a:r>
              <a:rPr lang="zh-CN" altLang="en-US" dirty="0"/>
              <a:t>，叫做内存地址映射 </a:t>
            </a:r>
            <a:r>
              <a:rPr lang="en-US" altLang="zh-CN" dirty="0"/>
              <a:t>IO</a:t>
            </a:r>
            <a:r>
              <a:rPr lang="zh-CN" altLang="en-US" dirty="0"/>
              <a:t>（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Mapped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）。这种方法也是大部分现代计算机所采用的输入输出的办法。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487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70457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硬件抽象层的底层逻辑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寄存器操作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5BDFE6-4713-11F5-6629-17B4D8E1DFC9}"/>
              </a:ext>
            </a:extLst>
          </p:cNvPr>
          <p:cNvSpPr txBox="1"/>
          <p:nvPr/>
        </p:nvSpPr>
        <p:spPr>
          <a:xfrm>
            <a:off x="979905" y="1336431"/>
            <a:ext cx="79072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让我们回到硬件抽象层的概念。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硬件抽象层还是没有接触最底层的原理，因为硬件抽象层毕竟也是用代码写出来的。所以如果我想写硬件抽象层怎么办？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——</a:t>
            </a:r>
            <a:r>
              <a:rPr lang="zh-CN" altLang="en-US" b="1" dirty="0"/>
              <a:t>寄存器操作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把寄存器当成电闸开关。当我想让一个房间的电灯亮起来，只需要拨动开关；类似的，当我要启用某一种功能，比如说让</a:t>
            </a:r>
            <a:r>
              <a:rPr lang="en-US" altLang="zh-CN" dirty="0"/>
              <a:t>STM32</a:t>
            </a:r>
            <a:r>
              <a:rPr lang="zh-CN" altLang="en-US" dirty="0"/>
              <a:t>的某一个引脚变成高电平，我只需要将寄存器的某一位设置为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或者说我可以用寄存器表示一种模式或功能。假设我的房间的灯有三种颜色，红、绿、蓝。我用</a:t>
            </a:r>
            <a:r>
              <a:rPr lang="en-US" altLang="zh-CN" dirty="0"/>
              <a:t>00</a:t>
            </a:r>
            <a:r>
              <a:rPr lang="zh-CN" altLang="en-US" dirty="0"/>
              <a:t>表示红，</a:t>
            </a:r>
            <a:r>
              <a:rPr lang="en-US" altLang="zh-CN" dirty="0"/>
              <a:t>01</a:t>
            </a:r>
            <a:r>
              <a:rPr lang="zh-CN" altLang="en-US" dirty="0"/>
              <a:t>表示绿，</a:t>
            </a:r>
            <a:r>
              <a:rPr lang="en-US" altLang="zh-CN" dirty="0"/>
              <a:t>10</a:t>
            </a:r>
            <a:r>
              <a:rPr lang="zh-CN" altLang="en-US" dirty="0"/>
              <a:t>表示蓝。</a:t>
            </a:r>
          </a:p>
        </p:txBody>
      </p:sp>
    </p:spTree>
    <p:extLst>
      <p:ext uri="{BB962C8B-B14F-4D97-AF65-F5344CB8AC3E}">
        <p14:creationId xmlns:p14="http://schemas.microsoft.com/office/powerpoint/2010/main" val="228873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70457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寄存器在哪里？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5BDFE6-4713-11F5-6629-17B4D8E1DFC9}"/>
              </a:ext>
            </a:extLst>
          </p:cNvPr>
          <p:cNvSpPr txBox="1"/>
          <p:nvPr/>
        </p:nvSpPr>
        <p:spPr>
          <a:xfrm>
            <a:off x="979904" y="1336431"/>
            <a:ext cx="94653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STM32</a:t>
            </a:r>
            <a:r>
              <a:rPr lang="zh-CN" altLang="en-US" dirty="0"/>
              <a:t>的寄存器主要存在于两种地方：</a:t>
            </a:r>
          </a:p>
          <a:p>
            <a:endParaRPr lang="en-US" altLang="zh-CN" dirty="0"/>
          </a:p>
          <a:p>
            <a:r>
              <a:rPr lang="en-US" altLang="zh-CN" b="1" dirty="0"/>
              <a:t>ARM Cortex</a:t>
            </a:r>
            <a:r>
              <a:rPr lang="zh-CN" altLang="en-US" b="1" dirty="0"/>
              <a:t>内核里的寄存器。</a:t>
            </a:r>
            <a:r>
              <a:rPr lang="zh-CN" altLang="en-US" dirty="0"/>
              <a:t>我们不需要显示地去操作它（除非编写汇编语言）。这些寄存器是和</a:t>
            </a:r>
            <a:r>
              <a:rPr lang="en-US" altLang="zh-CN" dirty="0"/>
              <a:t>C</a:t>
            </a:r>
            <a:r>
              <a:rPr lang="zh-CN" altLang="en-US" dirty="0"/>
              <a:t>语言编译完成之后的汇编语言较为相关。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挂接于总线上的寄存器。</a:t>
            </a:r>
            <a:endParaRPr lang="en-US" altLang="zh-CN" b="1" dirty="0"/>
          </a:p>
          <a:p>
            <a:r>
              <a:rPr lang="zh-CN" altLang="en-US" dirty="0"/>
              <a:t>假设系统有一块</a:t>
            </a:r>
            <a:r>
              <a:rPr lang="en-US" altLang="zh-CN" dirty="0"/>
              <a:t>32kB</a:t>
            </a:r>
            <a:r>
              <a:rPr lang="zh-CN" altLang="en-US" dirty="0"/>
              <a:t>的内存（位于</a:t>
            </a:r>
            <a:r>
              <a:rPr lang="en-US" altLang="zh-CN" dirty="0"/>
              <a:t>0x0000 ~ 0x8000</a:t>
            </a:r>
            <a:r>
              <a:rPr lang="zh-CN" altLang="en-US" dirty="0"/>
              <a:t>的位置）。这意味着不能访问</a:t>
            </a:r>
            <a:r>
              <a:rPr lang="en-US" altLang="zh-CN" dirty="0"/>
              <a:t>0x9000</a:t>
            </a:r>
            <a:r>
              <a:rPr lang="zh-CN" altLang="en-US" dirty="0"/>
              <a:t>的位置么？不是的。</a:t>
            </a:r>
            <a:r>
              <a:rPr lang="en-US" altLang="zh-CN" dirty="0"/>
              <a:t>32</a:t>
            </a:r>
            <a:r>
              <a:rPr lang="zh-CN" altLang="en-US" dirty="0"/>
              <a:t>位机的寻址能力是</a:t>
            </a:r>
            <a:r>
              <a:rPr lang="en-US" altLang="zh-CN" dirty="0"/>
              <a:t>2^32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我们可以把寄存器对应到一个空闲的地址上，然后在</a:t>
            </a:r>
            <a:r>
              <a:rPr lang="en-US" altLang="zh-CN" dirty="0"/>
              <a:t>C</a:t>
            </a:r>
            <a:r>
              <a:rPr lang="zh-CN" altLang="en-US" dirty="0"/>
              <a:t>语言中使用指针的方式进行读写！</a:t>
            </a:r>
            <a:endParaRPr lang="en-US" altLang="zh-CN" dirty="0"/>
          </a:p>
          <a:p>
            <a:r>
              <a:rPr lang="zh-CN" altLang="en-US" b="1" dirty="0"/>
              <a:t>这样，寄存器的表现就仿佛是一块内存，同时，寄存器的具体值又定义了硬件外设的行为。我们可以通过改变寄存器中的值，来控制和访问外设。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这就是内存地址映射</a:t>
            </a:r>
            <a:r>
              <a:rPr lang="en-US" altLang="zh-CN" b="1" dirty="0"/>
              <a:t>IO</a:t>
            </a:r>
            <a:r>
              <a:rPr lang="zh-CN" altLang="en-US" b="1" dirty="0"/>
              <a:t>的方法。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141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70457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CortexM4 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内核内存地址映射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B59C8D-1E36-E8BD-4DF2-C7288710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312" y="1171325"/>
            <a:ext cx="5287705" cy="49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2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70457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语言指针概念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60117C-13E0-888A-DE8C-F92EB0D50655}"/>
              </a:ext>
            </a:extLst>
          </p:cNvPr>
          <p:cNvSpPr txBox="1"/>
          <p:nvPr/>
        </p:nvSpPr>
        <p:spPr>
          <a:xfrm>
            <a:off x="1328416" y="1137138"/>
            <a:ext cx="314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&amp;</a:t>
            </a:r>
            <a:r>
              <a:rPr lang="zh-CN" altLang="en-US" dirty="0"/>
              <a:t>取地址运算符</a:t>
            </a:r>
            <a:endParaRPr lang="en-US" altLang="zh-CN" dirty="0"/>
          </a:p>
          <a:p>
            <a:r>
              <a:rPr lang="zh-CN" altLang="en-US" dirty="0"/>
              <a:t>*取内容运算符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DC64950-DCD1-DF49-722C-63993B1D2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99" y="1978475"/>
            <a:ext cx="4101252" cy="166804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A97424-C46F-2648-5A1F-BA95FB3AB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49" y="1978475"/>
            <a:ext cx="4496427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70457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使用指针操作寄存器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14E108-449B-3429-A39D-C1AB984D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05" y="3737381"/>
            <a:ext cx="6201640" cy="1200318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E33583-086E-06B3-0AF0-3F0AAE547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08902"/>
              </p:ext>
            </p:extLst>
          </p:nvPr>
        </p:nvGraphicFramePr>
        <p:xfrm>
          <a:off x="979905" y="25043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65053281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888378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199981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517876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786584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439193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991565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583585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4695807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9842258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3774792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850371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782320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48449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10534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483503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3089063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69136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670019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7613855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095304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99461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4548378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56601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614518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8540667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2405644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203258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774489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3898370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978627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1919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9330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33C9E30-A258-6B7E-8D56-E7F457F8034C}"/>
              </a:ext>
            </a:extLst>
          </p:cNvPr>
          <p:cNvCxnSpPr>
            <a:cxnSpLocks/>
          </p:cNvCxnSpPr>
          <p:nvPr/>
        </p:nvCxnSpPr>
        <p:spPr>
          <a:xfrm flipH="1" flipV="1">
            <a:off x="8984812" y="2926206"/>
            <a:ext cx="211942" cy="55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21C120F-DB8A-4BDC-F2BC-E201BC58F356}"/>
              </a:ext>
            </a:extLst>
          </p:cNvPr>
          <p:cNvSpPr/>
          <p:nvPr/>
        </p:nvSpPr>
        <p:spPr>
          <a:xfrm>
            <a:off x="8780585" y="3464171"/>
            <a:ext cx="2215661" cy="5920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这个位为</a:t>
            </a:r>
            <a:r>
              <a:rPr lang="en-US" altLang="zh-CN" dirty="0"/>
              <a:t>1</a:t>
            </a:r>
            <a:r>
              <a:rPr lang="zh-CN" altLang="en-US" dirty="0"/>
              <a:t>的时候</a:t>
            </a:r>
            <a:r>
              <a:rPr lang="en-US" altLang="zh-CN" dirty="0"/>
              <a:t>LED</a:t>
            </a:r>
            <a:r>
              <a:rPr lang="zh-CN" altLang="en-US" dirty="0"/>
              <a:t>灯就会亮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2BCAF5-735C-69A8-5C66-1925A507988A}"/>
              </a:ext>
            </a:extLst>
          </p:cNvPr>
          <p:cNvSpPr txBox="1"/>
          <p:nvPr/>
        </p:nvSpPr>
        <p:spPr>
          <a:xfrm>
            <a:off x="9196754" y="2492503"/>
            <a:ext cx="151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LED</a:t>
            </a:r>
            <a:r>
              <a:rPr lang="zh-CN" altLang="en-US" dirty="0"/>
              <a:t>寄存器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C671C6-93B9-FDD1-103D-763CC1BF7D37}"/>
              </a:ext>
            </a:extLst>
          </p:cNvPr>
          <p:cNvSpPr txBox="1"/>
          <p:nvPr/>
        </p:nvSpPr>
        <p:spPr>
          <a:xfrm>
            <a:off x="8797705" y="2181934"/>
            <a:ext cx="2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9DE28C-959E-AECE-3393-C8D69C9EEA64}"/>
              </a:ext>
            </a:extLst>
          </p:cNvPr>
          <p:cNvSpPr txBox="1"/>
          <p:nvPr/>
        </p:nvSpPr>
        <p:spPr>
          <a:xfrm>
            <a:off x="889639" y="2134974"/>
            <a:ext cx="69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86A225-C105-6B46-4394-F3C7BC27CEC0}"/>
              </a:ext>
            </a:extLst>
          </p:cNvPr>
          <p:cNvSpPr txBox="1"/>
          <p:nvPr/>
        </p:nvSpPr>
        <p:spPr>
          <a:xfrm>
            <a:off x="979905" y="1236785"/>
            <a:ext cx="717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假设</a:t>
            </a:r>
            <a:r>
              <a:rPr lang="zh-CN" altLang="en-US" dirty="0"/>
              <a:t>一个控制</a:t>
            </a:r>
            <a:r>
              <a:rPr lang="en-US" altLang="zh-CN" dirty="0"/>
              <a:t>LED</a:t>
            </a:r>
            <a:r>
              <a:rPr lang="zh-CN" altLang="en-US" dirty="0"/>
              <a:t>灯点亮的寄存器，被映射到了</a:t>
            </a:r>
            <a:r>
              <a:rPr lang="en-US" altLang="zh-CN" dirty="0"/>
              <a:t>0x9000</a:t>
            </a:r>
            <a:r>
              <a:rPr lang="zh-CN" altLang="en-US" dirty="0"/>
              <a:t>的地址上，寄存器的最低位（第</a:t>
            </a:r>
            <a:r>
              <a:rPr lang="en-US" altLang="zh-CN" dirty="0"/>
              <a:t>0</a:t>
            </a:r>
            <a:r>
              <a:rPr lang="zh-CN" altLang="en-US" dirty="0"/>
              <a:t>位）位</a:t>
            </a:r>
            <a:r>
              <a:rPr lang="en-US" altLang="zh-CN" dirty="0"/>
              <a:t>1</a:t>
            </a:r>
            <a:r>
              <a:rPr lang="zh-CN" altLang="en-US" dirty="0"/>
              <a:t>的时候，</a:t>
            </a:r>
            <a:r>
              <a:rPr lang="en-US" altLang="zh-CN" dirty="0"/>
              <a:t>LED</a:t>
            </a:r>
            <a:r>
              <a:rPr lang="zh-CN" altLang="en-US" dirty="0"/>
              <a:t>灯可以被点亮。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7E24430F-FA0C-F404-8B84-23E63500EA2F}"/>
              </a:ext>
            </a:extLst>
          </p:cNvPr>
          <p:cNvSpPr/>
          <p:nvPr/>
        </p:nvSpPr>
        <p:spPr>
          <a:xfrm rot="16200000">
            <a:off x="4746572" y="-891101"/>
            <a:ext cx="327892" cy="78573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207EF6-3885-7071-30F6-6A4CAD3688A6}"/>
              </a:ext>
            </a:extLst>
          </p:cNvPr>
          <p:cNvSpPr txBox="1"/>
          <p:nvPr/>
        </p:nvSpPr>
        <p:spPr>
          <a:xfrm>
            <a:off x="3833447" y="3244334"/>
            <a:ext cx="268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保留（没有任何意义）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69B25C-C30F-8F50-B60E-4B1E6FA8AB04}"/>
              </a:ext>
            </a:extLst>
          </p:cNvPr>
          <p:cNvSpPr txBox="1"/>
          <p:nvPr/>
        </p:nvSpPr>
        <p:spPr>
          <a:xfrm>
            <a:off x="889639" y="5104218"/>
            <a:ext cx="679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Volatile</a:t>
            </a:r>
            <a:r>
              <a:rPr lang="zh-CN" altLang="en-US" b="1" dirty="0"/>
              <a:t>关键字</a:t>
            </a:r>
            <a:r>
              <a:rPr lang="zh-CN" altLang="en-US" dirty="0"/>
              <a:t>：防止编译器优化，具体原理请自行查找</a:t>
            </a:r>
          </a:p>
        </p:txBody>
      </p:sp>
    </p:spTree>
    <p:extLst>
      <p:ext uri="{BB962C8B-B14F-4D97-AF65-F5344CB8AC3E}">
        <p14:creationId xmlns:p14="http://schemas.microsoft.com/office/powerpoint/2010/main" val="22123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70457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使用指针操作寄存器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69B25C-C30F-8F50-B60E-4B1E6FA8AB04}"/>
              </a:ext>
            </a:extLst>
          </p:cNvPr>
          <p:cNvSpPr txBox="1"/>
          <p:nvPr/>
        </p:nvSpPr>
        <p:spPr>
          <a:xfrm>
            <a:off x="1620571" y="1698664"/>
            <a:ext cx="87015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STM32</a:t>
            </a:r>
            <a:r>
              <a:rPr lang="zh-CN" altLang="en-US" dirty="0"/>
              <a:t>中外设众多，没有每个外设寄存器与地址的直接对应表，很多时候这些映射地址需要经过复杂的计算才能得出。而且，</a:t>
            </a:r>
            <a:r>
              <a:rPr lang="en-US" altLang="zh-CN" dirty="0"/>
              <a:t>STM32</a:t>
            </a:r>
            <a:r>
              <a:rPr lang="zh-CN" altLang="en-US" dirty="0"/>
              <a:t>还有位带操作等概念。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因此：不建议直接操作寄存器！请使用别人已经写好的库函数或硬件抽象层！</a:t>
            </a: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注意：</a:t>
            </a:r>
            <a:endParaRPr lang="en-US" altLang="zh-CN" b="1" dirty="0"/>
          </a:p>
          <a:p>
            <a:r>
              <a:rPr lang="en-US" altLang="zh-CN" dirty="0"/>
              <a:t>1. </a:t>
            </a:r>
            <a:r>
              <a:rPr lang="zh-CN" altLang="en-US" dirty="0"/>
              <a:t>上述操作寄存器的方式只是一个例子，不代表真实可用的代码。</a:t>
            </a:r>
            <a:endParaRPr lang="en-US" altLang="zh-CN" dirty="0"/>
          </a:p>
          <a:p>
            <a:r>
              <a:rPr lang="en-US" altLang="zh-CN" dirty="0"/>
              <a:t>2. STM32</a:t>
            </a:r>
            <a:r>
              <a:rPr lang="zh-CN" altLang="en-US" dirty="0"/>
              <a:t>位带操作可以将寄存器的每个</a:t>
            </a:r>
            <a:r>
              <a:rPr lang="en-US" altLang="zh-CN" dirty="0"/>
              <a:t>bit</a:t>
            </a:r>
            <a:r>
              <a:rPr lang="zh-CN" altLang="en-US" dirty="0"/>
              <a:t>膨胀为</a:t>
            </a:r>
            <a:r>
              <a:rPr lang="en-US" altLang="zh-CN" dirty="0"/>
              <a:t>4</a:t>
            </a:r>
            <a:r>
              <a:rPr lang="zh-CN" altLang="en-US" dirty="0"/>
              <a:t>字节，但仍是最低位有效。感兴趣的自行了解。</a:t>
            </a:r>
          </a:p>
        </p:txBody>
      </p:sp>
    </p:spTree>
    <p:extLst>
      <p:ext uri="{BB962C8B-B14F-4D97-AF65-F5344CB8AC3E}">
        <p14:creationId xmlns:p14="http://schemas.microsoft.com/office/powerpoint/2010/main" val="421314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64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en-US" altLang="zh-CN" sz="3600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STM32</a:t>
            </a:r>
            <a:r>
              <a:rPr lang="zh-CN" altLang="en-US" sz="3600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时钟树</a:t>
            </a:r>
            <a:endParaRPr lang="zh-CN" altLang="zh-CN" sz="36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36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3" y="4188701"/>
            <a:ext cx="6095299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>
              <a:defRPr/>
            </a:pPr>
            <a:r>
              <a:rPr lang="en-US" altLang="zh-CN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STM32</a:t>
            </a: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结构</a:t>
            </a:r>
            <a:endParaRPr lang="zh-CN" altLang="zh-CN" sz="30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237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70457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时钟（仅供了解）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55D331-2BC9-CD7B-42D4-6F9AECF39116}"/>
              </a:ext>
            </a:extLst>
          </p:cNvPr>
          <p:cNvSpPr txBox="1"/>
          <p:nvPr/>
        </p:nvSpPr>
        <p:spPr>
          <a:xfrm>
            <a:off x="979905" y="1131277"/>
            <a:ext cx="3089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什么是时钟</a:t>
            </a:r>
            <a:r>
              <a:rPr lang="zh-CN" altLang="en-US" sz="2400" dirty="0"/>
              <a:t>？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3E38DE4-E0ED-3AA6-383D-3E69B4C05340}"/>
              </a:ext>
            </a:extLst>
          </p:cNvPr>
          <p:cNvCxnSpPr/>
          <p:nvPr/>
        </p:nvCxnSpPr>
        <p:spPr>
          <a:xfrm>
            <a:off x="1230923" y="1992922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0BD1D7F-86B3-FDFD-470D-A136E9847A58}"/>
              </a:ext>
            </a:extLst>
          </p:cNvPr>
          <p:cNvCxnSpPr>
            <a:cxnSpLocks/>
          </p:cNvCxnSpPr>
          <p:nvPr/>
        </p:nvCxnSpPr>
        <p:spPr>
          <a:xfrm>
            <a:off x="1230923" y="1998296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CE9669-CBAB-E26E-ECEA-914A466266E0}"/>
              </a:ext>
            </a:extLst>
          </p:cNvPr>
          <p:cNvCxnSpPr/>
          <p:nvPr/>
        </p:nvCxnSpPr>
        <p:spPr>
          <a:xfrm>
            <a:off x="1698381" y="1992923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A03E0F0-EF97-89F9-FE30-5B710DDF0C87}"/>
              </a:ext>
            </a:extLst>
          </p:cNvPr>
          <p:cNvCxnSpPr>
            <a:cxnSpLocks/>
          </p:cNvCxnSpPr>
          <p:nvPr/>
        </p:nvCxnSpPr>
        <p:spPr>
          <a:xfrm>
            <a:off x="1698381" y="2409091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31535E1-6139-71BF-7BA2-381D7152CAA7}"/>
              </a:ext>
            </a:extLst>
          </p:cNvPr>
          <p:cNvCxnSpPr/>
          <p:nvPr/>
        </p:nvCxnSpPr>
        <p:spPr>
          <a:xfrm>
            <a:off x="2173166" y="2001469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6044ADD-3542-3757-AFDE-6557AF0C3A0F}"/>
              </a:ext>
            </a:extLst>
          </p:cNvPr>
          <p:cNvCxnSpPr>
            <a:cxnSpLocks/>
          </p:cNvCxnSpPr>
          <p:nvPr/>
        </p:nvCxnSpPr>
        <p:spPr>
          <a:xfrm>
            <a:off x="2173166" y="2006843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4C4520-6444-A64D-6CA9-140B0ED234EB}"/>
              </a:ext>
            </a:extLst>
          </p:cNvPr>
          <p:cNvCxnSpPr/>
          <p:nvPr/>
        </p:nvCxnSpPr>
        <p:spPr>
          <a:xfrm>
            <a:off x="2640624" y="2001470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34A85C-8E0D-47C6-A7E5-8E9F0BC5A56B}"/>
              </a:ext>
            </a:extLst>
          </p:cNvPr>
          <p:cNvCxnSpPr>
            <a:cxnSpLocks/>
          </p:cNvCxnSpPr>
          <p:nvPr/>
        </p:nvCxnSpPr>
        <p:spPr>
          <a:xfrm>
            <a:off x="2640624" y="2417638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2A56695-74A2-2326-0EB7-E8DF2D87694E}"/>
              </a:ext>
            </a:extLst>
          </p:cNvPr>
          <p:cNvCxnSpPr/>
          <p:nvPr/>
        </p:nvCxnSpPr>
        <p:spPr>
          <a:xfrm>
            <a:off x="3115409" y="2013191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9C542C-7DBF-7087-197D-497AB869C0CF}"/>
              </a:ext>
            </a:extLst>
          </p:cNvPr>
          <p:cNvCxnSpPr>
            <a:cxnSpLocks/>
          </p:cNvCxnSpPr>
          <p:nvPr/>
        </p:nvCxnSpPr>
        <p:spPr>
          <a:xfrm>
            <a:off x="3115409" y="2018565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54C177F-EA5B-7A7C-0E9E-77BAA7AED529}"/>
              </a:ext>
            </a:extLst>
          </p:cNvPr>
          <p:cNvCxnSpPr/>
          <p:nvPr/>
        </p:nvCxnSpPr>
        <p:spPr>
          <a:xfrm>
            <a:off x="3582867" y="2013192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0FDDA39-689E-5208-1172-2B77376DA4BB}"/>
              </a:ext>
            </a:extLst>
          </p:cNvPr>
          <p:cNvCxnSpPr>
            <a:cxnSpLocks/>
          </p:cNvCxnSpPr>
          <p:nvPr/>
        </p:nvCxnSpPr>
        <p:spPr>
          <a:xfrm>
            <a:off x="3582867" y="2429360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76C8B5A-2C22-AAF9-4485-520E4BD08E86}"/>
              </a:ext>
            </a:extLst>
          </p:cNvPr>
          <p:cNvCxnSpPr/>
          <p:nvPr/>
        </p:nvCxnSpPr>
        <p:spPr>
          <a:xfrm>
            <a:off x="4057652" y="2012213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234365-D792-FB46-A37D-81382A695274}"/>
              </a:ext>
            </a:extLst>
          </p:cNvPr>
          <p:cNvCxnSpPr>
            <a:cxnSpLocks/>
          </p:cNvCxnSpPr>
          <p:nvPr/>
        </p:nvCxnSpPr>
        <p:spPr>
          <a:xfrm>
            <a:off x="4057652" y="2017587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493567-B0C7-876F-8D9B-DD103C8F34F2}"/>
              </a:ext>
            </a:extLst>
          </p:cNvPr>
          <p:cNvCxnSpPr/>
          <p:nvPr/>
        </p:nvCxnSpPr>
        <p:spPr>
          <a:xfrm>
            <a:off x="4525110" y="2012214"/>
            <a:ext cx="0" cy="416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F1F31-8B49-91E5-6EA8-6DA29A94EAEA}"/>
              </a:ext>
            </a:extLst>
          </p:cNvPr>
          <p:cNvCxnSpPr>
            <a:cxnSpLocks/>
          </p:cNvCxnSpPr>
          <p:nvPr/>
        </p:nvCxnSpPr>
        <p:spPr>
          <a:xfrm>
            <a:off x="4525110" y="2428382"/>
            <a:ext cx="474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7EAD84E-446A-0090-E727-700BF08B1A59}"/>
              </a:ext>
            </a:extLst>
          </p:cNvPr>
          <p:cNvSpPr txBox="1"/>
          <p:nvPr/>
        </p:nvSpPr>
        <p:spPr>
          <a:xfrm>
            <a:off x="1143000" y="3666015"/>
            <a:ext cx="990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作用？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同步：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时钟信号用于同步计算机中所有组件的操作，包括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CPU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、内存、输入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输出设备等。通过提供一致的时间基准，时钟确保了不同组件之间的协调和有序运行。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时间测量：时钟提供了时间测量的基础。通过计数时钟周期，计算机可以测量和记录时间，从而支持各种时间相关功能，如时间戳、计时器和计数器等。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C4ABD60C-0FE2-6CA8-AB91-BF820318B3A5}"/>
              </a:ext>
            </a:extLst>
          </p:cNvPr>
          <p:cNvSpPr txBox="1"/>
          <p:nvPr/>
        </p:nvSpPr>
        <p:spPr>
          <a:xfrm>
            <a:off x="5564012" y="775926"/>
            <a:ext cx="4708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时钟信号就是计算机的脉搏，寄存器等时序逻辑器件依赖时钟的上升沿和下降沿运作。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时钟频率越高，计算机的运算能力越强，功耗也越大。为了平衡运算能力与工号，</a:t>
            </a:r>
            <a:r>
              <a:rPr lang="en-US" altLang="zh-CN" dirty="0"/>
              <a:t>STM32</a:t>
            </a:r>
            <a:r>
              <a:rPr lang="zh-CN" altLang="en-US" dirty="0"/>
              <a:t>设计了非常复杂的时钟系统。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ECE120</a:t>
            </a:r>
            <a:r>
              <a:rPr lang="zh-CN" altLang="en-US" b="1" dirty="0"/>
              <a:t>将详细介绍。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6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7956E56C-C3F1-4DDA-8C0D-5A3212DAD5CF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EFA8AEF7-CAE9-495F-AC4C-2B1E9B3AA0F7}"/>
              </a:ext>
            </a:extLst>
          </p:cNvPr>
          <p:cNvSpPr txBox="1"/>
          <p:nvPr/>
        </p:nvSpPr>
        <p:spPr>
          <a:xfrm>
            <a:off x="979906" y="471160"/>
            <a:ext cx="334271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时钟树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1AC280-C9FD-F8FF-AA1D-7177D03C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250" y="270501"/>
            <a:ext cx="4723568" cy="62246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4790DA-169A-E68D-50C8-2C9B5CE93D70}"/>
              </a:ext>
            </a:extLst>
          </p:cNvPr>
          <p:cNvSpPr txBox="1"/>
          <p:nvPr/>
        </p:nvSpPr>
        <p:spPr>
          <a:xfrm>
            <a:off x="979906" y="1397675"/>
            <a:ext cx="37121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时钟源：</a:t>
            </a:r>
            <a:endParaRPr lang="en-US" altLang="zh-CN" dirty="0"/>
          </a:p>
          <a:p>
            <a:r>
              <a:rPr lang="en-US" altLang="zh-CN" dirty="0"/>
              <a:t>LSE</a:t>
            </a:r>
            <a:r>
              <a:rPr lang="zh-CN" altLang="en-US" dirty="0"/>
              <a:t>：低速外部时钟</a:t>
            </a:r>
            <a:endParaRPr lang="en-US" altLang="zh-CN" dirty="0"/>
          </a:p>
          <a:p>
            <a:r>
              <a:rPr lang="en-US" altLang="zh-CN" dirty="0"/>
              <a:t>LSI</a:t>
            </a:r>
            <a:r>
              <a:rPr lang="zh-CN" altLang="en-US" dirty="0"/>
              <a:t>：低速内部时钟</a:t>
            </a:r>
            <a:endParaRPr lang="en-US" altLang="zh-CN" dirty="0"/>
          </a:p>
          <a:p>
            <a:r>
              <a:rPr lang="en-US" altLang="zh-CN" dirty="0"/>
              <a:t>HSE</a:t>
            </a:r>
            <a:r>
              <a:rPr lang="zh-CN" altLang="en-US" dirty="0"/>
              <a:t>：高速外部时钟</a:t>
            </a:r>
            <a:endParaRPr lang="en-US" altLang="zh-CN" dirty="0"/>
          </a:p>
          <a:p>
            <a:r>
              <a:rPr lang="en-US" altLang="zh-CN" dirty="0"/>
              <a:t>HSI</a:t>
            </a:r>
            <a:r>
              <a:rPr lang="zh-CN" altLang="en-US" dirty="0"/>
              <a:t>：高速内部时钟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外部时钟一般采用晶体振荡器，频率更加稳定，适用于精确场景。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常用名词：</a:t>
            </a:r>
            <a:endParaRPr lang="en-US" altLang="zh-CN" dirty="0"/>
          </a:p>
          <a:p>
            <a:r>
              <a:rPr lang="zh-CN" altLang="en-US" dirty="0"/>
              <a:t>分频器（</a:t>
            </a:r>
            <a:r>
              <a:rPr lang="en-US" altLang="zh-CN" dirty="0"/>
              <a:t>DIV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PLL</a:t>
            </a:r>
            <a:r>
              <a:rPr lang="zh-CN" altLang="en-US" dirty="0"/>
              <a:t>倍频锁相环（倍频器）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一般来说，时钟周期越短，工作频率越高，性能越好，能耗也越高。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40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64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zh-CN" altLang="en-US" sz="3600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通用输入输出</a:t>
            </a:r>
            <a:r>
              <a:rPr lang="en-US" altLang="zh-CN" sz="3600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GPIO</a:t>
            </a:r>
            <a:endParaRPr lang="zh-CN" altLang="zh-CN" sz="3600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463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2041575" y="1106873"/>
            <a:ext cx="8108850" cy="4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676" tIns="67839" rIns="135676" bIns="67839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6" y="471160"/>
            <a:ext cx="37151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通用输入输出原理图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41727E-D58A-5735-2E17-5622EF19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020" y="1343336"/>
            <a:ext cx="7056119" cy="42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0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2041575" y="1106873"/>
            <a:ext cx="8108850" cy="4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676" tIns="67839" rIns="135676" bIns="67839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6" y="471160"/>
            <a:ext cx="37151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通用输入输出原理图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FCDDF9-AB46-D5F3-DAF3-C56EF3497938}"/>
              </a:ext>
            </a:extLst>
          </p:cNvPr>
          <p:cNvSpPr txBox="1"/>
          <p:nvPr/>
        </p:nvSpPr>
        <p:spPr>
          <a:xfrm>
            <a:off x="876888" y="1219200"/>
            <a:ext cx="7192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GPIO</a:t>
            </a:r>
            <a:r>
              <a:rPr lang="zh-CN" altLang="en-US" dirty="0"/>
              <a:t>分为端口（</a:t>
            </a:r>
            <a:r>
              <a:rPr lang="en-US" altLang="zh-CN" dirty="0"/>
              <a:t>Port</a:t>
            </a:r>
            <a:r>
              <a:rPr lang="zh-CN" altLang="en-US" dirty="0"/>
              <a:t>）若干，编号为</a:t>
            </a:r>
            <a:r>
              <a:rPr lang="en-US" altLang="zh-CN" dirty="0"/>
              <a:t>ABCD…</a:t>
            </a:r>
          </a:p>
          <a:p>
            <a:r>
              <a:rPr lang="zh-CN" altLang="en-US" dirty="0"/>
              <a:t>每个端口分别对应</a:t>
            </a:r>
            <a:r>
              <a:rPr lang="en-US" altLang="zh-CN" dirty="0"/>
              <a:t>16</a:t>
            </a:r>
            <a:r>
              <a:rPr lang="zh-CN" altLang="en-US" dirty="0"/>
              <a:t>个引脚（</a:t>
            </a:r>
            <a:r>
              <a:rPr lang="en-US" altLang="zh-CN" dirty="0"/>
              <a:t>Pin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GPIOB</a:t>
            </a:r>
            <a:r>
              <a:rPr lang="zh-CN" altLang="en-US" dirty="0"/>
              <a:t>的第</a:t>
            </a:r>
            <a:r>
              <a:rPr lang="en-US" altLang="zh-CN" dirty="0"/>
              <a:t>10</a:t>
            </a:r>
            <a:r>
              <a:rPr lang="zh-CN" altLang="en-US" dirty="0"/>
              <a:t>号引脚，</a:t>
            </a:r>
            <a:r>
              <a:rPr lang="en-US" altLang="zh-CN" dirty="0"/>
              <a:t>GPIOE</a:t>
            </a:r>
            <a:r>
              <a:rPr lang="zh-CN" altLang="en-US" dirty="0"/>
              <a:t>的第五号引脚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对于每个</a:t>
            </a:r>
            <a:r>
              <a:rPr lang="en-US" altLang="zh-CN" dirty="0" err="1"/>
              <a:t>GPIOx</a:t>
            </a:r>
            <a:r>
              <a:rPr lang="en-US" altLang="zh-CN" dirty="0"/>
              <a:t>, </a:t>
            </a:r>
            <a:r>
              <a:rPr lang="zh-CN" altLang="en-US" dirty="0"/>
              <a:t>都有</a:t>
            </a:r>
            <a:r>
              <a:rPr lang="en-US" altLang="zh-CN" dirty="0"/>
              <a:t>9</a:t>
            </a:r>
            <a:r>
              <a:rPr lang="zh-CN" altLang="en-US" dirty="0"/>
              <a:t>个寄存器控制。</a:t>
            </a:r>
            <a:endParaRPr lang="en-US" altLang="zh-CN" dirty="0"/>
          </a:p>
          <a:p>
            <a:r>
              <a:rPr lang="zh-CN" altLang="en-US" dirty="0"/>
              <a:t>分别为：</a:t>
            </a:r>
            <a:endParaRPr lang="en-US" altLang="zh-CN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端口模式寄存器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端口输出类型寄存器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端口输出速度寄存器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端口上拉</a:t>
            </a:r>
            <a:r>
              <a:rPr lang="en-US" altLang="zh-CN" b="1" dirty="0"/>
              <a:t>/</a:t>
            </a:r>
            <a:r>
              <a:rPr lang="zh-CN" altLang="en-US" b="1" dirty="0"/>
              <a:t>下拉寄存器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端口输入数据寄存器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端口输出数据寄存器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端口置位</a:t>
            </a:r>
            <a:r>
              <a:rPr lang="en-US" altLang="zh-CN" b="1" dirty="0"/>
              <a:t>/</a:t>
            </a:r>
            <a:r>
              <a:rPr lang="zh-CN" altLang="en-US" b="1" dirty="0"/>
              <a:t>复位寄存器 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复用功能低位寄存器</a:t>
            </a:r>
            <a:endParaRPr lang="en-US" altLang="zh-CN" b="1" dirty="0"/>
          </a:p>
          <a:p>
            <a:r>
              <a:rPr lang="en-US" altLang="zh-CN" b="1" dirty="0"/>
              <a:t>GPIO </a:t>
            </a:r>
            <a:r>
              <a:rPr lang="zh-CN" altLang="en-US" b="1" dirty="0"/>
              <a:t>复用功能高位寄存器</a:t>
            </a:r>
          </a:p>
        </p:txBody>
      </p:sp>
    </p:spTree>
    <p:extLst>
      <p:ext uri="{BB962C8B-B14F-4D97-AF65-F5344CB8AC3E}">
        <p14:creationId xmlns:p14="http://schemas.microsoft.com/office/powerpoint/2010/main" val="261521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2041575" y="1106873"/>
            <a:ext cx="8108850" cy="4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676" tIns="67839" rIns="135676" bIns="67839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86256" y="442342"/>
            <a:ext cx="37151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如何学习阅读文档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CCB457-44E9-0930-BF9F-C235EB40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41" y="1626768"/>
            <a:ext cx="6718321" cy="4327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4A9D43-6E4A-89D6-80CE-058F70AA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121" y="322061"/>
            <a:ext cx="4886038" cy="29571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119BB22-07BF-D468-930F-A5A9ADF27572}"/>
              </a:ext>
            </a:extLst>
          </p:cNvPr>
          <p:cNvSpPr txBox="1"/>
          <p:nvPr/>
        </p:nvSpPr>
        <p:spPr>
          <a:xfrm>
            <a:off x="8210550" y="42291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主要了解四种输入输出模式。</a:t>
            </a:r>
          </a:p>
        </p:txBody>
      </p:sp>
    </p:spTree>
    <p:extLst>
      <p:ext uri="{BB962C8B-B14F-4D97-AF65-F5344CB8AC3E}">
        <p14:creationId xmlns:p14="http://schemas.microsoft.com/office/powerpoint/2010/main" val="6929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2041575" y="1106873"/>
            <a:ext cx="8108850" cy="4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676" tIns="67839" rIns="135676" bIns="67839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86256" y="442342"/>
            <a:ext cx="37151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如何学习阅读文档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571D25-8620-408F-91EE-87C684E3B615}"/>
              </a:ext>
            </a:extLst>
          </p:cNvPr>
          <p:cNvSpPr txBox="1"/>
          <p:nvPr/>
        </p:nvSpPr>
        <p:spPr>
          <a:xfrm>
            <a:off x="8553450" y="42989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主要了解推挽输出。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2683D4-7B30-C26F-D83C-C35035760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1" y="2133119"/>
            <a:ext cx="7613650" cy="2591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4A9D43-6E4A-89D6-80CE-058F70AA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121" y="322061"/>
            <a:ext cx="4886038" cy="29571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F0B5F2-D156-706C-DB82-F44C0804E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88" y="4668282"/>
            <a:ext cx="5116602" cy="1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2041575" y="1106873"/>
            <a:ext cx="8108850" cy="4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676" tIns="67839" rIns="135676" bIns="67839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86256" y="442342"/>
            <a:ext cx="37151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什么是复用功能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7022DD-11C7-5997-8C5D-9E75A62F6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9" y="1277580"/>
            <a:ext cx="6195597" cy="42532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764973-9550-FF86-F012-3AEBAB5EA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986" y="1277580"/>
            <a:ext cx="4312983" cy="26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2041575" y="1106873"/>
            <a:ext cx="8108850" cy="4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676" tIns="67839" rIns="135676" bIns="67839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86256" y="442342"/>
            <a:ext cx="3715186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什么是复用功能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14F0C7-1A38-FA2C-B9DE-D2B14FFF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462" y="954448"/>
            <a:ext cx="4035548" cy="37994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764973-9550-FF86-F012-3AEBAB5EA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510" y="1106873"/>
            <a:ext cx="4312983" cy="2610325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169B650-3987-B7FD-6055-63A343505F2E}"/>
              </a:ext>
            </a:extLst>
          </p:cNvPr>
          <p:cNvCxnSpPr>
            <a:cxnSpLocks/>
          </p:cNvCxnSpPr>
          <p:nvPr/>
        </p:nvCxnSpPr>
        <p:spPr>
          <a:xfrm>
            <a:off x="6267450" y="3333750"/>
            <a:ext cx="1339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21846E7-11BA-3FF6-7B9C-09C61DE4FBCC}"/>
              </a:ext>
            </a:extLst>
          </p:cNvPr>
          <p:cNvCxnSpPr>
            <a:cxnSpLocks/>
          </p:cNvCxnSpPr>
          <p:nvPr/>
        </p:nvCxnSpPr>
        <p:spPr>
          <a:xfrm>
            <a:off x="6267450" y="2711450"/>
            <a:ext cx="0" cy="622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E777B1AA-0A85-5C9B-043F-16E20AE24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49" y="5003800"/>
            <a:ext cx="5853754" cy="1073694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36617C8-7071-E3C8-38A5-43173EA66BD8}"/>
              </a:ext>
            </a:extLst>
          </p:cNvPr>
          <p:cNvCxnSpPr>
            <a:cxnSpLocks/>
          </p:cNvCxnSpPr>
          <p:nvPr/>
        </p:nvCxnSpPr>
        <p:spPr>
          <a:xfrm flipV="1">
            <a:off x="5594350" y="4753903"/>
            <a:ext cx="0" cy="249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9A5FF-A3F5-39F7-8593-36F979C542D7}"/>
              </a:ext>
            </a:extLst>
          </p:cNvPr>
          <p:cNvSpPr/>
          <p:nvPr/>
        </p:nvSpPr>
        <p:spPr>
          <a:xfrm>
            <a:off x="692490" y="1285875"/>
            <a:ext cx="1440159" cy="666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</a:t>
            </a:r>
            <a:r>
              <a:rPr lang="zh-CN" altLang="en-US" dirty="0"/>
              <a:t>硬件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A49A7C-F74C-06F1-4ACE-DD9CF199F755}"/>
              </a:ext>
            </a:extLst>
          </p:cNvPr>
          <p:cNvCxnSpPr>
            <a:cxnSpLocks/>
          </p:cNvCxnSpPr>
          <p:nvPr/>
        </p:nvCxnSpPr>
        <p:spPr>
          <a:xfrm>
            <a:off x="2132649" y="1619250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803B251-CDB0-D245-036A-854536BC4BCB}"/>
              </a:ext>
            </a:extLst>
          </p:cNvPr>
          <p:cNvSpPr/>
          <p:nvPr/>
        </p:nvSpPr>
        <p:spPr>
          <a:xfrm>
            <a:off x="692490" y="2131627"/>
            <a:ext cx="1440159" cy="666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</a:t>
            </a:r>
            <a:r>
              <a:rPr lang="zh-CN" altLang="en-US" dirty="0"/>
              <a:t>硬件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A452D4A-EF65-48D5-1E4B-2EC8A82CBAF2}"/>
              </a:ext>
            </a:extLst>
          </p:cNvPr>
          <p:cNvSpPr/>
          <p:nvPr/>
        </p:nvSpPr>
        <p:spPr>
          <a:xfrm>
            <a:off x="692490" y="3001577"/>
            <a:ext cx="1440159" cy="666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硬件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1BA11C-E3E1-B4F6-BB8A-C8895309F2D5}"/>
              </a:ext>
            </a:extLst>
          </p:cNvPr>
          <p:cNvSpPr txBox="1"/>
          <p:nvPr/>
        </p:nvSpPr>
        <p:spPr>
          <a:xfrm>
            <a:off x="1135875" y="377900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494243-A4D7-FAF2-AAEC-A0AB652533FF}"/>
              </a:ext>
            </a:extLst>
          </p:cNvPr>
          <p:cNvSpPr txBox="1"/>
          <p:nvPr/>
        </p:nvSpPr>
        <p:spPr>
          <a:xfrm>
            <a:off x="447899" y="4329137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对于不同型号、不同端口的</a:t>
            </a:r>
            <a:r>
              <a:rPr lang="en-US" altLang="zh-CN" dirty="0"/>
              <a:t>STM32GPIO</a:t>
            </a:r>
            <a:r>
              <a:rPr lang="zh-CN" altLang="en-US" dirty="0"/>
              <a:t>，硬件的选项也不同，具体如何复用应查找手册。</a:t>
            </a:r>
          </a:p>
        </p:txBody>
      </p:sp>
    </p:spTree>
    <p:extLst>
      <p:ext uri="{BB962C8B-B14F-4D97-AF65-F5344CB8AC3E}">
        <p14:creationId xmlns:p14="http://schemas.microsoft.com/office/powerpoint/2010/main" val="156221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2041575" y="1106873"/>
            <a:ext cx="8108850" cy="464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676" tIns="67839" rIns="135676" bIns="67839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86256" y="442342"/>
            <a:ext cx="7865644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B3E54"/>
                </a:solidFill>
                <a:cs typeface="+mn-ea"/>
                <a:sym typeface="+mn-lt"/>
              </a:rPr>
              <a:t>Robomaster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 A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型开发板原理图中的</a:t>
            </a:r>
            <a:r>
              <a:rPr lang="en-US" altLang="zh-CN" sz="2400" dirty="0">
                <a:solidFill>
                  <a:srgbClr val="2B3E54"/>
                </a:solidFill>
                <a:cs typeface="+mn-ea"/>
                <a:sym typeface="+mn-lt"/>
              </a:rPr>
              <a:t>STM32F427</a:t>
            </a:r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复用表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18E47CF6-60A6-E89B-EA33-7ADD15D17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575" y="999360"/>
            <a:ext cx="7664517" cy="52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2532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回顾：构成计算机的要素（普林斯顿结构）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CCFCC93-7F5A-82C2-E159-9D0DE075504B}"/>
              </a:ext>
            </a:extLst>
          </p:cNvPr>
          <p:cNvSpPr/>
          <p:nvPr/>
        </p:nvSpPr>
        <p:spPr>
          <a:xfrm>
            <a:off x="2330476" y="4094847"/>
            <a:ext cx="2145323" cy="849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ALU</a:t>
            </a:r>
          </a:p>
          <a:p>
            <a:pPr algn="ctr"/>
            <a:r>
              <a:rPr lang="zh-CN" altLang="en-US" dirty="0"/>
              <a:t>算数逻辑单元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B9ACF17-02DC-7368-0177-A36EB2DCDC5A}"/>
              </a:ext>
            </a:extLst>
          </p:cNvPr>
          <p:cNvSpPr/>
          <p:nvPr/>
        </p:nvSpPr>
        <p:spPr>
          <a:xfrm>
            <a:off x="2330476" y="3004038"/>
            <a:ext cx="2145323" cy="849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控制单元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E674FC-1D3B-358C-A669-E2611989E303}"/>
              </a:ext>
            </a:extLst>
          </p:cNvPr>
          <p:cNvSpPr/>
          <p:nvPr/>
        </p:nvSpPr>
        <p:spPr>
          <a:xfrm>
            <a:off x="979905" y="2570846"/>
            <a:ext cx="902677" cy="2373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0949710-0637-B385-249A-C1FAC0C4E7FB}"/>
              </a:ext>
            </a:extLst>
          </p:cNvPr>
          <p:cNvSpPr/>
          <p:nvPr/>
        </p:nvSpPr>
        <p:spPr>
          <a:xfrm>
            <a:off x="4923693" y="2570845"/>
            <a:ext cx="902677" cy="2373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37CA3AC-0718-9451-DB66-E9FB9C9FE5DA}"/>
              </a:ext>
            </a:extLst>
          </p:cNvPr>
          <p:cNvSpPr/>
          <p:nvPr/>
        </p:nvSpPr>
        <p:spPr>
          <a:xfrm>
            <a:off x="2330476" y="1858528"/>
            <a:ext cx="2145323" cy="849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1BA159-DB9D-17DB-071F-99A43818C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625" y="471160"/>
            <a:ext cx="4491821" cy="579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课后作业</a:t>
            </a:r>
            <a:endParaRPr lang="zh-CN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078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578044" y="2850866"/>
            <a:ext cx="3823483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5867" b="1" spc="-200" dirty="0">
                <a:solidFill>
                  <a:srgbClr val="0B1431"/>
                </a:solidFill>
                <a:cs typeface="+mn-ea"/>
                <a:sym typeface="+mn-lt"/>
              </a:rPr>
              <a:t>谢谢观看！</a:t>
            </a:r>
          </a:p>
        </p:txBody>
      </p:sp>
      <p:sp>
        <p:nvSpPr>
          <p:cNvPr id="2" name="矩形 1"/>
          <p:cNvSpPr/>
          <p:nvPr/>
        </p:nvSpPr>
        <p:spPr>
          <a:xfrm>
            <a:off x="1831891" y="3951199"/>
            <a:ext cx="1248139" cy="60959"/>
          </a:xfrm>
          <a:prstGeom prst="rect">
            <a:avLst/>
          </a:prstGeom>
          <a:solidFill>
            <a:srgbClr val="0B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0B143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61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">
        <p14:vortex dir="r"/>
      </p:transition>
    </mc:Choice>
    <mc:Fallback xmlns="">
      <p:transition spd="slow" advTm="9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625323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哈佛结构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74CF5F-6F94-9BC7-923D-23F4FCEBE669}"/>
              </a:ext>
            </a:extLst>
          </p:cNvPr>
          <p:cNvSpPr txBox="1"/>
          <p:nvPr/>
        </p:nvSpPr>
        <p:spPr>
          <a:xfrm>
            <a:off x="979905" y="1245467"/>
            <a:ext cx="9494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 哈佛结构是一种将程序指令存储和数据存储分开的存储器结构，它的主要特点是将程序和数据存储在不同的存储空间中，即程序存储器和数据存储器是两个独立的存储器，每个存储器独立编址、独立访问，目的是为了减轻程序运行时的访存瓶颈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420AF7-A00E-8BB6-C971-19253F7B03CE}"/>
              </a:ext>
            </a:extLst>
          </p:cNvPr>
          <p:cNvSpPr txBox="1"/>
          <p:nvPr/>
        </p:nvSpPr>
        <p:spPr>
          <a:xfrm>
            <a:off x="979905" y="2538045"/>
            <a:ext cx="4735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什么是数据？</a:t>
            </a:r>
            <a:endParaRPr lang="en-US" altLang="zh-CN" dirty="0"/>
          </a:p>
          <a:p>
            <a:r>
              <a:rPr lang="zh-CN" altLang="en-US" dirty="0"/>
              <a:t>比如一张图片的像素信息（存放在内存当中）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什么是指令？</a:t>
            </a:r>
            <a:endParaRPr lang="en-US" altLang="zh-CN" dirty="0"/>
          </a:p>
          <a:p>
            <a:r>
              <a:rPr lang="en-US" altLang="zh-CN" dirty="0"/>
              <a:t>a = a + 1; </a:t>
            </a:r>
            <a:r>
              <a:rPr lang="zh-CN" altLang="en-US" dirty="0"/>
              <a:t>可执行的二进制命令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496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2355309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系统架构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4BFBF2-68B0-A240-4470-4E09F977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260" y="1132717"/>
            <a:ext cx="7913077" cy="52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5" y="471160"/>
            <a:ext cx="2232217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系统架构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58133F-F4E0-ADA1-B718-9807C7AD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22" y="1264866"/>
            <a:ext cx="5283760" cy="23223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A1B0D78-1CFD-FF77-C1CC-C8D7B4155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785" y="1044181"/>
            <a:ext cx="3645875" cy="2438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9B0094-8E1A-6BF6-43FE-1A924D442BEC}"/>
              </a:ext>
            </a:extLst>
          </p:cNvPr>
          <p:cNvSpPr txBox="1"/>
          <p:nvPr/>
        </p:nvSpPr>
        <p:spPr>
          <a:xfrm>
            <a:off x="795015" y="4933683"/>
            <a:ext cx="9357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参见</a:t>
            </a:r>
            <a:r>
              <a:rPr lang="en-US" altLang="zh-CN" dirty="0"/>
              <a:t>STM32F4</a:t>
            </a:r>
            <a:r>
              <a:rPr lang="zh-CN" altLang="en-US" dirty="0"/>
              <a:t>中文参考手册：</a:t>
            </a:r>
            <a:endParaRPr lang="en-US" altLang="zh-CN" dirty="0"/>
          </a:p>
          <a:p>
            <a:r>
              <a:rPr lang="en-US" altLang="zh-CN" dirty="0"/>
              <a:t>https://github.com/Meta-Team/Datasheets/blob/master/STM32F4/STM32F4xx%E4%B8%AD%E6%96%87%E5%8F%82%E8%80%83%E6%89%8B%E5%86%8C.pdf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D99AB3-34F3-6410-6B37-89F86D52C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631" y="3772793"/>
            <a:ext cx="5529124" cy="15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1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0"/>
          <p:cNvSpPr>
            <a:spLocks noChangeAspect="1"/>
          </p:cNvSpPr>
          <p:nvPr/>
        </p:nvSpPr>
        <p:spPr>
          <a:xfrm>
            <a:off x="4751851" y="1604797"/>
            <a:ext cx="2496277" cy="2185899"/>
          </a:xfrm>
          <a:prstGeom prst="hexagon">
            <a:avLst/>
          </a:prstGeom>
          <a:solidFill>
            <a:srgbClr val="2B3E5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文本框 8"/>
          <p:cNvSpPr>
            <a:spLocks noChangeArrowheads="1"/>
          </p:cNvSpPr>
          <p:nvPr/>
        </p:nvSpPr>
        <p:spPr bwMode="auto">
          <a:xfrm>
            <a:off x="3270374" y="4188701"/>
            <a:ext cx="5651252" cy="9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21" tIns="45712" rIns="91421" bIns="45712">
            <a:spAutoFit/>
          </a:bodyPr>
          <a:lstStyle/>
          <a:p>
            <a:pPr algn="ctr"/>
            <a:r>
              <a:rPr lang="en-US" altLang="zh-CN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STM32</a:t>
            </a:r>
            <a:r>
              <a:rPr lang="zh-CN" altLang="en-US" sz="5333" b="1" kern="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外设</a:t>
            </a:r>
            <a:endParaRPr lang="zh-CN" altLang="zh-CN" sz="5333" b="1" kern="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10"/>
          <p:cNvSpPr>
            <a:spLocks noChangeAspect="1"/>
          </p:cNvSpPr>
          <p:nvPr/>
        </p:nvSpPr>
        <p:spPr>
          <a:xfrm>
            <a:off x="6483819" y="3263650"/>
            <a:ext cx="956331" cy="837424"/>
          </a:xfrm>
          <a:prstGeom prst="hexagon">
            <a:avLst/>
          </a:prstGeom>
          <a:solidFill>
            <a:srgbClr val="2B3E54"/>
          </a:soli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63862" y="3351277"/>
            <a:ext cx="74571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7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481">
        <p:blinds dir="vert"/>
      </p:transition>
    </mc:Choice>
    <mc:Fallback xmlns="">
      <p:transition spd="slow" advTm="1481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67" grpId="0" bldLvl="0" autoUpdateAnimBg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6" y="471160"/>
            <a:ext cx="131781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外设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FC6CCB-93FD-3B34-EA12-950DA8275A5E}"/>
              </a:ext>
            </a:extLst>
          </p:cNvPr>
          <p:cNvSpPr txBox="1"/>
          <p:nvPr/>
        </p:nvSpPr>
        <p:spPr>
          <a:xfrm>
            <a:off x="756138" y="1201189"/>
            <a:ext cx="8610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如何组装一台电脑？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dirty="0"/>
              <a:t>首先我们得先拥有一块主板（包含了我们的</a:t>
            </a:r>
            <a:r>
              <a:rPr lang="en-US" altLang="zh-CN" dirty="0"/>
              <a:t>CPU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然后，我们得有显示屏、键盘、扬声器。我们还得装显卡、声卡、无线网卡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STM32</a:t>
            </a:r>
            <a:r>
              <a:rPr lang="zh-CN" altLang="en-US" dirty="0"/>
              <a:t>等微处理器，显示屏、键盘、无线上网不是必须的。</a:t>
            </a:r>
            <a:endParaRPr lang="en-US" altLang="zh-CN" dirty="0"/>
          </a:p>
          <a:p>
            <a:r>
              <a:rPr lang="zh-CN" altLang="en-US" dirty="0"/>
              <a:t>未了实现不同的功能，我们的</a:t>
            </a:r>
            <a:r>
              <a:rPr lang="en-US" altLang="zh-CN" dirty="0"/>
              <a:t>STM32</a:t>
            </a:r>
            <a:r>
              <a:rPr lang="zh-CN" altLang="en-US" dirty="0"/>
              <a:t>需要完成一些基本功能，例如：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引出一些引脚，我可以控制是高电平还是低电平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添加一个</a:t>
            </a:r>
            <a:r>
              <a:rPr lang="en-US" altLang="zh-CN" dirty="0"/>
              <a:t>USB</a:t>
            </a:r>
            <a:r>
              <a:rPr lang="zh-CN" altLang="en-US" dirty="0"/>
              <a:t>串口，可以与电脑通信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一个定时器，在我需要的时候进行计时功能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……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13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5">
            <a:extLst>
              <a:ext uri="{FF2B5EF4-FFF2-40B4-BE49-F238E27FC236}">
                <a16:creationId xmlns:a16="http://schemas.microsoft.com/office/drawing/2014/main" id="{50CFBC5C-C61D-4A67-AC9E-9295E93D3309}"/>
              </a:ext>
            </a:extLst>
          </p:cNvPr>
          <p:cNvSpPr>
            <a:spLocks/>
          </p:cNvSpPr>
          <p:nvPr/>
        </p:nvSpPr>
        <p:spPr bwMode="auto">
          <a:xfrm>
            <a:off x="389654" y="391902"/>
            <a:ext cx="487234" cy="562546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2B3E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133" dirty="0"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0362A878-E015-4DBB-A8A6-397CF306BE02}"/>
              </a:ext>
            </a:extLst>
          </p:cNvPr>
          <p:cNvSpPr txBox="1"/>
          <p:nvPr/>
        </p:nvSpPr>
        <p:spPr>
          <a:xfrm>
            <a:off x="979906" y="471160"/>
            <a:ext cx="131781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2B3E54"/>
                </a:solidFill>
                <a:cs typeface="+mn-ea"/>
                <a:sym typeface="+mn-lt"/>
              </a:rPr>
              <a:t>外设</a:t>
            </a:r>
            <a:endParaRPr lang="en-US" altLang="zh-CN" sz="2400" dirty="0">
              <a:solidFill>
                <a:srgbClr val="2B3E54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416" y="6738805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2B3E54"/>
                </a:solidFill>
                <a:effectLst/>
                <a:uLnTx/>
                <a:uFillTx/>
              </a:rPr>
              <a:t>http://www.1ppt.com/hangye/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FC6CCB-93FD-3B34-EA12-950DA8275A5E}"/>
              </a:ext>
            </a:extLst>
          </p:cNvPr>
          <p:cNvSpPr txBox="1"/>
          <p:nvPr/>
        </p:nvSpPr>
        <p:spPr>
          <a:xfrm>
            <a:off x="756138" y="1201189"/>
            <a:ext cx="861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如何组装一台电脑？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引出一些引脚，我可以控制是高电平还是低电平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添加一个</a:t>
            </a:r>
            <a:r>
              <a:rPr lang="en-US" altLang="zh-CN" dirty="0"/>
              <a:t>USB</a:t>
            </a:r>
            <a:r>
              <a:rPr lang="zh-CN" altLang="en-US" dirty="0"/>
              <a:t>串口，可以与电脑通信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一个定时器，在我需要的时候进行计时功能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……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/>
              <a:t>采用什么</a:t>
            </a:r>
            <a:r>
              <a:rPr lang="en-US" altLang="zh-CN" dirty="0"/>
              <a:t>CPU</a:t>
            </a:r>
            <a:r>
              <a:rPr lang="zh-CN" altLang="en-US" dirty="0"/>
              <a:t>？</a:t>
            </a:r>
            <a:r>
              <a:rPr lang="en-US" altLang="zh-CN" dirty="0"/>
              <a:t>ARM Cortex</a:t>
            </a:r>
            <a:r>
              <a:rPr lang="zh-CN" altLang="en-US" dirty="0"/>
              <a:t>系列中央处理器。</a:t>
            </a:r>
            <a:endParaRPr lang="en-US" altLang="zh-CN" dirty="0"/>
          </a:p>
          <a:p>
            <a:r>
              <a:rPr lang="zh-CN" altLang="en-US" dirty="0"/>
              <a:t>配置哪些硬件？由意法半导体为我们完成并封装到</a:t>
            </a:r>
            <a:r>
              <a:rPr lang="en-US" altLang="zh-CN" dirty="0"/>
              <a:t>STM32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外设，类似于组装电脑时的无线网卡、显卡、声卡等硬件。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那么如果我想自定义硬件（外设）怎么办？</a:t>
            </a:r>
            <a:endParaRPr lang="en-US" altLang="zh-CN" sz="2000" b="1" dirty="0"/>
          </a:p>
          <a:p>
            <a:r>
              <a:rPr lang="zh-CN" altLang="en-US" dirty="0"/>
              <a:t>使用硬件描述语言生成半定制电路。学习</a:t>
            </a:r>
            <a:r>
              <a:rPr lang="en-US" altLang="zh-CN" dirty="0"/>
              <a:t>FPGA</a:t>
            </a:r>
            <a:r>
              <a:rPr lang="zh-CN" altLang="en-US" dirty="0"/>
              <a:t>可以解答你的疑问（</a:t>
            </a:r>
            <a:r>
              <a:rPr lang="en-US" altLang="zh-CN" dirty="0"/>
              <a:t>ECE385</a:t>
            </a:r>
            <a:r>
              <a:rPr lang="zh-CN" altLang="en-US" dirty="0"/>
              <a:t>）。自定义硬件不是培训感兴趣的话题。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84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7">
        <p14:doors dir="vert"/>
      </p:transition>
    </mc:Choice>
    <mc:Fallback xmlns="">
      <p:transition spd="slow" advTm="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通用产品介绍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gyl4iu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4552</TotalTime>
  <Words>1956</Words>
  <Application>Microsoft Office PowerPoint</Application>
  <PresentationFormat>宽屏</PresentationFormat>
  <Paragraphs>239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-apple-system</vt:lpstr>
      <vt:lpstr>Söhne</vt:lpstr>
      <vt:lpstr>等线</vt:lpstr>
      <vt:lpstr>微软雅黑</vt:lpstr>
      <vt:lpstr>Arial</vt:lpstr>
      <vt:lpstr>Impact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无人机</dc:title>
  <dc:creator>第一PPT</dc:creator>
  <cp:keywords>www.1ppt.com</cp:keywords>
  <dc:description>www.1ppt.com</dc:description>
  <cp:lastModifiedBy>Wu, FeiYang</cp:lastModifiedBy>
  <cp:revision>470</cp:revision>
  <dcterms:created xsi:type="dcterms:W3CDTF">2019-02-25T05:30:11Z</dcterms:created>
  <dcterms:modified xsi:type="dcterms:W3CDTF">2024-05-22T01:17:12Z</dcterms:modified>
</cp:coreProperties>
</file>