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yay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wrap="square"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wrap="square"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wrap="square"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wrap="square"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lvl="0">
              <a:spcBef>
                <a:spcPts val="0"/>
              </a:spcBef>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wrap="square"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wrap="square"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wrap="square"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rgbClr val="000000"/>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wrap="square"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2"/>
              </a:buClr>
              <a:buSzPct val="100000"/>
              <a:buFont typeface="Roboto"/>
              <a:buChar char="●"/>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p:spPr>
        <p:txBody>
          <a:bodyPr anchorCtr="0" anchor="b" bIns="91425" lIns="91425" rIns="91425" wrap="square" tIns="91425">
            <a:noAutofit/>
          </a:bodyPr>
          <a:lstStyle/>
          <a:p>
            <a:pPr lvl="0">
              <a:spcBef>
                <a:spcPts val="0"/>
              </a:spcBef>
              <a:buNone/>
            </a:pPr>
            <a:r>
              <a:rPr lang="en"/>
              <a:t>BOMB SQUAD</a:t>
            </a:r>
          </a:p>
        </p:txBody>
      </p:sp>
      <p:sp>
        <p:nvSpPr>
          <p:cNvPr id="68" name="Shape 68"/>
          <p:cNvSpPr txBox="1"/>
          <p:nvPr>
            <p:ph idx="1" type="subTitle"/>
          </p:nvPr>
        </p:nvSpPr>
        <p:spPr>
          <a:xfrm>
            <a:off x="390525" y="2789130"/>
            <a:ext cx="8222100" cy="432900"/>
          </a:xfrm>
          <a:prstGeom prst="rect">
            <a:avLst/>
          </a:prstGeom>
        </p:spPr>
        <p:txBody>
          <a:bodyPr anchorCtr="0" anchor="t" bIns="91425" lIns="91425" rIns="91425" wrap="square" tIns="91425">
            <a:noAutofit/>
          </a:bodyPr>
          <a:lstStyle/>
          <a:p>
            <a:pPr lvl="0">
              <a:spcBef>
                <a:spcPts val="0"/>
              </a:spcBef>
              <a:buNone/>
            </a:pPr>
            <a:r>
              <a:rPr lang="en" sz="2400"/>
              <a:t>ARC’s Pre ATMOS 2017 Workshop</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a:spcBef>
                <a:spcPts val="0"/>
              </a:spcBef>
              <a:buNone/>
            </a:pPr>
            <a:r>
              <a:rPr lang="en"/>
              <a:t>Bluetooth Connections</a:t>
            </a:r>
          </a:p>
        </p:txBody>
      </p:sp>
      <p:sp>
        <p:nvSpPr>
          <p:cNvPr id="121" name="Shape 121"/>
          <p:cNvSpPr txBox="1"/>
          <p:nvPr>
            <p:ph idx="1" type="body"/>
          </p:nvPr>
        </p:nvSpPr>
        <p:spPr>
          <a:xfrm>
            <a:off x="471900" y="1840275"/>
            <a:ext cx="8222100" cy="2710200"/>
          </a:xfrm>
          <a:prstGeom prst="rect">
            <a:avLst/>
          </a:prstGeom>
        </p:spPr>
        <p:txBody>
          <a:bodyPr anchorCtr="0" anchor="t" bIns="91425" lIns="91425" rIns="91425" wrap="square" tIns="91425">
            <a:noAutofit/>
          </a:bodyPr>
          <a:lstStyle/>
          <a:p>
            <a:pPr indent="457200" lvl="0" rtl="0">
              <a:spcBef>
                <a:spcPts val="0"/>
              </a:spcBef>
              <a:buNone/>
            </a:pPr>
            <a:r>
              <a:rPr lang="en">
                <a:solidFill>
                  <a:srgbClr val="000000"/>
                </a:solidFill>
              </a:rPr>
              <a:t>Tx ⇒  Rx (Tx if you are using AT commands)</a:t>
            </a:r>
          </a:p>
          <a:p>
            <a:pPr lvl="0" rtl="0">
              <a:spcBef>
                <a:spcPts val="0"/>
              </a:spcBef>
              <a:buNone/>
            </a:pPr>
            <a:r>
              <a:rPr lang="en">
                <a:solidFill>
                  <a:srgbClr val="000000"/>
                </a:solidFill>
              </a:rPr>
              <a:t>       	Rx ⇒  Tx(Rx if you are using AT commands)</a:t>
            </a:r>
          </a:p>
          <a:p>
            <a:pPr lvl="0">
              <a:spcBef>
                <a:spcPts val="0"/>
              </a:spcBef>
              <a:buNone/>
            </a:pPr>
            <a:r>
              <a:rPr lang="en">
                <a:solidFill>
                  <a:srgbClr val="000000"/>
                </a:solidFill>
              </a:rPr>
              <a:t>       	Vcc ⇒ 5v </a:t>
            </a:r>
          </a:p>
          <a:p>
            <a:pPr lvl="0">
              <a:spcBef>
                <a:spcPts val="0"/>
              </a:spcBef>
              <a:buNone/>
            </a:pPr>
            <a:r>
              <a:rPr lang="en">
                <a:solidFill>
                  <a:srgbClr val="000000"/>
                </a:solidFill>
              </a:rPr>
              <a:t>       	GND ⇒ GND</a:t>
            </a:r>
          </a:p>
          <a:p>
            <a:pPr lvl="0">
              <a:spcBef>
                <a:spcPts val="0"/>
              </a:spcBef>
              <a:buNone/>
            </a:pPr>
            <a:r>
              <a:rPr lang="en">
                <a:solidFill>
                  <a:srgbClr val="000000"/>
                </a:solidFill>
              </a:rPr>
              <a:t>Here we use it as a slave module which it is by default, and we interchange the pins of Rx and Tx.</a:t>
            </a:r>
          </a:p>
          <a:p>
            <a:pPr lvl="0">
              <a:spcBef>
                <a:spcPts val="0"/>
              </a:spcBef>
              <a:buNone/>
            </a:pPr>
            <a:r>
              <a:rPr lang="en">
                <a:solidFill>
                  <a:srgbClr val="000000"/>
                </a:solidFill>
              </a:rPr>
              <a:t>Why?</a:t>
            </a:r>
          </a:p>
          <a:p>
            <a:pPr lvl="0">
              <a:spcBef>
                <a:spcPts val="0"/>
              </a:spcBef>
              <a:buNone/>
            </a:pPr>
            <a:r>
              <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a:spcBef>
                <a:spcPts val="0"/>
              </a:spcBef>
              <a:buNone/>
            </a:pPr>
            <a:r>
              <a:rPr lang="en"/>
              <a:t>Pairing with App.</a:t>
            </a:r>
          </a:p>
        </p:txBody>
      </p:sp>
      <p:sp>
        <p:nvSpPr>
          <p:cNvPr id="127" name="Shape 127"/>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lvl="0">
              <a:spcBef>
                <a:spcPts val="0"/>
              </a:spcBef>
              <a:buNone/>
            </a:pPr>
            <a:r>
              <a:rPr lang="en">
                <a:solidFill>
                  <a:srgbClr val="000000"/>
                </a:solidFill>
              </a:rPr>
              <a:t>Download Control Joystick from App Store.</a:t>
            </a:r>
          </a:p>
          <a:p>
            <a:pPr lvl="0">
              <a:spcBef>
                <a:spcPts val="0"/>
              </a:spcBef>
              <a:buNone/>
            </a:pPr>
            <a:r>
              <a:rPr lang="en">
                <a:solidFill>
                  <a:srgbClr val="000000"/>
                </a:solidFill>
              </a:rPr>
              <a:t>Pair by entering Password “1234”.</a:t>
            </a:r>
          </a:p>
          <a:p>
            <a:pPr lvl="0">
              <a:spcBef>
                <a:spcPts val="0"/>
              </a:spcBef>
              <a:buNone/>
            </a:pPr>
            <a:r>
              <a:rPr lang="en">
                <a:solidFill>
                  <a:srgbClr val="000000"/>
                </a:solidFill>
              </a:rPr>
              <a:t>And Connect to car ⇒ HC-05.</a:t>
            </a:r>
          </a:p>
          <a:p>
            <a:pPr lvl="0">
              <a:spcBef>
                <a:spcPts val="0"/>
              </a:spcBef>
              <a:buNone/>
            </a:pPr>
            <a:r>
              <a:rPr lang="en">
                <a:solidFill>
                  <a:srgbClr val="000000"/>
                </a:solidFill>
              </a:rPr>
              <a:t>This uses the HC-05 as a slave and sends the data to the Rx pin of the controller which can then be read via Serial Communication.</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MFRC522 </a:t>
            </a:r>
            <a:r>
              <a:rPr lang="en"/>
              <a:t>Connections</a:t>
            </a:r>
          </a:p>
        </p:txBody>
      </p:sp>
      <p:sp>
        <p:nvSpPr>
          <p:cNvPr id="133" name="Shape 133"/>
          <p:cNvSpPr txBox="1"/>
          <p:nvPr>
            <p:ph idx="1" type="body"/>
          </p:nvPr>
        </p:nvSpPr>
        <p:spPr>
          <a:xfrm>
            <a:off x="471900" y="1919075"/>
            <a:ext cx="8222100" cy="2866200"/>
          </a:xfrm>
          <a:prstGeom prst="rect">
            <a:avLst/>
          </a:prstGeom>
        </p:spPr>
        <p:txBody>
          <a:bodyPr anchorCtr="0" anchor="t" bIns="91425" lIns="91425" rIns="91425" wrap="square" tIns="91425">
            <a:noAutofit/>
          </a:bodyPr>
          <a:lstStyle/>
          <a:p>
            <a:pPr lvl="0" rtl="0" algn="ctr">
              <a:spcBef>
                <a:spcPts val="0"/>
              </a:spcBef>
              <a:buNone/>
            </a:pPr>
            <a:r>
              <a:rPr lang="en" sz="3000">
                <a:solidFill>
                  <a:srgbClr val="000000"/>
                </a:solidFill>
              </a:rPr>
              <a:t>MFRC522</a:t>
            </a:r>
          </a:p>
          <a:p>
            <a:pPr indent="-228600" lvl="0" marL="457200" rtl="0">
              <a:spcBef>
                <a:spcPts val="0"/>
              </a:spcBef>
              <a:buClr>
                <a:srgbClr val="000000"/>
              </a:buClr>
            </a:pPr>
            <a:r>
              <a:rPr lang="en">
                <a:solidFill>
                  <a:srgbClr val="000000"/>
                </a:solidFill>
              </a:rPr>
              <a:t>Use the dedicated GPIOs pins we saved earlier.</a:t>
            </a:r>
          </a:p>
          <a:p>
            <a:pPr indent="-228600" lvl="0" marL="457200" rtl="0">
              <a:spcBef>
                <a:spcPts val="0"/>
              </a:spcBef>
              <a:buClr>
                <a:srgbClr val="000000"/>
              </a:buClr>
            </a:pPr>
            <a:r>
              <a:rPr lang="en">
                <a:solidFill>
                  <a:srgbClr val="000000"/>
                </a:solidFill>
              </a:rPr>
              <a:t>SCLK ⇒ D5</a:t>
            </a:r>
          </a:p>
          <a:p>
            <a:pPr indent="-228600" lvl="0" marL="457200" rtl="0">
              <a:spcBef>
                <a:spcPts val="0"/>
              </a:spcBef>
              <a:buClr>
                <a:srgbClr val="000000"/>
              </a:buClr>
            </a:pPr>
            <a:r>
              <a:rPr lang="en">
                <a:solidFill>
                  <a:srgbClr val="000000"/>
                </a:solidFill>
              </a:rPr>
              <a:t>MISO ⇒ D6</a:t>
            </a:r>
          </a:p>
          <a:p>
            <a:pPr indent="-228600" lvl="0" marL="457200" rtl="0">
              <a:spcBef>
                <a:spcPts val="0"/>
              </a:spcBef>
              <a:buClr>
                <a:srgbClr val="000000"/>
              </a:buClr>
            </a:pPr>
            <a:r>
              <a:rPr lang="en">
                <a:solidFill>
                  <a:srgbClr val="000000"/>
                </a:solidFill>
              </a:rPr>
              <a:t>MOSI ⇒ D7</a:t>
            </a:r>
          </a:p>
          <a:p>
            <a:pPr indent="-228600" lvl="0" marL="457200" rtl="0">
              <a:spcBef>
                <a:spcPts val="0"/>
              </a:spcBef>
              <a:buClr>
                <a:srgbClr val="000000"/>
              </a:buClr>
            </a:pPr>
            <a:r>
              <a:rPr lang="en">
                <a:solidFill>
                  <a:srgbClr val="000000"/>
                </a:solidFill>
              </a:rPr>
              <a:t>SDA   ⇒ D4</a:t>
            </a:r>
          </a:p>
          <a:p>
            <a:pPr indent="-228600" lvl="0" marL="457200" rtl="0">
              <a:spcBef>
                <a:spcPts val="0"/>
              </a:spcBef>
              <a:buClr>
                <a:srgbClr val="000000"/>
              </a:buClr>
            </a:pPr>
            <a:r>
              <a:rPr lang="en">
                <a:solidFill>
                  <a:srgbClr val="000000"/>
                </a:solidFill>
              </a:rPr>
              <a:t>RST   ⇒ D3</a:t>
            </a:r>
          </a:p>
        </p:txBody>
      </p:sp>
      <p:sp>
        <p:nvSpPr>
          <p:cNvPr id="134" name="Shape 134"/>
          <p:cNvSpPr txBox="1"/>
          <p:nvPr/>
        </p:nvSpPr>
        <p:spPr>
          <a:xfrm>
            <a:off x="5924350" y="1884050"/>
            <a:ext cx="3051600" cy="30231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pic>
        <p:nvPicPr>
          <p:cNvPr descr="9666424.jpg" id="139" name="Shape 139"/>
          <p:cNvPicPr preferRelativeResize="0"/>
          <p:nvPr/>
        </p:nvPicPr>
        <p:blipFill>
          <a:blip r:embed="rId3">
            <a:alphaModFix/>
          </a:blip>
          <a:stretch>
            <a:fillRect/>
          </a:stretch>
        </p:blipFill>
        <p:spPr>
          <a:xfrm>
            <a:off x="1476375" y="1428750"/>
            <a:ext cx="6191250" cy="2286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98250" y="16350"/>
            <a:ext cx="8826600" cy="602700"/>
          </a:xfrm>
          <a:prstGeom prst="rect">
            <a:avLst/>
          </a:prstGeom>
        </p:spPr>
        <p:txBody>
          <a:bodyPr anchorCtr="0" anchor="ctr" bIns="91425" lIns="91425" rIns="91425" wrap="square" tIns="91425">
            <a:noAutofit/>
          </a:bodyPr>
          <a:lstStyle/>
          <a:p>
            <a:pPr lvl="0" algn="ctr">
              <a:spcBef>
                <a:spcPts val="0"/>
              </a:spcBef>
              <a:buNone/>
            </a:pPr>
            <a:r>
              <a:rPr lang="en" sz="2400"/>
              <a:t>SPI : Serial Peripheral Interface</a:t>
            </a:r>
          </a:p>
        </p:txBody>
      </p:sp>
      <p:sp>
        <p:nvSpPr>
          <p:cNvPr id="145" name="Shape 145"/>
          <p:cNvSpPr txBox="1"/>
          <p:nvPr>
            <p:ph idx="4294967295" type="body"/>
          </p:nvPr>
        </p:nvSpPr>
        <p:spPr>
          <a:xfrm>
            <a:off x="192525" y="619050"/>
            <a:ext cx="4506900" cy="4388400"/>
          </a:xfrm>
          <a:prstGeom prst="rect">
            <a:avLst/>
          </a:prstGeom>
        </p:spPr>
        <p:txBody>
          <a:bodyPr anchorCtr="0" anchor="t" bIns="91425" lIns="91425" rIns="91425" wrap="square" tIns="91425">
            <a:noAutofit/>
          </a:bodyPr>
          <a:lstStyle/>
          <a:p>
            <a:pPr indent="-228600" lvl="0" marL="457200" rtl="0">
              <a:spcBef>
                <a:spcPts val="0"/>
              </a:spcBef>
              <a:buClr>
                <a:srgbClr val="000000"/>
              </a:buClr>
            </a:pPr>
            <a:r>
              <a:rPr lang="en">
                <a:solidFill>
                  <a:srgbClr val="000000"/>
                </a:solidFill>
              </a:rPr>
              <a:t>A protocol for communicating with multiple devices in an ordered way.</a:t>
            </a:r>
          </a:p>
          <a:p>
            <a:pPr indent="-228600" lvl="0" marL="457200" rtl="0">
              <a:spcBef>
                <a:spcPts val="0"/>
              </a:spcBef>
              <a:buClr>
                <a:srgbClr val="000000"/>
              </a:buClr>
            </a:pPr>
            <a:r>
              <a:rPr lang="en">
                <a:solidFill>
                  <a:srgbClr val="000000"/>
                </a:solidFill>
              </a:rPr>
              <a:t>N devices require not</a:t>
            </a:r>
            <a:br>
              <a:rPr lang="en">
                <a:solidFill>
                  <a:srgbClr val="000000"/>
                </a:solidFill>
              </a:rPr>
            </a:br>
            <a:r>
              <a:rPr lang="en">
                <a:solidFill>
                  <a:srgbClr val="000000"/>
                </a:solidFill>
              </a:rPr>
              <a:t>4N wires but only N+3 wires</a:t>
            </a:r>
          </a:p>
          <a:p>
            <a:pPr indent="-228600" lvl="0" marL="457200" rtl="0">
              <a:spcBef>
                <a:spcPts val="0"/>
              </a:spcBef>
              <a:buClr>
                <a:srgbClr val="000000"/>
              </a:buClr>
            </a:pPr>
            <a:r>
              <a:rPr lang="en" u="sng">
                <a:solidFill>
                  <a:srgbClr val="000000"/>
                </a:solidFill>
              </a:rPr>
              <a:t>SCLK</a:t>
            </a:r>
            <a:r>
              <a:rPr lang="en">
                <a:solidFill>
                  <a:srgbClr val="000000"/>
                </a:solidFill>
              </a:rPr>
              <a:t>: Serial Clock.</a:t>
            </a:r>
            <a:br>
              <a:rPr lang="en">
                <a:solidFill>
                  <a:srgbClr val="000000"/>
                </a:solidFill>
              </a:rPr>
            </a:br>
            <a:r>
              <a:rPr i="1" lang="en">
                <a:solidFill>
                  <a:srgbClr val="434343"/>
                </a:solidFill>
              </a:rPr>
              <a:t>Keeps everything(everything!) in sync</a:t>
            </a:r>
            <a:r>
              <a:rPr i="1" lang="en">
                <a:solidFill>
                  <a:srgbClr val="000000"/>
                </a:solidFill>
              </a:rPr>
              <a:t>.</a:t>
            </a:r>
          </a:p>
          <a:p>
            <a:pPr indent="-228600" lvl="0" marL="457200" rtl="0">
              <a:spcBef>
                <a:spcPts val="0"/>
              </a:spcBef>
              <a:buClr>
                <a:srgbClr val="000000"/>
              </a:buClr>
            </a:pPr>
            <a:r>
              <a:rPr lang="en" u="sng">
                <a:solidFill>
                  <a:srgbClr val="000000"/>
                </a:solidFill>
              </a:rPr>
              <a:t>MOSI</a:t>
            </a:r>
            <a:r>
              <a:rPr lang="en">
                <a:solidFill>
                  <a:srgbClr val="000000"/>
                </a:solidFill>
              </a:rPr>
              <a:t>: Master Out Slave In.</a:t>
            </a:r>
            <a:br>
              <a:rPr lang="en">
                <a:solidFill>
                  <a:srgbClr val="000000"/>
                </a:solidFill>
              </a:rPr>
            </a:br>
            <a:r>
              <a:rPr i="1" lang="en">
                <a:solidFill>
                  <a:srgbClr val="434343"/>
                </a:solidFill>
              </a:rPr>
              <a:t>Relays data that the master sends out and the slaves receive.</a:t>
            </a:r>
          </a:p>
          <a:p>
            <a:pPr indent="-228600" lvl="0" marL="457200" rtl="0">
              <a:spcBef>
                <a:spcPts val="0"/>
              </a:spcBef>
              <a:buClr>
                <a:srgbClr val="000000"/>
              </a:buClr>
            </a:pPr>
            <a:r>
              <a:rPr lang="en" u="sng">
                <a:solidFill>
                  <a:srgbClr val="000000"/>
                </a:solidFill>
              </a:rPr>
              <a:t>MISO</a:t>
            </a:r>
            <a:r>
              <a:rPr lang="en">
                <a:solidFill>
                  <a:srgbClr val="000000"/>
                </a:solidFill>
              </a:rPr>
              <a:t>: Master In Slave Out.</a:t>
            </a:r>
            <a:br>
              <a:rPr lang="en">
                <a:solidFill>
                  <a:srgbClr val="000000"/>
                </a:solidFill>
              </a:rPr>
            </a:br>
            <a:r>
              <a:rPr i="1" lang="en">
                <a:solidFill>
                  <a:srgbClr val="434343"/>
                </a:solidFill>
              </a:rPr>
              <a:t>Relays data that the slave sends out and master receives.</a:t>
            </a:r>
          </a:p>
          <a:p>
            <a:pPr indent="-228600" lvl="0" marL="457200" rtl="0">
              <a:spcBef>
                <a:spcPts val="0"/>
              </a:spcBef>
              <a:buClr>
                <a:srgbClr val="000000"/>
              </a:buClr>
            </a:pPr>
            <a:r>
              <a:rPr lang="en" u="sng">
                <a:solidFill>
                  <a:srgbClr val="000000"/>
                </a:solidFill>
              </a:rPr>
              <a:t>SS</a:t>
            </a:r>
            <a:r>
              <a:rPr lang="en">
                <a:solidFill>
                  <a:srgbClr val="000000"/>
                </a:solidFill>
              </a:rPr>
              <a:t>: Slave Select.</a:t>
            </a:r>
            <a:br>
              <a:rPr lang="en">
                <a:solidFill>
                  <a:srgbClr val="000000"/>
                </a:solidFill>
              </a:rPr>
            </a:br>
            <a:r>
              <a:rPr i="1" lang="en">
                <a:solidFill>
                  <a:srgbClr val="434343"/>
                </a:solidFill>
              </a:rPr>
              <a:t>Which slave to USE... Quite literally</a:t>
            </a:r>
            <a:r>
              <a:rPr i="1" lang="en">
                <a:solidFill>
                  <a:srgbClr val="666666"/>
                </a:solidFill>
              </a:rPr>
              <a:t>.</a:t>
            </a:r>
          </a:p>
        </p:txBody>
      </p:sp>
      <p:pic>
        <p:nvPicPr>
          <p:cNvPr descr="350px-SPI_three_slaves.svg.png" id="146" name="Shape 146"/>
          <p:cNvPicPr preferRelativeResize="0"/>
          <p:nvPr/>
        </p:nvPicPr>
        <p:blipFill>
          <a:blip r:embed="rId3">
            <a:alphaModFix/>
          </a:blip>
          <a:stretch>
            <a:fillRect/>
          </a:stretch>
        </p:blipFill>
        <p:spPr>
          <a:xfrm>
            <a:off x="4544400" y="832100"/>
            <a:ext cx="4599600" cy="4132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98250" y="16350"/>
            <a:ext cx="8826600" cy="602700"/>
          </a:xfrm>
          <a:prstGeom prst="rect">
            <a:avLst/>
          </a:prstGeom>
        </p:spPr>
        <p:txBody>
          <a:bodyPr anchorCtr="0" anchor="ctr" bIns="91425" lIns="91425" rIns="91425" wrap="square" tIns="91425">
            <a:noAutofit/>
          </a:bodyPr>
          <a:lstStyle/>
          <a:p>
            <a:pPr lvl="0" rtl="0" algn="ctr">
              <a:spcBef>
                <a:spcPts val="0"/>
              </a:spcBef>
              <a:buNone/>
            </a:pPr>
            <a:r>
              <a:rPr lang="en" sz="3000"/>
              <a:t>MFRC522</a:t>
            </a:r>
          </a:p>
        </p:txBody>
      </p:sp>
      <p:sp>
        <p:nvSpPr>
          <p:cNvPr id="152" name="Shape 152"/>
          <p:cNvSpPr txBox="1"/>
          <p:nvPr/>
        </p:nvSpPr>
        <p:spPr>
          <a:xfrm>
            <a:off x="164775" y="795175"/>
            <a:ext cx="8760000" cy="4190700"/>
          </a:xfrm>
          <a:prstGeom prst="rect">
            <a:avLst/>
          </a:prstGeom>
          <a:noFill/>
          <a:ln>
            <a:noFill/>
          </a:ln>
        </p:spPr>
        <p:txBody>
          <a:bodyPr anchorCtr="0" anchor="t" bIns="91425" lIns="91425" rIns="91425" wrap="square" tIns="91425">
            <a:noAutofit/>
          </a:bodyPr>
          <a:lstStyle/>
          <a:p>
            <a:pPr lvl="0" rtl="0">
              <a:spcBef>
                <a:spcPts val="0"/>
              </a:spcBef>
              <a:buNone/>
            </a:pPr>
            <a:r>
              <a:t/>
            </a:r>
            <a:endParaRPr/>
          </a:p>
        </p:txBody>
      </p:sp>
      <p:pic>
        <p:nvPicPr>
          <p:cNvPr descr="RFID-Working-Principle.png" id="153" name="Shape 153"/>
          <p:cNvPicPr preferRelativeResize="0"/>
          <p:nvPr/>
        </p:nvPicPr>
        <p:blipFill>
          <a:blip r:embed="rId3">
            <a:alphaModFix/>
          </a:blip>
          <a:stretch>
            <a:fillRect/>
          </a:stretch>
        </p:blipFill>
        <p:spPr>
          <a:xfrm>
            <a:off x="834625" y="752200"/>
            <a:ext cx="7420298" cy="4190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98250" y="16350"/>
            <a:ext cx="8826600" cy="602700"/>
          </a:xfrm>
          <a:prstGeom prst="rect">
            <a:avLst/>
          </a:prstGeom>
        </p:spPr>
        <p:txBody>
          <a:bodyPr anchorCtr="0" anchor="ctr" bIns="91425" lIns="91425" rIns="91425" wrap="square" tIns="91425">
            <a:noAutofit/>
          </a:bodyPr>
          <a:lstStyle/>
          <a:p>
            <a:pPr lvl="0" algn="ctr">
              <a:spcBef>
                <a:spcPts val="0"/>
              </a:spcBef>
              <a:buNone/>
            </a:pPr>
            <a:r>
              <a:rPr lang="en" sz="3000"/>
              <a:t>MFRC522</a:t>
            </a:r>
          </a:p>
        </p:txBody>
      </p:sp>
      <p:sp>
        <p:nvSpPr>
          <p:cNvPr id="159" name="Shape 159"/>
          <p:cNvSpPr txBox="1"/>
          <p:nvPr/>
        </p:nvSpPr>
        <p:spPr>
          <a:xfrm>
            <a:off x="131550" y="619050"/>
            <a:ext cx="8760000" cy="4190700"/>
          </a:xfrm>
          <a:prstGeom prst="rect">
            <a:avLst/>
          </a:prstGeom>
          <a:noFill/>
          <a:ln>
            <a:noFill/>
          </a:ln>
        </p:spPr>
        <p:txBody>
          <a:bodyPr anchorCtr="0" anchor="t" bIns="91425" lIns="91425" rIns="91425" wrap="square" tIns="91425">
            <a:noAutofit/>
          </a:bodyPr>
          <a:lstStyle/>
          <a:p>
            <a:pPr indent="-368300" lvl="0" marL="457200" rtl="0">
              <a:spcBef>
                <a:spcPts val="0"/>
              </a:spcBef>
              <a:buSzPct val="100000"/>
              <a:buChar char="●"/>
            </a:pPr>
            <a:r>
              <a:rPr lang="en" sz="2200">
                <a:highlight>
                  <a:srgbClr val="FFFFFF"/>
                </a:highlight>
              </a:rPr>
              <a:t>Tag waits for a signal from an RFID reader.</a:t>
            </a:r>
          </a:p>
          <a:p>
            <a:pPr indent="-368300" lvl="0" marL="457200" rtl="0">
              <a:spcBef>
                <a:spcPts val="0"/>
              </a:spcBef>
              <a:buSzPct val="100000"/>
              <a:buChar char="●"/>
            </a:pPr>
            <a:r>
              <a:rPr lang="en" sz="2200">
                <a:highlight>
                  <a:srgbClr val="FFFFFF"/>
                </a:highlight>
              </a:rPr>
              <a:t>The reader sends energy to an antenna.</a:t>
            </a:r>
          </a:p>
          <a:p>
            <a:pPr indent="-368300" lvl="0" marL="457200" rtl="0">
              <a:spcBef>
                <a:spcPts val="0"/>
              </a:spcBef>
              <a:buSzPct val="100000"/>
              <a:buChar char="●"/>
            </a:pPr>
            <a:r>
              <a:rPr lang="en" sz="2200">
                <a:highlight>
                  <a:srgbClr val="FFFFFF"/>
                </a:highlight>
              </a:rPr>
              <a:t>Antenna converts that energy into an RF wave.</a:t>
            </a:r>
          </a:p>
          <a:p>
            <a:pPr indent="-368300" lvl="0" marL="457200" rtl="0">
              <a:spcBef>
                <a:spcPts val="0"/>
              </a:spcBef>
              <a:buSzPct val="100000"/>
              <a:buChar char="●"/>
            </a:pPr>
            <a:r>
              <a:rPr lang="en" sz="2200">
                <a:highlight>
                  <a:srgbClr val="FFFFFF"/>
                </a:highlight>
              </a:rPr>
              <a:t>The RFID tag’s internal antenna draws in energy from the RF waves.</a:t>
            </a:r>
          </a:p>
          <a:p>
            <a:pPr indent="-368300" lvl="0" marL="457200" rtl="0">
              <a:spcBef>
                <a:spcPts val="0"/>
              </a:spcBef>
              <a:buSzPct val="100000"/>
              <a:buChar char="●"/>
            </a:pPr>
            <a:r>
              <a:rPr lang="en" sz="2200">
                <a:highlight>
                  <a:srgbClr val="FFFFFF"/>
                </a:highlight>
              </a:rPr>
              <a:t>The energy moves from the tag’s antenna to a charge pump, which powers the IC inside for a short time.</a:t>
            </a:r>
          </a:p>
          <a:p>
            <a:pPr indent="-368300" lvl="0" marL="457200" rtl="0">
              <a:spcBef>
                <a:spcPts val="0"/>
              </a:spcBef>
              <a:buSzPct val="100000"/>
              <a:buChar char="●"/>
            </a:pPr>
            <a:r>
              <a:rPr lang="en" sz="2200">
                <a:highlight>
                  <a:srgbClr val="FFFFFF"/>
                </a:highlight>
              </a:rPr>
              <a:t>The IC generates a signal back to the RF system (backscatter).</a:t>
            </a:r>
          </a:p>
          <a:p>
            <a:pPr indent="-368300" lvl="0" marL="457200">
              <a:spcBef>
                <a:spcPts val="0"/>
              </a:spcBef>
              <a:buSzPct val="100000"/>
              <a:buChar char="●"/>
            </a:pPr>
            <a:r>
              <a:rPr lang="en" sz="2200">
                <a:highlight>
                  <a:srgbClr val="FFFFFF"/>
                </a:highlight>
              </a:rPr>
              <a:t>This change in the electromagnetic or RF wave, is detected by the reader (via the antenna), which interprets the information.</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98250" y="16350"/>
            <a:ext cx="8826600" cy="602700"/>
          </a:xfrm>
          <a:prstGeom prst="rect">
            <a:avLst/>
          </a:prstGeom>
        </p:spPr>
        <p:txBody>
          <a:bodyPr anchorCtr="0" anchor="ctr" bIns="91425" lIns="91425" rIns="91425" wrap="square" tIns="91425">
            <a:noAutofit/>
          </a:bodyPr>
          <a:lstStyle/>
          <a:p>
            <a:pPr lvl="0" rtl="0" algn="ctr">
              <a:spcBef>
                <a:spcPts val="0"/>
              </a:spcBef>
              <a:buNone/>
            </a:pPr>
            <a:r>
              <a:rPr lang="en" sz="3000"/>
              <a:t>MFRC522</a:t>
            </a:r>
          </a:p>
        </p:txBody>
      </p:sp>
      <p:sp>
        <p:nvSpPr>
          <p:cNvPr id="165" name="Shape 165"/>
          <p:cNvSpPr txBox="1"/>
          <p:nvPr/>
        </p:nvSpPr>
        <p:spPr>
          <a:xfrm>
            <a:off x="164775" y="795175"/>
            <a:ext cx="8760000" cy="4190700"/>
          </a:xfrm>
          <a:prstGeom prst="rect">
            <a:avLst/>
          </a:prstGeom>
          <a:noFill/>
          <a:ln>
            <a:noFill/>
          </a:ln>
        </p:spPr>
        <p:txBody>
          <a:bodyPr anchorCtr="0" anchor="t" bIns="91425" lIns="91425" rIns="91425" wrap="square" tIns="91425">
            <a:noAutofit/>
          </a:bodyPr>
          <a:lstStyle/>
          <a:p>
            <a:pPr lvl="0" rtl="0">
              <a:spcBef>
                <a:spcPts val="0"/>
              </a:spcBef>
              <a:buNone/>
            </a:pPr>
            <a:r>
              <a:t/>
            </a:r>
            <a:endParaRPr/>
          </a:p>
        </p:txBody>
      </p:sp>
      <p:pic>
        <p:nvPicPr>
          <p:cNvPr descr="RFID-Working-Principle.png" id="166" name="Shape 166"/>
          <p:cNvPicPr preferRelativeResize="0"/>
          <p:nvPr/>
        </p:nvPicPr>
        <p:blipFill>
          <a:blip r:embed="rId3">
            <a:alphaModFix/>
          </a:blip>
          <a:stretch>
            <a:fillRect/>
          </a:stretch>
        </p:blipFill>
        <p:spPr>
          <a:xfrm>
            <a:off x="834625" y="752200"/>
            <a:ext cx="7420298" cy="4190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Connections</a:t>
            </a:r>
          </a:p>
        </p:txBody>
      </p:sp>
      <p:sp>
        <p:nvSpPr>
          <p:cNvPr id="172" name="Shape 172"/>
          <p:cNvSpPr txBox="1"/>
          <p:nvPr>
            <p:ph idx="1" type="body"/>
          </p:nvPr>
        </p:nvSpPr>
        <p:spPr>
          <a:xfrm>
            <a:off x="471900" y="1919075"/>
            <a:ext cx="8222100" cy="2866200"/>
          </a:xfrm>
          <a:prstGeom prst="rect">
            <a:avLst/>
          </a:prstGeom>
        </p:spPr>
        <p:txBody>
          <a:bodyPr anchorCtr="0" anchor="t" bIns="91425" lIns="91425" rIns="91425" wrap="square" tIns="91425">
            <a:noAutofit/>
          </a:bodyPr>
          <a:lstStyle/>
          <a:p>
            <a:pPr indent="-228600" lvl="0" marL="457200" rtl="0">
              <a:spcBef>
                <a:spcPts val="0"/>
              </a:spcBef>
              <a:buClr>
                <a:srgbClr val="000000"/>
              </a:buClr>
            </a:pPr>
            <a:r>
              <a:rPr lang="en">
                <a:solidFill>
                  <a:srgbClr val="000000"/>
                </a:solidFill>
              </a:rPr>
              <a:t>Two Motors x Two Terminals = 4 Wires</a:t>
            </a:r>
          </a:p>
          <a:p>
            <a:pPr indent="-228600" lvl="1" marL="914400" rtl="0">
              <a:spcBef>
                <a:spcPts val="0"/>
              </a:spcBef>
              <a:buClr>
                <a:srgbClr val="000000"/>
              </a:buClr>
            </a:pPr>
            <a:r>
              <a:rPr lang="en">
                <a:solidFill>
                  <a:srgbClr val="000000"/>
                </a:solidFill>
              </a:rPr>
              <a:t>ESP12E has dedicated GPIOs for communication, reserve them until absolutely necessary.</a:t>
            </a:r>
          </a:p>
          <a:p>
            <a:pPr indent="-228600" lvl="1" marL="914400" rtl="0">
              <a:spcBef>
                <a:spcPts val="0"/>
              </a:spcBef>
              <a:buClr>
                <a:srgbClr val="000000"/>
              </a:buClr>
            </a:pPr>
            <a:r>
              <a:rPr lang="en">
                <a:solidFill>
                  <a:srgbClr val="000000"/>
                </a:solidFill>
              </a:rPr>
              <a:t>The mathematics involved above is too hard.</a:t>
            </a:r>
          </a:p>
          <a:p>
            <a:pPr indent="-228600" lvl="0" marL="457200" rtl="0">
              <a:spcBef>
                <a:spcPts val="0"/>
              </a:spcBef>
              <a:buClr>
                <a:srgbClr val="000000"/>
              </a:buClr>
            </a:pPr>
            <a:r>
              <a:rPr lang="en">
                <a:solidFill>
                  <a:srgbClr val="000000"/>
                </a:solidFill>
              </a:rPr>
              <a:t>Bluetooth</a:t>
            </a:r>
          </a:p>
          <a:p>
            <a:pPr indent="-228600" lvl="1" marL="914400" rtl="0">
              <a:spcBef>
                <a:spcPts val="0"/>
              </a:spcBef>
              <a:buClr>
                <a:srgbClr val="000000"/>
              </a:buClr>
            </a:pPr>
            <a:r>
              <a:rPr lang="en">
                <a:solidFill>
                  <a:srgbClr val="000000"/>
                </a:solidFill>
              </a:rPr>
              <a:t>These pins are the ones going out to your computer as well.</a:t>
            </a:r>
          </a:p>
          <a:p>
            <a:pPr indent="-228600" lvl="1" marL="914400" rtl="0">
              <a:spcBef>
                <a:spcPts val="0"/>
              </a:spcBef>
              <a:buClr>
                <a:srgbClr val="000000"/>
              </a:buClr>
            </a:pPr>
            <a:r>
              <a:rPr lang="en">
                <a:solidFill>
                  <a:srgbClr val="000000"/>
                </a:solidFill>
              </a:rPr>
              <a:t>Do you know why Bluetooth was named so?</a:t>
            </a:r>
          </a:p>
          <a:p>
            <a:pPr indent="-228600" lvl="0" marL="457200" rtl="0">
              <a:spcBef>
                <a:spcPts val="0"/>
              </a:spcBef>
              <a:buClr>
                <a:srgbClr val="000000"/>
              </a:buClr>
            </a:pPr>
            <a:r>
              <a:rPr lang="en">
                <a:solidFill>
                  <a:srgbClr val="000000"/>
                </a:solidFill>
              </a:rPr>
              <a:t>MFRC522</a:t>
            </a:r>
          </a:p>
          <a:p>
            <a:pPr indent="-228600" lvl="1" marL="914400" rtl="0">
              <a:spcBef>
                <a:spcPts val="0"/>
              </a:spcBef>
              <a:buClr>
                <a:srgbClr val="000000"/>
              </a:buClr>
            </a:pPr>
            <a:r>
              <a:rPr lang="en">
                <a:solidFill>
                  <a:srgbClr val="000000"/>
                </a:solidFill>
              </a:rPr>
              <a:t>Use the dedicated GPIO pins we saved above.</a:t>
            </a:r>
          </a:p>
          <a:p>
            <a:pPr indent="-228600" lvl="1" marL="914400" rtl="0">
              <a:spcBef>
                <a:spcPts val="0"/>
              </a:spcBef>
              <a:buClr>
                <a:srgbClr val="000000"/>
              </a:buClr>
            </a:pPr>
            <a:r>
              <a:rPr lang="en">
                <a:solidFill>
                  <a:srgbClr val="000000"/>
                </a:solidFill>
              </a:rPr>
              <a:t>This works on SPI. Read about SPI, I</a:t>
            </a:r>
            <a:r>
              <a:rPr baseline="30000" lang="en">
                <a:solidFill>
                  <a:srgbClr val="000000"/>
                </a:solidFill>
              </a:rPr>
              <a:t>2</a:t>
            </a:r>
            <a:r>
              <a:rPr lang="en">
                <a:solidFill>
                  <a:srgbClr val="000000"/>
                </a:solidFill>
              </a:rPr>
              <a:t>C, One-Wire protocols.</a:t>
            </a:r>
          </a:p>
          <a:p>
            <a:pPr indent="-228600" lvl="1" marL="914400" rtl="0">
              <a:spcBef>
                <a:spcPts val="0"/>
              </a:spcBef>
              <a:buClr>
                <a:srgbClr val="000000"/>
              </a:buClr>
            </a:pPr>
            <a:r>
              <a:rPr lang="en">
                <a:solidFill>
                  <a:srgbClr val="000000"/>
                </a:solidFill>
              </a:rPr>
              <a:t>What is the common serial connection (Rx, Tx) usually called?</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a:spcBef>
                <a:spcPts val="0"/>
              </a:spcBef>
              <a:buNone/>
            </a:pPr>
            <a:r>
              <a:rPr lang="en"/>
              <a:t>Servo For Gripper</a:t>
            </a:r>
          </a:p>
        </p:txBody>
      </p:sp>
      <p:sp>
        <p:nvSpPr>
          <p:cNvPr id="178" name="Shape 178"/>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lvl="0">
              <a:spcBef>
                <a:spcPts val="0"/>
              </a:spcBef>
              <a:buNone/>
            </a:pPr>
            <a:r>
              <a:rPr lang="en"/>
              <a:t>Brown - GND</a:t>
            </a:r>
          </a:p>
          <a:p>
            <a:pPr lvl="0">
              <a:spcBef>
                <a:spcPts val="0"/>
              </a:spcBef>
              <a:buNone/>
            </a:pPr>
            <a:r>
              <a:rPr lang="en"/>
              <a:t>Red - 5V</a:t>
            </a:r>
          </a:p>
          <a:p>
            <a:pPr lvl="0">
              <a:spcBef>
                <a:spcPts val="0"/>
              </a:spcBef>
              <a:buNone/>
            </a:pPr>
            <a:r>
              <a:rPr lang="en"/>
              <a:t>Orange - D0</a:t>
            </a:r>
          </a:p>
          <a:p>
            <a:pPr lvl="0">
              <a:spcBef>
                <a:spcPts val="0"/>
              </a:spcBef>
              <a:buNone/>
            </a:pPr>
            <a:r>
              <a:t/>
            </a:r>
            <a:endParaRPr/>
          </a:p>
        </p:txBody>
      </p:sp>
      <p:pic>
        <p:nvPicPr>
          <p:cNvPr id="179" name="Shape 179"/>
          <p:cNvPicPr preferRelativeResize="0"/>
          <p:nvPr/>
        </p:nvPicPr>
        <p:blipFill>
          <a:blip r:embed="rId3">
            <a:alphaModFix/>
          </a:blip>
          <a:stretch>
            <a:fillRect/>
          </a:stretch>
        </p:blipFill>
        <p:spPr>
          <a:xfrm>
            <a:off x="5774913" y="1986200"/>
            <a:ext cx="2466975" cy="1847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460950" y="81025"/>
            <a:ext cx="8222100" cy="1012800"/>
          </a:xfrm>
          <a:prstGeom prst="rect">
            <a:avLst/>
          </a:prstGeom>
        </p:spPr>
        <p:txBody>
          <a:bodyPr anchorCtr="0" anchor="ctr" bIns="91425" lIns="91425" rIns="91425" wrap="square" tIns="91425">
            <a:noAutofit/>
          </a:bodyPr>
          <a:lstStyle/>
          <a:p>
            <a:pPr lvl="0" algn="ctr">
              <a:spcBef>
                <a:spcPts val="0"/>
              </a:spcBef>
              <a:buNone/>
            </a:pPr>
            <a:r>
              <a:rPr lang="en"/>
              <a:t>Plan Of Action</a:t>
            </a:r>
          </a:p>
        </p:txBody>
      </p:sp>
      <p:sp>
        <p:nvSpPr>
          <p:cNvPr id="74" name="Shape 74"/>
          <p:cNvSpPr txBox="1"/>
          <p:nvPr/>
        </p:nvSpPr>
        <p:spPr>
          <a:xfrm>
            <a:off x="388050" y="1473500"/>
            <a:ext cx="8367900" cy="2638500"/>
          </a:xfrm>
          <a:prstGeom prst="rect">
            <a:avLst/>
          </a:prstGeom>
          <a:noFill/>
          <a:ln>
            <a:noFill/>
          </a:ln>
        </p:spPr>
        <p:txBody>
          <a:bodyPr anchorCtr="0" anchor="t" bIns="91425" lIns="91425" rIns="91425" wrap="square" tIns="91425">
            <a:noAutofit/>
          </a:bodyPr>
          <a:lstStyle/>
          <a:p>
            <a:pPr indent="-419100" lvl="0" marL="457200" rtl="0" algn="ctr">
              <a:spcBef>
                <a:spcPts val="0"/>
              </a:spcBef>
              <a:buClr>
                <a:schemeClr val="lt1"/>
              </a:buClr>
              <a:buSzPct val="100000"/>
              <a:buAutoNum type="arabicPeriod"/>
            </a:pPr>
            <a:r>
              <a:rPr lang="en" sz="3000">
                <a:solidFill>
                  <a:schemeClr val="lt1"/>
                </a:solidFill>
              </a:rPr>
              <a:t>Basic Motor Connections</a:t>
            </a:r>
          </a:p>
          <a:p>
            <a:pPr lvl="0" rtl="0" algn="ctr">
              <a:spcBef>
                <a:spcPts val="0"/>
              </a:spcBef>
              <a:buNone/>
            </a:pPr>
            <a:r>
              <a:t/>
            </a:r>
            <a:endParaRPr sz="3000">
              <a:solidFill>
                <a:schemeClr val="lt1"/>
              </a:solidFill>
            </a:endParaRPr>
          </a:p>
          <a:p>
            <a:pPr indent="-419100" lvl="0" marL="457200" rtl="0" algn="ctr">
              <a:spcBef>
                <a:spcPts val="0"/>
              </a:spcBef>
              <a:buClr>
                <a:schemeClr val="lt1"/>
              </a:buClr>
              <a:buSzPct val="100000"/>
              <a:buAutoNum type="arabicPeriod"/>
            </a:pPr>
            <a:r>
              <a:rPr lang="en" sz="3000">
                <a:solidFill>
                  <a:schemeClr val="lt1"/>
                </a:solidFill>
              </a:rPr>
              <a:t>Bluetooth Connections with Phone</a:t>
            </a:r>
          </a:p>
          <a:p>
            <a:pPr lvl="0" rtl="0" algn="ctr">
              <a:spcBef>
                <a:spcPts val="0"/>
              </a:spcBef>
              <a:buNone/>
            </a:pPr>
            <a:r>
              <a:t/>
            </a:r>
            <a:endParaRPr sz="3000">
              <a:solidFill>
                <a:schemeClr val="lt1"/>
              </a:solidFill>
            </a:endParaRPr>
          </a:p>
          <a:p>
            <a:pPr indent="-419100" lvl="0" marL="457200" rtl="0" algn="ctr">
              <a:spcBef>
                <a:spcPts val="0"/>
              </a:spcBef>
              <a:buClr>
                <a:schemeClr val="lt1"/>
              </a:buClr>
              <a:buSzPct val="100000"/>
              <a:buAutoNum type="arabicPeriod"/>
            </a:pPr>
            <a:r>
              <a:rPr lang="en" sz="3000">
                <a:solidFill>
                  <a:schemeClr val="lt1"/>
                </a:solidFill>
              </a:rPr>
              <a:t>Pairing Bluetooth with Phone</a:t>
            </a:r>
          </a:p>
          <a:p>
            <a:pPr lvl="0" rtl="0" algn="ctr">
              <a:spcBef>
                <a:spcPts val="0"/>
              </a:spcBef>
              <a:buNone/>
            </a:pPr>
            <a:r>
              <a:t/>
            </a:r>
            <a:endParaRPr sz="3000">
              <a:solidFill>
                <a:schemeClr val="lt1"/>
              </a:solidFill>
            </a:endParaRPr>
          </a:p>
          <a:p>
            <a:pPr indent="-419100" lvl="0" marL="457200" rtl="0" algn="ctr">
              <a:spcBef>
                <a:spcPts val="0"/>
              </a:spcBef>
              <a:buClr>
                <a:schemeClr val="lt1"/>
              </a:buClr>
              <a:buSzPct val="100000"/>
              <a:buAutoNum type="arabicPeriod"/>
            </a:pPr>
            <a:r>
              <a:rPr lang="en" sz="3000">
                <a:solidFill>
                  <a:schemeClr val="lt1"/>
                </a:solidFill>
              </a:rPr>
              <a:t>Controlling Robot with Phone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460950" y="2065350"/>
            <a:ext cx="8222100" cy="1012800"/>
          </a:xfrm>
          <a:prstGeom prst="rect">
            <a:avLst/>
          </a:prstGeom>
        </p:spPr>
        <p:txBody>
          <a:bodyPr anchorCtr="0" anchor="ctr" bIns="91425" lIns="91425" rIns="91425" wrap="square" tIns="91425">
            <a:noAutofit/>
          </a:bodyPr>
          <a:lstStyle/>
          <a:p>
            <a:pPr lvl="0">
              <a:spcBef>
                <a:spcPts val="0"/>
              </a:spcBef>
              <a:buNone/>
            </a:pPr>
            <a:r>
              <a:rPr lang="en"/>
              <a:t>Warm Up</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a:spcBef>
                <a:spcPts val="0"/>
              </a:spcBef>
              <a:buNone/>
            </a:pPr>
            <a:r>
              <a:rPr lang="en"/>
              <a:t>Motor Connections</a:t>
            </a:r>
          </a:p>
        </p:txBody>
      </p:sp>
      <p:sp>
        <p:nvSpPr>
          <p:cNvPr id="85" name="Shape 85"/>
          <p:cNvSpPr txBox="1"/>
          <p:nvPr>
            <p:ph idx="1" type="body"/>
          </p:nvPr>
        </p:nvSpPr>
        <p:spPr>
          <a:xfrm>
            <a:off x="471900" y="1919075"/>
            <a:ext cx="8222100" cy="2866200"/>
          </a:xfrm>
          <a:prstGeom prst="rect">
            <a:avLst/>
          </a:prstGeom>
        </p:spPr>
        <p:txBody>
          <a:bodyPr anchorCtr="0" anchor="t" bIns="91425" lIns="91425" rIns="91425" wrap="square" tIns="91425">
            <a:noAutofit/>
          </a:bodyPr>
          <a:lstStyle/>
          <a:p>
            <a:pPr lvl="0" rtl="0" algn="ctr">
              <a:spcBef>
                <a:spcPts val="0"/>
              </a:spcBef>
              <a:buNone/>
            </a:pPr>
            <a:r>
              <a:rPr lang="en" sz="2400">
                <a:solidFill>
                  <a:srgbClr val="000000"/>
                </a:solidFill>
              </a:rPr>
              <a:t>Two Motors x Two Terminals = 4 Wires</a:t>
            </a:r>
          </a:p>
          <a:p>
            <a:pPr indent="-228600" lvl="0" marL="457200" rtl="0">
              <a:spcBef>
                <a:spcPts val="0"/>
              </a:spcBef>
              <a:buClr>
                <a:srgbClr val="000000"/>
              </a:buClr>
            </a:pPr>
            <a:r>
              <a:rPr lang="en">
                <a:solidFill>
                  <a:srgbClr val="000000"/>
                </a:solidFill>
              </a:rPr>
              <a:t>ESP12E has dedicated GPIOs for communication, reserve them. We’ll need those pins later.</a:t>
            </a:r>
          </a:p>
          <a:p>
            <a:pPr indent="-228600" lvl="0" marL="457200" rtl="0">
              <a:spcBef>
                <a:spcPts val="0"/>
              </a:spcBef>
              <a:buClr>
                <a:srgbClr val="000000"/>
              </a:buClr>
            </a:pPr>
            <a:r>
              <a:rPr lang="en">
                <a:solidFill>
                  <a:srgbClr val="000000"/>
                </a:solidFill>
              </a:rPr>
              <a:t>The mathematics involved above is too hard.</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98250" y="16350"/>
            <a:ext cx="8826600" cy="602700"/>
          </a:xfrm>
          <a:prstGeom prst="rect">
            <a:avLst/>
          </a:prstGeom>
        </p:spPr>
        <p:txBody>
          <a:bodyPr anchorCtr="0" anchor="ctr" bIns="91425" lIns="91425" rIns="91425" wrap="square" tIns="91425">
            <a:noAutofit/>
          </a:bodyPr>
          <a:lstStyle/>
          <a:p>
            <a:pPr lvl="0" algn="ctr">
              <a:spcBef>
                <a:spcPts val="0"/>
              </a:spcBef>
              <a:buNone/>
            </a:pPr>
            <a:r>
              <a:rPr lang="en" sz="2400"/>
              <a:t>WHAT IS ESP?</a:t>
            </a:r>
          </a:p>
        </p:txBody>
      </p:sp>
      <p:sp>
        <p:nvSpPr>
          <p:cNvPr id="91" name="Shape 91"/>
          <p:cNvSpPr txBox="1"/>
          <p:nvPr/>
        </p:nvSpPr>
        <p:spPr>
          <a:xfrm>
            <a:off x="112650" y="1074575"/>
            <a:ext cx="8918700" cy="4269600"/>
          </a:xfrm>
          <a:prstGeom prst="rect">
            <a:avLst/>
          </a:prstGeom>
          <a:noFill/>
          <a:ln>
            <a:noFill/>
          </a:ln>
        </p:spPr>
        <p:txBody>
          <a:bodyPr anchorCtr="0" anchor="t" bIns="91425" lIns="91425" rIns="91425" wrap="square" tIns="91425">
            <a:noAutofit/>
          </a:bodyPr>
          <a:lstStyle/>
          <a:p>
            <a:pPr indent="-342900" lvl="0" marL="457200" rtl="0">
              <a:spcBef>
                <a:spcPts val="0"/>
              </a:spcBef>
              <a:buSzPct val="100000"/>
              <a:buChar char="●"/>
            </a:pPr>
            <a:r>
              <a:rPr lang="en" sz="1800"/>
              <a:t>ESP is a franchise, just like Arduino.</a:t>
            </a:r>
            <a:br>
              <a:rPr lang="en" sz="1800"/>
            </a:br>
          </a:p>
          <a:p>
            <a:pPr indent="-342900" lvl="0" marL="457200" rtl="0">
              <a:spcBef>
                <a:spcPts val="0"/>
              </a:spcBef>
              <a:buSzPct val="100000"/>
              <a:buChar char="●"/>
            </a:pPr>
            <a:r>
              <a:rPr lang="en" sz="1800"/>
              <a:t>Different microcontrollers from the ESP franchise are available for use</a:t>
            </a:r>
            <a:br>
              <a:rPr lang="en" sz="1800"/>
            </a:br>
            <a:r>
              <a:rPr lang="en" sz="1800"/>
              <a:t>(ESP8266, ESP-01, ESP-12, ESP12-E, ESP-F, ESP-32, etc.)</a:t>
            </a:r>
            <a:br>
              <a:rPr lang="en" sz="1800"/>
            </a:br>
            <a:r>
              <a:rPr lang="en" sz="1800"/>
              <a:t>just like different microcontrollers are available from the Arduino franchise</a:t>
            </a:r>
            <a:br>
              <a:rPr lang="en" sz="1800"/>
            </a:br>
            <a:r>
              <a:rPr lang="en" sz="1800"/>
              <a:t>(Arduino Uno, Arduino Nano, Arduino Mega, Arduino LilyPad, etc.)</a:t>
            </a:r>
            <a:br>
              <a:rPr lang="en" sz="1800"/>
            </a:br>
          </a:p>
          <a:p>
            <a:pPr indent="-342900" lvl="0" marL="457200" rtl="0">
              <a:spcBef>
                <a:spcPts val="0"/>
              </a:spcBef>
              <a:buSzPct val="100000"/>
              <a:buChar char="●"/>
            </a:pPr>
            <a:r>
              <a:rPr lang="en" sz="1800"/>
              <a:t>A specific set of hardware for the microcontroller, aliased ESP8266 hardware.</a:t>
            </a:r>
            <a:br>
              <a:rPr lang="en" sz="1800"/>
            </a:br>
          </a:p>
          <a:p>
            <a:pPr indent="-342900" lvl="0" marL="457200" rtl="0">
              <a:spcBef>
                <a:spcPts val="0"/>
              </a:spcBef>
              <a:buSzPct val="100000"/>
              <a:buChar char="●"/>
            </a:pPr>
            <a:r>
              <a:rPr lang="en" sz="1800"/>
              <a:t>Once the Arduino IDE is setup with the required ‘stuff’ (stuff that makes the IDE understand what the hell is being programmed), the microcontroller can be programmed in Arduino’s default language.</a:t>
            </a:r>
          </a:p>
          <a:p>
            <a:pPr lvl="0">
              <a:spcBef>
                <a:spcPts val="0"/>
              </a:spcBef>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98250" y="16350"/>
            <a:ext cx="8826600" cy="602700"/>
          </a:xfrm>
          <a:prstGeom prst="rect">
            <a:avLst/>
          </a:prstGeom>
        </p:spPr>
        <p:txBody>
          <a:bodyPr anchorCtr="0" anchor="ctr" bIns="91425" lIns="91425" rIns="91425" wrap="square" tIns="91425">
            <a:noAutofit/>
          </a:bodyPr>
          <a:lstStyle/>
          <a:p>
            <a:pPr lvl="0" algn="ctr">
              <a:spcBef>
                <a:spcPts val="0"/>
              </a:spcBef>
              <a:buNone/>
            </a:pPr>
            <a:r>
              <a:rPr lang="en" sz="2400"/>
              <a:t>NodeMCU 1.0</a:t>
            </a:r>
          </a:p>
        </p:txBody>
      </p:sp>
      <p:sp>
        <p:nvSpPr>
          <p:cNvPr id="97" name="Shape 97"/>
          <p:cNvSpPr txBox="1"/>
          <p:nvPr>
            <p:ph idx="4294967295" type="body"/>
          </p:nvPr>
        </p:nvSpPr>
        <p:spPr>
          <a:xfrm>
            <a:off x="4584725" y="737850"/>
            <a:ext cx="4109400" cy="4269600"/>
          </a:xfrm>
          <a:prstGeom prst="rect">
            <a:avLst/>
          </a:prstGeom>
        </p:spPr>
        <p:txBody>
          <a:bodyPr anchorCtr="0" anchor="t" bIns="91425" lIns="91425" rIns="91425" wrap="square" tIns="91425">
            <a:noAutofit/>
          </a:bodyPr>
          <a:lstStyle/>
          <a:p>
            <a:pPr indent="-228600" lvl="0" marL="457200" rtl="0">
              <a:spcBef>
                <a:spcPts val="0"/>
              </a:spcBef>
              <a:buClr>
                <a:srgbClr val="000000"/>
              </a:buClr>
            </a:pPr>
            <a:r>
              <a:rPr lang="en">
                <a:solidFill>
                  <a:srgbClr val="000000"/>
                </a:solidFill>
              </a:rPr>
              <a:t>A development board for ESP12-E</a:t>
            </a:r>
          </a:p>
          <a:p>
            <a:pPr indent="-228600" lvl="0" marL="457200" rtl="0">
              <a:spcBef>
                <a:spcPts val="0"/>
              </a:spcBef>
              <a:buClr>
                <a:srgbClr val="000000"/>
              </a:buClr>
            </a:pPr>
            <a:r>
              <a:rPr lang="en">
                <a:solidFill>
                  <a:srgbClr val="000000"/>
                </a:solidFill>
              </a:rPr>
              <a:t>DevBoard eliminates need of making connections that will be essential in every project</a:t>
            </a:r>
            <a:br>
              <a:rPr lang="en">
                <a:solidFill>
                  <a:srgbClr val="000000"/>
                </a:solidFill>
              </a:rPr>
            </a:br>
            <a:r>
              <a:rPr lang="en">
                <a:solidFill>
                  <a:srgbClr val="000000"/>
                </a:solidFill>
              </a:rPr>
              <a:t>(Power Supply, Serial Connections, Reset/Flash buttons, etc.)</a:t>
            </a:r>
          </a:p>
          <a:p>
            <a:pPr indent="-228600" lvl="0" marL="457200" rtl="0">
              <a:spcBef>
                <a:spcPts val="0"/>
              </a:spcBef>
              <a:buClr>
                <a:srgbClr val="000000"/>
              </a:buClr>
            </a:pPr>
            <a:r>
              <a:rPr lang="en">
                <a:solidFill>
                  <a:srgbClr val="000000"/>
                </a:solidFill>
              </a:rPr>
              <a:t>NodeMCU 1.0 is an ingenious design in terms of pin-placement, and compared to NodeMCU 0.9</a:t>
            </a:r>
          </a:p>
          <a:p>
            <a:pPr indent="-228600" lvl="0" marL="457200">
              <a:spcBef>
                <a:spcPts val="0"/>
              </a:spcBef>
              <a:buClr>
                <a:srgbClr val="000000"/>
              </a:buClr>
            </a:pPr>
            <a:r>
              <a:rPr lang="en">
                <a:solidFill>
                  <a:srgbClr val="000000"/>
                </a:solidFill>
              </a:rPr>
              <a:t>Along with the Arduino IDE, it’s just like programming a more advanced Arduino board.</a:t>
            </a:r>
          </a:p>
        </p:txBody>
      </p:sp>
      <p:pic>
        <p:nvPicPr>
          <p:cNvPr descr="official-nodemcu-development-board.jpg" id="98" name="Shape 98"/>
          <p:cNvPicPr preferRelativeResize="0"/>
          <p:nvPr/>
        </p:nvPicPr>
        <p:blipFill>
          <a:blip r:embed="rId3">
            <a:alphaModFix/>
          </a:blip>
          <a:stretch>
            <a:fillRect/>
          </a:stretch>
        </p:blipFill>
        <p:spPr>
          <a:xfrm>
            <a:off x="152400" y="1397513"/>
            <a:ext cx="4432325" cy="295026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pic>
        <p:nvPicPr>
          <p:cNvPr descr="F87VZQLIQYT2CSN.MEDIUM.jpg" id="103" name="Shape 103"/>
          <p:cNvPicPr preferRelativeResize="0"/>
          <p:nvPr/>
        </p:nvPicPr>
        <p:blipFill>
          <a:blip r:embed="rId3">
            <a:alphaModFix/>
          </a:blip>
          <a:stretch>
            <a:fillRect/>
          </a:stretch>
        </p:blipFill>
        <p:spPr>
          <a:xfrm>
            <a:off x="1703938" y="152400"/>
            <a:ext cx="5736127" cy="4838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a:spcBef>
                <a:spcPts val="0"/>
              </a:spcBef>
              <a:buNone/>
            </a:pPr>
            <a:r>
              <a:rPr lang="en"/>
              <a:t>Repeat the Line Follower</a:t>
            </a:r>
          </a:p>
        </p:txBody>
      </p:sp>
      <p:sp>
        <p:nvSpPr>
          <p:cNvPr id="109" name="Shape 109"/>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381000" lvl="0" marL="457200" rtl="0">
              <a:spcBef>
                <a:spcPts val="0"/>
              </a:spcBef>
              <a:buClr>
                <a:srgbClr val="000000"/>
              </a:buClr>
              <a:buSzPct val="100000"/>
            </a:pPr>
            <a:r>
              <a:rPr lang="en" sz="2400">
                <a:solidFill>
                  <a:srgbClr val="000000"/>
                </a:solidFill>
              </a:rPr>
              <a:t>Different Microcontroller ⇒ Different Pins</a:t>
            </a:r>
          </a:p>
          <a:p>
            <a:pPr indent="-381000" lvl="0" marL="457200" rtl="0">
              <a:spcBef>
                <a:spcPts val="0"/>
              </a:spcBef>
              <a:buClr>
                <a:srgbClr val="000000"/>
              </a:buClr>
              <a:buSzPct val="100000"/>
            </a:pPr>
            <a:r>
              <a:rPr lang="en" sz="2400">
                <a:solidFill>
                  <a:srgbClr val="000000"/>
                </a:solidFill>
              </a:rPr>
              <a:t>Input 1   ⇒ D1</a:t>
            </a:r>
          </a:p>
          <a:p>
            <a:pPr indent="-381000" lvl="0" marL="457200" rtl="0">
              <a:spcBef>
                <a:spcPts val="0"/>
              </a:spcBef>
              <a:buClr>
                <a:srgbClr val="000000"/>
              </a:buClr>
              <a:buSzPct val="100000"/>
            </a:pPr>
            <a:r>
              <a:rPr lang="en" sz="2400">
                <a:solidFill>
                  <a:srgbClr val="000000"/>
                </a:solidFill>
              </a:rPr>
              <a:t>Input 2   ⇒ D2</a:t>
            </a:r>
          </a:p>
          <a:p>
            <a:pPr indent="-381000" lvl="0" marL="457200" rtl="0">
              <a:spcBef>
                <a:spcPts val="0"/>
              </a:spcBef>
              <a:buClr>
                <a:srgbClr val="000000"/>
              </a:buClr>
              <a:buSzPct val="100000"/>
            </a:pPr>
            <a:r>
              <a:rPr lang="en" sz="2400">
                <a:solidFill>
                  <a:srgbClr val="000000"/>
                </a:solidFill>
              </a:rPr>
              <a:t>Input 3   ⇒ D8</a:t>
            </a:r>
          </a:p>
          <a:p>
            <a:pPr indent="-381000" lvl="0" marL="457200" rtl="0">
              <a:spcBef>
                <a:spcPts val="0"/>
              </a:spcBef>
              <a:buClr>
                <a:srgbClr val="000000"/>
              </a:buClr>
              <a:buSzPct val="100000"/>
            </a:pPr>
            <a:r>
              <a:rPr lang="en" sz="2400">
                <a:solidFill>
                  <a:srgbClr val="000000"/>
                </a:solidFill>
              </a:rPr>
              <a:t>Input 4   ⇒ D6</a:t>
            </a:r>
          </a:p>
          <a:p>
            <a:pPr lvl="0">
              <a:spcBef>
                <a:spcPts val="0"/>
              </a:spcBef>
              <a:buNone/>
            </a:pPr>
            <a:r>
              <a:t/>
            </a:r>
            <a:endParaRPr sz="24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a:spcBef>
                <a:spcPts val="0"/>
              </a:spcBef>
              <a:buNone/>
            </a:pPr>
            <a:r>
              <a:rPr lang="en"/>
              <a:t>Bluetooth Module HC-05</a:t>
            </a:r>
          </a:p>
        </p:txBody>
      </p:sp>
      <p:sp>
        <p:nvSpPr>
          <p:cNvPr id="115" name="Shape 115"/>
          <p:cNvSpPr txBox="1"/>
          <p:nvPr>
            <p:ph idx="1" type="body"/>
          </p:nvPr>
        </p:nvSpPr>
        <p:spPr>
          <a:xfrm>
            <a:off x="471900" y="1805225"/>
            <a:ext cx="8222100" cy="2723700"/>
          </a:xfrm>
          <a:prstGeom prst="rect">
            <a:avLst/>
          </a:prstGeom>
        </p:spPr>
        <p:txBody>
          <a:bodyPr anchorCtr="0" anchor="t" bIns="91425" lIns="91425" rIns="91425" wrap="square" tIns="91425">
            <a:noAutofit/>
          </a:bodyPr>
          <a:lstStyle/>
          <a:p>
            <a:pPr lvl="0">
              <a:spcBef>
                <a:spcPts val="0"/>
              </a:spcBef>
              <a:buNone/>
            </a:pPr>
            <a:r>
              <a:rPr lang="en">
                <a:solidFill>
                  <a:srgbClr val="000000"/>
                </a:solidFill>
              </a:rPr>
              <a:t>The Bluetooth module HC-05 is a MASTER/SLAVE module.The Role of the module (Master or Slave) can be configured only by AT COMMANDS. The slave modules can not initiate a connection to another Bluetooth device, but can accept connections</a:t>
            </a:r>
          </a:p>
          <a:p>
            <a:pPr lvl="0">
              <a:spcBef>
                <a:spcPts val="0"/>
              </a:spcBef>
              <a:buNone/>
            </a:pPr>
            <a:r>
              <a:rPr lang="en">
                <a:solidFill>
                  <a:srgbClr val="000000"/>
                </a:solidFill>
              </a:rPr>
              <a:t>Through AT Commands you can change the ROLE of the module. Name,Password of the Module can be changed.</a:t>
            </a:r>
          </a:p>
          <a:p>
            <a:pPr lvl="0">
              <a:spcBef>
                <a:spcPts val="0"/>
              </a:spcBef>
              <a:buNone/>
            </a:pPr>
            <a:r>
              <a:rPr lang="en">
                <a:solidFill>
                  <a:srgbClr val="000000"/>
                </a:solidFill>
              </a:rPr>
              <a:t>The KEY pin is used to enter the Command mode. And change all of the above. When doing this the controller communicates by UART.(Universal Asynchronous Transmitter Receiver).</a:t>
            </a: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