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cleation" TargetMode="External"/><Relationship Id="rId2" Type="http://schemas.openxmlformats.org/officeDocument/2006/relationships/hyperlink" Target="https://en.wikipedia.org/wiki/Annealing_(metallurgy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anopartic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697" y="608771"/>
            <a:ext cx="6253317" cy="3686015"/>
          </a:xfrm>
        </p:spPr>
        <p:txBody>
          <a:bodyPr>
            <a:normAutofit/>
          </a:bodyPr>
          <a:lstStyle/>
          <a:p>
            <a:r>
              <a:rPr lang="en-US" sz="3200" b="1" i="1" kern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Experimental investigation of mechanical properties of composite/plastic metals produced by 3d printing</a:t>
            </a:r>
            <a:br>
              <a:rPr lang="en-IN" sz="1800" b="1" i="1" kern="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</a:br>
            <a:endParaRPr lang="en-US" sz="8000" i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Batch - </a:t>
            </a:r>
            <a:r>
              <a:rPr lang="en-IN" sz="2000" b="1" i="0" u="sng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19CD005</a:t>
            </a:r>
          </a:p>
          <a:p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8390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D158845F-61C8-789C-181A-93EFAE4E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192"/>
            <a:ext cx="2883523" cy="1329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BD1655-FC18-3BE0-1143-04687D907894}"/>
              </a:ext>
            </a:extLst>
          </p:cNvPr>
          <p:cNvSpPr txBox="1"/>
          <p:nvPr/>
        </p:nvSpPr>
        <p:spPr>
          <a:xfrm>
            <a:off x="369116" y="1233598"/>
            <a:ext cx="1686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Mechanical </a:t>
            </a:r>
          </a:p>
          <a:p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Department</a:t>
            </a:r>
            <a:endParaRPr lang="en-IN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1F44B-8230-9F37-1272-A56A67364C31}"/>
              </a:ext>
            </a:extLst>
          </p:cNvPr>
          <p:cNvSpPr txBox="1"/>
          <p:nvPr/>
        </p:nvSpPr>
        <p:spPr>
          <a:xfrm>
            <a:off x="4635313" y="291470"/>
            <a:ext cx="3946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PROJECT TITLE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E82512-9D1E-152E-627D-FFBBB0458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51722"/>
              </p:ext>
            </p:extLst>
          </p:nvPr>
        </p:nvGraphicFramePr>
        <p:xfrm>
          <a:off x="4721636" y="5183488"/>
          <a:ext cx="6080760" cy="78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2289223668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2646668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190070042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</a:rPr>
                        <a:t>K.Rajesh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251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190070140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Ravi Prabhat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70946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190079002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S.Y.Kalyan Reddy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38097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190079010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 M V P S Teja Naidu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0271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2B4890D-1479-D58D-880F-D38B7EFF174F}"/>
              </a:ext>
            </a:extLst>
          </p:cNvPr>
          <p:cNvSpPr txBox="1"/>
          <p:nvPr/>
        </p:nvSpPr>
        <p:spPr>
          <a:xfrm>
            <a:off x="4635313" y="622977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Project Guide: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K. V. Durga Rajesh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3552-F0E5-8B5F-D6B5-31FB81CC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kern="0" dirty="0">
                <a:solidFill>
                  <a:srgbClr val="04857F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Experimentation Results: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58934-6004-C1C0-6865-1417D4D7A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446" y="2108200"/>
            <a:ext cx="5704514" cy="37607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D522D5-ACF6-B02E-F43F-1CEC76250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70" y="2396855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99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A115-6CD4-DC7B-B32A-C8E50CF7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compression test Analysis of ABS material: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31A870-D29D-6652-7C50-326384B1F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053599"/>
              </p:ext>
            </p:extLst>
          </p:nvPr>
        </p:nvGraphicFramePr>
        <p:xfrm>
          <a:off x="58723" y="1954634"/>
          <a:ext cx="12054980" cy="439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1412">
                  <a:extLst>
                    <a:ext uri="{9D8B030D-6E8A-4147-A177-3AD203B41FA5}">
                      <a16:colId xmlns:a16="http://schemas.microsoft.com/office/drawing/2014/main" val="1836473787"/>
                    </a:ext>
                  </a:extLst>
                </a:gridCol>
                <a:gridCol w="2091784">
                  <a:extLst>
                    <a:ext uri="{9D8B030D-6E8A-4147-A177-3AD203B41FA5}">
                      <a16:colId xmlns:a16="http://schemas.microsoft.com/office/drawing/2014/main" val="3902119711"/>
                    </a:ext>
                  </a:extLst>
                </a:gridCol>
                <a:gridCol w="2091784">
                  <a:extLst>
                    <a:ext uri="{9D8B030D-6E8A-4147-A177-3AD203B41FA5}">
                      <a16:colId xmlns:a16="http://schemas.microsoft.com/office/drawing/2014/main" val="2566614345"/>
                    </a:ext>
                  </a:extLst>
                </a:gridCol>
              </a:tblGrid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43773050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Area: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156.25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sq-mm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2632642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Gauge Length: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0804504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Width: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12.5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2245325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Thickness: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12.5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59992997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Stress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53.806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1613105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8.407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54398618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0.2% Offset Yield Stress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52.745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3526395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Yield Strain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4.563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02588809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Yield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8.241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6870819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Modulus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1.182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GPa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5207954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Total Energy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27.152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KN-mm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44734387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(Input:0.000,0.000)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0.289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6159965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Energy under selected region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9871384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(Input:0.000,0.000)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kN-mm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3621068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Extension at load(input:0.000KN)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0442752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Load at Extension Point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2977855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(Input:0.000mm)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0.289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6833429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Strain Hardening Exponent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0.007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9506634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Strain Hardening Coefficient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55.395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 err="1">
                          <a:effectLst/>
                        </a:rPr>
                        <a:t>Mpa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2131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86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1FFE-215F-828E-F9A3-26965A72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4857F"/>
                </a:solidFill>
                <a:effectLst/>
                <a:ea typeface="Calibri" panose="020F0502020204030204" pitchFamily="34" charset="0"/>
              </a:rPr>
              <a:t>plots of stress –strain &amp; True stress and true strain</a:t>
            </a:r>
            <a:r>
              <a:rPr lang="en-IN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br>
              <a:rPr lang="en-IN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2E0BD-6C1B-31C6-9EA9-15C605FCC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20" y="2049440"/>
            <a:ext cx="5866851" cy="426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89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D4CA-095C-F927-9B36-8ED47181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Compression test Analysis of PETG material:</a:t>
            </a:r>
            <a:br>
              <a:rPr lang="en-IN" sz="3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endParaRPr lang="en-IN" sz="3200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42DDE8-F658-1BF9-63E7-82DC408EE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459999"/>
              </p:ext>
            </p:extLst>
          </p:nvPr>
        </p:nvGraphicFramePr>
        <p:xfrm>
          <a:off x="117446" y="2021746"/>
          <a:ext cx="11895589" cy="426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7335">
                  <a:extLst>
                    <a:ext uri="{9D8B030D-6E8A-4147-A177-3AD203B41FA5}">
                      <a16:colId xmlns:a16="http://schemas.microsoft.com/office/drawing/2014/main" val="3965297778"/>
                    </a:ext>
                  </a:extLst>
                </a:gridCol>
                <a:gridCol w="2064127">
                  <a:extLst>
                    <a:ext uri="{9D8B030D-6E8A-4147-A177-3AD203B41FA5}">
                      <a16:colId xmlns:a16="http://schemas.microsoft.com/office/drawing/2014/main" val="1176271335"/>
                    </a:ext>
                  </a:extLst>
                </a:gridCol>
                <a:gridCol w="2064127">
                  <a:extLst>
                    <a:ext uri="{9D8B030D-6E8A-4147-A177-3AD203B41FA5}">
                      <a16:colId xmlns:a16="http://schemas.microsoft.com/office/drawing/2014/main" val="1479774791"/>
                    </a:ext>
                  </a:extLst>
                </a:gridCol>
              </a:tblGrid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Area: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156.25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sq-mm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0148188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Gauge Length: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6228856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Width: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12.5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514716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Thickness: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12.5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86451238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Stress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42.461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9191464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6.634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146885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0.2% Offset Yield Stress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41.65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1054143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Yield Strain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4.618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2194708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Yield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6.508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00945449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Modulus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0.926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GPa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5374209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Total Energy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15.592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KN-mm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2499059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Average load over extension range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9236236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(Input:0.000,0.000)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6718739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Energy under selected region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7950973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(Input:0.000,0.000)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kN-mm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8082801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Extension at load(input:0.000KN)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1254922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Load at Extension Point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02245936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(Input:0.000mm)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0.251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2389459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Strain Hardening Exponent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0.009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1506610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Strain Hardening Coefficient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44.214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 err="1">
                          <a:effectLst/>
                        </a:rPr>
                        <a:t>Mpa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680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57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5D93-29BE-15FB-F539-BBEF116E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4857F"/>
                </a:solidFill>
                <a:effectLst/>
                <a:ea typeface="Calibri" panose="020F0502020204030204" pitchFamily="34" charset="0"/>
              </a:rPr>
              <a:t>plots of stress –strain &amp; True stress and true strain</a:t>
            </a:r>
            <a:r>
              <a:rPr lang="en-IN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br>
              <a:rPr lang="en-IN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ECBE5-78B4-E245-B0AB-22BE86C22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877" y="2119902"/>
            <a:ext cx="5548446" cy="402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58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3C36-3C09-7D27-CAD5-CD44DE79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compression test Analysis of PLA material:</a:t>
            </a:r>
            <a:br>
              <a:rPr lang="en-IN" sz="2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endParaRPr lang="en-IN" sz="2800" b="1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D546EC-E696-AB5E-449A-BC3A09689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820918"/>
              </p:ext>
            </p:extLst>
          </p:nvPr>
        </p:nvGraphicFramePr>
        <p:xfrm>
          <a:off x="100668" y="2030137"/>
          <a:ext cx="11971089" cy="427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6635">
                  <a:extLst>
                    <a:ext uri="{9D8B030D-6E8A-4147-A177-3AD203B41FA5}">
                      <a16:colId xmlns:a16="http://schemas.microsoft.com/office/drawing/2014/main" val="1319435366"/>
                    </a:ext>
                  </a:extLst>
                </a:gridCol>
                <a:gridCol w="2077227">
                  <a:extLst>
                    <a:ext uri="{9D8B030D-6E8A-4147-A177-3AD203B41FA5}">
                      <a16:colId xmlns:a16="http://schemas.microsoft.com/office/drawing/2014/main" val="3035221375"/>
                    </a:ext>
                  </a:extLst>
                </a:gridCol>
                <a:gridCol w="2077227">
                  <a:extLst>
                    <a:ext uri="{9D8B030D-6E8A-4147-A177-3AD203B41FA5}">
                      <a16:colId xmlns:a16="http://schemas.microsoft.com/office/drawing/2014/main" val="887855706"/>
                    </a:ext>
                  </a:extLst>
                </a:gridCol>
              </a:tblGrid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249030291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Area: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156.25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sq-mm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2029606815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Gauge Length: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2344501954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Width: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12.5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157682317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Thickness: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12.5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1279366978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Stress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74.247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3196427525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11.601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3959842625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0.2% Offset Yield Stress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72.6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3959387986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Yield Strain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6.287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3072010002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Yield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11.344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3392872709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Modulus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1.319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GPa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144091183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Total Energy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23.267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KN-mm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1320077424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Average Load over extension Range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3207456597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(Input:0.000,0.000)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0.176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1118453480"/>
                  </a:ext>
                </a:extLst>
              </a:tr>
              <a:tr h="204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Energy under selected region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3057533537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(Input:0.000,0.000)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kN-mm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2227662287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Extension at load(input:0.000KN)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299648702"/>
                  </a:ext>
                </a:extLst>
              </a:tr>
              <a:tr h="204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Load at Extension Point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190224876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(Input:0.000mm)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0.176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53972349"/>
                  </a:ext>
                </a:extLst>
              </a:tr>
              <a:tr h="204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Strain Hardening Exponent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3264684415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Strain Hardening Coefficient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 err="1">
                          <a:effectLst/>
                        </a:rPr>
                        <a:t>Mpa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7157" marR="67157" marT="0" marB="0" anchor="b"/>
                </a:tc>
                <a:extLst>
                  <a:ext uri="{0D108BD9-81ED-4DB2-BD59-A6C34878D82A}">
                    <a16:rowId xmlns:a16="http://schemas.microsoft.com/office/drawing/2014/main" val="103567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96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A3A4-8646-0E8A-9729-279B5271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rgbClr val="04857F"/>
                </a:solidFill>
                <a:effectLst/>
                <a:ea typeface="Calibri" panose="020F0502020204030204" pitchFamily="34" charset="0"/>
              </a:rPr>
              <a:t>plots of stress –strain &amp; True stress and true strain</a:t>
            </a:r>
            <a:r>
              <a:rPr lang="en-IN" sz="31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br>
              <a:rPr lang="en-IN" sz="4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B14B18-BC82-F3DE-11B2-88BFF0E3E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64" y="2056530"/>
            <a:ext cx="5707462" cy="414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55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A17D-62D6-5CF8-3EA4-70D4CFBD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Analysis: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r>
              <a:rPr lang="en-US" sz="27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Analysis of ABS material: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BE3E14-3308-4BA3-13D9-794CB7EAF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61550"/>
            <a:ext cx="4162934" cy="23936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E2217B-3960-F98F-7E74-C70142B1B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73146"/>
              </p:ext>
            </p:extLst>
          </p:nvPr>
        </p:nvGraphicFramePr>
        <p:xfrm>
          <a:off x="1096962" y="4979412"/>
          <a:ext cx="4255214" cy="892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501">
                  <a:extLst>
                    <a:ext uri="{9D8B030D-6E8A-4147-A177-3AD203B41FA5}">
                      <a16:colId xmlns:a16="http://schemas.microsoft.com/office/drawing/2014/main" val="1857906000"/>
                    </a:ext>
                  </a:extLst>
                </a:gridCol>
                <a:gridCol w="1071257">
                  <a:extLst>
                    <a:ext uri="{9D8B030D-6E8A-4147-A177-3AD203B41FA5}">
                      <a16:colId xmlns:a16="http://schemas.microsoft.com/office/drawing/2014/main" val="1428126542"/>
                    </a:ext>
                  </a:extLst>
                </a:gridCol>
                <a:gridCol w="1017728">
                  <a:extLst>
                    <a:ext uri="{9D8B030D-6E8A-4147-A177-3AD203B41FA5}">
                      <a16:colId xmlns:a16="http://schemas.microsoft.com/office/drawing/2014/main" val="3397770306"/>
                    </a:ext>
                  </a:extLst>
                </a:gridCol>
                <a:gridCol w="1017728">
                  <a:extLst>
                    <a:ext uri="{9D8B030D-6E8A-4147-A177-3AD203B41FA5}">
                      <a16:colId xmlns:a16="http://schemas.microsoft.com/office/drawing/2014/main" val="358038310"/>
                    </a:ext>
                  </a:extLst>
                </a:gridCol>
              </a:tblGrid>
              <a:tr h="37651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Total Deformation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05042"/>
                  </a:ext>
                </a:extLst>
              </a:tr>
              <a:tr h="2581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min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max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Avg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7668512"/>
                  </a:ext>
                </a:extLst>
              </a:tr>
              <a:tr h="2581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8.407 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1.10E-0.3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5.40E-04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0444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C280F56-7A56-F1F7-83CE-4663FF9DF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00" y="2133363"/>
            <a:ext cx="4830380" cy="249618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9A993D-9E07-5B71-BC26-B1D337D6C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16882"/>
              </p:ext>
            </p:extLst>
          </p:nvPr>
        </p:nvGraphicFramePr>
        <p:xfrm>
          <a:off x="6096001" y="4840448"/>
          <a:ext cx="5176551" cy="1031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220">
                  <a:extLst>
                    <a:ext uri="{9D8B030D-6E8A-4147-A177-3AD203B41FA5}">
                      <a16:colId xmlns:a16="http://schemas.microsoft.com/office/drawing/2014/main" val="580250503"/>
                    </a:ext>
                  </a:extLst>
                </a:gridCol>
                <a:gridCol w="1100220">
                  <a:extLst>
                    <a:ext uri="{9D8B030D-6E8A-4147-A177-3AD203B41FA5}">
                      <a16:colId xmlns:a16="http://schemas.microsoft.com/office/drawing/2014/main" val="2523783760"/>
                    </a:ext>
                  </a:extLst>
                </a:gridCol>
                <a:gridCol w="1026223">
                  <a:extLst>
                    <a:ext uri="{9D8B030D-6E8A-4147-A177-3AD203B41FA5}">
                      <a16:colId xmlns:a16="http://schemas.microsoft.com/office/drawing/2014/main" val="2277242423"/>
                    </a:ext>
                  </a:extLst>
                </a:gridCol>
                <a:gridCol w="974944">
                  <a:extLst>
                    <a:ext uri="{9D8B030D-6E8A-4147-A177-3AD203B41FA5}">
                      <a16:colId xmlns:a16="http://schemas.microsoft.com/office/drawing/2014/main" val="1505488925"/>
                    </a:ext>
                  </a:extLst>
                </a:gridCol>
                <a:gridCol w="974944">
                  <a:extLst>
                    <a:ext uri="{9D8B030D-6E8A-4147-A177-3AD203B41FA5}">
                      <a16:colId xmlns:a16="http://schemas.microsoft.com/office/drawing/2014/main" val="1286868927"/>
                    </a:ext>
                  </a:extLst>
                </a:gridCol>
              </a:tblGrid>
              <a:tr h="330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Von misses stress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95744"/>
                  </a:ext>
                </a:extLst>
              </a:tr>
              <a:tr h="470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Youngs modulus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min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max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Avg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502591"/>
                  </a:ext>
                </a:extLst>
              </a:tr>
              <a:tr h="230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1.182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8.4047 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1.36E+07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1.63E+08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5.07E+07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067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75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7192-A6A1-2C09-16F5-6DBB375D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of ABS material:</a:t>
            </a:r>
            <a:br>
              <a:rPr lang="en-IN" sz="4800" dirty="0">
                <a:solidFill>
                  <a:srgbClr val="FFC000"/>
                </a:solidFill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2F9A57-4FE2-BFCB-E38E-D809E36D3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9" y="1933104"/>
            <a:ext cx="8600710" cy="260534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03AA06-09CF-3F5A-8BAB-C882F957B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22124"/>
              </p:ext>
            </p:extLst>
          </p:nvPr>
        </p:nvGraphicFramePr>
        <p:xfrm>
          <a:off x="2344582" y="4425299"/>
          <a:ext cx="8896667" cy="1977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5523">
                  <a:extLst>
                    <a:ext uri="{9D8B030D-6E8A-4147-A177-3AD203B41FA5}">
                      <a16:colId xmlns:a16="http://schemas.microsoft.com/office/drawing/2014/main" val="2078696240"/>
                    </a:ext>
                  </a:extLst>
                </a:gridCol>
                <a:gridCol w="254318">
                  <a:extLst>
                    <a:ext uri="{9D8B030D-6E8A-4147-A177-3AD203B41FA5}">
                      <a16:colId xmlns:a16="http://schemas.microsoft.com/office/drawing/2014/main" val="3139234463"/>
                    </a:ext>
                  </a:extLst>
                </a:gridCol>
                <a:gridCol w="2416260">
                  <a:extLst>
                    <a:ext uri="{9D8B030D-6E8A-4147-A177-3AD203B41FA5}">
                      <a16:colId xmlns:a16="http://schemas.microsoft.com/office/drawing/2014/main" val="2498059603"/>
                    </a:ext>
                  </a:extLst>
                </a:gridCol>
                <a:gridCol w="2295523">
                  <a:extLst>
                    <a:ext uri="{9D8B030D-6E8A-4147-A177-3AD203B41FA5}">
                      <a16:colId xmlns:a16="http://schemas.microsoft.com/office/drawing/2014/main" val="774302410"/>
                    </a:ext>
                  </a:extLst>
                </a:gridCol>
                <a:gridCol w="1195140">
                  <a:extLst>
                    <a:ext uri="{9D8B030D-6E8A-4147-A177-3AD203B41FA5}">
                      <a16:colId xmlns:a16="http://schemas.microsoft.com/office/drawing/2014/main" val="4005287789"/>
                    </a:ext>
                  </a:extLst>
                </a:gridCol>
                <a:gridCol w="439903">
                  <a:extLst>
                    <a:ext uri="{9D8B030D-6E8A-4147-A177-3AD203B41FA5}">
                      <a16:colId xmlns:a16="http://schemas.microsoft.com/office/drawing/2014/main" val="411241828"/>
                    </a:ext>
                  </a:extLst>
                </a:gridCol>
              </a:tblGrid>
              <a:tr h="2182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Max shear stress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67876"/>
                  </a:ext>
                </a:extLst>
              </a:tr>
              <a:tr h="4632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min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max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Avg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990738"/>
                  </a:ext>
                </a:extLst>
              </a:tr>
              <a:tr h="125207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8.4047 KN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6.81E+06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9.16E+07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2.56E+07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025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5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C5C-844F-75B1-CEA4-96EB78C8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Analysis of PETG material: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E7AFAD-522B-2F90-8732-1457622FD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0" y="2043860"/>
            <a:ext cx="6150851" cy="22345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773D67-F55B-BCD8-E103-7F57F0539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96000"/>
              </p:ext>
            </p:extLst>
          </p:nvPr>
        </p:nvGraphicFramePr>
        <p:xfrm>
          <a:off x="583720" y="4584884"/>
          <a:ext cx="4835567" cy="1253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141">
                  <a:extLst>
                    <a:ext uri="{9D8B030D-6E8A-4147-A177-3AD203B41FA5}">
                      <a16:colId xmlns:a16="http://schemas.microsoft.com/office/drawing/2014/main" val="2538426448"/>
                    </a:ext>
                  </a:extLst>
                </a:gridCol>
                <a:gridCol w="1217362">
                  <a:extLst>
                    <a:ext uri="{9D8B030D-6E8A-4147-A177-3AD203B41FA5}">
                      <a16:colId xmlns:a16="http://schemas.microsoft.com/office/drawing/2014/main" val="1389869541"/>
                    </a:ext>
                  </a:extLst>
                </a:gridCol>
                <a:gridCol w="1156532">
                  <a:extLst>
                    <a:ext uri="{9D8B030D-6E8A-4147-A177-3AD203B41FA5}">
                      <a16:colId xmlns:a16="http://schemas.microsoft.com/office/drawing/2014/main" val="3726435722"/>
                    </a:ext>
                  </a:extLst>
                </a:gridCol>
                <a:gridCol w="1156532">
                  <a:extLst>
                    <a:ext uri="{9D8B030D-6E8A-4147-A177-3AD203B41FA5}">
                      <a16:colId xmlns:a16="http://schemas.microsoft.com/office/drawing/2014/main" val="3665424546"/>
                    </a:ext>
                  </a:extLst>
                </a:gridCol>
              </a:tblGrid>
              <a:tr h="528733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Total Deformation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31623"/>
                  </a:ext>
                </a:extLst>
              </a:tr>
              <a:tr h="362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min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max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Avg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6489520"/>
                  </a:ext>
                </a:extLst>
              </a:tr>
              <a:tr h="362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6.634 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1.11E-0.3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5.45E-04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98701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823770-7969-B472-5E96-DEF192697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2" y="2043860"/>
            <a:ext cx="5117447" cy="210030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27EC19-B199-60FB-2950-243F1A637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80031"/>
              </p:ext>
            </p:extLst>
          </p:nvPr>
        </p:nvGraphicFramePr>
        <p:xfrm>
          <a:off x="6211465" y="4709224"/>
          <a:ext cx="5396815" cy="1129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035">
                  <a:extLst>
                    <a:ext uri="{9D8B030D-6E8A-4147-A177-3AD203B41FA5}">
                      <a16:colId xmlns:a16="http://schemas.microsoft.com/office/drawing/2014/main" val="2506650580"/>
                    </a:ext>
                  </a:extLst>
                </a:gridCol>
                <a:gridCol w="1147035">
                  <a:extLst>
                    <a:ext uri="{9D8B030D-6E8A-4147-A177-3AD203B41FA5}">
                      <a16:colId xmlns:a16="http://schemas.microsoft.com/office/drawing/2014/main" val="4264182998"/>
                    </a:ext>
                  </a:extLst>
                </a:gridCol>
                <a:gridCol w="1069889">
                  <a:extLst>
                    <a:ext uri="{9D8B030D-6E8A-4147-A177-3AD203B41FA5}">
                      <a16:colId xmlns:a16="http://schemas.microsoft.com/office/drawing/2014/main" val="240902322"/>
                    </a:ext>
                  </a:extLst>
                </a:gridCol>
                <a:gridCol w="1016428">
                  <a:extLst>
                    <a:ext uri="{9D8B030D-6E8A-4147-A177-3AD203B41FA5}">
                      <a16:colId xmlns:a16="http://schemas.microsoft.com/office/drawing/2014/main" val="3164821524"/>
                    </a:ext>
                  </a:extLst>
                </a:gridCol>
                <a:gridCol w="1016428">
                  <a:extLst>
                    <a:ext uri="{9D8B030D-6E8A-4147-A177-3AD203B41FA5}">
                      <a16:colId xmlns:a16="http://schemas.microsoft.com/office/drawing/2014/main" val="2557425101"/>
                    </a:ext>
                  </a:extLst>
                </a:gridCol>
              </a:tblGrid>
              <a:tr h="366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Von misses stress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41599"/>
                  </a:ext>
                </a:extLst>
              </a:tr>
              <a:tr h="512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Youngs modulus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min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max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Avg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208518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0.926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6.634 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1.16E+07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1.27E+08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4.00E+07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42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5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0FB1-4D2B-B064-677E-0776CB74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cap="non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ular"/>
              </a:rPr>
              <a:t>There Are Several Types Of 3D Printing, Which Include: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3D06-7F66-C7DF-0AFF-887FEFA5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</a:rPr>
              <a:t>Stereolithography (SLA)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</a:rPr>
              <a:t>Selective Laser Sintering (SLS)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</a:rPr>
              <a:t>Fused Deposition </a:t>
            </a:r>
            <a:r>
              <a:rPr lang="en-IN" b="0" i="0" dirty="0" err="1">
                <a:solidFill>
                  <a:srgbClr val="333333"/>
                </a:solidFill>
                <a:effectLst/>
              </a:rPr>
              <a:t>Modeling</a:t>
            </a:r>
            <a:r>
              <a:rPr lang="en-IN" b="0" i="0" dirty="0">
                <a:solidFill>
                  <a:srgbClr val="333333"/>
                </a:solidFill>
                <a:effectLst/>
              </a:rPr>
              <a:t> (FDM)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</a:rPr>
              <a:t>Digital Light Process (DLP)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</a:rPr>
              <a:t>Multi Jet Fusion (MJF)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</a:rPr>
              <a:t>Direct Metal Laser Sintering (DMLS)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</a:rPr>
              <a:t>Electron Beam Melting (EBM)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24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8EFC4B-81F6-A630-618B-110BA66D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9FC8D-FEDD-67CB-AD59-EBC5A51AD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7" y="92280"/>
            <a:ext cx="11382714" cy="380228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2AB1D2-07F7-2BE9-9872-8816E0460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44562"/>
              </p:ext>
            </p:extLst>
          </p:nvPr>
        </p:nvGraphicFramePr>
        <p:xfrm>
          <a:off x="1476462" y="4465350"/>
          <a:ext cx="9974509" cy="1608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7553">
                  <a:extLst>
                    <a:ext uri="{9D8B030D-6E8A-4147-A177-3AD203B41FA5}">
                      <a16:colId xmlns:a16="http://schemas.microsoft.com/office/drawing/2014/main" val="2554633384"/>
                    </a:ext>
                  </a:extLst>
                </a:gridCol>
                <a:gridCol w="250037">
                  <a:extLst>
                    <a:ext uri="{9D8B030D-6E8A-4147-A177-3AD203B41FA5}">
                      <a16:colId xmlns:a16="http://schemas.microsoft.com/office/drawing/2014/main" val="1084829235"/>
                    </a:ext>
                  </a:extLst>
                </a:gridCol>
                <a:gridCol w="2671020">
                  <a:extLst>
                    <a:ext uri="{9D8B030D-6E8A-4147-A177-3AD203B41FA5}">
                      <a16:colId xmlns:a16="http://schemas.microsoft.com/office/drawing/2014/main" val="3846794252"/>
                    </a:ext>
                  </a:extLst>
                </a:gridCol>
                <a:gridCol w="2537553">
                  <a:extLst>
                    <a:ext uri="{9D8B030D-6E8A-4147-A177-3AD203B41FA5}">
                      <a16:colId xmlns:a16="http://schemas.microsoft.com/office/drawing/2014/main" val="288412709"/>
                    </a:ext>
                  </a:extLst>
                </a:gridCol>
                <a:gridCol w="1321150">
                  <a:extLst>
                    <a:ext uri="{9D8B030D-6E8A-4147-A177-3AD203B41FA5}">
                      <a16:colId xmlns:a16="http://schemas.microsoft.com/office/drawing/2014/main" val="567229572"/>
                    </a:ext>
                  </a:extLst>
                </a:gridCol>
                <a:gridCol w="657196">
                  <a:extLst>
                    <a:ext uri="{9D8B030D-6E8A-4147-A177-3AD203B41FA5}">
                      <a16:colId xmlns:a16="http://schemas.microsoft.com/office/drawing/2014/main" val="3487300677"/>
                    </a:ext>
                  </a:extLst>
                </a:gridCol>
              </a:tblGrid>
              <a:tr h="5212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Max shear stress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54914"/>
                  </a:ext>
                </a:extLst>
              </a:tr>
              <a:tr h="35745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min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max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Avg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0147623"/>
                  </a:ext>
                </a:extLst>
              </a:tr>
              <a:tr h="72954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6.634 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5.82E+06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7.09E+07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2.02E+07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575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458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D437-8118-A1E4-03B4-D6DC17A7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of PLA material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67C7B-D620-687C-DC3F-F44430561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61550"/>
            <a:ext cx="3886098" cy="212522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5A06B0-4427-5A99-932B-A1103E0F9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64689"/>
              </p:ext>
            </p:extLst>
          </p:nvPr>
        </p:nvGraphicFramePr>
        <p:xfrm>
          <a:off x="1046112" y="4710964"/>
          <a:ext cx="3987800" cy="632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600003567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956539091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14810695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187988706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Total Deformation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86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min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max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Avg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65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11.601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1.37E-0.3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6.744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861349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2FB0F79-D9C4-DEF5-1B6E-2704FC956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00" y="2181225"/>
            <a:ext cx="5760861" cy="229849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AFFD18-6825-8D82-3F7B-ECA0A353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7242"/>
              </p:ext>
            </p:extLst>
          </p:nvPr>
        </p:nvGraphicFramePr>
        <p:xfrm>
          <a:off x="5527800" y="4923586"/>
          <a:ext cx="5822504" cy="822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7510">
                  <a:extLst>
                    <a:ext uri="{9D8B030D-6E8A-4147-A177-3AD203B41FA5}">
                      <a16:colId xmlns:a16="http://schemas.microsoft.com/office/drawing/2014/main" val="1087210890"/>
                    </a:ext>
                  </a:extLst>
                </a:gridCol>
                <a:gridCol w="1237510">
                  <a:extLst>
                    <a:ext uri="{9D8B030D-6E8A-4147-A177-3AD203B41FA5}">
                      <a16:colId xmlns:a16="http://schemas.microsoft.com/office/drawing/2014/main" val="627808601"/>
                    </a:ext>
                  </a:extLst>
                </a:gridCol>
                <a:gridCol w="1154280">
                  <a:extLst>
                    <a:ext uri="{9D8B030D-6E8A-4147-A177-3AD203B41FA5}">
                      <a16:colId xmlns:a16="http://schemas.microsoft.com/office/drawing/2014/main" val="1628627699"/>
                    </a:ext>
                  </a:extLst>
                </a:gridCol>
                <a:gridCol w="1096602">
                  <a:extLst>
                    <a:ext uri="{9D8B030D-6E8A-4147-A177-3AD203B41FA5}">
                      <a16:colId xmlns:a16="http://schemas.microsoft.com/office/drawing/2014/main" val="1977402117"/>
                    </a:ext>
                  </a:extLst>
                </a:gridCol>
                <a:gridCol w="1096602">
                  <a:extLst>
                    <a:ext uri="{9D8B030D-6E8A-4147-A177-3AD203B41FA5}">
                      <a16:colId xmlns:a16="http://schemas.microsoft.com/office/drawing/2014/main" val="3431203593"/>
                    </a:ext>
                  </a:extLst>
                </a:gridCol>
              </a:tblGrid>
              <a:tr h="2667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Von misses stress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84934"/>
                  </a:ext>
                </a:extLst>
              </a:tr>
              <a:tr h="3732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Youngs modulus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min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max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Avg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5435395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1.319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11.601 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2.69EE+07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2.06E+08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7.01E+07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8462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27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BAF-CFAB-EC37-BD65-8655E41F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827A46-3805-D1EC-3605-238B2F651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4" y="109057"/>
            <a:ext cx="10997434" cy="39952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03B277-4EA5-A8D6-690B-B9CA37E51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5030"/>
              </p:ext>
            </p:extLst>
          </p:nvPr>
        </p:nvGraphicFramePr>
        <p:xfrm>
          <a:off x="1510019" y="4281829"/>
          <a:ext cx="9580226" cy="1926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7246">
                  <a:extLst>
                    <a:ext uri="{9D8B030D-6E8A-4147-A177-3AD203B41FA5}">
                      <a16:colId xmlns:a16="http://schemas.microsoft.com/office/drawing/2014/main" val="2054391376"/>
                    </a:ext>
                  </a:extLst>
                </a:gridCol>
                <a:gridCol w="240154">
                  <a:extLst>
                    <a:ext uri="{9D8B030D-6E8A-4147-A177-3AD203B41FA5}">
                      <a16:colId xmlns:a16="http://schemas.microsoft.com/office/drawing/2014/main" val="2249496076"/>
                    </a:ext>
                  </a:extLst>
                </a:gridCol>
                <a:gridCol w="2565436">
                  <a:extLst>
                    <a:ext uri="{9D8B030D-6E8A-4147-A177-3AD203B41FA5}">
                      <a16:colId xmlns:a16="http://schemas.microsoft.com/office/drawing/2014/main" val="686236116"/>
                    </a:ext>
                  </a:extLst>
                </a:gridCol>
                <a:gridCol w="2437246">
                  <a:extLst>
                    <a:ext uri="{9D8B030D-6E8A-4147-A177-3AD203B41FA5}">
                      <a16:colId xmlns:a16="http://schemas.microsoft.com/office/drawing/2014/main" val="3620130054"/>
                    </a:ext>
                  </a:extLst>
                </a:gridCol>
                <a:gridCol w="1268926">
                  <a:extLst>
                    <a:ext uri="{9D8B030D-6E8A-4147-A177-3AD203B41FA5}">
                      <a16:colId xmlns:a16="http://schemas.microsoft.com/office/drawing/2014/main" val="1221145330"/>
                    </a:ext>
                  </a:extLst>
                </a:gridCol>
                <a:gridCol w="631218">
                  <a:extLst>
                    <a:ext uri="{9D8B030D-6E8A-4147-A177-3AD203B41FA5}">
                      <a16:colId xmlns:a16="http://schemas.microsoft.com/office/drawing/2014/main" val="1950213828"/>
                    </a:ext>
                  </a:extLst>
                </a:gridCol>
              </a:tblGrid>
              <a:tr h="326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Max shear stress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71466"/>
                  </a:ext>
                </a:extLst>
              </a:tr>
              <a:tr h="4320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peak load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min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max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Avg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808954"/>
                  </a:ext>
                </a:extLst>
              </a:tr>
              <a:tr h="116775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11.601 KN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1.34E+07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1.13E+08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3.53E+07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441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43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FA06-16FE-8412-9846-F9C5FF89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trike="noStrike" spc="-1" dirty="0">
                <a:solidFill>
                  <a:srgbClr val="FFC000"/>
                </a:solidFill>
                <a:latin typeface="+mj-lt"/>
              </a:rPr>
              <a:t>Conclusion</a:t>
            </a:r>
            <a:br>
              <a:rPr lang="en-IN" sz="4800" b="1" strike="noStrike" spc="-1" dirty="0">
                <a:solidFill>
                  <a:srgbClr val="FFC000"/>
                </a:solidFill>
                <a:latin typeface="+mj-lt"/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E9A5-CE71-7FEC-5624-335B8F29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</a:t>
            </a:r>
            <a:r>
              <a:rPr lang="en-US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Experimental investigation of mechanical properties of composite/plastic metals produced by 3d printing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materials like PLA, ABS and PETG the results show that these materials have appropriate strength when compared to regular plastic molding materials.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/>
              <a:t>At 8.407 KN load, maximum von-mises stress obtained for ABS Material and since specimen was printed layer by layer, fluctuation of failure or fracture takes place.</a:t>
            </a:r>
          </a:p>
          <a:p>
            <a:r>
              <a:rPr lang="en-US" dirty="0"/>
              <a:t> ● At 6.634 KN load, maximum von-mises stress obtained for PETG Material and since specimen was printed layer by layer, fluctuation of failure or fracture takes place. </a:t>
            </a:r>
          </a:p>
          <a:p>
            <a:r>
              <a:rPr lang="en-US" dirty="0"/>
              <a:t>● At 11.601 KN load, maximum von-mises stress obtained for PLA Material and since specimen was printed layer by layer, fluctuation of failure or fracture takes 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607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775D-601F-DA94-3C12-4CBF0F0A36C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543666">
            <a:off x="2117271" y="2559306"/>
            <a:ext cx="6932015" cy="2438632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44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3A05-360A-9DE6-E8A3-43159AD2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Introduction:</a:t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FB63-74B5-55A8-BE41-6E8F5372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471400" lvl="8" indent="0">
              <a:buNone/>
            </a:pP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AION-500 3-D Printing:</a:t>
            </a:r>
            <a:endParaRPr lang="en-IN" sz="2000" dirty="0">
              <a:solidFill>
                <a:srgbClr val="002060"/>
              </a:solidFill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India’s first industrial grade professional 3D printer with patented Advanced Fusion Plastic Modelling (AFPM) technology.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revolutionary AION 500 is a high performance, massive size 3D printer that offers a professional-level build volume at an affordable price point. Armed with our patented AFPM (Advanced Fusion Plastic Modelling) technology.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AION 500 is a fully enclosed industrial grade 3D printer and assures a consistently high print quality and repeatability.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The machine is easy to use allowing the user to alternate between quick-&amp;- easy to professional-grade printing smoothly.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70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E522-B1F5-CA69-61C2-07C59807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Plastic Materials:</a:t>
            </a:r>
            <a:br>
              <a:rPr lang="en-US" sz="48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EDA8-05F6-9BC5-1722-588D77A1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9808" lvl="4" indent="0">
              <a:buNone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Acrylonitrile butadiene styrene (ABS):</a:t>
            </a:r>
            <a:endParaRPr lang="en-IN" sz="2000" b="1" i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 provides favorable mechanical properties such as impact resistance, toughness, and rigidity when compared with other common polymers.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 has a strong resistance to corrosive chemicals and/or physical impacts.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very easy to machine and has a low melting temperature making it particularly simple to use in injection molding manufacturing processes or 3D printing on an FDM</a:t>
            </a:r>
            <a:r>
              <a:rPr lang="en-US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(Fused Deposition Modeling )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 is also relatively inexpensive. ABS plastic is not typically used in high heat situations due to its low melting point. 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characteristics lead to ABS being used in a large number of applications across a wide range of industries.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04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C5D730-C472-DAB4-B1C7-5F46F1167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768477"/>
              </p:ext>
            </p:extLst>
          </p:nvPr>
        </p:nvGraphicFramePr>
        <p:xfrm>
          <a:off x="92279" y="184558"/>
          <a:ext cx="11971090" cy="63006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5762">
                  <a:extLst>
                    <a:ext uri="{9D8B030D-6E8A-4147-A177-3AD203B41FA5}">
                      <a16:colId xmlns:a16="http://schemas.microsoft.com/office/drawing/2014/main" val="2544739408"/>
                    </a:ext>
                  </a:extLst>
                </a:gridCol>
                <a:gridCol w="2536686">
                  <a:extLst>
                    <a:ext uri="{9D8B030D-6E8A-4147-A177-3AD203B41FA5}">
                      <a16:colId xmlns:a16="http://schemas.microsoft.com/office/drawing/2014/main" val="3291204629"/>
                    </a:ext>
                  </a:extLst>
                </a:gridCol>
                <a:gridCol w="1470068">
                  <a:extLst>
                    <a:ext uri="{9D8B030D-6E8A-4147-A177-3AD203B41FA5}">
                      <a16:colId xmlns:a16="http://schemas.microsoft.com/office/drawing/2014/main" val="1276097470"/>
                    </a:ext>
                  </a:extLst>
                </a:gridCol>
                <a:gridCol w="1961771">
                  <a:extLst>
                    <a:ext uri="{9D8B030D-6E8A-4147-A177-3AD203B41FA5}">
                      <a16:colId xmlns:a16="http://schemas.microsoft.com/office/drawing/2014/main" val="2338446177"/>
                    </a:ext>
                  </a:extLst>
                </a:gridCol>
                <a:gridCol w="1526803">
                  <a:extLst>
                    <a:ext uri="{9D8B030D-6E8A-4147-A177-3AD203B41FA5}">
                      <a16:colId xmlns:a16="http://schemas.microsoft.com/office/drawing/2014/main" val="2931740"/>
                    </a:ext>
                  </a:extLst>
                </a:gridCol>
              </a:tblGrid>
              <a:tr h="324521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ABS Material Properties - Food-Grade Plastic - Food Safe</a:t>
                      </a:r>
                      <a:endParaRPr lang="en-IN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54501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Property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Metric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units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English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units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0532929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General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09502033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Density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1.01e3 - 1.21e3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kg/m^3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63.1 - 75.5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lb/ft^3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96821089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Mechanical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3850534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Yield Strength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1.85e7 - 5.1e7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2.68 - 7.4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ksi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5693514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Tensile Strength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2.76e7 - 5.52e7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4 - 8.01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ksi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3213846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Elongation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0.015 - 1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% strain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1.5 - 100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% strain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283653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Hardness (Vickers)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5.49e7 - 1.5e8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5.6 - 15.3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HV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8750632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Fracture Toughness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1.19e6 - 4.29e6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Pa/m^0.5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1.08 - 3.9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ksi/in^0.5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3663837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Young's Modulus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1.19e9 - 2.9e9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0.16 - 0.421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10^6 psi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24802307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Thermal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43010480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Max Service Temperature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61.9 - 76.9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°C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143 - 170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°F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67241789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Insulator or Conductor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Insulator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Insulator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6946546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Specific Heat Capability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1.39e3 - 1.92e3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J/kg °C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0.331 - 0.458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BTU/lb. °F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1383882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Thermal Expansion Coefficient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8.46e-5 - 2.34e-4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strain/°C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47 - 130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µstrain/°F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6411195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Eco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24049125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CO2 Footprint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9.1e7 - 1.02e8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kg/kg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3.27 - 3.62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lb/lb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2479745"/>
                  </a:ext>
                </a:extLst>
              </a:tr>
              <a:tr h="3245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Recyclable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5057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66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6156-1C44-36E5-3F33-3EF8FCFC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r>
              <a:rPr lang="en-US" sz="4800" b="1" u="sng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Polylactic Acid(PLA):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E47B-DAF2-F762-AC11-8131DBF3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Polylactic acid, also known as PLA, is a thermoplastic monomer derived from renewable, organic sources such as corn starch or sugar cane. PLA is the second most produced bioplastic and it is biodegradable.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The physical and mechanical properties differ according to the exact type of polymer, ranging from an amorphous glassy polymer to a semi or highly crystalline polymer with a glass transition of 60–65 °C, a melting temperature 130-180 °C, and a tensile modulus of 2.7–16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GPa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. Several technologies such as 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  <a:hlinkClick r:id="rId2" tooltip="Annealing (metallurg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annealing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adding 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  <a:hlinkClick r:id="rId3" tooltip="Nucle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nucleating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agents, forming composites with fibers or 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  <a:hlinkClick r:id="rId4" tooltip="Nanopartic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nano-particles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chain extending and introducing crosslink structures have been used to enhance the mechanical properties of PLA polymers. The high surface energy of PLA makes it ideal for 3D printing.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PLA has a number of common uses, including for medical and food purposes. It is also widely used as a 3D printing feedstock for desktop fused filament fabrication 3D printers. PLA is popular for 3D printing as it can easily be sanded, painted or post processed. A user friendly material, this plastic works with low extrusion temperatures and there is no need for a heated bed, printer chamber or reinforced nozzle. Another benefit is that PLA behaves better than many tougher plastics and also doesn’t release fumes or bad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odours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. Storage is easy and it can be produced in a variety of colors. PLA, created with injection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moulding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casting or by being spun, is also used as a decomposable packaging material, film or for cups and bags. It is used for compost bags, food packaging, disposable tableware, and loose fill packaging.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4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5285-C10E-21E6-895E-B63BAE79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286603"/>
            <a:ext cx="11004678" cy="1450757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Material Properties of PLA</a:t>
            </a:r>
            <a:endParaRPr lang="en-IN" b="1" u="sng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AA3B8B-8D46-806D-5E93-D7ADABB9E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343054"/>
              </p:ext>
            </p:extLst>
          </p:nvPr>
        </p:nvGraphicFramePr>
        <p:xfrm>
          <a:off x="151002" y="1879134"/>
          <a:ext cx="11971090" cy="448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5545">
                  <a:extLst>
                    <a:ext uri="{9D8B030D-6E8A-4147-A177-3AD203B41FA5}">
                      <a16:colId xmlns:a16="http://schemas.microsoft.com/office/drawing/2014/main" val="3151575614"/>
                    </a:ext>
                  </a:extLst>
                </a:gridCol>
                <a:gridCol w="5985545">
                  <a:extLst>
                    <a:ext uri="{9D8B030D-6E8A-4147-A177-3AD203B41FA5}">
                      <a16:colId xmlns:a16="http://schemas.microsoft.com/office/drawing/2014/main" val="725934661"/>
                    </a:ext>
                  </a:extLst>
                </a:gridCol>
              </a:tblGrid>
              <a:tr h="44881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Property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Value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90738914"/>
                  </a:ext>
                </a:extLst>
              </a:tr>
              <a:tr h="44881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Technical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Polylactic Acid (PLA)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27328635"/>
                  </a:ext>
                </a:extLst>
              </a:tr>
              <a:tr h="44881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Chemical Formula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(C3H4O2)n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02376966"/>
                  </a:ext>
                </a:extLst>
              </a:tr>
              <a:tr h="44881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Melt Temperature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PLLA: 157 - 170 °C (315 - 338 °F)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33780"/>
                  </a:ext>
                </a:extLst>
              </a:tr>
              <a:tr h="44881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Typical Injection Molding Temperature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PLLA:  178 - 240 °C (353 - 464 °F)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825470"/>
                  </a:ext>
                </a:extLst>
              </a:tr>
              <a:tr h="44881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Heat Deflection Temperature (HDT)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49 - 52 °C (121 - 126 °F) at 0.46 MPa (66 PSI)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81655193"/>
                  </a:ext>
                </a:extLst>
              </a:tr>
              <a:tr h="44881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Tensile Strength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PLLA:  61 - 66 MPa (8840 - 9500 PSI)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68749793"/>
                  </a:ext>
                </a:extLst>
              </a:tr>
              <a:tr h="44881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Flexural Strength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PLLA:  48 - 110 MPa (6,950 - 16,000 PSI)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89015656"/>
                  </a:ext>
                </a:extLst>
              </a:tr>
              <a:tr h="44881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Specific Gravity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>
                          <a:effectLst/>
                        </a:rPr>
                        <a:t>PLLA: 1.24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79736097"/>
                  </a:ext>
                </a:extLst>
              </a:tr>
              <a:tr h="448811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 dirty="0">
                          <a:effectLst/>
                        </a:rPr>
                        <a:t>Shrink Rate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lang="en-US" sz="1100" dirty="0">
                          <a:effectLst/>
                        </a:rPr>
                        <a:t>PLLA: 0.37 - 0.41% (0.0037 - 0.0041 in/in)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6675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69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DBCF-0FCB-BA84-DD47-7601AD66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Polyethylene terephthalate glycol(PETG):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2096-3F5B-A040-A1D2-B8328DC9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Polyethylene terephthalate glycol, known as PETG or PET-G, is a thermoplastic polyester that delivers significant chemical resistance, durability, and formability for manufacturing.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PETG combines the properties of PET and glycol. This combination means that the overheating issues associated with PET are reduced.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easily extruded material with good thermal stability, PETG is particularly compatible with food uses. 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polyethylene terephthalate glycol is particularly good for 3D printing, having an extrusion temperature of between 220° and 260°C, with a print speed of 40-60mm/s.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27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9108-804B-9CA2-7A31-9B835FE4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286603"/>
            <a:ext cx="11004678" cy="1450757"/>
          </a:xfrm>
        </p:spPr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Material Properties of PETG</a:t>
            </a:r>
            <a:endParaRPr lang="en-IN" b="1" i="1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6889B1-ED39-828B-71F6-3BF5A598D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332475"/>
              </p:ext>
            </p:extLst>
          </p:nvPr>
        </p:nvGraphicFramePr>
        <p:xfrm>
          <a:off x="151003" y="1879135"/>
          <a:ext cx="11962700" cy="4488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318">
                  <a:extLst>
                    <a:ext uri="{9D8B030D-6E8A-4147-A177-3AD203B41FA5}">
                      <a16:colId xmlns:a16="http://schemas.microsoft.com/office/drawing/2014/main" val="4134330564"/>
                    </a:ext>
                  </a:extLst>
                </a:gridCol>
                <a:gridCol w="326837">
                  <a:extLst>
                    <a:ext uri="{9D8B030D-6E8A-4147-A177-3AD203B41FA5}">
                      <a16:colId xmlns:a16="http://schemas.microsoft.com/office/drawing/2014/main" val="4117371701"/>
                    </a:ext>
                  </a:extLst>
                </a:gridCol>
                <a:gridCol w="2192014">
                  <a:extLst>
                    <a:ext uri="{9D8B030D-6E8A-4147-A177-3AD203B41FA5}">
                      <a16:colId xmlns:a16="http://schemas.microsoft.com/office/drawing/2014/main" val="2445068658"/>
                    </a:ext>
                  </a:extLst>
                </a:gridCol>
                <a:gridCol w="1368781">
                  <a:extLst>
                    <a:ext uri="{9D8B030D-6E8A-4147-A177-3AD203B41FA5}">
                      <a16:colId xmlns:a16="http://schemas.microsoft.com/office/drawing/2014/main" val="4064590679"/>
                    </a:ext>
                  </a:extLst>
                </a:gridCol>
                <a:gridCol w="326837">
                  <a:extLst>
                    <a:ext uri="{9D8B030D-6E8A-4147-A177-3AD203B41FA5}">
                      <a16:colId xmlns:a16="http://schemas.microsoft.com/office/drawing/2014/main" val="2403077382"/>
                    </a:ext>
                  </a:extLst>
                </a:gridCol>
                <a:gridCol w="2162526">
                  <a:extLst>
                    <a:ext uri="{9D8B030D-6E8A-4147-A177-3AD203B41FA5}">
                      <a16:colId xmlns:a16="http://schemas.microsoft.com/office/drawing/2014/main" val="3241585510"/>
                    </a:ext>
                  </a:extLst>
                </a:gridCol>
                <a:gridCol w="1420387">
                  <a:extLst>
                    <a:ext uri="{9D8B030D-6E8A-4147-A177-3AD203B41FA5}">
                      <a16:colId xmlns:a16="http://schemas.microsoft.com/office/drawing/2014/main" val="2876482568"/>
                    </a:ext>
                  </a:extLst>
                </a:gridCol>
              </a:tblGrid>
              <a:tr h="189503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Material Properties of Thermoplastic PETG - Exceptionally Durable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09048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Property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Metric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English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4135526872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General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2511733501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Density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1.26e3 - 1.28e3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kg/m^3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0.0455 - 0.0462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lb/in^3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461627728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Mechanical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3232837116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Yield Strength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4.79e7 - 5.29e7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Pa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6.95 - 7.67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ksi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4220294774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Tensile Strength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6e7 - 6.6e7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Pa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8.7 - 9.57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ksi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1771870392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Elongation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1.02 - 1.18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% strain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102 - 118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% strain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4046803627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Hardness (Vickers)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1.41e8 - 1.56e8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Pa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14.4 - 15.9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HV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2545582529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Impact Strength (un-notched)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1.9e5 - 2e5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J/m^2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90.4 - 95.2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ft.lbf/in^2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2421556996"/>
                  </a:ext>
                </a:extLst>
              </a:tr>
              <a:tr h="3590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Fracture Toughness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2.11e6 - 2.54e6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Pa/m^0.5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1.92 - 2.31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ksi/in^0.5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1109786241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Young's Modulus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2.01e9 - 2.11e9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Pa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0.292 - 0.306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10^6 psi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1205601698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Thermal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246550166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Max Service Temperature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51 - 64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°C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124 - 147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°F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179216095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Melting Temperature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81 - 91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°C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178 - 196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°F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1414828748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Insulator or Conductor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Insulator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Insulator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250443094"/>
                  </a:ext>
                </a:extLst>
              </a:tr>
              <a:tr h="3590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Specific Heat Capability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1.47e3 - 1.53e3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J/kg °C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0.352 - 0.366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BTU/lb. °F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3364954035"/>
                  </a:ext>
                </a:extLst>
              </a:tr>
              <a:tr h="3590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Thermal Expansion Coefficient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1.2e-4 - 1.23e-4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strain/°C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66.8 - 68.1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µstrain/°F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1103107050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Eco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1567879166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CO2 Footprint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3.22 - 3.56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kg/kg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0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3.22 - 3.56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lb/lb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3613787476"/>
                  </a:ext>
                </a:extLst>
              </a:tr>
              <a:tr h="1895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Recyclable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4471" marR="64471" marT="0" marB="0" anchor="b"/>
                </a:tc>
                <a:extLst>
                  <a:ext uri="{0D108BD9-81ED-4DB2-BD59-A6C34878D82A}">
                    <a16:rowId xmlns:a16="http://schemas.microsoft.com/office/drawing/2014/main" val="194356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785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{F1BF58A9-5343-43F7-BC47-B070283849EB}tf56160789_win32</Template>
  <TotalTime>82</TotalTime>
  <Words>1978</Words>
  <Application>Microsoft Office PowerPoint</Application>
  <PresentationFormat>Widescreen</PresentationFormat>
  <Paragraphs>511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Algerian</vt:lpstr>
      <vt:lpstr>Arial</vt:lpstr>
      <vt:lpstr>Bookman Old Style</vt:lpstr>
      <vt:lpstr>Calibri</vt:lpstr>
      <vt:lpstr>Cambria</vt:lpstr>
      <vt:lpstr>circular</vt:lpstr>
      <vt:lpstr>Franklin Gothic Book</vt:lpstr>
      <vt:lpstr>Times New Roman</vt:lpstr>
      <vt:lpstr>1_RetrospectVTI</vt:lpstr>
      <vt:lpstr>Experimental investigation of mechanical properties of composite/plastic metals produced by 3d printing </vt:lpstr>
      <vt:lpstr>There Are Several Types Of 3D Printing, Which Include:</vt:lpstr>
      <vt:lpstr>Introduction: </vt:lpstr>
      <vt:lpstr>Plastic Materials: </vt:lpstr>
      <vt:lpstr>PowerPoint Presentation</vt:lpstr>
      <vt:lpstr> Polylactic Acid(PLA):</vt:lpstr>
      <vt:lpstr>Material Properties of PLA</vt:lpstr>
      <vt:lpstr>Polyethylene terephthalate glycol(PETG):</vt:lpstr>
      <vt:lpstr>Material Properties of PETG</vt:lpstr>
      <vt:lpstr>Experimentation Results: </vt:lpstr>
      <vt:lpstr>compression test Analysis of ABS material: </vt:lpstr>
      <vt:lpstr>plots of stress –strain &amp; True stress and true strain. </vt:lpstr>
      <vt:lpstr>Compression test Analysis of PETG material: </vt:lpstr>
      <vt:lpstr>plots of stress –strain &amp; True stress and true strain. </vt:lpstr>
      <vt:lpstr>compression test Analysis of PLA material: </vt:lpstr>
      <vt:lpstr>plots of stress –strain &amp; True stress and true strain. </vt:lpstr>
      <vt:lpstr>Analysis: Analysis of ABS material: </vt:lpstr>
      <vt:lpstr>Analysis of ABS material: </vt:lpstr>
      <vt:lpstr>Analysis of PETG material:  </vt:lpstr>
      <vt:lpstr>PowerPoint Presentation</vt:lpstr>
      <vt:lpstr>Analysis of PLA material: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investigation of mechanical properties of composite/plastic metals produced by 3d printing </dc:title>
  <dc:creator>B RAVI PRABHAT</dc:creator>
  <cp:lastModifiedBy>B RAVI PRABHAT</cp:lastModifiedBy>
  <cp:revision>6</cp:revision>
  <dcterms:created xsi:type="dcterms:W3CDTF">2022-05-14T02:45:40Z</dcterms:created>
  <dcterms:modified xsi:type="dcterms:W3CDTF">2022-05-14T04:11:29Z</dcterms:modified>
</cp:coreProperties>
</file>