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5"/>
  </p:notesMasterIdLst>
  <p:sldIdLst>
    <p:sldId id="256" r:id="rId2"/>
    <p:sldId id="257" r:id="rId3"/>
    <p:sldId id="259" r:id="rId4"/>
    <p:sldId id="289" r:id="rId5"/>
    <p:sldId id="290" r:id="rId6"/>
    <p:sldId id="260" r:id="rId7"/>
    <p:sldId id="261" r:id="rId8"/>
    <p:sldId id="262" r:id="rId9"/>
    <p:sldId id="263" r:id="rId10"/>
    <p:sldId id="264" r:id="rId11"/>
    <p:sldId id="265" r:id="rId12"/>
    <p:sldId id="266" r:id="rId13"/>
    <p:sldId id="2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77BA7F-C1D4-4221-B0E6-C08F93000418}" v="13" dt="2024-11-01T06:53:08.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showGuides="1">
      <p:cViewPr varScale="1">
        <p:scale>
          <a:sx n="87" d="100"/>
          <a:sy n="87" d="100"/>
        </p:scale>
        <p:origin x="40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46939-7838-49F0-BFE0-3FD67BDFC559}" type="datetimeFigureOut">
              <a:rPr lang="en-IN" smtClean="0"/>
              <a:t>01-11-2024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203B3-8F8B-48AB-8442-B930EDEF2CF3}" type="slidenum">
              <a:rPr lang="en-IN" smtClean="0"/>
              <a:t>‹#›</a:t>
            </a:fld>
            <a:endParaRPr lang="en-IN"/>
          </a:p>
        </p:txBody>
      </p:sp>
    </p:spTree>
    <p:extLst>
      <p:ext uri="{BB962C8B-B14F-4D97-AF65-F5344CB8AC3E}">
        <p14:creationId xmlns:p14="http://schemas.microsoft.com/office/powerpoint/2010/main" val="3788403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81C5418-2AF5-A785-8F91-46BB3B57F6EE}"/>
              </a:ext>
            </a:extLst>
          </p:cNvPr>
          <p:cNvSpPr>
            <a:spLocks noGrp="1" noChangeArrowheads="1"/>
          </p:cNvSpPr>
          <p:nvPr>
            <p:ph type="sldNum" sz="quarter" idx="5"/>
          </p:nvPr>
        </p:nvSpPr>
        <p:spPr>
          <a:ln/>
        </p:spPr>
        <p:txBody>
          <a:bodyPr/>
          <a:lstStyle/>
          <a:p>
            <a:fld id="{C425C234-DD1E-4B7A-8603-2D4F1557BFFF}" type="slidenum">
              <a:rPr lang="en-US" altLang="en-US"/>
              <a:pPr/>
              <a:t>4</a:t>
            </a:fld>
            <a:endParaRPr lang="en-US" altLang="en-US"/>
          </a:p>
        </p:txBody>
      </p:sp>
      <p:sp>
        <p:nvSpPr>
          <p:cNvPr id="145410" name="Rectangle 2">
            <a:extLst>
              <a:ext uri="{FF2B5EF4-FFF2-40B4-BE49-F238E27FC236}">
                <a16:creationId xmlns:a16="http://schemas.microsoft.com/office/drawing/2014/main" id="{DB3F6CDB-F7C0-CF88-4ABA-B60636B1188C}"/>
              </a:ext>
            </a:extLst>
          </p:cNvPr>
          <p:cNvSpPr>
            <a:spLocks noGrp="1" noChangeArrowheads="1"/>
          </p:cNvSpPr>
          <p:nvPr>
            <p:ph type="body" idx="1"/>
          </p:nvPr>
        </p:nvSpPr>
        <p:spPr>
          <a:xfrm>
            <a:off x="457200" y="3294063"/>
            <a:ext cx="5986463" cy="5240337"/>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r>
              <a:rPr lang="en-US" altLang="en-US"/>
              <a:t>The answer to the question “Can we develop this” depends on what we mean by developing.</a:t>
            </a:r>
          </a:p>
          <a:p>
            <a:endParaRPr lang="en-US" altLang="en-US"/>
          </a:p>
          <a:p>
            <a:r>
              <a:rPr lang="en-US" altLang="en-US"/>
              <a:t>Let us assume, that we  mean by  “development” that it that it eventually can be used by an end user. </a:t>
            </a:r>
          </a:p>
          <a:p>
            <a:r>
              <a:rPr lang="en-US" altLang="en-US"/>
              <a:t>Can we develop this? No, if we ask an artist, he will say, yes. Because in this case the end user might be a connesseur of art, who puts a drawing of this on the wall in her living room. </a:t>
            </a:r>
          </a:p>
          <a:p>
            <a:r>
              <a:rPr lang="en-US" altLang="en-US"/>
              <a:t>There are a variety of famous artists who made their fortune with these types of drawing (Escher, Dali). </a:t>
            </a:r>
          </a:p>
          <a:p>
            <a:r>
              <a:rPr lang="en-US" altLang="en-US"/>
              <a:t>So, defining it to be “useful for an end user” is not enough.</a:t>
            </a:r>
          </a:p>
          <a:p>
            <a:endParaRPr lang="en-US" altLang="en-US"/>
          </a:p>
        </p:txBody>
      </p:sp>
      <p:sp>
        <p:nvSpPr>
          <p:cNvPr id="145411" name="Rectangle 3">
            <a:extLst>
              <a:ext uri="{FF2B5EF4-FFF2-40B4-BE49-F238E27FC236}">
                <a16:creationId xmlns:a16="http://schemas.microsoft.com/office/drawing/2014/main" id="{D17E6699-DF8E-0429-89D4-6BE31BCED4B1}"/>
              </a:ext>
            </a:extLst>
          </p:cNvPr>
          <p:cNvSpPr>
            <a:spLocks noGrp="1" noRot="1" noChangeAspect="1" noChangeArrowheads="1" noTextEdit="1"/>
          </p:cNvSpPr>
          <p:nvPr>
            <p:ph type="sldImg"/>
          </p:nvPr>
        </p:nvSpPr>
        <p:spPr>
          <a:xfrm>
            <a:off x="598488" y="31750"/>
            <a:ext cx="5549900" cy="312261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EAAC878-8546-D587-FBFA-E4916673F171}"/>
              </a:ext>
            </a:extLst>
          </p:cNvPr>
          <p:cNvSpPr>
            <a:spLocks noGrp="1" noChangeArrowheads="1"/>
          </p:cNvSpPr>
          <p:nvPr>
            <p:ph type="sldNum" sz="quarter" idx="5"/>
          </p:nvPr>
        </p:nvSpPr>
        <p:spPr>
          <a:ln/>
        </p:spPr>
        <p:txBody>
          <a:bodyPr/>
          <a:lstStyle/>
          <a:p>
            <a:fld id="{780BDF95-AEDB-4C84-9682-F83E93CCE929}" type="slidenum">
              <a:rPr lang="en-US" altLang="en-US"/>
              <a:pPr/>
              <a:t>5</a:t>
            </a:fld>
            <a:endParaRPr lang="en-US" altLang="en-US"/>
          </a:p>
        </p:txBody>
      </p:sp>
      <p:sp>
        <p:nvSpPr>
          <p:cNvPr id="147458" name="Rectangle 2">
            <a:extLst>
              <a:ext uri="{FF2B5EF4-FFF2-40B4-BE49-F238E27FC236}">
                <a16:creationId xmlns:a16="http://schemas.microsoft.com/office/drawing/2014/main" id="{4D227B26-45EC-90EF-9A95-17EC34C889FE}"/>
              </a:ext>
            </a:extLst>
          </p:cNvPr>
          <p:cNvSpPr>
            <a:spLocks noGrp="1" noChangeArrowheads="1"/>
          </p:cNvSpPr>
          <p:nvPr>
            <p:ph type="body" idx="1"/>
          </p:nvPr>
        </p:nvSpPr>
        <p:spPr>
          <a:xfrm>
            <a:off x="457200" y="3294063"/>
            <a:ext cx="5986463" cy="5240337"/>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r>
              <a:rPr lang="en-US" altLang="en-US"/>
              <a:t>Object Technology does not make a team perform better or worse, it merely given a team a new excuse not to do so (Racco).</a:t>
            </a:r>
          </a:p>
          <a:p>
            <a:r>
              <a:rPr lang="en-US" altLang="en-US"/>
              <a:t>What is the problem? OO Technology has been around with us now for 25 years, and has accelerated enormously in the last 10 years.</a:t>
            </a:r>
          </a:p>
          <a:p>
            <a:r>
              <a:rPr lang="en-US" altLang="en-US"/>
              <a:t>By some people it has been hailed as the final solution to all our software engineering problems. By others it has been hailed as the final nail in the coffin that prevents us from thinking.</a:t>
            </a:r>
          </a:p>
          <a:p>
            <a:endParaRPr lang="en-US" altLang="en-US"/>
          </a:p>
          <a:p>
            <a:r>
              <a:rPr lang="en-US" altLang="en-US"/>
              <a:t>There are instances in industry, where teams very disciplined in object technology failed to deliver systems that met requirements or management goals. In other cases, teams excelled. What was the difference?</a:t>
            </a:r>
          </a:p>
          <a:p>
            <a:endParaRPr lang="en-US" altLang="en-US"/>
          </a:p>
        </p:txBody>
      </p:sp>
      <p:sp>
        <p:nvSpPr>
          <p:cNvPr id="147459" name="Rectangle 3">
            <a:extLst>
              <a:ext uri="{FF2B5EF4-FFF2-40B4-BE49-F238E27FC236}">
                <a16:creationId xmlns:a16="http://schemas.microsoft.com/office/drawing/2014/main" id="{510F2096-D4C0-235F-8BA1-A973803A9DE2}"/>
              </a:ext>
            </a:extLst>
          </p:cNvPr>
          <p:cNvSpPr>
            <a:spLocks noGrp="1" noRot="1" noChangeAspect="1" noChangeArrowheads="1" noTextEdit="1"/>
          </p:cNvSpPr>
          <p:nvPr>
            <p:ph type="sldImg"/>
          </p:nvPr>
        </p:nvSpPr>
        <p:spPr>
          <a:xfrm>
            <a:off x="1292225" y="31750"/>
            <a:ext cx="4162425" cy="3122613"/>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11/1/2024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590255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11/1/2024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3110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11/1/2024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7861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2DD5B-C34D-EA8B-F230-01D5CD24F72B}"/>
              </a:ext>
            </a:extLst>
          </p:cNvPr>
          <p:cNvSpPr>
            <a:spLocks noGrp="1"/>
          </p:cNvSpPr>
          <p:nvPr>
            <p:ph type="title"/>
          </p:nvPr>
        </p:nvSpPr>
        <p:spPr>
          <a:xfrm>
            <a:off x="213784" y="152400"/>
            <a:ext cx="8219016" cy="685800"/>
          </a:xfrm>
        </p:spPr>
        <p:txBody>
          <a:bodyPr/>
          <a:lstStyle/>
          <a:p>
            <a:r>
              <a:rPr lang="en-US"/>
              <a:t>Click to edit Master title style</a:t>
            </a:r>
            <a:endParaRPr lang="en-IN"/>
          </a:p>
        </p:txBody>
      </p:sp>
      <p:sp>
        <p:nvSpPr>
          <p:cNvPr id="3" name="Online Image Placeholder 2">
            <a:extLst>
              <a:ext uri="{FF2B5EF4-FFF2-40B4-BE49-F238E27FC236}">
                <a16:creationId xmlns:a16="http://schemas.microsoft.com/office/drawing/2014/main" id="{173F3B27-C2B8-2E16-6308-E67D7D4D1C8A}"/>
              </a:ext>
            </a:extLst>
          </p:cNvPr>
          <p:cNvSpPr>
            <a:spLocks noGrp="1"/>
          </p:cNvSpPr>
          <p:nvPr>
            <p:ph type="clipArt" sz="half" idx="1"/>
          </p:nvPr>
        </p:nvSpPr>
        <p:spPr>
          <a:xfrm>
            <a:off x="203200" y="1066800"/>
            <a:ext cx="5791200" cy="5105400"/>
          </a:xfrm>
        </p:spPr>
        <p:txBody>
          <a:bodyPr/>
          <a:lstStyle/>
          <a:p>
            <a:endParaRPr lang="en-IN"/>
          </a:p>
        </p:txBody>
      </p:sp>
      <p:sp>
        <p:nvSpPr>
          <p:cNvPr id="4" name="Text Placeholder 3">
            <a:extLst>
              <a:ext uri="{FF2B5EF4-FFF2-40B4-BE49-F238E27FC236}">
                <a16:creationId xmlns:a16="http://schemas.microsoft.com/office/drawing/2014/main" id="{ADC78FCD-B082-0E24-E9F4-43E6B0BCBCF2}"/>
              </a:ext>
            </a:extLst>
          </p:cNvPr>
          <p:cNvSpPr>
            <a:spLocks noGrp="1"/>
          </p:cNvSpPr>
          <p:nvPr>
            <p:ph type="body" sz="half" idx="2"/>
          </p:nvPr>
        </p:nvSpPr>
        <p:spPr>
          <a:xfrm>
            <a:off x="6197600" y="1066800"/>
            <a:ext cx="5791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E4D02936-760D-7794-6C7C-DD3ABBB793CC}"/>
              </a:ext>
            </a:extLst>
          </p:cNvPr>
          <p:cNvSpPr>
            <a:spLocks noGrp="1"/>
          </p:cNvSpPr>
          <p:nvPr>
            <p:ph type="ftr" sz="quarter" idx="10"/>
          </p:nvPr>
        </p:nvSpPr>
        <p:spPr>
          <a:xfrm>
            <a:off x="4165600" y="6400801"/>
            <a:ext cx="3860800" cy="320675"/>
          </a:xfrm>
        </p:spPr>
        <p:txBody>
          <a:bodyPr/>
          <a:lstStyle>
            <a:lvl1pPr>
              <a:defRPr/>
            </a:lvl1pPr>
          </a:lstStyle>
          <a:p>
            <a:r>
              <a:rPr lang="en-US" altLang="en-US"/>
              <a:t>© Springboard 2006</a:t>
            </a:r>
          </a:p>
          <a:p>
            <a:endParaRPr lang="en-US" altLang="en-US"/>
          </a:p>
        </p:txBody>
      </p:sp>
      <p:sp>
        <p:nvSpPr>
          <p:cNvPr id="6" name="Slide Number Placeholder 5">
            <a:extLst>
              <a:ext uri="{FF2B5EF4-FFF2-40B4-BE49-F238E27FC236}">
                <a16:creationId xmlns:a16="http://schemas.microsoft.com/office/drawing/2014/main" id="{F11B0FEC-4351-6132-C029-BB2BEB9D9911}"/>
              </a:ext>
            </a:extLst>
          </p:cNvPr>
          <p:cNvSpPr>
            <a:spLocks noGrp="1"/>
          </p:cNvSpPr>
          <p:nvPr>
            <p:ph type="sldNum" sz="quarter" idx="11"/>
          </p:nvPr>
        </p:nvSpPr>
        <p:spPr>
          <a:xfrm>
            <a:off x="11176000" y="6400801"/>
            <a:ext cx="1016000" cy="244475"/>
          </a:xfrm>
        </p:spPr>
        <p:txBody>
          <a:bodyPr/>
          <a:lstStyle>
            <a:lvl1pPr>
              <a:defRPr/>
            </a:lvl1pPr>
          </a:lstStyle>
          <a:p>
            <a:fld id="{8CE39CB8-E2C3-4F4A-B735-856E077DCD5B}" type="slidenum">
              <a:rPr lang="en-US" altLang="en-US"/>
              <a:pPr/>
              <a:t>‹#›</a:t>
            </a:fld>
            <a:endParaRPr lang="en-US" altLang="en-US"/>
          </a:p>
        </p:txBody>
      </p:sp>
    </p:spTree>
    <p:extLst>
      <p:ext uri="{BB962C8B-B14F-4D97-AF65-F5344CB8AC3E}">
        <p14:creationId xmlns:p14="http://schemas.microsoft.com/office/powerpoint/2010/main" val="4269229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11/1/2024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27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11/1/2024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50027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11/1/2024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012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11/1/2024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96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11/1/2024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723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11/1/2024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2261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11/1/2024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0847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11/1/2024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967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11/1/2024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863932300"/>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 id="2147483750" r:id="rId12"/>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0870F-9376-5BBD-C5F5-75F2E6F6733C}"/>
              </a:ext>
            </a:extLst>
          </p:cNvPr>
          <p:cNvSpPr>
            <a:spLocks noGrp="1"/>
          </p:cNvSpPr>
          <p:nvPr>
            <p:ph type="ctrTitle"/>
          </p:nvPr>
        </p:nvSpPr>
        <p:spPr>
          <a:xfrm>
            <a:off x="8018633" y="1247140"/>
            <a:ext cx="3608208" cy="3450844"/>
          </a:xfrm>
        </p:spPr>
        <p:txBody>
          <a:bodyPr>
            <a:normAutofit/>
          </a:bodyPr>
          <a:lstStyle/>
          <a:p>
            <a:pPr>
              <a:lnSpc>
                <a:spcPct val="90000"/>
              </a:lnSpc>
            </a:pPr>
            <a:r>
              <a:rPr lang="en-US" sz="3400"/>
              <a:t>ACADEMIC</a:t>
            </a:r>
            <a:br>
              <a:rPr lang="en-US" sz="3400"/>
            </a:br>
            <a:r>
              <a:rPr lang="en-US" sz="3400"/>
              <a:t>CORE JAVA</a:t>
            </a:r>
            <a:br>
              <a:rPr lang="en-US" sz="3400"/>
            </a:br>
            <a:r>
              <a:rPr lang="en-US" sz="3400"/>
              <a:t>Object Orientation</a:t>
            </a:r>
            <a:br>
              <a:rPr lang="en-US" sz="3400"/>
            </a:br>
            <a:r>
              <a:rPr lang="en-US" sz="3400"/>
              <a:t>And </a:t>
            </a:r>
            <a:br>
              <a:rPr lang="en-US" sz="3400"/>
            </a:br>
            <a:r>
              <a:rPr lang="en-US" sz="3400"/>
              <a:t>Multi-Threading</a:t>
            </a:r>
            <a:endParaRPr lang="en-IN" sz="3400"/>
          </a:p>
        </p:txBody>
      </p:sp>
      <p:sp>
        <p:nvSpPr>
          <p:cNvPr id="3" name="Subtitle 2">
            <a:extLst>
              <a:ext uri="{FF2B5EF4-FFF2-40B4-BE49-F238E27FC236}">
                <a16:creationId xmlns:a16="http://schemas.microsoft.com/office/drawing/2014/main" id="{AA2E4D07-E8E6-C6E9-D029-CA5591BA3491}"/>
              </a:ext>
            </a:extLst>
          </p:cNvPr>
          <p:cNvSpPr>
            <a:spLocks noGrp="1"/>
          </p:cNvSpPr>
          <p:nvPr>
            <p:ph type="subTitle" idx="1"/>
          </p:nvPr>
        </p:nvSpPr>
        <p:spPr>
          <a:xfrm>
            <a:off x="8018633" y="4818126"/>
            <a:ext cx="3608208" cy="1268984"/>
          </a:xfrm>
        </p:spPr>
        <p:txBody>
          <a:bodyPr>
            <a:normAutofit/>
          </a:bodyPr>
          <a:lstStyle/>
          <a:p>
            <a:r>
              <a:rPr lang="en-IN" dirty="0"/>
              <a:t>HANDS-ON Training</a:t>
            </a:r>
          </a:p>
        </p:txBody>
      </p:sp>
      <p:pic>
        <p:nvPicPr>
          <p:cNvPr id="4" name="Picture 3" descr="A close-up of a dna&#10;&#10;Description automatically generated">
            <a:extLst>
              <a:ext uri="{FF2B5EF4-FFF2-40B4-BE49-F238E27FC236}">
                <a16:creationId xmlns:a16="http://schemas.microsoft.com/office/drawing/2014/main" id="{1308A48A-B89A-4484-CF93-96A539ED2FA3}"/>
              </a:ext>
            </a:extLst>
          </p:cNvPr>
          <p:cNvPicPr>
            <a:picLocks noChangeAspect="1"/>
          </p:cNvPicPr>
          <p:nvPr/>
        </p:nvPicPr>
        <p:blipFill>
          <a:blip r:embed="rId2"/>
          <a:srcRect t="9177" r="-1" b="-1"/>
          <a:stretch/>
        </p:blipFill>
        <p:spPr>
          <a:xfrm>
            <a:off x="-1" y="10"/>
            <a:ext cx="7456513" cy="6857990"/>
          </a:xfrm>
          <a:prstGeom prst="rect">
            <a:avLst/>
          </a:prstGeom>
        </p:spPr>
      </p:pic>
      <p:sp>
        <p:nvSpPr>
          <p:cNvPr id="18" name="Rectangle 17">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78485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AutoShape 2">
            <a:extLst>
              <a:ext uri="{FF2B5EF4-FFF2-40B4-BE49-F238E27FC236}">
                <a16:creationId xmlns:a16="http://schemas.microsoft.com/office/drawing/2014/main" id="{976F24ED-CAB0-487A-0830-EBF7371BFA20}"/>
              </a:ext>
            </a:extLst>
          </p:cNvPr>
          <p:cNvSpPr>
            <a:spLocks noGrp="1" noChangeArrowheads="1"/>
          </p:cNvSpPr>
          <p:nvPr>
            <p:ph type="title"/>
          </p:nvPr>
        </p:nvSpPr>
        <p:spPr/>
        <p:txBody>
          <a:bodyPr/>
          <a:lstStyle/>
          <a:p>
            <a:r>
              <a:rPr lang="en-US" altLang="en-US" dirty="0"/>
              <a:t>Object Behavior</a:t>
            </a:r>
          </a:p>
        </p:txBody>
      </p:sp>
      <p:sp>
        <p:nvSpPr>
          <p:cNvPr id="73731" name="Rectangle 3">
            <a:extLst>
              <a:ext uri="{FF2B5EF4-FFF2-40B4-BE49-F238E27FC236}">
                <a16:creationId xmlns:a16="http://schemas.microsoft.com/office/drawing/2014/main" id="{896D822E-1275-9F5C-D70B-6FD63DF345F8}"/>
              </a:ext>
            </a:extLst>
          </p:cNvPr>
          <p:cNvSpPr>
            <a:spLocks noGrp="1" noChangeArrowheads="1"/>
          </p:cNvSpPr>
          <p:nvPr>
            <p:ph type="body" sz="half" idx="2"/>
          </p:nvPr>
        </p:nvSpPr>
        <p:spPr>
          <a:xfrm>
            <a:off x="6324600" y="1676400"/>
            <a:ext cx="3810000" cy="4495800"/>
          </a:xfrm>
        </p:spPr>
        <p:txBody>
          <a:bodyPr/>
          <a:lstStyle/>
          <a:p>
            <a:r>
              <a:rPr lang="en-US" altLang="en-US" sz="4000" dirty="0"/>
              <a:t>Actions</a:t>
            </a:r>
            <a:r>
              <a:rPr lang="en-US" altLang="en-US" sz="1600" dirty="0"/>
              <a:t> that the object can be asked to </a:t>
            </a:r>
            <a:r>
              <a:rPr lang="en-US" altLang="en-US" sz="3200" dirty="0"/>
              <a:t>perform</a:t>
            </a:r>
            <a:endParaRPr lang="en-US" altLang="en-US" sz="1600" dirty="0"/>
          </a:p>
          <a:p>
            <a:r>
              <a:rPr lang="en-US" altLang="en-US" sz="1600" dirty="0"/>
              <a:t>Objects can request other objects to act by </a:t>
            </a:r>
            <a:r>
              <a:rPr lang="en-US" altLang="en-US" sz="3600" dirty="0"/>
              <a:t>messaging</a:t>
            </a:r>
            <a:endParaRPr lang="en-US" altLang="en-US" sz="1600" dirty="0"/>
          </a:p>
          <a:p>
            <a:r>
              <a:rPr lang="en-US" altLang="en-US" sz="4000" dirty="0"/>
              <a:t>Operations</a:t>
            </a:r>
            <a:endParaRPr lang="en-US" altLang="en-US" sz="1600" dirty="0"/>
          </a:p>
          <a:p>
            <a:r>
              <a:rPr lang="en-US" altLang="en-US" sz="1600" dirty="0"/>
              <a:t>Often involve </a:t>
            </a:r>
            <a:r>
              <a:rPr lang="en-US" altLang="en-US" sz="2400" dirty="0"/>
              <a:t>changing state</a:t>
            </a:r>
            <a:r>
              <a:rPr lang="en-US" altLang="en-US" sz="1600" dirty="0"/>
              <a:t> and/or values</a:t>
            </a:r>
          </a:p>
        </p:txBody>
      </p:sp>
      <p:pic>
        <p:nvPicPr>
          <p:cNvPr id="73732" name="Picture 4">
            <a:extLst>
              <a:ext uri="{FF2B5EF4-FFF2-40B4-BE49-F238E27FC236}">
                <a16:creationId xmlns:a16="http://schemas.microsoft.com/office/drawing/2014/main" id="{5F62B892-C44A-CB99-D9DF-CCADB21F1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0026" r="20000"/>
          <a:stretch>
            <a:fillRect/>
          </a:stretch>
        </p:blipFill>
        <p:spPr bwMode="auto">
          <a:xfrm>
            <a:off x="2438400" y="2743201"/>
            <a:ext cx="30480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Text Box 5">
            <a:extLst>
              <a:ext uri="{FF2B5EF4-FFF2-40B4-BE49-F238E27FC236}">
                <a16:creationId xmlns:a16="http://schemas.microsoft.com/office/drawing/2014/main" id="{A6E84D86-0C78-2BDE-E1DC-E66AF731591E}"/>
              </a:ext>
            </a:extLst>
          </p:cNvPr>
          <p:cNvSpPr txBox="1">
            <a:spLocks noChangeArrowheads="1"/>
          </p:cNvSpPr>
          <p:nvPr/>
        </p:nvSpPr>
        <p:spPr bwMode="auto">
          <a:xfrm>
            <a:off x="4623213" y="4933981"/>
            <a:ext cx="15231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a:t>Slow Down</a:t>
            </a:r>
          </a:p>
        </p:txBody>
      </p:sp>
      <p:sp>
        <p:nvSpPr>
          <p:cNvPr id="73734" name="Text Box 6">
            <a:extLst>
              <a:ext uri="{FF2B5EF4-FFF2-40B4-BE49-F238E27FC236}">
                <a16:creationId xmlns:a16="http://schemas.microsoft.com/office/drawing/2014/main" id="{368C7AE8-CBC2-E007-9886-8CBF9DA3CE57}"/>
              </a:ext>
            </a:extLst>
          </p:cNvPr>
          <p:cNvSpPr txBox="1">
            <a:spLocks noChangeArrowheads="1"/>
          </p:cNvSpPr>
          <p:nvPr/>
        </p:nvSpPr>
        <p:spPr bwMode="auto">
          <a:xfrm>
            <a:off x="4593505" y="2389193"/>
            <a:ext cx="14847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a:t>Accelerate</a:t>
            </a:r>
          </a:p>
        </p:txBody>
      </p:sp>
      <p:sp>
        <p:nvSpPr>
          <p:cNvPr id="73735" name="Text Box 7">
            <a:extLst>
              <a:ext uri="{FF2B5EF4-FFF2-40B4-BE49-F238E27FC236}">
                <a16:creationId xmlns:a16="http://schemas.microsoft.com/office/drawing/2014/main" id="{3148D75E-548F-A86B-2C8B-A86F211D1174}"/>
              </a:ext>
            </a:extLst>
          </p:cNvPr>
          <p:cNvSpPr txBox="1">
            <a:spLocks noChangeArrowheads="1"/>
          </p:cNvSpPr>
          <p:nvPr/>
        </p:nvSpPr>
        <p:spPr bwMode="auto">
          <a:xfrm>
            <a:off x="2005787" y="4970647"/>
            <a:ext cx="740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a:t>Turn</a:t>
            </a:r>
          </a:p>
        </p:txBody>
      </p:sp>
      <p:sp>
        <p:nvSpPr>
          <p:cNvPr id="73736" name="Text Box 8">
            <a:extLst>
              <a:ext uri="{FF2B5EF4-FFF2-40B4-BE49-F238E27FC236}">
                <a16:creationId xmlns:a16="http://schemas.microsoft.com/office/drawing/2014/main" id="{19ADCC77-991E-19FB-2B26-A09CDF2AFDFA}"/>
              </a:ext>
            </a:extLst>
          </p:cNvPr>
          <p:cNvSpPr txBox="1">
            <a:spLocks noChangeArrowheads="1"/>
          </p:cNvSpPr>
          <p:nvPr/>
        </p:nvSpPr>
        <p:spPr bwMode="auto">
          <a:xfrm>
            <a:off x="1792183" y="2343091"/>
            <a:ext cx="7793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a:t>Start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a:extLst>
              <a:ext uri="{FF2B5EF4-FFF2-40B4-BE49-F238E27FC236}">
                <a16:creationId xmlns:a16="http://schemas.microsoft.com/office/drawing/2014/main" id="{E481E7D4-908A-CBAE-D8EF-DFD7ABADD61D}"/>
              </a:ext>
            </a:extLst>
          </p:cNvPr>
          <p:cNvSpPr>
            <a:spLocks noGrp="1" noChangeArrowheads="1"/>
          </p:cNvSpPr>
          <p:nvPr>
            <p:ph type="title"/>
          </p:nvPr>
        </p:nvSpPr>
        <p:spPr/>
        <p:txBody>
          <a:bodyPr/>
          <a:lstStyle/>
          <a:p>
            <a:r>
              <a:rPr lang="en-US" altLang="en-US" dirty="0"/>
              <a:t>So, what is a object?</a:t>
            </a:r>
          </a:p>
        </p:txBody>
      </p:sp>
      <p:sp>
        <p:nvSpPr>
          <p:cNvPr id="74755" name="Rectangle 3">
            <a:extLst>
              <a:ext uri="{FF2B5EF4-FFF2-40B4-BE49-F238E27FC236}">
                <a16:creationId xmlns:a16="http://schemas.microsoft.com/office/drawing/2014/main" id="{BD0886AF-5C6C-189C-906A-E659BCCD78F0}"/>
              </a:ext>
            </a:extLst>
          </p:cNvPr>
          <p:cNvSpPr>
            <a:spLocks noGrp="1" noChangeArrowheads="1"/>
          </p:cNvSpPr>
          <p:nvPr>
            <p:ph type="body" idx="1"/>
          </p:nvPr>
        </p:nvSpPr>
        <p:spPr/>
        <p:txBody>
          <a:bodyPr/>
          <a:lstStyle/>
          <a:p>
            <a:r>
              <a:rPr lang="en-US" altLang="en-US" dirty="0"/>
              <a:t>Something that has </a:t>
            </a:r>
            <a:r>
              <a:rPr lang="en-US" altLang="en-US" sz="3600" dirty="0"/>
              <a:t>State</a:t>
            </a:r>
            <a:r>
              <a:rPr lang="en-US" altLang="en-US" dirty="0"/>
              <a:t> - </a:t>
            </a:r>
            <a:r>
              <a:rPr lang="en-US" altLang="en-US" sz="4400" dirty="0">
                <a:solidFill>
                  <a:srgbClr val="FFFF00"/>
                </a:solidFill>
              </a:rPr>
              <a:t>Attributes</a:t>
            </a:r>
            <a:endParaRPr lang="en-US" altLang="en-US" dirty="0">
              <a:solidFill>
                <a:srgbClr val="FFFF00"/>
              </a:solidFill>
            </a:endParaRPr>
          </a:p>
          <a:p>
            <a:endParaRPr lang="en-US" altLang="en-US" dirty="0"/>
          </a:p>
          <a:p>
            <a:r>
              <a:rPr lang="en-US" altLang="en-US" dirty="0"/>
              <a:t>Something that has </a:t>
            </a:r>
            <a:r>
              <a:rPr lang="en-US" altLang="en-US" sz="3600" dirty="0"/>
              <a:t>behavior</a:t>
            </a:r>
            <a:r>
              <a:rPr lang="en-US" altLang="en-US" dirty="0"/>
              <a:t> - </a:t>
            </a:r>
            <a:r>
              <a:rPr lang="en-US" altLang="en-US" sz="4400" dirty="0">
                <a:solidFill>
                  <a:srgbClr val="FFFF00"/>
                </a:solidFill>
              </a:rPr>
              <a:t>Operations</a:t>
            </a:r>
            <a:endParaRPr lang="en-US" altLang="en-US" dirty="0">
              <a:solidFill>
                <a:srgbClr val="FF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2">
            <a:extLst>
              <a:ext uri="{FF2B5EF4-FFF2-40B4-BE49-F238E27FC236}">
                <a16:creationId xmlns:a16="http://schemas.microsoft.com/office/drawing/2014/main" id="{BE677F96-2C65-099A-9DBA-B372253910F8}"/>
              </a:ext>
            </a:extLst>
          </p:cNvPr>
          <p:cNvGrpSpPr>
            <a:grpSpLocks/>
          </p:cNvGrpSpPr>
          <p:nvPr/>
        </p:nvGrpSpPr>
        <p:grpSpPr bwMode="auto">
          <a:xfrm>
            <a:off x="3169139" y="3931139"/>
            <a:ext cx="2644775" cy="2692400"/>
            <a:chOff x="923" y="2288"/>
            <a:chExt cx="1666" cy="1696"/>
          </a:xfrm>
        </p:grpSpPr>
        <p:sp>
          <p:nvSpPr>
            <p:cNvPr id="75779" name="Freeform 3">
              <a:extLst>
                <a:ext uri="{FF2B5EF4-FFF2-40B4-BE49-F238E27FC236}">
                  <a16:creationId xmlns:a16="http://schemas.microsoft.com/office/drawing/2014/main" id="{2C18DEBB-9F2A-89C1-EF12-B9D54357E21F}"/>
                </a:ext>
              </a:extLst>
            </p:cNvPr>
            <p:cNvSpPr>
              <a:spLocks/>
            </p:cNvSpPr>
            <p:nvPr/>
          </p:nvSpPr>
          <p:spPr bwMode="auto">
            <a:xfrm>
              <a:off x="923" y="2288"/>
              <a:ext cx="1666" cy="1696"/>
            </a:xfrm>
            <a:custGeom>
              <a:avLst/>
              <a:gdLst>
                <a:gd name="T0" fmla="*/ 499 w 1666"/>
                <a:gd name="T1" fmla="*/ 68 h 1696"/>
                <a:gd name="T2" fmla="*/ 641 w 1666"/>
                <a:gd name="T3" fmla="*/ 0 h 1696"/>
                <a:gd name="T4" fmla="*/ 770 w 1666"/>
                <a:gd name="T5" fmla="*/ 33 h 1696"/>
                <a:gd name="T6" fmla="*/ 875 w 1666"/>
                <a:gd name="T7" fmla="*/ 22 h 1696"/>
                <a:gd name="T8" fmla="*/ 998 w 1666"/>
                <a:gd name="T9" fmla="*/ 0 h 1696"/>
                <a:gd name="T10" fmla="*/ 1128 w 1666"/>
                <a:gd name="T11" fmla="*/ 91 h 1696"/>
                <a:gd name="T12" fmla="*/ 1220 w 1666"/>
                <a:gd name="T13" fmla="*/ 114 h 1696"/>
                <a:gd name="T14" fmla="*/ 1319 w 1666"/>
                <a:gd name="T15" fmla="*/ 137 h 1696"/>
                <a:gd name="T16" fmla="*/ 1412 w 1666"/>
                <a:gd name="T17" fmla="*/ 261 h 1696"/>
                <a:gd name="T18" fmla="*/ 1461 w 1666"/>
                <a:gd name="T19" fmla="*/ 363 h 1696"/>
                <a:gd name="T20" fmla="*/ 1578 w 1666"/>
                <a:gd name="T21" fmla="*/ 478 h 1696"/>
                <a:gd name="T22" fmla="*/ 1640 w 1666"/>
                <a:gd name="T23" fmla="*/ 636 h 1696"/>
                <a:gd name="T24" fmla="*/ 1615 w 1666"/>
                <a:gd name="T25" fmla="*/ 842 h 1696"/>
                <a:gd name="T26" fmla="*/ 1627 w 1666"/>
                <a:gd name="T27" fmla="*/ 977 h 1696"/>
                <a:gd name="T28" fmla="*/ 1665 w 1666"/>
                <a:gd name="T29" fmla="*/ 1160 h 1696"/>
                <a:gd name="T30" fmla="*/ 1603 w 1666"/>
                <a:gd name="T31" fmla="*/ 1308 h 1696"/>
                <a:gd name="T32" fmla="*/ 1486 w 1666"/>
                <a:gd name="T33" fmla="*/ 1399 h 1696"/>
                <a:gd name="T34" fmla="*/ 1338 w 1666"/>
                <a:gd name="T35" fmla="*/ 1433 h 1696"/>
                <a:gd name="T36" fmla="*/ 1251 w 1666"/>
                <a:gd name="T37" fmla="*/ 1615 h 1696"/>
                <a:gd name="T38" fmla="*/ 1073 w 1666"/>
                <a:gd name="T39" fmla="*/ 1684 h 1696"/>
                <a:gd name="T40" fmla="*/ 925 w 1666"/>
                <a:gd name="T41" fmla="*/ 1626 h 1696"/>
                <a:gd name="T42" fmla="*/ 807 w 1666"/>
                <a:gd name="T43" fmla="*/ 1626 h 1696"/>
                <a:gd name="T44" fmla="*/ 610 w 1666"/>
                <a:gd name="T45" fmla="*/ 1695 h 1696"/>
                <a:gd name="T46" fmla="*/ 419 w 1666"/>
                <a:gd name="T47" fmla="*/ 1626 h 1696"/>
                <a:gd name="T48" fmla="*/ 308 w 1666"/>
                <a:gd name="T49" fmla="*/ 1491 h 1696"/>
                <a:gd name="T50" fmla="*/ 283 w 1666"/>
                <a:gd name="T51" fmla="*/ 1353 h 1696"/>
                <a:gd name="T52" fmla="*/ 135 w 1666"/>
                <a:gd name="T53" fmla="*/ 1274 h 1696"/>
                <a:gd name="T54" fmla="*/ 37 w 1666"/>
                <a:gd name="T55" fmla="*/ 1114 h 1696"/>
                <a:gd name="T56" fmla="*/ 30 w 1666"/>
                <a:gd name="T57" fmla="*/ 921 h 1696"/>
                <a:gd name="T58" fmla="*/ 12 w 1666"/>
                <a:gd name="T59" fmla="*/ 727 h 1696"/>
                <a:gd name="T60" fmla="*/ 30 w 1666"/>
                <a:gd name="T61" fmla="*/ 523 h 1696"/>
                <a:gd name="T62" fmla="*/ 104 w 1666"/>
                <a:gd name="T63" fmla="*/ 420 h 1696"/>
                <a:gd name="T64" fmla="*/ 184 w 1666"/>
                <a:gd name="T65" fmla="*/ 318 h 1696"/>
                <a:gd name="T66" fmla="*/ 246 w 1666"/>
                <a:gd name="T67" fmla="*/ 203 h 1696"/>
                <a:gd name="T68" fmla="*/ 338 w 1666"/>
                <a:gd name="T69" fmla="*/ 137 h 1696"/>
                <a:gd name="T70" fmla="*/ 462 w 1666"/>
                <a:gd name="T71" fmla="*/ 124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1696">
                  <a:moveTo>
                    <a:pt x="462" y="124"/>
                  </a:moveTo>
                  <a:lnTo>
                    <a:pt x="499" y="68"/>
                  </a:lnTo>
                  <a:lnTo>
                    <a:pt x="567" y="10"/>
                  </a:lnTo>
                  <a:lnTo>
                    <a:pt x="641" y="0"/>
                  </a:lnTo>
                  <a:lnTo>
                    <a:pt x="703" y="0"/>
                  </a:lnTo>
                  <a:lnTo>
                    <a:pt x="770" y="33"/>
                  </a:lnTo>
                  <a:lnTo>
                    <a:pt x="813" y="68"/>
                  </a:lnTo>
                  <a:lnTo>
                    <a:pt x="875" y="22"/>
                  </a:lnTo>
                  <a:lnTo>
                    <a:pt x="936" y="0"/>
                  </a:lnTo>
                  <a:lnTo>
                    <a:pt x="998" y="0"/>
                  </a:lnTo>
                  <a:lnTo>
                    <a:pt x="1079" y="33"/>
                  </a:lnTo>
                  <a:lnTo>
                    <a:pt x="1128" y="91"/>
                  </a:lnTo>
                  <a:lnTo>
                    <a:pt x="1159" y="147"/>
                  </a:lnTo>
                  <a:lnTo>
                    <a:pt x="1220" y="114"/>
                  </a:lnTo>
                  <a:lnTo>
                    <a:pt x="1258" y="114"/>
                  </a:lnTo>
                  <a:lnTo>
                    <a:pt x="1319" y="137"/>
                  </a:lnTo>
                  <a:lnTo>
                    <a:pt x="1374" y="182"/>
                  </a:lnTo>
                  <a:lnTo>
                    <a:pt x="1412" y="261"/>
                  </a:lnTo>
                  <a:lnTo>
                    <a:pt x="1412" y="353"/>
                  </a:lnTo>
                  <a:lnTo>
                    <a:pt x="1461" y="363"/>
                  </a:lnTo>
                  <a:lnTo>
                    <a:pt x="1535" y="409"/>
                  </a:lnTo>
                  <a:lnTo>
                    <a:pt x="1578" y="478"/>
                  </a:lnTo>
                  <a:lnTo>
                    <a:pt x="1615" y="546"/>
                  </a:lnTo>
                  <a:lnTo>
                    <a:pt x="1640" y="636"/>
                  </a:lnTo>
                  <a:lnTo>
                    <a:pt x="1640" y="740"/>
                  </a:lnTo>
                  <a:lnTo>
                    <a:pt x="1615" y="842"/>
                  </a:lnTo>
                  <a:lnTo>
                    <a:pt x="1578" y="898"/>
                  </a:lnTo>
                  <a:lnTo>
                    <a:pt x="1627" y="977"/>
                  </a:lnTo>
                  <a:lnTo>
                    <a:pt x="1658" y="1069"/>
                  </a:lnTo>
                  <a:lnTo>
                    <a:pt x="1665" y="1160"/>
                  </a:lnTo>
                  <a:lnTo>
                    <a:pt x="1640" y="1251"/>
                  </a:lnTo>
                  <a:lnTo>
                    <a:pt x="1603" y="1308"/>
                  </a:lnTo>
                  <a:lnTo>
                    <a:pt x="1565" y="1353"/>
                  </a:lnTo>
                  <a:lnTo>
                    <a:pt x="1486" y="1399"/>
                  </a:lnTo>
                  <a:lnTo>
                    <a:pt x="1412" y="1433"/>
                  </a:lnTo>
                  <a:lnTo>
                    <a:pt x="1338" y="1433"/>
                  </a:lnTo>
                  <a:lnTo>
                    <a:pt x="1313" y="1534"/>
                  </a:lnTo>
                  <a:lnTo>
                    <a:pt x="1251" y="1615"/>
                  </a:lnTo>
                  <a:lnTo>
                    <a:pt x="1159" y="1661"/>
                  </a:lnTo>
                  <a:lnTo>
                    <a:pt x="1073" y="1684"/>
                  </a:lnTo>
                  <a:lnTo>
                    <a:pt x="998" y="1672"/>
                  </a:lnTo>
                  <a:lnTo>
                    <a:pt x="925" y="1626"/>
                  </a:lnTo>
                  <a:lnTo>
                    <a:pt x="875" y="1570"/>
                  </a:lnTo>
                  <a:lnTo>
                    <a:pt x="807" y="1626"/>
                  </a:lnTo>
                  <a:lnTo>
                    <a:pt x="728" y="1672"/>
                  </a:lnTo>
                  <a:lnTo>
                    <a:pt x="610" y="1695"/>
                  </a:lnTo>
                  <a:lnTo>
                    <a:pt x="505" y="1672"/>
                  </a:lnTo>
                  <a:lnTo>
                    <a:pt x="419" y="1626"/>
                  </a:lnTo>
                  <a:lnTo>
                    <a:pt x="345" y="1557"/>
                  </a:lnTo>
                  <a:lnTo>
                    <a:pt x="308" y="1491"/>
                  </a:lnTo>
                  <a:lnTo>
                    <a:pt x="302" y="1422"/>
                  </a:lnTo>
                  <a:lnTo>
                    <a:pt x="283" y="1353"/>
                  </a:lnTo>
                  <a:lnTo>
                    <a:pt x="203" y="1318"/>
                  </a:lnTo>
                  <a:lnTo>
                    <a:pt x="135" y="1274"/>
                  </a:lnTo>
                  <a:lnTo>
                    <a:pt x="74" y="1206"/>
                  </a:lnTo>
                  <a:lnTo>
                    <a:pt x="37" y="1114"/>
                  </a:lnTo>
                  <a:lnTo>
                    <a:pt x="18" y="1012"/>
                  </a:lnTo>
                  <a:lnTo>
                    <a:pt x="30" y="921"/>
                  </a:lnTo>
                  <a:lnTo>
                    <a:pt x="55" y="807"/>
                  </a:lnTo>
                  <a:lnTo>
                    <a:pt x="12" y="727"/>
                  </a:lnTo>
                  <a:lnTo>
                    <a:pt x="0" y="603"/>
                  </a:lnTo>
                  <a:lnTo>
                    <a:pt x="30" y="523"/>
                  </a:lnTo>
                  <a:lnTo>
                    <a:pt x="61" y="465"/>
                  </a:lnTo>
                  <a:lnTo>
                    <a:pt x="104" y="420"/>
                  </a:lnTo>
                  <a:lnTo>
                    <a:pt x="160" y="397"/>
                  </a:lnTo>
                  <a:lnTo>
                    <a:pt x="184" y="318"/>
                  </a:lnTo>
                  <a:lnTo>
                    <a:pt x="222" y="249"/>
                  </a:lnTo>
                  <a:lnTo>
                    <a:pt x="246" y="203"/>
                  </a:lnTo>
                  <a:lnTo>
                    <a:pt x="296" y="170"/>
                  </a:lnTo>
                  <a:lnTo>
                    <a:pt x="338" y="137"/>
                  </a:lnTo>
                  <a:lnTo>
                    <a:pt x="400" y="124"/>
                  </a:lnTo>
                  <a:lnTo>
                    <a:pt x="462" y="124"/>
                  </a:lnTo>
                </a:path>
              </a:pathLst>
            </a:custGeom>
            <a:solidFill>
              <a:srgbClr val="FFCC99"/>
            </a:solidFill>
            <a:ln w="12700" cap="rnd" cmpd="sng">
              <a:solidFill>
                <a:schemeClr val="tx1"/>
              </a:solidFill>
              <a:prstDash val="solid"/>
              <a:round/>
              <a:headEnd/>
              <a:tailEnd/>
            </a:ln>
            <a:effectLst>
              <a:outerShdw dist="107763" dir="2700000" algn="ctr" rotWithShape="0">
                <a:schemeClr val="bg2"/>
              </a:outerShdw>
            </a:effectLst>
          </p:spPr>
          <p:txBody>
            <a:bodyPr/>
            <a:lstStyle/>
            <a:p>
              <a:endParaRPr lang="en-IN"/>
            </a:p>
          </p:txBody>
        </p:sp>
        <p:sp>
          <p:nvSpPr>
            <p:cNvPr id="75780" name="Rectangle 4">
              <a:extLst>
                <a:ext uri="{FF2B5EF4-FFF2-40B4-BE49-F238E27FC236}">
                  <a16:creationId xmlns:a16="http://schemas.microsoft.com/office/drawing/2014/main" id="{CD68C333-8126-21C9-6E01-D9D2106EB4C6}"/>
                </a:ext>
              </a:extLst>
            </p:cNvPr>
            <p:cNvSpPr>
              <a:spLocks noChangeArrowheads="1"/>
            </p:cNvSpPr>
            <p:nvPr/>
          </p:nvSpPr>
          <p:spPr bwMode="auto">
            <a:xfrm>
              <a:off x="1408" y="2341"/>
              <a:ext cx="5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000" b="1">
                  <a:solidFill>
                    <a:srgbClr val="000000"/>
                  </a:solidFill>
                </a:rPr>
                <a:t>Roles</a:t>
              </a:r>
            </a:p>
          </p:txBody>
        </p:sp>
        <p:grpSp>
          <p:nvGrpSpPr>
            <p:cNvPr id="75781" name="Group 5">
              <a:extLst>
                <a:ext uri="{FF2B5EF4-FFF2-40B4-BE49-F238E27FC236}">
                  <a16:creationId xmlns:a16="http://schemas.microsoft.com/office/drawing/2014/main" id="{BE8B9AF4-DB1C-6C0A-0FF1-B13D77906AAC}"/>
                </a:ext>
              </a:extLst>
            </p:cNvPr>
            <p:cNvGrpSpPr>
              <a:grpSpLocks/>
            </p:cNvGrpSpPr>
            <p:nvPr/>
          </p:nvGrpSpPr>
          <p:grpSpPr bwMode="auto">
            <a:xfrm>
              <a:off x="1180" y="2595"/>
              <a:ext cx="970" cy="568"/>
              <a:chOff x="1180" y="2595"/>
              <a:chExt cx="970" cy="568"/>
            </a:xfrm>
          </p:grpSpPr>
          <p:sp>
            <p:nvSpPr>
              <p:cNvPr id="75782" name="Rectangle 6">
                <a:extLst>
                  <a:ext uri="{FF2B5EF4-FFF2-40B4-BE49-F238E27FC236}">
                    <a16:creationId xmlns:a16="http://schemas.microsoft.com/office/drawing/2014/main" id="{C8DDDAB5-5BEA-D1CA-573B-F2E30B17FEEF}"/>
                  </a:ext>
                </a:extLst>
              </p:cNvPr>
              <p:cNvSpPr>
                <a:spLocks noChangeArrowheads="1"/>
              </p:cNvSpPr>
              <p:nvPr/>
            </p:nvSpPr>
            <p:spPr bwMode="auto">
              <a:xfrm>
                <a:off x="1180" y="2720"/>
                <a:ext cx="428"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200">
                    <a:solidFill>
                      <a:srgbClr val="000000"/>
                    </a:solidFill>
                  </a:rPr>
                  <a:t>Doctor</a:t>
                </a:r>
              </a:p>
            </p:txBody>
          </p:sp>
          <p:grpSp>
            <p:nvGrpSpPr>
              <p:cNvPr id="75783" name="Group 7">
                <a:extLst>
                  <a:ext uri="{FF2B5EF4-FFF2-40B4-BE49-F238E27FC236}">
                    <a16:creationId xmlns:a16="http://schemas.microsoft.com/office/drawing/2014/main" id="{1637E172-4FE8-5B57-E43F-2126C742C6AE}"/>
                  </a:ext>
                </a:extLst>
              </p:cNvPr>
              <p:cNvGrpSpPr>
                <a:grpSpLocks/>
              </p:cNvGrpSpPr>
              <p:nvPr/>
            </p:nvGrpSpPr>
            <p:grpSpPr bwMode="auto">
              <a:xfrm>
                <a:off x="1462" y="2595"/>
                <a:ext cx="688" cy="568"/>
                <a:chOff x="1462" y="2595"/>
                <a:chExt cx="688" cy="568"/>
              </a:xfrm>
            </p:grpSpPr>
            <p:grpSp>
              <p:nvGrpSpPr>
                <p:cNvPr id="75784" name="Group 8">
                  <a:extLst>
                    <a:ext uri="{FF2B5EF4-FFF2-40B4-BE49-F238E27FC236}">
                      <a16:creationId xmlns:a16="http://schemas.microsoft.com/office/drawing/2014/main" id="{4D3A4D11-408F-E916-6106-239476931F25}"/>
                    </a:ext>
                  </a:extLst>
                </p:cNvPr>
                <p:cNvGrpSpPr>
                  <a:grpSpLocks/>
                </p:cNvGrpSpPr>
                <p:nvPr/>
              </p:nvGrpSpPr>
              <p:grpSpPr bwMode="auto">
                <a:xfrm>
                  <a:off x="1462" y="2667"/>
                  <a:ext cx="453" cy="496"/>
                  <a:chOff x="1462" y="2667"/>
                  <a:chExt cx="453" cy="496"/>
                </a:xfrm>
              </p:grpSpPr>
              <p:grpSp>
                <p:nvGrpSpPr>
                  <p:cNvPr id="75785" name="Group 9">
                    <a:extLst>
                      <a:ext uri="{FF2B5EF4-FFF2-40B4-BE49-F238E27FC236}">
                        <a16:creationId xmlns:a16="http://schemas.microsoft.com/office/drawing/2014/main" id="{D8C4CC8F-850C-EB9E-2EF3-D017A8C13A5E}"/>
                      </a:ext>
                    </a:extLst>
                  </p:cNvPr>
                  <p:cNvGrpSpPr>
                    <a:grpSpLocks/>
                  </p:cNvGrpSpPr>
                  <p:nvPr/>
                </p:nvGrpSpPr>
                <p:grpSpPr bwMode="auto">
                  <a:xfrm>
                    <a:off x="1462" y="2667"/>
                    <a:ext cx="453" cy="496"/>
                    <a:chOff x="1462" y="2667"/>
                    <a:chExt cx="453" cy="496"/>
                  </a:xfrm>
                </p:grpSpPr>
                <p:grpSp>
                  <p:nvGrpSpPr>
                    <p:cNvPr id="75786" name="Group 10">
                      <a:extLst>
                        <a:ext uri="{FF2B5EF4-FFF2-40B4-BE49-F238E27FC236}">
                          <a16:creationId xmlns:a16="http://schemas.microsoft.com/office/drawing/2014/main" id="{1C9F1CCE-322C-46B8-8783-7C6035601AB0}"/>
                        </a:ext>
                      </a:extLst>
                    </p:cNvPr>
                    <p:cNvGrpSpPr>
                      <a:grpSpLocks/>
                    </p:cNvGrpSpPr>
                    <p:nvPr/>
                  </p:nvGrpSpPr>
                  <p:grpSpPr bwMode="auto">
                    <a:xfrm>
                      <a:off x="1877" y="2990"/>
                      <a:ext cx="38" cy="34"/>
                      <a:chOff x="1877" y="2990"/>
                      <a:chExt cx="38" cy="34"/>
                    </a:xfrm>
                  </p:grpSpPr>
                  <p:sp>
                    <p:nvSpPr>
                      <p:cNvPr id="75787" name="Freeform 11">
                        <a:extLst>
                          <a:ext uri="{FF2B5EF4-FFF2-40B4-BE49-F238E27FC236}">
                            <a16:creationId xmlns:a16="http://schemas.microsoft.com/office/drawing/2014/main" id="{E608849D-7186-DFA6-36B5-0F39620630BF}"/>
                          </a:ext>
                        </a:extLst>
                      </p:cNvPr>
                      <p:cNvSpPr>
                        <a:spLocks/>
                      </p:cNvSpPr>
                      <p:nvPr/>
                    </p:nvSpPr>
                    <p:spPr bwMode="auto">
                      <a:xfrm>
                        <a:off x="1877" y="3002"/>
                        <a:ext cx="27" cy="17"/>
                      </a:xfrm>
                      <a:custGeom>
                        <a:avLst/>
                        <a:gdLst>
                          <a:gd name="T0" fmla="*/ 26 w 27"/>
                          <a:gd name="T1" fmla="*/ 0 h 17"/>
                          <a:gd name="T2" fmla="*/ 0 w 27"/>
                          <a:gd name="T3" fmla="*/ 8 h 17"/>
                          <a:gd name="T4" fmla="*/ 0 w 27"/>
                          <a:gd name="T5" fmla="*/ 16 h 17"/>
                          <a:gd name="T6" fmla="*/ 26 w 27"/>
                          <a:gd name="T7" fmla="*/ 16 h 17"/>
                          <a:gd name="T8" fmla="*/ 26 w 27"/>
                          <a:gd name="T9" fmla="*/ 0 h 17"/>
                        </a:gdLst>
                        <a:ahLst/>
                        <a:cxnLst>
                          <a:cxn ang="0">
                            <a:pos x="T0" y="T1"/>
                          </a:cxn>
                          <a:cxn ang="0">
                            <a:pos x="T2" y="T3"/>
                          </a:cxn>
                          <a:cxn ang="0">
                            <a:pos x="T4" y="T5"/>
                          </a:cxn>
                          <a:cxn ang="0">
                            <a:pos x="T6" y="T7"/>
                          </a:cxn>
                          <a:cxn ang="0">
                            <a:pos x="T8" y="T9"/>
                          </a:cxn>
                        </a:cxnLst>
                        <a:rect l="0" t="0" r="r" b="b"/>
                        <a:pathLst>
                          <a:path w="27" h="17">
                            <a:moveTo>
                              <a:pt x="26" y="0"/>
                            </a:moveTo>
                            <a:lnTo>
                              <a:pt x="0" y="8"/>
                            </a:lnTo>
                            <a:lnTo>
                              <a:pt x="0" y="16"/>
                            </a:lnTo>
                            <a:lnTo>
                              <a:pt x="26" y="16"/>
                            </a:lnTo>
                            <a:lnTo>
                              <a:pt x="26"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788" name="Freeform 12">
                        <a:extLst>
                          <a:ext uri="{FF2B5EF4-FFF2-40B4-BE49-F238E27FC236}">
                            <a16:creationId xmlns:a16="http://schemas.microsoft.com/office/drawing/2014/main" id="{92B5D87C-38F1-8EE6-D196-5A0EF9413AD6}"/>
                          </a:ext>
                        </a:extLst>
                      </p:cNvPr>
                      <p:cNvSpPr>
                        <a:spLocks/>
                      </p:cNvSpPr>
                      <p:nvPr/>
                    </p:nvSpPr>
                    <p:spPr bwMode="auto">
                      <a:xfrm>
                        <a:off x="1877" y="3002"/>
                        <a:ext cx="27" cy="17"/>
                      </a:xfrm>
                      <a:custGeom>
                        <a:avLst/>
                        <a:gdLst>
                          <a:gd name="T0" fmla="*/ 26 w 27"/>
                          <a:gd name="T1" fmla="*/ 0 h 17"/>
                          <a:gd name="T2" fmla="*/ 0 w 27"/>
                          <a:gd name="T3" fmla="*/ 8 h 17"/>
                          <a:gd name="T4" fmla="*/ 0 w 27"/>
                          <a:gd name="T5" fmla="*/ 16 h 17"/>
                          <a:gd name="T6" fmla="*/ 26 w 27"/>
                          <a:gd name="T7" fmla="*/ 16 h 17"/>
                          <a:gd name="T8" fmla="*/ 26 w 27"/>
                          <a:gd name="T9" fmla="*/ 0 h 17"/>
                        </a:gdLst>
                        <a:ahLst/>
                        <a:cxnLst>
                          <a:cxn ang="0">
                            <a:pos x="T0" y="T1"/>
                          </a:cxn>
                          <a:cxn ang="0">
                            <a:pos x="T2" y="T3"/>
                          </a:cxn>
                          <a:cxn ang="0">
                            <a:pos x="T4" y="T5"/>
                          </a:cxn>
                          <a:cxn ang="0">
                            <a:pos x="T6" y="T7"/>
                          </a:cxn>
                          <a:cxn ang="0">
                            <a:pos x="T8" y="T9"/>
                          </a:cxn>
                        </a:cxnLst>
                        <a:rect l="0" t="0" r="r" b="b"/>
                        <a:pathLst>
                          <a:path w="27" h="17">
                            <a:moveTo>
                              <a:pt x="26" y="0"/>
                            </a:moveTo>
                            <a:lnTo>
                              <a:pt x="0" y="8"/>
                            </a:lnTo>
                            <a:lnTo>
                              <a:pt x="0" y="16"/>
                            </a:lnTo>
                            <a:lnTo>
                              <a:pt x="26" y="16"/>
                            </a:lnTo>
                            <a:lnTo>
                              <a:pt x="26"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789" name="Freeform 13">
                        <a:extLst>
                          <a:ext uri="{FF2B5EF4-FFF2-40B4-BE49-F238E27FC236}">
                            <a16:creationId xmlns:a16="http://schemas.microsoft.com/office/drawing/2014/main" id="{7BF6721D-0C78-5C73-05BC-DCE9C4631366}"/>
                          </a:ext>
                        </a:extLst>
                      </p:cNvPr>
                      <p:cNvSpPr>
                        <a:spLocks/>
                      </p:cNvSpPr>
                      <p:nvPr/>
                    </p:nvSpPr>
                    <p:spPr bwMode="auto">
                      <a:xfrm>
                        <a:off x="1877" y="3002"/>
                        <a:ext cx="33" cy="17"/>
                      </a:xfrm>
                      <a:custGeom>
                        <a:avLst/>
                        <a:gdLst>
                          <a:gd name="T0" fmla="*/ 32 w 33"/>
                          <a:gd name="T1" fmla="*/ 0 h 17"/>
                          <a:gd name="T2" fmla="*/ 0 w 33"/>
                          <a:gd name="T3" fmla="*/ 0 h 17"/>
                          <a:gd name="T4" fmla="*/ 0 w 33"/>
                          <a:gd name="T5" fmla="*/ 16 h 17"/>
                          <a:gd name="T6" fmla="*/ 32 w 33"/>
                          <a:gd name="T7" fmla="*/ 16 h 17"/>
                          <a:gd name="T8" fmla="*/ 32 w 33"/>
                          <a:gd name="T9" fmla="*/ 0 h 17"/>
                        </a:gdLst>
                        <a:ahLst/>
                        <a:cxnLst>
                          <a:cxn ang="0">
                            <a:pos x="T0" y="T1"/>
                          </a:cxn>
                          <a:cxn ang="0">
                            <a:pos x="T2" y="T3"/>
                          </a:cxn>
                          <a:cxn ang="0">
                            <a:pos x="T4" y="T5"/>
                          </a:cxn>
                          <a:cxn ang="0">
                            <a:pos x="T6" y="T7"/>
                          </a:cxn>
                          <a:cxn ang="0">
                            <a:pos x="T8" y="T9"/>
                          </a:cxn>
                        </a:cxnLst>
                        <a:rect l="0" t="0" r="r" b="b"/>
                        <a:pathLst>
                          <a:path w="33" h="17">
                            <a:moveTo>
                              <a:pt x="32" y="0"/>
                            </a:moveTo>
                            <a:lnTo>
                              <a:pt x="0" y="0"/>
                            </a:lnTo>
                            <a:lnTo>
                              <a:pt x="0" y="16"/>
                            </a:lnTo>
                            <a:lnTo>
                              <a:pt x="32" y="16"/>
                            </a:lnTo>
                            <a:lnTo>
                              <a:pt x="32"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790" name="Oval 14">
                        <a:extLst>
                          <a:ext uri="{FF2B5EF4-FFF2-40B4-BE49-F238E27FC236}">
                            <a16:creationId xmlns:a16="http://schemas.microsoft.com/office/drawing/2014/main" id="{FF08FFB9-B7F8-9C05-F366-5BAD6AA5ED6F}"/>
                          </a:ext>
                        </a:extLst>
                      </p:cNvPr>
                      <p:cNvSpPr>
                        <a:spLocks noChangeArrowheads="1"/>
                      </p:cNvSpPr>
                      <p:nvPr/>
                    </p:nvSpPr>
                    <p:spPr bwMode="auto">
                      <a:xfrm>
                        <a:off x="1905" y="2990"/>
                        <a:ext cx="10" cy="34"/>
                      </a:xfrm>
                      <a:prstGeom prst="ellipse">
                        <a:avLst/>
                      </a:prstGeom>
                      <a:solidFill>
                        <a:srgbClr val="80808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5791" name="Group 15">
                      <a:extLst>
                        <a:ext uri="{FF2B5EF4-FFF2-40B4-BE49-F238E27FC236}">
                          <a16:creationId xmlns:a16="http://schemas.microsoft.com/office/drawing/2014/main" id="{61AD094B-CB13-B50C-1270-B97B21D60AEC}"/>
                        </a:ext>
                      </a:extLst>
                    </p:cNvPr>
                    <p:cNvGrpSpPr>
                      <a:grpSpLocks/>
                    </p:cNvGrpSpPr>
                    <p:nvPr/>
                  </p:nvGrpSpPr>
                  <p:grpSpPr bwMode="auto">
                    <a:xfrm>
                      <a:off x="1462" y="2667"/>
                      <a:ext cx="424" cy="496"/>
                      <a:chOff x="1462" y="2667"/>
                      <a:chExt cx="424" cy="496"/>
                    </a:xfrm>
                  </p:grpSpPr>
                  <p:grpSp>
                    <p:nvGrpSpPr>
                      <p:cNvPr id="75792" name="Group 16">
                        <a:extLst>
                          <a:ext uri="{FF2B5EF4-FFF2-40B4-BE49-F238E27FC236}">
                            <a16:creationId xmlns:a16="http://schemas.microsoft.com/office/drawing/2014/main" id="{ADCB0883-CF68-3D44-F862-49927B524B5B}"/>
                          </a:ext>
                        </a:extLst>
                      </p:cNvPr>
                      <p:cNvGrpSpPr>
                        <a:grpSpLocks/>
                      </p:cNvGrpSpPr>
                      <p:nvPr/>
                    </p:nvGrpSpPr>
                    <p:grpSpPr bwMode="auto">
                      <a:xfrm>
                        <a:off x="1773" y="2986"/>
                        <a:ext cx="113" cy="89"/>
                        <a:chOff x="1773" y="2986"/>
                        <a:chExt cx="113" cy="89"/>
                      </a:xfrm>
                    </p:grpSpPr>
                    <p:sp>
                      <p:nvSpPr>
                        <p:cNvPr id="75793" name="Freeform 17">
                          <a:extLst>
                            <a:ext uri="{FF2B5EF4-FFF2-40B4-BE49-F238E27FC236}">
                              <a16:creationId xmlns:a16="http://schemas.microsoft.com/office/drawing/2014/main" id="{3EBC2E19-F2CE-9A0D-31A2-D0DC57EDD087}"/>
                            </a:ext>
                          </a:extLst>
                        </p:cNvPr>
                        <p:cNvSpPr>
                          <a:spLocks/>
                        </p:cNvSpPr>
                        <p:nvPr/>
                      </p:nvSpPr>
                      <p:spPr bwMode="auto">
                        <a:xfrm>
                          <a:off x="1829" y="2986"/>
                          <a:ext cx="35" cy="17"/>
                        </a:xfrm>
                        <a:custGeom>
                          <a:avLst/>
                          <a:gdLst>
                            <a:gd name="T0" fmla="*/ 0 w 35"/>
                            <a:gd name="T1" fmla="*/ 16 h 17"/>
                            <a:gd name="T2" fmla="*/ 14 w 35"/>
                            <a:gd name="T3" fmla="*/ 8 h 17"/>
                            <a:gd name="T4" fmla="*/ 27 w 35"/>
                            <a:gd name="T5" fmla="*/ 0 h 17"/>
                            <a:gd name="T6" fmla="*/ 34 w 35"/>
                            <a:gd name="T7" fmla="*/ 0 h 17"/>
                            <a:gd name="T8" fmla="*/ 34 w 35"/>
                            <a:gd name="T9" fmla="*/ 8 h 17"/>
                            <a:gd name="T10" fmla="*/ 27 w 35"/>
                            <a:gd name="T11" fmla="*/ 8 h 17"/>
                            <a:gd name="T12" fmla="*/ 20 w 35"/>
                            <a:gd name="T13" fmla="*/ 16 h 17"/>
                            <a:gd name="T14" fmla="*/ 0 w 35"/>
                            <a:gd name="T15" fmla="*/ 16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17">
                              <a:moveTo>
                                <a:pt x="0" y="16"/>
                              </a:moveTo>
                              <a:lnTo>
                                <a:pt x="14" y="8"/>
                              </a:lnTo>
                              <a:lnTo>
                                <a:pt x="27" y="0"/>
                              </a:lnTo>
                              <a:lnTo>
                                <a:pt x="34" y="0"/>
                              </a:lnTo>
                              <a:lnTo>
                                <a:pt x="34" y="8"/>
                              </a:lnTo>
                              <a:lnTo>
                                <a:pt x="27" y="8"/>
                              </a:lnTo>
                              <a:lnTo>
                                <a:pt x="20" y="16"/>
                              </a:lnTo>
                              <a:lnTo>
                                <a:pt x="0" y="16"/>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794" name="Freeform 18">
                          <a:extLst>
                            <a:ext uri="{FF2B5EF4-FFF2-40B4-BE49-F238E27FC236}">
                              <a16:creationId xmlns:a16="http://schemas.microsoft.com/office/drawing/2014/main" id="{647091E8-4E2C-70B4-84A2-D48AAA5EB5CA}"/>
                            </a:ext>
                          </a:extLst>
                        </p:cNvPr>
                        <p:cNvSpPr>
                          <a:spLocks/>
                        </p:cNvSpPr>
                        <p:nvPr/>
                      </p:nvSpPr>
                      <p:spPr bwMode="auto">
                        <a:xfrm>
                          <a:off x="1829" y="2986"/>
                          <a:ext cx="35" cy="17"/>
                        </a:xfrm>
                        <a:custGeom>
                          <a:avLst/>
                          <a:gdLst>
                            <a:gd name="T0" fmla="*/ 0 w 35"/>
                            <a:gd name="T1" fmla="*/ 16 h 17"/>
                            <a:gd name="T2" fmla="*/ 14 w 35"/>
                            <a:gd name="T3" fmla="*/ 8 h 17"/>
                            <a:gd name="T4" fmla="*/ 27 w 35"/>
                            <a:gd name="T5" fmla="*/ 0 h 17"/>
                            <a:gd name="T6" fmla="*/ 34 w 35"/>
                            <a:gd name="T7" fmla="*/ 0 h 17"/>
                            <a:gd name="T8" fmla="*/ 34 w 35"/>
                            <a:gd name="T9" fmla="*/ 8 h 17"/>
                            <a:gd name="T10" fmla="*/ 27 w 35"/>
                            <a:gd name="T11" fmla="*/ 8 h 17"/>
                            <a:gd name="T12" fmla="*/ 20 w 35"/>
                            <a:gd name="T13" fmla="*/ 16 h 17"/>
                            <a:gd name="T14" fmla="*/ 0 w 35"/>
                            <a:gd name="T15" fmla="*/ 16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17">
                              <a:moveTo>
                                <a:pt x="0" y="16"/>
                              </a:moveTo>
                              <a:lnTo>
                                <a:pt x="14" y="8"/>
                              </a:lnTo>
                              <a:lnTo>
                                <a:pt x="27" y="0"/>
                              </a:lnTo>
                              <a:lnTo>
                                <a:pt x="34" y="0"/>
                              </a:lnTo>
                              <a:lnTo>
                                <a:pt x="34" y="8"/>
                              </a:lnTo>
                              <a:lnTo>
                                <a:pt x="27" y="8"/>
                              </a:lnTo>
                              <a:lnTo>
                                <a:pt x="20" y="16"/>
                              </a:lnTo>
                              <a:lnTo>
                                <a:pt x="0" y="16"/>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795" name="Freeform 19">
                          <a:extLst>
                            <a:ext uri="{FF2B5EF4-FFF2-40B4-BE49-F238E27FC236}">
                              <a16:creationId xmlns:a16="http://schemas.microsoft.com/office/drawing/2014/main" id="{2525E845-B440-A3BD-7C14-D81266761AEB}"/>
                            </a:ext>
                          </a:extLst>
                        </p:cNvPr>
                        <p:cNvSpPr>
                          <a:spLocks/>
                        </p:cNvSpPr>
                        <p:nvPr/>
                      </p:nvSpPr>
                      <p:spPr bwMode="auto">
                        <a:xfrm>
                          <a:off x="1829" y="2986"/>
                          <a:ext cx="41" cy="17"/>
                        </a:xfrm>
                        <a:custGeom>
                          <a:avLst/>
                          <a:gdLst>
                            <a:gd name="T0" fmla="*/ 0 w 41"/>
                            <a:gd name="T1" fmla="*/ 16 h 17"/>
                            <a:gd name="T2" fmla="*/ 16 w 41"/>
                            <a:gd name="T3" fmla="*/ 8 h 17"/>
                            <a:gd name="T4" fmla="*/ 32 w 41"/>
                            <a:gd name="T5" fmla="*/ 0 h 17"/>
                            <a:gd name="T6" fmla="*/ 40 w 41"/>
                            <a:gd name="T7" fmla="*/ 0 h 17"/>
                            <a:gd name="T8" fmla="*/ 40 w 41"/>
                            <a:gd name="T9" fmla="*/ 8 h 17"/>
                            <a:gd name="T10" fmla="*/ 32 w 41"/>
                            <a:gd name="T11" fmla="*/ 8 h 17"/>
                            <a:gd name="T12" fmla="*/ 24 w 41"/>
                            <a:gd name="T13" fmla="*/ 16 h 17"/>
                            <a:gd name="T14" fmla="*/ 0 w 41"/>
                            <a:gd name="T15" fmla="*/ 16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7">
                              <a:moveTo>
                                <a:pt x="0" y="16"/>
                              </a:moveTo>
                              <a:lnTo>
                                <a:pt x="16" y="8"/>
                              </a:lnTo>
                              <a:lnTo>
                                <a:pt x="32" y="0"/>
                              </a:lnTo>
                              <a:lnTo>
                                <a:pt x="40" y="0"/>
                              </a:lnTo>
                              <a:lnTo>
                                <a:pt x="40" y="8"/>
                              </a:lnTo>
                              <a:lnTo>
                                <a:pt x="32" y="8"/>
                              </a:lnTo>
                              <a:lnTo>
                                <a:pt x="24" y="16"/>
                              </a:lnTo>
                              <a:lnTo>
                                <a:pt x="0" y="16"/>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796" name="Freeform 20">
                          <a:extLst>
                            <a:ext uri="{FF2B5EF4-FFF2-40B4-BE49-F238E27FC236}">
                              <a16:creationId xmlns:a16="http://schemas.microsoft.com/office/drawing/2014/main" id="{D2793B0E-06C8-52DA-E959-DB57A892CC04}"/>
                            </a:ext>
                          </a:extLst>
                        </p:cNvPr>
                        <p:cNvSpPr>
                          <a:spLocks/>
                        </p:cNvSpPr>
                        <p:nvPr/>
                      </p:nvSpPr>
                      <p:spPr bwMode="auto">
                        <a:xfrm>
                          <a:off x="1773" y="2994"/>
                          <a:ext cx="107" cy="75"/>
                        </a:xfrm>
                        <a:custGeom>
                          <a:avLst/>
                          <a:gdLst>
                            <a:gd name="T0" fmla="*/ 0 w 107"/>
                            <a:gd name="T1" fmla="*/ 37 h 75"/>
                            <a:gd name="T2" fmla="*/ 15 w 107"/>
                            <a:gd name="T3" fmla="*/ 37 h 75"/>
                            <a:gd name="T4" fmla="*/ 30 w 107"/>
                            <a:gd name="T5" fmla="*/ 30 h 75"/>
                            <a:gd name="T6" fmla="*/ 38 w 107"/>
                            <a:gd name="T7" fmla="*/ 22 h 75"/>
                            <a:gd name="T8" fmla="*/ 38 w 107"/>
                            <a:gd name="T9" fmla="*/ 15 h 75"/>
                            <a:gd name="T10" fmla="*/ 45 w 107"/>
                            <a:gd name="T11" fmla="*/ 15 h 75"/>
                            <a:gd name="T12" fmla="*/ 53 w 107"/>
                            <a:gd name="T13" fmla="*/ 7 h 75"/>
                            <a:gd name="T14" fmla="*/ 61 w 107"/>
                            <a:gd name="T15" fmla="*/ 0 h 75"/>
                            <a:gd name="T16" fmla="*/ 68 w 107"/>
                            <a:gd name="T17" fmla="*/ 0 h 75"/>
                            <a:gd name="T18" fmla="*/ 76 w 107"/>
                            <a:gd name="T19" fmla="*/ 0 h 75"/>
                            <a:gd name="T20" fmla="*/ 91 w 107"/>
                            <a:gd name="T21" fmla="*/ 0 h 75"/>
                            <a:gd name="T22" fmla="*/ 98 w 107"/>
                            <a:gd name="T23" fmla="*/ 0 h 75"/>
                            <a:gd name="T24" fmla="*/ 106 w 107"/>
                            <a:gd name="T25" fmla="*/ 7 h 75"/>
                            <a:gd name="T26" fmla="*/ 106 w 107"/>
                            <a:gd name="T27" fmla="*/ 15 h 75"/>
                            <a:gd name="T28" fmla="*/ 98 w 107"/>
                            <a:gd name="T29" fmla="*/ 15 h 75"/>
                            <a:gd name="T30" fmla="*/ 91 w 107"/>
                            <a:gd name="T31" fmla="*/ 15 h 75"/>
                            <a:gd name="T32" fmla="*/ 98 w 107"/>
                            <a:gd name="T33" fmla="*/ 15 h 75"/>
                            <a:gd name="T34" fmla="*/ 106 w 107"/>
                            <a:gd name="T35" fmla="*/ 15 h 75"/>
                            <a:gd name="T36" fmla="*/ 106 w 107"/>
                            <a:gd name="T37" fmla="*/ 22 h 75"/>
                            <a:gd name="T38" fmla="*/ 106 w 107"/>
                            <a:gd name="T39" fmla="*/ 30 h 75"/>
                            <a:gd name="T40" fmla="*/ 98 w 107"/>
                            <a:gd name="T41" fmla="*/ 30 h 75"/>
                            <a:gd name="T42" fmla="*/ 91 w 107"/>
                            <a:gd name="T43" fmla="*/ 30 h 75"/>
                            <a:gd name="T44" fmla="*/ 98 w 107"/>
                            <a:gd name="T45" fmla="*/ 30 h 75"/>
                            <a:gd name="T46" fmla="*/ 106 w 107"/>
                            <a:gd name="T47" fmla="*/ 30 h 75"/>
                            <a:gd name="T48" fmla="*/ 106 w 107"/>
                            <a:gd name="T49" fmla="*/ 37 h 75"/>
                            <a:gd name="T50" fmla="*/ 106 w 107"/>
                            <a:gd name="T51" fmla="*/ 44 h 75"/>
                            <a:gd name="T52" fmla="*/ 98 w 107"/>
                            <a:gd name="T53" fmla="*/ 44 h 75"/>
                            <a:gd name="T54" fmla="*/ 106 w 107"/>
                            <a:gd name="T55" fmla="*/ 44 h 75"/>
                            <a:gd name="T56" fmla="*/ 98 w 107"/>
                            <a:gd name="T57" fmla="*/ 52 h 75"/>
                            <a:gd name="T58" fmla="*/ 91 w 107"/>
                            <a:gd name="T59" fmla="*/ 52 h 75"/>
                            <a:gd name="T60" fmla="*/ 83 w 107"/>
                            <a:gd name="T61" fmla="*/ 59 h 75"/>
                            <a:gd name="T62" fmla="*/ 76 w 107"/>
                            <a:gd name="T63" fmla="*/ 59 h 75"/>
                            <a:gd name="T64" fmla="*/ 68 w 107"/>
                            <a:gd name="T65" fmla="*/ 59 h 75"/>
                            <a:gd name="T66" fmla="*/ 61 w 107"/>
                            <a:gd name="T67" fmla="*/ 52 h 75"/>
                            <a:gd name="T68" fmla="*/ 45 w 107"/>
                            <a:gd name="T69" fmla="*/ 59 h 75"/>
                            <a:gd name="T70" fmla="*/ 38 w 107"/>
                            <a:gd name="T71" fmla="*/ 67 h 75"/>
                            <a:gd name="T72" fmla="*/ 23 w 107"/>
                            <a:gd name="T73" fmla="*/ 67 h 75"/>
                            <a:gd name="T74" fmla="*/ 15 w 107"/>
                            <a:gd name="T75" fmla="*/ 74 h 75"/>
                            <a:gd name="T76" fmla="*/ 0 w 107"/>
                            <a:gd name="T77"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7" h="75">
                              <a:moveTo>
                                <a:pt x="0" y="37"/>
                              </a:moveTo>
                              <a:lnTo>
                                <a:pt x="15" y="37"/>
                              </a:lnTo>
                              <a:lnTo>
                                <a:pt x="30" y="30"/>
                              </a:lnTo>
                              <a:lnTo>
                                <a:pt x="38" y="22"/>
                              </a:lnTo>
                              <a:lnTo>
                                <a:pt x="38" y="15"/>
                              </a:lnTo>
                              <a:lnTo>
                                <a:pt x="45" y="15"/>
                              </a:lnTo>
                              <a:lnTo>
                                <a:pt x="53" y="7"/>
                              </a:lnTo>
                              <a:lnTo>
                                <a:pt x="61" y="0"/>
                              </a:lnTo>
                              <a:lnTo>
                                <a:pt x="68" y="0"/>
                              </a:lnTo>
                              <a:lnTo>
                                <a:pt x="76" y="0"/>
                              </a:lnTo>
                              <a:lnTo>
                                <a:pt x="91" y="0"/>
                              </a:lnTo>
                              <a:lnTo>
                                <a:pt x="98" y="0"/>
                              </a:lnTo>
                              <a:lnTo>
                                <a:pt x="106" y="7"/>
                              </a:lnTo>
                              <a:lnTo>
                                <a:pt x="106" y="15"/>
                              </a:lnTo>
                              <a:lnTo>
                                <a:pt x="98" y="15"/>
                              </a:lnTo>
                              <a:lnTo>
                                <a:pt x="91" y="15"/>
                              </a:lnTo>
                              <a:lnTo>
                                <a:pt x="98" y="15"/>
                              </a:lnTo>
                              <a:lnTo>
                                <a:pt x="106" y="15"/>
                              </a:lnTo>
                              <a:lnTo>
                                <a:pt x="106" y="22"/>
                              </a:lnTo>
                              <a:lnTo>
                                <a:pt x="106" y="30"/>
                              </a:lnTo>
                              <a:lnTo>
                                <a:pt x="98" y="30"/>
                              </a:lnTo>
                              <a:lnTo>
                                <a:pt x="91" y="30"/>
                              </a:lnTo>
                              <a:lnTo>
                                <a:pt x="98" y="30"/>
                              </a:lnTo>
                              <a:lnTo>
                                <a:pt x="106" y="30"/>
                              </a:lnTo>
                              <a:lnTo>
                                <a:pt x="106" y="37"/>
                              </a:lnTo>
                              <a:lnTo>
                                <a:pt x="106" y="44"/>
                              </a:lnTo>
                              <a:lnTo>
                                <a:pt x="98" y="44"/>
                              </a:lnTo>
                              <a:lnTo>
                                <a:pt x="106" y="44"/>
                              </a:lnTo>
                              <a:lnTo>
                                <a:pt x="98" y="52"/>
                              </a:lnTo>
                              <a:lnTo>
                                <a:pt x="91" y="52"/>
                              </a:lnTo>
                              <a:lnTo>
                                <a:pt x="83" y="59"/>
                              </a:lnTo>
                              <a:lnTo>
                                <a:pt x="76" y="59"/>
                              </a:lnTo>
                              <a:lnTo>
                                <a:pt x="68" y="59"/>
                              </a:lnTo>
                              <a:lnTo>
                                <a:pt x="61" y="52"/>
                              </a:lnTo>
                              <a:lnTo>
                                <a:pt x="45" y="59"/>
                              </a:lnTo>
                              <a:lnTo>
                                <a:pt x="38" y="67"/>
                              </a:lnTo>
                              <a:lnTo>
                                <a:pt x="23" y="67"/>
                              </a:lnTo>
                              <a:lnTo>
                                <a:pt x="15" y="74"/>
                              </a:lnTo>
                              <a:lnTo>
                                <a:pt x="0" y="37"/>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797" name="Freeform 21">
                          <a:extLst>
                            <a:ext uri="{FF2B5EF4-FFF2-40B4-BE49-F238E27FC236}">
                              <a16:creationId xmlns:a16="http://schemas.microsoft.com/office/drawing/2014/main" id="{19F5D508-4B0A-1876-B697-DCE51F6B10DD}"/>
                            </a:ext>
                          </a:extLst>
                        </p:cNvPr>
                        <p:cNvSpPr>
                          <a:spLocks/>
                        </p:cNvSpPr>
                        <p:nvPr/>
                      </p:nvSpPr>
                      <p:spPr bwMode="auto">
                        <a:xfrm>
                          <a:off x="1773" y="2994"/>
                          <a:ext cx="107" cy="75"/>
                        </a:xfrm>
                        <a:custGeom>
                          <a:avLst/>
                          <a:gdLst>
                            <a:gd name="T0" fmla="*/ 0 w 107"/>
                            <a:gd name="T1" fmla="*/ 37 h 75"/>
                            <a:gd name="T2" fmla="*/ 15 w 107"/>
                            <a:gd name="T3" fmla="*/ 37 h 75"/>
                            <a:gd name="T4" fmla="*/ 30 w 107"/>
                            <a:gd name="T5" fmla="*/ 30 h 75"/>
                            <a:gd name="T6" fmla="*/ 38 w 107"/>
                            <a:gd name="T7" fmla="*/ 22 h 75"/>
                            <a:gd name="T8" fmla="*/ 38 w 107"/>
                            <a:gd name="T9" fmla="*/ 15 h 75"/>
                            <a:gd name="T10" fmla="*/ 45 w 107"/>
                            <a:gd name="T11" fmla="*/ 15 h 75"/>
                            <a:gd name="T12" fmla="*/ 53 w 107"/>
                            <a:gd name="T13" fmla="*/ 7 h 75"/>
                            <a:gd name="T14" fmla="*/ 61 w 107"/>
                            <a:gd name="T15" fmla="*/ 0 h 75"/>
                            <a:gd name="T16" fmla="*/ 68 w 107"/>
                            <a:gd name="T17" fmla="*/ 0 h 75"/>
                            <a:gd name="T18" fmla="*/ 76 w 107"/>
                            <a:gd name="T19" fmla="*/ 0 h 75"/>
                            <a:gd name="T20" fmla="*/ 91 w 107"/>
                            <a:gd name="T21" fmla="*/ 0 h 75"/>
                            <a:gd name="T22" fmla="*/ 98 w 107"/>
                            <a:gd name="T23" fmla="*/ 0 h 75"/>
                            <a:gd name="T24" fmla="*/ 106 w 107"/>
                            <a:gd name="T25" fmla="*/ 7 h 75"/>
                            <a:gd name="T26" fmla="*/ 106 w 107"/>
                            <a:gd name="T27" fmla="*/ 15 h 75"/>
                            <a:gd name="T28" fmla="*/ 98 w 107"/>
                            <a:gd name="T29" fmla="*/ 15 h 75"/>
                            <a:gd name="T30" fmla="*/ 91 w 107"/>
                            <a:gd name="T31" fmla="*/ 15 h 75"/>
                            <a:gd name="T32" fmla="*/ 98 w 107"/>
                            <a:gd name="T33" fmla="*/ 15 h 75"/>
                            <a:gd name="T34" fmla="*/ 106 w 107"/>
                            <a:gd name="T35" fmla="*/ 15 h 75"/>
                            <a:gd name="T36" fmla="*/ 106 w 107"/>
                            <a:gd name="T37" fmla="*/ 22 h 75"/>
                            <a:gd name="T38" fmla="*/ 106 w 107"/>
                            <a:gd name="T39" fmla="*/ 30 h 75"/>
                            <a:gd name="T40" fmla="*/ 98 w 107"/>
                            <a:gd name="T41" fmla="*/ 30 h 75"/>
                            <a:gd name="T42" fmla="*/ 91 w 107"/>
                            <a:gd name="T43" fmla="*/ 30 h 75"/>
                            <a:gd name="T44" fmla="*/ 98 w 107"/>
                            <a:gd name="T45" fmla="*/ 30 h 75"/>
                            <a:gd name="T46" fmla="*/ 106 w 107"/>
                            <a:gd name="T47" fmla="*/ 30 h 75"/>
                            <a:gd name="T48" fmla="*/ 106 w 107"/>
                            <a:gd name="T49" fmla="*/ 37 h 75"/>
                            <a:gd name="T50" fmla="*/ 106 w 107"/>
                            <a:gd name="T51" fmla="*/ 44 h 75"/>
                            <a:gd name="T52" fmla="*/ 98 w 107"/>
                            <a:gd name="T53" fmla="*/ 44 h 75"/>
                            <a:gd name="T54" fmla="*/ 106 w 107"/>
                            <a:gd name="T55" fmla="*/ 44 h 75"/>
                            <a:gd name="T56" fmla="*/ 98 w 107"/>
                            <a:gd name="T57" fmla="*/ 52 h 75"/>
                            <a:gd name="T58" fmla="*/ 91 w 107"/>
                            <a:gd name="T59" fmla="*/ 52 h 75"/>
                            <a:gd name="T60" fmla="*/ 83 w 107"/>
                            <a:gd name="T61" fmla="*/ 59 h 75"/>
                            <a:gd name="T62" fmla="*/ 76 w 107"/>
                            <a:gd name="T63" fmla="*/ 59 h 75"/>
                            <a:gd name="T64" fmla="*/ 68 w 107"/>
                            <a:gd name="T65" fmla="*/ 59 h 75"/>
                            <a:gd name="T66" fmla="*/ 61 w 107"/>
                            <a:gd name="T67" fmla="*/ 52 h 75"/>
                            <a:gd name="T68" fmla="*/ 45 w 107"/>
                            <a:gd name="T69" fmla="*/ 59 h 75"/>
                            <a:gd name="T70" fmla="*/ 38 w 107"/>
                            <a:gd name="T71" fmla="*/ 67 h 75"/>
                            <a:gd name="T72" fmla="*/ 23 w 107"/>
                            <a:gd name="T73" fmla="*/ 67 h 75"/>
                            <a:gd name="T74" fmla="*/ 15 w 107"/>
                            <a:gd name="T75" fmla="*/ 74 h 75"/>
                            <a:gd name="T76" fmla="*/ 0 w 107"/>
                            <a:gd name="T77"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7" h="75">
                              <a:moveTo>
                                <a:pt x="0" y="37"/>
                              </a:moveTo>
                              <a:lnTo>
                                <a:pt x="15" y="37"/>
                              </a:lnTo>
                              <a:lnTo>
                                <a:pt x="30" y="30"/>
                              </a:lnTo>
                              <a:lnTo>
                                <a:pt x="38" y="22"/>
                              </a:lnTo>
                              <a:lnTo>
                                <a:pt x="38" y="15"/>
                              </a:lnTo>
                              <a:lnTo>
                                <a:pt x="45" y="15"/>
                              </a:lnTo>
                              <a:lnTo>
                                <a:pt x="53" y="7"/>
                              </a:lnTo>
                              <a:lnTo>
                                <a:pt x="61" y="0"/>
                              </a:lnTo>
                              <a:lnTo>
                                <a:pt x="68" y="0"/>
                              </a:lnTo>
                              <a:lnTo>
                                <a:pt x="76" y="0"/>
                              </a:lnTo>
                              <a:lnTo>
                                <a:pt x="91" y="0"/>
                              </a:lnTo>
                              <a:lnTo>
                                <a:pt x="98" y="0"/>
                              </a:lnTo>
                              <a:lnTo>
                                <a:pt x="106" y="7"/>
                              </a:lnTo>
                              <a:lnTo>
                                <a:pt x="106" y="15"/>
                              </a:lnTo>
                              <a:lnTo>
                                <a:pt x="98" y="15"/>
                              </a:lnTo>
                              <a:lnTo>
                                <a:pt x="91" y="15"/>
                              </a:lnTo>
                              <a:lnTo>
                                <a:pt x="98" y="15"/>
                              </a:lnTo>
                              <a:lnTo>
                                <a:pt x="106" y="15"/>
                              </a:lnTo>
                              <a:lnTo>
                                <a:pt x="106" y="22"/>
                              </a:lnTo>
                              <a:lnTo>
                                <a:pt x="106" y="30"/>
                              </a:lnTo>
                              <a:lnTo>
                                <a:pt x="98" y="30"/>
                              </a:lnTo>
                              <a:lnTo>
                                <a:pt x="91" y="30"/>
                              </a:lnTo>
                              <a:lnTo>
                                <a:pt x="98" y="30"/>
                              </a:lnTo>
                              <a:lnTo>
                                <a:pt x="106" y="30"/>
                              </a:lnTo>
                              <a:lnTo>
                                <a:pt x="106" y="37"/>
                              </a:lnTo>
                              <a:lnTo>
                                <a:pt x="106" y="44"/>
                              </a:lnTo>
                              <a:lnTo>
                                <a:pt x="98" y="44"/>
                              </a:lnTo>
                              <a:lnTo>
                                <a:pt x="106" y="44"/>
                              </a:lnTo>
                              <a:lnTo>
                                <a:pt x="98" y="52"/>
                              </a:lnTo>
                              <a:lnTo>
                                <a:pt x="91" y="52"/>
                              </a:lnTo>
                              <a:lnTo>
                                <a:pt x="83" y="59"/>
                              </a:lnTo>
                              <a:lnTo>
                                <a:pt x="76" y="59"/>
                              </a:lnTo>
                              <a:lnTo>
                                <a:pt x="68" y="59"/>
                              </a:lnTo>
                              <a:lnTo>
                                <a:pt x="61" y="52"/>
                              </a:lnTo>
                              <a:lnTo>
                                <a:pt x="45" y="59"/>
                              </a:lnTo>
                              <a:lnTo>
                                <a:pt x="38" y="67"/>
                              </a:lnTo>
                              <a:lnTo>
                                <a:pt x="23" y="67"/>
                              </a:lnTo>
                              <a:lnTo>
                                <a:pt x="15" y="74"/>
                              </a:lnTo>
                              <a:lnTo>
                                <a:pt x="0" y="37"/>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798" name="Freeform 22">
                          <a:extLst>
                            <a:ext uri="{FF2B5EF4-FFF2-40B4-BE49-F238E27FC236}">
                              <a16:creationId xmlns:a16="http://schemas.microsoft.com/office/drawing/2014/main" id="{EFCD6225-47CD-DE01-4997-7F9BE06D5107}"/>
                            </a:ext>
                          </a:extLst>
                        </p:cNvPr>
                        <p:cNvSpPr>
                          <a:spLocks/>
                        </p:cNvSpPr>
                        <p:nvPr/>
                      </p:nvSpPr>
                      <p:spPr bwMode="auto">
                        <a:xfrm>
                          <a:off x="1773" y="2994"/>
                          <a:ext cx="113" cy="81"/>
                        </a:xfrm>
                        <a:custGeom>
                          <a:avLst/>
                          <a:gdLst>
                            <a:gd name="T0" fmla="*/ 0 w 113"/>
                            <a:gd name="T1" fmla="*/ 40 h 81"/>
                            <a:gd name="T2" fmla="*/ 16 w 113"/>
                            <a:gd name="T3" fmla="*/ 32 h 81"/>
                            <a:gd name="T4" fmla="*/ 32 w 113"/>
                            <a:gd name="T5" fmla="*/ 32 h 81"/>
                            <a:gd name="T6" fmla="*/ 40 w 113"/>
                            <a:gd name="T7" fmla="*/ 24 h 81"/>
                            <a:gd name="T8" fmla="*/ 40 w 113"/>
                            <a:gd name="T9" fmla="*/ 16 h 81"/>
                            <a:gd name="T10" fmla="*/ 48 w 113"/>
                            <a:gd name="T11" fmla="*/ 8 h 81"/>
                            <a:gd name="T12" fmla="*/ 56 w 113"/>
                            <a:gd name="T13" fmla="*/ 8 h 81"/>
                            <a:gd name="T14" fmla="*/ 64 w 113"/>
                            <a:gd name="T15" fmla="*/ 0 h 81"/>
                            <a:gd name="T16" fmla="*/ 72 w 113"/>
                            <a:gd name="T17" fmla="*/ 0 h 81"/>
                            <a:gd name="T18" fmla="*/ 80 w 113"/>
                            <a:gd name="T19" fmla="*/ 0 h 81"/>
                            <a:gd name="T20" fmla="*/ 96 w 113"/>
                            <a:gd name="T21" fmla="*/ 0 h 81"/>
                            <a:gd name="T22" fmla="*/ 104 w 113"/>
                            <a:gd name="T23" fmla="*/ 0 h 81"/>
                            <a:gd name="T24" fmla="*/ 112 w 113"/>
                            <a:gd name="T25" fmla="*/ 8 h 81"/>
                            <a:gd name="T26" fmla="*/ 112 w 113"/>
                            <a:gd name="T27" fmla="*/ 16 h 81"/>
                            <a:gd name="T28" fmla="*/ 104 w 113"/>
                            <a:gd name="T29" fmla="*/ 16 h 81"/>
                            <a:gd name="T30" fmla="*/ 96 w 113"/>
                            <a:gd name="T31" fmla="*/ 16 h 81"/>
                            <a:gd name="T32" fmla="*/ 104 w 113"/>
                            <a:gd name="T33" fmla="*/ 16 h 81"/>
                            <a:gd name="T34" fmla="*/ 112 w 113"/>
                            <a:gd name="T35" fmla="*/ 16 h 81"/>
                            <a:gd name="T36" fmla="*/ 112 w 113"/>
                            <a:gd name="T37" fmla="*/ 24 h 81"/>
                            <a:gd name="T38" fmla="*/ 112 w 113"/>
                            <a:gd name="T39" fmla="*/ 32 h 81"/>
                            <a:gd name="T40" fmla="*/ 104 w 113"/>
                            <a:gd name="T41" fmla="*/ 32 h 81"/>
                            <a:gd name="T42" fmla="*/ 96 w 113"/>
                            <a:gd name="T43" fmla="*/ 32 h 81"/>
                            <a:gd name="T44" fmla="*/ 104 w 113"/>
                            <a:gd name="T45" fmla="*/ 32 h 81"/>
                            <a:gd name="T46" fmla="*/ 112 w 113"/>
                            <a:gd name="T47" fmla="*/ 32 h 81"/>
                            <a:gd name="T48" fmla="*/ 112 w 113"/>
                            <a:gd name="T49" fmla="*/ 40 h 81"/>
                            <a:gd name="T50" fmla="*/ 104 w 113"/>
                            <a:gd name="T51" fmla="*/ 48 h 81"/>
                            <a:gd name="T52" fmla="*/ 96 w 113"/>
                            <a:gd name="T53" fmla="*/ 48 h 81"/>
                            <a:gd name="T54" fmla="*/ 104 w 113"/>
                            <a:gd name="T55" fmla="*/ 48 h 81"/>
                            <a:gd name="T56" fmla="*/ 112 w 113"/>
                            <a:gd name="T57" fmla="*/ 48 h 81"/>
                            <a:gd name="T58" fmla="*/ 104 w 113"/>
                            <a:gd name="T59" fmla="*/ 56 h 81"/>
                            <a:gd name="T60" fmla="*/ 96 w 113"/>
                            <a:gd name="T61" fmla="*/ 56 h 81"/>
                            <a:gd name="T62" fmla="*/ 88 w 113"/>
                            <a:gd name="T63" fmla="*/ 56 h 81"/>
                            <a:gd name="T64" fmla="*/ 80 w 113"/>
                            <a:gd name="T65" fmla="*/ 56 h 81"/>
                            <a:gd name="T66" fmla="*/ 72 w 113"/>
                            <a:gd name="T67" fmla="*/ 56 h 81"/>
                            <a:gd name="T68" fmla="*/ 64 w 113"/>
                            <a:gd name="T69" fmla="*/ 56 h 81"/>
                            <a:gd name="T70" fmla="*/ 48 w 113"/>
                            <a:gd name="T71" fmla="*/ 64 h 81"/>
                            <a:gd name="T72" fmla="*/ 40 w 113"/>
                            <a:gd name="T73" fmla="*/ 64 h 81"/>
                            <a:gd name="T74" fmla="*/ 24 w 113"/>
                            <a:gd name="T75" fmla="*/ 72 h 81"/>
                            <a:gd name="T76" fmla="*/ 16 w 113"/>
                            <a:gd name="T77" fmla="*/ 80 h 81"/>
                            <a:gd name="T78" fmla="*/ 0 w 113"/>
                            <a:gd name="T79"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 h="81">
                              <a:moveTo>
                                <a:pt x="0" y="40"/>
                              </a:moveTo>
                              <a:lnTo>
                                <a:pt x="16" y="32"/>
                              </a:lnTo>
                              <a:lnTo>
                                <a:pt x="32" y="32"/>
                              </a:lnTo>
                              <a:lnTo>
                                <a:pt x="40" y="24"/>
                              </a:lnTo>
                              <a:lnTo>
                                <a:pt x="40" y="16"/>
                              </a:lnTo>
                              <a:lnTo>
                                <a:pt x="48" y="8"/>
                              </a:lnTo>
                              <a:lnTo>
                                <a:pt x="56" y="8"/>
                              </a:lnTo>
                              <a:lnTo>
                                <a:pt x="64" y="0"/>
                              </a:lnTo>
                              <a:lnTo>
                                <a:pt x="72" y="0"/>
                              </a:lnTo>
                              <a:lnTo>
                                <a:pt x="80" y="0"/>
                              </a:lnTo>
                              <a:lnTo>
                                <a:pt x="96" y="0"/>
                              </a:lnTo>
                              <a:lnTo>
                                <a:pt x="104" y="0"/>
                              </a:lnTo>
                              <a:lnTo>
                                <a:pt x="112" y="8"/>
                              </a:lnTo>
                              <a:lnTo>
                                <a:pt x="112" y="16"/>
                              </a:lnTo>
                              <a:lnTo>
                                <a:pt x="104" y="16"/>
                              </a:lnTo>
                              <a:lnTo>
                                <a:pt x="96" y="16"/>
                              </a:lnTo>
                              <a:lnTo>
                                <a:pt x="104" y="16"/>
                              </a:lnTo>
                              <a:lnTo>
                                <a:pt x="112" y="16"/>
                              </a:lnTo>
                              <a:lnTo>
                                <a:pt x="112" y="24"/>
                              </a:lnTo>
                              <a:lnTo>
                                <a:pt x="112" y="32"/>
                              </a:lnTo>
                              <a:lnTo>
                                <a:pt x="104" y="32"/>
                              </a:lnTo>
                              <a:lnTo>
                                <a:pt x="96" y="32"/>
                              </a:lnTo>
                              <a:lnTo>
                                <a:pt x="104" y="32"/>
                              </a:lnTo>
                              <a:lnTo>
                                <a:pt x="112" y="32"/>
                              </a:lnTo>
                              <a:lnTo>
                                <a:pt x="112" y="40"/>
                              </a:lnTo>
                              <a:lnTo>
                                <a:pt x="104" y="48"/>
                              </a:lnTo>
                              <a:lnTo>
                                <a:pt x="96" y="48"/>
                              </a:lnTo>
                              <a:lnTo>
                                <a:pt x="104" y="48"/>
                              </a:lnTo>
                              <a:lnTo>
                                <a:pt x="112" y="48"/>
                              </a:lnTo>
                              <a:lnTo>
                                <a:pt x="104" y="56"/>
                              </a:lnTo>
                              <a:lnTo>
                                <a:pt x="96" y="56"/>
                              </a:lnTo>
                              <a:lnTo>
                                <a:pt x="88" y="56"/>
                              </a:lnTo>
                              <a:lnTo>
                                <a:pt x="80" y="56"/>
                              </a:lnTo>
                              <a:lnTo>
                                <a:pt x="72" y="56"/>
                              </a:lnTo>
                              <a:lnTo>
                                <a:pt x="64" y="56"/>
                              </a:lnTo>
                              <a:lnTo>
                                <a:pt x="48" y="64"/>
                              </a:lnTo>
                              <a:lnTo>
                                <a:pt x="40" y="64"/>
                              </a:lnTo>
                              <a:lnTo>
                                <a:pt x="24" y="72"/>
                              </a:lnTo>
                              <a:lnTo>
                                <a:pt x="16" y="80"/>
                              </a:lnTo>
                              <a:lnTo>
                                <a:pt x="0" y="4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5799" name="Freeform 23">
                        <a:extLst>
                          <a:ext uri="{FF2B5EF4-FFF2-40B4-BE49-F238E27FC236}">
                            <a16:creationId xmlns:a16="http://schemas.microsoft.com/office/drawing/2014/main" id="{DC02DC71-2A07-E22E-D0FC-69091DE9582D}"/>
                          </a:ext>
                        </a:extLst>
                      </p:cNvPr>
                      <p:cNvSpPr>
                        <a:spLocks/>
                      </p:cNvSpPr>
                      <p:nvPr/>
                    </p:nvSpPr>
                    <p:spPr bwMode="auto">
                      <a:xfrm>
                        <a:off x="1686" y="2851"/>
                        <a:ext cx="26" cy="130"/>
                      </a:xfrm>
                      <a:custGeom>
                        <a:avLst/>
                        <a:gdLst>
                          <a:gd name="T0" fmla="*/ 6 w 26"/>
                          <a:gd name="T1" fmla="*/ 0 h 130"/>
                          <a:gd name="T2" fmla="*/ 6 w 26"/>
                          <a:gd name="T3" fmla="*/ 15 h 130"/>
                          <a:gd name="T4" fmla="*/ 0 w 26"/>
                          <a:gd name="T5" fmla="*/ 23 h 130"/>
                          <a:gd name="T6" fmla="*/ 0 w 26"/>
                          <a:gd name="T7" fmla="*/ 31 h 130"/>
                          <a:gd name="T8" fmla="*/ 6 w 26"/>
                          <a:gd name="T9" fmla="*/ 31 h 130"/>
                          <a:gd name="T10" fmla="*/ 6 w 26"/>
                          <a:gd name="T11" fmla="*/ 38 h 130"/>
                          <a:gd name="T12" fmla="*/ 13 w 26"/>
                          <a:gd name="T13" fmla="*/ 38 h 130"/>
                          <a:gd name="T14" fmla="*/ 6 w 26"/>
                          <a:gd name="T15" fmla="*/ 46 h 130"/>
                          <a:gd name="T16" fmla="*/ 0 w 26"/>
                          <a:gd name="T17" fmla="*/ 61 h 130"/>
                          <a:gd name="T18" fmla="*/ 13 w 26"/>
                          <a:gd name="T19" fmla="*/ 129 h 130"/>
                          <a:gd name="T20" fmla="*/ 19 w 26"/>
                          <a:gd name="T21" fmla="*/ 98 h 130"/>
                          <a:gd name="T22" fmla="*/ 19 w 26"/>
                          <a:gd name="T23" fmla="*/ 84 h 130"/>
                          <a:gd name="T24" fmla="*/ 19 w 26"/>
                          <a:gd name="T25" fmla="*/ 69 h 130"/>
                          <a:gd name="T26" fmla="*/ 19 w 26"/>
                          <a:gd name="T27" fmla="*/ 54 h 130"/>
                          <a:gd name="T28" fmla="*/ 25 w 26"/>
                          <a:gd name="T29" fmla="*/ 46 h 130"/>
                          <a:gd name="T30" fmla="*/ 25 w 26"/>
                          <a:gd name="T31" fmla="*/ 38 h 130"/>
                          <a:gd name="T32" fmla="*/ 19 w 26"/>
                          <a:gd name="T33" fmla="*/ 38 h 130"/>
                          <a:gd name="T34" fmla="*/ 19 w 26"/>
                          <a:gd name="T35" fmla="*/ 31 h 130"/>
                          <a:gd name="T36" fmla="*/ 13 w 26"/>
                          <a:gd name="T37" fmla="*/ 31 h 130"/>
                          <a:gd name="T38" fmla="*/ 13 w 26"/>
                          <a:gd name="T39" fmla="*/ 23 h 130"/>
                          <a:gd name="T40" fmla="*/ 13 w 26"/>
                          <a:gd name="T41" fmla="*/ 15 h 130"/>
                          <a:gd name="T42" fmla="*/ 6 w 26"/>
                          <a:gd name="T43" fmla="*/ 8 h 130"/>
                          <a:gd name="T44" fmla="*/ 6 w 26"/>
                          <a:gd name="T45"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 h="130">
                            <a:moveTo>
                              <a:pt x="6" y="0"/>
                            </a:moveTo>
                            <a:lnTo>
                              <a:pt x="6" y="15"/>
                            </a:lnTo>
                            <a:lnTo>
                              <a:pt x="0" y="23"/>
                            </a:lnTo>
                            <a:lnTo>
                              <a:pt x="0" y="31"/>
                            </a:lnTo>
                            <a:lnTo>
                              <a:pt x="6" y="31"/>
                            </a:lnTo>
                            <a:lnTo>
                              <a:pt x="6" y="38"/>
                            </a:lnTo>
                            <a:lnTo>
                              <a:pt x="13" y="38"/>
                            </a:lnTo>
                            <a:lnTo>
                              <a:pt x="6" y="46"/>
                            </a:lnTo>
                            <a:lnTo>
                              <a:pt x="0" y="61"/>
                            </a:lnTo>
                            <a:lnTo>
                              <a:pt x="13" y="129"/>
                            </a:lnTo>
                            <a:lnTo>
                              <a:pt x="19" y="98"/>
                            </a:lnTo>
                            <a:lnTo>
                              <a:pt x="19" y="84"/>
                            </a:lnTo>
                            <a:lnTo>
                              <a:pt x="19" y="69"/>
                            </a:lnTo>
                            <a:lnTo>
                              <a:pt x="19" y="54"/>
                            </a:lnTo>
                            <a:lnTo>
                              <a:pt x="25" y="46"/>
                            </a:lnTo>
                            <a:lnTo>
                              <a:pt x="25" y="38"/>
                            </a:lnTo>
                            <a:lnTo>
                              <a:pt x="19" y="38"/>
                            </a:lnTo>
                            <a:lnTo>
                              <a:pt x="19" y="31"/>
                            </a:lnTo>
                            <a:lnTo>
                              <a:pt x="13" y="31"/>
                            </a:lnTo>
                            <a:lnTo>
                              <a:pt x="13" y="23"/>
                            </a:lnTo>
                            <a:lnTo>
                              <a:pt x="13" y="15"/>
                            </a:lnTo>
                            <a:lnTo>
                              <a:pt x="6" y="8"/>
                            </a:lnTo>
                            <a:lnTo>
                              <a:pt x="6" y="0"/>
                            </a:lnTo>
                          </a:path>
                        </a:pathLst>
                      </a:custGeom>
                      <a:solidFill>
                        <a:srgbClr val="0000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00" name="Freeform 24">
                        <a:extLst>
                          <a:ext uri="{FF2B5EF4-FFF2-40B4-BE49-F238E27FC236}">
                            <a16:creationId xmlns:a16="http://schemas.microsoft.com/office/drawing/2014/main" id="{01D33FB8-56ED-0D59-A19E-1DDD8A24B893}"/>
                          </a:ext>
                        </a:extLst>
                      </p:cNvPr>
                      <p:cNvSpPr>
                        <a:spLocks/>
                      </p:cNvSpPr>
                      <p:nvPr/>
                    </p:nvSpPr>
                    <p:spPr bwMode="auto">
                      <a:xfrm>
                        <a:off x="1686" y="2851"/>
                        <a:ext cx="26" cy="130"/>
                      </a:xfrm>
                      <a:custGeom>
                        <a:avLst/>
                        <a:gdLst>
                          <a:gd name="T0" fmla="*/ 6 w 26"/>
                          <a:gd name="T1" fmla="*/ 0 h 130"/>
                          <a:gd name="T2" fmla="*/ 6 w 26"/>
                          <a:gd name="T3" fmla="*/ 15 h 130"/>
                          <a:gd name="T4" fmla="*/ 0 w 26"/>
                          <a:gd name="T5" fmla="*/ 23 h 130"/>
                          <a:gd name="T6" fmla="*/ 0 w 26"/>
                          <a:gd name="T7" fmla="*/ 31 h 130"/>
                          <a:gd name="T8" fmla="*/ 6 w 26"/>
                          <a:gd name="T9" fmla="*/ 31 h 130"/>
                          <a:gd name="T10" fmla="*/ 6 w 26"/>
                          <a:gd name="T11" fmla="*/ 38 h 130"/>
                          <a:gd name="T12" fmla="*/ 13 w 26"/>
                          <a:gd name="T13" fmla="*/ 38 h 130"/>
                          <a:gd name="T14" fmla="*/ 6 w 26"/>
                          <a:gd name="T15" fmla="*/ 46 h 130"/>
                          <a:gd name="T16" fmla="*/ 0 w 26"/>
                          <a:gd name="T17" fmla="*/ 61 h 130"/>
                          <a:gd name="T18" fmla="*/ 13 w 26"/>
                          <a:gd name="T19" fmla="*/ 129 h 130"/>
                          <a:gd name="T20" fmla="*/ 19 w 26"/>
                          <a:gd name="T21" fmla="*/ 98 h 130"/>
                          <a:gd name="T22" fmla="*/ 19 w 26"/>
                          <a:gd name="T23" fmla="*/ 84 h 130"/>
                          <a:gd name="T24" fmla="*/ 19 w 26"/>
                          <a:gd name="T25" fmla="*/ 69 h 130"/>
                          <a:gd name="T26" fmla="*/ 19 w 26"/>
                          <a:gd name="T27" fmla="*/ 54 h 130"/>
                          <a:gd name="T28" fmla="*/ 25 w 26"/>
                          <a:gd name="T29" fmla="*/ 46 h 130"/>
                          <a:gd name="T30" fmla="*/ 25 w 26"/>
                          <a:gd name="T31" fmla="*/ 38 h 130"/>
                          <a:gd name="T32" fmla="*/ 19 w 26"/>
                          <a:gd name="T33" fmla="*/ 38 h 130"/>
                          <a:gd name="T34" fmla="*/ 19 w 26"/>
                          <a:gd name="T35" fmla="*/ 31 h 130"/>
                          <a:gd name="T36" fmla="*/ 13 w 26"/>
                          <a:gd name="T37" fmla="*/ 31 h 130"/>
                          <a:gd name="T38" fmla="*/ 13 w 26"/>
                          <a:gd name="T39" fmla="*/ 23 h 130"/>
                          <a:gd name="T40" fmla="*/ 13 w 26"/>
                          <a:gd name="T41" fmla="*/ 15 h 130"/>
                          <a:gd name="T42" fmla="*/ 6 w 26"/>
                          <a:gd name="T43" fmla="*/ 8 h 130"/>
                          <a:gd name="T44" fmla="*/ 6 w 26"/>
                          <a:gd name="T45"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 h="130">
                            <a:moveTo>
                              <a:pt x="6" y="0"/>
                            </a:moveTo>
                            <a:lnTo>
                              <a:pt x="6" y="15"/>
                            </a:lnTo>
                            <a:lnTo>
                              <a:pt x="0" y="23"/>
                            </a:lnTo>
                            <a:lnTo>
                              <a:pt x="0" y="31"/>
                            </a:lnTo>
                            <a:lnTo>
                              <a:pt x="6" y="31"/>
                            </a:lnTo>
                            <a:lnTo>
                              <a:pt x="6" y="38"/>
                            </a:lnTo>
                            <a:lnTo>
                              <a:pt x="13" y="38"/>
                            </a:lnTo>
                            <a:lnTo>
                              <a:pt x="6" y="46"/>
                            </a:lnTo>
                            <a:lnTo>
                              <a:pt x="0" y="61"/>
                            </a:lnTo>
                            <a:lnTo>
                              <a:pt x="13" y="129"/>
                            </a:lnTo>
                            <a:lnTo>
                              <a:pt x="19" y="98"/>
                            </a:lnTo>
                            <a:lnTo>
                              <a:pt x="19" y="84"/>
                            </a:lnTo>
                            <a:lnTo>
                              <a:pt x="19" y="69"/>
                            </a:lnTo>
                            <a:lnTo>
                              <a:pt x="19" y="54"/>
                            </a:lnTo>
                            <a:lnTo>
                              <a:pt x="25" y="46"/>
                            </a:lnTo>
                            <a:lnTo>
                              <a:pt x="25" y="38"/>
                            </a:lnTo>
                            <a:lnTo>
                              <a:pt x="19" y="38"/>
                            </a:lnTo>
                            <a:lnTo>
                              <a:pt x="19" y="31"/>
                            </a:lnTo>
                            <a:lnTo>
                              <a:pt x="13" y="31"/>
                            </a:lnTo>
                            <a:lnTo>
                              <a:pt x="13" y="23"/>
                            </a:lnTo>
                            <a:lnTo>
                              <a:pt x="13" y="15"/>
                            </a:lnTo>
                            <a:lnTo>
                              <a:pt x="6" y="8"/>
                            </a:lnTo>
                            <a:lnTo>
                              <a:pt x="6" y="0"/>
                            </a:lnTo>
                          </a:path>
                        </a:pathLst>
                      </a:custGeom>
                      <a:solidFill>
                        <a:srgbClr val="0000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01" name="Freeform 25">
                        <a:extLst>
                          <a:ext uri="{FF2B5EF4-FFF2-40B4-BE49-F238E27FC236}">
                            <a16:creationId xmlns:a16="http://schemas.microsoft.com/office/drawing/2014/main" id="{46F38454-E822-CF7C-13E5-AEEECC287C98}"/>
                          </a:ext>
                        </a:extLst>
                      </p:cNvPr>
                      <p:cNvSpPr>
                        <a:spLocks/>
                      </p:cNvSpPr>
                      <p:nvPr/>
                    </p:nvSpPr>
                    <p:spPr bwMode="auto">
                      <a:xfrm>
                        <a:off x="1678" y="2851"/>
                        <a:ext cx="33" cy="136"/>
                      </a:xfrm>
                      <a:custGeom>
                        <a:avLst/>
                        <a:gdLst>
                          <a:gd name="T0" fmla="*/ 8 w 33"/>
                          <a:gd name="T1" fmla="*/ 0 h 136"/>
                          <a:gd name="T2" fmla="*/ 8 w 33"/>
                          <a:gd name="T3" fmla="*/ 16 h 136"/>
                          <a:gd name="T4" fmla="*/ 0 w 33"/>
                          <a:gd name="T5" fmla="*/ 24 h 136"/>
                          <a:gd name="T6" fmla="*/ 8 w 33"/>
                          <a:gd name="T7" fmla="*/ 32 h 136"/>
                          <a:gd name="T8" fmla="*/ 16 w 33"/>
                          <a:gd name="T9" fmla="*/ 40 h 136"/>
                          <a:gd name="T10" fmla="*/ 24 w 33"/>
                          <a:gd name="T11" fmla="*/ 40 h 136"/>
                          <a:gd name="T12" fmla="*/ 16 w 33"/>
                          <a:gd name="T13" fmla="*/ 40 h 136"/>
                          <a:gd name="T14" fmla="*/ 16 w 33"/>
                          <a:gd name="T15" fmla="*/ 48 h 136"/>
                          <a:gd name="T16" fmla="*/ 8 w 33"/>
                          <a:gd name="T17" fmla="*/ 64 h 136"/>
                          <a:gd name="T18" fmla="*/ 24 w 33"/>
                          <a:gd name="T19" fmla="*/ 135 h 136"/>
                          <a:gd name="T20" fmla="*/ 24 w 33"/>
                          <a:gd name="T21" fmla="*/ 103 h 136"/>
                          <a:gd name="T22" fmla="*/ 32 w 33"/>
                          <a:gd name="T23" fmla="*/ 88 h 136"/>
                          <a:gd name="T24" fmla="*/ 32 w 33"/>
                          <a:gd name="T25" fmla="*/ 72 h 136"/>
                          <a:gd name="T26" fmla="*/ 32 w 33"/>
                          <a:gd name="T27" fmla="*/ 56 h 136"/>
                          <a:gd name="T28" fmla="*/ 32 w 33"/>
                          <a:gd name="T29" fmla="*/ 48 h 136"/>
                          <a:gd name="T30" fmla="*/ 32 w 33"/>
                          <a:gd name="T31" fmla="*/ 40 h 136"/>
                          <a:gd name="T32" fmla="*/ 32 w 33"/>
                          <a:gd name="T33" fmla="*/ 32 h 136"/>
                          <a:gd name="T34" fmla="*/ 24 w 33"/>
                          <a:gd name="T35" fmla="*/ 32 h 136"/>
                          <a:gd name="T36" fmla="*/ 24 w 33"/>
                          <a:gd name="T37" fmla="*/ 24 h 136"/>
                          <a:gd name="T38" fmla="*/ 24 w 33"/>
                          <a:gd name="T39" fmla="*/ 16 h 136"/>
                          <a:gd name="T40" fmla="*/ 16 w 33"/>
                          <a:gd name="T41" fmla="*/ 8 h 136"/>
                          <a:gd name="T42" fmla="*/ 8 w 33"/>
                          <a:gd name="T43"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136">
                            <a:moveTo>
                              <a:pt x="8" y="0"/>
                            </a:moveTo>
                            <a:lnTo>
                              <a:pt x="8" y="16"/>
                            </a:lnTo>
                            <a:lnTo>
                              <a:pt x="0" y="24"/>
                            </a:lnTo>
                            <a:lnTo>
                              <a:pt x="8" y="32"/>
                            </a:lnTo>
                            <a:lnTo>
                              <a:pt x="16" y="40"/>
                            </a:lnTo>
                            <a:lnTo>
                              <a:pt x="24" y="40"/>
                            </a:lnTo>
                            <a:lnTo>
                              <a:pt x="16" y="40"/>
                            </a:lnTo>
                            <a:lnTo>
                              <a:pt x="16" y="48"/>
                            </a:lnTo>
                            <a:lnTo>
                              <a:pt x="8" y="64"/>
                            </a:lnTo>
                            <a:lnTo>
                              <a:pt x="24" y="135"/>
                            </a:lnTo>
                            <a:lnTo>
                              <a:pt x="24" y="103"/>
                            </a:lnTo>
                            <a:lnTo>
                              <a:pt x="32" y="88"/>
                            </a:lnTo>
                            <a:lnTo>
                              <a:pt x="32" y="72"/>
                            </a:lnTo>
                            <a:lnTo>
                              <a:pt x="32" y="56"/>
                            </a:lnTo>
                            <a:lnTo>
                              <a:pt x="32" y="48"/>
                            </a:lnTo>
                            <a:lnTo>
                              <a:pt x="32" y="40"/>
                            </a:lnTo>
                            <a:lnTo>
                              <a:pt x="32" y="32"/>
                            </a:lnTo>
                            <a:lnTo>
                              <a:pt x="24" y="32"/>
                            </a:lnTo>
                            <a:lnTo>
                              <a:pt x="24" y="24"/>
                            </a:lnTo>
                            <a:lnTo>
                              <a:pt x="24" y="16"/>
                            </a:lnTo>
                            <a:lnTo>
                              <a:pt x="16" y="8"/>
                            </a:lnTo>
                            <a:lnTo>
                              <a:pt x="8"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02" name="Freeform 26">
                        <a:extLst>
                          <a:ext uri="{FF2B5EF4-FFF2-40B4-BE49-F238E27FC236}">
                            <a16:creationId xmlns:a16="http://schemas.microsoft.com/office/drawing/2014/main" id="{03FC04A6-DD5C-203C-CA54-818CE11E3CB4}"/>
                          </a:ext>
                        </a:extLst>
                      </p:cNvPr>
                      <p:cNvSpPr>
                        <a:spLocks/>
                      </p:cNvSpPr>
                      <p:nvPr/>
                    </p:nvSpPr>
                    <p:spPr bwMode="auto">
                      <a:xfrm>
                        <a:off x="1614" y="2787"/>
                        <a:ext cx="75" cy="107"/>
                      </a:xfrm>
                      <a:custGeom>
                        <a:avLst/>
                        <a:gdLst>
                          <a:gd name="T0" fmla="*/ 15 w 75"/>
                          <a:gd name="T1" fmla="*/ 0 h 107"/>
                          <a:gd name="T2" fmla="*/ 0 w 75"/>
                          <a:gd name="T3" fmla="*/ 15 h 107"/>
                          <a:gd name="T4" fmla="*/ 15 w 75"/>
                          <a:gd name="T5" fmla="*/ 30 h 107"/>
                          <a:gd name="T6" fmla="*/ 30 w 75"/>
                          <a:gd name="T7" fmla="*/ 45 h 107"/>
                          <a:gd name="T8" fmla="*/ 44 w 75"/>
                          <a:gd name="T9" fmla="*/ 61 h 107"/>
                          <a:gd name="T10" fmla="*/ 52 w 75"/>
                          <a:gd name="T11" fmla="*/ 83 h 107"/>
                          <a:gd name="T12" fmla="*/ 59 w 75"/>
                          <a:gd name="T13" fmla="*/ 106 h 107"/>
                          <a:gd name="T14" fmla="*/ 59 w 75"/>
                          <a:gd name="T15" fmla="*/ 91 h 107"/>
                          <a:gd name="T16" fmla="*/ 67 w 75"/>
                          <a:gd name="T17" fmla="*/ 76 h 107"/>
                          <a:gd name="T18" fmla="*/ 74 w 75"/>
                          <a:gd name="T19" fmla="*/ 68 h 107"/>
                          <a:gd name="T20" fmla="*/ 74 w 75"/>
                          <a:gd name="T21" fmla="*/ 61 h 107"/>
                          <a:gd name="T22" fmla="*/ 67 w 75"/>
                          <a:gd name="T23" fmla="*/ 53 h 107"/>
                          <a:gd name="T24" fmla="*/ 52 w 75"/>
                          <a:gd name="T25" fmla="*/ 38 h 107"/>
                          <a:gd name="T26" fmla="*/ 37 w 75"/>
                          <a:gd name="T27" fmla="*/ 15 h 107"/>
                          <a:gd name="T28" fmla="*/ 15 w 75"/>
                          <a:gd name="T2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107">
                            <a:moveTo>
                              <a:pt x="15" y="0"/>
                            </a:moveTo>
                            <a:lnTo>
                              <a:pt x="0" y="15"/>
                            </a:lnTo>
                            <a:lnTo>
                              <a:pt x="15" y="30"/>
                            </a:lnTo>
                            <a:lnTo>
                              <a:pt x="30" y="45"/>
                            </a:lnTo>
                            <a:lnTo>
                              <a:pt x="44" y="61"/>
                            </a:lnTo>
                            <a:lnTo>
                              <a:pt x="52" y="83"/>
                            </a:lnTo>
                            <a:lnTo>
                              <a:pt x="59" y="106"/>
                            </a:lnTo>
                            <a:lnTo>
                              <a:pt x="59" y="91"/>
                            </a:lnTo>
                            <a:lnTo>
                              <a:pt x="67" y="76"/>
                            </a:lnTo>
                            <a:lnTo>
                              <a:pt x="74" y="68"/>
                            </a:lnTo>
                            <a:lnTo>
                              <a:pt x="74" y="61"/>
                            </a:lnTo>
                            <a:lnTo>
                              <a:pt x="67" y="53"/>
                            </a:lnTo>
                            <a:lnTo>
                              <a:pt x="52" y="38"/>
                            </a:lnTo>
                            <a:lnTo>
                              <a:pt x="37" y="15"/>
                            </a:lnTo>
                            <a:lnTo>
                              <a:pt x="15" y="0"/>
                            </a:lnTo>
                          </a:path>
                        </a:pathLst>
                      </a:custGeom>
                      <a:solidFill>
                        <a:srgbClr val="D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03" name="Freeform 27">
                        <a:extLst>
                          <a:ext uri="{FF2B5EF4-FFF2-40B4-BE49-F238E27FC236}">
                            <a16:creationId xmlns:a16="http://schemas.microsoft.com/office/drawing/2014/main" id="{EDB57BA2-7488-C080-ADF9-231335958E06}"/>
                          </a:ext>
                        </a:extLst>
                      </p:cNvPr>
                      <p:cNvSpPr>
                        <a:spLocks/>
                      </p:cNvSpPr>
                      <p:nvPr/>
                    </p:nvSpPr>
                    <p:spPr bwMode="auto">
                      <a:xfrm>
                        <a:off x="1614" y="2787"/>
                        <a:ext cx="75" cy="107"/>
                      </a:xfrm>
                      <a:custGeom>
                        <a:avLst/>
                        <a:gdLst>
                          <a:gd name="T0" fmla="*/ 15 w 75"/>
                          <a:gd name="T1" fmla="*/ 0 h 107"/>
                          <a:gd name="T2" fmla="*/ 0 w 75"/>
                          <a:gd name="T3" fmla="*/ 15 h 107"/>
                          <a:gd name="T4" fmla="*/ 15 w 75"/>
                          <a:gd name="T5" fmla="*/ 30 h 107"/>
                          <a:gd name="T6" fmla="*/ 30 w 75"/>
                          <a:gd name="T7" fmla="*/ 45 h 107"/>
                          <a:gd name="T8" fmla="*/ 44 w 75"/>
                          <a:gd name="T9" fmla="*/ 61 h 107"/>
                          <a:gd name="T10" fmla="*/ 52 w 75"/>
                          <a:gd name="T11" fmla="*/ 83 h 107"/>
                          <a:gd name="T12" fmla="*/ 59 w 75"/>
                          <a:gd name="T13" fmla="*/ 106 h 107"/>
                          <a:gd name="T14" fmla="*/ 59 w 75"/>
                          <a:gd name="T15" fmla="*/ 91 h 107"/>
                          <a:gd name="T16" fmla="*/ 67 w 75"/>
                          <a:gd name="T17" fmla="*/ 76 h 107"/>
                          <a:gd name="T18" fmla="*/ 74 w 75"/>
                          <a:gd name="T19" fmla="*/ 68 h 107"/>
                          <a:gd name="T20" fmla="*/ 74 w 75"/>
                          <a:gd name="T21" fmla="*/ 61 h 107"/>
                          <a:gd name="T22" fmla="*/ 67 w 75"/>
                          <a:gd name="T23" fmla="*/ 53 h 107"/>
                          <a:gd name="T24" fmla="*/ 52 w 75"/>
                          <a:gd name="T25" fmla="*/ 38 h 107"/>
                          <a:gd name="T26" fmla="*/ 37 w 75"/>
                          <a:gd name="T27" fmla="*/ 15 h 107"/>
                          <a:gd name="T28" fmla="*/ 15 w 75"/>
                          <a:gd name="T2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107">
                            <a:moveTo>
                              <a:pt x="15" y="0"/>
                            </a:moveTo>
                            <a:lnTo>
                              <a:pt x="0" y="15"/>
                            </a:lnTo>
                            <a:lnTo>
                              <a:pt x="15" y="30"/>
                            </a:lnTo>
                            <a:lnTo>
                              <a:pt x="30" y="45"/>
                            </a:lnTo>
                            <a:lnTo>
                              <a:pt x="44" y="61"/>
                            </a:lnTo>
                            <a:lnTo>
                              <a:pt x="52" y="83"/>
                            </a:lnTo>
                            <a:lnTo>
                              <a:pt x="59" y="106"/>
                            </a:lnTo>
                            <a:lnTo>
                              <a:pt x="59" y="91"/>
                            </a:lnTo>
                            <a:lnTo>
                              <a:pt x="67" y="76"/>
                            </a:lnTo>
                            <a:lnTo>
                              <a:pt x="74" y="68"/>
                            </a:lnTo>
                            <a:lnTo>
                              <a:pt x="74" y="61"/>
                            </a:lnTo>
                            <a:lnTo>
                              <a:pt x="67" y="53"/>
                            </a:lnTo>
                            <a:lnTo>
                              <a:pt x="52" y="38"/>
                            </a:lnTo>
                            <a:lnTo>
                              <a:pt x="37" y="15"/>
                            </a:lnTo>
                            <a:lnTo>
                              <a:pt x="15" y="0"/>
                            </a:lnTo>
                          </a:path>
                        </a:pathLst>
                      </a:custGeom>
                      <a:solidFill>
                        <a:srgbClr val="D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04" name="Freeform 28">
                        <a:extLst>
                          <a:ext uri="{FF2B5EF4-FFF2-40B4-BE49-F238E27FC236}">
                            <a16:creationId xmlns:a16="http://schemas.microsoft.com/office/drawing/2014/main" id="{1E093DFB-F3FD-497B-B958-5B55CA04193C}"/>
                          </a:ext>
                        </a:extLst>
                      </p:cNvPr>
                      <p:cNvSpPr>
                        <a:spLocks/>
                      </p:cNvSpPr>
                      <p:nvPr/>
                    </p:nvSpPr>
                    <p:spPr bwMode="auto">
                      <a:xfrm>
                        <a:off x="1614" y="2787"/>
                        <a:ext cx="81" cy="113"/>
                      </a:xfrm>
                      <a:custGeom>
                        <a:avLst/>
                        <a:gdLst>
                          <a:gd name="T0" fmla="*/ 16 w 81"/>
                          <a:gd name="T1" fmla="*/ 0 h 113"/>
                          <a:gd name="T2" fmla="*/ 0 w 81"/>
                          <a:gd name="T3" fmla="*/ 16 h 113"/>
                          <a:gd name="T4" fmla="*/ 16 w 81"/>
                          <a:gd name="T5" fmla="*/ 32 h 113"/>
                          <a:gd name="T6" fmla="*/ 32 w 81"/>
                          <a:gd name="T7" fmla="*/ 48 h 113"/>
                          <a:gd name="T8" fmla="*/ 48 w 81"/>
                          <a:gd name="T9" fmla="*/ 64 h 113"/>
                          <a:gd name="T10" fmla="*/ 56 w 81"/>
                          <a:gd name="T11" fmla="*/ 88 h 113"/>
                          <a:gd name="T12" fmla="*/ 64 w 81"/>
                          <a:gd name="T13" fmla="*/ 112 h 113"/>
                          <a:gd name="T14" fmla="*/ 64 w 81"/>
                          <a:gd name="T15" fmla="*/ 96 h 113"/>
                          <a:gd name="T16" fmla="*/ 72 w 81"/>
                          <a:gd name="T17" fmla="*/ 80 h 113"/>
                          <a:gd name="T18" fmla="*/ 72 w 81"/>
                          <a:gd name="T19" fmla="*/ 72 h 113"/>
                          <a:gd name="T20" fmla="*/ 80 w 81"/>
                          <a:gd name="T21" fmla="*/ 64 h 113"/>
                          <a:gd name="T22" fmla="*/ 64 w 81"/>
                          <a:gd name="T23" fmla="*/ 48 h 113"/>
                          <a:gd name="T24" fmla="*/ 56 w 81"/>
                          <a:gd name="T25" fmla="*/ 32 h 113"/>
                          <a:gd name="T26" fmla="*/ 40 w 81"/>
                          <a:gd name="T27" fmla="*/ 16 h 113"/>
                          <a:gd name="T28" fmla="*/ 16 w 81"/>
                          <a:gd name="T29"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113">
                            <a:moveTo>
                              <a:pt x="16" y="0"/>
                            </a:moveTo>
                            <a:lnTo>
                              <a:pt x="0" y="16"/>
                            </a:lnTo>
                            <a:lnTo>
                              <a:pt x="16" y="32"/>
                            </a:lnTo>
                            <a:lnTo>
                              <a:pt x="32" y="48"/>
                            </a:lnTo>
                            <a:lnTo>
                              <a:pt x="48" y="64"/>
                            </a:lnTo>
                            <a:lnTo>
                              <a:pt x="56" y="88"/>
                            </a:lnTo>
                            <a:lnTo>
                              <a:pt x="64" y="112"/>
                            </a:lnTo>
                            <a:lnTo>
                              <a:pt x="64" y="96"/>
                            </a:lnTo>
                            <a:lnTo>
                              <a:pt x="72" y="80"/>
                            </a:lnTo>
                            <a:lnTo>
                              <a:pt x="72" y="72"/>
                            </a:lnTo>
                            <a:lnTo>
                              <a:pt x="80" y="64"/>
                            </a:lnTo>
                            <a:lnTo>
                              <a:pt x="64" y="48"/>
                            </a:lnTo>
                            <a:lnTo>
                              <a:pt x="56" y="32"/>
                            </a:lnTo>
                            <a:lnTo>
                              <a:pt x="40" y="16"/>
                            </a:lnTo>
                            <a:lnTo>
                              <a:pt x="16"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05" name="Freeform 29">
                        <a:extLst>
                          <a:ext uri="{FF2B5EF4-FFF2-40B4-BE49-F238E27FC236}">
                            <a16:creationId xmlns:a16="http://schemas.microsoft.com/office/drawing/2014/main" id="{723BA48E-8613-8A51-4E30-264565E03077}"/>
                          </a:ext>
                        </a:extLst>
                      </p:cNvPr>
                      <p:cNvSpPr>
                        <a:spLocks/>
                      </p:cNvSpPr>
                      <p:nvPr/>
                    </p:nvSpPr>
                    <p:spPr bwMode="auto">
                      <a:xfrm>
                        <a:off x="1622" y="2667"/>
                        <a:ext cx="154" cy="187"/>
                      </a:xfrm>
                      <a:custGeom>
                        <a:avLst/>
                        <a:gdLst>
                          <a:gd name="T0" fmla="*/ 122 w 154"/>
                          <a:gd name="T1" fmla="*/ 23 h 187"/>
                          <a:gd name="T2" fmla="*/ 107 w 154"/>
                          <a:gd name="T3" fmla="*/ 16 h 187"/>
                          <a:gd name="T4" fmla="*/ 99 w 154"/>
                          <a:gd name="T5" fmla="*/ 8 h 187"/>
                          <a:gd name="T6" fmla="*/ 85 w 154"/>
                          <a:gd name="T7" fmla="*/ 0 h 187"/>
                          <a:gd name="T8" fmla="*/ 69 w 154"/>
                          <a:gd name="T9" fmla="*/ 0 h 187"/>
                          <a:gd name="T10" fmla="*/ 54 w 154"/>
                          <a:gd name="T11" fmla="*/ 0 h 187"/>
                          <a:gd name="T12" fmla="*/ 38 w 154"/>
                          <a:gd name="T13" fmla="*/ 8 h 187"/>
                          <a:gd name="T14" fmla="*/ 23 w 154"/>
                          <a:gd name="T15" fmla="*/ 16 h 187"/>
                          <a:gd name="T16" fmla="*/ 15 w 154"/>
                          <a:gd name="T17" fmla="*/ 23 h 187"/>
                          <a:gd name="T18" fmla="*/ 0 w 154"/>
                          <a:gd name="T19" fmla="*/ 47 h 187"/>
                          <a:gd name="T20" fmla="*/ 0 w 154"/>
                          <a:gd name="T21" fmla="*/ 54 h 187"/>
                          <a:gd name="T22" fmla="*/ 0 w 154"/>
                          <a:gd name="T23" fmla="*/ 70 h 187"/>
                          <a:gd name="T24" fmla="*/ 0 w 154"/>
                          <a:gd name="T25" fmla="*/ 78 h 187"/>
                          <a:gd name="T26" fmla="*/ 8 w 154"/>
                          <a:gd name="T27" fmla="*/ 93 h 187"/>
                          <a:gd name="T28" fmla="*/ 8 w 154"/>
                          <a:gd name="T29" fmla="*/ 101 h 187"/>
                          <a:gd name="T30" fmla="*/ 8 w 154"/>
                          <a:gd name="T31" fmla="*/ 116 h 187"/>
                          <a:gd name="T32" fmla="*/ 23 w 154"/>
                          <a:gd name="T33" fmla="*/ 132 h 187"/>
                          <a:gd name="T34" fmla="*/ 46 w 154"/>
                          <a:gd name="T35" fmla="*/ 155 h 187"/>
                          <a:gd name="T36" fmla="*/ 69 w 154"/>
                          <a:gd name="T37" fmla="*/ 178 h 187"/>
                          <a:gd name="T38" fmla="*/ 77 w 154"/>
                          <a:gd name="T39" fmla="*/ 186 h 187"/>
                          <a:gd name="T40" fmla="*/ 85 w 154"/>
                          <a:gd name="T41" fmla="*/ 186 h 187"/>
                          <a:gd name="T42" fmla="*/ 91 w 154"/>
                          <a:gd name="T43" fmla="*/ 186 h 187"/>
                          <a:gd name="T44" fmla="*/ 99 w 154"/>
                          <a:gd name="T45" fmla="*/ 186 h 187"/>
                          <a:gd name="T46" fmla="*/ 107 w 154"/>
                          <a:gd name="T47" fmla="*/ 186 h 187"/>
                          <a:gd name="T48" fmla="*/ 115 w 154"/>
                          <a:gd name="T49" fmla="*/ 186 h 187"/>
                          <a:gd name="T50" fmla="*/ 115 w 154"/>
                          <a:gd name="T51" fmla="*/ 178 h 187"/>
                          <a:gd name="T52" fmla="*/ 115 w 154"/>
                          <a:gd name="T53" fmla="*/ 171 h 187"/>
                          <a:gd name="T54" fmla="*/ 115 w 154"/>
                          <a:gd name="T55" fmla="*/ 163 h 187"/>
                          <a:gd name="T56" fmla="*/ 122 w 154"/>
                          <a:gd name="T57" fmla="*/ 163 h 187"/>
                          <a:gd name="T58" fmla="*/ 122 w 154"/>
                          <a:gd name="T59" fmla="*/ 155 h 187"/>
                          <a:gd name="T60" fmla="*/ 130 w 154"/>
                          <a:gd name="T61" fmla="*/ 155 h 187"/>
                          <a:gd name="T62" fmla="*/ 130 w 154"/>
                          <a:gd name="T63" fmla="*/ 147 h 187"/>
                          <a:gd name="T64" fmla="*/ 130 w 154"/>
                          <a:gd name="T65" fmla="*/ 140 h 187"/>
                          <a:gd name="T66" fmla="*/ 138 w 154"/>
                          <a:gd name="T67" fmla="*/ 147 h 187"/>
                          <a:gd name="T68" fmla="*/ 145 w 154"/>
                          <a:gd name="T69" fmla="*/ 147 h 187"/>
                          <a:gd name="T70" fmla="*/ 145 w 154"/>
                          <a:gd name="T71" fmla="*/ 140 h 187"/>
                          <a:gd name="T72" fmla="*/ 145 w 154"/>
                          <a:gd name="T73" fmla="*/ 132 h 187"/>
                          <a:gd name="T74" fmla="*/ 145 w 154"/>
                          <a:gd name="T75" fmla="*/ 116 h 187"/>
                          <a:gd name="T76" fmla="*/ 145 w 154"/>
                          <a:gd name="T77" fmla="*/ 109 h 187"/>
                          <a:gd name="T78" fmla="*/ 145 w 154"/>
                          <a:gd name="T79" fmla="*/ 101 h 187"/>
                          <a:gd name="T80" fmla="*/ 153 w 154"/>
                          <a:gd name="T81" fmla="*/ 101 h 187"/>
                          <a:gd name="T82" fmla="*/ 153 w 154"/>
                          <a:gd name="T83" fmla="*/ 93 h 187"/>
                          <a:gd name="T84" fmla="*/ 153 w 154"/>
                          <a:gd name="T85" fmla="*/ 85 h 187"/>
                          <a:gd name="T86" fmla="*/ 153 w 154"/>
                          <a:gd name="T87" fmla="*/ 70 h 187"/>
                          <a:gd name="T88" fmla="*/ 153 w 154"/>
                          <a:gd name="T89" fmla="*/ 62 h 187"/>
                          <a:gd name="T90" fmla="*/ 153 w 154"/>
                          <a:gd name="T91" fmla="*/ 54 h 187"/>
                          <a:gd name="T92" fmla="*/ 145 w 154"/>
                          <a:gd name="T93" fmla="*/ 47 h 187"/>
                          <a:gd name="T94" fmla="*/ 145 w 154"/>
                          <a:gd name="T95" fmla="*/ 39 h 187"/>
                          <a:gd name="T96" fmla="*/ 130 w 154"/>
                          <a:gd name="T97" fmla="*/ 31 h 187"/>
                          <a:gd name="T98" fmla="*/ 122 w 154"/>
                          <a:gd name="T99" fmla="*/ 2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4" h="187">
                            <a:moveTo>
                              <a:pt x="122" y="23"/>
                            </a:moveTo>
                            <a:lnTo>
                              <a:pt x="107" y="16"/>
                            </a:lnTo>
                            <a:lnTo>
                              <a:pt x="99" y="8"/>
                            </a:lnTo>
                            <a:lnTo>
                              <a:pt x="85" y="0"/>
                            </a:lnTo>
                            <a:lnTo>
                              <a:pt x="69" y="0"/>
                            </a:lnTo>
                            <a:lnTo>
                              <a:pt x="54" y="0"/>
                            </a:lnTo>
                            <a:lnTo>
                              <a:pt x="38" y="8"/>
                            </a:lnTo>
                            <a:lnTo>
                              <a:pt x="23" y="16"/>
                            </a:lnTo>
                            <a:lnTo>
                              <a:pt x="15" y="23"/>
                            </a:lnTo>
                            <a:lnTo>
                              <a:pt x="0" y="47"/>
                            </a:lnTo>
                            <a:lnTo>
                              <a:pt x="0" y="54"/>
                            </a:lnTo>
                            <a:lnTo>
                              <a:pt x="0" y="70"/>
                            </a:lnTo>
                            <a:lnTo>
                              <a:pt x="0" y="78"/>
                            </a:lnTo>
                            <a:lnTo>
                              <a:pt x="8" y="93"/>
                            </a:lnTo>
                            <a:lnTo>
                              <a:pt x="8" y="101"/>
                            </a:lnTo>
                            <a:lnTo>
                              <a:pt x="8" y="116"/>
                            </a:lnTo>
                            <a:lnTo>
                              <a:pt x="23" y="132"/>
                            </a:lnTo>
                            <a:lnTo>
                              <a:pt x="46" y="155"/>
                            </a:lnTo>
                            <a:lnTo>
                              <a:pt x="69" y="178"/>
                            </a:lnTo>
                            <a:lnTo>
                              <a:pt x="77" y="186"/>
                            </a:lnTo>
                            <a:lnTo>
                              <a:pt x="85" y="186"/>
                            </a:lnTo>
                            <a:lnTo>
                              <a:pt x="91" y="186"/>
                            </a:lnTo>
                            <a:lnTo>
                              <a:pt x="99" y="186"/>
                            </a:lnTo>
                            <a:lnTo>
                              <a:pt x="107" y="186"/>
                            </a:lnTo>
                            <a:lnTo>
                              <a:pt x="115" y="186"/>
                            </a:lnTo>
                            <a:lnTo>
                              <a:pt x="115" y="178"/>
                            </a:lnTo>
                            <a:lnTo>
                              <a:pt x="115" y="171"/>
                            </a:lnTo>
                            <a:lnTo>
                              <a:pt x="115" y="163"/>
                            </a:lnTo>
                            <a:lnTo>
                              <a:pt x="122" y="163"/>
                            </a:lnTo>
                            <a:lnTo>
                              <a:pt x="122" y="155"/>
                            </a:lnTo>
                            <a:lnTo>
                              <a:pt x="130" y="155"/>
                            </a:lnTo>
                            <a:lnTo>
                              <a:pt x="130" y="147"/>
                            </a:lnTo>
                            <a:lnTo>
                              <a:pt x="130" y="140"/>
                            </a:lnTo>
                            <a:lnTo>
                              <a:pt x="138" y="147"/>
                            </a:lnTo>
                            <a:lnTo>
                              <a:pt x="145" y="147"/>
                            </a:lnTo>
                            <a:lnTo>
                              <a:pt x="145" y="140"/>
                            </a:lnTo>
                            <a:lnTo>
                              <a:pt x="145" y="132"/>
                            </a:lnTo>
                            <a:lnTo>
                              <a:pt x="145" y="116"/>
                            </a:lnTo>
                            <a:lnTo>
                              <a:pt x="145" y="109"/>
                            </a:lnTo>
                            <a:lnTo>
                              <a:pt x="145" y="101"/>
                            </a:lnTo>
                            <a:lnTo>
                              <a:pt x="153" y="101"/>
                            </a:lnTo>
                            <a:lnTo>
                              <a:pt x="153" y="93"/>
                            </a:lnTo>
                            <a:lnTo>
                              <a:pt x="153" y="85"/>
                            </a:lnTo>
                            <a:lnTo>
                              <a:pt x="153" y="70"/>
                            </a:lnTo>
                            <a:lnTo>
                              <a:pt x="153" y="62"/>
                            </a:lnTo>
                            <a:lnTo>
                              <a:pt x="153" y="54"/>
                            </a:lnTo>
                            <a:lnTo>
                              <a:pt x="145" y="47"/>
                            </a:lnTo>
                            <a:lnTo>
                              <a:pt x="145" y="39"/>
                            </a:lnTo>
                            <a:lnTo>
                              <a:pt x="130" y="31"/>
                            </a:lnTo>
                            <a:lnTo>
                              <a:pt x="122" y="23"/>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06" name="Freeform 30">
                        <a:extLst>
                          <a:ext uri="{FF2B5EF4-FFF2-40B4-BE49-F238E27FC236}">
                            <a16:creationId xmlns:a16="http://schemas.microsoft.com/office/drawing/2014/main" id="{E443934B-DCA0-AA50-C62B-5CD9D16D25F9}"/>
                          </a:ext>
                        </a:extLst>
                      </p:cNvPr>
                      <p:cNvSpPr>
                        <a:spLocks/>
                      </p:cNvSpPr>
                      <p:nvPr/>
                    </p:nvSpPr>
                    <p:spPr bwMode="auto">
                      <a:xfrm>
                        <a:off x="1622" y="2667"/>
                        <a:ext cx="154" cy="187"/>
                      </a:xfrm>
                      <a:custGeom>
                        <a:avLst/>
                        <a:gdLst>
                          <a:gd name="T0" fmla="*/ 122 w 154"/>
                          <a:gd name="T1" fmla="*/ 23 h 187"/>
                          <a:gd name="T2" fmla="*/ 107 w 154"/>
                          <a:gd name="T3" fmla="*/ 16 h 187"/>
                          <a:gd name="T4" fmla="*/ 99 w 154"/>
                          <a:gd name="T5" fmla="*/ 8 h 187"/>
                          <a:gd name="T6" fmla="*/ 85 w 154"/>
                          <a:gd name="T7" fmla="*/ 0 h 187"/>
                          <a:gd name="T8" fmla="*/ 69 w 154"/>
                          <a:gd name="T9" fmla="*/ 0 h 187"/>
                          <a:gd name="T10" fmla="*/ 54 w 154"/>
                          <a:gd name="T11" fmla="*/ 0 h 187"/>
                          <a:gd name="T12" fmla="*/ 38 w 154"/>
                          <a:gd name="T13" fmla="*/ 8 h 187"/>
                          <a:gd name="T14" fmla="*/ 23 w 154"/>
                          <a:gd name="T15" fmla="*/ 16 h 187"/>
                          <a:gd name="T16" fmla="*/ 15 w 154"/>
                          <a:gd name="T17" fmla="*/ 23 h 187"/>
                          <a:gd name="T18" fmla="*/ 0 w 154"/>
                          <a:gd name="T19" fmla="*/ 47 h 187"/>
                          <a:gd name="T20" fmla="*/ 0 w 154"/>
                          <a:gd name="T21" fmla="*/ 54 h 187"/>
                          <a:gd name="T22" fmla="*/ 0 w 154"/>
                          <a:gd name="T23" fmla="*/ 70 h 187"/>
                          <a:gd name="T24" fmla="*/ 0 w 154"/>
                          <a:gd name="T25" fmla="*/ 78 h 187"/>
                          <a:gd name="T26" fmla="*/ 8 w 154"/>
                          <a:gd name="T27" fmla="*/ 93 h 187"/>
                          <a:gd name="T28" fmla="*/ 8 w 154"/>
                          <a:gd name="T29" fmla="*/ 101 h 187"/>
                          <a:gd name="T30" fmla="*/ 8 w 154"/>
                          <a:gd name="T31" fmla="*/ 116 h 187"/>
                          <a:gd name="T32" fmla="*/ 23 w 154"/>
                          <a:gd name="T33" fmla="*/ 132 h 187"/>
                          <a:gd name="T34" fmla="*/ 46 w 154"/>
                          <a:gd name="T35" fmla="*/ 155 h 187"/>
                          <a:gd name="T36" fmla="*/ 69 w 154"/>
                          <a:gd name="T37" fmla="*/ 178 h 187"/>
                          <a:gd name="T38" fmla="*/ 77 w 154"/>
                          <a:gd name="T39" fmla="*/ 186 h 187"/>
                          <a:gd name="T40" fmla="*/ 85 w 154"/>
                          <a:gd name="T41" fmla="*/ 186 h 187"/>
                          <a:gd name="T42" fmla="*/ 91 w 154"/>
                          <a:gd name="T43" fmla="*/ 186 h 187"/>
                          <a:gd name="T44" fmla="*/ 99 w 154"/>
                          <a:gd name="T45" fmla="*/ 186 h 187"/>
                          <a:gd name="T46" fmla="*/ 107 w 154"/>
                          <a:gd name="T47" fmla="*/ 186 h 187"/>
                          <a:gd name="T48" fmla="*/ 115 w 154"/>
                          <a:gd name="T49" fmla="*/ 186 h 187"/>
                          <a:gd name="T50" fmla="*/ 115 w 154"/>
                          <a:gd name="T51" fmla="*/ 178 h 187"/>
                          <a:gd name="T52" fmla="*/ 115 w 154"/>
                          <a:gd name="T53" fmla="*/ 171 h 187"/>
                          <a:gd name="T54" fmla="*/ 115 w 154"/>
                          <a:gd name="T55" fmla="*/ 163 h 187"/>
                          <a:gd name="T56" fmla="*/ 122 w 154"/>
                          <a:gd name="T57" fmla="*/ 163 h 187"/>
                          <a:gd name="T58" fmla="*/ 122 w 154"/>
                          <a:gd name="T59" fmla="*/ 155 h 187"/>
                          <a:gd name="T60" fmla="*/ 130 w 154"/>
                          <a:gd name="T61" fmla="*/ 155 h 187"/>
                          <a:gd name="T62" fmla="*/ 130 w 154"/>
                          <a:gd name="T63" fmla="*/ 147 h 187"/>
                          <a:gd name="T64" fmla="*/ 130 w 154"/>
                          <a:gd name="T65" fmla="*/ 140 h 187"/>
                          <a:gd name="T66" fmla="*/ 138 w 154"/>
                          <a:gd name="T67" fmla="*/ 147 h 187"/>
                          <a:gd name="T68" fmla="*/ 145 w 154"/>
                          <a:gd name="T69" fmla="*/ 147 h 187"/>
                          <a:gd name="T70" fmla="*/ 145 w 154"/>
                          <a:gd name="T71" fmla="*/ 140 h 187"/>
                          <a:gd name="T72" fmla="*/ 145 w 154"/>
                          <a:gd name="T73" fmla="*/ 132 h 187"/>
                          <a:gd name="T74" fmla="*/ 145 w 154"/>
                          <a:gd name="T75" fmla="*/ 116 h 187"/>
                          <a:gd name="T76" fmla="*/ 145 w 154"/>
                          <a:gd name="T77" fmla="*/ 109 h 187"/>
                          <a:gd name="T78" fmla="*/ 145 w 154"/>
                          <a:gd name="T79" fmla="*/ 101 h 187"/>
                          <a:gd name="T80" fmla="*/ 153 w 154"/>
                          <a:gd name="T81" fmla="*/ 101 h 187"/>
                          <a:gd name="T82" fmla="*/ 153 w 154"/>
                          <a:gd name="T83" fmla="*/ 93 h 187"/>
                          <a:gd name="T84" fmla="*/ 153 w 154"/>
                          <a:gd name="T85" fmla="*/ 85 h 187"/>
                          <a:gd name="T86" fmla="*/ 153 w 154"/>
                          <a:gd name="T87" fmla="*/ 70 h 187"/>
                          <a:gd name="T88" fmla="*/ 153 w 154"/>
                          <a:gd name="T89" fmla="*/ 62 h 187"/>
                          <a:gd name="T90" fmla="*/ 153 w 154"/>
                          <a:gd name="T91" fmla="*/ 54 h 187"/>
                          <a:gd name="T92" fmla="*/ 145 w 154"/>
                          <a:gd name="T93" fmla="*/ 47 h 187"/>
                          <a:gd name="T94" fmla="*/ 145 w 154"/>
                          <a:gd name="T95" fmla="*/ 39 h 187"/>
                          <a:gd name="T96" fmla="*/ 130 w 154"/>
                          <a:gd name="T97" fmla="*/ 31 h 187"/>
                          <a:gd name="T98" fmla="*/ 122 w 154"/>
                          <a:gd name="T99" fmla="*/ 2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4" h="187">
                            <a:moveTo>
                              <a:pt x="122" y="23"/>
                            </a:moveTo>
                            <a:lnTo>
                              <a:pt x="107" y="16"/>
                            </a:lnTo>
                            <a:lnTo>
                              <a:pt x="99" y="8"/>
                            </a:lnTo>
                            <a:lnTo>
                              <a:pt x="85" y="0"/>
                            </a:lnTo>
                            <a:lnTo>
                              <a:pt x="69" y="0"/>
                            </a:lnTo>
                            <a:lnTo>
                              <a:pt x="54" y="0"/>
                            </a:lnTo>
                            <a:lnTo>
                              <a:pt x="38" y="8"/>
                            </a:lnTo>
                            <a:lnTo>
                              <a:pt x="23" y="16"/>
                            </a:lnTo>
                            <a:lnTo>
                              <a:pt x="15" y="23"/>
                            </a:lnTo>
                            <a:lnTo>
                              <a:pt x="0" y="47"/>
                            </a:lnTo>
                            <a:lnTo>
                              <a:pt x="0" y="54"/>
                            </a:lnTo>
                            <a:lnTo>
                              <a:pt x="0" y="70"/>
                            </a:lnTo>
                            <a:lnTo>
                              <a:pt x="0" y="78"/>
                            </a:lnTo>
                            <a:lnTo>
                              <a:pt x="8" y="93"/>
                            </a:lnTo>
                            <a:lnTo>
                              <a:pt x="8" y="101"/>
                            </a:lnTo>
                            <a:lnTo>
                              <a:pt x="8" y="116"/>
                            </a:lnTo>
                            <a:lnTo>
                              <a:pt x="23" y="132"/>
                            </a:lnTo>
                            <a:lnTo>
                              <a:pt x="46" y="155"/>
                            </a:lnTo>
                            <a:lnTo>
                              <a:pt x="69" y="178"/>
                            </a:lnTo>
                            <a:lnTo>
                              <a:pt x="77" y="186"/>
                            </a:lnTo>
                            <a:lnTo>
                              <a:pt x="85" y="186"/>
                            </a:lnTo>
                            <a:lnTo>
                              <a:pt x="91" y="186"/>
                            </a:lnTo>
                            <a:lnTo>
                              <a:pt x="99" y="186"/>
                            </a:lnTo>
                            <a:lnTo>
                              <a:pt x="107" y="186"/>
                            </a:lnTo>
                            <a:lnTo>
                              <a:pt x="115" y="186"/>
                            </a:lnTo>
                            <a:lnTo>
                              <a:pt x="115" y="178"/>
                            </a:lnTo>
                            <a:lnTo>
                              <a:pt x="115" y="171"/>
                            </a:lnTo>
                            <a:lnTo>
                              <a:pt x="115" y="163"/>
                            </a:lnTo>
                            <a:lnTo>
                              <a:pt x="122" y="163"/>
                            </a:lnTo>
                            <a:lnTo>
                              <a:pt x="122" y="155"/>
                            </a:lnTo>
                            <a:lnTo>
                              <a:pt x="130" y="155"/>
                            </a:lnTo>
                            <a:lnTo>
                              <a:pt x="130" y="147"/>
                            </a:lnTo>
                            <a:lnTo>
                              <a:pt x="130" y="140"/>
                            </a:lnTo>
                            <a:lnTo>
                              <a:pt x="138" y="147"/>
                            </a:lnTo>
                            <a:lnTo>
                              <a:pt x="145" y="147"/>
                            </a:lnTo>
                            <a:lnTo>
                              <a:pt x="145" y="140"/>
                            </a:lnTo>
                            <a:lnTo>
                              <a:pt x="145" y="132"/>
                            </a:lnTo>
                            <a:lnTo>
                              <a:pt x="145" y="116"/>
                            </a:lnTo>
                            <a:lnTo>
                              <a:pt x="145" y="109"/>
                            </a:lnTo>
                            <a:lnTo>
                              <a:pt x="145" y="101"/>
                            </a:lnTo>
                            <a:lnTo>
                              <a:pt x="153" y="101"/>
                            </a:lnTo>
                            <a:lnTo>
                              <a:pt x="153" y="93"/>
                            </a:lnTo>
                            <a:lnTo>
                              <a:pt x="153" y="85"/>
                            </a:lnTo>
                            <a:lnTo>
                              <a:pt x="153" y="70"/>
                            </a:lnTo>
                            <a:lnTo>
                              <a:pt x="153" y="62"/>
                            </a:lnTo>
                            <a:lnTo>
                              <a:pt x="153" y="54"/>
                            </a:lnTo>
                            <a:lnTo>
                              <a:pt x="145" y="47"/>
                            </a:lnTo>
                            <a:lnTo>
                              <a:pt x="145" y="39"/>
                            </a:lnTo>
                            <a:lnTo>
                              <a:pt x="130" y="31"/>
                            </a:lnTo>
                            <a:lnTo>
                              <a:pt x="122" y="23"/>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07" name="Freeform 31">
                        <a:extLst>
                          <a:ext uri="{FF2B5EF4-FFF2-40B4-BE49-F238E27FC236}">
                            <a16:creationId xmlns:a16="http://schemas.microsoft.com/office/drawing/2014/main" id="{6D218D40-023E-66F9-4835-0CE3F2A06B2F}"/>
                          </a:ext>
                        </a:extLst>
                      </p:cNvPr>
                      <p:cNvSpPr>
                        <a:spLocks/>
                      </p:cNvSpPr>
                      <p:nvPr/>
                    </p:nvSpPr>
                    <p:spPr bwMode="auto">
                      <a:xfrm>
                        <a:off x="1622" y="2667"/>
                        <a:ext cx="160" cy="193"/>
                      </a:xfrm>
                      <a:custGeom>
                        <a:avLst/>
                        <a:gdLst>
                          <a:gd name="T0" fmla="*/ 127 w 160"/>
                          <a:gd name="T1" fmla="*/ 16 h 193"/>
                          <a:gd name="T2" fmla="*/ 111 w 160"/>
                          <a:gd name="T3" fmla="*/ 8 h 193"/>
                          <a:gd name="T4" fmla="*/ 103 w 160"/>
                          <a:gd name="T5" fmla="*/ 8 h 193"/>
                          <a:gd name="T6" fmla="*/ 88 w 160"/>
                          <a:gd name="T7" fmla="*/ 0 h 193"/>
                          <a:gd name="T8" fmla="*/ 72 w 160"/>
                          <a:gd name="T9" fmla="*/ 0 h 193"/>
                          <a:gd name="T10" fmla="*/ 56 w 160"/>
                          <a:gd name="T11" fmla="*/ 0 h 193"/>
                          <a:gd name="T12" fmla="*/ 40 w 160"/>
                          <a:gd name="T13" fmla="*/ 8 h 193"/>
                          <a:gd name="T14" fmla="*/ 24 w 160"/>
                          <a:gd name="T15" fmla="*/ 16 h 193"/>
                          <a:gd name="T16" fmla="*/ 8 w 160"/>
                          <a:gd name="T17" fmla="*/ 24 h 193"/>
                          <a:gd name="T18" fmla="*/ 0 w 160"/>
                          <a:gd name="T19" fmla="*/ 40 h 193"/>
                          <a:gd name="T20" fmla="*/ 0 w 160"/>
                          <a:gd name="T21" fmla="*/ 56 h 193"/>
                          <a:gd name="T22" fmla="*/ 0 w 160"/>
                          <a:gd name="T23" fmla="*/ 72 h 193"/>
                          <a:gd name="T24" fmla="*/ 0 w 160"/>
                          <a:gd name="T25" fmla="*/ 80 h 193"/>
                          <a:gd name="T26" fmla="*/ 8 w 160"/>
                          <a:gd name="T27" fmla="*/ 96 h 193"/>
                          <a:gd name="T28" fmla="*/ 8 w 160"/>
                          <a:gd name="T29" fmla="*/ 104 h 193"/>
                          <a:gd name="T30" fmla="*/ 0 w 160"/>
                          <a:gd name="T31" fmla="*/ 120 h 193"/>
                          <a:gd name="T32" fmla="*/ 24 w 160"/>
                          <a:gd name="T33" fmla="*/ 136 h 193"/>
                          <a:gd name="T34" fmla="*/ 48 w 160"/>
                          <a:gd name="T35" fmla="*/ 160 h 193"/>
                          <a:gd name="T36" fmla="*/ 72 w 160"/>
                          <a:gd name="T37" fmla="*/ 184 h 193"/>
                          <a:gd name="T38" fmla="*/ 80 w 160"/>
                          <a:gd name="T39" fmla="*/ 192 h 193"/>
                          <a:gd name="T40" fmla="*/ 88 w 160"/>
                          <a:gd name="T41" fmla="*/ 192 h 193"/>
                          <a:gd name="T42" fmla="*/ 95 w 160"/>
                          <a:gd name="T43" fmla="*/ 192 h 193"/>
                          <a:gd name="T44" fmla="*/ 103 w 160"/>
                          <a:gd name="T45" fmla="*/ 192 h 193"/>
                          <a:gd name="T46" fmla="*/ 111 w 160"/>
                          <a:gd name="T47" fmla="*/ 192 h 193"/>
                          <a:gd name="T48" fmla="*/ 119 w 160"/>
                          <a:gd name="T49" fmla="*/ 192 h 193"/>
                          <a:gd name="T50" fmla="*/ 119 w 160"/>
                          <a:gd name="T51" fmla="*/ 184 h 193"/>
                          <a:gd name="T52" fmla="*/ 119 w 160"/>
                          <a:gd name="T53" fmla="*/ 176 h 193"/>
                          <a:gd name="T54" fmla="*/ 119 w 160"/>
                          <a:gd name="T55" fmla="*/ 168 h 193"/>
                          <a:gd name="T56" fmla="*/ 127 w 160"/>
                          <a:gd name="T57" fmla="*/ 168 h 193"/>
                          <a:gd name="T58" fmla="*/ 127 w 160"/>
                          <a:gd name="T59" fmla="*/ 160 h 193"/>
                          <a:gd name="T60" fmla="*/ 135 w 160"/>
                          <a:gd name="T61" fmla="*/ 160 h 193"/>
                          <a:gd name="T62" fmla="*/ 135 w 160"/>
                          <a:gd name="T63" fmla="*/ 152 h 193"/>
                          <a:gd name="T64" fmla="*/ 135 w 160"/>
                          <a:gd name="T65" fmla="*/ 144 h 193"/>
                          <a:gd name="T66" fmla="*/ 143 w 160"/>
                          <a:gd name="T67" fmla="*/ 144 h 193"/>
                          <a:gd name="T68" fmla="*/ 143 w 160"/>
                          <a:gd name="T69" fmla="*/ 152 h 193"/>
                          <a:gd name="T70" fmla="*/ 151 w 160"/>
                          <a:gd name="T71" fmla="*/ 152 h 193"/>
                          <a:gd name="T72" fmla="*/ 151 w 160"/>
                          <a:gd name="T73" fmla="*/ 144 h 193"/>
                          <a:gd name="T74" fmla="*/ 151 w 160"/>
                          <a:gd name="T75" fmla="*/ 136 h 193"/>
                          <a:gd name="T76" fmla="*/ 151 w 160"/>
                          <a:gd name="T77" fmla="*/ 120 h 193"/>
                          <a:gd name="T78" fmla="*/ 143 w 160"/>
                          <a:gd name="T79" fmla="*/ 112 h 193"/>
                          <a:gd name="T80" fmla="*/ 151 w 160"/>
                          <a:gd name="T81" fmla="*/ 104 h 193"/>
                          <a:gd name="T82" fmla="*/ 159 w 160"/>
                          <a:gd name="T83" fmla="*/ 104 h 193"/>
                          <a:gd name="T84" fmla="*/ 159 w 160"/>
                          <a:gd name="T85" fmla="*/ 96 h 193"/>
                          <a:gd name="T86" fmla="*/ 159 w 160"/>
                          <a:gd name="T87" fmla="*/ 88 h 193"/>
                          <a:gd name="T88" fmla="*/ 159 w 160"/>
                          <a:gd name="T89" fmla="*/ 72 h 193"/>
                          <a:gd name="T90" fmla="*/ 159 w 160"/>
                          <a:gd name="T91" fmla="*/ 64 h 193"/>
                          <a:gd name="T92" fmla="*/ 159 w 160"/>
                          <a:gd name="T93" fmla="*/ 56 h 193"/>
                          <a:gd name="T94" fmla="*/ 151 w 160"/>
                          <a:gd name="T95" fmla="*/ 48 h 193"/>
                          <a:gd name="T96" fmla="*/ 151 w 160"/>
                          <a:gd name="T97" fmla="*/ 40 h 193"/>
                          <a:gd name="T98" fmla="*/ 135 w 160"/>
                          <a:gd name="T99" fmla="*/ 32 h 193"/>
                          <a:gd name="T100" fmla="*/ 127 w 160"/>
                          <a:gd name="T101" fmla="*/ 1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0" h="193">
                            <a:moveTo>
                              <a:pt x="127" y="16"/>
                            </a:moveTo>
                            <a:lnTo>
                              <a:pt x="111" y="8"/>
                            </a:lnTo>
                            <a:lnTo>
                              <a:pt x="103" y="8"/>
                            </a:lnTo>
                            <a:lnTo>
                              <a:pt x="88" y="0"/>
                            </a:lnTo>
                            <a:lnTo>
                              <a:pt x="72" y="0"/>
                            </a:lnTo>
                            <a:lnTo>
                              <a:pt x="56" y="0"/>
                            </a:lnTo>
                            <a:lnTo>
                              <a:pt x="40" y="8"/>
                            </a:lnTo>
                            <a:lnTo>
                              <a:pt x="24" y="16"/>
                            </a:lnTo>
                            <a:lnTo>
                              <a:pt x="8" y="24"/>
                            </a:lnTo>
                            <a:lnTo>
                              <a:pt x="0" y="40"/>
                            </a:lnTo>
                            <a:lnTo>
                              <a:pt x="0" y="56"/>
                            </a:lnTo>
                            <a:lnTo>
                              <a:pt x="0" y="72"/>
                            </a:lnTo>
                            <a:lnTo>
                              <a:pt x="0" y="80"/>
                            </a:lnTo>
                            <a:lnTo>
                              <a:pt x="8" y="96"/>
                            </a:lnTo>
                            <a:lnTo>
                              <a:pt x="8" y="104"/>
                            </a:lnTo>
                            <a:lnTo>
                              <a:pt x="0" y="120"/>
                            </a:lnTo>
                            <a:lnTo>
                              <a:pt x="24" y="136"/>
                            </a:lnTo>
                            <a:lnTo>
                              <a:pt x="48" y="160"/>
                            </a:lnTo>
                            <a:lnTo>
                              <a:pt x="72" y="184"/>
                            </a:lnTo>
                            <a:lnTo>
                              <a:pt x="80" y="192"/>
                            </a:lnTo>
                            <a:lnTo>
                              <a:pt x="88" y="192"/>
                            </a:lnTo>
                            <a:lnTo>
                              <a:pt x="95" y="192"/>
                            </a:lnTo>
                            <a:lnTo>
                              <a:pt x="103" y="192"/>
                            </a:lnTo>
                            <a:lnTo>
                              <a:pt x="111" y="192"/>
                            </a:lnTo>
                            <a:lnTo>
                              <a:pt x="119" y="192"/>
                            </a:lnTo>
                            <a:lnTo>
                              <a:pt x="119" y="184"/>
                            </a:lnTo>
                            <a:lnTo>
                              <a:pt x="119" y="176"/>
                            </a:lnTo>
                            <a:lnTo>
                              <a:pt x="119" y="168"/>
                            </a:lnTo>
                            <a:lnTo>
                              <a:pt x="127" y="168"/>
                            </a:lnTo>
                            <a:lnTo>
                              <a:pt x="127" y="160"/>
                            </a:lnTo>
                            <a:lnTo>
                              <a:pt x="135" y="160"/>
                            </a:lnTo>
                            <a:lnTo>
                              <a:pt x="135" y="152"/>
                            </a:lnTo>
                            <a:lnTo>
                              <a:pt x="135" y="144"/>
                            </a:lnTo>
                            <a:lnTo>
                              <a:pt x="143" y="144"/>
                            </a:lnTo>
                            <a:lnTo>
                              <a:pt x="143" y="152"/>
                            </a:lnTo>
                            <a:lnTo>
                              <a:pt x="151" y="152"/>
                            </a:lnTo>
                            <a:lnTo>
                              <a:pt x="151" y="144"/>
                            </a:lnTo>
                            <a:lnTo>
                              <a:pt x="151" y="136"/>
                            </a:lnTo>
                            <a:lnTo>
                              <a:pt x="151" y="120"/>
                            </a:lnTo>
                            <a:lnTo>
                              <a:pt x="143" y="112"/>
                            </a:lnTo>
                            <a:lnTo>
                              <a:pt x="151" y="104"/>
                            </a:lnTo>
                            <a:lnTo>
                              <a:pt x="159" y="104"/>
                            </a:lnTo>
                            <a:lnTo>
                              <a:pt x="159" y="96"/>
                            </a:lnTo>
                            <a:lnTo>
                              <a:pt x="159" y="88"/>
                            </a:lnTo>
                            <a:lnTo>
                              <a:pt x="159" y="72"/>
                            </a:lnTo>
                            <a:lnTo>
                              <a:pt x="159" y="64"/>
                            </a:lnTo>
                            <a:lnTo>
                              <a:pt x="159" y="56"/>
                            </a:lnTo>
                            <a:lnTo>
                              <a:pt x="151" y="48"/>
                            </a:lnTo>
                            <a:lnTo>
                              <a:pt x="151" y="40"/>
                            </a:lnTo>
                            <a:lnTo>
                              <a:pt x="135" y="32"/>
                            </a:lnTo>
                            <a:lnTo>
                              <a:pt x="127" y="16"/>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08" name="Freeform 32">
                        <a:extLst>
                          <a:ext uri="{FF2B5EF4-FFF2-40B4-BE49-F238E27FC236}">
                            <a16:creationId xmlns:a16="http://schemas.microsoft.com/office/drawing/2014/main" id="{E4F31747-5513-F72C-41B6-E40FB788779F}"/>
                          </a:ext>
                        </a:extLst>
                      </p:cNvPr>
                      <p:cNvSpPr>
                        <a:spLocks/>
                      </p:cNvSpPr>
                      <p:nvPr/>
                    </p:nvSpPr>
                    <p:spPr bwMode="auto">
                      <a:xfrm>
                        <a:off x="1781" y="3010"/>
                        <a:ext cx="19" cy="59"/>
                      </a:xfrm>
                      <a:custGeom>
                        <a:avLst/>
                        <a:gdLst>
                          <a:gd name="T0" fmla="*/ 0 w 19"/>
                          <a:gd name="T1" fmla="*/ 7 h 59"/>
                          <a:gd name="T2" fmla="*/ 18 w 19"/>
                          <a:gd name="T3" fmla="*/ 0 h 59"/>
                          <a:gd name="T4" fmla="*/ 18 w 19"/>
                          <a:gd name="T5" fmla="*/ 58 h 59"/>
                          <a:gd name="T6" fmla="*/ 12 w 19"/>
                          <a:gd name="T7" fmla="*/ 58 h 59"/>
                          <a:gd name="T8" fmla="*/ 0 w 19"/>
                          <a:gd name="T9" fmla="*/ 58 h 59"/>
                          <a:gd name="T10" fmla="*/ 0 w 19"/>
                          <a:gd name="T11" fmla="*/ 7 h 59"/>
                        </a:gdLst>
                        <a:ahLst/>
                        <a:cxnLst>
                          <a:cxn ang="0">
                            <a:pos x="T0" y="T1"/>
                          </a:cxn>
                          <a:cxn ang="0">
                            <a:pos x="T2" y="T3"/>
                          </a:cxn>
                          <a:cxn ang="0">
                            <a:pos x="T4" y="T5"/>
                          </a:cxn>
                          <a:cxn ang="0">
                            <a:pos x="T6" y="T7"/>
                          </a:cxn>
                          <a:cxn ang="0">
                            <a:pos x="T8" y="T9"/>
                          </a:cxn>
                          <a:cxn ang="0">
                            <a:pos x="T10" y="T11"/>
                          </a:cxn>
                        </a:cxnLst>
                        <a:rect l="0" t="0" r="r" b="b"/>
                        <a:pathLst>
                          <a:path w="19" h="59">
                            <a:moveTo>
                              <a:pt x="0" y="7"/>
                            </a:moveTo>
                            <a:lnTo>
                              <a:pt x="18" y="0"/>
                            </a:lnTo>
                            <a:lnTo>
                              <a:pt x="18" y="58"/>
                            </a:lnTo>
                            <a:lnTo>
                              <a:pt x="12" y="58"/>
                            </a:lnTo>
                            <a:lnTo>
                              <a:pt x="0" y="58"/>
                            </a:lnTo>
                            <a:lnTo>
                              <a:pt x="0" y="7"/>
                            </a:lnTo>
                          </a:path>
                        </a:pathLst>
                      </a:custGeom>
                      <a:solidFill>
                        <a:srgbClr val="D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09" name="Freeform 33">
                        <a:extLst>
                          <a:ext uri="{FF2B5EF4-FFF2-40B4-BE49-F238E27FC236}">
                            <a16:creationId xmlns:a16="http://schemas.microsoft.com/office/drawing/2014/main" id="{D2E98FA7-85A5-E17D-C16C-D7CB467F3609}"/>
                          </a:ext>
                        </a:extLst>
                      </p:cNvPr>
                      <p:cNvSpPr>
                        <a:spLocks/>
                      </p:cNvSpPr>
                      <p:nvPr/>
                    </p:nvSpPr>
                    <p:spPr bwMode="auto">
                      <a:xfrm>
                        <a:off x="1781" y="3010"/>
                        <a:ext cx="19" cy="59"/>
                      </a:xfrm>
                      <a:custGeom>
                        <a:avLst/>
                        <a:gdLst>
                          <a:gd name="T0" fmla="*/ 0 w 19"/>
                          <a:gd name="T1" fmla="*/ 7 h 59"/>
                          <a:gd name="T2" fmla="*/ 18 w 19"/>
                          <a:gd name="T3" fmla="*/ 0 h 59"/>
                          <a:gd name="T4" fmla="*/ 18 w 19"/>
                          <a:gd name="T5" fmla="*/ 58 h 59"/>
                          <a:gd name="T6" fmla="*/ 12 w 19"/>
                          <a:gd name="T7" fmla="*/ 58 h 59"/>
                          <a:gd name="T8" fmla="*/ 0 w 19"/>
                          <a:gd name="T9" fmla="*/ 58 h 59"/>
                          <a:gd name="T10" fmla="*/ 0 w 19"/>
                          <a:gd name="T11" fmla="*/ 7 h 59"/>
                        </a:gdLst>
                        <a:ahLst/>
                        <a:cxnLst>
                          <a:cxn ang="0">
                            <a:pos x="T0" y="T1"/>
                          </a:cxn>
                          <a:cxn ang="0">
                            <a:pos x="T2" y="T3"/>
                          </a:cxn>
                          <a:cxn ang="0">
                            <a:pos x="T4" y="T5"/>
                          </a:cxn>
                          <a:cxn ang="0">
                            <a:pos x="T6" y="T7"/>
                          </a:cxn>
                          <a:cxn ang="0">
                            <a:pos x="T8" y="T9"/>
                          </a:cxn>
                          <a:cxn ang="0">
                            <a:pos x="T10" y="T11"/>
                          </a:cxn>
                        </a:cxnLst>
                        <a:rect l="0" t="0" r="r" b="b"/>
                        <a:pathLst>
                          <a:path w="19" h="59">
                            <a:moveTo>
                              <a:pt x="0" y="7"/>
                            </a:moveTo>
                            <a:lnTo>
                              <a:pt x="18" y="0"/>
                            </a:lnTo>
                            <a:lnTo>
                              <a:pt x="18" y="58"/>
                            </a:lnTo>
                            <a:lnTo>
                              <a:pt x="12" y="58"/>
                            </a:lnTo>
                            <a:lnTo>
                              <a:pt x="0" y="58"/>
                            </a:lnTo>
                            <a:lnTo>
                              <a:pt x="0" y="7"/>
                            </a:lnTo>
                          </a:path>
                        </a:pathLst>
                      </a:custGeom>
                      <a:solidFill>
                        <a:srgbClr val="D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10" name="Freeform 34">
                        <a:extLst>
                          <a:ext uri="{FF2B5EF4-FFF2-40B4-BE49-F238E27FC236}">
                            <a16:creationId xmlns:a16="http://schemas.microsoft.com/office/drawing/2014/main" id="{B7B4A7F3-1AA4-2A4C-1257-854CE18CE93C}"/>
                          </a:ext>
                        </a:extLst>
                      </p:cNvPr>
                      <p:cNvSpPr>
                        <a:spLocks/>
                      </p:cNvSpPr>
                      <p:nvPr/>
                    </p:nvSpPr>
                    <p:spPr bwMode="auto">
                      <a:xfrm>
                        <a:off x="1781" y="3010"/>
                        <a:ext cx="25" cy="65"/>
                      </a:xfrm>
                      <a:custGeom>
                        <a:avLst/>
                        <a:gdLst>
                          <a:gd name="T0" fmla="*/ 0 w 25"/>
                          <a:gd name="T1" fmla="*/ 8 h 65"/>
                          <a:gd name="T2" fmla="*/ 24 w 25"/>
                          <a:gd name="T3" fmla="*/ 0 h 65"/>
                          <a:gd name="T4" fmla="*/ 24 w 25"/>
                          <a:gd name="T5" fmla="*/ 64 h 65"/>
                          <a:gd name="T6" fmla="*/ 16 w 25"/>
                          <a:gd name="T7" fmla="*/ 64 h 65"/>
                          <a:gd name="T8" fmla="*/ 0 w 25"/>
                          <a:gd name="T9" fmla="*/ 64 h 65"/>
                          <a:gd name="T10" fmla="*/ 0 w 25"/>
                          <a:gd name="T11" fmla="*/ 8 h 65"/>
                        </a:gdLst>
                        <a:ahLst/>
                        <a:cxnLst>
                          <a:cxn ang="0">
                            <a:pos x="T0" y="T1"/>
                          </a:cxn>
                          <a:cxn ang="0">
                            <a:pos x="T2" y="T3"/>
                          </a:cxn>
                          <a:cxn ang="0">
                            <a:pos x="T4" y="T5"/>
                          </a:cxn>
                          <a:cxn ang="0">
                            <a:pos x="T6" y="T7"/>
                          </a:cxn>
                          <a:cxn ang="0">
                            <a:pos x="T8" y="T9"/>
                          </a:cxn>
                          <a:cxn ang="0">
                            <a:pos x="T10" y="T11"/>
                          </a:cxn>
                        </a:cxnLst>
                        <a:rect l="0" t="0" r="r" b="b"/>
                        <a:pathLst>
                          <a:path w="25" h="65">
                            <a:moveTo>
                              <a:pt x="0" y="8"/>
                            </a:moveTo>
                            <a:lnTo>
                              <a:pt x="24" y="0"/>
                            </a:lnTo>
                            <a:lnTo>
                              <a:pt x="24" y="64"/>
                            </a:lnTo>
                            <a:lnTo>
                              <a:pt x="16" y="64"/>
                            </a:lnTo>
                            <a:lnTo>
                              <a:pt x="0" y="64"/>
                            </a:lnTo>
                            <a:lnTo>
                              <a:pt x="0" y="8"/>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11" name="Freeform 35">
                        <a:extLst>
                          <a:ext uri="{FF2B5EF4-FFF2-40B4-BE49-F238E27FC236}">
                            <a16:creationId xmlns:a16="http://schemas.microsoft.com/office/drawing/2014/main" id="{0EEA2040-2876-BE24-91D3-6D6E8BC08CAF}"/>
                          </a:ext>
                        </a:extLst>
                      </p:cNvPr>
                      <p:cNvSpPr>
                        <a:spLocks/>
                      </p:cNvSpPr>
                      <p:nvPr/>
                    </p:nvSpPr>
                    <p:spPr bwMode="auto">
                      <a:xfrm>
                        <a:off x="1462" y="2795"/>
                        <a:ext cx="322" cy="362"/>
                      </a:xfrm>
                      <a:custGeom>
                        <a:avLst/>
                        <a:gdLst>
                          <a:gd name="T0" fmla="*/ 149 w 322"/>
                          <a:gd name="T1" fmla="*/ 0 h 362"/>
                          <a:gd name="T2" fmla="*/ 141 w 322"/>
                          <a:gd name="T3" fmla="*/ 24 h 362"/>
                          <a:gd name="T4" fmla="*/ 110 w 322"/>
                          <a:gd name="T5" fmla="*/ 47 h 362"/>
                          <a:gd name="T6" fmla="*/ 102 w 322"/>
                          <a:gd name="T7" fmla="*/ 55 h 362"/>
                          <a:gd name="T8" fmla="*/ 79 w 322"/>
                          <a:gd name="T9" fmla="*/ 87 h 362"/>
                          <a:gd name="T10" fmla="*/ 63 w 322"/>
                          <a:gd name="T11" fmla="*/ 110 h 362"/>
                          <a:gd name="T12" fmla="*/ 47 w 322"/>
                          <a:gd name="T13" fmla="*/ 150 h 362"/>
                          <a:gd name="T14" fmla="*/ 31 w 322"/>
                          <a:gd name="T15" fmla="*/ 180 h 362"/>
                          <a:gd name="T16" fmla="*/ 24 w 322"/>
                          <a:gd name="T17" fmla="*/ 219 h 362"/>
                          <a:gd name="T18" fmla="*/ 16 w 322"/>
                          <a:gd name="T19" fmla="*/ 259 h 362"/>
                          <a:gd name="T20" fmla="*/ 8 w 322"/>
                          <a:gd name="T21" fmla="*/ 306 h 362"/>
                          <a:gd name="T22" fmla="*/ 0 w 322"/>
                          <a:gd name="T23" fmla="*/ 361 h 362"/>
                          <a:gd name="T24" fmla="*/ 250 w 322"/>
                          <a:gd name="T25" fmla="*/ 361 h 362"/>
                          <a:gd name="T26" fmla="*/ 250 w 322"/>
                          <a:gd name="T27" fmla="*/ 337 h 362"/>
                          <a:gd name="T28" fmla="*/ 243 w 322"/>
                          <a:gd name="T29" fmla="*/ 322 h 362"/>
                          <a:gd name="T30" fmla="*/ 243 w 322"/>
                          <a:gd name="T31" fmla="*/ 298 h 362"/>
                          <a:gd name="T32" fmla="*/ 290 w 322"/>
                          <a:gd name="T33" fmla="*/ 290 h 362"/>
                          <a:gd name="T34" fmla="*/ 321 w 322"/>
                          <a:gd name="T35" fmla="*/ 282 h 362"/>
                          <a:gd name="T36" fmla="*/ 321 w 322"/>
                          <a:gd name="T37" fmla="*/ 267 h 362"/>
                          <a:gd name="T38" fmla="*/ 313 w 322"/>
                          <a:gd name="T39" fmla="*/ 235 h 362"/>
                          <a:gd name="T40" fmla="*/ 313 w 322"/>
                          <a:gd name="T41" fmla="*/ 211 h 362"/>
                          <a:gd name="T42" fmla="*/ 290 w 322"/>
                          <a:gd name="T43" fmla="*/ 219 h 362"/>
                          <a:gd name="T44" fmla="*/ 274 w 322"/>
                          <a:gd name="T45" fmla="*/ 219 h 362"/>
                          <a:gd name="T46" fmla="*/ 258 w 322"/>
                          <a:gd name="T47" fmla="*/ 219 h 362"/>
                          <a:gd name="T48" fmla="*/ 250 w 322"/>
                          <a:gd name="T49" fmla="*/ 227 h 362"/>
                          <a:gd name="T50" fmla="*/ 243 w 322"/>
                          <a:gd name="T51" fmla="*/ 196 h 362"/>
                          <a:gd name="T52" fmla="*/ 236 w 322"/>
                          <a:gd name="T53" fmla="*/ 156 h 362"/>
                          <a:gd name="T54" fmla="*/ 228 w 322"/>
                          <a:gd name="T55" fmla="*/ 126 h 362"/>
                          <a:gd name="T56" fmla="*/ 220 w 322"/>
                          <a:gd name="T57" fmla="*/ 110 h 362"/>
                          <a:gd name="T58" fmla="*/ 220 w 322"/>
                          <a:gd name="T59" fmla="*/ 102 h 362"/>
                          <a:gd name="T60" fmla="*/ 212 w 322"/>
                          <a:gd name="T61" fmla="*/ 79 h 362"/>
                          <a:gd name="T62" fmla="*/ 204 w 322"/>
                          <a:gd name="T63" fmla="*/ 63 h 362"/>
                          <a:gd name="T64" fmla="*/ 196 w 322"/>
                          <a:gd name="T65" fmla="*/ 55 h 362"/>
                          <a:gd name="T66" fmla="*/ 196 w 322"/>
                          <a:gd name="T67" fmla="*/ 47 h 362"/>
                          <a:gd name="T68" fmla="*/ 188 w 322"/>
                          <a:gd name="T69" fmla="*/ 31 h 362"/>
                          <a:gd name="T70" fmla="*/ 173 w 322"/>
                          <a:gd name="T71" fmla="*/ 24 h 362"/>
                          <a:gd name="T72" fmla="*/ 165 w 322"/>
                          <a:gd name="T73" fmla="*/ 8 h 362"/>
                          <a:gd name="T74" fmla="*/ 149 w 322"/>
                          <a:gd name="T75"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2" h="362">
                            <a:moveTo>
                              <a:pt x="149" y="0"/>
                            </a:moveTo>
                            <a:lnTo>
                              <a:pt x="141" y="24"/>
                            </a:lnTo>
                            <a:lnTo>
                              <a:pt x="110" y="47"/>
                            </a:lnTo>
                            <a:lnTo>
                              <a:pt x="102" y="55"/>
                            </a:lnTo>
                            <a:lnTo>
                              <a:pt x="79" y="87"/>
                            </a:lnTo>
                            <a:lnTo>
                              <a:pt x="63" y="110"/>
                            </a:lnTo>
                            <a:lnTo>
                              <a:pt x="47" y="150"/>
                            </a:lnTo>
                            <a:lnTo>
                              <a:pt x="31" y="180"/>
                            </a:lnTo>
                            <a:lnTo>
                              <a:pt x="24" y="219"/>
                            </a:lnTo>
                            <a:lnTo>
                              <a:pt x="16" y="259"/>
                            </a:lnTo>
                            <a:lnTo>
                              <a:pt x="8" y="306"/>
                            </a:lnTo>
                            <a:lnTo>
                              <a:pt x="0" y="361"/>
                            </a:lnTo>
                            <a:lnTo>
                              <a:pt x="250" y="361"/>
                            </a:lnTo>
                            <a:lnTo>
                              <a:pt x="250" y="337"/>
                            </a:lnTo>
                            <a:lnTo>
                              <a:pt x="243" y="322"/>
                            </a:lnTo>
                            <a:lnTo>
                              <a:pt x="243" y="298"/>
                            </a:lnTo>
                            <a:lnTo>
                              <a:pt x="290" y="290"/>
                            </a:lnTo>
                            <a:lnTo>
                              <a:pt x="321" y="282"/>
                            </a:lnTo>
                            <a:lnTo>
                              <a:pt x="321" y="267"/>
                            </a:lnTo>
                            <a:lnTo>
                              <a:pt x="313" y="235"/>
                            </a:lnTo>
                            <a:lnTo>
                              <a:pt x="313" y="211"/>
                            </a:lnTo>
                            <a:lnTo>
                              <a:pt x="290" y="219"/>
                            </a:lnTo>
                            <a:lnTo>
                              <a:pt x="274" y="219"/>
                            </a:lnTo>
                            <a:lnTo>
                              <a:pt x="258" y="219"/>
                            </a:lnTo>
                            <a:lnTo>
                              <a:pt x="250" y="227"/>
                            </a:lnTo>
                            <a:lnTo>
                              <a:pt x="243" y="196"/>
                            </a:lnTo>
                            <a:lnTo>
                              <a:pt x="236" y="156"/>
                            </a:lnTo>
                            <a:lnTo>
                              <a:pt x="228" y="126"/>
                            </a:lnTo>
                            <a:lnTo>
                              <a:pt x="220" y="110"/>
                            </a:lnTo>
                            <a:lnTo>
                              <a:pt x="220" y="102"/>
                            </a:lnTo>
                            <a:lnTo>
                              <a:pt x="212" y="79"/>
                            </a:lnTo>
                            <a:lnTo>
                              <a:pt x="204" y="63"/>
                            </a:lnTo>
                            <a:lnTo>
                              <a:pt x="196" y="55"/>
                            </a:lnTo>
                            <a:lnTo>
                              <a:pt x="196" y="47"/>
                            </a:lnTo>
                            <a:lnTo>
                              <a:pt x="188" y="31"/>
                            </a:lnTo>
                            <a:lnTo>
                              <a:pt x="173" y="24"/>
                            </a:lnTo>
                            <a:lnTo>
                              <a:pt x="165" y="8"/>
                            </a:lnTo>
                            <a:lnTo>
                              <a:pt x="149"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12" name="Freeform 36">
                        <a:extLst>
                          <a:ext uri="{FF2B5EF4-FFF2-40B4-BE49-F238E27FC236}">
                            <a16:creationId xmlns:a16="http://schemas.microsoft.com/office/drawing/2014/main" id="{6A16929C-E929-80F4-B8EB-AB382BE03392}"/>
                          </a:ext>
                        </a:extLst>
                      </p:cNvPr>
                      <p:cNvSpPr>
                        <a:spLocks/>
                      </p:cNvSpPr>
                      <p:nvPr/>
                    </p:nvSpPr>
                    <p:spPr bwMode="auto">
                      <a:xfrm>
                        <a:off x="1462" y="2795"/>
                        <a:ext cx="322" cy="362"/>
                      </a:xfrm>
                      <a:custGeom>
                        <a:avLst/>
                        <a:gdLst>
                          <a:gd name="T0" fmla="*/ 149 w 322"/>
                          <a:gd name="T1" fmla="*/ 0 h 362"/>
                          <a:gd name="T2" fmla="*/ 141 w 322"/>
                          <a:gd name="T3" fmla="*/ 24 h 362"/>
                          <a:gd name="T4" fmla="*/ 110 w 322"/>
                          <a:gd name="T5" fmla="*/ 47 h 362"/>
                          <a:gd name="T6" fmla="*/ 102 w 322"/>
                          <a:gd name="T7" fmla="*/ 55 h 362"/>
                          <a:gd name="T8" fmla="*/ 79 w 322"/>
                          <a:gd name="T9" fmla="*/ 87 h 362"/>
                          <a:gd name="T10" fmla="*/ 63 w 322"/>
                          <a:gd name="T11" fmla="*/ 110 h 362"/>
                          <a:gd name="T12" fmla="*/ 47 w 322"/>
                          <a:gd name="T13" fmla="*/ 150 h 362"/>
                          <a:gd name="T14" fmla="*/ 31 w 322"/>
                          <a:gd name="T15" fmla="*/ 180 h 362"/>
                          <a:gd name="T16" fmla="*/ 24 w 322"/>
                          <a:gd name="T17" fmla="*/ 219 h 362"/>
                          <a:gd name="T18" fmla="*/ 16 w 322"/>
                          <a:gd name="T19" fmla="*/ 259 h 362"/>
                          <a:gd name="T20" fmla="*/ 8 w 322"/>
                          <a:gd name="T21" fmla="*/ 306 h 362"/>
                          <a:gd name="T22" fmla="*/ 0 w 322"/>
                          <a:gd name="T23" fmla="*/ 361 h 362"/>
                          <a:gd name="T24" fmla="*/ 250 w 322"/>
                          <a:gd name="T25" fmla="*/ 361 h 362"/>
                          <a:gd name="T26" fmla="*/ 250 w 322"/>
                          <a:gd name="T27" fmla="*/ 337 h 362"/>
                          <a:gd name="T28" fmla="*/ 243 w 322"/>
                          <a:gd name="T29" fmla="*/ 322 h 362"/>
                          <a:gd name="T30" fmla="*/ 243 w 322"/>
                          <a:gd name="T31" fmla="*/ 298 h 362"/>
                          <a:gd name="T32" fmla="*/ 290 w 322"/>
                          <a:gd name="T33" fmla="*/ 290 h 362"/>
                          <a:gd name="T34" fmla="*/ 321 w 322"/>
                          <a:gd name="T35" fmla="*/ 282 h 362"/>
                          <a:gd name="T36" fmla="*/ 321 w 322"/>
                          <a:gd name="T37" fmla="*/ 267 h 362"/>
                          <a:gd name="T38" fmla="*/ 313 w 322"/>
                          <a:gd name="T39" fmla="*/ 235 h 362"/>
                          <a:gd name="T40" fmla="*/ 313 w 322"/>
                          <a:gd name="T41" fmla="*/ 211 h 362"/>
                          <a:gd name="T42" fmla="*/ 290 w 322"/>
                          <a:gd name="T43" fmla="*/ 219 h 362"/>
                          <a:gd name="T44" fmla="*/ 274 w 322"/>
                          <a:gd name="T45" fmla="*/ 219 h 362"/>
                          <a:gd name="T46" fmla="*/ 258 w 322"/>
                          <a:gd name="T47" fmla="*/ 219 h 362"/>
                          <a:gd name="T48" fmla="*/ 250 w 322"/>
                          <a:gd name="T49" fmla="*/ 227 h 362"/>
                          <a:gd name="T50" fmla="*/ 243 w 322"/>
                          <a:gd name="T51" fmla="*/ 196 h 362"/>
                          <a:gd name="T52" fmla="*/ 236 w 322"/>
                          <a:gd name="T53" fmla="*/ 156 h 362"/>
                          <a:gd name="T54" fmla="*/ 228 w 322"/>
                          <a:gd name="T55" fmla="*/ 126 h 362"/>
                          <a:gd name="T56" fmla="*/ 220 w 322"/>
                          <a:gd name="T57" fmla="*/ 110 h 362"/>
                          <a:gd name="T58" fmla="*/ 220 w 322"/>
                          <a:gd name="T59" fmla="*/ 102 h 362"/>
                          <a:gd name="T60" fmla="*/ 212 w 322"/>
                          <a:gd name="T61" fmla="*/ 79 h 362"/>
                          <a:gd name="T62" fmla="*/ 204 w 322"/>
                          <a:gd name="T63" fmla="*/ 63 h 362"/>
                          <a:gd name="T64" fmla="*/ 196 w 322"/>
                          <a:gd name="T65" fmla="*/ 55 h 362"/>
                          <a:gd name="T66" fmla="*/ 196 w 322"/>
                          <a:gd name="T67" fmla="*/ 47 h 362"/>
                          <a:gd name="T68" fmla="*/ 188 w 322"/>
                          <a:gd name="T69" fmla="*/ 31 h 362"/>
                          <a:gd name="T70" fmla="*/ 173 w 322"/>
                          <a:gd name="T71" fmla="*/ 24 h 362"/>
                          <a:gd name="T72" fmla="*/ 165 w 322"/>
                          <a:gd name="T73" fmla="*/ 8 h 362"/>
                          <a:gd name="T74" fmla="*/ 149 w 322"/>
                          <a:gd name="T75"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2" h="362">
                            <a:moveTo>
                              <a:pt x="149" y="0"/>
                            </a:moveTo>
                            <a:lnTo>
                              <a:pt x="141" y="24"/>
                            </a:lnTo>
                            <a:lnTo>
                              <a:pt x="110" y="47"/>
                            </a:lnTo>
                            <a:lnTo>
                              <a:pt x="102" y="55"/>
                            </a:lnTo>
                            <a:lnTo>
                              <a:pt x="79" y="87"/>
                            </a:lnTo>
                            <a:lnTo>
                              <a:pt x="63" y="110"/>
                            </a:lnTo>
                            <a:lnTo>
                              <a:pt x="47" y="150"/>
                            </a:lnTo>
                            <a:lnTo>
                              <a:pt x="31" y="180"/>
                            </a:lnTo>
                            <a:lnTo>
                              <a:pt x="24" y="219"/>
                            </a:lnTo>
                            <a:lnTo>
                              <a:pt x="16" y="259"/>
                            </a:lnTo>
                            <a:lnTo>
                              <a:pt x="8" y="306"/>
                            </a:lnTo>
                            <a:lnTo>
                              <a:pt x="0" y="361"/>
                            </a:lnTo>
                            <a:lnTo>
                              <a:pt x="250" y="361"/>
                            </a:lnTo>
                            <a:lnTo>
                              <a:pt x="250" y="337"/>
                            </a:lnTo>
                            <a:lnTo>
                              <a:pt x="243" y="322"/>
                            </a:lnTo>
                            <a:lnTo>
                              <a:pt x="243" y="298"/>
                            </a:lnTo>
                            <a:lnTo>
                              <a:pt x="290" y="290"/>
                            </a:lnTo>
                            <a:lnTo>
                              <a:pt x="321" y="282"/>
                            </a:lnTo>
                            <a:lnTo>
                              <a:pt x="321" y="267"/>
                            </a:lnTo>
                            <a:lnTo>
                              <a:pt x="313" y="235"/>
                            </a:lnTo>
                            <a:lnTo>
                              <a:pt x="313" y="211"/>
                            </a:lnTo>
                            <a:lnTo>
                              <a:pt x="290" y="219"/>
                            </a:lnTo>
                            <a:lnTo>
                              <a:pt x="274" y="219"/>
                            </a:lnTo>
                            <a:lnTo>
                              <a:pt x="258" y="219"/>
                            </a:lnTo>
                            <a:lnTo>
                              <a:pt x="250" y="227"/>
                            </a:lnTo>
                            <a:lnTo>
                              <a:pt x="243" y="196"/>
                            </a:lnTo>
                            <a:lnTo>
                              <a:pt x="236" y="156"/>
                            </a:lnTo>
                            <a:lnTo>
                              <a:pt x="228" y="126"/>
                            </a:lnTo>
                            <a:lnTo>
                              <a:pt x="220" y="110"/>
                            </a:lnTo>
                            <a:lnTo>
                              <a:pt x="220" y="102"/>
                            </a:lnTo>
                            <a:lnTo>
                              <a:pt x="212" y="79"/>
                            </a:lnTo>
                            <a:lnTo>
                              <a:pt x="204" y="63"/>
                            </a:lnTo>
                            <a:lnTo>
                              <a:pt x="196" y="55"/>
                            </a:lnTo>
                            <a:lnTo>
                              <a:pt x="196" y="47"/>
                            </a:lnTo>
                            <a:lnTo>
                              <a:pt x="188" y="31"/>
                            </a:lnTo>
                            <a:lnTo>
                              <a:pt x="173" y="24"/>
                            </a:lnTo>
                            <a:lnTo>
                              <a:pt x="165" y="8"/>
                            </a:lnTo>
                            <a:lnTo>
                              <a:pt x="149"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13" name="Freeform 37">
                        <a:extLst>
                          <a:ext uri="{FF2B5EF4-FFF2-40B4-BE49-F238E27FC236}">
                            <a16:creationId xmlns:a16="http://schemas.microsoft.com/office/drawing/2014/main" id="{9646F60E-FE07-0FC9-EE03-3D440A98EE5D}"/>
                          </a:ext>
                        </a:extLst>
                      </p:cNvPr>
                      <p:cNvSpPr>
                        <a:spLocks/>
                      </p:cNvSpPr>
                      <p:nvPr/>
                    </p:nvSpPr>
                    <p:spPr bwMode="auto">
                      <a:xfrm>
                        <a:off x="1462" y="2795"/>
                        <a:ext cx="328" cy="368"/>
                      </a:xfrm>
                      <a:custGeom>
                        <a:avLst/>
                        <a:gdLst>
                          <a:gd name="T0" fmla="*/ 152 w 328"/>
                          <a:gd name="T1" fmla="*/ 0 h 368"/>
                          <a:gd name="T2" fmla="*/ 136 w 328"/>
                          <a:gd name="T3" fmla="*/ 24 h 368"/>
                          <a:gd name="T4" fmla="*/ 112 w 328"/>
                          <a:gd name="T5" fmla="*/ 40 h 368"/>
                          <a:gd name="T6" fmla="*/ 104 w 328"/>
                          <a:gd name="T7" fmla="*/ 56 h 368"/>
                          <a:gd name="T8" fmla="*/ 80 w 328"/>
                          <a:gd name="T9" fmla="*/ 88 h 368"/>
                          <a:gd name="T10" fmla="*/ 64 w 328"/>
                          <a:gd name="T11" fmla="*/ 112 h 368"/>
                          <a:gd name="T12" fmla="*/ 48 w 328"/>
                          <a:gd name="T13" fmla="*/ 152 h 368"/>
                          <a:gd name="T14" fmla="*/ 32 w 328"/>
                          <a:gd name="T15" fmla="*/ 183 h 368"/>
                          <a:gd name="T16" fmla="*/ 24 w 328"/>
                          <a:gd name="T17" fmla="*/ 223 h 368"/>
                          <a:gd name="T18" fmla="*/ 8 w 328"/>
                          <a:gd name="T19" fmla="*/ 263 h 368"/>
                          <a:gd name="T20" fmla="*/ 0 w 328"/>
                          <a:gd name="T21" fmla="*/ 311 h 368"/>
                          <a:gd name="T22" fmla="*/ 0 w 328"/>
                          <a:gd name="T23" fmla="*/ 367 h 368"/>
                          <a:gd name="T24" fmla="*/ 255 w 328"/>
                          <a:gd name="T25" fmla="*/ 367 h 368"/>
                          <a:gd name="T26" fmla="*/ 248 w 328"/>
                          <a:gd name="T27" fmla="*/ 343 h 368"/>
                          <a:gd name="T28" fmla="*/ 248 w 328"/>
                          <a:gd name="T29" fmla="*/ 319 h 368"/>
                          <a:gd name="T30" fmla="*/ 248 w 328"/>
                          <a:gd name="T31" fmla="*/ 303 h 368"/>
                          <a:gd name="T32" fmla="*/ 295 w 328"/>
                          <a:gd name="T33" fmla="*/ 287 h 368"/>
                          <a:gd name="T34" fmla="*/ 327 w 328"/>
                          <a:gd name="T35" fmla="*/ 287 h 368"/>
                          <a:gd name="T36" fmla="*/ 327 w 328"/>
                          <a:gd name="T37" fmla="*/ 263 h 368"/>
                          <a:gd name="T38" fmla="*/ 319 w 328"/>
                          <a:gd name="T39" fmla="*/ 231 h 368"/>
                          <a:gd name="T40" fmla="*/ 319 w 328"/>
                          <a:gd name="T41" fmla="*/ 215 h 368"/>
                          <a:gd name="T42" fmla="*/ 295 w 328"/>
                          <a:gd name="T43" fmla="*/ 223 h 368"/>
                          <a:gd name="T44" fmla="*/ 279 w 328"/>
                          <a:gd name="T45" fmla="*/ 223 h 368"/>
                          <a:gd name="T46" fmla="*/ 263 w 328"/>
                          <a:gd name="T47" fmla="*/ 223 h 368"/>
                          <a:gd name="T48" fmla="*/ 255 w 328"/>
                          <a:gd name="T49" fmla="*/ 231 h 368"/>
                          <a:gd name="T50" fmla="*/ 248 w 328"/>
                          <a:gd name="T51" fmla="*/ 199 h 368"/>
                          <a:gd name="T52" fmla="*/ 240 w 328"/>
                          <a:gd name="T53" fmla="*/ 159 h 368"/>
                          <a:gd name="T54" fmla="*/ 232 w 328"/>
                          <a:gd name="T55" fmla="*/ 128 h 368"/>
                          <a:gd name="T56" fmla="*/ 224 w 328"/>
                          <a:gd name="T57" fmla="*/ 112 h 368"/>
                          <a:gd name="T58" fmla="*/ 224 w 328"/>
                          <a:gd name="T59" fmla="*/ 96 h 368"/>
                          <a:gd name="T60" fmla="*/ 216 w 328"/>
                          <a:gd name="T61" fmla="*/ 80 h 368"/>
                          <a:gd name="T62" fmla="*/ 208 w 328"/>
                          <a:gd name="T63" fmla="*/ 64 h 368"/>
                          <a:gd name="T64" fmla="*/ 200 w 328"/>
                          <a:gd name="T65" fmla="*/ 56 h 368"/>
                          <a:gd name="T66" fmla="*/ 200 w 328"/>
                          <a:gd name="T67" fmla="*/ 48 h 368"/>
                          <a:gd name="T68" fmla="*/ 192 w 328"/>
                          <a:gd name="T69" fmla="*/ 32 h 368"/>
                          <a:gd name="T70" fmla="*/ 176 w 328"/>
                          <a:gd name="T71" fmla="*/ 24 h 368"/>
                          <a:gd name="T72" fmla="*/ 168 w 328"/>
                          <a:gd name="T73" fmla="*/ 8 h 368"/>
                          <a:gd name="T74" fmla="*/ 152 w 328"/>
                          <a:gd name="T75"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8" h="368">
                            <a:moveTo>
                              <a:pt x="152" y="0"/>
                            </a:moveTo>
                            <a:lnTo>
                              <a:pt x="136" y="24"/>
                            </a:lnTo>
                            <a:lnTo>
                              <a:pt x="112" y="40"/>
                            </a:lnTo>
                            <a:lnTo>
                              <a:pt x="104" y="56"/>
                            </a:lnTo>
                            <a:lnTo>
                              <a:pt x="80" y="88"/>
                            </a:lnTo>
                            <a:lnTo>
                              <a:pt x="64" y="112"/>
                            </a:lnTo>
                            <a:lnTo>
                              <a:pt x="48" y="152"/>
                            </a:lnTo>
                            <a:lnTo>
                              <a:pt x="32" y="183"/>
                            </a:lnTo>
                            <a:lnTo>
                              <a:pt x="24" y="223"/>
                            </a:lnTo>
                            <a:lnTo>
                              <a:pt x="8" y="263"/>
                            </a:lnTo>
                            <a:lnTo>
                              <a:pt x="0" y="311"/>
                            </a:lnTo>
                            <a:lnTo>
                              <a:pt x="0" y="367"/>
                            </a:lnTo>
                            <a:lnTo>
                              <a:pt x="255" y="367"/>
                            </a:lnTo>
                            <a:lnTo>
                              <a:pt x="248" y="343"/>
                            </a:lnTo>
                            <a:lnTo>
                              <a:pt x="248" y="319"/>
                            </a:lnTo>
                            <a:lnTo>
                              <a:pt x="248" y="303"/>
                            </a:lnTo>
                            <a:lnTo>
                              <a:pt x="295" y="287"/>
                            </a:lnTo>
                            <a:lnTo>
                              <a:pt x="327" y="287"/>
                            </a:lnTo>
                            <a:lnTo>
                              <a:pt x="327" y="263"/>
                            </a:lnTo>
                            <a:lnTo>
                              <a:pt x="319" y="231"/>
                            </a:lnTo>
                            <a:lnTo>
                              <a:pt x="319" y="215"/>
                            </a:lnTo>
                            <a:lnTo>
                              <a:pt x="295" y="223"/>
                            </a:lnTo>
                            <a:lnTo>
                              <a:pt x="279" y="223"/>
                            </a:lnTo>
                            <a:lnTo>
                              <a:pt x="263" y="223"/>
                            </a:lnTo>
                            <a:lnTo>
                              <a:pt x="255" y="231"/>
                            </a:lnTo>
                            <a:lnTo>
                              <a:pt x="248" y="199"/>
                            </a:lnTo>
                            <a:lnTo>
                              <a:pt x="240" y="159"/>
                            </a:lnTo>
                            <a:lnTo>
                              <a:pt x="232" y="128"/>
                            </a:lnTo>
                            <a:lnTo>
                              <a:pt x="224" y="112"/>
                            </a:lnTo>
                            <a:lnTo>
                              <a:pt x="224" y="96"/>
                            </a:lnTo>
                            <a:lnTo>
                              <a:pt x="216" y="80"/>
                            </a:lnTo>
                            <a:lnTo>
                              <a:pt x="208" y="64"/>
                            </a:lnTo>
                            <a:lnTo>
                              <a:pt x="200" y="56"/>
                            </a:lnTo>
                            <a:lnTo>
                              <a:pt x="200" y="48"/>
                            </a:lnTo>
                            <a:lnTo>
                              <a:pt x="192" y="32"/>
                            </a:lnTo>
                            <a:lnTo>
                              <a:pt x="176" y="24"/>
                            </a:lnTo>
                            <a:lnTo>
                              <a:pt x="168" y="8"/>
                            </a:lnTo>
                            <a:lnTo>
                              <a:pt x="152"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14" name="Freeform 38">
                        <a:extLst>
                          <a:ext uri="{FF2B5EF4-FFF2-40B4-BE49-F238E27FC236}">
                            <a16:creationId xmlns:a16="http://schemas.microsoft.com/office/drawing/2014/main" id="{28DAFA2F-745E-019B-FF2A-5E1429E0ED0C}"/>
                          </a:ext>
                        </a:extLst>
                      </p:cNvPr>
                      <p:cNvSpPr>
                        <a:spLocks/>
                      </p:cNvSpPr>
                      <p:nvPr/>
                    </p:nvSpPr>
                    <p:spPr bwMode="auto">
                      <a:xfrm>
                        <a:off x="1622" y="2691"/>
                        <a:ext cx="90" cy="67"/>
                      </a:xfrm>
                      <a:custGeom>
                        <a:avLst/>
                        <a:gdLst>
                          <a:gd name="T0" fmla="*/ 22 w 90"/>
                          <a:gd name="T1" fmla="*/ 0 h 67"/>
                          <a:gd name="T2" fmla="*/ 22 w 90"/>
                          <a:gd name="T3" fmla="*/ 0 h 67"/>
                          <a:gd name="T4" fmla="*/ 30 w 90"/>
                          <a:gd name="T5" fmla="*/ 0 h 67"/>
                          <a:gd name="T6" fmla="*/ 37 w 90"/>
                          <a:gd name="T7" fmla="*/ 7 h 67"/>
                          <a:gd name="T8" fmla="*/ 45 w 90"/>
                          <a:gd name="T9" fmla="*/ 15 h 67"/>
                          <a:gd name="T10" fmla="*/ 52 w 90"/>
                          <a:gd name="T11" fmla="*/ 15 h 67"/>
                          <a:gd name="T12" fmla="*/ 67 w 90"/>
                          <a:gd name="T13" fmla="*/ 22 h 67"/>
                          <a:gd name="T14" fmla="*/ 75 w 90"/>
                          <a:gd name="T15" fmla="*/ 22 h 67"/>
                          <a:gd name="T16" fmla="*/ 82 w 90"/>
                          <a:gd name="T17" fmla="*/ 22 h 67"/>
                          <a:gd name="T18" fmla="*/ 89 w 90"/>
                          <a:gd name="T19" fmla="*/ 29 h 67"/>
                          <a:gd name="T20" fmla="*/ 89 w 90"/>
                          <a:gd name="T21" fmla="*/ 37 h 67"/>
                          <a:gd name="T22" fmla="*/ 89 w 90"/>
                          <a:gd name="T23" fmla="*/ 51 h 67"/>
                          <a:gd name="T24" fmla="*/ 82 w 90"/>
                          <a:gd name="T25" fmla="*/ 66 h 67"/>
                          <a:gd name="T26" fmla="*/ 67 w 90"/>
                          <a:gd name="T27" fmla="*/ 59 h 67"/>
                          <a:gd name="T28" fmla="*/ 67 w 90"/>
                          <a:gd name="T29" fmla="*/ 51 h 67"/>
                          <a:gd name="T30" fmla="*/ 67 w 90"/>
                          <a:gd name="T31" fmla="*/ 44 h 67"/>
                          <a:gd name="T32" fmla="*/ 60 w 90"/>
                          <a:gd name="T33" fmla="*/ 37 h 67"/>
                          <a:gd name="T34" fmla="*/ 52 w 90"/>
                          <a:gd name="T35" fmla="*/ 37 h 67"/>
                          <a:gd name="T36" fmla="*/ 45 w 90"/>
                          <a:gd name="T37" fmla="*/ 44 h 67"/>
                          <a:gd name="T38" fmla="*/ 37 w 90"/>
                          <a:gd name="T39" fmla="*/ 44 h 67"/>
                          <a:gd name="T40" fmla="*/ 37 w 90"/>
                          <a:gd name="T41" fmla="*/ 51 h 67"/>
                          <a:gd name="T42" fmla="*/ 30 w 90"/>
                          <a:gd name="T43" fmla="*/ 59 h 67"/>
                          <a:gd name="T44" fmla="*/ 22 w 90"/>
                          <a:gd name="T45" fmla="*/ 66 h 67"/>
                          <a:gd name="T46" fmla="*/ 15 w 90"/>
                          <a:gd name="T47" fmla="*/ 66 h 67"/>
                          <a:gd name="T48" fmla="*/ 7 w 90"/>
                          <a:gd name="T49" fmla="*/ 66 h 67"/>
                          <a:gd name="T50" fmla="*/ 0 w 90"/>
                          <a:gd name="T51" fmla="*/ 59 h 67"/>
                          <a:gd name="T52" fmla="*/ 0 w 90"/>
                          <a:gd name="T53" fmla="*/ 51 h 67"/>
                          <a:gd name="T54" fmla="*/ 0 w 90"/>
                          <a:gd name="T55" fmla="*/ 44 h 67"/>
                          <a:gd name="T56" fmla="*/ 0 w 90"/>
                          <a:gd name="T57" fmla="*/ 37 h 67"/>
                          <a:gd name="T58" fmla="*/ 0 w 90"/>
                          <a:gd name="T59" fmla="*/ 29 h 67"/>
                          <a:gd name="T60" fmla="*/ 0 w 90"/>
                          <a:gd name="T61" fmla="*/ 22 h 67"/>
                          <a:gd name="T62" fmla="*/ 7 w 90"/>
                          <a:gd name="T63" fmla="*/ 15 h 67"/>
                          <a:gd name="T64" fmla="*/ 7 w 90"/>
                          <a:gd name="T65" fmla="*/ 7 h 67"/>
                          <a:gd name="T66" fmla="*/ 22 w 90"/>
                          <a:gd name="T6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67">
                            <a:moveTo>
                              <a:pt x="22" y="0"/>
                            </a:moveTo>
                            <a:lnTo>
                              <a:pt x="22" y="0"/>
                            </a:lnTo>
                            <a:lnTo>
                              <a:pt x="30" y="0"/>
                            </a:lnTo>
                            <a:lnTo>
                              <a:pt x="37" y="7"/>
                            </a:lnTo>
                            <a:lnTo>
                              <a:pt x="45" y="15"/>
                            </a:lnTo>
                            <a:lnTo>
                              <a:pt x="52" y="15"/>
                            </a:lnTo>
                            <a:lnTo>
                              <a:pt x="67" y="22"/>
                            </a:lnTo>
                            <a:lnTo>
                              <a:pt x="75" y="22"/>
                            </a:lnTo>
                            <a:lnTo>
                              <a:pt x="82" y="22"/>
                            </a:lnTo>
                            <a:lnTo>
                              <a:pt x="89" y="29"/>
                            </a:lnTo>
                            <a:lnTo>
                              <a:pt x="89" y="37"/>
                            </a:lnTo>
                            <a:lnTo>
                              <a:pt x="89" y="51"/>
                            </a:lnTo>
                            <a:lnTo>
                              <a:pt x="82" y="66"/>
                            </a:lnTo>
                            <a:lnTo>
                              <a:pt x="67" y="59"/>
                            </a:lnTo>
                            <a:lnTo>
                              <a:pt x="67" y="51"/>
                            </a:lnTo>
                            <a:lnTo>
                              <a:pt x="67" y="44"/>
                            </a:lnTo>
                            <a:lnTo>
                              <a:pt x="60" y="37"/>
                            </a:lnTo>
                            <a:lnTo>
                              <a:pt x="52" y="37"/>
                            </a:lnTo>
                            <a:lnTo>
                              <a:pt x="45" y="44"/>
                            </a:lnTo>
                            <a:lnTo>
                              <a:pt x="37" y="44"/>
                            </a:lnTo>
                            <a:lnTo>
                              <a:pt x="37" y="51"/>
                            </a:lnTo>
                            <a:lnTo>
                              <a:pt x="30" y="59"/>
                            </a:lnTo>
                            <a:lnTo>
                              <a:pt x="22" y="66"/>
                            </a:lnTo>
                            <a:lnTo>
                              <a:pt x="15" y="66"/>
                            </a:lnTo>
                            <a:lnTo>
                              <a:pt x="7" y="66"/>
                            </a:lnTo>
                            <a:lnTo>
                              <a:pt x="0" y="59"/>
                            </a:lnTo>
                            <a:lnTo>
                              <a:pt x="0" y="51"/>
                            </a:lnTo>
                            <a:lnTo>
                              <a:pt x="0" y="44"/>
                            </a:lnTo>
                            <a:lnTo>
                              <a:pt x="0" y="37"/>
                            </a:lnTo>
                            <a:lnTo>
                              <a:pt x="0" y="29"/>
                            </a:lnTo>
                            <a:lnTo>
                              <a:pt x="0" y="22"/>
                            </a:lnTo>
                            <a:lnTo>
                              <a:pt x="7" y="15"/>
                            </a:lnTo>
                            <a:lnTo>
                              <a:pt x="7" y="7"/>
                            </a:lnTo>
                            <a:lnTo>
                              <a:pt x="22" y="0"/>
                            </a:lnTo>
                          </a:path>
                        </a:pathLst>
                      </a:custGeom>
                      <a:solidFill>
                        <a:srgbClr val="3F1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15" name="Freeform 39">
                        <a:extLst>
                          <a:ext uri="{FF2B5EF4-FFF2-40B4-BE49-F238E27FC236}">
                            <a16:creationId xmlns:a16="http://schemas.microsoft.com/office/drawing/2014/main" id="{DBD563B1-6442-3D51-7D48-913C11962B65}"/>
                          </a:ext>
                        </a:extLst>
                      </p:cNvPr>
                      <p:cNvSpPr>
                        <a:spLocks/>
                      </p:cNvSpPr>
                      <p:nvPr/>
                    </p:nvSpPr>
                    <p:spPr bwMode="auto">
                      <a:xfrm>
                        <a:off x="1622" y="2691"/>
                        <a:ext cx="90" cy="67"/>
                      </a:xfrm>
                      <a:custGeom>
                        <a:avLst/>
                        <a:gdLst>
                          <a:gd name="T0" fmla="*/ 22 w 90"/>
                          <a:gd name="T1" fmla="*/ 0 h 67"/>
                          <a:gd name="T2" fmla="*/ 30 w 90"/>
                          <a:gd name="T3" fmla="*/ 0 h 67"/>
                          <a:gd name="T4" fmla="*/ 37 w 90"/>
                          <a:gd name="T5" fmla="*/ 7 h 67"/>
                          <a:gd name="T6" fmla="*/ 45 w 90"/>
                          <a:gd name="T7" fmla="*/ 15 h 67"/>
                          <a:gd name="T8" fmla="*/ 52 w 90"/>
                          <a:gd name="T9" fmla="*/ 15 h 67"/>
                          <a:gd name="T10" fmla="*/ 67 w 90"/>
                          <a:gd name="T11" fmla="*/ 22 h 67"/>
                          <a:gd name="T12" fmla="*/ 75 w 90"/>
                          <a:gd name="T13" fmla="*/ 22 h 67"/>
                          <a:gd name="T14" fmla="*/ 82 w 90"/>
                          <a:gd name="T15" fmla="*/ 22 h 67"/>
                          <a:gd name="T16" fmla="*/ 89 w 90"/>
                          <a:gd name="T17" fmla="*/ 29 h 67"/>
                          <a:gd name="T18" fmla="*/ 89 w 90"/>
                          <a:gd name="T19" fmla="*/ 37 h 67"/>
                          <a:gd name="T20" fmla="*/ 89 w 90"/>
                          <a:gd name="T21" fmla="*/ 51 h 67"/>
                          <a:gd name="T22" fmla="*/ 82 w 90"/>
                          <a:gd name="T23" fmla="*/ 66 h 67"/>
                          <a:gd name="T24" fmla="*/ 67 w 90"/>
                          <a:gd name="T25" fmla="*/ 59 h 67"/>
                          <a:gd name="T26" fmla="*/ 67 w 90"/>
                          <a:gd name="T27" fmla="*/ 51 h 67"/>
                          <a:gd name="T28" fmla="*/ 67 w 90"/>
                          <a:gd name="T29" fmla="*/ 44 h 67"/>
                          <a:gd name="T30" fmla="*/ 60 w 90"/>
                          <a:gd name="T31" fmla="*/ 37 h 67"/>
                          <a:gd name="T32" fmla="*/ 52 w 90"/>
                          <a:gd name="T33" fmla="*/ 37 h 67"/>
                          <a:gd name="T34" fmla="*/ 45 w 90"/>
                          <a:gd name="T35" fmla="*/ 44 h 67"/>
                          <a:gd name="T36" fmla="*/ 37 w 90"/>
                          <a:gd name="T37" fmla="*/ 44 h 67"/>
                          <a:gd name="T38" fmla="*/ 37 w 90"/>
                          <a:gd name="T39" fmla="*/ 51 h 67"/>
                          <a:gd name="T40" fmla="*/ 30 w 90"/>
                          <a:gd name="T41" fmla="*/ 59 h 67"/>
                          <a:gd name="T42" fmla="*/ 22 w 90"/>
                          <a:gd name="T43" fmla="*/ 66 h 67"/>
                          <a:gd name="T44" fmla="*/ 15 w 90"/>
                          <a:gd name="T45" fmla="*/ 66 h 67"/>
                          <a:gd name="T46" fmla="*/ 7 w 90"/>
                          <a:gd name="T47" fmla="*/ 66 h 67"/>
                          <a:gd name="T48" fmla="*/ 0 w 90"/>
                          <a:gd name="T49" fmla="*/ 59 h 67"/>
                          <a:gd name="T50" fmla="*/ 0 w 90"/>
                          <a:gd name="T51" fmla="*/ 51 h 67"/>
                          <a:gd name="T52" fmla="*/ 0 w 90"/>
                          <a:gd name="T53" fmla="*/ 44 h 67"/>
                          <a:gd name="T54" fmla="*/ 0 w 90"/>
                          <a:gd name="T55" fmla="*/ 37 h 67"/>
                          <a:gd name="T56" fmla="*/ 0 w 90"/>
                          <a:gd name="T57" fmla="*/ 29 h 67"/>
                          <a:gd name="T58" fmla="*/ 0 w 90"/>
                          <a:gd name="T59" fmla="*/ 22 h 67"/>
                          <a:gd name="T60" fmla="*/ 7 w 90"/>
                          <a:gd name="T61" fmla="*/ 15 h 67"/>
                          <a:gd name="T62" fmla="*/ 7 w 90"/>
                          <a:gd name="T63" fmla="*/ 7 h 67"/>
                          <a:gd name="T64" fmla="*/ 22 w 90"/>
                          <a:gd name="T6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67">
                            <a:moveTo>
                              <a:pt x="22" y="0"/>
                            </a:moveTo>
                            <a:lnTo>
                              <a:pt x="30" y="0"/>
                            </a:lnTo>
                            <a:lnTo>
                              <a:pt x="37" y="7"/>
                            </a:lnTo>
                            <a:lnTo>
                              <a:pt x="45" y="15"/>
                            </a:lnTo>
                            <a:lnTo>
                              <a:pt x="52" y="15"/>
                            </a:lnTo>
                            <a:lnTo>
                              <a:pt x="67" y="22"/>
                            </a:lnTo>
                            <a:lnTo>
                              <a:pt x="75" y="22"/>
                            </a:lnTo>
                            <a:lnTo>
                              <a:pt x="82" y="22"/>
                            </a:lnTo>
                            <a:lnTo>
                              <a:pt x="89" y="29"/>
                            </a:lnTo>
                            <a:lnTo>
                              <a:pt x="89" y="37"/>
                            </a:lnTo>
                            <a:lnTo>
                              <a:pt x="89" y="51"/>
                            </a:lnTo>
                            <a:lnTo>
                              <a:pt x="82" y="66"/>
                            </a:lnTo>
                            <a:lnTo>
                              <a:pt x="67" y="59"/>
                            </a:lnTo>
                            <a:lnTo>
                              <a:pt x="67" y="51"/>
                            </a:lnTo>
                            <a:lnTo>
                              <a:pt x="67" y="44"/>
                            </a:lnTo>
                            <a:lnTo>
                              <a:pt x="60" y="37"/>
                            </a:lnTo>
                            <a:lnTo>
                              <a:pt x="52" y="37"/>
                            </a:lnTo>
                            <a:lnTo>
                              <a:pt x="45" y="44"/>
                            </a:lnTo>
                            <a:lnTo>
                              <a:pt x="37" y="44"/>
                            </a:lnTo>
                            <a:lnTo>
                              <a:pt x="37" y="51"/>
                            </a:lnTo>
                            <a:lnTo>
                              <a:pt x="30" y="59"/>
                            </a:lnTo>
                            <a:lnTo>
                              <a:pt x="22" y="66"/>
                            </a:lnTo>
                            <a:lnTo>
                              <a:pt x="15" y="66"/>
                            </a:lnTo>
                            <a:lnTo>
                              <a:pt x="7" y="66"/>
                            </a:lnTo>
                            <a:lnTo>
                              <a:pt x="0" y="59"/>
                            </a:lnTo>
                            <a:lnTo>
                              <a:pt x="0" y="51"/>
                            </a:lnTo>
                            <a:lnTo>
                              <a:pt x="0" y="44"/>
                            </a:lnTo>
                            <a:lnTo>
                              <a:pt x="0" y="37"/>
                            </a:lnTo>
                            <a:lnTo>
                              <a:pt x="0" y="29"/>
                            </a:lnTo>
                            <a:lnTo>
                              <a:pt x="0" y="22"/>
                            </a:lnTo>
                            <a:lnTo>
                              <a:pt x="7" y="15"/>
                            </a:lnTo>
                            <a:lnTo>
                              <a:pt x="7" y="7"/>
                            </a:lnTo>
                            <a:lnTo>
                              <a:pt x="22" y="0"/>
                            </a:lnTo>
                          </a:path>
                        </a:pathLst>
                      </a:custGeom>
                      <a:solidFill>
                        <a:srgbClr val="3F1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16" name="Freeform 40">
                        <a:extLst>
                          <a:ext uri="{FF2B5EF4-FFF2-40B4-BE49-F238E27FC236}">
                            <a16:creationId xmlns:a16="http://schemas.microsoft.com/office/drawing/2014/main" id="{2CD633B0-D9F5-1A86-FA50-6E22B391CD7F}"/>
                          </a:ext>
                        </a:extLst>
                      </p:cNvPr>
                      <p:cNvSpPr>
                        <a:spLocks/>
                      </p:cNvSpPr>
                      <p:nvPr/>
                    </p:nvSpPr>
                    <p:spPr bwMode="auto">
                      <a:xfrm>
                        <a:off x="1622" y="2683"/>
                        <a:ext cx="96" cy="73"/>
                      </a:xfrm>
                      <a:custGeom>
                        <a:avLst/>
                        <a:gdLst>
                          <a:gd name="T0" fmla="*/ 24 w 96"/>
                          <a:gd name="T1" fmla="*/ 0 h 73"/>
                          <a:gd name="T2" fmla="*/ 24 w 96"/>
                          <a:gd name="T3" fmla="*/ 8 h 73"/>
                          <a:gd name="T4" fmla="*/ 32 w 96"/>
                          <a:gd name="T5" fmla="*/ 8 h 73"/>
                          <a:gd name="T6" fmla="*/ 40 w 96"/>
                          <a:gd name="T7" fmla="*/ 16 h 73"/>
                          <a:gd name="T8" fmla="*/ 48 w 96"/>
                          <a:gd name="T9" fmla="*/ 16 h 73"/>
                          <a:gd name="T10" fmla="*/ 56 w 96"/>
                          <a:gd name="T11" fmla="*/ 24 h 73"/>
                          <a:gd name="T12" fmla="*/ 64 w 96"/>
                          <a:gd name="T13" fmla="*/ 32 h 73"/>
                          <a:gd name="T14" fmla="*/ 80 w 96"/>
                          <a:gd name="T15" fmla="*/ 32 h 73"/>
                          <a:gd name="T16" fmla="*/ 88 w 96"/>
                          <a:gd name="T17" fmla="*/ 32 h 73"/>
                          <a:gd name="T18" fmla="*/ 95 w 96"/>
                          <a:gd name="T19" fmla="*/ 40 h 73"/>
                          <a:gd name="T20" fmla="*/ 95 w 96"/>
                          <a:gd name="T21" fmla="*/ 48 h 73"/>
                          <a:gd name="T22" fmla="*/ 95 w 96"/>
                          <a:gd name="T23" fmla="*/ 56 h 73"/>
                          <a:gd name="T24" fmla="*/ 95 w 96"/>
                          <a:gd name="T25" fmla="*/ 64 h 73"/>
                          <a:gd name="T26" fmla="*/ 88 w 96"/>
                          <a:gd name="T27" fmla="*/ 72 h 73"/>
                          <a:gd name="T28" fmla="*/ 72 w 96"/>
                          <a:gd name="T29" fmla="*/ 72 h 73"/>
                          <a:gd name="T30" fmla="*/ 72 w 96"/>
                          <a:gd name="T31" fmla="*/ 56 h 73"/>
                          <a:gd name="T32" fmla="*/ 64 w 96"/>
                          <a:gd name="T33" fmla="*/ 56 h 73"/>
                          <a:gd name="T34" fmla="*/ 64 w 96"/>
                          <a:gd name="T35" fmla="*/ 48 h 73"/>
                          <a:gd name="T36" fmla="*/ 56 w 96"/>
                          <a:gd name="T37" fmla="*/ 48 h 73"/>
                          <a:gd name="T38" fmla="*/ 48 w 96"/>
                          <a:gd name="T39" fmla="*/ 48 h 73"/>
                          <a:gd name="T40" fmla="*/ 40 w 96"/>
                          <a:gd name="T41" fmla="*/ 56 h 73"/>
                          <a:gd name="T42" fmla="*/ 40 w 96"/>
                          <a:gd name="T43" fmla="*/ 64 h 73"/>
                          <a:gd name="T44" fmla="*/ 32 w 96"/>
                          <a:gd name="T45" fmla="*/ 72 h 73"/>
                          <a:gd name="T46" fmla="*/ 24 w 96"/>
                          <a:gd name="T47" fmla="*/ 72 h 73"/>
                          <a:gd name="T48" fmla="*/ 16 w 96"/>
                          <a:gd name="T49" fmla="*/ 72 h 73"/>
                          <a:gd name="T50" fmla="*/ 8 w 96"/>
                          <a:gd name="T51" fmla="*/ 72 h 73"/>
                          <a:gd name="T52" fmla="*/ 0 w 96"/>
                          <a:gd name="T53" fmla="*/ 72 h 73"/>
                          <a:gd name="T54" fmla="*/ 0 w 96"/>
                          <a:gd name="T55" fmla="*/ 64 h 73"/>
                          <a:gd name="T56" fmla="*/ 0 w 96"/>
                          <a:gd name="T57" fmla="*/ 56 h 73"/>
                          <a:gd name="T58" fmla="*/ 0 w 96"/>
                          <a:gd name="T59" fmla="*/ 48 h 73"/>
                          <a:gd name="T60" fmla="*/ 0 w 96"/>
                          <a:gd name="T61" fmla="*/ 40 h 73"/>
                          <a:gd name="T62" fmla="*/ 0 w 96"/>
                          <a:gd name="T63" fmla="*/ 32 h 73"/>
                          <a:gd name="T64" fmla="*/ 8 w 96"/>
                          <a:gd name="T65" fmla="*/ 24 h 73"/>
                          <a:gd name="T66" fmla="*/ 8 w 96"/>
                          <a:gd name="T67" fmla="*/ 16 h 73"/>
                          <a:gd name="T68" fmla="*/ 24 w 96"/>
                          <a:gd name="T6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6" h="73">
                            <a:moveTo>
                              <a:pt x="24" y="0"/>
                            </a:moveTo>
                            <a:lnTo>
                              <a:pt x="24" y="8"/>
                            </a:lnTo>
                            <a:lnTo>
                              <a:pt x="32" y="8"/>
                            </a:lnTo>
                            <a:lnTo>
                              <a:pt x="40" y="16"/>
                            </a:lnTo>
                            <a:lnTo>
                              <a:pt x="48" y="16"/>
                            </a:lnTo>
                            <a:lnTo>
                              <a:pt x="56" y="24"/>
                            </a:lnTo>
                            <a:lnTo>
                              <a:pt x="64" y="32"/>
                            </a:lnTo>
                            <a:lnTo>
                              <a:pt x="80" y="32"/>
                            </a:lnTo>
                            <a:lnTo>
                              <a:pt x="88" y="32"/>
                            </a:lnTo>
                            <a:lnTo>
                              <a:pt x="95" y="40"/>
                            </a:lnTo>
                            <a:lnTo>
                              <a:pt x="95" y="48"/>
                            </a:lnTo>
                            <a:lnTo>
                              <a:pt x="95" y="56"/>
                            </a:lnTo>
                            <a:lnTo>
                              <a:pt x="95" y="64"/>
                            </a:lnTo>
                            <a:lnTo>
                              <a:pt x="88" y="72"/>
                            </a:lnTo>
                            <a:lnTo>
                              <a:pt x="72" y="72"/>
                            </a:lnTo>
                            <a:lnTo>
                              <a:pt x="72" y="56"/>
                            </a:lnTo>
                            <a:lnTo>
                              <a:pt x="64" y="56"/>
                            </a:lnTo>
                            <a:lnTo>
                              <a:pt x="64" y="48"/>
                            </a:lnTo>
                            <a:lnTo>
                              <a:pt x="56" y="48"/>
                            </a:lnTo>
                            <a:lnTo>
                              <a:pt x="48" y="48"/>
                            </a:lnTo>
                            <a:lnTo>
                              <a:pt x="40" y="56"/>
                            </a:lnTo>
                            <a:lnTo>
                              <a:pt x="40" y="64"/>
                            </a:lnTo>
                            <a:lnTo>
                              <a:pt x="32" y="72"/>
                            </a:lnTo>
                            <a:lnTo>
                              <a:pt x="24" y="72"/>
                            </a:lnTo>
                            <a:lnTo>
                              <a:pt x="16" y="72"/>
                            </a:lnTo>
                            <a:lnTo>
                              <a:pt x="8" y="72"/>
                            </a:lnTo>
                            <a:lnTo>
                              <a:pt x="0" y="72"/>
                            </a:lnTo>
                            <a:lnTo>
                              <a:pt x="0" y="64"/>
                            </a:lnTo>
                            <a:lnTo>
                              <a:pt x="0" y="56"/>
                            </a:lnTo>
                            <a:lnTo>
                              <a:pt x="0" y="48"/>
                            </a:lnTo>
                            <a:lnTo>
                              <a:pt x="0" y="40"/>
                            </a:lnTo>
                            <a:lnTo>
                              <a:pt x="0" y="32"/>
                            </a:lnTo>
                            <a:lnTo>
                              <a:pt x="8" y="24"/>
                            </a:lnTo>
                            <a:lnTo>
                              <a:pt x="8" y="16"/>
                            </a:lnTo>
                            <a:lnTo>
                              <a:pt x="24"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5817" name="Group 41">
                      <a:extLst>
                        <a:ext uri="{FF2B5EF4-FFF2-40B4-BE49-F238E27FC236}">
                          <a16:creationId xmlns:a16="http://schemas.microsoft.com/office/drawing/2014/main" id="{1EA32ED4-E3AE-DC4E-A12F-DAD58F8BE594}"/>
                        </a:ext>
                      </a:extLst>
                    </p:cNvPr>
                    <p:cNvGrpSpPr>
                      <a:grpSpLocks/>
                    </p:cNvGrpSpPr>
                    <p:nvPr/>
                  </p:nvGrpSpPr>
                  <p:grpSpPr bwMode="auto">
                    <a:xfrm>
                      <a:off x="1670" y="2747"/>
                      <a:ext cx="152" cy="264"/>
                      <a:chOff x="1670" y="2747"/>
                      <a:chExt cx="152" cy="264"/>
                    </a:xfrm>
                  </p:grpSpPr>
                  <p:sp>
                    <p:nvSpPr>
                      <p:cNvPr id="75818" name="Freeform 42">
                        <a:extLst>
                          <a:ext uri="{FF2B5EF4-FFF2-40B4-BE49-F238E27FC236}">
                            <a16:creationId xmlns:a16="http://schemas.microsoft.com/office/drawing/2014/main" id="{A6E8C4C8-C379-B039-E6C6-D69EB54C414C}"/>
                          </a:ext>
                        </a:extLst>
                      </p:cNvPr>
                      <p:cNvSpPr>
                        <a:spLocks/>
                      </p:cNvSpPr>
                      <p:nvPr/>
                    </p:nvSpPr>
                    <p:spPr bwMode="auto">
                      <a:xfrm>
                        <a:off x="1670" y="2747"/>
                        <a:ext cx="152" cy="264"/>
                      </a:xfrm>
                      <a:custGeom>
                        <a:avLst/>
                        <a:gdLst>
                          <a:gd name="T0" fmla="*/ 0 w 152"/>
                          <a:gd name="T1" fmla="*/ 0 h 264"/>
                          <a:gd name="T2" fmla="*/ 8 w 152"/>
                          <a:gd name="T3" fmla="*/ 16 h 264"/>
                          <a:gd name="T4" fmla="*/ 8 w 152"/>
                          <a:gd name="T5" fmla="*/ 40 h 264"/>
                          <a:gd name="T6" fmla="*/ 16 w 152"/>
                          <a:gd name="T7" fmla="*/ 56 h 264"/>
                          <a:gd name="T8" fmla="*/ 16 w 152"/>
                          <a:gd name="T9" fmla="*/ 80 h 264"/>
                          <a:gd name="T10" fmla="*/ 24 w 152"/>
                          <a:gd name="T11" fmla="*/ 96 h 264"/>
                          <a:gd name="T12" fmla="*/ 32 w 152"/>
                          <a:gd name="T13" fmla="*/ 120 h 264"/>
                          <a:gd name="T14" fmla="*/ 40 w 152"/>
                          <a:gd name="T15" fmla="*/ 136 h 264"/>
                          <a:gd name="T16" fmla="*/ 47 w 152"/>
                          <a:gd name="T17" fmla="*/ 152 h 264"/>
                          <a:gd name="T18" fmla="*/ 55 w 152"/>
                          <a:gd name="T19" fmla="*/ 168 h 264"/>
                          <a:gd name="T20" fmla="*/ 55 w 152"/>
                          <a:gd name="T21" fmla="*/ 184 h 264"/>
                          <a:gd name="T22" fmla="*/ 55 w 152"/>
                          <a:gd name="T23" fmla="*/ 200 h 264"/>
                          <a:gd name="T24" fmla="*/ 63 w 152"/>
                          <a:gd name="T25" fmla="*/ 215 h 264"/>
                          <a:gd name="T26" fmla="*/ 63 w 152"/>
                          <a:gd name="T27" fmla="*/ 231 h 264"/>
                          <a:gd name="T28" fmla="*/ 71 w 152"/>
                          <a:gd name="T29" fmla="*/ 247 h 264"/>
                          <a:gd name="T30" fmla="*/ 71 w 152"/>
                          <a:gd name="T31" fmla="*/ 255 h 264"/>
                          <a:gd name="T32" fmla="*/ 71 w 152"/>
                          <a:gd name="T33" fmla="*/ 263 h 264"/>
                          <a:gd name="T34" fmla="*/ 87 w 152"/>
                          <a:gd name="T35" fmla="*/ 263 h 264"/>
                          <a:gd name="T36" fmla="*/ 79 w 152"/>
                          <a:gd name="T37" fmla="*/ 263 h 264"/>
                          <a:gd name="T38" fmla="*/ 95 w 152"/>
                          <a:gd name="T39" fmla="*/ 263 h 264"/>
                          <a:gd name="T40" fmla="*/ 103 w 152"/>
                          <a:gd name="T41" fmla="*/ 255 h 264"/>
                          <a:gd name="T42" fmla="*/ 111 w 152"/>
                          <a:gd name="T43" fmla="*/ 247 h 264"/>
                          <a:gd name="T44" fmla="*/ 119 w 152"/>
                          <a:gd name="T45" fmla="*/ 239 h 264"/>
                          <a:gd name="T46" fmla="*/ 127 w 152"/>
                          <a:gd name="T47" fmla="*/ 239 h 264"/>
                          <a:gd name="T48" fmla="*/ 135 w 152"/>
                          <a:gd name="T49" fmla="*/ 247 h 264"/>
                          <a:gd name="T50" fmla="*/ 151 w 152"/>
                          <a:gd name="T51" fmla="*/ 24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264">
                            <a:moveTo>
                              <a:pt x="0" y="0"/>
                            </a:moveTo>
                            <a:lnTo>
                              <a:pt x="8" y="16"/>
                            </a:lnTo>
                            <a:lnTo>
                              <a:pt x="8" y="40"/>
                            </a:lnTo>
                            <a:lnTo>
                              <a:pt x="16" y="56"/>
                            </a:lnTo>
                            <a:lnTo>
                              <a:pt x="16" y="80"/>
                            </a:lnTo>
                            <a:lnTo>
                              <a:pt x="24" y="96"/>
                            </a:lnTo>
                            <a:lnTo>
                              <a:pt x="32" y="120"/>
                            </a:lnTo>
                            <a:lnTo>
                              <a:pt x="40" y="136"/>
                            </a:lnTo>
                            <a:lnTo>
                              <a:pt x="47" y="152"/>
                            </a:lnTo>
                            <a:lnTo>
                              <a:pt x="55" y="168"/>
                            </a:lnTo>
                            <a:lnTo>
                              <a:pt x="55" y="184"/>
                            </a:lnTo>
                            <a:lnTo>
                              <a:pt x="55" y="200"/>
                            </a:lnTo>
                            <a:lnTo>
                              <a:pt x="63" y="215"/>
                            </a:lnTo>
                            <a:lnTo>
                              <a:pt x="63" y="231"/>
                            </a:lnTo>
                            <a:lnTo>
                              <a:pt x="71" y="247"/>
                            </a:lnTo>
                            <a:lnTo>
                              <a:pt x="71" y="255"/>
                            </a:lnTo>
                            <a:lnTo>
                              <a:pt x="71" y="263"/>
                            </a:lnTo>
                            <a:lnTo>
                              <a:pt x="87" y="263"/>
                            </a:lnTo>
                            <a:lnTo>
                              <a:pt x="79" y="263"/>
                            </a:lnTo>
                            <a:lnTo>
                              <a:pt x="95" y="263"/>
                            </a:lnTo>
                            <a:lnTo>
                              <a:pt x="103" y="255"/>
                            </a:lnTo>
                            <a:lnTo>
                              <a:pt x="111" y="247"/>
                            </a:lnTo>
                            <a:lnTo>
                              <a:pt x="119" y="239"/>
                            </a:lnTo>
                            <a:lnTo>
                              <a:pt x="127" y="239"/>
                            </a:lnTo>
                            <a:lnTo>
                              <a:pt x="135" y="247"/>
                            </a:lnTo>
                            <a:lnTo>
                              <a:pt x="151" y="24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19" name="Oval 43">
                        <a:extLst>
                          <a:ext uri="{FF2B5EF4-FFF2-40B4-BE49-F238E27FC236}">
                            <a16:creationId xmlns:a16="http://schemas.microsoft.com/office/drawing/2014/main" id="{6956DA36-56CD-F9CD-788E-52935EA57329}"/>
                          </a:ext>
                        </a:extLst>
                      </p:cNvPr>
                      <p:cNvSpPr>
                        <a:spLocks noChangeArrowheads="1"/>
                      </p:cNvSpPr>
                      <p:nvPr/>
                    </p:nvSpPr>
                    <p:spPr bwMode="auto">
                      <a:xfrm>
                        <a:off x="1674" y="2751"/>
                        <a:ext cx="8" cy="8"/>
                      </a:xfrm>
                      <a:prstGeom prst="ellipse">
                        <a:avLst/>
                      </a:prstGeom>
                      <a:solidFill>
                        <a:srgbClr val="80808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5820" name="Freeform 44">
                      <a:extLst>
                        <a:ext uri="{FF2B5EF4-FFF2-40B4-BE49-F238E27FC236}">
                          <a16:creationId xmlns:a16="http://schemas.microsoft.com/office/drawing/2014/main" id="{4701BE2A-D449-2826-A787-23D3FD74C8CA}"/>
                        </a:ext>
                      </a:extLst>
                    </p:cNvPr>
                    <p:cNvSpPr>
                      <a:spLocks/>
                    </p:cNvSpPr>
                    <p:nvPr/>
                  </p:nvSpPr>
                  <p:spPr bwMode="auto">
                    <a:xfrm>
                      <a:off x="1717" y="2859"/>
                      <a:ext cx="17" cy="49"/>
                    </a:xfrm>
                    <a:custGeom>
                      <a:avLst/>
                      <a:gdLst>
                        <a:gd name="T0" fmla="*/ 0 w 17"/>
                        <a:gd name="T1" fmla="*/ 0 h 49"/>
                        <a:gd name="T2" fmla="*/ 0 w 17"/>
                        <a:gd name="T3" fmla="*/ 16 h 49"/>
                        <a:gd name="T4" fmla="*/ 0 w 17"/>
                        <a:gd name="T5" fmla="*/ 32 h 49"/>
                        <a:gd name="T6" fmla="*/ 16 w 17"/>
                        <a:gd name="T7" fmla="*/ 48 h 49"/>
                      </a:gdLst>
                      <a:ahLst/>
                      <a:cxnLst>
                        <a:cxn ang="0">
                          <a:pos x="T0" y="T1"/>
                        </a:cxn>
                        <a:cxn ang="0">
                          <a:pos x="T2" y="T3"/>
                        </a:cxn>
                        <a:cxn ang="0">
                          <a:pos x="T4" y="T5"/>
                        </a:cxn>
                        <a:cxn ang="0">
                          <a:pos x="T6" y="T7"/>
                        </a:cxn>
                      </a:cxnLst>
                      <a:rect l="0" t="0" r="r" b="b"/>
                      <a:pathLst>
                        <a:path w="17" h="49">
                          <a:moveTo>
                            <a:pt x="0" y="0"/>
                          </a:moveTo>
                          <a:lnTo>
                            <a:pt x="0" y="16"/>
                          </a:lnTo>
                          <a:lnTo>
                            <a:pt x="0" y="32"/>
                          </a:lnTo>
                          <a:lnTo>
                            <a:pt x="16" y="48"/>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5821" name="Freeform 45">
                    <a:extLst>
                      <a:ext uri="{FF2B5EF4-FFF2-40B4-BE49-F238E27FC236}">
                        <a16:creationId xmlns:a16="http://schemas.microsoft.com/office/drawing/2014/main" id="{BAC98AB4-A9C3-9CE3-4109-3AFFC5F615B6}"/>
                      </a:ext>
                    </a:extLst>
                  </p:cNvPr>
                  <p:cNvSpPr>
                    <a:spLocks/>
                  </p:cNvSpPr>
                  <p:nvPr/>
                </p:nvSpPr>
                <p:spPr bwMode="auto">
                  <a:xfrm>
                    <a:off x="1622" y="3098"/>
                    <a:ext cx="89" cy="17"/>
                  </a:xfrm>
                  <a:custGeom>
                    <a:avLst/>
                    <a:gdLst>
                      <a:gd name="T0" fmla="*/ 88 w 89"/>
                      <a:gd name="T1" fmla="*/ 0 h 17"/>
                      <a:gd name="T2" fmla="*/ 64 w 89"/>
                      <a:gd name="T3" fmla="*/ 16 h 17"/>
                      <a:gd name="T4" fmla="*/ 32 w 89"/>
                      <a:gd name="T5" fmla="*/ 16 h 17"/>
                      <a:gd name="T6" fmla="*/ 0 w 89"/>
                      <a:gd name="T7" fmla="*/ 16 h 17"/>
                    </a:gdLst>
                    <a:ahLst/>
                    <a:cxnLst>
                      <a:cxn ang="0">
                        <a:pos x="T0" y="T1"/>
                      </a:cxn>
                      <a:cxn ang="0">
                        <a:pos x="T2" y="T3"/>
                      </a:cxn>
                      <a:cxn ang="0">
                        <a:pos x="T4" y="T5"/>
                      </a:cxn>
                      <a:cxn ang="0">
                        <a:pos x="T6" y="T7"/>
                      </a:cxn>
                    </a:cxnLst>
                    <a:rect l="0" t="0" r="r" b="b"/>
                    <a:pathLst>
                      <a:path w="89" h="17">
                        <a:moveTo>
                          <a:pt x="88" y="0"/>
                        </a:moveTo>
                        <a:lnTo>
                          <a:pt x="64" y="16"/>
                        </a:lnTo>
                        <a:lnTo>
                          <a:pt x="32" y="16"/>
                        </a:lnTo>
                        <a:lnTo>
                          <a:pt x="0" y="1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5822" name="Group 46">
                  <a:extLst>
                    <a:ext uri="{FF2B5EF4-FFF2-40B4-BE49-F238E27FC236}">
                      <a16:creationId xmlns:a16="http://schemas.microsoft.com/office/drawing/2014/main" id="{7CF972FD-20FA-3320-0776-57EF8DFB2CE1}"/>
                    </a:ext>
                  </a:extLst>
                </p:cNvPr>
                <p:cNvGrpSpPr>
                  <a:grpSpLocks/>
                </p:cNvGrpSpPr>
                <p:nvPr/>
              </p:nvGrpSpPr>
              <p:grpSpPr bwMode="auto">
                <a:xfrm>
                  <a:off x="1901" y="2595"/>
                  <a:ext cx="249" cy="568"/>
                  <a:chOff x="1901" y="2595"/>
                  <a:chExt cx="249" cy="568"/>
                </a:xfrm>
              </p:grpSpPr>
              <p:grpSp>
                <p:nvGrpSpPr>
                  <p:cNvPr id="75823" name="Group 47">
                    <a:extLst>
                      <a:ext uri="{FF2B5EF4-FFF2-40B4-BE49-F238E27FC236}">
                        <a16:creationId xmlns:a16="http://schemas.microsoft.com/office/drawing/2014/main" id="{37802D4E-4027-689C-B529-AE2779DEB686}"/>
                      </a:ext>
                    </a:extLst>
                  </p:cNvPr>
                  <p:cNvGrpSpPr>
                    <a:grpSpLocks/>
                  </p:cNvGrpSpPr>
                  <p:nvPr/>
                </p:nvGrpSpPr>
                <p:grpSpPr bwMode="auto">
                  <a:xfrm>
                    <a:off x="1901" y="2595"/>
                    <a:ext cx="249" cy="568"/>
                    <a:chOff x="1901" y="2595"/>
                    <a:chExt cx="249" cy="568"/>
                  </a:xfrm>
                </p:grpSpPr>
                <p:sp>
                  <p:nvSpPr>
                    <p:cNvPr id="75824" name="Freeform 48">
                      <a:extLst>
                        <a:ext uri="{FF2B5EF4-FFF2-40B4-BE49-F238E27FC236}">
                          <a16:creationId xmlns:a16="http://schemas.microsoft.com/office/drawing/2014/main" id="{CD72842B-8420-2263-B5DD-2D39F6521FD5}"/>
                        </a:ext>
                      </a:extLst>
                    </p:cNvPr>
                    <p:cNvSpPr>
                      <a:spLocks/>
                    </p:cNvSpPr>
                    <p:nvPr/>
                  </p:nvSpPr>
                  <p:spPr bwMode="auto">
                    <a:xfrm>
                      <a:off x="1901" y="2595"/>
                      <a:ext cx="227" cy="554"/>
                    </a:xfrm>
                    <a:custGeom>
                      <a:avLst/>
                      <a:gdLst>
                        <a:gd name="T0" fmla="*/ 125 w 227"/>
                        <a:gd name="T1" fmla="*/ 166 h 554"/>
                        <a:gd name="T2" fmla="*/ 132 w 227"/>
                        <a:gd name="T3" fmla="*/ 166 h 554"/>
                        <a:gd name="T4" fmla="*/ 148 w 227"/>
                        <a:gd name="T5" fmla="*/ 166 h 554"/>
                        <a:gd name="T6" fmla="*/ 156 w 227"/>
                        <a:gd name="T7" fmla="*/ 150 h 554"/>
                        <a:gd name="T8" fmla="*/ 156 w 227"/>
                        <a:gd name="T9" fmla="*/ 135 h 554"/>
                        <a:gd name="T10" fmla="*/ 156 w 227"/>
                        <a:gd name="T11" fmla="*/ 127 h 554"/>
                        <a:gd name="T12" fmla="*/ 164 w 227"/>
                        <a:gd name="T13" fmla="*/ 119 h 554"/>
                        <a:gd name="T14" fmla="*/ 171 w 227"/>
                        <a:gd name="T15" fmla="*/ 111 h 554"/>
                        <a:gd name="T16" fmla="*/ 164 w 227"/>
                        <a:gd name="T17" fmla="*/ 95 h 554"/>
                        <a:gd name="T18" fmla="*/ 148 w 227"/>
                        <a:gd name="T19" fmla="*/ 87 h 554"/>
                        <a:gd name="T20" fmla="*/ 140 w 227"/>
                        <a:gd name="T21" fmla="*/ 71 h 554"/>
                        <a:gd name="T22" fmla="*/ 140 w 227"/>
                        <a:gd name="T23" fmla="*/ 63 h 554"/>
                        <a:gd name="T24" fmla="*/ 132 w 227"/>
                        <a:gd name="T25" fmla="*/ 47 h 554"/>
                        <a:gd name="T26" fmla="*/ 125 w 227"/>
                        <a:gd name="T27" fmla="*/ 40 h 554"/>
                        <a:gd name="T28" fmla="*/ 132 w 227"/>
                        <a:gd name="T29" fmla="*/ 16 h 554"/>
                        <a:gd name="T30" fmla="*/ 125 w 227"/>
                        <a:gd name="T31" fmla="*/ 0 h 554"/>
                        <a:gd name="T32" fmla="*/ 109 w 227"/>
                        <a:gd name="T33" fmla="*/ 0 h 554"/>
                        <a:gd name="T34" fmla="*/ 78 w 227"/>
                        <a:gd name="T35" fmla="*/ 0 h 554"/>
                        <a:gd name="T36" fmla="*/ 39 w 227"/>
                        <a:gd name="T37" fmla="*/ 16 h 554"/>
                        <a:gd name="T38" fmla="*/ 23 w 227"/>
                        <a:gd name="T39" fmla="*/ 24 h 554"/>
                        <a:gd name="T40" fmla="*/ 0 w 227"/>
                        <a:gd name="T41" fmla="*/ 47 h 554"/>
                        <a:gd name="T42" fmla="*/ 0 w 227"/>
                        <a:gd name="T43" fmla="*/ 87 h 554"/>
                        <a:gd name="T44" fmla="*/ 8 w 227"/>
                        <a:gd name="T45" fmla="*/ 111 h 554"/>
                        <a:gd name="T46" fmla="*/ 23 w 227"/>
                        <a:gd name="T47" fmla="*/ 135 h 554"/>
                        <a:gd name="T48" fmla="*/ 39 w 227"/>
                        <a:gd name="T49" fmla="*/ 158 h 554"/>
                        <a:gd name="T50" fmla="*/ 39 w 227"/>
                        <a:gd name="T51" fmla="*/ 182 h 554"/>
                        <a:gd name="T52" fmla="*/ 31 w 227"/>
                        <a:gd name="T53" fmla="*/ 206 h 554"/>
                        <a:gd name="T54" fmla="*/ 8 w 227"/>
                        <a:gd name="T55" fmla="*/ 253 h 554"/>
                        <a:gd name="T56" fmla="*/ 0 w 227"/>
                        <a:gd name="T57" fmla="*/ 285 h 554"/>
                        <a:gd name="T58" fmla="*/ 0 w 227"/>
                        <a:gd name="T59" fmla="*/ 317 h 554"/>
                        <a:gd name="T60" fmla="*/ 31 w 227"/>
                        <a:gd name="T61" fmla="*/ 442 h 554"/>
                        <a:gd name="T62" fmla="*/ 62 w 227"/>
                        <a:gd name="T63" fmla="*/ 553 h 554"/>
                        <a:gd name="T64" fmla="*/ 226 w 227"/>
                        <a:gd name="T65" fmla="*/ 482 h 554"/>
                        <a:gd name="T66" fmla="*/ 203 w 227"/>
                        <a:gd name="T67" fmla="*/ 395 h 554"/>
                        <a:gd name="T68" fmla="*/ 187 w 227"/>
                        <a:gd name="T69" fmla="*/ 340 h 554"/>
                        <a:gd name="T70" fmla="*/ 156 w 227"/>
                        <a:gd name="T71" fmla="*/ 285 h 554"/>
                        <a:gd name="T72" fmla="*/ 132 w 227"/>
                        <a:gd name="T73" fmla="*/ 253 h 554"/>
                        <a:gd name="T74" fmla="*/ 132 w 227"/>
                        <a:gd name="T75" fmla="*/ 237 h 554"/>
                        <a:gd name="T76" fmla="*/ 117 w 227"/>
                        <a:gd name="T77" fmla="*/ 222 h 554"/>
                        <a:gd name="T78" fmla="*/ 117 w 227"/>
                        <a:gd name="T79" fmla="*/ 206 h 554"/>
                        <a:gd name="T80" fmla="*/ 125 w 227"/>
                        <a:gd name="T81" fmla="*/ 190 h 554"/>
                        <a:gd name="T82" fmla="*/ 117 w 227"/>
                        <a:gd name="T83" fmla="*/ 17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7" h="554">
                          <a:moveTo>
                            <a:pt x="117" y="166"/>
                          </a:moveTo>
                          <a:lnTo>
                            <a:pt x="125" y="166"/>
                          </a:lnTo>
                          <a:lnTo>
                            <a:pt x="132" y="158"/>
                          </a:lnTo>
                          <a:lnTo>
                            <a:pt x="132" y="166"/>
                          </a:lnTo>
                          <a:lnTo>
                            <a:pt x="140" y="166"/>
                          </a:lnTo>
                          <a:lnTo>
                            <a:pt x="148" y="166"/>
                          </a:lnTo>
                          <a:lnTo>
                            <a:pt x="156" y="158"/>
                          </a:lnTo>
                          <a:lnTo>
                            <a:pt x="156" y="150"/>
                          </a:lnTo>
                          <a:lnTo>
                            <a:pt x="156" y="142"/>
                          </a:lnTo>
                          <a:lnTo>
                            <a:pt x="156" y="135"/>
                          </a:lnTo>
                          <a:lnTo>
                            <a:pt x="148" y="135"/>
                          </a:lnTo>
                          <a:lnTo>
                            <a:pt x="156" y="127"/>
                          </a:lnTo>
                          <a:lnTo>
                            <a:pt x="156" y="119"/>
                          </a:lnTo>
                          <a:lnTo>
                            <a:pt x="164" y="119"/>
                          </a:lnTo>
                          <a:lnTo>
                            <a:pt x="164" y="111"/>
                          </a:lnTo>
                          <a:lnTo>
                            <a:pt x="171" y="111"/>
                          </a:lnTo>
                          <a:lnTo>
                            <a:pt x="164" y="103"/>
                          </a:lnTo>
                          <a:lnTo>
                            <a:pt x="164" y="95"/>
                          </a:lnTo>
                          <a:lnTo>
                            <a:pt x="156" y="95"/>
                          </a:lnTo>
                          <a:lnTo>
                            <a:pt x="148" y="87"/>
                          </a:lnTo>
                          <a:lnTo>
                            <a:pt x="140" y="79"/>
                          </a:lnTo>
                          <a:lnTo>
                            <a:pt x="140" y="71"/>
                          </a:lnTo>
                          <a:lnTo>
                            <a:pt x="148" y="71"/>
                          </a:lnTo>
                          <a:lnTo>
                            <a:pt x="140" y="63"/>
                          </a:lnTo>
                          <a:lnTo>
                            <a:pt x="140" y="55"/>
                          </a:lnTo>
                          <a:lnTo>
                            <a:pt x="132" y="47"/>
                          </a:lnTo>
                          <a:lnTo>
                            <a:pt x="132" y="40"/>
                          </a:lnTo>
                          <a:lnTo>
                            <a:pt x="125" y="40"/>
                          </a:lnTo>
                          <a:lnTo>
                            <a:pt x="132" y="32"/>
                          </a:lnTo>
                          <a:lnTo>
                            <a:pt x="132" y="16"/>
                          </a:lnTo>
                          <a:lnTo>
                            <a:pt x="132" y="8"/>
                          </a:lnTo>
                          <a:lnTo>
                            <a:pt x="125" y="0"/>
                          </a:lnTo>
                          <a:lnTo>
                            <a:pt x="117" y="0"/>
                          </a:lnTo>
                          <a:lnTo>
                            <a:pt x="109" y="0"/>
                          </a:lnTo>
                          <a:lnTo>
                            <a:pt x="94" y="0"/>
                          </a:lnTo>
                          <a:lnTo>
                            <a:pt x="78" y="0"/>
                          </a:lnTo>
                          <a:lnTo>
                            <a:pt x="55" y="8"/>
                          </a:lnTo>
                          <a:lnTo>
                            <a:pt x="39" y="16"/>
                          </a:lnTo>
                          <a:lnTo>
                            <a:pt x="31" y="16"/>
                          </a:lnTo>
                          <a:lnTo>
                            <a:pt x="23" y="24"/>
                          </a:lnTo>
                          <a:lnTo>
                            <a:pt x="8" y="32"/>
                          </a:lnTo>
                          <a:lnTo>
                            <a:pt x="0" y="47"/>
                          </a:lnTo>
                          <a:lnTo>
                            <a:pt x="0" y="63"/>
                          </a:lnTo>
                          <a:lnTo>
                            <a:pt x="0" y="87"/>
                          </a:lnTo>
                          <a:lnTo>
                            <a:pt x="0" y="103"/>
                          </a:lnTo>
                          <a:lnTo>
                            <a:pt x="8" y="111"/>
                          </a:lnTo>
                          <a:lnTo>
                            <a:pt x="16" y="119"/>
                          </a:lnTo>
                          <a:lnTo>
                            <a:pt x="23" y="135"/>
                          </a:lnTo>
                          <a:lnTo>
                            <a:pt x="31" y="142"/>
                          </a:lnTo>
                          <a:lnTo>
                            <a:pt x="39" y="158"/>
                          </a:lnTo>
                          <a:lnTo>
                            <a:pt x="39" y="174"/>
                          </a:lnTo>
                          <a:lnTo>
                            <a:pt x="39" y="182"/>
                          </a:lnTo>
                          <a:lnTo>
                            <a:pt x="39" y="198"/>
                          </a:lnTo>
                          <a:lnTo>
                            <a:pt x="31" y="206"/>
                          </a:lnTo>
                          <a:lnTo>
                            <a:pt x="16" y="237"/>
                          </a:lnTo>
                          <a:lnTo>
                            <a:pt x="8" y="253"/>
                          </a:lnTo>
                          <a:lnTo>
                            <a:pt x="0" y="269"/>
                          </a:lnTo>
                          <a:lnTo>
                            <a:pt x="0" y="285"/>
                          </a:lnTo>
                          <a:lnTo>
                            <a:pt x="0" y="301"/>
                          </a:lnTo>
                          <a:lnTo>
                            <a:pt x="0" y="317"/>
                          </a:lnTo>
                          <a:lnTo>
                            <a:pt x="8" y="387"/>
                          </a:lnTo>
                          <a:lnTo>
                            <a:pt x="31" y="442"/>
                          </a:lnTo>
                          <a:lnTo>
                            <a:pt x="47" y="521"/>
                          </a:lnTo>
                          <a:lnTo>
                            <a:pt x="62" y="553"/>
                          </a:lnTo>
                          <a:lnTo>
                            <a:pt x="226" y="553"/>
                          </a:lnTo>
                          <a:lnTo>
                            <a:pt x="226" y="482"/>
                          </a:lnTo>
                          <a:lnTo>
                            <a:pt x="210" y="418"/>
                          </a:lnTo>
                          <a:lnTo>
                            <a:pt x="203" y="395"/>
                          </a:lnTo>
                          <a:lnTo>
                            <a:pt x="195" y="363"/>
                          </a:lnTo>
                          <a:lnTo>
                            <a:pt x="187" y="340"/>
                          </a:lnTo>
                          <a:lnTo>
                            <a:pt x="171" y="309"/>
                          </a:lnTo>
                          <a:lnTo>
                            <a:pt x="156" y="285"/>
                          </a:lnTo>
                          <a:lnTo>
                            <a:pt x="148" y="269"/>
                          </a:lnTo>
                          <a:lnTo>
                            <a:pt x="132" y="253"/>
                          </a:lnTo>
                          <a:lnTo>
                            <a:pt x="132" y="245"/>
                          </a:lnTo>
                          <a:lnTo>
                            <a:pt x="132" y="237"/>
                          </a:lnTo>
                          <a:lnTo>
                            <a:pt x="125" y="230"/>
                          </a:lnTo>
                          <a:lnTo>
                            <a:pt x="117" y="222"/>
                          </a:lnTo>
                          <a:lnTo>
                            <a:pt x="117" y="214"/>
                          </a:lnTo>
                          <a:lnTo>
                            <a:pt x="117" y="206"/>
                          </a:lnTo>
                          <a:lnTo>
                            <a:pt x="117" y="198"/>
                          </a:lnTo>
                          <a:lnTo>
                            <a:pt x="125" y="190"/>
                          </a:lnTo>
                          <a:lnTo>
                            <a:pt x="117" y="182"/>
                          </a:lnTo>
                          <a:lnTo>
                            <a:pt x="117" y="174"/>
                          </a:lnTo>
                          <a:lnTo>
                            <a:pt x="117" y="166"/>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25" name="Freeform 49">
                      <a:extLst>
                        <a:ext uri="{FF2B5EF4-FFF2-40B4-BE49-F238E27FC236}">
                          <a16:creationId xmlns:a16="http://schemas.microsoft.com/office/drawing/2014/main" id="{87F9D60A-8DF0-9AFE-36D4-51F1D6A19ADC}"/>
                        </a:ext>
                      </a:extLst>
                    </p:cNvPr>
                    <p:cNvSpPr>
                      <a:spLocks/>
                    </p:cNvSpPr>
                    <p:nvPr/>
                  </p:nvSpPr>
                  <p:spPr bwMode="auto">
                    <a:xfrm>
                      <a:off x="1901" y="2595"/>
                      <a:ext cx="227" cy="554"/>
                    </a:xfrm>
                    <a:custGeom>
                      <a:avLst/>
                      <a:gdLst>
                        <a:gd name="T0" fmla="*/ 125 w 227"/>
                        <a:gd name="T1" fmla="*/ 166 h 554"/>
                        <a:gd name="T2" fmla="*/ 132 w 227"/>
                        <a:gd name="T3" fmla="*/ 166 h 554"/>
                        <a:gd name="T4" fmla="*/ 148 w 227"/>
                        <a:gd name="T5" fmla="*/ 166 h 554"/>
                        <a:gd name="T6" fmla="*/ 156 w 227"/>
                        <a:gd name="T7" fmla="*/ 150 h 554"/>
                        <a:gd name="T8" fmla="*/ 156 w 227"/>
                        <a:gd name="T9" fmla="*/ 135 h 554"/>
                        <a:gd name="T10" fmla="*/ 156 w 227"/>
                        <a:gd name="T11" fmla="*/ 127 h 554"/>
                        <a:gd name="T12" fmla="*/ 164 w 227"/>
                        <a:gd name="T13" fmla="*/ 119 h 554"/>
                        <a:gd name="T14" fmla="*/ 171 w 227"/>
                        <a:gd name="T15" fmla="*/ 111 h 554"/>
                        <a:gd name="T16" fmla="*/ 164 w 227"/>
                        <a:gd name="T17" fmla="*/ 95 h 554"/>
                        <a:gd name="T18" fmla="*/ 148 w 227"/>
                        <a:gd name="T19" fmla="*/ 87 h 554"/>
                        <a:gd name="T20" fmla="*/ 140 w 227"/>
                        <a:gd name="T21" fmla="*/ 71 h 554"/>
                        <a:gd name="T22" fmla="*/ 140 w 227"/>
                        <a:gd name="T23" fmla="*/ 63 h 554"/>
                        <a:gd name="T24" fmla="*/ 132 w 227"/>
                        <a:gd name="T25" fmla="*/ 47 h 554"/>
                        <a:gd name="T26" fmla="*/ 125 w 227"/>
                        <a:gd name="T27" fmla="*/ 40 h 554"/>
                        <a:gd name="T28" fmla="*/ 132 w 227"/>
                        <a:gd name="T29" fmla="*/ 16 h 554"/>
                        <a:gd name="T30" fmla="*/ 125 w 227"/>
                        <a:gd name="T31" fmla="*/ 0 h 554"/>
                        <a:gd name="T32" fmla="*/ 109 w 227"/>
                        <a:gd name="T33" fmla="*/ 0 h 554"/>
                        <a:gd name="T34" fmla="*/ 78 w 227"/>
                        <a:gd name="T35" fmla="*/ 0 h 554"/>
                        <a:gd name="T36" fmla="*/ 39 w 227"/>
                        <a:gd name="T37" fmla="*/ 16 h 554"/>
                        <a:gd name="T38" fmla="*/ 23 w 227"/>
                        <a:gd name="T39" fmla="*/ 24 h 554"/>
                        <a:gd name="T40" fmla="*/ 0 w 227"/>
                        <a:gd name="T41" fmla="*/ 47 h 554"/>
                        <a:gd name="T42" fmla="*/ 0 w 227"/>
                        <a:gd name="T43" fmla="*/ 87 h 554"/>
                        <a:gd name="T44" fmla="*/ 8 w 227"/>
                        <a:gd name="T45" fmla="*/ 111 h 554"/>
                        <a:gd name="T46" fmla="*/ 23 w 227"/>
                        <a:gd name="T47" fmla="*/ 135 h 554"/>
                        <a:gd name="T48" fmla="*/ 39 w 227"/>
                        <a:gd name="T49" fmla="*/ 158 h 554"/>
                        <a:gd name="T50" fmla="*/ 39 w 227"/>
                        <a:gd name="T51" fmla="*/ 182 h 554"/>
                        <a:gd name="T52" fmla="*/ 31 w 227"/>
                        <a:gd name="T53" fmla="*/ 206 h 554"/>
                        <a:gd name="T54" fmla="*/ 8 w 227"/>
                        <a:gd name="T55" fmla="*/ 253 h 554"/>
                        <a:gd name="T56" fmla="*/ 0 w 227"/>
                        <a:gd name="T57" fmla="*/ 285 h 554"/>
                        <a:gd name="T58" fmla="*/ 0 w 227"/>
                        <a:gd name="T59" fmla="*/ 317 h 554"/>
                        <a:gd name="T60" fmla="*/ 31 w 227"/>
                        <a:gd name="T61" fmla="*/ 442 h 554"/>
                        <a:gd name="T62" fmla="*/ 62 w 227"/>
                        <a:gd name="T63" fmla="*/ 553 h 554"/>
                        <a:gd name="T64" fmla="*/ 226 w 227"/>
                        <a:gd name="T65" fmla="*/ 482 h 554"/>
                        <a:gd name="T66" fmla="*/ 203 w 227"/>
                        <a:gd name="T67" fmla="*/ 395 h 554"/>
                        <a:gd name="T68" fmla="*/ 187 w 227"/>
                        <a:gd name="T69" fmla="*/ 340 h 554"/>
                        <a:gd name="T70" fmla="*/ 156 w 227"/>
                        <a:gd name="T71" fmla="*/ 285 h 554"/>
                        <a:gd name="T72" fmla="*/ 132 w 227"/>
                        <a:gd name="T73" fmla="*/ 253 h 554"/>
                        <a:gd name="T74" fmla="*/ 132 w 227"/>
                        <a:gd name="T75" fmla="*/ 237 h 554"/>
                        <a:gd name="T76" fmla="*/ 117 w 227"/>
                        <a:gd name="T77" fmla="*/ 222 h 554"/>
                        <a:gd name="T78" fmla="*/ 117 w 227"/>
                        <a:gd name="T79" fmla="*/ 206 h 554"/>
                        <a:gd name="T80" fmla="*/ 125 w 227"/>
                        <a:gd name="T81" fmla="*/ 190 h 554"/>
                        <a:gd name="T82" fmla="*/ 117 w 227"/>
                        <a:gd name="T83" fmla="*/ 17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7" h="554">
                          <a:moveTo>
                            <a:pt x="117" y="166"/>
                          </a:moveTo>
                          <a:lnTo>
                            <a:pt x="125" y="166"/>
                          </a:lnTo>
                          <a:lnTo>
                            <a:pt x="132" y="158"/>
                          </a:lnTo>
                          <a:lnTo>
                            <a:pt x="132" y="166"/>
                          </a:lnTo>
                          <a:lnTo>
                            <a:pt x="140" y="166"/>
                          </a:lnTo>
                          <a:lnTo>
                            <a:pt x="148" y="166"/>
                          </a:lnTo>
                          <a:lnTo>
                            <a:pt x="156" y="158"/>
                          </a:lnTo>
                          <a:lnTo>
                            <a:pt x="156" y="150"/>
                          </a:lnTo>
                          <a:lnTo>
                            <a:pt x="156" y="142"/>
                          </a:lnTo>
                          <a:lnTo>
                            <a:pt x="156" y="135"/>
                          </a:lnTo>
                          <a:lnTo>
                            <a:pt x="148" y="135"/>
                          </a:lnTo>
                          <a:lnTo>
                            <a:pt x="156" y="127"/>
                          </a:lnTo>
                          <a:lnTo>
                            <a:pt x="156" y="119"/>
                          </a:lnTo>
                          <a:lnTo>
                            <a:pt x="164" y="119"/>
                          </a:lnTo>
                          <a:lnTo>
                            <a:pt x="164" y="111"/>
                          </a:lnTo>
                          <a:lnTo>
                            <a:pt x="171" y="111"/>
                          </a:lnTo>
                          <a:lnTo>
                            <a:pt x="164" y="103"/>
                          </a:lnTo>
                          <a:lnTo>
                            <a:pt x="164" y="95"/>
                          </a:lnTo>
                          <a:lnTo>
                            <a:pt x="156" y="95"/>
                          </a:lnTo>
                          <a:lnTo>
                            <a:pt x="148" y="87"/>
                          </a:lnTo>
                          <a:lnTo>
                            <a:pt x="140" y="79"/>
                          </a:lnTo>
                          <a:lnTo>
                            <a:pt x="140" y="71"/>
                          </a:lnTo>
                          <a:lnTo>
                            <a:pt x="148" y="71"/>
                          </a:lnTo>
                          <a:lnTo>
                            <a:pt x="140" y="63"/>
                          </a:lnTo>
                          <a:lnTo>
                            <a:pt x="140" y="55"/>
                          </a:lnTo>
                          <a:lnTo>
                            <a:pt x="132" y="47"/>
                          </a:lnTo>
                          <a:lnTo>
                            <a:pt x="132" y="40"/>
                          </a:lnTo>
                          <a:lnTo>
                            <a:pt x="125" y="40"/>
                          </a:lnTo>
                          <a:lnTo>
                            <a:pt x="132" y="32"/>
                          </a:lnTo>
                          <a:lnTo>
                            <a:pt x="132" y="16"/>
                          </a:lnTo>
                          <a:lnTo>
                            <a:pt x="132" y="8"/>
                          </a:lnTo>
                          <a:lnTo>
                            <a:pt x="125" y="0"/>
                          </a:lnTo>
                          <a:lnTo>
                            <a:pt x="117" y="0"/>
                          </a:lnTo>
                          <a:lnTo>
                            <a:pt x="109" y="0"/>
                          </a:lnTo>
                          <a:lnTo>
                            <a:pt x="94" y="0"/>
                          </a:lnTo>
                          <a:lnTo>
                            <a:pt x="78" y="0"/>
                          </a:lnTo>
                          <a:lnTo>
                            <a:pt x="55" y="8"/>
                          </a:lnTo>
                          <a:lnTo>
                            <a:pt x="39" y="16"/>
                          </a:lnTo>
                          <a:lnTo>
                            <a:pt x="31" y="16"/>
                          </a:lnTo>
                          <a:lnTo>
                            <a:pt x="23" y="24"/>
                          </a:lnTo>
                          <a:lnTo>
                            <a:pt x="8" y="32"/>
                          </a:lnTo>
                          <a:lnTo>
                            <a:pt x="0" y="47"/>
                          </a:lnTo>
                          <a:lnTo>
                            <a:pt x="0" y="63"/>
                          </a:lnTo>
                          <a:lnTo>
                            <a:pt x="0" y="87"/>
                          </a:lnTo>
                          <a:lnTo>
                            <a:pt x="0" y="103"/>
                          </a:lnTo>
                          <a:lnTo>
                            <a:pt x="8" y="111"/>
                          </a:lnTo>
                          <a:lnTo>
                            <a:pt x="16" y="119"/>
                          </a:lnTo>
                          <a:lnTo>
                            <a:pt x="23" y="135"/>
                          </a:lnTo>
                          <a:lnTo>
                            <a:pt x="31" y="142"/>
                          </a:lnTo>
                          <a:lnTo>
                            <a:pt x="39" y="158"/>
                          </a:lnTo>
                          <a:lnTo>
                            <a:pt x="39" y="174"/>
                          </a:lnTo>
                          <a:lnTo>
                            <a:pt x="39" y="182"/>
                          </a:lnTo>
                          <a:lnTo>
                            <a:pt x="39" y="198"/>
                          </a:lnTo>
                          <a:lnTo>
                            <a:pt x="31" y="206"/>
                          </a:lnTo>
                          <a:lnTo>
                            <a:pt x="16" y="237"/>
                          </a:lnTo>
                          <a:lnTo>
                            <a:pt x="8" y="253"/>
                          </a:lnTo>
                          <a:lnTo>
                            <a:pt x="0" y="269"/>
                          </a:lnTo>
                          <a:lnTo>
                            <a:pt x="0" y="285"/>
                          </a:lnTo>
                          <a:lnTo>
                            <a:pt x="0" y="301"/>
                          </a:lnTo>
                          <a:lnTo>
                            <a:pt x="0" y="317"/>
                          </a:lnTo>
                          <a:lnTo>
                            <a:pt x="8" y="387"/>
                          </a:lnTo>
                          <a:lnTo>
                            <a:pt x="31" y="442"/>
                          </a:lnTo>
                          <a:lnTo>
                            <a:pt x="47" y="521"/>
                          </a:lnTo>
                          <a:lnTo>
                            <a:pt x="62" y="553"/>
                          </a:lnTo>
                          <a:lnTo>
                            <a:pt x="226" y="553"/>
                          </a:lnTo>
                          <a:lnTo>
                            <a:pt x="226" y="482"/>
                          </a:lnTo>
                          <a:lnTo>
                            <a:pt x="210" y="418"/>
                          </a:lnTo>
                          <a:lnTo>
                            <a:pt x="203" y="395"/>
                          </a:lnTo>
                          <a:lnTo>
                            <a:pt x="195" y="363"/>
                          </a:lnTo>
                          <a:lnTo>
                            <a:pt x="187" y="340"/>
                          </a:lnTo>
                          <a:lnTo>
                            <a:pt x="171" y="309"/>
                          </a:lnTo>
                          <a:lnTo>
                            <a:pt x="156" y="285"/>
                          </a:lnTo>
                          <a:lnTo>
                            <a:pt x="148" y="269"/>
                          </a:lnTo>
                          <a:lnTo>
                            <a:pt x="132" y="253"/>
                          </a:lnTo>
                          <a:lnTo>
                            <a:pt x="132" y="245"/>
                          </a:lnTo>
                          <a:lnTo>
                            <a:pt x="132" y="237"/>
                          </a:lnTo>
                          <a:lnTo>
                            <a:pt x="125" y="230"/>
                          </a:lnTo>
                          <a:lnTo>
                            <a:pt x="117" y="222"/>
                          </a:lnTo>
                          <a:lnTo>
                            <a:pt x="117" y="214"/>
                          </a:lnTo>
                          <a:lnTo>
                            <a:pt x="117" y="206"/>
                          </a:lnTo>
                          <a:lnTo>
                            <a:pt x="117" y="198"/>
                          </a:lnTo>
                          <a:lnTo>
                            <a:pt x="125" y="190"/>
                          </a:lnTo>
                          <a:lnTo>
                            <a:pt x="117" y="182"/>
                          </a:lnTo>
                          <a:lnTo>
                            <a:pt x="117" y="174"/>
                          </a:lnTo>
                          <a:lnTo>
                            <a:pt x="117" y="166"/>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26" name="Freeform 50">
                      <a:extLst>
                        <a:ext uri="{FF2B5EF4-FFF2-40B4-BE49-F238E27FC236}">
                          <a16:creationId xmlns:a16="http://schemas.microsoft.com/office/drawing/2014/main" id="{6C400C79-E006-4765-8985-31E1FC6367AE}"/>
                        </a:ext>
                      </a:extLst>
                    </p:cNvPr>
                    <p:cNvSpPr>
                      <a:spLocks/>
                    </p:cNvSpPr>
                    <p:nvPr/>
                  </p:nvSpPr>
                  <p:spPr bwMode="auto">
                    <a:xfrm>
                      <a:off x="1901" y="2595"/>
                      <a:ext cx="233" cy="560"/>
                    </a:xfrm>
                    <a:custGeom>
                      <a:avLst/>
                      <a:gdLst>
                        <a:gd name="T0" fmla="*/ 128 w 233"/>
                        <a:gd name="T1" fmla="*/ 160 h 560"/>
                        <a:gd name="T2" fmla="*/ 144 w 233"/>
                        <a:gd name="T3" fmla="*/ 160 h 560"/>
                        <a:gd name="T4" fmla="*/ 160 w 233"/>
                        <a:gd name="T5" fmla="*/ 160 h 560"/>
                        <a:gd name="T6" fmla="*/ 152 w 233"/>
                        <a:gd name="T7" fmla="*/ 144 h 560"/>
                        <a:gd name="T8" fmla="*/ 152 w 233"/>
                        <a:gd name="T9" fmla="*/ 136 h 560"/>
                        <a:gd name="T10" fmla="*/ 152 w 233"/>
                        <a:gd name="T11" fmla="*/ 128 h 560"/>
                        <a:gd name="T12" fmla="*/ 160 w 233"/>
                        <a:gd name="T13" fmla="*/ 120 h 560"/>
                        <a:gd name="T14" fmla="*/ 168 w 233"/>
                        <a:gd name="T15" fmla="*/ 112 h 560"/>
                        <a:gd name="T16" fmla="*/ 176 w 233"/>
                        <a:gd name="T17" fmla="*/ 104 h 560"/>
                        <a:gd name="T18" fmla="*/ 168 w 233"/>
                        <a:gd name="T19" fmla="*/ 96 h 560"/>
                        <a:gd name="T20" fmla="*/ 152 w 233"/>
                        <a:gd name="T21" fmla="*/ 88 h 560"/>
                        <a:gd name="T22" fmla="*/ 144 w 233"/>
                        <a:gd name="T23" fmla="*/ 72 h 560"/>
                        <a:gd name="T24" fmla="*/ 144 w 233"/>
                        <a:gd name="T25" fmla="*/ 64 h 560"/>
                        <a:gd name="T26" fmla="*/ 136 w 233"/>
                        <a:gd name="T27" fmla="*/ 48 h 560"/>
                        <a:gd name="T28" fmla="*/ 128 w 233"/>
                        <a:gd name="T29" fmla="*/ 32 h 560"/>
                        <a:gd name="T30" fmla="*/ 136 w 233"/>
                        <a:gd name="T31" fmla="*/ 16 h 560"/>
                        <a:gd name="T32" fmla="*/ 128 w 233"/>
                        <a:gd name="T33" fmla="*/ 8 h 560"/>
                        <a:gd name="T34" fmla="*/ 120 w 233"/>
                        <a:gd name="T35" fmla="*/ 0 h 560"/>
                        <a:gd name="T36" fmla="*/ 96 w 233"/>
                        <a:gd name="T37" fmla="*/ 0 h 560"/>
                        <a:gd name="T38" fmla="*/ 56 w 233"/>
                        <a:gd name="T39" fmla="*/ 8 h 560"/>
                        <a:gd name="T40" fmla="*/ 24 w 233"/>
                        <a:gd name="T41" fmla="*/ 16 h 560"/>
                        <a:gd name="T42" fmla="*/ 8 w 233"/>
                        <a:gd name="T43" fmla="*/ 32 h 560"/>
                        <a:gd name="T44" fmla="*/ 0 w 233"/>
                        <a:gd name="T45" fmla="*/ 64 h 560"/>
                        <a:gd name="T46" fmla="*/ 0 w 233"/>
                        <a:gd name="T47" fmla="*/ 104 h 560"/>
                        <a:gd name="T48" fmla="*/ 16 w 233"/>
                        <a:gd name="T49" fmla="*/ 120 h 560"/>
                        <a:gd name="T50" fmla="*/ 24 w 233"/>
                        <a:gd name="T51" fmla="*/ 144 h 560"/>
                        <a:gd name="T52" fmla="*/ 40 w 233"/>
                        <a:gd name="T53" fmla="*/ 168 h 560"/>
                        <a:gd name="T54" fmla="*/ 40 w 233"/>
                        <a:gd name="T55" fmla="*/ 200 h 560"/>
                        <a:gd name="T56" fmla="*/ 16 w 233"/>
                        <a:gd name="T57" fmla="*/ 240 h 560"/>
                        <a:gd name="T58" fmla="*/ 0 w 233"/>
                        <a:gd name="T59" fmla="*/ 272 h 560"/>
                        <a:gd name="T60" fmla="*/ 0 w 233"/>
                        <a:gd name="T61" fmla="*/ 304 h 560"/>
                        <a:gd name="T62" fmla="*/ 8 w 233"/>
                        <a:gd name="T63" fmla="*/ 383 h 560"/>
                        <a:gd name="T64" fmla="*/ 48 w 233"/>
                        <a:gd name="T65" fmla="*/ 519 h 560"/>
                        <a:gd name="T66" fmla="*/ 232 w 233"/>
                        <a:gd name="T67" fmla="*/ 559 h 560"/>
                        <a:gd name="T68" fmla="*/ 208 w 233"/>
                        <a:gd name="T69" fmla="*/ 423 h 560"/>
                        <a:gd name="T70" fmla="*/ 200 w 233"/>
                        <a:gd name="T71" fmla="*/ 367 h 560"/>
                        <a:gd name="T72" fmla="*/ 176 w 233"/>
                        <a:gd name="T73" fmla="*/ 312 h 560"/>
                        <a:gd name="T74" fmla="*/ 152 w 233"/>
                        <a:gd name="T75" fmla="*/ 272 h 560"/>
                        <a:gd name="T76" fmla="*/ 136 w 233"/>
                        <a:gd name="T77" fmla="*/ 240 h 560"/>
                        <a:gd name="T78" fmla="*/ 128 w 233"/>
                        <a:gd name="T79" fmla="*/ 232 h 560"/>
                        <a:gd name="T80" fmla="*/ 120 w 233"/>
                        <a:gd name="T81" fmla="*/ 216 h 560"/>
                        <a:gd name="T82" fmla="*/ 120 w 233"/>
                        <a:gd name="T83" fmla="*/ 200 h 560"/>
                        <a:gd name="T84" fmla="*/ 120 w 233"/>
                        <a:gd name="T85" fmla="*/ 184 h 560"/>
                        <a:gd name="T86" fmla="*/ 120 w 233"/>
                        <a:gd name="T87" fmla="*/ 168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3" h="560">
                          <a:moveTo>
                            <a:pt x="120" y="168"/>
                          </a:moveTo>
                          <a:lnTo>
                            <a:pt x="128" y="160"/>
                          </a:lnTo>
                          <a:lnTo>
                            <a:pt x="136" y="160"/>
                          </a:lnTo>
                          <a:lnTo>
                            <a:pt x="144" y="160"/>
                          </a:lnTo>
                          <a:lnTo>
                            <a:pt x="152" y="160"/>
                          </a:lnTo>
                          <a:lnTo>
                            <a:pt x="160" y="160"/>
                          </a:lnTo>
                          <a:lnTo>
                            <a:pt x="160" y="152"/>
                          </a:lnTo>
                          <a:lnTo>
                            <a:pt x="152" y="144"/>
                          </a:lnTo>
                          <a:lnTo>
                            <a:pt x="160" y="136"/>
                          </a:lnTo>
                          <a:lnTo>
                            <a:pt x="152" y="136"/>
                          </a:lnTo>
                          <a:lnTo>
                            <a:pt x="160" y="128"/>
                          </a:lnTo>
                          <a:lnTo>
                            <a:pt x="152" y="128"/>
                          </a:lnTo>
                          <a:lnTo>
                            <a:pt x="152" y="120"/>
                          </a:lnTo>
                          <a:lnTo>
                            <a:pt x="160" y="120"/>
                          </a:lnTo>
                          <a:lnTo>
                            <a:pt x="160" y="112"/>
                          </a:lnTo>
                          <a:lnTo>
                            <a:pt x="168" y="112"/>
                          </a:lnTo>
                          <a:lnTo>
                            <a:pt x="176" y="112"/>
                          </a:lnTo>
                          <a:lnTo>
                            <a:pt x="176" y="104"/>
                          </a:lnTo>
                          <a:lnTo>
                            <a:pt x="168" y="104"/>
                          </a:lnTo>
                          <a:lnTo>
                            <a:pt x="168" y="96"/>
                          </a:lnTo>
                          <a:lnTo>
                            <a:pt x="160" y="96"/>
                          </a:lnTo>
                          <a:lnTo>
                            <a:pt x="152" y="88"/>
                          </a:lnTo>
                          <a:lnTo>
                            <a:pt x="144" y="80"/>
                          </a:lnTo>
                          <a:lnTo>
                            <a:pt x="144" y="72"/>
                          </a:lnTo>
                          <a:lnTo>
                            <a:pt x="152" y="72"/>
                          </a:lnTo>
                          <a:lnTo>
                            <a:pt x="144" y="64"/>
                          </a:lnTo>
                          <a:lnTo>
                            <a:pt x="144" y="56"/>
                          </a:lnTo>
                          <a:lnTo>
                            <a:pt x="136" y="48"/>
                          </a:lnTo>
                          <a:lnTo>
                            <a:pt x="136" y="40"/>
                          </a:lnTo>
                          <a:lnTo>
                            <a:pt x="128" y="32"/>
                          </a:lnTo>
                          <a:lnTo>
                            <a:pt x="136" y="24"/>
                          </a:lnTo>
                          <a:lnTo>
                            <a:pt x="136" y="16"/>
                          </a:lnTo>
                          <a:lnTo>
                            <a:pt x="136" y="8"/>
                          </a:lnTo>
                          <a:lnTo>
                            <a:pt x="128" y="8"/>
                          </a:lnTo>
                          <a:lnTo>
                            <a:pt x="128" y="0"/>
                          </a:lnTo>
                          <a:lnTo>
                            <a:pt x="120" y="0"/>
                          </a:lnTo>
                          <a:lnTo>
                            <a:pt x="104" y="0"/>
                          </a:lnTo>
                          <a:lnTo>
                            <a:pt x="96" y="0"/>
                          </a:lnTo>
                          <a:lnTo>
                            <a:pt x="72" y="0"/>
                          </a:lnTo>
                          <a:lnTo>
                            <a:pt x="56" y="8"/>
                          </a:lnTo>
                          <a:lnTo>
                            <a:pt x="40" y="8"/>
                          </a:lnTo>
                          <a:lnTo>
                            <a:pt x="24" y="16"/>
                          </a:lnTo>
                          <a:lnTo>
                            <a:pt x="16" y="24"/>
                          </a:lnTo>
                          <a:lnTo>
                            <a:pt x="8" y="32"/>
                          </a:lnTo>
                          <a:lnTo>
                            <a:pt x="0" y="48"/>
                          </a:lnTo>
                          <a:lnTo>
                            <a:pt x="0" y="64"/>
                          </a:lnTo>
                          <a:lnTo>
                            <a:pt x="0" y="80"/>
                          </a:lnTo>
                          <a:lnTo>
                            <a:pt x="0" y="104"/>
                          </a:lnTo>
                          <a:lnTo>
                            <a:pt x="8" y="112"/>
                          </a:lnTo>
                          <a:lnTo>
                            <a:pt x="16" y="120"/>
                          </a:lnTo>
                          <a:lnTo>
                            <a:pt x="16" y="136"/>
                          </a:lnTo>
                          <a:lnTo>
                            <a:pt x="24" y="144"/>
                          </a:lnTo>
                          <a:lnTo>
                            <a:pt x="40" y="160"/>
                          </a:lnTo>
                          <a:lnTo>
                            <a:pt x="40" y="168"/>
                          </a:lnTo>
                          <a:lnTo>
                            <a:pt x="40" y="184"/>
                          </a:lnTo>
                          <a:lnTo>
                            <a:pt x="40" y="200"/>
                          </a:lnTo>
                          <a:lnTo>
                            <a:pt x="32" y="208"/>
                          </a:lnTo>
                          <a:lnTo>
                            <a:pt x="16" y="240"/>
                          </a:lnTo>
                          <a:lnTo>
                            <a:pt x="8" y="248"/>
                          </a:lnTo>
                          <a:lnTo>
                            <a:pt x="0" y="272"/>
                          </a:lnTo>
                          <a:lnTo>
                            <a:pt x="0" y="288"/>
                          </a:lnTo>
                          <a:lnTo>
                            <a:pt x="0" y="304"/>
                          </a:lnTo>
                          <a:lnTo>
                            <a:pt x="0" y="320"/>
                          </a:lnTo>
                          <a:lnTo>
                            <a:pt x="8" y="383"/>
                          </a:lnTo>
                          <a:lnTo>
                            <a:pt x="24" y="447"/>
                          </a:lnTo>
                          <a:lnTo>
                            <a:pt x="48" y="519"/>
                          </a:lnTo>
                          <a:lnTo>
                            <a:pt x="64" y="559"/>
                          </a:lnTo>
                          <a:lnTo>
                            <a:pt x="232" y="559"/>
                          </a:lnTo>
                          <a:lnTo>
                            <a:pt x="232" y="487"/>
                          </a:lnTo>
                          <a:lnTo>
                            <a:pt x="208" y="423"/>
                          </a:lnTo>
                          <a:lnTo>
                            <a:pt x="208" y="399"/>
                          </a:lnTo>
                          <a:lnTo>
                            <a:pt x="200" y="367"/>
                          </a:lnTo>
                          <a:lnTo>
                            <a:pt x="184" y="344"/>
                          </a:lnTo>
                          <a:lnTo>
                            <a:pt x="176" y="312"/>
                          </a:lnTo>
                          <a:lnTo>
                            <a:pt x="160" y="288"/>
                          </a:lnTo>
                          <a:lnTo>
                            <a:pt x="152" y="272"/>
                          </a:lnTo>
                          <a:lnTo>
                            <a:pt x="136" y="248"/>
                          </a:lnTo>
                          <a:lnTo>
                            <a:pt x="136" y="240"/>
                          </a:lnTo>
                          <a:lnTo>
                            <a:pt x="128" y="240"/>
                          </a:lnTo>
                          <a:lnTo>
                            <a:pt x="128" y="232"/>
                          </a:lnTo>
                          <a:lnTo>
                            <a:pt x="120" y="224"/>
                          </a:lnTo>
                          <a:lnTo>
                            <a:pt x="120" y="216"/>
                          </a:lnTo>
                          <a:lnTo>
                            <a:pt x="120" y="208"/>
                          </a:lnTo>
                          <a:lnTo>
                            <a:pt x="120" y="200"/>
                          </a:lnTo>
                          <a:lnTo>
                            <a:pt x="128" y="192"/>
                          </a:lnTo>
                          <a:lnTo>
                            <a:pt x="120" y="184"/>
                          </a:lnTo>
                          <a:lnTo>
                            <a:pt x="120" y="176"/>
                          </a:lnTo>
                          <a:lnTo>
                            <a:pt x="120" y="168"/>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27" name="Freeform 51">
                      <a:extLst>
                        <a:ext uri="{FF2B5EF4-FFF2-40B4-BE49-F238E27FC236}">
                          <a16:creationId xmlns:a16="http://schemas.microsoft.com/office/drawing/2014/main" id="{55C54986-B079-B0FE-228C-1E88A8A4182C}"/>
                        </a:ext>
                      </a:extLst>
                    </p:cNvPr>
                    <p:cNvSpPr>
                      <a:spLocks/>
                    </p:cNvSpPr>
                    <p:nvPr/>
                  </p:nvSpPr>
                  <p:spPr bwMode="auto">
                    <a:xfrm>
                      <a:off x="1933" y="3042"/>
                      <a:ext cx="211" cy="115"/>
                    </a:xfrm>
                    <a:custGeom>
                      <a:avLst/>
                      <a:gdLst>
                        <a:gd name="T0" fmla="*/ 0 w 211"/>
                        <a:gd name="T1" fmla="*/ 38 h 115"/>
                        <a:gd name="T2" fmla="*/ 16 w 211"/>
                        <a:gd name="T3" fmla="*/ 23 h 115"/>
                        <a:gd name="T4" fmla="*/ 47 w 211"/>
                        <a:gd name="T5" fmla="*/ 8 h 115"/>
                        <a:gd name="T6" fmla="*/ 78 w 211"/>
                        <a:gd name="T7" fmla="*/ 0 h 115"/>
                        <a:gd name="T8" fmla="*/ 101 w 211"/>
                        <a:gd name="T9" fmla="*/ 0 h 115"/>
                        <a:gd name="T10" fmla="*/ 124 w 211"/>
                        <a:gd name="T11" fmla="*/ 0 h 115"/>
                        <a:gd name="T12" fmla="*/ 156 w 211"/>
                        <a:gd name="T13" fmla="*/ 8 h 115"/>
                        <a:gd name="T14" fmla="*/ 179 w 211"/>
                        <a:gd name="T15" fmla="*/ 8 h 115"/>
                        <a:gd name="T16" fmla="*/ 202 w 211"/>
                        <a:gd name="T17" fmla="*/ 23 h 115"/>
                        <a:gd name="T18" fmla="*/ 202 w 211"/>
                        <a:gd name="T19" fmla="*/ 30 h 115"/>
                        <a:gd name="T20" fmla="*/ 202 w 211"/>
                        <a:gd name="T21" fmla="*/ 38 h 115"/>
                        <a:gd name="T22" fmla="*/ 202 w 211"/>
                        <a:gd name="T23" fmla="*/ 46 h 115"/>
                        <a:gd name="T24" fmla="*/ 202 w 211"/>
                        <a:gd name="T25" fmla="*/ 53 h 115"/>
                        <a:gd name="T26" fmla="*/ 210 w 211"/>
                        <a:gd name="T27" fmla="*/ 61 h 115"/>
                        <a:gd name="T28" fmla="*/ 210 w 211"/>
                        <a:gd name="T29" fmla="*/ 68 h 115"/>
                        <a:gd name="T30" fmla="*/ 202 w 211"/>
                        <a:gd name="T31" fmla="*/ 76 h 115"/>
                        <a:gd name="T32" fmla="*/ 202 w 211"/>
                        <a:gd name="T33" fmla="*/ 91 h 115"/>
                        <a:gd name="T34" fmla="*/ 202 w 211"/>
                        <a:gd name="T35" fmla="*/ 99 h 115"/>
                        <a:gd name="T36" fmla="*/ 202 w 211"/>
                        <a:gd name="T37" fmla="*/ 106 h 115"/>
                        <a:gd name="T38" fmla="*/ 202 w 211"/>
                        <a:gd name="T39" fmla="*/ 114 h 115"/>
                        <a:gd name="T40" fmla="*/ 16 w 211"/>
                        <a:gd name="T41" fmla="*/ 114 h 115"/>
                        <a:gd name="T42" fmla="*/ 8 w 211"/>
                        <a:gd name="T43" fmla="*/ 106 h 115"/>
                        <a:gd name="T44" fmla="*/ 8 w 211"/>
                        <a:gd name="T45" fmla="*/ 99 h 115"/>
                        <a:gd name="T46" fmla="*/ 8 w 211"/>
                        <a:gd name="T47" fmla="*/ 91 h 115"/>
                        <a:gd name="T48" fmla="*/ 8 w 211"/>
                        <a:gd name="T49" fmla="*/ 84 h 115"/>
                        <a:gd name="T50" fmla="*/ 0 w 211"/>
                        <a:gd name="T51" fmla="*/ 76 h 115"/>
                        <a:gd name="T52" fmla="*/ 0 w 211"/>
                        <a:gd name="T53" fmla="*/ 68 h 115"/>
                        <a:gd name="T54" fmla="*/ 0 w 211"/>
                        <a:gd name="T55" fmla="*/ 61 h 115"/>
                        <a:gd name="T56" fmla="*/ 0 w 211"/>
                        <a:gd name="T57" fmla="*/ 53 h 115"/>
                        <a:gd name="T58" fmla="*/ 0 w 211"/>
                        <a:gd name="T59" fmla="*/ 46 h 115"/>
                        <a:gd name="T60" fmla="*/ 0 w 211"/>
                        <a:gd name="T61" fmla="*/ 3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1" h="115">
                          <a:moveTo>
                            <a:pt x="0" y="38"/>
                          </a:moveTo>
                          <a:lnTo>
                            <a:pt x="16" y="23"/>
                          </a:lnTo>
                          <a:lnTo>
                            <a:pt x="47" y="8"/>
                          </a:lnTo>
                          <a:lnTo>
                            <a:pt x="78" y="0"/>
                          </a:lnTo>
                          <a:lnTo>
                            <a:pt x="101" y="0"/>
                          </a:lnTo>
                          <a:lnTo>
                            <a:pt x="124" y="0"/>
                          </a:lnTo>
                          <a:lnTo>
                            <a:pt x="156" y="8"/>
                          </a:lnTo>
                          <a:lnTo>
                            <a:pt x="179" y="8"/>
                          </a:lnTo>
                          <a:lnTo>
                            <a:pt x="202" y="23"/>
                          </a:lnTo>
                          <a:lnTo>
                            <a:pt x="202" y="30"/>
                          </a:lnTo>
                          <a:lnTo>
                            <a:pt x="202" y="38"/>
                          </a:lnTo>
                          <a:lnTo>
                            <a:pt x="202" y="46"/>
                          </a:lnTo>
                          <a:lnTo>
                            <a:pt x="202" y="53"/>
                          </a:lnTo>
                          <a:lnTo>
                            <a:pt x="210" y="61"/>
                          </a:lnTo>
                          <a:lnTo>
                            <a:pt x="210" y="68"/>
                          </a:lnTo>
                          <a:lnTo>
                            <a:pt x="202" y="76"/>
                          </a:lnTo>
                          <a:lnTo>
                            <a:pt x="202" y="91"/>
                          </a:lnTo>
                          <a:lnTo>
                            <a:pt x="202" y="99"/>
                          </a:lnTo>
                          <a:lnTo>
                            <a:pt x="202" y="106"/>
                          </a:lnTo>
                          <a:lnTo>
                            <a:pt x="202" y="114"/>
                          </a:lnTo>
                          <a:lnTo>
                            <a:pt x="16" y="114"/>
                          </a:lnTo>
                          <a:lnTo>
                            <a:pt x="8" y="106"/>
                          </a:lnTo>
                          <a:lnTo>
                            <a:pt x="8" y="99"/>
                          </a:lnTo>
                          <a:lnTo>
                            <a:pt x="8" y="91"/>
                          </a:lnTo>
                          <a:lnTo>
                            <a:pt x="8" y="84"/>
                          </a:lnTo>
                          <a:lnTo>
                            <a:pt x="0" y="76"/>
                          </a:lnTo>
                          <a:lnTo>
                            <a:pt x="0" y="68"/>
                          </a:lnTo>
                          <a:lnTo>
                            <a:pt x="0" y="61"/>
                          </a:lnTo>
                          <a:lnTo>
                            <a:pt x="0" y="53"/>
                          </a:lnTo>
                          <a:lnTo>
                            <a:pt x="0" y="46"/>
                          </a:lnTo>
                          <a:lnTo>
                            <a:pt x="0" y="3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28" name="Freeform 52">
                      <a:extLst>
                        <a:ext uri="{FF2B5EF4-FFF2-40B4-BE49-F238E27FC236}">
                          <a16:creationId xmlns:a16="http://schemas.microsoft.com/office/drawing/2014/main" id="{065899B2-B069-07E9-663E-857D3852AAB2}"/>
                        </a:ext>
                      </a:extLst>
                    </p:cNvPr>
                    <p:cNvSpPr>
                      <a:spLocks/>
                    </p:cNvSpPr>
                    <p:nvPr/>
                  </p:nvSpPr>
                  <p:spPr bwMode="auto">
                    <a:xfrm>
                      <a:off x="1933" y="3042"/>
                      <a:ext cx="211" cy="115"/>
                    </a:xfrm>
                    <a:custGeom>
                      <a:avLst/>
                      <a:gdLst>
                        <a:gd name="T0" fmla="*/ 0 w 211"/>
                        <a:gd name="T1" fmla="*/ 38 h 115"/>
                        <a:gd name="T2" fmla="*/ 16 w 211"/>
                        <a:gd name="T3" fmla="*/ 23 h 115"/>
                        <a:gd name="T4" fmla="*/ 47 w 211"/>
                        <a:gd name="T5" fmla="*/ 8 h 115"/>
                        <a:gd name="T6" fmla="*/ 78 w 211"/>
                        <a:gd name="T7" fmla="*/ 0 h 115"/>
                        <a:gd name="T8" fmla="*/ 101 w 211"/>
                        <a:gd name="T9" fmla="*/ 0 h 115"/>
                        <a:gd name="T10" fmla="*/ 124 w 211"/>
                        <a:gd name="T11" fmla="*/ 0 h 115"/>
                        <a:gd name="T12" fmla="*/ 156 w 211"/>
                        <a:gd name="T13" fmla="*/ 8 h 115"/>
                        <a:gd name="T14" fmla="*/ 179 w 211"/>
                        <a:gd name="T15" fmla="*/ 8 h 115"/>
                        <a:gd name="T16" fmla="*/ 202 w 211"/>
                        <a:gd name="T17" fmla="*/ 23 h 115"/>
                        <a:gd name="T18" fmla="*/ 202 w 211"/>
                        <a:gd name="T19" fmla="*/ 30 h 115"/>
                        <a:gd name="T20" fmla="*/ 202 w 211"/>
                        <a:gd name="T21" fmla="*/ 38 h 115"/>
                        <a:gd name="T22" fmla="*/ 202 w 211"/>
                        <a:gd name="T23" fmla="*/ 46 h 115"/>
                        <a:gd name="T24" fmla="*/ 202 w 211"/>
                        <a:gd name="T25" fmla="*/ 53 h 115"/>
                        <a:gd name="T26" fmla="*/ 210 w 211"/>
                        <a:gd name="T27" fmla="*/ 61 h 115"/>
                        <a:gd name="T28" fmla="*/ 210 w 211"/>
                        <a:gd name="T29" fmla="*/ 68 h 115"/>
                        <a:gd name="T30" fmla="*/ 202 w 211"/>
                        <a:gd name="T31" fmla="*/ 76 h 115"/>
                        <a:gd name="T32" fmla="*/ 202 w 211"/>
                        <a:gd name="T33" fmla="*/ 91 h 115"/>
                        <a:gd name="T34" fmla="*/ 202 w 211"/>
                        <a:gd name="T35" fmla="*/ 99 h 115"/>
                        <a:gd name="T36" fmla="*/ 202 w 211"/>
                        <a:gd name="T37" fmla="*/ 106 h 115"/>
                        <a:gd name="T38" fmla="*/ 202 w 211"/>
                        <a:gd name="T39" fmla="*/ 114 h 115"/>
                        <a:gd name="T40" fmla="*/ 16 w 211"/>
                        <a:gd name="T41" fmla="*/ 114 h 115"/>
                        <a:gd name="T42" fmla="*/ 8 w 211"/>
                        <a:gd name="T43" fmla="*/ 106 h 115"/>
                        <a:gd name="T44" fmla="*/ 8 w 211"/>
                        <a:gd name="T45" fmla="*/ 99 h 115"/>
                        <a:gd name="T46" fmla="*/ 8 w 211"/>
                        <a:gd name="T47" fmla="*/ 91 h 115"/>
                        <a:gd name="T48" fmla="*/ 8 w 211"/>
                        <a:gd name="T49" fmla="*/ 84 h 115"/>
                        <a:gd name="T50" fmla="*/ 0 w 211"/>
                        <a:gd name="T51" fmla="*/ 76 h 115"/>
                        <a:gd name="T52" fmla="*/ 0 w 211"/>
                        <a:gd name="T53" fmla="*/ 68 h 115"/>
                        <a:gd name="T54" fmla="*/ 0 w 211"/>
                        <a:gd name="T55" fmla="*/ 61 h 115"/>
                        <a:gd name="T56" fmla="*/ 0 w 211"/>
                        <a:gd name="T57" fmla="*/ 53 h 115"/>
                        <a:gd name="T58" fmla="*/ 0 w 211"/>
                        <a:gd name="T59" fmla="*/ 46 h 115"/>
                        <a:gd name="T60" fmla="*/ 0 w 211"/>
                        <a:gd name="T61" fmla="*/ 3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1" h="115">
                          <a:moveTo>
                            <a:pt x="0" y="38"/>
                          </a:moveTo>
                          <a:lnTo>
                            <a:pt x="16" y="23"/>
                          </a:lnTo>
                          <a:lnTo>
                            <a:pt x="47" y="8"/>
                          </a:lnTo>
                          <a:lnTo>
                            <a:pt x="78" y="0"/>
                          </a:lnTo>
                          <a:lnTo>
                            <a:pt x="101" y="0"/>
                          </a:lnTo>
                          <a:lnTo>
                            <a:pt x="124" y="0"/>
                          </a:lnTo>
                          <a:lnTo>
                            <a:pt x="156" y="8"/>
                          </a:lnTo>
                          <a:lnTo>
                            <a:pt x="179" y="8"/>
                          </a:lnTo>
                          <a:lnTo>
                            <a:pt x="202" y="23"/>
                          </a:lnTo>
                          <a:lnTo>
                            <a:pt x="202" y="30"/>
                          </a:lnTo>
                          <a:lnTo>
                            <a:pt x="202" y="38"/>
                          </a:lnTo>
                          <a:lnTo>
                            <a:pt x="202" y="46"/>
                          </a:lnTo>
                          <a:lnTo>
                            <a:pt x="202" y="53"/>
                          </a:lnTo>
                          <a:lnTo>
                            <a:pt x="210" y="61"/>
                          </a:lnTo>
                          <a:lnTo>
                            <a:pt x="210" y="68"/>
                          </a:lnTo>
                          <a:lnTo>
                            <a:pt x="202" y="76"/>
                          </a:lnTo>
                          <a:lnTo>
                            <a:pt x="202" y="91"/>
                          </a:lnTo>
                          <a:lnTo>
                            <a:pt x="202" y="99"/>
                          </a:lnTo>
                          <a:lnTo>
                            <a:pt x="202" y="106"/>
                          </a:lnTo>
                          <a:lnTo>
                            <a:pt x="202" y="114"/>
                          </a:lnTo>
                          <a:lnTo>
                            <a:pt x="16" y="114"/>
                          </a:lnTo>
                          <a:lnTo>
                            <a:pt x="8" y="106"/>
                          </a:lnTo>
                          <a:lnTo>
                            <a:pt x="8" y="99"/>
                          </a:lnTo>
                          <a:lnTo>
                            <a:pt x="8" y="91"/>
                          </a:lnTo>
                          <a:lnTo>
                            <a:pt x="8" y="84"/>
                          </a:lnTo>
                          <a:lnTo>
                            <a:pt x="0" y="76"/>
                          </a:lnTo>
                          <a:lnTo>
                            <a:pt x="0" y="68"/>
                          </a:lnTo>
                          <a:lnTo>
                            <a:pt x="0" y="61"/>
                          </a:lnTo>
                          <a:lnTo>
                            <a:pt x="0" y="53"/>
                          </a:lnTo>
                          <a:lnTo>
                            <a:pt x="0" y="46"/>
                          </a:lnTo>
                          <a:lnTo>
                            <a:pt x="0" y="3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29" name="Freeform 53">
                      <a:extLst>
                        <a:ext uri="{FF2B5EF4-FFF2-40B4-BE49-F238E27FC236}">
                          <a16:creationId xmlns:a16="http://schemas.microsoft.com/office/drawing/2014/main" id="{98B9BFAA-927C-AEA9-3773-CD2A3D696B1B}"/>
                        </a:ext>
                      </a:extLst>
                    </p:cNvPr>
                    <p:cNvSpPr>
                      <a:spLocks/>
                    </p:cNvSpPr>
                    <p:nvPr/>
                  </p:nvSpPr>
                  <p:spPr bwMode="auto">
                    <a:xfrm>
                      <a:off x="1925" y="3042"/>
                      <a:ext cx="225" cy="121"/>
                    </a:xfrm>
                    <a:custGeom>
                      <a:avLst/>
                      <a:gdLst>
                        <a:gd name="T0" fmla="*/ 8 w 225"/>
                        <a:gd name="T1" fmla="*/ 40 h 121"/>
                        <a:gd name="T2" fmla="*/ 24 w 225"/>
                        <a:gd name="T3" fmla="*/ 24 h 121"/>
                        <a:gd name="T4" fmla="*/ 56 w 225"/>
                        <a:gd name="T5" fmla="*/ 8 h 121"/>
                        <a:gd name="T6" fmla="*/ 88 w 225"/>
                        <a:gd name="T7" fmla="*/ 0 h 121"/>
                        <a:gd name="T8" fmla="*/ 112 w 225"/>
                        <a:gd name="T9" fmla="*/ 0 h 121"/>
                        <a:gd name="T10" fmla="*/ 136 w 225"/>
                        <a:gd name="T11" fmla="*/ 0 h 121"/>
                        <a:gd name="T12" fmla="*/ 168 w 225"/>
                        <a:gd name="T13" fmla="*/ 8 h 121"/>
                        <a:gd name="T14" fmla="*/ 192 w 225"/>
                        <a:gd name="T15" fmla="*/ 8 h 121"/>
                        <a:gd name="T16" fmla="*/ 216 w 225"/>
                        <a:gd name="T17" fmla="*/ 24 h 121"/>
                        <a:gd name="T18" fmla="*/ 216 w 225"/>
                        <a:gd name="T19" fmla="*/ 32 h 121"/>
                        <a:gd name="T20" fmla="*/ 208 w 225"/>
                        <a:gd name="T21" fmla="*/ 40 h 121"/>
                        <a:gd name="T22" fmla="*/ 208 w 225"/>
                        <a:gd name="T23" fmla="*/ 48 h 121"/>
                        <a:gd name="T24" fmla="*/ 216 w 225"/>
                        <a:gd name="T25" fmla="*/ 56 h 121"/>
                        <a:gd name="T26" fmla="*/ 224 w 225"/>
                        <a:gd name="T27" fmla="*/ 64 h 121"/>
                        <a:gd name="T28" fmla="*/ 224 w 225"/>
                        <a:gd name="T29" fmla="*/ 72 h 121"/>
                        <a:gd name="T30" fmla="*/ 216 w 225"/>
                        <a:gd name="T31" fmla="*/ 80 h 121"/>
                        <a:gd name="T32" fmla="*/ 208 w 225"/>
                        <a:gd name="T33" fmla="*/ 96 h 121"/>
                        <a:gd name="T34" fmla="*/ 216 w 225"/>
                        <a:gd name="T35" fmla="*/ 104 h 121"/>
                        <a:gd name="T36" fmla="*/ 216 w 225"/>
                        <a:gd name="T37" fmla="*/ 112 h 121"/>
                        <a:gd name="T38" fmla="*/ 216 w 225"/>
                        <a:gd name="T39" fmla="*/ 120 h 121"/>
                        <a:gd name="T40" fmla="*/ 24 w 225"/>
                        <a:gd name="T41" fmla="*/ 120 h 121"/>
                        <a:gd name="T42" fmla="*/ 16 w 225"/>
                        <a:gd name="T43" fmla="*/ 112 h 121"/>
                        <a:gd name="T44" fmla="*/ 16 w 225"/>
                        <a:gd name="T45" fmla="*/ 104 h 121"/>
                        <a:gd name="T46" fmla="*/ 16 w 225"/>
                        <a:gd name="T47" fmla="*/ 96 h 121"/>
                        <a:gd name="T48" fmla="*/ 16 w 225"/>
                        <a:gd name="T49" fmla="*/ 88 h 121"/>
                        <a:gd name="T50" fmla="*/ 8 w 225"/>
                        <a:gd name="T51" fmla="*/ 80 h 121"/>
                        <a:gd name="T52" fmla="*/ 0 w 225"/>
                        <a:gd name="T53" fmla="*/ 72 h 121"/>
                        <a:gd name="T54" fmla="*/ 0 w 225"/>
                        <a:gd name="T55" fmla="*/ 64 h 121"/>
                        <a:gd name="T56" fmla="*/ 0 w 225"/>
                        <a:gd name="T57" fmla="*/ 56 h 121"/>
                        <a:gd name="T58" fmla="*/ 8 w 225"/>
                        <a:gd name="T59" fmla="*/ 48 h 121"/>
                        <a:gd name="T60" fmla="*/ 8 w 225"/>
                        <a:gd name="T61" fmla="*/ 4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5" h="121">
                          <a:moveTo>
                            <a:pt x="8" y="40"/>
                          </a:moveTo>
                          <a:lnTo>
                            <a:pt x="24" y="24"/>
                          </a:lnTo>
                          <a:lnTo>
                            <a:pt x="56" y="8"/>
                          </a:lnTo>
                          <a:lnTo>
                            <a:pt x="88" y="0"/>
                          </a:lnTo>
                          <a:lnTo>
                            <a:pt x="112" y="0"/>
                          </a:lnTo>
                          <a:lnTo>
                            <a:pt x="136" y="0"/>
                          </a:lnTo>
                          <a:lnTo>
                            <a:pt x="168" y="8"/>
                          </a:lnTo>
                          <a:lnTo>
                            <a:pt x="192" y="8"/>
                          </a:lnTo>
                          <a:lnTo>
                            <a:pt x="216" y="24"/>
                          </a:lnTo>
                          <a:lnTo>
                            <a:pt x="216" y="32"/>
                          </a:lnTo>
                          <a:lnTo>
                            <a:pt x="208" y="40"/>
                          </a:lnTo>
                          <a:lnTo>
                            <a:pt x="208" y="48"/>
                          </a:lnTo>
                          <a:lnTo>
                            <a:pt x="216" y="56"/>
                          </a:lnTo>
                          <a:lnTo>
                            <a:pt x="224" y="64"/>
                          </a:lnTo>
                          <a:lnTo>
                            <a:pt x="224" y="72"/>
                          </a:lnTo>
                          <a:lnTo>
                            <a:pt x="216" y="80"/>
                          </a:lnTo>
                          <a:lnTo>
                            <a:pt x="208" y="96"/>
                          </a:lnTo>
                          <a:lnTo>
                            <a:pt x="216" y="104"/>
                          </a:lnTo>
                          <a:lnTo>
                            <a:pt x="216" y="112"/>
                          </a:lnTo>
                          <a:lnTo>
                            <a:pt x="216" y="120"/>
                          </a:lnTo>
                          <a:lnTo>
                            <a:pt x="24" y="120"/>
                          </a:lnTo>
                          <a:lnTo>
                            <a:pt x="16" y="112"/>
                          </a:lnTo>
                          <a:lnTo>
                            <a:pt x="16" y="104"/>
                          </a:lnTo>
                          <a:lnTo>
                            <a:pt x="16" y="96"/>
                          </a:lnTo>
                          <a:lnTo>
                            <a:pt x="16" y="88"/>
                          </a:lnTo>
                          <a:lnTo>
                            <a:pt x="8" y="80"/>
                          </a:lnTo>
                          <a:lnTo>
                            <a:pt x="0" y="72"/>
                          </a:lnTo>
                          <a:lnTo>
                            <a:pt x="0" y="64"/>
                          </a:lnTo>
                          <a:lnTo>
                            <a:pt x="0" y="56"/>
                          </a:lnTo>
                          <a:lnTo>
                            <a:pt x="8" y="48"/>
                          </a:lnTo>
                          <a:lnTo>
                            <a:pt x="8" y="4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30" name="Freeform 54">
                      <a:extLst>
                        <a:ext uri="{FF2B5EF4-FFF2-40B4-BE49-F238E27FC236}">
                          <a16:creationId xmlns:a16="http://schemas.microsoft.com/office/drawing/2014/main" id="{23092CE2-3145-A39B-D537-5068A4998B22}"/>
                        </a:ext>
                      </a:extLst>
                    </p:cNvPr>
                    <p:cNvSpPr>
                      <a:spLocks/>
                    </p:cNvSpPr>
                    <p:nvPr/>
                  </p:nvSpPr>
                  <p:spPr bwMode="auto">
                    <a:xfrm>
                      <a:off x="1901" y="2595"/>
                      <a:ext cx="131" cy="139"/>
                    </a:xfrm>
                    <a:custGeom>
                      <a:avLst/>
                      <a:gdLst>
                        <a:gd name="T0" fmla="*/ 130 w 131"/>
                        <a:gd name="T1" fmla="*/ 31 h 139"/>
                        <a:gd name="T2" fmla="*/ 122 w 131"/>
                        <a:gd name="T3" fmla="*/ 31 h 139"/>
                        <a:gd name="T4" fmla="*/ 115 w 131"/>
                        <a:gd name="T5" fmla="*/ 38 h 139"/>
                        <a:gd name="T6" fmla="*/ 107 w 131"/>
                        <a:gd name="T7" fmla="*/ 38 h 139"/>
                        <a:gd name="T8" fmla="*/ 92 w 131"/>
                        <a:gd name="T9" fmla="*/ 38 h 139"/>
                        <a:gd name="T10" fmla="*/ 84 w 131"/>
                        <a:gd name="T11" fmla="*/ 46 h 139"/>
                        <a:gd name="T12" fmla="*/ 84 w 131"/>
                        <a:gd name="T13" fmla="*/ 54 h 139"/>
                        <a:gd name="T14" fmla="*/ 92 w 131"/>
                        <a:gd name="T15" fmla="*/ 54 h 139"/>
                        <a:gd name="T16" fmla="*/ 84 w 131"/>
                        <a:gd name="T17" fmla="*/ 61 h 139"/>
                        <a:gd name="T18" fmla="*/ 76 w 131"/>
                        <a:gd name="T19" fmla="*/ 69 h 139"/>
                        <a:gd name="T20" fmla="*/ 76 w 131"/>
                        <a:gd name="T21" fmla="*/ 77 h 139"/>
                        <a:gd name="T22" fmla="*/ 61 w 131"/>
                        <a:gd name="T23" fmla="*/ 84 h 139"/>
                        <a:gd name="T24" fmla="*/ 61 w 131"/>
                        <a:gd name="T25" fmla="*/ 77 h 139"/>
                        <a:gd name="T26" fmla="*/ 54 w 131"/>
                        <a:gd name="T27" fmla="*/ 77 h 139"/>
                        <a:gd name="T28" fmla="*/ 46 w 131"/>
                        <a:gd name="T29" fmla="*/ 69 h 139"/>
                        <a:gd name="T30" fmla="*/ 38 w 131"/>
                        <a:gd name="T31" fmla="*/ 84 h 139"/>
                        <a:gd name="T32" fmla="*/ 46 w 131"/>
                        <a:gd name="T33" fmla="*/ 107 h 139"/>
                        <a:gd name="T34" fmla="*/ 54 w 131"/>
                        <a:gd name="T35" fmla="*/ 107 h 139"/>
                        <a:gd name="T36" fmla="*/ 54 w 131"/>
                        <a:gd name="T37" fmla="*/ 115 h 139"/>
                        <a:gd name="T38" fmla="*/ 46 w 131"/>
                        <a:gd name="T39" fmla="*/ 123 h 139"/>
                        <a:gd name="T40" fmla="*/ 38 w 131"/>
                        <a:gd name="T41" fmla="*/ 130 h 139"/>
                        <a:gd name="T42" fmla="*/ 31 w 131"/>
                        <a:gd name="T43" fmla="*/ 130 h 139"/>
                        <a:gd name="T44" fmla="*/ 23 w 131"/>
                        <a:gd name="T45" fmla="*/ 138 h 139"/>
                        <a:gd name="T46" fmla="*/ 15 w 131"/>
                        <a:gd name="T47" fmla="*/ 123 h 139"/>
                        <a:gd name="T48" fmla="*/ 8 w 131"/>
                        <a:gd name="T49" fmla="*/ 107 h 139"/>
                        <a:gd name="T50" fmla="*/ 0 w 131"/>
                        <a:gd name="T51" fmla="*/ 92 h 139"/>
                        <a:gd name="T52" fmla="*/ 0 w 131"/>
                        <a:gd name="T53" fmla="*/ 77 h 139"/>
                        <a:gd name="T54" fmla="*/ 0 w 131"/>
                        <a:gd name="T55" fmla="*/ 61 h 139"/>
                        <a:gd name="T56" fmla="*/ 0 w 131"/>
                        <a:gd name="T57" fmla="*/ 46 h 139"/>
                        <a:gd name="T58" fmla="*/ 0 w 131"/>
                        <a:gd name="T59" fmla="*/ 38 h 139"/>
                        <a:gd name="T60" fmla="*/ 8 w 131"/>
                        <a:gd name="T61" fmla="*/ 31 h 139"/>
                        <a:gd name="T62" fmla="*/ 15 w 131"/>
                        <a:gd name="T63" fmla="*/ 23 h 139"/>
                        <a:gd name="T64" fmla="*/ 23 w 131"/>
                        <a:gd name="T65" fmla="*/ 15 h 139"/>
                        <a:gd name="T66" fmla="*/ 38 w 131"/>
                        <a:gd name="T67" fmla="*/ 8 h 139"/>
                        <a:gd name="T68" fmla="*/ 54 w 131"/>
                        <a:gd name="T69" fmla="*/ 8 h 139"/>
                        <a:gd name="T70" fmla="*/ 61 w 131"/>
                        <a:gd name="T71" fmla="*/ 0 h 139"/>
                        <a:gd name="T72" fmla="*/ 84 w 131"/>
                        <a:gd name="T73" fmla="*/ 0 h 139"/>
                        <a:gd name="T74" fmla="*/ 107 w 131"/>
                        <a:gd name="T75" fmla="*/ 0 h 139"/>
                        <a:gd name="T76" fmla="*/ 115 w 131"/>
                        <a:gd name="T77" fmla="*/ 0 h 139"/>
                        <a:gd name="T78" fmla="*/ 122 w 131"/>
                        <a:gd name="T79" fmla="*/ 8 h 139"/>
                        <a:gd name="T80" fmla="*/ 130 w 131"/>
                        <a:gd name="T81" fmla="*/ 8 h 139"/>
                        <a:gd name="T82" fmla="*/ 130 w 131"/>
                        <a:gd name="T83" fmla="*/ 15 h 139"/>
                        <a:gd name="T84" fmla="*/ 130 w 131"/>
                        <a:gd name="T85" fmla="*/ 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1" h="139">
                          <a:moveTo>
                            <a:pt x="130" y="31"/>
                          </a:moveTo>
                          <a:lnTo>
                            <a:pt x="122" y="31"/>
                          </a:lnTo>
                          <a:lnTo>
                            <a:pt x="115" y="38"/>
                          </a:lnTo>
                          <a:lnTo>
                            <a:pt x="107" y="38"/>
                          </a:lnTo>
                          <a:lnTo>
                            <a:pt x="92" y="38"/>
                          </a:lnTo>
                          <a:lnTo>
                            <a:pt x="84" y="46"/>
                          </a:lnTo>
                          <a:lnTo>
                            <a:pt x="84" y="54"/>
                          </a:lnTo>
                          <a:lnTo>
                            <a:pt x="92" y="54"/>
                          </a:lnTo>
                          <a:lnTo>
                            <a:pt x="84" y="61"/>
                          </a:lnTo>
                          <a:lnTo>
                            <a:pt x="76" y="69"/>
                          </a:lnTo>
                          <a:lnTo>
                            <a:pt x="76" y="77"/>
                          </a:lnTo>
                          <a:lnTo>
                            <a:pt x="61" y="84"/>
                          </a:lnTo>
                          <a:lnTo>
                            <a:pt x="61" y="77"/>
                          </a:lnTo>
                          <a:lnTo>
                            <a:pt x="54" y="77"/>
                          </a:lnTo>
                          <a:lnTo>
                            <a:pt x="46" y="69"/>
                          </a:lnTo>
                          <a:lnTo>
                            <a:pt x="38" y="84"/>
                          </a:lnTo>
                          <a:lnTo>
                            <a:pt x="46" y="107"/>
                          </a:lnTo>
                          <a:lnTo>
                            <a:pt x="54" y="107"/>
                          </a:lnTo>
                          <a:lnTo>
                            <a:pt x="54" y="115"/>
                          </a:lnTo>
                          <a:lnTo>
                            <a:pt x="46" y="123"/>
                          </a:lnTo>
                          <a:lnTo>
                            <a:pt x="38" y="130"/>
                          </a:lnTo>
                          <a:lnTo>
                            <a:pt x="31" y="130"/>
                          </a:lnTo>
                          <a:lnTo>
                            <a:pt x="23" y="138"/>
                          </a:lnTo>
                          <a:lnTo>
                            <a:pt x="15" y="123"/>
                          </a:lnTo>
                          <a:lnTo>
                            <a:pt x="8" y="107"/>
                          </a:lnTo>
                          <a:lnTo>
                            <a:pt x="0" y="92"/>
                          </a:lnTo>
                          <a:lnTo>
                            <a:pt x="0" y="77"/>
                          </a:lnTo>
                          <a:lnTo>
                            <a:pt x="0" y="61"/>
                          </a:lnTo>
                          <a:lnTo>
                            <a:pt x="0" y="46"/>
                          </a:lnTo>
                          <a:lnTo>
                            <a:pt x="0" y="38"/>
                          </a:lnTo>
                          <a:lnTo>
                            <a:pt x="8" y="31"/>
                          </a:lnTo>
                          <a:lnTo>
                            <a:pt x="15" y="23"/>
                          </a:lnTo>
                          <a:lnTo>
                            <a:pt x="23" y="15"/>
                          </a:lnTo>
                          <a:lnTo>
                            <a:pt x="38" y="8"/>
                          </a:lnTo>
                          <a:lnTo>
                            <a:pt x="54" y="8"/>
                          </a:lnTo>
                          <a:lnTo>
                            <a:pt x="61" y="0"/>
                          </a:lnTo>
                          <a:lnTo>
                            <a:pt x="84" y="0"/>
                          </a:lnTo>
                          <a:lnTo>
                            <a:pt x="107" y="0"/>
                          </a:lnTo>
                          <a:lnTo>
                            <a:pt x="115" y="0"/>
                          </a:lnTo>
                          <a:lnTo>
                            <a:pt x="122" y="8"/>
                          </a:lnTo>
                          <a:lnTo>
                            <a:pt x="130" y="8"/>
                          </a:lnTo>
                          <a:lnTo>
                            <a:pt x="130" y="15"/>
                          </a:lnTo>
                          <a:lnTo>
                            <a:pt x="130" y="31"/>
                          </a:lnTo>
                        </a:path>
                      </a:pathLst>
                    </a:custGeom>
                    <a:solidFill>
                      <a:srgbClr val="7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31" name="Freeform 55">
                      <a:extLst>
                        <a:ext uri="{FF2B5EF4-FFF2-40B4-BE49-F238E27FC236}">
                          <a16:creationId xmlns:a16="http://schemas.microsoft.com/office/drawing/2014/main" id="{304CC2C9-9C28-C68E-AA23-B2F558E644A7}"/>
                        </a:ext>
                      </a:extLst>
                    </p:cNvPr>
                    <p:cNvSpPr>
                      <a:spLocks/>
                    </p:cNvSpPr>
                    <p:nvPr/>
                  </p:nvSpPr>
                  <p:spPr bwMode="auto">
                    <a:xfrm>
                      <a:off x="1901" y="2595"/>
                      <a:ext cx="131" cy="139"/>
                    </a:xfrm>
                    <a:custGeom>
                      <a:avLst/>
                      <a:gdLst>
                        <a:gd name="T0" fmla="*/ 130 w 131"/>
                        <a:gd name="T1" fmla="*/ 31 h 139"/>
                        <a:gd name="T2" fmla="*/ 122 w 131"/>
                        <a:gd name="T3" fmla="*/ 31 h 139"/>
                        <a:gd name="T4" fmla="*/ 115 w 131"/>
                        <a:gd name="T5" fmla="*/ 38 h 139"/>
                        <a:gd name="T6" fmla="*/ 107 w 131"/>
                        <a:gd name="T7" fmla="*/ 38 h 139"/>
                        <a:gd name="T8" fmla="*/ 92 w 131"/>
                        <a:gd name="T9" fmla="*/ 38 h 139"/>
                        <a:gd name="T10" fmla="*/ 84 w 131"/>
                        <a:gd name="T11" fmla="*/ 46 h 139"/>
                        <a:gd name="T12" fmla="*/ 84 w 131"/>
                        <a:gd name="T13" fmla="*/ 54 h 139"/>
                        <a:gd name="T14" fmla="*/ 92 w 131"/>
                        <a:gd name="T15" fmla="*/ 54 h 139"/>
                        <a:gd name="T16" fmla="*/ 84 w 131"/>
                        <a:gd name="T17" fmla="*/ 61 h 139"/>
                        <a:gd name="T18" fmla="*/ 76 w 131"/>
                        <a:gd name="T19" fmla="*/ 69 h 139"/>
                        <a:gd name="T20" fmla="*/ 76 w 131"/>
                        <a:gd name="T21" fmla="*/ 77 h 139"/>
                        <a:gd name="T22" fmla="*/ 61 w 131"/>
                        <a:gd name="T23" fmla="*/ 84 h 139"/>
                        <a:gd name="T24" fmla="*/ 61 w 131"/>
                        <a:gd name="T25" fmla="*/ 77 h 139"/>
                        <a:gd name="T26" fmla="*/ 54 w 131"/>
                        <a:gd name="T27" fmla="*/ 77 h 139"/>
                        <a:gd name="T28" fmla="*/ 46 w 131"/>
                        <a:gd name="T29" fmla="*/ 69 h 139"/>
                        <a:gd name="T30" fmla="*/ 38 w 131"/>
                        <a:gd name="T31" fmla="*/ 84 h 139"/>
                        <a:gd name="T32" fmla="*/ 46 w 131"/>
                        <a:gd name="T33" fmla="*/ 107 h 139"/>
                        <a:gd name="T34" fmla="*/ 54 w 131"/>
                        <a:gd name="T35" fmla="*/ 107 h 139"/>
                        <a:gd name="T36" fmla="*/ 54 w 131"/>
                        <a:gd name="T37" fmla="*/ 115 h 139"/>
                        <a:gd name="T38" fmla="*/ 46 w 131"/>
                        <a:gd name="T39" fmla="*/ 123 h 139"/>
                        <a:gd name="T40" fmla="*/ 38 w 131"/>
                        <a:gd name="T41" fmla="*/ 130 h 139"/>
                        <a:gd name="T42" fmla="*/ 31 w 131"/>
                        <a:gd name="T43" fmla="*/ 130 h 139"/>
                        <a:gd name="T44" fmla="*/ 23 w 131"/>
                        <a:gd name="T45" fmla="*/ 138 h 139"/>
                        <a:gd name="T46" fmla="*/ 15 w 131"/>
                        <a:gd name="T47" fmla="*/ 123 h 139"/>
                        <a:gd name="T48" fmla="*/ 8 w 131"/>
                        <a:gd name="T49" fmla="*/ 107 h 139"/>
                        <a:gd name="T50" fmla="*/ 0 w 131"/>
                        <a:gd name="T51" fmla="*/ 92 h 139"/>
                        <a:gd name="T52" fmla="*/ 0 w 131"/>
                        <a:gd name="T53" fmla="*/ 77 h 139"/>
                        <a:gd name="T54" fmla="*/ 0 w 131"/>
                        <a:gd name="T55" fmla="*/ 61 h 139"/>
                        <a:gd name="T56" fmla="*/ 0 w 131"/>
                        <a:gd name="T57" fmla="*/ 46 h 139"/>
                        <a:gd name="T58" fmla="*/ 0 w 131"/>
                        <a:gd name="T59" fmla="*/ 38 h 139"/>
                        <a:gd name="T60" fmla="*/ 8 w 131"/>
                        <a:gd name="T61" fmla="*/ 31 h 139"/>
                        <a:gd name="T62" fmla="*/ 15 w 131"/>
                        <a:gd name="T63" fmla="*/ 23 h 139"/>
                        <a:gd name="T64" fmla="*/ 23 w 131"/>
                        <a:gd name="T65" fmla="*/ 15 h 139"/>
                        <a:gd name="T66" fmla="*/ 38 w 131"/>
                        <a:gd name="T67" fmla="*/ 8 h 139"/>
                        <a:gd name="T68" fmla="*/ 54 w 131"/>
                        <a:gd name="T69" fmla="*/ 8 h 139"/>
                        <a:gd name="T70" fmla="*/ 61 w 131"/>
                        <a:gd name="T71" fmla="*/ 0 h 139"/>
                        <a:gd name="T72" fmla="*/ 84 w 131"/>
                        <a:gd name="T73" fmla="*/ 0 h 139"/>
                        <a:gd name="T74" fmla="*/ 107 w 131"/>
                        <a:gd name="T75" fmla="*/ 0 h 139"/>
                        <a:gd name="T76" fmla="*/ 115 w 131"/>
                        <a:gd name="T77" fmla="*/ 0 h 139"/>
                        <a:gd name="T78" fmla="*/ 122 w 131"/>
                        <a:gd name="T79" fmla="*/ 8 h 139"/>
                        <a:gd name="T80" fmla="*/ 130 w 131"/>
                        <a:gd name="T81" fmla="*/ 8 h 139"/>
                        <a:gd name="T82" fmla="*/ 130 w 131"/>
                        <a:gd name="T83" fmla="*/ 15 h 139"/>
                        <a:gd name="T84" fmla="*/ 130 w 131"/>
                        <a:gd name="T85" fmla="*/ 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1" h="139">
                          <a:moveTo>
                            <a:pt x="130" y="31"/>
                          </a:moveTo>
                          <a:lnTo>
                            <a:pt x="122" y="31"/>
                          </a:lnTo>
                          <a:lnTo>
                            <a:pt x="115" y="38"/>
                          </a:lnTo>
                          <a:lnTo>
                            <a:pt x="107" y="38"/>
                          </a:lnTo>
                          <a:lnTo>
                            <a:pt x="92" y="38"/>
                          </a:lnTo>
                          <a:lnTo>
                            <a:pt x="84" y="46"/>
                          </a:lnTo>
                          <a:lnTo>
                            <a:pt x="84" y="54"/>
                          </a:lnTo>
                          <a:lnTo>
                            <a:pt x="92" y="54"/>
                          </a:lnTo>
                          <a:lnTo>
                            <a:pt x="84" y="61"/>
                          </a:lnTo>
                          <a:lnTo>
                            <a:pt x="76" y="69"/>
                          </a:lnTo>
                          <a:lnTo>
                            <a:pt x="76" y="77"/>
                          </a:lnTo>
                          <a:lnTo>
                            <a:pt x="61" y="84"/>
                          </a:lnTo>
                          <a:lnTo>
                            <a:pt x="61" y="77"/>
                          </a:lnTo>
                          <a:lnTo>
                            <a:pt x="54" y="77"/>
                          </a:lnTo>
                          <a:lnTo>
                            <a:pt x="46" y="69"/>
                          </a:lnTo>
                          <a:lnTo>
                            <a:pt x="38" y="84"/>
                          </a:lnTo>
                          <a:lnTo>
                            <a:pt x="46" y="107"/>
                          </a:lnTo>
                          <a:lnTo>
                            <a:pt x="54" y="107"/>
                          </a:lnTo>
                          <a:lnTo>
                            <a:pt x="54" y="115"/>
                          </a:lnTo>
                          <a:lnTo>
                            <a:pt x="46" y="123"/>
                          </a:lnTo>
                          <a:lnTo>
                            <a:pt x="38" y="130"/>
                          </a:lnTo>
                          <a:lnTo>
                            <a:pt x="31" y="130"/>
                          </a:lnTo>
                          <a:lnTo>
                            <a:pt x="23" y="138"/>
                          </a:lnTo>
                          <a:lnTo>
                            <a:pt x="15" y="123"/>
                          </a:lnTo>
                          <a:lnTo>
                            <a:pt x="8" y="107"/>
                          </a:lnTo>
                          <a:lnTo>
                            <a:pt x="0" y="92"/>
                          </a:lnTo>
                          <a:lnTo>
                            <a:pt x="0" y="77"/>
                          </a:lnTo>
                          <a:lnTo>
                            <a:pt x="0" y="61"/>
                          </a:lnTo>
                          <a:lnTo>
                            <a:pt x="0" y="46"/>
                          </a:lnTo>
                          <a:lnTo>
                            <a:pt x="0" y="38"/>
                          </a:lnTo>
                          <a:lnTo>
                            <a:pt x="8" y="31"/>
                          </a:lnTo>
                          <a:lnTo>
                            <a:pt x="15" y="23"/>
                          </a:lnTo>
                          <a:lnTo>
                            <a:pt x="23" y="15"/>
                          </a:lnTo>
                          <a:lnTo>
                            <a:pt x="38" y="8"/>
                          </a:lnTo>
                          <a:lnTo>
                            <a:pt x="54" y="8"/>
                          </a:lnTo>
                          <a:lnTo>
                            <a:pt x="61" y="0"/>
                          </a:lnTo>
                          <a:lnTo>
                            <a:pt x="84" y="0"/>
                          </a:lnTo>
                          <a:lnTo>
                            <a:pt x="107" y="0"/>
                          </a:lnTo>
                          <a:lnTo>
                            <a:pt x="115" y="0"/>
                          </a:lnTo>
                          <a:lnTo>
                            <a:pt x="122" y="8"/>
                          </a:lnTo>
                          <a:lnTo>
                            <a:pt x="130" y="8"/>
                          </a:lnTo>
                          <a:lnTo>
                            <a:pt x="130" y="15"/>
                          </a:lnTo>
                          <a:lnTo>
                            <a:pt x="130" y="31"/>
                          </a:lnTo>
                        </a:path>
                      </a:pathLst>
                    </a:custGeom>
                    <a:solidFill>
                      <a:srgbClr val="7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32" name="Freeform 56">
                      <a:extLst>
                        <a:ext uri="{FF2B5EF4-FFF2-40B4-BE49-F238E27FC236}">
                          <a16:creationId xmlns:a16="http://schemas.microsoft.com/office/drawing/2014/main" id="{4964402A-A8D2-3095-9E33-6254E1AFFAFA}"/>
                        </a:ext>
                      </a:extLst>
                    </p:cNvPr>
                    <p:cNvSpPr>
                      <a:spLocks/>
                    </p:cNvSpPr>
                    <p:nvPr/>
                  </p:nvSpPr>
                  <p:spPr bwMode="auto">
                    <a:xfrm>
                      <a:off x="1901" y="2595"/>
                      <a:ext cx="137" cy="137"/>
                    </a:xfrm>
                    <a:custGeom>
                      <a:avLst/>
                      <a:gdLst>
                        <a:gd name="T0" fmla="*/ 136 w 137"/>
                        <a:gd name="T1" fmla="*/ 24 h 137"/>
                        <a:gd name="T2" fmla="*/ 128 w 137"/>
                        <a:gd name="T3" fmla="*/ 32 h 137"/>
                        <a:gd name="T4" fmla="*/ 120 w 137"/>
                        <a:gd name="T5" fmla="*/ 40 h 137"/>
                        <a:gd name="T6" fmla="*/ 112 w 137"/>
                        <a:gd name="T7" fmla="*/ 40 h 137"/>
                        <a:gd name="T8" fmla="*/ 96 w 137"/>
                        <a:gd name="T9" fmla="*/ 40 h 137"/>
                        <a:gd name="T10" fmla="*/ 88 w 137"/>
                        <a:gd name="T11" fmla="*/ 48 h 137"/>
                        <a:gd name="T12" fmla="*/ 88 w 137"/>
                        <a:gd name="T13" fmla="*/ 56 h 137"/>
                        <a:gd name="T14" fmla="*/ 96 w 137"/>
                        <a:gd name="T15" fmla="*/ 56 h 137"/>
                        <a:gd name="T16" fmla="*/ 88 w 137"/>
                        <a:gd name="T17" fmla="*/ 64 h 137"/>
                        <a:gd name="T18" fmla="*/ 80 w 137"/>
                        <a:gd name="T19" fmla="*/ 72 h 137"/>
                        <a:gd name="T20" fmla="*/ 80 w 137"/>
                        <a:gd name="T21" fmla="*/ 80 h 137"/>
                        <a:gd name="T22" fmla="*/ 64 w 137"/>
                        <a:gd name="T23" fmla="*/ 80 h 137"/>
                        <a:gd name="T24" fmla="*/ 56 w 137"/>
                        <a:gd name="T25" fmla="*/ 80 h 137"/>
                        <a:gd name="T26" fmla="*/ 48 w 137"/>
                        <a:gd name="T27" fmla="*/ 72 h 137"/>
                        <a:gd name="T28" fmla="*/ 40 w 137"/>
                        <a:gd name="T29" fmla="*/ 88 h 137"/>
                        <a:gd name="T30" fmla="*/ 48 w 137"/>
                        <a:gd name="T31" fmla="*/ 112 h 137"/>
                        <a:gd name="T32" fmla="*/ 48 w 137"/>
                        <a:gd name="T33" fmla="*/ 120 h 137"/>
                        <a:gd name="T34" fmla="*/ 48 w 137"/>
                        <a:gd name="T35" fmla="*/ 128 h 137"/>
                        <a:gd name="T36" fmla="*/ 40 w 137"/>
                        <a:gd name="T37" fmla="*/ 136 h 137"/>
                        <a:gd name="T38" fmla="*/ 32 w 137"/>
                        <a:gd name="T39" fmla="*/ 136 h 137"/>
                        <a:gd name="T40" fmla="*/ 24 w 137"/>
                        <a:gd name="T41" fmla="*/ 136 h 137"/>
                        <a:gd name="T42" fmla="*/ 16 w 137"/>
                        <a:gd name="T43" fmla="*/ 128 h 137"/>
                        <a:gd name="T44" fmla="*/ 8 w 137"/>
                        <a:gd name="T45" fmla="*/ 112 h 137"/>
                        <a:gd name="T46" fmla="*/ 0 w 137"/>
                        <a:gd name="T47" fmla="*/ 96 h 137"/>
                        <a:gd name="T48" fmla="*/ 0 w 137"/>
                        <a:gd name="T49" fmla="*/ 80 h 137"/>
                        <a:gd name="T50" fmla="*/ 0 w 137"/>
                        <a:gd name="T51" fmla="*/ 64 h 137"/>
                        <a:gd name="T52" fmla="*/ 0 w 137"/>
                        <a:gd name="T53" fmla="*/ 48 h 137"/>
                        <a:gd name="T54" fmla="*/ 0 w 137"/>
                        <a:gd name="T55" fmla="*/ 40 h 137"/>
                        <a:gd name="T56" fmla="*/ 8 w 137"/>
                        <a:gd name="T57" fmla="*/ 32 h 137"/>
                        <a:gd name="T58" fmla="*/ 16 w 137"/>
                        <a:gd name="T59" fmla="*/ 24 h 137"/>
                        <a:gd name="T60" fmla="*/ 24 w 137"/>
                        <a:gd name="T61" fmla="*/ 16 h 137"/>
                        <a:gd name="T62" fmla="*/ 40 w 137"/>
                        <a:gd name="T63" fmla="*/ 8 h 137"/>
                        <a:gd name="T64" fmla="*/ 56 w 137"/>
                        <a:gd name="T65" fmla="*/ 8 h 137"/>
                        <a:gd name="T66" fmla="*/ 64 w 137"/>
                        <a:gd name="T67" fmla="*/ 0 h 137"/>
                        <a:gd name="T68" fmla="*/ 88 w 137"/>
                        <a:gd name="T69" fmla="*/ 0 h 137"/>
                        <a:gd name="T70" fmla="*/ 104 w 137"/>
                        <a:gd name="T71" fmla="*/ 0 h 137"/>
                        <a:gd name="T72" fmla="*/ 120 w 137"/>
                        <a:gd name="T73" fmla="*/ 0 h 137"/>
                        <a:gd name="T74" fmla="*/ 128 w 137"/>
                        <a:gd name="T75" fmla="*/ 0 h 137"/>
                        <a:gd name="T76" fmla="*/ 136 w 137"/>
                        <a:gd name="T77" fmla="*/ 8 h 137"/>
                        <a:gd name="T78" fmla="*/ 136 w 137"/>
                        <a:gd name="T79" fmla="*/ 16 h 137"/>
                        <a:gd name="T80" fmla="*/ 136 w 137"/>
                        <a:gd name="T81" fmla="*/ 2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7" h="137">
                          <a:moveTo>
                            <a:pt x="136" y="24"/>
                          </a:moveTo>
                          <a:lnTo>
                            <a:pt x="128" y="32"/>
                          </a:lnTo>
                          <a:lnTo>
                            <a:pt x="120" y="40"/>
                          </a:lnTo>
                          <a:lnTo>
                            <a:pt x="112" y="40"/>
                          </a:lnTo>
                          <a:lnTo>
                            <a:pt x="96" y="40"/>
                          </a:lnTo>
                          <a:lnTo>
                            <a:pt x="88" y="48"/>
                          </a:lnTo>
                          <a:lnTo>
                            <a:pt x="88" y="56"/>
                          </a:lnTo>
                          <a:lnTo>
                            <a:pt x="96" y="56"/>
                          </a:lnTo>
                          <a:lnTo>
                            <a:pt x="88" y="64"/>
                          </a:lnTo>
                          <a:lnTo>
                            <a:pt x="80" y="72"/>
                          </a:lnTo>
                          <a:lnTo>
                            <a:pt x="80" y="80"/>
                          </a:lnTo>
                          <a:lnTo>
                            <a:pt x="64" y="80"/>
                          </a:lnTo>
                          <a:lnTo>
                            <a:pt x="56" y="80"/>
                          </a:lnTo>
                          <a:lnTo>
                            <a:pt x="48" y="72"/>
                          </a:lnTo>
                          <a:lnTo>
                            <a:pt x="40" y="88"/>
                          </a:lnTo>
                          <a:lnTo>
                            <a:pt x="48" y="112"/>
                          </a:lnTo>
                          <a:lnTo>
                            <a:pt x="48" y="120"/>
                          </a:lnTo>
                          <a:lnTo>
                            <a:pt x="48" y="128"/>
                          </a:lnTo>
                          <a:lnTo>
                            <a:pt x="40" y="136"/>
                          </a:lnTo>
                          <a:lnTo>
                            <a:pt x="32" y="136"/>
                          </a:lnTo>
                          <a:lnTo>
                            <a:pt x="24" y="136"/>
                          </a:lnTo>
                          <a:lnTo>
                            <a:pt x="16" y="128"/>
                          </a:lnTo>
                          <a:lnTo>
                            <a:pt x="8" y="112"/>
                          </a:lnTo>
                          <a:lnTo>
                            <a:pt x="0" y="96"/>
                          </a:lnTo>
                          <a:lnTo>
                            <a:pt x="0" y="80"/>
                          </a:lnTo>
                          <a:lnTo>
                            <a:pt x="0" y="64"/>
                          </a:lnTo>
                          <a:lnTo>
                            <a:pt x="0" y="48"/>
                          </a:lnTo>
                          <a:lnTo>
                            <a:pt x="0" y="40"/>
                          </a:lnTo>
                          <a:lnTo>
                            <a:pt x="8" y="32"/>
                          </a:lnTo>
                          <a:lnTo>
                            <a:pt x="16" y="24"/>
                          </a:lnTo>
                          <a:lnTo>
                            <a:pt x="24" y="16"/>
                          </a:lnTo>
                          <a:lnTo>
                            <a:pt x="40" y="8"/>
                          </a:lnTo>
                          <a:lnTo>
                            <a:pt x="56" y="8"/>
                          </a:lnTo>
                          <a:lnTo>
                            <a:pt x="64" y="0"/>
                          </a:lnTo>
                          <a:lnTo>
                            <a:pt x="88" y="0"/>
                          </a:lnTo>
                          <a:lnTo>
                            <a:pt x="104" y="0"/>
                          </a:lnTo>
                          <a:lnTo>
                            <a:pt x="120" y="0"/>
                          </a:lnTo>
                          <a:lnTo>
                            <a:pt x="128" y="0"/>
                          </a:lnTo>
                          <a:lnTo>
                            <a:pt x="136" y="8"/>
                          </a:lnTo>
                          <a:lnTo>
                            <a:pt x="136" y="16"/>
                          </a:lnTo>
                          <a:lnTo>
                            <a:pt x="136" y="2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33" name="Freeform 57">
                      <a:extLst>
                        <a:ext uri="{FF2B5EF4-FFF2-40B4-BE49-F238E27FC236}">
                          <a16:creationId xmlns:a16="http://schemas.microsoft.com/office/drawing/2014/main" id="{9136A3F9-F65C-6797-C0DB-BE0404908F00}"/>
                        </a:ext>
                      </a:extLst>
                    </p:cNvPr>
                    <p:cNvSpPr>
                      <a:spLocks/>
                    </p:cNvSpPr>
                    <p:nvPr/>
                  </p:nvSpPr>
                  <p:spPr bwMode="auto">
                    <a:xfrm>
                      <a:off x="1941" y="3114"/>
                      <a:ext cx="73" cy="17"/>
                    </a:xfrm>
                    <a:custGeom>
                      <a:avLst/>
                      <a:gdLst>
                        <a:gd name="T0" fmla="*/ 0 w 73"/>
                        <a:gd name="T1" fmla="*/ 16 h 17"/>
                        <a:gd name="T2" fmla="*/ 24 w 73"/>
                        <a:gd name="T3" fmla="*/ 8 h 17"/>
                        <a:gd name="T4" fmla="*/ 64 w 73"/>
                        <a:gd name="T5" fmla="*/ 0 h 17"/>
                        <a:gd name="T6" fmla="*/ 72 w 73"/>
                        <a:gd name="T7" fmla="*/ 0 h 17"/>
                      </a:gdLst>
                      <a:ahLst/>
                      <a:cxnLst>
                        <a:cxn ang="0">
                          <a:pos x="T0" y="T1"/>
                        </a:cxn>
                        <a:cxn ang="0">
                          <a:pos x="T2" y="T3"/>
                        </a:cxn>
                        <a:cxn ang="0">
                          <a:pos x="T4" y="T5"/>
                        </a:cxn>
                        <a:cxn ang="0">
                          <a:pos x="T6" y="T7"/>
                        </a:cxn>
                      </a:cxnLst>
                      <a:rect l="0" t="0" r="r" b="b"/>
                      <a:pathLst>
                        <a:path w="73" h="17">
                          <a:moveTo>
                            <a:pt x="0" y="16"/>
                          </a:moveTo>
                          <a:lnTo>
                            <a:pt x="24" y="8"/>
                          </a:lnTo>
                          <a:lnTo>
                            <a:pt x="64" y="0"/>
                          </a:lnTo>
                          <a:lnTo>
                            <a:pt x="72"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34" name="Freeform 58">
                      <a:extLst>
                        <a:ext uri="{FF2B5EF4-FFF2-40B4-BE49-F238E27FC236}">
                          <a16:creationId xmlns:a16="http://schemas.microsoft.com/office/drawing/2014/main" id="{73CC001E-F37B-8230-4EE1-CBAFB1CC0BBC}"/>
                        </a:ext>
                      </a:extLst>
                    </p:cNvPr>
                    <p:cNvSpPr>
                      <a:spLocks/>
                    </p:cNvSpPr>
                    <p:nvPr/>
                  </p:nvSpPr>
                  <p:spPr bwMode="auto">
                    <a:xfrm>
                      <a:off x="2029" y="3066"/>
                      <a:ext cx="105" cy="25"/>
                    </a:xfrm>
                    <a:custGeom>
                      <a:avLst/>
                      <a:gdLst>
                        <a:gd name="T0" fmla="*/ 104 w 105"/>
                        <a:gd name="T1" fmla="*/ 24 h 25"/>
                        <a:gd name="T2" fmla="*/ 88 w 105"/>
                        <a:gd name="T3" fmla="*/ 16 h 25"/>
                        <a:gd name="T4" fmla="*/ 64 w 105"/>
                        <a:gd name="T5" fmla="*/ 8 h 25"/>
                        <a:gd name="T6" fmla="*/ 32 w 105"/>
                        <a:gd name="T7" fmla="*/ 8 h 25"/>
                        <a:gd name="T8" fmla="*/ 8 w 105"/>
                        <a:gd name="T9" fmla="*/ 0 h 25"/>
                        <a:gd name="T10" fmla="*/ 0 w 105"/>
                        <a:gd name="T11" fmla="*/ 8 h 25"/>
                      </a:gdLst>
                      <a:ahLst/>
                      <a:cxnLst>
                        <a:cxn ang="0">
                          <a:pos x="T0" y="T1"/>
                        </a:cxn>
                        <a:cxn ang="0">
                          <a:pos x="T2" y="T3"/>
                        </a:cxn>
                        <a:cxn ang="0">
                          <a:pos x="T4" y="T5"/>
                        </a:cxn>
                        <a:cxn ang="0">
                          <a:pos x="T6" y="T7"/>
                        </a:cxn>
                        <a:cxn ang="0">
                          <a:pos x="T8" y="T9"/>
                        </a:cxn>
                        <a:cxn ang="0">
                          <a:pos x="T10" y="T11"/>
                        </a:cxn>
                      </a:cxnLst>
                      <a:rect l="0" t="0" r="r" b="b"/>
                      <a:pathLst>
                        <a:path w="105" h="25">
                          <a:moveTo>
                            <a:pt x="104" y="24"/>
                          </a:moveTo>
                          <a:lnTo>
                            <a:pt x="88" y="16"/>
                          </a:lnTo>
                          <a:lnTo>
                            <a:pt x="64" y="8"/>
                          </a:lnTo>
                          <a:lnTo>
                            <a:pt x="32" y="8"/>
                          </a:lnTo>
                          <a:lnTo>
                            <a:pt x="8" y="0"/>
                          </a:lnTo>
                          <a:lnTo>
                            <a:pt x="0" y="8"/>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5835" name="Freeform 59">
                    <a:extLst>
                      <a:ext uri="{FF2B5EF4-FFF2-40B4-BE49-F238E27FC236}">
                        <a16:creationId xmlns:a16="http://schemas.microsoft.com/office/drawing/2014/main" id="{E3A6FCC0-10D5-45D3-3701-B9E75B8D53A8}"/>
                      </a:ext>
                    </a:extLst>
                  </p:cNvPr>
                  <p:cNvSpPr>
                    <a:spLocks/>
                  </p:cNvSpPr>
                  <p:nvPr/>
                </p:nvSpPr>
                <p:spPr bwMode="auto">
                  <a:xfrm>
                    <a:off x="1909" y="2827"/>
                    <a:ext cx="179" cy="330"/>
                  </a:xfrm>
                  <a:custGeom>
                    <a:avLst/>
                    <a:gdLst>
                      <a:gd name="T0" fmla="*/ 15 w 179"/>
                      <a:gd name="T1" fmla="*/ 94 h 330"/>
                      <a:gd name="T2" fmla="*/ 15 w 179"/>
                      <a:gd name="T3" fmla="*/ 118 h 330"/>
                      <a:gd name="T4" fmla="*/ 23 w 179"/>
                      <a:gd name="T5" fmla="*/ 140 h 330"/>
                      <a:gd name="T6" fmla="*/ 31 w 179"/>
                      <a:gd name="T7" fmla="*/ 172 h 330"/>
                      <a:gd name="T8" fmla="*/ 46 w 179"/>
                      <a:gd name="T9" fmla="*/ 188 h 330"/>
                      <a:gd name="T10" fmla="*/ 70 w 179"/>
                      <a:gd name="T11" fmla="*/ 258 h 330"/>
                      <a:gd name="T12" fmla="*/ 101 w 179"/>
                      <a:gd name="T13" fmla="*/ 313 h 330"/>
                      <a:gd name="T14" fmla="*/ 101 w 179"/>
                      <a:gd name="T15" fmla="*/ 329 h 330"/>
                      <a:gd name="T16" fmla="*/ 178 w 179"/>
                      <a:gd name="T17" fmla="*/ 329 h 330"/>
                      <a:gd name="T18" fmla="*/ 163 w 179"/>
                      <a:gd name="T19" fmla="*/ 298 h 330"/>
                      <a:gd name="T20" fmla="*/ 147 w 179"/>
                      <a:gd name="T21" fmla="*/ 266 h 330"/>
                      <a:gd name="T22" fmla="*/ 147 w 179"/>
                      <a:gd name="T23" fmla="*/ 243 h 330"/>
                      <a:gd name="T24" fmla="*/ 139 w 179"/>
                      <a:gd name="T25" fmla="*/ 188 h 330"/>
                      <a:gd name="T26" fmla="*/ 132 w 179"/>
                      <a:gd name="T27" fmla="*/ 164 h 330"/>
                      <a:gd name="T28" fmla="*/ 108 w 179"/>
                      <a:gd name="T29" fmla="*/ 102 h 330"/>
                      <a:gd name="T30" fmla="*/ 101 w 179"/>
                      <a:gd name="T31" fmla="*/ 55 h 330"/>
                      <a:gd name="T32" fmla="*/ 85 w 179"/>
                      <a:gd name="T33" fmla="*/ 31 h 330"/>
                      <a:gd name="T34" fmla="*/ 77 w 179"/>
                      <a:gd name="T35" fmla="*/ 16 h 330"/>
                      <a:gd name="T36" fmla="*/ 70 w 179"/>
                      <a:gd name="T37" fmla="*/ 0 h 330"/>
                      <a:gd name="T38" fmla="*/ 54 w 179"/>
                      <a:gd name="T39" fmla="*/ 0 h 330"/>
                      <a:gd name="T40" fmla="*/ 46 w 179"/>
                      <a:gd name="T41" fmla="*/ 0 h 330"/>
                      <a:gd name="T42" fmla="*/ 31 w 179"/>
                      <a:gd name="T43" fmla="*/ 0 h 330"/>
                      <a:gd name="T44" fmla="*/ 23 w 179"/>
                      <a:gd name="T45" fmla="*/ 0 h 330"/>
                      <a:gd name="T46" fmla="*/ 15 w 179"/>
                      <a:gd name="T47" fmla="*/ 8 h 330"/>
                      <a:gd name="T48" fmla="*/ 8 w 179"/>
                      <a:gd name="T49" fmla="*/ 16 h 330"/>
                      <a:gd name="T50" fmla="*/ 0 w 179"/>
                      <a:gd name="T51" fmla="*/ 24 h 330"/>
                      <a:gd name="T52" fmla="*/ 0 w 179"/>
                      <a:gd name="T53" fmla="*/ 31 h 330"/>
                      <a:gd name="T54" fmla="*/ 0 w 179"/>
                      <a:gd name="T55" fmla="*/ 47 h 330"/>
                      <a:gd name="T56" fmla="*/ 0 w 179"/>
                      <a:gd name="T57" fmla="*/ 55 h 330"/>
                      <a:gd name="T58" fmla="*/ 8 w 179"/>
                      <a:gd name="T59" fmla="*/ 71 h 330"/>
                      <a:gd name="T60" fmla="*/ 15 w 179"/>
                      <a:gd name="T61" fmla="*/ 9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 h="330">
                        <a:moveTo>
                          <a:pt x="15" y="94"/>
                        </a:moveTo>
                        <a:lnTo>
                          <a:pt x="15" y="118"/>
                        </a:lnTo>
                        <a:lnTo>
                          <a:pt x="23" y="140"/>
                        </a:lnTo>
                        <a:lnTo>
                          <a:pt x="31" y="172"/>
                        </a:lnTo>
                        <a:lnTo>
                          <a:pt x="46" y="188"/>
                        </a:lnTo>
                        <a:lnTo>
                          <a:pt x="70" y="258"/>
                        </a:lnTo>
                        <a:lnTo>
                          <a:pt x="101" y="313"/>
                        </a:lnTo>
                        <a:lnTo>
                          <a:pt x="101" y="329"/>
                        </a:lnTo>
                        <a:lnTo>
                          <a:pt x="178" y="329"/>
                        </a:lnTo>
                        <a:lnTo>
                          <a:pt x="163" y="298"/>
                        </a:lnTo>
                        <a:lnTo>
                          <a:pt x="147" y="266"/>
                        </a:lnTo>
                        <a:lnTo>
                          <a:pt x="147" y="243"/>
                        </a:lnTo>
                        <a:lnTo>
                          <a:pt x="139" y="188"/>
                        </a:lnTo>
                        <a:lnTo>
                          <a:pt x="132" y="164"/>
                        </a:lnTo>
                        <a:lnTo>
                          <a:pt x="108" y="102"/>
                        </a:lnTo>
                        <a:lnTo>
                          <a:pt x="101" y="55"/>
                        </a:lnTo>
                        <a:lnTo>
                          <a:pt x="85" y="31"/>
                        </a:lnTo>
                        <a:lnTo>
                          <a:pt x="77" y="16"/>
                        </a:lnTo>
                        <a:lnTo>
                          <a:pt x="70" y="0"/>
                        </a:lnTo>
                        <a:lnTo>
                          <a:pt x="54" y="0"/>
                        </a:lnTo>
                        <a:lnTo>
                          <a:pt x="46" y="0"/>
                        </a:lnTo>
                        <a:lnTo>
                          <a:pt x="31" y="0"/>
                        </a:lnTo>
                        <a:lnTo>
                          <a:pt x="23" y="0"/>
                        </a:lnTo>
                        <a:lnTo>
                          <a:pt x="15" y="8"/>
                        </a:lnTo>
                        <a:lnTo>
                          <a:pt x="8" y="16"/>
                        </a:lnTo>
                        <a:lnTo>
                          <a:pt x="0" y="24"/>
                        </a:lnTo>
                        <a:lnTo>
                          <a:pt x="0" y="31"/>
                        </a:lnTo>
                        <a:lnTo>
                          <a:pt x="0" y="47"/>
                        </a:lnTo>
                        <a:lnTo>
                          <a:pt x="0" y="55"/>
                        </a:lnTo>
                        <a:lnTo>
                          <a:pt x="8" y="71"/>
                        </a:lnTo>
                        <a:lnTo>
                          <a:pt x="15" y="94"/>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36" name="Freeform 60">
                    <a:extLst>
                      <a:ext uri="{FF2B5EF4-FFF2-40B4-BE49-F238E27FC236}">
                        <a16:creationId xmlns:a16="http://schemas.microsoft.com/office/drawing/2014/main" id="{55DE1365-B221-09CA-C89E-D28AA096E099}"/>
                      </a:ext>
                    </a:extLst>
                  </p:cNvPr>
                  <p:cNvSpPr>
                    <a:spLocks/>
                  </p:cNvSpPr>
                  <p:nvPr/>
                </p:nvSpPr>
                <p:spPr bwMode="auto">
                  <a:xfrm>
                    <a:off x="1909" y="2827"/>
                    <a:ext cx="179" cy="330"/>
                  </a:xfrm>
                  <a:custGeom>
                    <a:avLst/>
                    <a:gdLst>
                      <a:gd name="T0" fmla="*/ 15 w 179"/>
                      <a:gd name="T1" fmla="*/ 94 h 330"/>
                      <a:gd name="T2" fmla="*/ 15 w 179"/>
                      <a:gd name="T3" fmla="*/ 118 h 330"/>
                      <a:gd name="T4" fmla="*/ 23 w 179"/>
                      <a:gd name="T5" fmla="*/ 140 h 330"/>
                      <a:gd name="T6" fmla="*/ 31 w 179"/>
                      <a:gd name="T7" fmla="*/ 172 h 330"/>
                      <a:gd name="T8" fmla="*/ 46 w 179"/>
                      <a:gd name="T9" fmla="*/ 188 h 330"/>
                      <a:gd name="T10" fmla="*/ 70 w 179"/>
                      <a:gd name="T11" fmla="*/ 258 h 330"/>
                      <a:gd name="T12" fmla="*/ 101 w 179"/>
                      <a:gd name="T13" fmla="*/ 313 h 330"/>
                      <a:gd name="T14" fmla="*/ 101 w 179"/>
                      <a:gd name="T15" fmla="*/ 329 h 330"/>
                      <a:gd name="T16" fmla="*/ 178 w 179"/>
                      <a:gd name="T17" fmla="*/ 329 h 330"/>
                      <a:gd name="T18" fmla="*/ 163 w 179"/>
                      <a:gd name="T19" fmla="*/ 298 h 330"/>
                      <a:gd name="T20" fmla="*/ 147 w 179"/>
                      <a:gd name="T21" fmla="*/ 266 h 330"/>
                      <a:gd name="T22" fmla="*/ 147 w 179"/>
                      <a:gd name="T23" fmla="*/ 243 h 330"/>
                      <a:gd name="T24" fmla="*/ 139 w 179"/>
                      <a:gd name="T25" fmla="*/ 188 h 330"/>
                      <a:gd name="T26" fmla="*/ 132 w 179"/>
                      <a:gd name="T27" fmla="*/ 164 h 330"/>
                      <a:gd name="T28" fmla="*/ 108 w 179"/>
                      <a:gd name="T29" fmla="*/ 102 h 330"/>
                      <a:gd name="T30" fmla="*/ 101 w 179"/>
                      <a:gd name="T31" fmla="*/ 55 h 330"/>
                      <a:gd name="T32" fmla="*/ 85 w 179"/>
                      <a:gd name="T33" fmla="*/ 31 h 330"/>
                      <a:gd name="T34" fmla="*/ 77 w 179"/>
                      <a:gd name="T35" fmla="*/ 16 h 330"/>
                      <a:gd name="T36" fmla="*/ 70 w 179"/>
                      <a:gd name="T37" fmla="*/ 0 h 330"/>
                      <a:gd name="T38" fmla="*/ 54 w 179"/>
                      <a:gd name="T39" fmla="*/ 0 h 330"/>
                      <a:gd name="T40" fmla="*/ 46 w 179"/>
                      <a:gd name="T41" fmla="*/ 0 h 330"/>
                      <a:gd name="T42" fmla="*/ 31 w 179"/>
                      <a:gd name="T43" fmla="*/ 0 h 330"/>
                      <a:gd name="T44" fmla="*/ 23 w 179"/>
                      <a:gd name="T45" fmla="*/ 0 h 330"/>
                      <a:gd name="T46" fmla="*/ 15 w 179"/>
                      <a:gd name="T47" fmla="*/ 8 h 330"/>
                      <a:gd name="T48" fmla="*/ 8 w 179"/>
                      <a:gd name="T49" fmla="*/ 16 h 330"/>
                      <a:gd name="T50" fmla="*/ 0 w 179"/>
                      <a:gd name="T51" fmla="*/ 24 h 330"/>
                      <a:gd name="T52" fmla="*/ 0 w 179"/>
                      <a:gd name="T53" fmla="*/ 31 h 330"/>
                      <a:gd name="T54" fmla="*/ 0 w 179"/>
                      <a:gd name="T55" fmla="*/ 47 h 330"/>
                      <a:gd name="T56" fmla="*/ 0 w 179"/>
                      <a:gd name="T57" fmla="*/ 55 h 330"/>
                      <a:gd name="T58" fmla="*/ 8 w 179"/>
                      <a:gd name="T59" fmla="*/ 71 h 330"/>
                      <a:gd name="T60" fmla="*/ 15 w 179"/>
                      <a:gd name="T61" fmla="*/ 9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 h="330">
                        <a:moveTo>
                          <a:pt x="15" y="94"/>
                        </a:moveTo>
                        <a:lnTo>
                          <a:pt x="15" y="118"/>
                        </a:lnTo>
                        <a:lnTo>
                          <a:pt x="23" y="140"/>
                        </a:lnTo>
                        <a:lnTo>
                          <a:pt x="31" y="172"/>
                        </a:lnTo>
                        <a:lnTo>
                          <a:pt x="46" y="188"/>
                        </a:lnTo>
                        <a:lnTo>
                          <a:pt x="70" y="258"/>
                        </a:lnTo>
                        <a:lnTo>
                          <a:pt x="101" y="313"/>
                        </a:lnTo>
                        <a:lnTo>
                          <a:pt x="101" y="329"/>
                        </a:lnTo>
                        <a:lnTo>
                          <a:pt x="178" y="329"/>
                        </a:lnTo>
                        <a:lnTo>
                          <a:pt x="163" y="298"/>
                        </a:lnTo>
                        <a:lnTo>
                          <a:pt x="147" y="266"/>
                        </a:lnTo>
                        <a:lnTo>
                          <a:pt x="147" y="243"/>
                        </a:lnTo>
                        <a:lnTo>
                          <a:pt x="139" y="188"/>
                        </a:lnTo>
                        <a:lnTo>
                          <a:pt x="132" y="164"/>
                        </a:lnTo>
                        <a:lnTo>
                          <a:pt x="108" y="102"/>
                        </a:lnTo>
                        <a:lnTo>
                          <a:pt x="101" y="55"/>
                        </a:lnTo>
                        <a:lnTo>
                          <a:pt x="85" y="31"/>
                        </a:lnTo>
                        <a:lnTo>
                          <a:pt x="77" y="16"/>
                        </a:lnTo>
                        <a:lnTo>
                          <a:pt x="70" y="0"/>
                        </a:lnTo>
                        <a:lnTo>
                          <a:pt x="54" y="0"/>
                        </a:lnTo>
                        <a:lnTo>
                          <a:pt x="46" y="0"/>
                        </a:lnTo>
                        <a:lnTo>
                          <a:pt x="31" y="0"/>
                        </a:lnTo>
                        <a:lnTo>
                          <a:pt x="23" y="0"/>
                        </a:lnTo>
                        <a:lnTo>
                          <a:pt x="15" y="8"/>
                        </a:lnTo>
                        <a:lnTo>
                          <a:pt x="8" y="16"/>
                        </a:lnTo>
                        <a:lnTo>
                          <a:pt x="0" y="24"/>
                        </a:lnTo>
                        <a:lnTo>
                          <a:pt x="0" y="31"/>
                        </a:lnTo>
                        <a:lnTo>
                          <a:pt x="0" y="47"/>
                        </a:lnTo>
                        <a:lnTo>
                          <a:pt x="0" y="55"/>
                        </a:lnTo>
                        <a:lnTo>
                          <a:pt x="8" y="71"/>
                        </a:lnTo>
                        <a:lnTo>
                          <a:pt x="15" y="94"/>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37" name="Freeform 61">
                    <a:extLst>
                      <a:ext uri="{FF2B5EF4-FFF2-40B4-BE49-F238E27FC236}">
                        <a16:creationId xmlns:a16="http://schemas.microsoft.com/office/drawing/2014/main" id="{894B3E4B-E32D-E3A8-39B1-0A01A795CFA3}"/>
                      </a:ext>
                    </a:extLst>
                  </p:cNvPr>
                  <p:cNvSpPr>
                    <a:spLocks/>
                  </p:cNvSpPr>
                  <p:nvPr/>
                </p:nvSpPr>
                <p:spPr bwMode="auto">
                  <a:xfrm>
                    <a:off x="1909" y="2819"/>
                    <a:ext cx="185" cy="344"/>
                  </a:xfrm>
                  <a:custGeom>
                    <a:avLst/>
                    <a:gdLst>
                      <a:gd name="T0" fmla="*/ 8 w 185"/>
                      <a:gd name="T1" fmla="*/ 96 h 344"/>
                      <a:gd name="T2" fmla="*/ 16 w 185"/>
                      <a:gd name="T3" fmla="*/ 128 h 344"/>
                      <a:gd name="T4" fmla="*/ 24 w 185"/>
                      <a:gd name="T5" fmla="*/ 151 h 344"/>
                      <a:gd name="T6" fmla="*/ 32 w 185"/>
                      <a:gd name="T7" fmla="*/ 183 h 344"/>
                      <a:gd name="T8" fmla="*/ 48 w 185"/>
                      <a:gd name="T9" fmla="*/ 199 h 344"/>
                      <a:gd name="T10" fmla="*/ 72 w 185"/>
                      <a:gd name="T11" fmla="*/ 263 h 344"/>
                      <a:gd name="T12" fmla="*/ 96 w 185"/>
                      <a:gd name="T13" fmla="*/ 327 h 344"/>
                      <a:gd name="T14" fmla="*/ 104 w 185"/>
                      <a:gd name="T15" fmla="*/ 343 h 344"/>
                      <a:gd name="T16" fmla="*/ 184 w 185"/>
                      <a:gd name="T17" fmla="*/ 343 h 344"/>
                      <a:gd name="T18" fmla="*/ 168 w 185"/>
                      <a:gd name="T19" fmla="*/ 311 h 344"/>
                      <a:gd name="T20" fmla="*/ 152 w 185"/>
                      <a:gd name="T21" fmla="*/ 279 h 344"/>
                      <a:gd name="T22" fmla="*/ 152 w 185"/>
                      <a:gd name="T23" fmla="*/ 255 h 344"/>
                      <a:gd name="T24" fmla="*/ 144 w 185"/>
                      <a:gd name="T25" fmla="*/ 199 h 344"/>
                      <a:gd name="T26" fmla="*/ 136 w 185"/>
                      <a:gd name="T27" fmla="*/ 175 h 344"/>
                      <a:gd name="T28" fmla="*/ 112 w 185"/>
                      <a:gd name="T29" fmla="*/ 112 h 344"/>
                      <a:gd name="T30" fmla="*/ 96 w 185"/>
                      <a:gd name="T31" fmla="*/ 64 h 344"/>
                      <a:gd name="T32" fmla="*/ 88 w 185"/>
                      <a:gd name="T33" fmla="*/ 40 h 344"/>
                      <a:gd name="T34" fmla="*/ 80 w 185"/>
                      <a:gd name="T35" fmla="*/ 16 h 344"/>
                      <a:gd name="T36" fmla="*/ 72 w 185"/>
                      <a:gd name="T37" fmla="*/ 8 h 344"/>
                      <a:gd name="T38" fmla="*/ 56 w 185"/>
                      <a:gd name="T39" fmla="*/ 8 h 344"/>
                      <a:gd name="T40" fmla="*/ 48 w 185"/>
                      <a:gd name="T41" fmla="*/ 0 h 344"/>
                      <a:gd name="T42" fmla="*/ 32 w 185"/>
                      <a:gd name="T43" fmla="*/ 0 h 344"/>
                      <a:gd name="T44" fmla="*/ 16 w 185"/>
                      <a:gd name="T45" fmla="*/ 8 h 344"/>
                      <a:gd name="T46" fmla="*/ 16 w 185"/>
                      <a:gd name="T47" fmla="*/ 16 h 344"/>
                      <a:gd name="T48" fmla="*/ 8 w 185"/>
                      <a:gd name="T49" fmla="*/ 24 h 344"/>
                      <a:gd name="T50" fmla="*/ 0 w 185"/>
                      <a:gd name="T51" fmla="*/ 32 h 344"/>
                      <a:gd name="T52" fmla="*/ 0 w 185"/>
                      <a:gd name="T53" fmla="*/ 40 h 344"/>
                      <a:gd name="T54" fmla="*/ 0 w 185"/>
                      <a:gd name="T55" fmla="*/ 56 h 344"/>
                      <a:gd name="T56" fmla="*/ 0 w 185"/>
                      <a:gd name="T57" fmla="*/ 64 h 344"/>
                      <a:gd name="T58" fmla="*/ 8 w 185"/>
                      <a:gd name="T59" fmla="*/ 80 h 344"/>
                      <a:gd name="T60" fmla="*/ 8 w 185"/>
                      <a:gd name="T61" fmla="*/ 9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5" h="344">
                        <a:moveTo>
                          <a:pt x="8" y="96"/>
                        </a:moveTo>
                        <a:lnTo>
                          <a:pt x="16" y="128"/>
                        </a:lnTo>
                        <a:lnTo>
                          <a:pt x="24" y="151"/>
                        </a:lnTo>
                        <a:lnTo>
                          <a:pt x="32" y="183"/>
                        </a:lnTo>
                        <a:lnTo>
                          <a:pt x="48" y="199"/>
                        </a:lnTo>
                        <a:lnTo>
                          <a:pt x="72" y="263"/>
                        </a:lnTo>
                        <a:lnTo>
                          <a:pt x="96" y="327"/>
                        </a:lnTo>
                        <a:lnTo>
                          <a:pt x="104" y="343"/>
                        </a:lnTo>
                        <a:lnTo>
                          <a:pt x="184" y="343"/>
                        </a:lnTo>
                        <a:lnTo>
                          <a:pt x="168" y="311"/>
                        </a:lnTo>
                        <a:lnTo>
                          <a:pt x="152" y="279"/>
                        </a:lnTo>
                        <a:lnTo>
                          <a:pt x="152" y="255"/>
                        </a:lnTo>
                        <a:lnTo>
                          <a:pt x="144" y="199"/>
                        </a:lnTo>
                        <a:lnTo>
                          <a:pt x="136" y="175"/>
                        </a:lnTo>
                        <a:lnTo>
                          <a:pt x="112" y="112"/>
                        </a:lnTo>
                        <a:lnTo>
                          <a:pt x="96" y="64"/>
                        </a:lnTo>
                        <a:lnTo>
                          <a:pt x="88" y="40"/>
                        </a:lnTo>
                        <a:lnTo>
                          <a:pt x="80" y="16"/>
                        </a:lnTo>
                        <a:lnTo>
                          <a:pt x="72" y="8"/>
                        </a:lnTo>
                        <a:lnTo>
                          <a:pt x="56" y="8"/>
                        </a:lnTo>
                        <a:lnTo>
                          <a:pt x="48" y="0"/>
                        </a:lnTo>
                        <a:lnTo>
                          <a:pt x="32" y="0"/>
                        </a:lnTo>
                        <a:lnTo>
                          <a:pt x="16" y="8"/>
                        </a:lnTo>
                        <a:lnTo>
                          <a:pt x="16" y="16"/>
                        </a:lnTo>
                        <a:lnTo>
                          <a:pt x="8" y="24"/>
                        </a:lnTo>
                        <a:lnTo>
                          <a:pt x="0" y="32"/>
                        </a:lnTo>
                        <a:lnTo>
                          <a:pt x="0" y="40"/>
                        </a:lnTo>
                        <a:lnTo>
                          <a:pt x="0" y="56"/>
                        </a:lnTo>
                        <a:lnTo>
                          <a:pt x="0" y="64"/>
                        </a:lnTo>
                        <a:lnTo>
                          <a:pt x="8" y="80"/>
                        </a:lnTo>
                        <a:lnTo>
                          <a:pt x="8" y="96"/>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75838" name="Group 62">
              <a:extLst>
                <a:ext uri="{FF2B5EF4-FFF2-40B4-BE49-F238E27FC236}">
                  <a16:creationId xmlns:a16="http://schemas.microsoft.com/office/drawing/2014/main" id="{A439371F-3CD8-427D-280B-DC74D16A4D1D}"/>
                </a:ext>
              </a:extLst>
            </p:cNvPr>
            <p:cNvGrpSpPr>
              <a:grpSpLocks/>
            </p:cNvGrpSpPr>
            <p:nvPr/>
          </p:nvGrpSpPr>
          <p:grpSpPr bwMode="auto">
            <a:xfrm>
              <a:off x="1286" y="3258"/>
              <a:ext cx="1178" cy="586"/>
              <a:chOff x="1286" y="3258"/>
              <a:chExt cx="1178" cy="586"/>
            </a:xfrm>
          </p:grpSpPr>
          <p:sp>
            <p:nvSpPr>
              <p:cNvPr id="75839" name="Rectangle 63">
                <a:extLst>
                  <a:ext uri="{FF2B5EF4-FFF2-40B4-BE49-F238E27FC236}">
                    <a16:creationId xmlns:a16="http://schemas.microsoft.com/office/drawing/2014/main" id="{A98E56D2-9A17-B847-D526-AF360E1DA2EB}"/>
                  </a:ext>
                </a:extLst>
              </p:cNvPr>
              <p:cNvSpPr>
                <a:spLocks noChangeArrowheads="1"/>
              </p:cNvSpPr>
              <p:nvPr/>
            </p:nvSpPr>
            <p:spPr bwMode="auto">
              <a:xfrm>
                <a:off x="1971" y="3303"/>
                <a:ext cx="493"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200">
                    <a:solidFill>
                      <a:srgbClr val="000000"/>
                    </a:solidFill>
                  </a:rPr>
                  <a:t>Teacher</a:t>
                </a:r>
              </a:p>
            </p:txBody>
          </p:sp>
          <p:grpSp>
            <p:nvGrpSpPr>
              <p:cNvPr id="75840" name="Group 64">
                <a:extLst>
                  <a:ext uri="{FF2B5EF4-FFF2-40B4-BE49-F238E27FC236}">
                    <a16:creationId xmlns:a16="http://schemas.microsoft.com/office/drawing/2014/main" id="{5D519571-375F-6404-D629-D3D0F587429A}"/>
                  </a:ext>
                </a:extLst>
              </p:cNvPr>
              <p:cNvGrpSpPr>
                <a:grpSpLocks/>
              </p:cNvGrpSpPr>
              <p:nvPr/>
            </p:nvGrpSpPr>
            <p:grpSpPr bwMode="auto">
              <a:xfrm>
                <a:off x="1286" y="3258"/>
                <a:ext cx="770" cy="586"/>
                <a:chOff x="1286" y="3258"/>
                <a:chExt cx="770" cy="586"/>
              </a:xfrm>
            </p:grpSpPr>
            <p:sp>
              <p:nvSpPr>
                <p:cNvPr id="75841" name="Freeform 65">
                  <a:extLst>
                    <a:ext uri="{FF2B5EF4-FFF2-40B4-BE49-F238E27FC236}">
                      <a16:creationId xmlns:a16="http://schemas.microsoft.com/office/drawing/2014/main" id="{9C93CE6F-E312-9754-5A6A-777179DFA90A}"/>
                    </a:ext>
                  </a:extLst>
                </p:cNvPr>
                <p:cNvSpPr>
                  <a:spLocks/>
                </p:cNvSpPr>
                <p:nvPr/>
              </p:nvSpPr>
              <p:spPr bwMode="auto">
                <a:xfrm>
                  <a:off x="1294" y="3258"/>
                  <a:ext cx="554" cy="299"/>
                </a:xfrm>
                <a:custGeom>
                  <a:avLst/>
                  <a:gdLst>
                    <a:gd name="T0" fmla="*/ 0 w 554"/>
                    <a:gd name="T1" fmla="*/ 0 h 299"/>
                    <a:gd name="T2" fmla="*/ 553 w 554"/>
                    <a:gd name="T3" fmla="*/ 0 h 299"/>
                    <a:gd name="T4" fmla="*/ 553 w 554"/>
                    <a:gd name="T5" fmla="*/ 298 h 299"/>
                    <a:gd name="T6" fmla="*/ 0 w 554"/>
                    <a:gd name="T7" fmla="*/ 298 h 299"/>
                    <a:gd name="T8" fmla="*/ 0 w 554"/>
                    <a:gd name="T9" fmla="*/ 0 h 299"/>
                  </a:gdLst>
                  <a:ahLst/>
                  <a:cxnLst>
                    <a:cxn ang="0">
                      <a:pos x="T0" y="T1"/>
                    </a:cxn>
                    <a:cxn ang="0">
                      <a:pos x="T2" y="T3"/>
                    </a:cxn>
                    <a:cxn ang="0">
                      <a:pos x="T4" y="T5"/>
                    </a:cxn>
                    <a:cxn ang="0">
                      <a:pos x="T6" y="T7"/>
                    </a:cxn>
                    <a:cxn ang="0">
                      <a:pos x="T8" y="T9"/>
                    </a:cxn>
                  </a:cxnLst>
                  <a:rect l="0" t="0" r="r" b="b"/>
                  <a:pathLst>
                    <a:path w="554" h="299">
                      <a:moveTo>
                        <a:pt x="0" y="0"/>
                      </a:moveTo>
                      <a:lnTo>
                        <a:pt x="553" y="0"/>
                      </a:lnTo>
                      <a:lnTo>
                        <a:pt x="553" y="298"/>
                      </a:lnTo>
                      <a:lnTo>
                        <a:pt x="0" y="298"/>
                      </a:lnTo>
                      <a:lnTo>
                        <a:pt x="0" y="0"/>
                      </a:lnTo>
                    </a:path>
                  </a:pathLst>
                </a:custGeom>
                <a:solidFill>
                  <a:srgbClr val="00D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5842" name="Group 66">
                  <a:extLst>
                    <a:ext uri="{FF2B5EF4-FFF2-40B4-BE49-F238E27FC236}">
                      <a16:creationId xmlns:a16="http://schemas.microsoft.com/office/drawing/2014/main" id="{BF9F9836-8DEC-5DEE-5EBA-E8BCB30227D7}"/>
                    </a:ext>
                  </a:extLst>
                </p:cNvPr>
                <p:cNvGrpSpPr>
                  <a:grpSpLocks/>
                </p:cNvGrpSpPr>
                <p:nvPr/>
              </p:nvGrpSpPr>
              <p:grpSpPr bwMode="auto">
                <a:xfrm>
                  <a:off x="1518" y="3474"/>
                  <a:ext cx="163" cy="163"/>
                  <a:chOff x="1518" y="3474"/>
                  <a:chExt cx="163" cy="163"/>
                </a:xfrm>
              </p:grpSpPr>
              <p:sp>
                <p:nvSpPr>
                  <p:cNvPr id="75843" name="Freeform 67">
                    <a:extLst>
                      <a:ext uri="{FF2B5EF4-FFF2-40B4-BE49-F238E27FC236}">
                        <a16:creationId xmlns:a16="http://schemas.microsoft.com/office/drawing/2014/main" id="{7C8595C4-2322-4D68-B6BA-36E2F5197456}"/>
                      </a:ext>
                    </a:extLst>
                  </p:cNvPr>
                  <p:cNvSpPr>
                    <a:spLocks/>
                  </p:cNvSpPr>
                  <p:nvPr/>
                </p:nvSpPr>
                <p:spPr bwMode="auto">
                  <a:xfrm>
                    <a:off x="1566" y="3482"/>
                    <a:ext cx="115" cy="155"/>
                  </a:xfrm>
                  <a:custGeom>
                    <a:avLst/>
                    <a:gdLst>
                      <a:gd name="T0" fmla="*/ 0 w 115"/>
                      <a:gd name="T1" fmla="*/ 108 h 155"/>
                      <a:gd name="T2" fmla="*/ 8 w 115"/>
                      <a:gd name="T3" fmla="*/ 100 h 155"/>
                      <a:gd name="T4" fmla="*/ 0 w 115"/>
                      <a:gd name="T5" fmla="*/ 92 h 155"/>
                      <a:gd name="T6" fmla="*/ 0 w 115"/>
                      <a:gd name="T7" fmla="*/ 62 h 155"/>
                      <a:gd name="T8" fmla="*/ 0 w 115"/>
                      <a:gd name="T9" fmla="*/ 39 h 155"/>
                      <a:gd name="T10" fmla="*/ 8 w 115"/>
                      <a:gd name="T11" fmla="*/ 23 h 155"/>
                      <a:gd name="T12" fmla="*/ 23 w 115"/>
                      <a:gd name="T13" fmla="*/ 8 h 155"/>
                      <a:gd name="T14" fmla="*/ 46 w 115"/>
                      <a:gd name="T15" fmla="*/ 0 h 155"/>
                      <a:gd name="T16" fmla="*/ 61 w 115"/>
                      <a:gd name="T17" fmla="*/ 0 h 155"/>
                      <a:gd name="T18" fmla="*/ 84 w 115"/>
                      <a:gd name="T19" fmla="*/ 0 h 155"/>
                      <a:gd name="T20" fmla="*/ 99 w 115"/>
                      <a:gd name="T21" fmla="*/ 15 h 155"/>
                      <a:gd name="T22" fmla="*/ 106 w 115"/>
                      <a:gd name="T23" fmla="*/ 31 h 155"/>
                      <a:gd name="T24" fmla="*/ 114 w 115"/>
                      <a:gd name="T25" fmla="*/ 46 h 155"/>
                      <a:gd name="T26" fmla="*/ 114 w 115"/>
                      <a:gd name="T27" fmla="*/ 69 h 155"/>
                      <a:gd name="T28" fmla="*/ 114 w 115"/>
                      <a:gd name="T29" fmla="*/ 77 h 155"/>
                      <a:gd name="T30" fmla="*/ 114 w 115"/>
                      <a:gd name="T31" fmla="*/ 85 h 155"/>
                      <a:gd name="T32" fmla="*/ 114 w 115"/>
                      <a:gd name="T33" fmla="*/ 100 h 155"/>
                      <a:gd name="T34" fmla="*/ 106 w 115"/>
                      <a:gd name="T35" fmla="*/ 116 h 155"/>
                      <a:gd name="T36" fmla="*/ 91 w 115"/>
                      <a:gd name="T37" fmla="*/ 139 h 155"/>
                      <a:gd name="T38" fmla="*/ 76 w 115"/>
                      <a:gd name="T39" fmla="*/ 139 h 155"/>
                      <a:gd name="T40" fmla="*/ 61 w 115"/>
                      <a:gd name="T41" fmla="*/ 146 h 155"/>
                      <a:gd name="T42" fmla="*/ 53 w 115"/>
                      <a:gd name="T43" fmla="*/ 154 h 155"/>
                      <a:gd name="T44" fmla="*/ 0 w 115"/>
                      <a:gd name="T45" fmla="*/ 10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5" h="155">
                        <a:moveTo>
                          <a:pt x="0" y="108"/>
                        </a:moveTo>
                        <a:lnTo>
                          <a:pt x="8" y="100"/>
                        </a:lnTo>
                        <a:lnTo>
                          <a:pt x="0" y="92"/>
                        </a:lnTo>
                        <a:lnTo>
                          <a:pt x="0" y="62"/>
                        </a:lnTo>
                        <a:lnTo>
                          <a:pt x="0" y="39"/>
                        </a:lnTo>
                        <a:lnTo>
                          <a:pt x="8" y="23"/>
                        </a:lnTo>
                        <a:lnTo>
                          <a:pt x="23" y="8"/>
                        </a:lnTo>
                        <a:lnTo>
                          <a:pt x="46" y="0"/>
                        </a:lnTo>
                        <a:lnTo>
                          <a:pt x="61" y="0"/>
                        </a:lnTo>
                        <a:lnTo>
                          <a:pt x="84" y="0"/>
                        </a:lnTo>
                        <a:lnTo>
                          <a:pt x="99" y="15"/>
                        </a:lnTo>
                        <a:lnTo>
                          <a:pt x="106" y="31"/>
                        </a:lnTo>
                        <a:lnTo>
                          <a:pt x="114" y="46"/>
                        </a:lnTo>
                        <a:lnTo>
                          <a:pt x="114" y="69"/>
                        </a:lnTo>
                        <a:lnTo>
                          <a:pt x="114" y="77"/>
                        </a:lnTo>
                        <a:lnTo>
                          <a:pt x="114" y="85"/>
                        </a:lnTo>
                        <a:lnTo>
                          <a:pt x="114" y="100"/>
                        </a:lnTo>
                        <a:lnTo>
                          <a:pt x="106" y="116"/>
                        </a:lnTo>
                        <a:lnTo>
                          <a:pt x="91" y="139"/>
                        </a:lnTo>
                        <a:lnTo>
                          <a:pt x="76" y="139"/>
                        </a:lnTo>
                        <a:lnTo>
                          <a:pt x="61" y="146"/>
                        </a:lnTo>
                        <a:lnTo>
                          <a:pt x="53" y="154"/>
                        </a:lnTo>
                        <a:lnTo>
                          <a:pt x="0" y="108"/>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44" name="Freeform 68">
                    <a:extLst>
                      <a:ext uri="{FF2B5EF4-FFF2-40B4-BE49-F238E27FC236}">
                        <a16:creationId xmlns:a16="http://schemas.microsoft.com/office/drawing/2014/main" id="{28B923DA-5AD3-550E-9285-7B586BA1DCE0}"/>
                      </a:ext>
                    </a:extLst>
                  </p:cNvPr>
                  <p:cNvSpPr>
                    <a:spLocks/>
                  </p:cNvSpPr>
                  <p:nvPr/>
                </p:nvSpPr>
                <p:spPr bwMode="auto">
                  <a:xfrm>
                    <a:off x="1566" y="3482"/>
                    <a:ext cx="115" cy="155"/>
                  </a:xfrm>
                  <a:custGeom>
                    <a:avLst/>
                    <a:gdLst>
                      <a:gd name="T0" fmla="*/ 0 w 115"/>
                      <a:gd name="T1" fmla="*/ 108 h 155"/>
                      <a:gd name="T2" fmla="*/ 8 w 115"/>
                      <a:gd name="T3" fmla="*/ 100 h 155"/>
                      <a:gd name="T4" fmla="*/ 0 w 115"/>
                      <a:gd name="T5" fmla="*/ 92 h 155"/>
                      <a:gd name="T6" fmla="*/ 0 w 115"/>
                      <a:gd name="T7" fmla="*/ 62 h 155"/>
                      <a:gd name="T8" fmla="*/ 0 w 115"/>
                      <a:gd name="T9" fmla="*/ 39 h 155"/>
                      <a:gd name="T10" fmla="*/ 8 w 115"/>
                      <a:gd name="T11" fmla="*/ 23 h 155"/>
                      <a:gd name="T12" fmla="*/ 23 w 115"/>
                      <a:gd name="T13" fmla="*/ 8 h 155"/>
                      <a:gd name="T14" fmla="*/ 46 w 115"/>
                      <a:gd name="T15" fmla="*/ 0 h 155"/>
                      <a:gd name="T16" fmla="*/ 61 w 115"/>
                      <a:gd name="T17" fmla="*/ 0 h 155"/>
                      <a:gd name="T18" fmla="*/ 84 w 115"/>
                      <a:gd name="T19" fmla="*/ 0 h 155"/>
                      <a:gd name="T20" fmla="*/ 99 w 115"/>
                      <a:gd name="T21" fmla="*/ 15 h 155"/>
                      <a:gd name="T22" fmla="*/ 106 w 115"/>
                      <a:gd name="T23" fmla="*/ 31 h 155"/>
                      <a:gd name="T24" fmla="*/ 114 w 115"/>
                      <a:gd name="T25" fmla="*/ 46 h 155"/>
                      <a:gd name="T26" fmla="*/ 114 w 115"/>
                      <a:gd name="T27" fmla="*/ 69 h 155"/>
                      <a:gd name="T28" fmla="*/ 114 w 115"/>
                      <a:gd name="T29" fmla="*/ 77 h 155"/>
                      <a:gd name="T30" fmla="*/ 114 w 115"/>
                      <a:gd name="T31" fmla="*/ 85 h 155"/>
                      <a:gd name="T32" fmla="*/ 114 w 115"/>
                      <a:gd name="T33" fmla="*/ 100 h 155"/>
                      <a:gd name="T34" fmla="*/ 106 w 115"/>
                      <a:gd name="T35" fmla="*/ 116 h 155"/>
                      <a:gd name="T36" fmla="*/ 91 w 115"/>
                      <a:gd name="T37" fmla="*/ 139 h 155"/>
                      <a:gd name="T38" fmla="*/ 76 w 115"/>
                      <a:gd name="T39" fmla="*/ 139 h 155"/>
                      <a:gd name="T40" fmla="*/ 61 w 115"/>
                      <a:gd name="T41" fmla="*/ 146 h 155"/>
                      <a:gd name="T42" fmla="*/ 53 w 115"/>
                      <a:gd name="T43" fmla="*/ 154 h 155"/>
                      <a:gd name="T44" fmla="*/ 0 w 115"/>
                      <a:gd name="T45" fmla="*/ 10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5" h="155">
                        <a:moveTo>
                          <a:pt x="0" y="108"/>
                        </a:moveTo>
                        <a:lnTo>
                          <a:pt x="8" y="100"/>
                        </a:lnTo>
                        <a:lnTo>
                          <a:pt x="0" y="92"/>
                        </a:lnTo>
                        <a:lnTo>
                          <a:pt x="0" y="62"/>
                        </a:lnTo>
                        <a:lnTo>
                          <a:pt x="0" y="39"/>
                        </a:lnTo>
                        <a:lnTo>
                          <a:pt x="8" y="23"/>
                        </a:lnTo>
                        <a:lnTo>
                          <a:pt x="23" y="8"/>
                        </a:lnTo>
                        <a:lnTo>
                          <a:pt x="46" y="0"/>
                        </a:lnTo>
                        <a:lnTo>
                          <a:pt x="61" y="0"/>
                        </a:lnTo>
                        <a:lnTo>
                          <a:pt x="84" y="0"/>
                        </a:lnTo>
                        <a:lnTo>
                          <a:pt x="99" y="15"/>
                        </a:lnTo>
                        <a:lnTo>
                          <a:pt x="106" y="31"/>
                        </a:lnTo>
                        <a:lnTo>
                          <a:pt x="114" y="46"/>
                        </a:lnTo>
                        <a:lnTo>
                          <a:pt x="114" y="69"/>
                        </a:lnTo>
                        <a:lnTo>
                          <a:pt x="114" y="77"/>
                        </a:lnTo>
                        <a:lnTo>
                          <a:pt x="114" y="85"/>
                        </a:lnTo>
                        <a:lnTo>
                          <a:pt x="114" y="100"/>
                        </a:lnTo>
                        <a:lnTo>
                          <a:pt x="106" y="116"/>
                        </a:lnTo>
                        <a:lnTo>
                          <a:pt x="91" y="139"/>
                        </a:lnTo>
                        <a:lnTo>
                          <a:pt x="76" y="139"/>
                        </a:lnTo>
                        <a:lnTo>
                          <a:pt x="61" y="146"/>
                        </a:lnTo>
                        <a:lnTo>
                          <a:pt x="53" y="154"/>
                        </a:lnTo>
                        <a:lnTo>
                          <a:pt x="0" y="108"/>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45" name="Freeform 69">
                    <a:extLst>
                      <a:ext uri="{FF2B5EF4-FFF2-40B4-BE49-F238E27FC236}">
                        <a16:creationId xmlns:a16="http://schemas.microsoft.com/office/drawing/2014/main" id="{2BC6344E-04A4-6B4F-DE1E-CA6D6934804E}"/>
                      </a:ext>
                    </a:extLst>
                  </p:cNvPr>
                  <p:cNvSpPr>
                    <a:spLocks/>
                  </p:cNvSpPr>
                  <p:nvPr/>
                </p:nvSpPr>
                <p:spPr bwMode="auto">
                  <a:xfrm>
                    <a:off x="1558" y="3474"/>
                    <a:ext cx="115" cy="123"/>
                  </a:xfrm>
                  <a:custGeom>
                    <a:avLst/>
                    <a:gdLst>
                      <a:gd name="T0" fmla="*/ 8 w 115"/>
                      <a:gd name="T1" fmla="*/ 107 h 123"/>
                      <a:gd name="T2" fmla="*/ 0 w 115"/>
                      <a:gd name="T3" fmla="*/ 76 h 123"/>
                      <a:gd name="T4" fmla="*/ 0 w 115"/>
                      <a:gd name="T5" fmla="*/ 61 h 123"/>
                      <a:gd name="T6" fmla="*/ 8 w 115"/>
                      <a:gd name="T7" fmla="*/ 38 h 123"/>
                      <a:gd name="T8" fmla="*/ 8 w 115"/>
                      <a:gd name="T9" fmla="*/ 23 h 123"/>
                      <a:gd name="T10" fmla="*/ 23 w 115"/>
                      <a:gd name="T11" fmla="*/ 8 h 123"/>
                      <a:gd name="T12" fmla="*/ 46 w 115"/>
                      <a:gd name="T13" fmla="*/ 0 h 123"/>
                      <a:gd name="T14" fmla="*/ 68 w 115"/>
                      <a:gd name="T15" fmla="*/ 0 h 123"/>
                      <a:gd name="T16" fmla="*/ 76 w 115"/>
                      <a:gd name="T17" fmla="*/ 8 h 123"/>
                      <a:gd name="T18" fmla="*/ 91 w 115"/>
                      <a:gd name="T19" fmla="*/ 8 h 123"/>
                      <a:gd name="T20" fmla="*/ 99 w 115"/>
                      <a:gd name="T21" fmla="*/ 15 h 123"/>
                      <a:gd name="T22" fmla="*/ 114 w 115"/>
                      <a:gd name="T23" fmla="*/ 23 h 123"/>
                      <a:gd name="T24" fmla="*/ 114 w 115"/>
                      <a:gd name="T25" fmla="*/ 31 h 123"/>
                      <a:gd name="T26" fmla="*/ 106 w 115"/>
                      <a:gd name="T27" fmla="*/ 23 h 123"/>
                      <a:gd name="T28" fmla="*/ 91 w 115"/>
                      <a:gd name="T29" fmla="*/ 23 h 123"/>
                      <a:gd name="T30" fmla="*/ 99 w 115"/>
                      <a:gd name="T31" fmla="*/ 31 h 123"/>
                      <a:gd name="T32" fmla="*/ 106 w 115"/>
                      <a:gd name="T33" fmla="*/ 38 h 123"/>
                      <a:gd name="T34" fmla="*/ 114 w 115"/>
                      <a:gd name="T35" fmla="*/ 46 h 123"/>
                      <a:gd name="T36" fmla="*/ 114 w 115"/>
                      <a:gd name="T37" fmla="*/ 53 h 123"/>
                      <a:gd name="T38" fmla="*/ 114 w 115"/>
                      <a:gd name="T39" fmla="*/ 61 h 123"/>
                      <a:gd name="T40" fmla="*/ 114 w 115"/>
                      <a:gd name="T41" fmla="*/ 69 h 123"/>
                      <a:gd name="T42" fmla="*/ 114 w 115"/>
                      <a:gd name="T43" fmla="*/ 84 h 123"/>
                      <a:gd name="T44" fmla="*/ 106 w 115"/>
                      <a:gd name="T45" fmla="*/ 92 h 123"/>
                      <a:gd name="T46" fmla="*/ 106 w 115"/>
                      <a:gd name="T47" fmla="*/ 84 h 123"/>
                      <a:gd name="T48" fmla="*/ 99 w 115"/>
                      <a:gd name="T49" fmla="*/ 76 h 123"/>
                      <a:gd name="T50" fmla="*/ 91 w 115"/>
                      <a:gd name="T51" fmla="*/ 76 h 123"/>
                      <a:gd name="T52" fmla="*/ 84 w 115"/>
                      <a:gd name="T53" fmla="*/ 84 h 123"/>
                      <a:gd name="T54" fmla="*/ 76 w 115"/>
                      <a:gd name="T55" fmla="*/ 99 h 123"/>
                      <a:gd name="T56" fmla="*/ 68 w 115"/>
                      <a:gd name="T57" fmla="*/ 107 h 123"/>
                      <a:gd name="T58" fmla="*/ 76 w 115"/>
                      <a:gd name="T59" fmla="*/ 114 h 123"/>
                      <a:gd name="T60" fmla="*/ 84 w 115"/>
                      <a:gd name="T61" fmla="*/ 114 h 123"/>
                      <a:gd name="T62" fmla="*/ 61 w 115"/>
                      <a:gd name="T63" fmla="*/ 122 h 123"/>
                      <a:gd name="T64" fmla="*/ 46 w 115"/>
                      <a:gd name="T65" fmla="*/ 122 h 123"/>
                      <a:gd name="T66" fmla="*/ 30 w 115"/>
                      <a:gd name="T67" fmla="*/ 122 h 123"/>
                      <a:gd name="T68" fmla="*/ 15 w 115"/>
                      <a:gd name="T69" fmla="*/ 114 h 123"/>
                      <a:gd name="T70" fmla="*/ 8 w 115"/>
                      <a:gd name="T71"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 h="123">
                        <a:moveTo>
                          <a:pt x="8" y="107"/>
                        </a:moveTo>
                        <a:lnTo>
                          <a:pt x="0" y="76"/>
                        </a:lnTo>
                        <a:lnTo>
                          <a:pt x="0" y="61"/>
                        </a:lnTo>
                        <a:lnTo>
                          <a:pt x="8" y="38"/>
                        </a:lnTo>
                        <a:lnTo>
                          <a:pt x="8" y="23"/>
                        </a:lnTo>
                        <a:lnTo>
                          <a:pt x="23" y="8"/>
                        </a:lnTo>
                        <a:lnTo>
                          <a:pt x="46" y="0"/>
                        </a:lnTo>
                        <a:lnTo>
                          <a:pt x="68" y="0"/>
                        </a:lnTo>
                        <a:lnTo>
                          <a:pt x="76" y="8"/>
                        </a:lnTo>
                        <a:lnTo>
                          <a:pt x="91" y="8"/>
                        </a:lnTo>
                        <a:lnTo>
                          <a:pt x="99" y="15"/>
                        </a:lnTo>
                        <a:lnTo>
                          <a:pt x="114" y="23"/>
                        </a:lnTo>
                        <a:lnTo>
                          <a:pt x="114" y="31"/>
                        </a:lnTo>
                        <a:lnTo>
                          <a:pt x="106" y="23"/>
                        </a:lnTo>
                        <a:lnTo>
                          <a:pt x="91" y="23"/>
                        </a:lnTo>
                        <a:lnTo>
                          <a:pt x="99" y="31"/>
                        </a:lnTo>
                        <a:lnTo>
                          <a:pt x="106" y="38"/>
                        </a:lnTo>
                        <a:lnTo>
                          <a:pt x="114" y="46"/>
                        </a:lnTo>
                        <a:lnTo>
                          <a:pt x="114" y="53"/>
                        </a:lnTo>
                        <a:lnTo>
                          <a:pt x="114" y="61"/>
                        </a:lnTo>
                        <a:lnTo>
                          <a:pt x="114" y="69"/>
                        </a:lnTo>
                        <a:lnTo>
                          <a:pt x="114" y="84"/>
                        </a:lnTo>
                        <a:lnTo>
                          <a:pt x="106" y="92"/>
                        </a:lnTo>
                        <a:lnTo>
                          <a:pt x="106" y="84"/>
                        </a:lnTo>
                        <a:lnTo>
                          <a:pt x="99" y="76"/>
                        </a:lnTo>
                        <a:lnTo>
                          <a:pt x="91" y="76"/>
                        </a:lnTo>
                        <a:lnTo>
                          <a:pt x="84" y="84"/>
                        </a:lnTo>
                        <a:lnTo>
                          <a:pt x="76" y="99"/>
                        </a:lnTo>
                        <a:lnTo>
                          <a:pt x="68" y="107"/>
                        </a:lnTo>
                        <a:lnTo>
                          <a:pt x="76" y="114"/>
                        </a:lnTo>
                        <a:lnTo>
                          <a:pt x="84" y="114"/>
                        </a:lnTo>
                        <a:lnTo>
                          <a:pt x="61" y="122"/>
                        </a:lnTo>
                        <a:lnTo>
                          <a:pt x="46" y="122"/>
                        </a:lnTo>
                        <a:lnTo>
                          <a:pt x="30" y="122"/>
                        </a:lnTo>
                        <a:lnTo>
                          <a:pt x="15" y="114"/>
                        </a:lnTo>
                        <a:lnTo>
                          <a:pt x="8" y="107"/>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46" name="Freeform 70">
                    <a:extLst>
                      <a:ext uri="{FF2B5EF4-FFF2-40B4-BE49-F238E27FC236}">
                        <a16:creationId xmlns:a16="http://schemas.microsoft.com/office/drawing/2014/main" id="{95E8AB46-68DF-1348-5824-7800D29A3AD5}"/>
                      </a:ext>
                    </a:extLst>
                  </p:cNvPr>
                  <p:cNvSpPr>
                    <a:spLocks/>
                  </p:cNvSpPr>
                  <p:nvPr/>
                </p:nvSpPr>
                <p:spPr bwMode="auto">
                  <a:xfrm>
                    <a:off x="1558" y="3474"/>
                    <a:ext cx="115" cy="123"/>
                  </a:xfrm>
                  <a:custGeom>
                    <a:avLst/>
                    <a:gdLst>
                      <a:gd name="T0" fmla="*/ 8 w 115"/>
                      <a:gd name="T1" fmla="*/ 107 h 123"/>
                      <a:gd name="T2" fmla="*/ 0 w 115"/>
                      <a:gd name="T3" fmla="*/ 76 h 123"/>
                      <a:gd name="T4" fmla="*/ 0 w 115"/>
                      <a:gd name="T5" fmla="*/ 61 h 123"/>
                      <a:gd name="T6" fmla="*/ 8 w 115"/>
                      <a:gd name="T7" fmla="*/ 38 h 123"/>
                      <a:gd name="T8" fmla="*/ 8 w 115"/>
                      <a:gd name="T9" fmla="*/ 23 h 123"/>
                      <a:gd name="T10" fmla="*/ 23 w 115"/>
                      <a:gd name="T11" fmla="*/ 8 h 123"/>
                      <a:gd name="T12" fmla="*/ 46 w 115"/>
                      <a:gd name="T13" fmla="*/ 0 h 123"/>
                      <a:gd name="T14" fmla="*/ 68 w 115"/>
                      <a:gd name="T15" fmla="*/ 0 h 123"/>
                      <a:gd name="T16" fmla="*/ 76 w 115"/>
                      <a:gd name="T17" fmla="*/ 8 h 123"/>
                      <a:gd name="T18" fmla="*/ 91 w 115"/>
                      <a:gd name="T19" fmla="*/ 8 h 123"/>
                      <a:gd name="T20" fmla="*/ 99 w 115"/>
                      <a:gd name="T21" fmla="*/ 15 h 123"/>
                      <a:gd name="T22" fmla="*/ 114 w 115"/>
                      <a:gd name="T23" fmla="*/ 23 h 123"/>
                      <a:gd name="T24" fmla="*/ 114 w 115"/>
                      <a:gd name="T25" fmla="*/ 31 h 123"/>
                      <a:gd name="T26" fmla="*/ 106 w 115"/>
                      <a:gd name="T27" fmla="*/ 23 h 123"/>
                      <a:gd name="T28" fmla="*/ 91 w 115"/>
                      <a:gd name="T29" fmla="*/ 23 h 123"/>
                      <a:gd name="T30" fmla="*/ 99 w 115"/>
                      <a:gd name="T31" fmla="*/ 31 h 123"/>
                      <a:gd name="T32" fmla="*/ 106 w 115"/>
                      <a:gd name="T33" fmla="*/ 38 h 123"/>
                      <a:gd name="T34" fmla="*/ 114 w 115"/>
                      <a:gd name="T35" fmla="*/ 46 h 123"/>
                      <a:gd name="T36" fmla="*/ 114 w 115"/>
                      <a:gd name="T37" fmla="*/ 53 h 123"/>
                      <a:gd name="T38" fmla="*/ 114 w 115"/>
                      <a:gd name="T39" fmla="*/ 61 h 123"/>
                      <a:gd name="T40" fmla="*/ 114 w 115"/>
                      <a:gd name="T41" fmla="*/ 69 h 123"/>
                      <a:gd name="T42" fmla="*/ 114 w 115"/>
                      <a:gd name="T43" fmla="*/ 84 h 123"/>
                      <a:gd name="T44" fmla="*/ 106 w 115"/>
                      <a:gd name="T45" fmla="*/ 92 h 123"/>
                      <a:gd name="T46" fmla="*/ 106 w 115"/>
                      <a:gd name="T47" fmla="*/ 84 h 123"/>
                      <a:gd name="T48" fmla="*/ 99 w 115"/>
                      <a:gd name="T49" fmla="*/ 76 h 123"/>
                      <a:gd name="T50" fmla="*/ 91 w 115"/>
                      <a:gd name="T51" fmla="*/ 76 h 123"/>
                      <a:gd name="T52" fmla="*/ 84 w 115"/>
                      <a:gd name="T53" fmla="*/ 84 h 123"/>
                      <a:gd name="T54" fmla="*/ 76 w 115"/>
                      <a:gd name="T55" fmla="*/ 99 h 123"/>
                      <a:gd name="T56" fmla="*/ 68 w 115"/>
                      <a:gd name="T57" fmla="*/ 107 h 123"/>
                      <a:gd name="T58" fmla="*/ 76 w 115"/>
                      <a:gd name="T59" fmla="*/ 114 h 123"/>
                      <a:gd name="T60" fmla="*/ 84 w 115"/>
                      <a:gd name="T61" fmla="*/ 114 h 123"/>
                      <a:gd name="T62" fmla="*/ 61 w 115"/>
                      <a:gd name="T63" fmla="*/ 122 h 123"/>
                      <a:gd name="T64" fmla="*/ 46 w 115"/>
                      <a:gd name="T65" fmla="*/ 122 h 123"/>
                      <a:gd name="T66" fmla="*/ 30 w 115"/>
                      <a:gd name="T67" fmla="*/ 122 h 123"/>
                      <a:gd name="T68" fmla="*/ 15 w 115"/>
                      <a:gd name="T69" fmla="*/ 114 h 123"/>
                      <a:gd name="T70" fmla="*/ 8 w 115"/>
                      <a:gd name="T71"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 h="123">
                        <a:moveTo>
                          <a:pt x="8" y="107"/>
                        </a:moveTo>
                        <a:lnTo>
                          <a:pt x="0" y="76"/>
                        </a:lnTo>
                        <a:lnTo>
                          <a:pt x="0" y="61"/>
                        </a:lnTo>
                        <a:lnTo>
                          <a:pt x="8" y="38"/>
                        </a:lnTo>
                        <a:lnTo>
                          <a:pt x="8" y="23"/>
                        </a:lnTo>
                        <a:lnTo>
                          <a:pt x="23" y="8"/>
                        </a:lnTo>
                        <a:lnTo>
                          <a:pt x="46" y="0"/>
                        </a:lnTo>
                        <a:lnTo>
                          <a:pt x="68" y="0"/>
                        </a:lnTo>
                        <a:lnTo>
                          <a:pt x="76" y="8"/>
                        </a:lnTo>
                        <a:lnTo>
                          <a:pt x="91" y="8"/>
                        </a:lnTo>
                        <a:lnTo>
                          <a:pt x="99" y="15"/>
                        </a:lnTo>
                        <a:lnTo>
                          <a:pt x="114" y="23"/>
                        </a:lnTo>
                        <a:lnTo>
                          <a:pt x="114" y="31"/>
                        </a:lnTo>
                        <a:lnTo>
                          <a:pt x="106" y="23"/>
                        </a:lnTo>
                        <a:lnTo>
                          <a:pt x="91" y="23"/>
                        </a:lnTo>
                        <a:lnTo>
                          <a:pt x="99" y="31"/>
                        </a:lnTo>
                        <a:lnTo>
                          <a:pt x="106" y="38"/>
                        </a:lnTo>
                        <a:lnTo>
                          <a:pt x="114" y="46"/>
                        </a:lnTo>
                        <a:lnTo>
                          <a:pt x="114" y="53"/>
                        </a:lnTo>
                        <a:lnTo>
                          <a:pt x="114" y="61"/>
                        </a:lnTo>
                        <a:lnTo>
                          <a:pt x="114" y="69"/>
                        </a:lnTo>
                        <a:lnTo>
                          <a:pt x="114" y="84"/>
                        </a:lnTo>
                        <a:lnTo>
                          <a:pt x="106" y="92"/>
                        </a:lnTo>
                        <a:lnTo>
                          <a:pt x="106" y="84"/>
                        </a:lnTo>
                        <a:lnTo>
                          <a:pt x="99" y="76"/>
                        </a:lnTo>
                        <a:lnTo>
                          <a:pt x="91" y="76"/>
                        </a:lnTo>
                        <a:lnTo>
                          <a:pt x="84" y="84"/>
                        </a:lnTo>
                        <a:lnTo>
                          <a:pt x="76" y="99"/>
                        </a:lnTo>
                        <a:lnTo>
                          <a:pt x="68" y="107"/>
                        </a:lnTo>
                        <a:lnTo>
                          <a:pt x="76" y="114"/>
                        </a:lnTo>
                        <a:lnTo>
                          <a:pt x="84" y="114"/>
                        </a:lnTo>
                        <a:lnTo>
                          <a:pt x="61" y="122"/>
                        </a:lnTo>
                        <a:lnTo>
                          <a:pt x="46" y="122"/>
                        </a:lnTo>
                        <a:lnTo>
                          <a:pt x="30" y="122"/>
                        </a:lnTo>
                        <a:lnTo>
                          <a:pt x="15" y="114"/>
                        </a:lnTo>
                        <a:lnTo>
                          <a:pt x="8" y="107"/>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47" name="Freeform 71">
                    <a:extLst>
                      <a:ext uri="{FF2B5EF4-FFF2-40B4-BE49-F238E27FC236}">
                        <a16:creationId xmlns:a16="http://schemas.microsoft.com/office/drawing/2014/main" id="{E344B9B5-1520-42EF-7C16-6F34E89BB1AB}"/>
                      </a:ext>
                    </a:extLst>
                  </p:cNvPr>
                  <p:cNvSpPr>
                    <a:spLocks/>
                  </p:cNvSpPr>
                  <p:nvPr/>
                </p:nvSpPr>
                <p:spPr bwMode="auto">
                  <a:xfrm>
                    <a:off x="1518" y="3586"/>
                    <a:ext cx="97" cy="49"/>
                  </a:xfrm>
                  <a:custGeom>
                    <a:avLst/>
                    <a:gdLst>
                      <a:gd name="T0" fmla="*/ 0 w 97"/>
                      <a:gd name="T1" fmla="*/ 32 h 49"/>
                      <a:gd name="T2" fmla="*/ 24 w 97"/>
                      <a:gd name="T3" fmla="*/ 24 h 49"/>
                      <a:gd name="T4" fmla="*/ 40 w 97"/>
                      <a:gd name="T5" fmla="*/ 0 h 49"/>
                      <a:gd name="T6" fmla="*/ 96 w 97"/>
                      <a:gd name="T7" fmla="*/ 48 h 49"/>
                    </a:gdLst>
                    <a:ahLst/>
                    <a:cxnLst>
                      <a:cxn ang="0">
                        <a:pos x="T0" y="T1"/>
                      </a:cxn>
                      <a:cxn ang="0">
                        <a:pos x="T2" y="T3"/>
                      </a:cxn>
                      <a:cxn ang="0">
                        <a:pos x="T4" y="T5"/>
                      </a:cxn>
                      <a:cxn ang="0">
                        <a:pos x="T6" y="T7"/>
                      </a:cxn>
                    </a:cxnLst>
                    <a:rect l="0" t="0" r="r" b="b"/>
                    <a:pathLst>
                      <a:path w="97" h="49">
                        <a:moveTo>
                          <a:pt x="0" y="32"/>
                        </a:moveTo>
                        <a:lnTo>
                          <a:pt x="24" y="24"/>
                        </a:lnTo>
                        <a:lnTo>
                          <a:pt x="40" y="0"/>
                        </a:lnTo>
                        <a:lnTo>
                          <a:pt x="96" y="48"/>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5848" name="Group 72">
                  <a:extLst>
                    <a:ext uri="{FF2B5EF4-FFF2-40B4-BE49-F238E27FC236}">
                      <a16:creationId xmlns:a16="http://schemas.microsoft.com/office/drawing/2014/main" id="{02B7A279-AADE-F218-0358-8957F0276B11}"/>
                    </a:ext>
                  </a:extLst>
                </p:cNvPr>
                <p:cNvGrpSpPr>
                  <a:grpSpLocks/>
                </p:cNvGrpSpPr>
                <p:nvPr/>
              </p:nvGrpSpPr>
              <p:grpSpPr bwMode="auto">
                <a:xfrm>
                  <a:off x="1757" y="3258"/>
                  <a:ext cx="299" cy="578"/>
                  <a:chOff x="1757" y="3258"/>
                  <a:chExt cx="299" cy="578"/>
                </a:xfrm>
              </p:grpSpPr>
              <p:sp>
                <p:nvSpPr>
                  <p:cNvPr id="75849" name="Freeform 73">
                    <a:extLst>
                      <a:ext uri="{FF2B5EF4-FFF2-40B4-BE49-F238E27FC236}">
                        <a16:creationId xmlns:a16="http://schemas.microsoft.com/office/drawing/2014/main" id="{AD0F6F41-23DA-8743-5D17-FFB32662074E}"/>
                      </a:ext>
                    </a:extLst>
                  </p:cNvPr>
                  <p:cNvSpPr>
                    <a:spLocks/>
                  </p:cNvSpPr>
                  <p:nvPr/>
                </p:nvSpPr>
                <p:spPr bwMode="auto">
                  <a:xfrm>
                    <a:off x="1781" y="3698"/>
                    <a:ext cx="211" cy="138"/>
                  </a:xfrm>
                  <a:custGeom>
                    <a:avLst/>
                    <a:gdLst>
                      <a:gd name="T0" fmla="*/ 23 w 211"/>
                      <a:gd name="T1" fmla="*/ 0 h 138"/>
                      <a:gd name="T2" fmla="*/ 0 w 211"/>
                      <a:gd name="T3" fmla="*/ 137 h 138"/>
                      <a:gd name="T4" fmla="*/ 210 w 211"/>
                      <a:gd name="T5" fmla="*/ 137 h 138"/>
                      <a:gd name="T6" fmla="*/ 202 w 211"/>
                      <a:gd name="T7" fmla="*/ 0 h 138"/>
                      <a:gd name="T8" fmla="*/ 23 w 211"/>
                      <a:gd name="T9" fmla="*/ 0 h 138"/>
                    </a:gdLst>
                    <a:ahLst/>
                    <a:cxnLst>
                      <a:cxn ang="0">
                        <a:pos x="T0" y="T1"/>
                      </a:cxn>
                      <a:cxn ang="0">
                        <a:pos x="T2" y="T3"/>
                      </a:cxn>
                      <a:cxn ang="0">
                        <a:pos x="T4" y="T5"/>
                      </a:cxn>
                      <a:cxn ang="0">
                        <a:pos x="T6" y="T7"/>
                      </a:cxn>
                      <a:cxn ang="0">
                        <a:pos x="T8" y="T9"/>
                      </a:cxn>
                    </a:cxnLst>
                    <a:rect l="0" t="0" r="r" b="b"/>
                    <a:pathLst>
                      <a:path w="211" h="138">
                        <a:moveTo>
                          <a:pt x="23" y="0"/>
                        </a:moveTo>
                        <a:lnTo>
                          <a:pt x="0" y="137"/>
                        </a:lnTo>
                        <a:lnTo>
                          <a:pt x="210" y="137"/>
                        </a:lnTo>
                        <a:lnTo>
                          <a:pt x="202" y="0"/>
                        </a:lnTo>
                        <a:lnTo>
                          <a:pt x="23" y="0"/>
                        </a:lnTo>
                      </a:path>
                    </a:pathLst>
                  </a:custGeom>
                  <a:solidFill>
                    <a:srgbClr val="00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50" name="Freeform 74">
                    <a:extLst>
                      <a:ext uri="{FF2B5EF4-FFF2-40B4-BE49-F238E27FC236}">
                        <a16:creationId xmlns:a16="http://schemas.microsoft.com/office/drawing/2014/main" id="{BB760E9B-7142-2715-A008-DFB98ABA1722}"/>
                      </a:ext>
                    </a:extLst>
                  </p:cNvPr>
                  <p:cNvSpPr>
                    <a:spLocks/>
                  </p:cNvSpPr>
                  <p:nvPr/>
                </p:nvSpPr>
                <p:spPr bwMode="auto">
                  <a:xfrm>
                    <a:off x="1781" y="3698"/>
                    <a:ext cx="211" cy="138"/>
                  </a:xfrm>
                  <a:custGeom>
                    <a:avLst/>
                    <a:gdLst>
                      <a:gd name="T0" fmla="*/ 23 w 211"/>
                      <a:gd name="T1" fmla="*/ 0 h 138"/>
                      <a:gd name="T2" fmla="*/ 0 w 211"/>
                      <a:gd name="T3" fmla="*/ 137 h 138"/>
                      <a:gd name="T4" fmla="*/ 210 w 211"/>
                      <a:gd name="T5" fmla="*/ 137 h 138"/>
                      <a:gd name="T6" fmla="*/ 202 w 211"/>
                      <a:gd name="T7" fmla="*/ 0 h 138"/>
                      <a:gd name="T8" fmla="*/ 23 w 211"/>
                      <a:gd name="T9" fmla="*/ 0 h 138"/>
                    </a:gdLst>
                    <a:ahLst/>
                    <a:cxnLst>
                      <a:cxn ang="0">
                        <a:pos x="T0" y="T1"/>
                      </a:cxn>
                      <a:cxn ang="0">
                        <a:pos x="T2" y="T3"/>
                      </a:cxn>
                      <a:cxn ang="0">
                        <a:pos x="T4" y="T5"/>
                      </a:cxn>
                      <a:cxn ang="0">
                        <a:pos x="T6" y="T7"/>
                      </a:cxn>
                      <a:cxn ang="0">
                        <a:pos x="T8" y="T9"/>
                      </a:cxn>
                    </a:cxnLst>
                    <a:rect l="0" t="0" r="r" b="b"/>
                    <a:pathLst>
                      <a:path w="211" h="138">
                        <a:moveTo>
                          <a:pt x="23" y="0"/>
                        </a:moveTo>
                        <a:lnTo>
                          <a:pt x="0" y="137"/>
                        </a:lnTo>
                        <a:lnTo>
                          <a:pt x="210" y="137"/>
                        </a:lnTo>
                        <a:lnTo>
                          <a:pt x="202" y="0"/>
                        </a:lnTo>
                        <a:lnTo>
                          <a:pt x="23" y="0"/>
                        </a:lnTo>
                      </a:path>
                    </a:pathLst>
                  </a:custGeom>
                  <a:solidFill>
                    <a:srgbClr val="00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5851" name="Group 75">
                    <a:extLst>
                      <a:ext uri="{FF2B5EF4-FFF2-40B4-BE49-F238E27FC236}">
                        <a16:creationId xmlns:a16="http://schemas.microsoft.com/office/drawing/2014/main" id="{319BA948-5440-FFE9-E22F-8C6E6C0D41FE}"/>
                      </a:ext>
                    </a:extLst>
                  </p:cNvPr>
                  <p:cNvGrpSpPr>
                    <a:grpSpLocks/>
                  </p:cNvGrpSpPr>
                  <p:nvPr/>
                </p:nvGrpSpPr>
                <p:grpSpPr bwMode="auto">
                  <a:xfrm>
                    <a:off x="1757" y="3258"/>
                    <a:ext cx="251" cy="450"/>
                    <a:chOff x="1757" y="3258"/>
                    <a:chExt cx="251" cy="450"/>
                  </a:xfrm>
                </p:grpSpPr>
                <p:grpSp>
                  <p:nvGrpSpPr>
                    <p:cNvPr id="75852" name="Group 76">
                      <a:extLst>
                        <a:ext uri="{FF2B5EF4-FFF2-40B4-BE49-F238E27FC236}">
                          <a16:creationId xmlns:a16="http://schemas.microsoft.com/office/drawing/2014/main" id="{D984A3F0-E1B8-9857-3371-F13FDBF33A6A}"/>
                        </a:ext>
                      </a:extLst>
                    </p:cNvPr>
                    <p:cNvGrpSpPr>
                      <a:grpSpLocks/>
                    </p:cNvGrpSpPr>
                    <p:nvPr/>
                  </p:nvGrpSpPr>
                  <p:grpSpPr bwMode="auto">
                    <a:xfrm>
                      <a:off x="1853" y="3402"/>
                      <a:ext cx="91" cy="107"/>
                      <a:chOff x="1853" y="3402"/>
                      <a:chExt cx="91" cy="107"/>
                    </a:xfrm>
                  </p:grpSpPr>
                  <p:sp>
                    <p:nvSpPr>
                      <p:cNvPr id="75853" name="Freeform 77">
                        <a:extLst>
                          <a:ext uri="{FF2B5EF4-FFF2-40B4-BE49-F238E27FC236}">
                            <a16:creationId xmlns:a16="http://schemas.microsoft.com/office/drawing/2014/main" id="{96E57031-88CD-7195-B1B3-AE593E56CFAE}"/>
                          </a:ext>
                        </a:extLst>
                      </p:cNvPr>
                      <p:cNvSpPr>
                        <a:spLocks/>
                      </p:cNvSpPr>
                      <p:nvPr/>
                    </p:nvSpPr>
                    <p:spPr bwMode="auto">
                      <a:xfrm>
                        <a:off x="1853" y="3402"/>
                        <a:ext cx="91" cy="107"/>
                      </a:xfrm>
                      <a:custGeom>
                        <a:avLst/>
                        <a:gdLst>
                          <a:gd name="T0" fmla="*/ 15 w 91"/>
                          <a:gd name="T1" fmla="*/ 0 h 107"/>
                          <a:gd name="T2" fmla="*/ 8 w 91"/>
                          <a:gd name="T3" fmla="*/ 30 h 107"/>
                          <a:gd name="T4" fmla="*/ 0 w 91"/>
                          <a:gd name="T5" fmla="*/ 30 h 107"/>
                          <a:gd name="T6" fmla="*/ 8 w 91"/>
                          <a:gd name="T7" fmla="*/ 61 h 107"/>
                          <a:gd name="T8" fmla="*/ 8 w 91"/>
                          <a:gd name="T9" fmla="*/ 76 h 107"/>
                          <a:gd name="T10" fmla="*/ 8 w 91"/>
                          <a:gd name="T11" fmla="*/ 83 h 107"/>
                          <a:gd name="T12" fmla="*/ 15 w 91"/>
                          <a:gd name="T13" fmla="*/ 91 h 107"/>
                          <a:gd name="T14" fmla="*/ 30 w 91"/>
                          <a:gd name="T15" fmla="*/ 98 h 107"/>
                          <a:gd name="T16" fmla="*/ 45 w 91"/>
                          <a:gd name="T17" fmla="*/ 98 h 107"/>
                          <a:gd name="T18" fmla="*/ 53 w 91"/>
                          <a:gd name="T19" fmla="*/ 106 h 107"/>
                          <a:gd name="T20" fmla="*/ 60 w 91"/>
                          <a:gd name="T21" fmla="*/ 98 h 107"/>
                          <a:gd name="T22" fmla="*/ 68 w 91"/>
                          <a:gd name="T23" fmla="*/ 98 h 107"/>
                          <a:gd name="T24" fmla="*/ 75 w 91"/>
                          <a:gd name="T25" fmla="*/ 98 h 107"/>
                          <a:gd name="T26" fmla="*/ 83 w 91"/>
                          <a:gd name="T27" fmla="*/ 83 h 107"/>
                          <a:gd name="T28" fmla="*/ 90 w 91"/>
                          <a:gd name="T29" fmla="*/ 68 h 107"/>
                          <a:gd name="T30" fmla="*/ 90 w 91"/>
                          <a:gd name="T31" fmla="*/ 53 h 107"/>
                          <a:gd name="T32" fmla="*/ 83 w 91"/>
                          <a:gd name="T33" fmla="*/ 53 h 107"/>
                          <a:gd name="T34" fmla="*/ 75 w 91"/>
                          <a:gd name="T35" fmla="*/ 38 h 107"/>
                          <a:gd name="T36" fmla="*/ 68 w 91"/>
                          <a:gd name="T37" fmla="*/ 38 h 107"/>
                          <a:gd name="T38" fmla="*/ 68 w 91"/>
                          <a:gd name="T39" fmla="*/ 23 h 107"/>
                          <a:gd name="T40" fmla="*/ 68 w 91"/>
                          <a:gd name="T41" fmla="*/ 8 h 107"/>
                          <a:gd name="T42" fmla="*/ 15 w 91"/>
                          <a:gd name="T4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107">
                            <a:moveTo>
                              <a:pt x="15" y="0"/>
                            </a:moveTo>
                            <a:lnTo>
                              <a:pt x="8" y="30"/>
                            </a:lnTo>
                            <a:lnTo>
                              <a:pt x="0" y="30"/>
                            </a:lnTo>
                            <a:lnTo>
                              <a:pt x="8" y="61"/>
                            </a:lnTo>
                            <a:lnTo>
                              <a:pt x="8" y="76"/>
                            </a:lnTo>
                            <a:lnTo>
                              <a:pt x="8" y="83"/>
                            </a:lnTo>
                            <a:lnTo>
                              <a:pt x="15" y="91"/>
                            </a:lnTo>
                            <a:lnTo>
                              <a:pt x="30" y="98"/>
                            </a:lnTo>
                            <a:lnTo>
                              <a:pt x="45" y="98"/>
                            </a:lnTo>
                            <a:lnTo>
                              <a:pt x="53" y="106"/>
                            </a:lnTo>
                            <a:lnTo>
                              <a:pt x="60" y="98"/>
                            </a:lnTo>
                            <a:lnTo>
                              <a:pt x="68" y="98"/>
                            </a:lnTo>
                            <a:lnTo>
                              <a:pt x="75" y="98"/>
                            </a:lnTo>
                            <a:lnTo>
                              <a:pt x="83" y="83"/>
                            </a:lnTo>
                            <a:lnTo>
                              <a:pt x="90" y="68"/>
                            </a:lnTo>
                            <a:lnTo>
                              <a:pt x="90" y="53"/>
                            </a:lnTo>
                            <a:lnTo>
                              <a:pt x="83" y="53"/>
                            </a:lnTo>
                            <a:lnTo>
                              <a:pt x="75" y="38"/>
                            </a:lnTo>
                            <a:lnTo>
                              <a:pt x="68" y="38"/>
                            </a:lnTo>
                            <a:lnTo>
                              <a:pt x="68" y="23"/>
                            </a:lnTo>
                            <a:lnTo>
                              <a:pt x="68" y="8"/>
                            </a:lnTo>
                            <a:lnTo>
                              <a:pt x="15" y="0"/>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54" name="Freeform 78">
                        <a:extLst>
                          <a:ext uri="{FF2B5EF4-FFF2-40B4-BE49-F238E27FC236}">
                            <a16:creationId xmlns:a16="http://schemas.microsoft.com/office/drawing/2014/main" id="{99AB7466-F61C-3D1D-FBE0-115E05EDE44E}"/>
                          </a:ext>
                        </a:extLst>
                      </p:cNvPr>
                      <p:cNvSpPr>
                        <a:spLocks/>
                      </p:cNvSpPr>
                      <p:nvPr/>
                    </p:nvSpPr>
                    <p:spPr bwMode="auto">
                      <a:xfrm>
                        <a:off x="1853" y="3402"/>
                        <a:ext cx="91" cy="107"/>
                      </a:xfrm>
                      <a:custGeom>
                        <a:avLst/>
                        <a:gdLst>
                          <a:gd name="T0" fmla="*/ 15 w 91"/>
                          <a:gd name="T1" fmla="*/ 0 h 107"/>
                          <a:gd name="T2" fmla="*/ 8 w 91"/>
                          <a:gd name="T3" fmla="*/ 30 h 107"/>
                          <a:gd name="T4" fmla="*/ 0 w 91"/>
                          <a:gd name="T5" fmla="*/ 30 h 107"/>
                          <a:gd name="T6" fmla="*/ 8 w 91"/>
                          <a:gd name="T7" fmla="*/ 61 h 107"/>
                          <a:gd name="T8" fmla="*/ 8 w 91"/>
                          <a:gd name="T9" fmla="*/ 76 h 107"/>
                          <a:gd name="T10" fmla="*/ 8 w 91"/>
                          <a:gd name="T11" fmla="*/ 83 h 107"/>
                          <a:gd name="T12" fmla="*/ 15 w 91"/>
                          <a:gd name="T13" fmla="*/ 91 h 107"/>
                          <a:gd name="T14" fmla="*/ 30 w 91"/>
                          <a:gd name="T15" fmla="*/ 98 h 107"/>
                          <a:gd name="T16" fmla="*/ 45 w 91"/>
                          <a:gd name="T17" fmla="*/ 98 h 107"/>
                          <a:gd name="T18" fmla="*/ 53 w 91"/>
                          <a:gd name="T19" fmla="*/ 106 h 107"/>
                          <a:gd name="T20" fmla="*/ 60 w 91"/>
                          <a:gd name="T21" fmla="*/ 98 h 107"/>
                          <a:gd name="T22" fmla="*/ 68 w 91"/>
                          <a:gd name="T23" fmla="*/ 98 h 107"/>
                          <a:gd name="T24" fmla="*/ 75 w 91"/>
                          <a:gd name="T25" fmla="*/ 98 h 107"/>
                          <a:gd name="T26" fmla="*/ 83 w 91"/>
                          <a:gd name="T27" fmla="*/ 83 h 107"/>
                          <a:gd name="T28" fmla="*/ 90 w 91"/>
                          <a:gd name="T29" fmla="*/ 68 h 107"/>
                          <a:gd name="T30" fmla="*/ 90 w 91"/>
                          <a:gd name="T31" fmla="*/ 53 h 107"/>
                          <a:gd name="T32" fmla="*/ 83 w 91"/>
                          <a:gd name="T33" fmla="*/ 53 h 107"/>
                          <a:gd name="T34" fmla="*/ 75 w 91"/>
                          <a:gd name="T35" fmla="*/ 38 h 107"/>
                          <a:gd name="T36" fmla="*/ 68 w 91"/>
                          <a:gd name="T37" fmla="*/ 38 h 107"/>
                          <a:gd name="T38" fmla="*/ 68 w 91"/>
                          <a:gd name="T39" fmla="*/ 23 h 107"/>
                          <a:gd name="T40" fmla="*/ 68 w 91"/>
                          <a:gd name="T41" fmla="*/ 8 h 107"/>
                          <a:gd name="T42" fmla="*/ 15 w 91"/>
                          <a:gd name="T4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107">
                            <a:moveTo>
                              <a:pt x="15" y="0"/>
                            </a:moveTo>
                            <a:lnTo>
                              <a:pt x="8" y="30"/>
                            </a:lnTo>
                            <a:lnTo>
                              <a:pt x="0" y="30"/>
                            </a:lnTo>
                            <a:lnTo>
                              <a:pt x="8" y="61"/>
                            </a:lnTo>
                            <a:lnTo>
                              <a:pt x="8" y="76"/>
                            </a:lnTo>
                            <a:lnTo>
                              <a:pt x="8" y="83"/>
                            </a:lnTo>
                            <a:lnTo>
                              <a:pt x="15" y="91"/>
                            </a:lnTo>
                            <a:lnTo>
                              <a:pt x="30" y="98"/>
                            </a:lnTo>
                            <a:lnTo>
                              <a:pt x="45" y="98"/>
                            </a:lnTo>
                            <a:lnTo>
                              <a:pt x="53" y="106"/>
                            </a:lnTo>
                            <a:lnTo>
                              <a:pt x="60" y="98"/>
                            </a:lnTo>
                            <a:lnTo>
                              <a:pt x="68" y="98"/>
                            </a:lnTo>
                            <a:lnTo>
                              <a:pt x="75" y="98"/>
                            </a:lnTo>
                            <a:lnTo>
                              <a:pt x="83" y="83"/>
                            </a:lnTo>
                            <a:lnTo>
                              <a:pt x="90" y="68"/>
                            </a:lnTo>
                            <a:lnTo>
                              <a:pt x="90" y="53"/>
                            </a:lnTo>
                            <a:lnTo>
                              <a:pt x="83" y="53"/>
                            </a:lnTo>
                            <a:lnTo>
                              <a:pt x="75" y="38"/>
                            </a:lnTo>
                            <a:lnTo>
                              <a:pt x="68" y="38"/>
                            </a:lnTo>
                            <a:lnTo>
                              <a:pt x="68" y="23"/>
                            </a:lnTo>
                            <a:lnTo>
                              <a:pt x="68" y="8"/>
                            </a:lnTo>
                            <a:lnTo>
                              <a:pt x="15" y="0"/>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55" name="Freeform 79">
                        <a:extLst>
                          <a:ext uri="{FF2B5EF4-FFF2-40B4-BE49-F238E27FC236}">
                            <a16:creationId xmlns:a16="http://schemas.microsoft.com/office/drawing/2014/main" id="{033C5D07-FC59-A2CC-1A79-2E01377D22E3}"/>
                          </a:ext>
                        </a:extLst>
                      </p:cNvPr>
                      <p:cNvSpPr>
                        <a:spLocks/>
                      </p:cNvSpPr>
                      <p:nvPr/>
                    </p:nvSpPr>
                    <p:spPr bwMode="auto">
                      <a:xfrm>
                        <a:off x="1853" y="3402"/>
                        <a:ext cx="67" cy="91"/>
                      </a:xfrm>
                      <a:custGeom>
                        <a:avLst/>
                        <a:gdLst>
                          <a:gd name="T0" fmla="*/ 15 w 67"/>
                          <a:gd name="T1" fmla="*/ 0 h 91"/>
                          <a:gd name="T2" fmla="*/ 7 w 67"/>
                          <a:gd name="T3" fmla="*/ 30 h 91"/>
                          <a:gd name="T4" fmla="*/ 0 w 67"/>
                          <a:gd name="T5" fmla="*/ 30 h 91"/>
                          <a:gd name="T6" fmla="*/ 7 w 67"/>
                          <a:gd name="T7" fmla="*/ 60 h 91"/>
                          <a:gd name="T8" fmla="*/ 7 w 67"/>
                          <a:gd name="T9" fmla="*/ 75 h 91"/>
                          <a:gd name="T10" fmla="*/ 7 w 67"/>
                          <a:gd name="T11" fmla="*/ 83 h 91"/>
                          <a:gd name="T12" fmla="*/ 15 w 67"/>
                          <a:gd name="T13" fmla="*/ 90 h 91"/>
                          <a:gd name="T14" fmla="*/ 15 w 67"/>
                          <a:gd name="T15" fmla="*/ 83 h 91"/>
                          <a:gd name="T16" fmla="*/ 15 w 67"/>
                          <a:gd name="T17" fmla="*/ 75 h 91"/>
                          <a:gd name="T18" fmla="*/ 15 w 67"/>
                          <a:gd name="T19" fmla="*/ 68 h 91"/>
                          <a:gd name="T20" fmla="*/ 15 w 67"/>
                          <a:gd name="T21" fmla="*/ 60 h 91"/>
                          <a:gd name="T22" fmla="*/ 22 w 67"/>
                          <a:gd name="T23" fmla="*/ 53 h 91"/>
                          <a:gd name="T24" fmla="*/ 22 w 67"/>
                          <a:gd name="T25" fmla="*/ 45 h 91"/>
                          <a:gd name="T26" fmla="*/ 29 w 67"/>
                          <a:gd name="T27" fmla="*/ 38 h 91"/>
                          <a:gd name="T28" fmla="*/ 37 w 67"/>
                          <a:gd name="T29" fmla="*/ 30 h 91"/>
                          <a:gd name="T30" fmla="*/ 44 w 67"/>
                          <a:gd name="T31" fmla="*/ 30 h 91"/>
                          <a:gd name="T32" fmla="*/ 66 w 67"/>
                          <a:gd name="T33" fmla="*/ 8 h 91"/>
                          <a:gd name="T34" fmla="*/ 15 w 67"/>
                          <a:gd name="T3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91">
                            <a:moveTo>
                              <a:pt x="15" y="0"/>
                            </a:moveTo>
                            <a:lnTo>
                              <a:pt x="7" y="30"/>
                            </a:lnTo>
                            <a:lnTo>
                              <a:pt x="0" y="30"/>
                            </a:lnTo>
                            <a:lnTo>
                              <a:pt x="7" y="60"/>
                            </a:lnTo>
                            <a:lnTo>
                              <a:pt x="7" y="75"/>
                            </a:lnTo>
                            <a:lnTo>
                              <a:pt x="7" y="83"/>
                            </a:lnTo>
                            <a:lnTo>
                              <a:pt x="15" y="90"/>
                            </a:lnTo>
                            <a:lnTo>
                              <a:pt x="15" y="83"/>
                            </a:lnTo>
                            <a:lnTo>
                              <a:pt x="15" y="75"/>
                            </a:lnTo>
                            <a:lnTo>
                              <a:pt x="15" y="68"/>
                            </a:lnTo>
                            <a:lnTo>
                              <a:pt x="15" y="60"/>
                            </a:lnTo>
                            <a:lnTo>
                              <a:pt x="22" y="53"/>
                            </a:lnTo>
                            <a:lnTo>
                              <a:pt x="22" y="45"/>
                            </a:lnTo>
                            <a:lnTo>
                              <a:pt x="29" y="38"/>
                            </a:lnTo>
                            <a:lnTo>
                              <a:pt x="37" y="30"/>
                            </a:lnTo>
                            <a:lnTo>
                              <a:pt x="44" y="30"/>
                            </a:lnTo>
                            <a:lnTo>
                              <a:pt x="66" y="8"/>
                            </a:lnTo>
                            <a:lnTo>
                              <a:pt x="15" y="0"/>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56" name="Freeform 80">
                        <a:extLst>
                          <a:ext uri="{FF2B5EF4-FFF2-40B4-BE49-F238E27FC236}">
                            <a16:creationId xmlns:a16="http://schemas.microsoft.com/office/drawing/2014/main" id="{3B06584B-086A-0B85-993A-A4A46C3DBFDE}"/>
                          </a:ext>
                        </a:extLst>
                      </p:cNvPr>
                      <p:cNvSpPr>
                        <a:spLocks/>
                      </p:cNvSpPr>
                      <p:nvPr/>
                    </p:nvSpPr>
                    <p:spPr bwMode="auto">
                      <a:xfrm>
                        <a:off x="1853" y="3402"/>
                        <a:ext cx="67" cy="91"/>
                      </a:xfrm>
                      <a:custGeom>
                        <a:avLst/>
                        <a:gdLst>
                          <a:gd name="T0" fmla="*/ 15 w 67"/>
                          <a:gd name="T1" fmla="*/ 0 h 91"/>
                          <a:gd name="T2" fmla="*/ 7 w 67"/>
                          <a:gd name="T3" fmla="*/ 30 h 91"/>
                          <a:gd name="T4" fmla="*/ 0 w 67"/>
                          <a:gd name="T5" fmla="*/ 30 h 91"/>
                          <a:gd name="T6" fmla="*/ 7 w 67"/>
                          <a:gd name="T7" fmla="*/ 60 h 91"/>
                          <a:gd name="T8" fmla="*/ 7 w 67"/>
                          <a:gd name="T9" fmla="*/ 75 h 91"/>
                          <a:gd name="T10" fmla="*/ 7 w 67"/>
                          <a:gd name="T11" fmla="*/ 83 h 91"/>
                          <a:gd name="T12" fmla="*/ 15 w 67"/>
                          <a:gd name="T13" fmla="*/ 90 h 91"/>
                          <a:gd name="T14" fmla="*/ 15 w 67"/>
                          <a:gd name="T15" fmla="*/ 83 h 91"/>
                          <a:gd name="T16" fmla="*/ 15 w 67"/>
                          <a:gd name="T17" fmla="*/ 75 h 91"/>
                          <a:gd name="T18" fmla="*/ 15 w 67"/>
                          <a:gd name="T19" fmla="*/ 68 h 91"/>
                          <a:gd name="T20" fmla="*/ 15 w 67"/>
                          <a:gd name="T21" fmla="*/ 60 h 91"/>
                          <a:gd name="T22" fmla="*/ 22 w 67"/>
                          <a:gd name="T23" fmla="*/ 53 h 91"/>
                          <a:gd name="T24" fmla="*/ 22 w 67"/>
                          <a:gd name="T25" fmla="*/ 45 h 91"/>
                          <a:gd name="T26" fmla="*/ 29 w 67"/>
                          <a:gd name="T27" fmla="*/ 38 h 91"/>
                          <a:gd name="T28" fmla="*/ 37 w 67"/>
                          <a:gd name="T29" fmla="*/ 30 h 91"/>
                          <a:gd name="T30" fmla="*/ 44 w 67"/>
                          <a:gd name="T31" fmla="*/ 30 h 91"/>
                          <a:gd name="T32" fmla="*/ 66 w 67"/>
                          <a:gd name="T33" fmla="*/ 8 h 91"/>
                          <a:gd name="T34" fmla="*/ 15 w 67"/>
                          <a:gd name="T3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91">
                            <a:moveTo>
                              <a:pt x="15" y="0"/>
                            </a:moveTo>
                            <a:lnTo>
                              <a:pt x="7" y="30"/>
                            </a:lnTo>
                            <a:lnTo>
                              <a:pt x="0" y="30"/>
                            </a:lnTo>
                            <a:lnTo>
                              <a:pt x="7" y="60"/>
                            </a:lnTo>
                            <a:lnTo>
                              <a:pt x="7" y="75"/>
                            </a:lnTo>
                            <a:lnTo>
                              <a:pt x="7" y="83"/>
                            </a:lnTo>
                            <a:lnTo>
                              <a:pt x="15" y="90"/>
                            </a:lnTo>
                            <a:lnTo>
                              <a:pt x="15" y="83"/>
                            </a:lnTo>
                            <a:lnTo>
                              <a:pt x="15" y="75"/>
                            </a:lnTo>
                            <a:lnTo>
                              <a:pt x="15" y="68"/>
                            </a:lnTo>
                            <a:lnTo>
                              <a:pt x="15" y="60"/>
                            </a:lnTo>
                            <a:lnTo>
                              <a:pt x="22" y="53"/>
                            </a:lnTo>
                            <a:lnTo>
                              <a:pt x="22" y="45"/>
                            </a:lnTo>
                            <a:lnTo>
                              <a:pt x="29" y="38"/>
                            </a:lnTo>
                            <a:lnTo>
                              <a:pt x="37" y="30"/>
                            </a:lnTo>
                            <a:lnTo>
                              <a:pt x="44" y="30"/>
                            </a:lnTo>
                            <a:lnTo>
                              <a:pt x="66" y="8"/>
                            </a:lnTo>
                            <a:lnTo>
                              <a:pt x="15" y="0"/>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57" name="Freeform 81">
                        <a:extLst>
                          <a:ext uri="{FF2B5EF4-FFF2-40B4-BE49-F238E27FC236}">
                            <a16:creationId xmlns:a16="http://schemas.microsoft.com/office/drawing/2014/main" id="{5AE8A1C1-A814-900C-E8F2-941863E6AA0E}"/>
                          </a:ext>
                        </a:extLst>
                      </p:cNvPr>
                      <p:cNvSpPr>
                        <a:spLocks/>
                      </p:cNvSpPr>
                      <p:nvPr/>
                    </p:nvSpPr>
                    <p:spPr bwMode="auto">
                      <a:xfrm>
                        <a:off x="1853" y="3402"/>
                        <a:ext cx="67" cy="75"/>
                      </a:xfrm>
                      <a:custGeom>
                        <a:avLst/>
                        <a:gdLst>
                          <a:gd name="T0" fmla="*/ 15 w 67"/>
                          <a:gd name="T1" fmla="*/ 0 h 75"/>
                          <a:gd name="T2" fmla="*/ 7 w 67"/>
                          <a:gd name="T3" fmla="*/ 30 h 75"/>
                          <a:gd name="T4" fmla="*/ 0 w 67"/>
                          <a:gd name="T5" fmla="*/ 30 h 75"/>
                          <a:gd name="T6" fmla="*/ 7 w 67"/>
                          <a:gd name="T7" fmla="*/ 59 h 75"/>
                          <a:gd name="T8" fmla="*/ 7 w 67"/>
                          <a:gd name="T9" fmla="*/ 74 h 75"/>
                          <a:gd name="T10" fmla="*/ 7 w 67"/>
                          <a:gd name="T11" fmla="*/ 67 h 75"/>
                          <a:gd name="T12" fmla="*/ 7 w 67"/>
                          <a:gd name="T13" fmla="*/ 59 h 75"/>
                          <a:gd name="T14" fmla="*/ 7 w 67"/>
                          <a:gd name="T15" fmla="*/ 52 h 75"/>
                          <a:gd name="T16" fmla="*/ 7 w 67"/>
                          <a:gd name="T17" fmla="*/ 44 h 75"/>
                          <a:gd name="T18" fmla="*/ 15 w 67"/>
                          <a:gd name="T19" fmla="*/ 44 h 75"/>
                          <a:gd name="T20" fmla="*/ 15 w 67"/>
                          <a:gd name="T21" fmla="*/ 37 h 75"/>
                          <a:gd name="T22" fmla="*/ 22 w 67"/>
                          <a:gd name="T23" fmla="*/ 30 h 75"/>
                          <a:gd name="T24" fmla="*/ 29 w 67"/>
                          <a:gd name="T25" fmla="*/ 30 h 75"/>
                          <a:gd name="T26" fmla="*/ 37 w 67"/>
                          <a:gd name="T27" fmla="*/ 30 h 75"/>
                          <a:gd name="T28" fmla="*/ 44 w 67"/>
                          <a:gd name="T29" fmla="*/ 22 h 75"/>
                          <a:gd name="T30" fmla="*/ 66 w 67"/>
                          <a:gd name="T31" fmla="*/ 7 h 75"/>
                          <a:gd name="T32" fmla="*/ 15 w 67"/>
                          <a:gd name="T3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75">
                            <a:moveTo>
                              <a:pt x="15" y="0"/>
                            </a:moveTo>
                            <a:lnTo>
                              <a:pt x="7" y="30"/>
                            </a:lnTo>
                            <a:lnTo>
                              <a:pt x="0" y="30"/>
                            </a:lnTo>
                            <a:lnTo>
                              <a:pt x="7" y="59"/>
                            </a:lnTo>
                            <a:lnTo>
                              <a:pt x="7" y="74"/>
                            </a:lnTo>
                            <a:lnTo>
                              <a:pt x="7" y="67"/>
                            </a:lnTo>
                            <a:lnTo>
                              <a:pt x="7" y="59"/>
                            </a:lnTo>
                            <a:lnTo>
                              <a:pt x="7" y="52"/>
                            </a:lnTo>
                            <a:lnTo>
                              <a:pt x="7" y="44"/>
                            </a:lnTo>
                            <a:lnTo>
                              <a:pt x="15" y="44"/>
                            </a:lnTo>
                            <a:lnTo>
                              <a:pt x="15" y="37"/>
                            </a:lnTo>
                            <a:lnTo>
                              <a:pt x="22" y="30"/>
                            </a:lnTo>
                            <a:lnTo>
                              <a:pt x="29" y="30"/>
                            </a:lnTo>
                            <a:lnTo>
                              <a:pt x="37" y="30"/>
                            </a:lnTo>
                            <a:lnTo>
                              <a:pt x="44" y="22"/>
                            </a:lnTo>
                            <a:lnTo>
                              <a:pt x="66" y="7"/>
                            </a:lnTo>
                            <a:lnTo>
                              <a:pt x="15" y="0"/>
                            </a:lnTo>
                          </a:path>
                        </a:pathLst>
                      </a:custGeom>
                      <a:solidFill>
                        <a:srgbClr val="FF9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58" name="Freeform 82">
                        <a:extLst>
                          <a:ext uri="{FF2B5EF4-FFF2-40B4-BE49-F238E27FC236}">
                            <a16:creationId xmlns:a16="http://schemas.microsoft.com/office/drawing/2014/main" id="{0B254B9F-88E5-93DE-236C-929C771A6DCA}"/>
                          </a:ext>
                        </a:extLst>
                      </p:cNvPr>
                      <p:cNvSpPr>
                        <a:spLocks/>
                      </p:cNvSpPr>
                      <p:nvPr/>
                    </p:nvSpPr>
                    <p:spPr bwMode="auto">
                      <a:xfrm>
                        <a:off x="1853" y="3402"/>
                        <a:ext cx="67" cy="75"/>
                      </a:xfrm>
                      <a:custGeom>
                        <a:avLst/>
                        <a:gdLst>
                          <a:gd name="T0" fmla="*/ 15 w 67"/>
                          <a:gd name="T1" fmla="*/ 0 h 75"/>
                          <a:gd name="T2" fmla="*/ 7 w 67"/>
                          <a:gd name="T3" fmla="*/ 30 h 75"/>
                          <a:gd name="T4" fmla="*/ 0 w 67"/>
                          <a:gd name="T5" fmla="*/ 30 h 75"/>
                          <a:gd name="T6" fmla="*/ 7 w 67"/>
                          <a:gd name="T7" fmla="*/ 59 h 75"/>
                          <a:gd name="T8" fmla="*/ 7 w 67"/>
                          <a:gd name="T9" fmla="*/ 74 h 75"/>
                          <a:gd name="T10" fmla="*/ 7 w 67"/>
                          <a:gd name="T11" fmla="*/ 67 h 75"/>
                          <a:gd name="T12" fmla="*/ 7 w 67"/>
                          <a:gd name="T13" fmla="*/ 59 h 75"/>
                          <a:gd name="T14" fmla="*/ 7 w 67"/>
                          <a:gd name="T15" fmla="*/ 52 h 75"/>
                          <a:gd name="T16" fmla="*/ 7 w 67"/>
                          <a:gd name="T17" fmla="*/ 44 h 75"/>
                          <a:gd name="T18" fmla="*/ 15 w 67"/>
                          <a:gd name="T19" fmla="*/ 44 h 75"/>
                          <a:gd name="T20" fmla="*/ 15 w 67"/>
                          <a:gd name="T21" fmla="*/ 37 h 75"/>
                          <a:gd name="T22" fmla="*/ 22 w 67"/>
                          <a:gd name="T23" fmla="*/ 30 h 75"/>
                          <a:gd name="T24" fmla="*/ 29 w 67"/>
                          <a:gd name="T25" fmla="*/ 30 h 75"/>
                          <a:gd name="T26" fmla="*/ 37 w 67"/>
                          <a:gd name="T27" fmla="*/ 30 h 75"/>
                          <a:gd name="T28" fmla="*/ 44 w 67"/>
                          <a:gd name="T29" fmla="*/ 22 h 75"/>
                          <a:gd name="T30" fmla="*/ 66 w 67"/>
                          <a:gd name="T31" fmla="*/ 7 h 75"/>
                          <a:gd name="T32" fmla="*/ 15 w 67"/>
                          <a:gd name="T3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75">
                            <a:moveTo>
                              <a:pt x="15" y="0"/>
                            </a:moveTo>
                            <a:lnTo>
                              <a:pt x="7" y="30"/>
                            </a:lnTo>
                            <a:lnTo>
                              <a:pt x="0" y="30"/>
                            </a:lnTo>
                            <a:lnTo>
                              <a:pt x="7" y="59"/>
                            </a:lnTo>
                            <a:lnTo>
                              <a:pt x="7" y="74"/>
                            </a:lnTo>
                            <a:lnTo>
                              <a:pt x="7" y="67"/>
                            </a:lnTo>
                            <a:lnTo>
                              <a:pt x="7" y="59"/>
                            </a:lnTo>
                            <a:lnTo>
                              <a:pt x="7" y="52"/>
                            </a:lnTo>
                            <a:lnTo>
                              <a:pt x="7" y="44"/>
                            </a:lnTo>
                            <a:lnTo>
                              <a:pt x="15" y="44"/>
                            </a:lnTo>
                            <a:lnTo>
                              <a:pt x="15" y="37"/>
                            </a:lnTo>
                            <a:lnTo>
                              <a:pt x="22" y="30"/>
                            </a:lnTo>
                            <a:lnTo>
                              <a:pt x="29" y="30"/>
                            </a:lnTo>
                            <a:lnTo>
                              <a:pt x="37" y="30"/>
                            </a:lnTo>
                            <a:lnTo>
                              <a:pt x="44" y="22"/>
                            </a:lnTo>
                            <a:lnTo>
                              <a:pt x="66" y="7"/>
                            </a:lnTo>
                            <a:lnTo>
                              <a:pt x="15" y="0"/>
                            </a:lnTo>
                          </a:path>
                        </a:pathLst>
                      </a:custGeom>
                      <a:solidFill>
                        <a:srgbClr val="FF9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5859" name="Group 83">
                      <a:extLst>
                        <a:ext uri="{FF2B5EF4-FFF2-40B4-BE49-F238E27FC236}">
                          <a16:creationId xmlns:a16="http://schemas.microsoft.com/office/drawing/2014/main" id="{A999B6C7-918A-322A-E463-D522821166B7}"/>
                        </a:ext>
                      </a:extLst>
                    </p:cNvPr>
                    <p:cNvGrpSpPr>
                      <a:grpSpLocks/>
                    </p:cNvGrpSpPr>
                    <p:nvPr/>
                  </p:nvGrpSpPr>
                  <p:grpSpPr bwMode="auto">
                    <a:xfrm>
                      <a:off x="1837" y="3258"/>
                      <a:ext cx="147" cy="169"/>
                      <a:chOff x="1837" y="3258"/>
                      <a:chExt cx="147" cy="169"/>
                    </a:xfrm>
                  </p:grpSpPr>
                  <p:grpSp>
                    <p:nvGrpSpPr>
                      <p:cNvPr id="75860" name="Group 84">
                        <a:extLst>
                          <a:ext uri="{FF2B5EF4-FFF2-40B4-BE49-F238E27FC236}">
                            <a16:creationId xmlns:a16="http://schemas.microsoft.com/office/drawing/2014/main" id="{AD59703F-D76E-3EAD-5C65-6CBFFD9F3989}"/>
                          </a:ext>
                        </a:extLst>
                      </p:cNvPr>
                      <p:cNvGrpSpPr>
                        <a:grpSpLocks/>
                      </p:cNvGrpSpPr>
                      <p:nvPr/>
                    </p:nvGrpSpPr>
                    <p:grpSpPr bwMode="auto">
                      <a:xfrm>
                        <a:off x="1845" y="3290"/>
                        <a:ext cx="107" cy="137"/>
                        <a:chOff x="1845" y="3290"/>
                        <a:chExt cx="107" cy="137"/>
                      </a:xfrm>
                    </p:grpSpPr>
                    <p:grpSp>
                      <p:nvGrpSpPr>
                        <p:cNvPr id="75861" name="Group 85">
                          <a:extLst>
                            <a:ext uri="{FF2B5EF4-FFF2-40B4-BE49-F238E27FC236}">
                              <a16:creationId xmlns:a16="http://schemas.microsoft.com/office/drawing/2014/main" id="{FA313C57-DB03-01A5-621F-2678A801379D}"/>
                            </a:ext>
                          </a:extLst>
                        </p:cNvPr>
                        <p:cNvGrpSpPr>
                          <a:grpSpLocks/>
                        </p:cNvGrpSpPr>
                        <p:nvPr/>
                      </p:nvGrpSpPr>
                      <p:grpSpPr bwMode="auto">
                        <a:xfrm>
                          <a:off x="1845" y="3290"/>
                          <a:ext cx="107" cy="137"/>
                          <a:chOff x="1845" y="3290"/>
                          <a:chExt cx="107" cy="137"/>
                        </a:xfrm>
                      </p:grpSpPr>
                      <p:sp>
                        <p:nvSpPr>
                          <p:cNvPr id="75862" name="Freeform 86">
                            <a:extLst>
                              <a:ext uri="{FF2B5EF4-FFF2-40B4-BE49-F238E27FC236}">
                                <a16:creationId xmlns:a16="http://schemas.microsoft.com/office/drawing/2014/main" id="{FDF8304D-C787-6A1D-A131-6D4CB1132A9E}"/>
                              </a:ext>
                            </a:extLst>
                          </p:cNvPr>
                          <p:cNvSpPr>
                            <a:spLocks/>
                          </p:cNvSpPr>
                          <p:nvPr/>
                        </p:nvSpPr>
                        <p:spPr bwMode="auto">
                          <a:xfrm>
                            <a:off x="1869" y="3402"/>
                            <a:ext cx="51" cy="19"/>
                          </a:xfrm>
                          <a:custGeom>
                            <a:avLst/>
                            <a:gdLst>
                              <a:gd name="T0" fmla="*/ 0 w 51"/>
                              <a:gd name="T1" fmla="*/ 0 h 19"/>
                              <a:gd name="T2" fmla="*/ 0 w 51"/>
                              <a:gd name="T3" fmla="*/ 0 h 19"/>
                              <a:gd name="T4" fmla="*/ 0 w 51"/>
                              <a:gd name="T5" fmla="*/ 6 h 19"/>
                              <a:gd name="T6" fmla="*/ 7 w 51"/>
                              <a:gd name="T7" fmla="*/ 6 h 19"/>
                              <a:gd name="T8" fmla="*/ 7 w 51"/>
                              <a:gd name="T9" fmla="*/ 12 h 19"/>
                              <a:gd name="T10" fmla="*/ 14 w 51"/>
                              <a:gd name="T11" fmla="*/ 12 h 19"/>
                              <a:gd name="T12" fmla="*/ 14 w 51"/>
                              <a:gd name="T13" fmla="*/ 18 h 19"/>
                              <a:gd name="T14" fmla="*/ 21 w 51"/>
                              <a:gd name="T15" fmla="*/ 18 h 19"/>
                              <a:gd name="T16" fmla="*/ 29 w 51"/>
                              <a:gd name="T17" fmla="*/ 18 h 19"/>
                              <a:gd name="T18" fmla="*/ 36 w 51"/>
                              <a:gd name="T19" fmla="*/ 18 h 19"/>
                              <a:gd name="T20" fmla="*/ 43 w 51"/>
                              <a:gd name="T21" fmla="*/ 18 h 19"/>
                              <a:gd name="T22" fmla="*/ 50 w 51"/>
                              <a:gd name="T23" fmla="*/ 12 h 19"/>
                              <a:gd name="T24" fmla="*/ 0 w 51"/>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19">
                                <a:moveTo>
                                  <a:pt x="0" y="0"/>
                                </a:moveTo>
                                <a:lnTo>
                                  <a:pt x="0" y="0"/>
                                </a:lnTo>
                                <a:lnTo>
                                  <a:pt x="0" y="6"/>
                                </a:lnTo>
                                <a:lnTo>
                                  <a:pt x="7" y="6"/>
                                </a:lnTo>
                                <a:lnTo>
                                  <a:pt x="7" y="12"/>
                                </a:lnTo>
                                <a:lnTo>
                                  <a:pt x="14" y="12"/>
                                </a:lnTo>
                                <a:lnTo>
                                  <a:pt x="14" y="18"/>
                                </a:lnTo>
                                <a:lnTo>
                                  <a:pt x="21" y="18"/>
                                </a:lnTo>
                                <a:lnTo>
                                  <a:pt x="29" y="18"/>
                                </a:lnTo>
                                <a:lnTo>
                                  <a:pt x="36" y="18"/>
                                </a:lnTo>
                                <a:lnTo>
                                  <a:pt x="43" y="18"/>
                                </a:lnTo>
                                <a:lnTo>
                                  <a:pt x="50" y="12"/>
                                </a:lnTo>
                                <a:lnTo>
                                  <a:pt x="0" y="0"/>
                                </a:lnTo>
                              </a:path>
                            </a:pathLst>
                          </a:custGeom>
                          <a:solidFill>
                            <a:srgbClr val="7F3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63" name="Freeform 87">
                            <a:extLst>
                              <a:ext uri="{FF2B5EF4-FFF2-40B4-BE49-F238E27FC236}">
                                <a16:creationId xmlns:a16="http://schemas.microsoft.com/office/drawing/2014/main" id="{0CBF457B-1ABE-DCEF-1A07-424EB0D2720F}"/>
                              </a:ext>
                            </a:extLst>
                          </p:cNvPr>
                          <p:cNvSpPr>
                            <a:spLocks/>
                          </p:cNvSpPr>
                          <p:nvPr/>
                        </p:nvSpPr>
                        <p:spPr bwMode="auto">
                          <a:xfrm>
                            <a:off x="1869" y="3402"/>
                            <a:ext cx="57" cy="25"/>
                          </a:xfrm>
                          <a:custGeom>
                            <a:avLst/>
                            <a:gdLst>
                              <a:gd name="T0" fmla="*/ 0 w 57"/>
                              <a:gd name="T1" fmla="*/ 0 h 25"/>
                              <a:gd name="T2" fmla="*/ 0 w 57"/>
                              <a:gd name="T3" fmla="*/ 8 h 25"/>
                              <a:gd name="T4" fmla="*/ 8 w 57"/>
                              <a:gd name="T5" fmla="*/ 8 h 25"/>
                              <a:gd name="T6" fmla="*/ 8 w 57"/>
                              <a:gd name="T7" fmla="*/ 16 h 25"/>
                              <a:gd name="T8" fmla="*/ 16 w 57"/>
                              <a:gd name="T9" fmla="*/ 16 h 25"/>
                              <a:gd name="T10" fmla="*/ 16 w 57"/>
                              <a:gd name="T11" fmla="*/ 24 h 25"/>
                              <a:gd name="T12" fmla="*/ 24 w 57"/>
                              <a:gd name="T13" fmla="*/ 24 h 25"/>
                              <a:gd name="T14" fmla="*/ 32 w 57"/>
                              <a:gd name="T15" fmla="*/ 24 h 25"/>
                              <a:gd name="T16" fmla="*/ 40 w 57"/>
                              <a:gd name="T17" fmla="*/ 24 h 25"/>
                              <a:gd name="T18" fmla="*/ 48 w 57"/>
                              <a:gd name="T19" fmla="*/ 24 h 25"/>
                              <a:gd name="T20" fmla="*/ 56 w 57"/>
                              <a:gd name="T21" fmla="*/ 16 h 25"/>
                              <a:gd name="T22" fmla="*/ 0 w 57"/>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25">
                                <a:moveTo>
                                  <a:pt x="0" y="0"/>
                                </a:moveTo>
                                <a:lnTo>
                                  <a:pt x="0" y="8"/>
                                </a:lnTo>
                                <a:lnTo>
                                  <a:pt x="8" y="8"/>
                                </a:lnTo>
                                <a:lnTo>
                                  <a:pt x="8" y="16"/>
                                </a:lnTo>
                                <a:lnTo>
                                  <a:pt x="16" y="16"/>
                                </a:lnTo>
                                <a:lnTo>
                                  <a:pt x="16" y="24"/>
                                </a:lnTo>
                                <a:lnTo>
                                  <a:pt x="24" y="24"/>
                                </a:lnTo>
                                <a:lnTo>
                                  <a:pt x="32" y="24"/>
                                </a:lnTo>
                                <a:lnTo>
                                  <a:pt x="40" y="24"/>
                                </a:lnTo>
                                <a:lnTo>
                                  <a:pt x="48" y="24"/>
                                </a:lnTo>
                                <a:lnTo>
                                  <a:pt x="56" y="16"/>
                                </a:lnTo>
                                <a:lnTo>
                                  <a:pt x="0" y="0"/>
                                </a:lnTo>
                              </a:path>
                            </a:pathLst>
                          </a:custGeom>
                          <a:solidFill>
                            <a:srgbClr val="7F3F00"/>
                          </a:solidFill>
                          <a:ln w="12700" cap="rnd" cmpd="sng">
                            <a:solidFill>
                              <a:srgbClr val="7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64" name="Freeform 88">
                            <a:extLst>
                              <a:ext uri="{FF2B5EF4-FFF2-40B4-BE49-F238E27FC236}">
                                <a16:creationId xmlns:a16="http://schemas.microsoft.com/office/drawing/2014/main" id="{0E261BED-A06E-29CE-D6C2-4CB515A1132A}"/>
                              </a:ext>
                            </a:extLst>
                          </p:cNvPr>
                          <p:cNvSpPr>
                            <a:spLocks/>
                          </p:cNvSpPr>
                          <p:nvPr/>
                        </p:nvSpPr>
                        <p:spPr bwMode="auto">
                          <a:xfrm>
                            <a:off x="1845" y="3290"/>
                            <a:ext cx="107" cy="131"/>
                          </a:xfrm>
                          <a:custGeom>
                            <a:avLst/>
                            <a:gdLst>
                              <a:gd name="T0" fmla="*/ 76 w 107"/>
                              <a:gd name="T1" fmla="*/ 122 h 131"/>
                              <a:gd name="T2" fmla="*/ 83 w 107"/>
                              <a:gd name="T3" fmla="*/ 115 h 131"/>
                              <a:gd name="T4" fmla="*/ 91 w 107"/>
                              <a:gd name="T5" fmla="*/ 99 h 131"/>
                              <a:gd name="T6" fmla="*/ 98 w 107"/>
                              <a:gd name="T7" fmla="*/ 84 h 131"/>
                              <a:gd name="T8" fmla="*/ 98 w 107"/>
                              <a:gd name="T9" fmla="*/ 69 h 131"/>
                              <a:gd name="T10" fmla="*/ 98 w 107"/>
                              <a:gd name="T11" fmla="*/ 54 h 131"/>
                              <a:gd name="T12" fmla="*/ 106 w 107"/>
                              <a:gd name="T13" fmla="*/ 38 h 131"/>
                              <a:gd name="T14" fmla="*/ 106 w 107"/>
                              <a:gd name="T15" fmla="*/ 23 h 131"/>
                              <a:gd name="T16" fmla="*/ 98 w 107"/>
                              <a:gd name="T17" fmla="*/ 15 h 131"/>
                              <a:gd name="T18" fmla="*/ 91 w 107"/>
                              <a:gd name="T19" fmla="*/ 8 h 131"/>
                              <a:gd name="T20" fmla="*/ 83 w 107"/>
                              <a:gd name="T21" fmla="*/ 0 h 131"/>
                              <a:gd name="T22" fmla="*/ 68 w 107"/>
                              <a:gd name="T23" fmla="*/ 0 h 131"/>
                              <a:gd name="T24" fmla="*/ 61 w 107"/>
                              <a:gd name="T25" fmla="*/ 0 h 131"/>
                              <a:gd name="T26" fmla="*/ 53 w 107"/>
                              <a:gd name="T27" fmla="*/ 0 h 131"/>
                              <a:gd name="T28" fmla="*/ 38 w 107"/>
                              <a:gd name="T29" fmla="*/ 0 h 131"/>
                              <a:gd name="T30" fmla="*/ 23 w 107"/>
                              <a:gd name="T31" fmla="*/ 8 h 131"/>
                              <a:gd name="T32" fmla="*/ 23 w 107"/>
                              <a:gd name="T33" fmla="*/ 15 h 131"/>
                              <a:gd name="T34" fmla="*/ 15 w 107"/>
                              <a:gd name="T35" fmla="*/ 23 h 131"/>
                              <a:gd name="T36" fmla="*/ 15 w 107"/>
                              <a:gd name="T37" fmla="*/ 31 h 131"/>
                              <a:gd name="T38" fmla="*/ 15 w 107"/>
                              <a:gd name="T39" fmla="*/ 38 h 131"/>
                              <a:gd name="T40" fmla="*/ 8 w 107"/>
                              <a:gd name="T41" fmla="*/ 54 h 131"/>
                              <a:gd name="T42" fmla="*/ 8 w 107"/>
                              <a:gd name="T43" fmla="*/ 61 h 131"/>
                              <a:gd name="T44" fmla="*/ 0 w 107"/>
                              <a:gd name="T45" fmla="*/ 61 h 131"/>
                              <a:gd name="T46" fmla="*/ 0 w 107"/>
                              <a:gd name="T47" fmla="*/ 69 h 131"/>
                              <a:gd name="T48" fmla="*/ 8 w 107"/>
                              <a:gd name="T49" fmla="*/ 69 h 131"/>
                              <a:gd name="T50" fmla="*/ 8 w 107"/>
                              <a:gd name="T51" fmla="*/ 76 h 131"/>
                              <a:gd name="T52" fmla="*/ 15 w 107"/>
                              <a:gd name="T53" fmla="*/ 76 h 131"/>
                              <a:gd name="T54" fmla="*/ 15 w 107"/>
                              <a:gd name="T55" fmla="*/ 84 h 131"/>
                              <a:gd name="T56" fmla="*/ 23 w 107"/>
                              <a:gd name="T57" fmla="*/ 84 h 131"/>
                              <a:gd name="T58" fmla="*/ 15 w 107"/>
                              <a:gd name="T59" fmla="*/ 84 h 131"/>
                              <a:gd name="T60" fmla="*/ 23 w 107"/>
                              <a:gd name="T61" fmla="*/ 92 h 131"/>
                              <a:gd name="T62" fmla="*/ 23 w 107"/>
                              <a:gd name="T63" fmla="*/ 107 h 131"/>
                              <a:gd name="T64" fmla="*/ 23 w 107"/>
                              <a:gd name="T65" fmla="*/ 115 h 131"/>
                              <a:gd name="T66" fmla="*/ 30 w 107"/>
                              <a:gd name="T67" fmla="*/ 115 h 131"/>
                              <a:gd name="T68" fmla="*/ 30 w 107"/>
                              <a:gd name="T69" fmla="*/ 122 h 131"/>
                              <a:gd name="T70" fmla="*/ 38 w 107"/>
                              <a:gd name="T71" fmla="*/ 130 h 131"/>
                              <a:gd name="T72" fmla="*/ 45 w 107"/>
                              <a:gd name="T73" fmla="*/ 130 h 131"/>
                              <a:gd name="T74" fmla="*/ 53 w 107"/>
                              <a:gd name="T75" fmla="*/ 130 h 131"/>
                              <a:gd name="T76" fmla="*/ 61 w 107"/>
                              <a:gd name="T77" fmla="*/ 130 h 131"/>
                              <a:gd name="T78" fmla="*/ 68 w 107"/>
                              <a:gd name="T79" fmla="*/ 130 h 131"/>
                              <a:gd name="T80" fmla="*/ 76 w 107"/>
                              <a:gd name="T81" fmla="*/ 1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 h="131">
                                <a:moveTo>
                                  <a:pt x="76" y="122"/>
                                </a:moveTo>
                                <a:lnTo>
                                  <a:pt x="83" y="115"/>
                                </a:lnTo>
                                <a:lnTo>
                                  <a:pt x="91" y="99"/>
                                </a:lnTo>
                                <a:lnTo>
                                  <a:pt x="98" y="84"/>
                                </a:lnTo>
                                <a:lnTo>
                                  <a:pt x="98" y="69"/>
                                </a:lnTo>
                                <a:lnTo>
                                  <a:pt x="98" y="54"/>
                                </a:lnTo>
                                <a:lnTo>
                                  <a:pt x="106" y="38"/>
                                </a:lnTo>
                                <a:lnTo>
                                  <a:pt x="106" y="23"/>
                                </a:lnTo>
                                <a:lnTo>
                                  <a:pt x="98" y="15"/>
                                </a:lnTo>
                                <a:lnTo>
                                  <a:pt x="91" y="8"/>
                                </a:lnTo>
                                <a:lnTo>
                                  <a:pt x="83" y="0"/>
                                </a:lnTo>
                                <a:lnTo>
                                  <a:pt x="68" y="0"/>
                                </a:lnTo>
                                <a:lnTo>
                                  <a:pt x="61" y="0"/>
                                </a:lnTo>
                                <a:lnTo>
                                  <a:pt x="53" y="0"/>
                                </a:lnTo>
                                <a:lnTo>
                                  <a:pt x="38" y="0"/>
                                </a:lnTo>
                                <a:lnTo>
                                  <a:pt x="23" y="8"/>
                                </a:lnTo>
                                <a:lnTo>
                                  <a:pt x="23" y="15"/>
                                </a:lnTo>
                                <a:lnTo>
                                  <a:pt x="15" y="23"/>
                                </a:lnTo>
                                <a:lnTo>
                                  <a:pt x="15" y="31"/>
                                </a:lnTo>
                                <a:lnTo>
                                  <a:pt x="15" y="38"/>
                                </a:lnTo>
                                <a:lnTo>
                                  <a:pt x="8" y="54"/>
                                </a:lnTo>
                                <a:lnTo>
                                  <a:pt x="8" y="61"/>
                                </a:lnTo>
                                <a:lnTo>
                                  <a:pt x="0" y="61"/>
                                </a:lnTo>
                                <a:lnTo>
                                  <a:pt x="0" y="69"/>
                                </a:lnTo>
                                <a:lnTo>
                                  <a:pt x="8" y="69"/>
                                </a:lnTo>
                                <a:lnTo>
                                  <a:pt x="8" y="76"/>
                                </a:lnTo>
                                <a:lnTo>
                                  <a:pt x="15" y="76"/>
                                </a:lnTo>
                                <a:lnTo>
                                  <a:pt x="15" y="84"/>
                                </a:lnTo>
                                <a:lnTo>
                                  <a:pt x="23" y="84"/>
                                </a:lnTo>
                                <a:lnTo>
                                  <a:pt x="15" y="84"/>
                                </a:lnTo>
                                <a:lnTo>
                                  <a:pt x="23" y="92"/>
                                </a:lnTo>
                                <a:lnTo>
                                  <a:pt x="23" y="107"/>
                                </a:lnTo>
                                <a:lnTo>
                                  <a:pt x="23" y="115"/>
                                </a:lnTo>
                                <a:lnTo>
                                  <a:pt x="30" y="115"/>
                                </a:lnTo>
                                <a:lnTo>
                                  <a:pt x="30" y="122"/>
                                </a:lnTo>
                                <a:lnTo>
                                  <a:pt x="38" y="130"/>
                                </a:lnTo>
                                <a:lnTo>
                                  <a:pt x="45" y="130"/>
                                </a:lnTo>
                                <a:lnTo>
                                  <a:pt x="53" y="130"/>
                                </a:lnTo>
                                <a:lnTo>
                                  <a:pt x="61" y="130"/>
                                </a:lnTo>
                                <a:lnTo>
                                  <a:pt x="68" y="130"/>
                                </a:lnTo>
                                <a:lnTo>
                                  <a:pt x="76" y="122"/>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65" name="Freeform 89">
                            <a:extLst>
                              <a:ext uri="{FF2B5EF4-FFF2-40B4-BE49-F238E27FC236}">
                                <a16:creationId xmlns:a16="http://schemas.microsoft.com/office/drawing/2014/main" id="{C7EFE266-ED39-34B2-28F5-90D1E6D25582}"/>
                              </a:ext>
                            </a:extLst>
                          </p:cNvPr>
                          <p:cNvSpPr>
                            <a:spLocks/>
                          </p:cNvSpPr>
                          <p:nvPr/>
                        </p:nvSpPr>
                        <p:spPr bwMode="auto">
                          <a:xfrm>
                            <a:off x="1845" y="3290"/>
                            <a:ext cx="107" cy="131"/>
                          </a:xfrm>
                          <a:custGeom>
                            <a:avLst/>
                            <a:gdLst>
                              <a:gd name="T0" fmla="*/ 76 w 107"/>
                              <a:gd name="T1" fmla="*/ 122 h 131"/>
                              <a:gd name="T2" fmla="*/ 83 w 107"/>
                              <a:gd name="T3" fmla="*/ 115 h 131"/>
                              <a:gd name="T4" fmla="*/ 91 w 107"/>
                              <a:gd name="T5" fmla="*/ 99 h 131"/>
                              <a:gd name="T6" fmla="*/ 98 w 107"/>
                              <a:gd name="T7" fmla="*/ 84 h 131"/>
                              <a:gd name="T8" fmla="*/ 98 w 107"/>
                              <a:gd name="T9" fmla="*/ 69 h 131"/>
                              <a:gd name="T10" fmla="*/ 98 w 107"/>
                              <a:gd name="T11" fmla="*/ 54 h 131"/>
                              <a:gd name="T12" fmla="*/ 106 w 107"/>
                              <a:gd name="T13" fmla="*/ 38 h 131"/>
                              <a:gd name="T14" fmla="*/ 106 w 107"/>
                              <a:gd name="T15" fmla="*/ 23 h 131"/>
                              <a:gd name="T16" fmla="*/ 98 w 107"/>
                              <a:gd name="T17" fmla="*/ 15 h 131"/>
                              <a:gd name="T18" fmla="*/ 91 w 107"/>
                              <a:gd name="T19" fmla="*/ 8 h 131"/>
                              <a:gd name="T20" fmla="*/ 83 w 107"/>
                              <a:gd name="T21" fmla="*/ 0 h 131"/>
                              <a:gd name="T22" fmla="*/ 68 w 107"/>
                              <a:gd name="T23" fmla="*/ 0 h 131"/>
                              <a:gd name="T24" fmla="*/ 61 w 107"/>
                              <a:gd name="T25" fmla="*/ 0 h 131"/>
                              <a:gd name="T26" fmla="*/ 53 w 107"/>
                              <a:gd name="T27" fmla="*/ 0 h 131"/>
                              <a:gd name="T28" fmla="*/ 38 w 107"/>
                              <a:gd name="T29" fmla="*/ 0 h 131"/>
                              <a:gd name="T30" fmla="*/ 23 w 107"/>
                              <a:gd name="T31" fmla="*/ 8 h 131"/>
                              <a:gd name="T32" fmla="*/ 23 w 107"/>
                              <a:gd name="T33" fmla="*/ 15 h 131"/>
                              <a:gd name="T34" fmla="*/ 15 w 107"/>
                              <a:gd name="T35" fmla="*/ 23 h 131"/>
                              <a:gd name="T36" fmla="*/ 15 w 107"/>
                              <a:gd name="T37" fmla="*/ 31 h 131"/>
                              <a:gd name="T38" fmla="*/ 15 w 107"/>
                              <a:gd name="T39" fmla="*/ 38 h 131"/>
                              <a:gd name="T40" fmla="*/ 8 w 107"/>
                              <a:gd name="T41" fmla="*/ 54 h 131"/>
                              <a:gd name="T42" fmla="*/ 8 w 107"/>
                              <a:gd name="T43" fmla="*/ 61 h 131"/>
                              <a:gd name="T44" fmla="*/ 0 w 107"/>
                              <a:gd name="T45" fmla="*/ 61 h 131"/>
                              <a:gd name="T46" fmla="*/ 0 w 107"/>
                              <a:gd name="T47" fmla="*/ 69 h 131"/>
                              <a:gd name="T48" fmla="*/ 8 w 107"/>
                              <a:gd name="T49" fmla="*/ 69 h 131"/>
                              <a:gd name="T50" fmla="*/ 8 w 107"/>
                              <a:gd name="T51" fmla="*/ 76 h 131"/>
                              <a:gd name="T52" fmla="*/ 15 w 107"/>
                              <a:gd name="T53" fmla="*/ 76 h 131"/>
                              <a:gd name="T54" fmla="*/ 15 w 107"/>
                              <a:gd name="T55" fmla="*/ 84 h 131"/>
                              <a:gd name="T56" fmla="*/ 23 w 107"/>
                              <a:gd name="T57" fmla="*/ 84 h 131"/>
                              <a:gd name="T58" fmla="*/ 15 w 107"/>
                              <a:gd name="T59" fmla="*/ 84 h 131"/>
                              <a:gd name="T60" fmla="*/ 23 w 107"/>
                              <a:gd name="T61" fmla="*/ 92 h 131"/>
                              <a:gd name="T62" fmla="*/ 23 w 107"/>
                              <a:gd name="T63" fmla="*/ 107 h 131"/>
                              <a:gd name="T64" fmla="*/ 23 w 107"/>
                              <a:gd name="T65" fmla="*/ 115 h 131"/>
                              <a:gd name="T66" fmla="*/ 30 w 107"/>
                              <a:gd name="T67" fmla="*/ 115 h 131"/>
                              <a:gd name="T68" fmla="*/ 30 w 107"/>
                              <a:gd name="T69" fmla="*/ 122 h 131"/>
                              <a:gd name="T70" fmla="*/ 38 w 107"/>
                              <a:gd name="T71" fmla="*/ 130 h 131"/>
                              <a:gd name="T72" fmla="*/ 45 w 107"/>
                              <a:gd name="T73" fmla="*/ 130 h 131"/>
                              <a:gd name="T74" fmla="*/ 53 w 107"/>
                              <a:gd name="T75" fmla="*/ 130 h 131"/>
                              <a:gd name="T76" fmla="*/ 61 w 107"/>
                              <a:gd name="T77" fmla="*/ 130 h 131"/>
                              <a:gd name="T78" fmla="*/ 68 w 107"/>
                              <a:gd name="T79" fmla="*/ 130 h 131"/>
                              <a:gd name="T80" fmla="*/ 76 w 107"/>
                              <a:gd name="T81" fmla="*/ 1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 h="131">
                                <a:moveTo>
                                  <a:pt x="76" y="122"/>
                                </a:moveTo>
                                <a:lnTo>
                                  <a:pt x="83" y="115"/>
                                </a:lnTo>
                                <a:lnTo>
                                  <a:pt x="91" y="99"/>
                                </a:lnTo>
                                <a:lnTo>
                                  <a:pt x="98" y="84"/>
                                </a:lnTo>
                                <a:lnTo>
                                  <a:pt x="98" y="69"/>
                                </a:lnTo>
                                <a:lnTo>
                                  <a:pt x="98" y="54"/>
                                </a:lnTo>
                                <a:lnTo>
                                  <a:pt x="106" y="38"/>
                                </a:lnTo>
                                <a:lnTo>
                                  <a:pt x="106" y="23"/>
                                </a:lnTo>
                                <a:lnTo>
                                  <a:pt x="98" y="15"/>
                                </a:lnTo>
                                <a:lnTo>
                                  <a:pt x="91" y="8"/>
                                </a:lnTo>
                                <a:lnTo>
                                  <a:pt x="83" y="0"/>
                                </a:lnTo>
                                <a:lnTo>
                                  <a:pt x="68" y="0"/>
                                </a:lnTo>
                                <a:lnTo>
                                  <a:pt x="61" y="0"/>
                                </a:lnTo>
                                <a:lnTo>
                                  <a:pt x="53" y="0"/>
                                </a:lnTo>
                                <a:lnTo>
                                  <a:pt x="38" y="0"/>
                                </a:lnTo>
                                <a:lnTo>
                                  <a:pt x="23" y="8"/>
                                </a:lnTo>
                                <a:lnTo>
                                  <a:pt x="23" y="15"/>
                                </a:lnTo>
                                <a:lnTo>
                                  <a:pt x="15" y="23"/>
                                </a:lnTo>
                                <a:lnTo>
                                  <a:pt x="15" y="31"/>
                                </a:lnTo>
                                <a:lnTo>
                                  <a:pt x="15" y="38"/>
                                </a:lnTo>
                                <a:lnTo>
                                  <a:pt x="8" y="54"/>
                                </a:lnTo>
                                <a:lnTo>
                                  <a:pt x="8" y="61"/>
                                </a:lnTo>
                                <a:lnTo>
                                  <a:pt x="0" y="61"/>
                                </a:lnTo>
                                <a:lnTo>
                                  <a:pt x="0" y="69"/>
                                </a:lnTo>
                                <a:lnTo>
                                  <a:pt x="8" y="69"/>
                                </a:lnTo>
                                <a:lnTo>
                                  <a:pt x="8" y="76"/>
                                </a:lnTo>
                                <a:lnTo>
                                  <a:pt x="15" y="76"/>
                                </a:lnTo>
                                <a:lnTo>
                                  <a:pt x="15" y="84"/>
                                </a:lnTo>
                                <a:lnTo>
                                  <a:pt x="23" y="84"/>
                                </a:lnTo>
                                <a:lnTo>
                                  <a:pt x="15" y="84"/>
                                </a:lnTo>
                                <a:lnTo>
                                  <a:pt x="23" y="92"/>
                                </a:lnTo>
                                <a:lnTo>
                                  <a:pt x="23" y="107"/>
                                </a:lnTo>
                                <a:lnTo>
                                  <a:pt x="23" y="115"/>
                                </a:lnTo>
                                <a:lnTo>
                                  <a:pt x="30" y="115"/>
                                </a:lnTo>
                                <a:lnTo>
                                  <a:pt x="30" y="122"/>
                                </a:lnTo>
                                <a:lnTo>
                                  <a:pt x="38" y="130"/>
                                </a:lnTo>
                                <a:lnTo>
                                  <a:pt x="45" y="130"/>
                                </a:lnTo>
                                <a:lnTo>
                                  <a:pt x="53" y="130"/>
                                </a:lnTo>
                                <a:lnTo>
                                  <a:pt x="61" y="130"/>
                                </a:lnTo>
                                <a:lnTo>
                                  <a:pt x="68" y="130"/>
                                </a:lnTo>
                                <a:lnTo>
                                  <a:pt x="76" y="122"/>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66" name="Freeform 90">
                            <a:extLst>
                              <a:ext uri="{FF2B5EF4-FFF2-40B4-BE49-F238E27FC236}">
                                <a16:creationId xmlns:a16="http://schemas.microsoft.com/office/drawing/2014/main" id="{F88E8CE2-4A38-BB02-07E3-92483479D879}"/>
                              </a:ext>
                            </a:extLst>
                          </p:cNvPr>
                          <p:cNvSpPr>
                            <a:spLocks/>
                          </p:cNvSpPr>
                          <p:nvPr/>
                        </p:nvSpPr>
                        <p:spPr bwMode="auto">
                          <a:xfrm>
                            <a:off x="1893" y="3378"/>
                            <a:ext cx="51" cy="43"/>
                          </a:xfrm>
                          <a:custGeom>
                            <a:avLst/>
                            <a:gdLst>
                              <a:gd name="T0" fmla="*/ 29 w 51"/>
                              <a:gd name="T1" fmla="*/ 35 h 43"/>
                              <a:gd name="T2" fmla="*/ 36 w 51"/>
                              <a:gd name="T3" fmla="*/ 28 h 43"/>
                              <a:gd name="T4" fmla="*/ 43 w 51"/>
                              <a:gd name="T5" fmla="*/ 14 h 43"/>
                              <a:gd name="T6" fmla="*/ 50 w 51"/>
                              <a:gd name="T7" fmla="*/ 0 h 43"/>
                              <a:gd name="T8" fmla="*/ 43 w 51"/>
                              <a:gd name="T9" fmla="*/ 7 h 43"/>
                              <a:gd name="T10" fmla="*/ 36 w 51"/>
                              <a:gd name="T11" fmla="*/ 14 h 43"/>
                              <a:gd name="T12" fmla="*/ 36 w 51"/>
                              <a:gd name="T13" fmla="*/ 21 h 43"/>
                              <a:gd name="T14" fmla="*/ 29 w 51"/>
                              <a:gd name="T15" fmla="*/ 28 h 43"/>
                              <a:gd name="T16" fmla="*/ 29 w 51"/>
                              <a:gd name="T17" fmla="*/ 35 h 43"/>
                              <a:gd name="T18" fmla="*/ 21 w 51"/>
                              <a:gd name="T19" fmla="*/ 35 h 43"/>
                              <a:gd name="T20" fmla="*/ 14 w 51"/>
                              <a:gd name="T21" fmla="*/ 35 h 43"/>
                              <a:gd name="T22" fmla="*/ 14 w 51"/>
                              <a:gd name="T23" fmla="*/ 28 h 43"/>
                              <a:gd name="T24" fmla="*/ 14 w 51"/>
                              <a:gd name="T25" fmla="*/ 35 h 43"/>
                              <a:gd name="T26" fmla="*/ 14 w 51"/>
                              <a:gd name="T27" fmla="*/ 42 h 43"/>
                              <a:gd name="T28" fmla="*/ 7 w 51"/>
                              <a:gd name="T29" fmla="*/ 42 h 43"/>
                              <a:gd name="T30" fmla="*/ 0 w 51"/>
                              <a:gd name="T31" fmla="*/ 42 h 43"/>
                              <a:gd name="T32" fmla="*/ 7 w 51"/>
                              <a:gd name="T33" fmla="*/ 42 h 43"/>
                              <a:gd name="T34" fmla="*/ 14 w 51"/>
                              <a:gd name="T35" fmla="*/ 42 h 43"/>
                              <a:gd name="T36" fmla="*/ 21 w 51"/>
                              <a:gd name="T37" fmla="*/ 42 h 43"/>
                              <a:gd name="T38" fmla="*/ 29 w 51"/>
                              <a:gd name="T39"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 h="43">
                                <a:moveTo>
                                  <a:pt x="29" y="35"/>
                                </a:moveTo>
                                <a:lnTo>
                                  <a:pt x="36" y="28"/>
                                </a:lnTo>
                                <a:lnTo>
                                  <a:pt x="43" y="14"/>
                                </a:lnTo>
                                <a:lnTo>
                                  <a:pt x="50" y="0"/>
                                </a:lnTo>
                                <a:lnTo>
                                  <a:pt x="43" y="7"/>
                                </a:lnTo>
                                <a:lnTo>
                                  <a:pt x="36" y="14"/>
                                </a:lnTo>
                                <a:lnTo>
                                  <a:pt x="36" y="21"/>
                                </a:lnTo>
                                <a:lnTo>
                                  <a:pt x="29" y="28"/>
                                </a:lnTo>
                                <a:lnTo>
                                  <a:pt x="29" y="35"/>
                                </a:lnTo>
                                <a:lnTo>
                                  <a:pt x="21" y="35"/>
                                </a:lnTo>
                                <a:lnTo>
                                  <a:pt x="14" y="35"/>
                                </a:lnTo>
                                <a:lnTo>
                                  <a:pt x="14" y="28"/>
                                </a:lnTo>
                                <a:lnTo>
                                  <a:pt x="14" y="35"/>
                                </a:lnTo>
                                <a:lnTo>
                                  <a:pt x="14" y="42"/>
                                </a:lnTo>
                                <a:lnTo>
                                  <a:pt x="7" y="42"/>
                                </a:lnTo>
                                <a:lnTo>
                                  <a:pt x="0" y="42"/>
                                </a:lnTo>
                                <a:lnTo>
                                  <a:pt x="7" y="42"/>
                                </a:lnTo>
                                <a:lnTo>
                                  <a:pt x="14" y="42"/>
                                </a:lnTo>
                                <a:lnTo>
                                  <a:pt x="21" y="42"/>
                                </a:lnTo>
                                <a:lnTo>
                                  <a:pt x="29" y="35"/>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67" name="Freeform 91">
                            <a:extLst>
                              <a:ext uri="{FF2B5EF4-FFF2-40B4-BE49-F238E27FC236}">
                                <a16:creationId xmlns:a16="http://schemas.microsoft.com/office/drawing/2014/main" id="{A50FA0BA-6C9F-565E-7202-93C403EEAA6F}"/>
                              </a:ext>
                            </a:extLst>
                          </p:cNvPr>
                          <p:cNvSpPr>
                            <a:spLocks/>
                          </p:cNvSpPr>
                          <p:nvPr/>
                        </p:nvSpPr>
                        <p:spPr bwMode="auto">
                          <a:xfrm>
                            <a:off x="1893" y="3378"/>
                            <a:ext cx="51" cy="43"/>
                          </a:xfrm>
                          <a:custGeom>
                            <a:avLst/>
                            <a:gdLst>
                              <a:gd name="T0" fmla="*/ 29 w 51"/>
                              <a:gd name="T1" fmla="*/ 35 h 43"/>
                              <a:gd name="T2" fmla="*/ 36 w 51"/>
                              <a:gd name="T3" fmla="*/ 28 h 43"/>
                              <a:gd name="T4" fmla="*/ 43 w 51"/>
                              <a:gd name="T5" fmla="*/ 14 h 43"/>
                              <a:gd name="T6" fmla="*/ 50 w 51"/>
                              <a:gd name="T7" fmla="*/ 0 h 43"/>
                              <a:gd name="T8" fmla="*/ 43 w 51"/>
                              <a:gd name="T9" fmla="*/ 7 h 43"/>
                              <a:gd name="T10" fmla="*/ 36 w 51"/>
                              <a:gd name="T11" fmla="*/ 14 h 43"/>
                              <a:gd name="T12" fmla="*/ 36 w 51"/>
                              <a:gd name="T13" fmla="*/ 21 h 43"/>
                              <a:gd name="T14" fmla="*/ 29 w 51"/>
                              <a:gd name="T15" fmla="*/ 28 h 43"/>
                              <a:gd name="T16" fmla="*/ 29 w 51"/>
                              <a:gd name="T17" fmla="*/ 35 h 43"/>
                              <a:gd name="T18" fmla="*/ 21 w 51"/>
                              <a:gd name="T19" fmla="*/ 35 h 43"/>
                              <a:gd name="T20" fmla="*/ 14 w 51"/>
                              <a:gd name="T21" fmla="*/ 35 h 43"/>
                              <a:gd name="T22" fmla="*/ 14 w 51"/>
                              <a:gd name="T23" fmla="*/ 28 h 43"/>
                              <a:gd name="T24" fmla="*/ 14 w 51"/>
                              <a:gd name="T25" fmla="*/ 35 h 43"/>
                              <a:gd name="T26" fmla="*/ 14 w 51"/>
                              <a:gd name="T27" fmla="*/ 42 h 43"/>
                              <a:gd name="T28" fmla="*/ 7 w 51"/>
                              <a:gd name="T29" fmla="*/ 42 h 43"/>
                              <a:gd name="T30" fmla="*/ 0 w 51"/>
                              <a:gd name="T31" fmla="*/ 42 h 43"/>
                              <a:gd name="T32" fmla="*/ 7 w 51"/>
                              <a:gd name="T33" fmla="*/ 42 h 43"/>
                              <a:gd name="T34" fmla="*/ 14 w 51"/>
                              <a:gd name="T35" fmla="*/ 42 h 43"/>
                              <a:gd name="T36" fmla="*/ 21 w 51"/>
                              <a:gd name="T37" fmla="*/ 42 h 43"/>
                              <a:gd name="T38" fmla="*/ 29 w 51"/>
                              <a:gd name="T39"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 h="43">
                                <a:moveTo>
                                  <a:pt x="29" y="35"/>
                                </a:moveTo>
                                <a:lnTo>
                                  <a:pt x="36" y="28"/>
                                </a:lnTo>
                                <a:lnTo>
                                  <a:pt x="43" y="14"/>
                                </a:lnTo>
                                <a:lnTo>
                                  <a:pt x="50" y="0"/>
                                </a:lnTo>
                                <a:lnTo>
                                  <a:pt x="43" y="7"/>
                                </a:lnTo>
                                <a:lnTo>
                                  <a:pt x="36" y="14"/>
                                </a:lnTo>
                                <a:lnTo>
                                  <a:pt x="36" y="21"/>
                                </a:lnTo>
                                <a:lnTo>
                                  <a:pt x="29" y="28"/>
                                </a:lnTo>
                                <a:lnTo>
                                  <a:pt x="29" y="35"/>
                                </a:lnTo>
                                <a:lnTo>
                                  <a:pt x="21" y="35"/>
                                </a:lnTo>
                                <a:lnTo>
                                  <a:pt x="14" y="35"/>
                                </a:lnTo>
                                <a:lnTo>
                                  <a:pt x="14" y="28"/>
                                </a:lnTo>
                                <a:lnTo>
                                  <a:pt x="14" y="35"/>
                                </a:lnTo>
                                <a:lnTo>
                                  <a:pt x="14" y="42"/>
                                </a:lnTo>
                                <a:lnTo>
                                  <a:pt x="7" y="42"/>
                                </a:lnTo>
                                <a:lnTo>
                                  <a:pt x="0" y="42"/>
                                </a:lnTo>
                                <a:lnTo>
                                  <a:pt x="7" y="42"/>
                                </a:lnTo>
                                <a:lnTo>
                                  <a:pt x="14" y="42"/>
                                </a:lnTo>
                                <a:lnTo>
                                  <a:pt x="21" y="42"/>
                                </a:lnTo>
                                <a:lnTo>
                                  <a:pt x="29" y="35"/>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5868" name="Freeform 92">
                          <a:extLst>
                            <a:ext uri="{FF2B5EF4-FFF2-40B4-BE49-F238E27FC236}">
                              <a16:creationId xmlns:a16="http://schemas.microsoft.com/office/drawing/2014/main" id="{9CE6B4FF-E527-C88F-7B70-AEF1A9A4DD3C}"/>
                            </a:ext>
                          </a:extLst>
                        </p:cNvPr>
                        <p:cNvSpPr>
                          <a:spLocks/>
                        </p:cNvSpPr>
                        <p:nvPr/>
                      </p:nvSpPr>
                      <p:spPr bwMode="auto">
                        <a:xfrm>
                          <a:off x="1845" y="3354"/>
                          <a:ext cx="19" cy="43"/>
                        </a:xfrm>
                        <a:custGeom>
                          <a:avLst/>
                          <a:gdLst>
                            <a:gd name="T0" fmla="*/ 18 w 19"/>
                            <a:gd name="T1" fmla="*/ 35 h 43"/>
                            <a:gd name="T2" fmla="*/ 18 w 19"/>
                            <a:gd name="T3" fmla="*/ 35 h 43"/>
                            <a:gd name="T4" fmla="*/ 18 w 19"/>
                            <a:gd name="T5" fmla="*/ 28 h 43"/>
                            <a:gd name="T6" fmla="*/ 18 w 19"/>
                            <a:gd name="T7" fmla="*/ 21 h 43"/>
                            <a:gd name="T8" fmla="*/ 18 w 19"/>
                            <a:gd name="T9" fmla="*/ 14 h 43"/>
                            <a:gd name="T10" fmla="*/ 18 w 19"/>
                            <a:gd name="T11" fmla="*/ 7 h 43"/>
                            <a:gd name="T12" fmla="*/ 12 w 19"/>
                            <a:gd name="T13" fmla="*/ 0 h 43"/>
                            <a:gd name="T14" fmla="*/ 0 w 19"/>
                            <a:gd name="T15" fmla="*/ 0 h 43"/>
                            <a:gd name="T16" fmla="*/ 0 w 19"/>
                            <a:gd name="T17" fmla="*/ 7 h 43"/>
                            <a:gd name="T18" fmla="*/ 6 w 19"/>
                            <a:gd name="T19" fmla="*/ 7 h 43"/>
                            <a:gd name="T20" fmla="*/ 6 w 19"/>
                            <a:gd name="T21" fmla="*/ 14 h 43"/>
                            <a:gd name="T22" fmla="*/ 12 w 19"/>
                            <a:gd name="T23" fmla="*/ 14 h 43"/>
                            <a:gd name="T24" fmla="*/ 12 w 19"/>
                            <a:gd name="T25" fmla="*/ 21 h 43"/>
                            <a:gd name="T26" fmla="*/ 18 w 19"/>
                            <a:gd name="T27" fmla="*/ 21 h 43"/>
                            <a:gd name="T28" fmla="*/ 12 w 19"/>
                            <a:gd name="T29" fmla="*/ 28 h 43"/>
                            <a:gd name="T30" fmla="*/ 18 w 19"/>
                            <a:gd name="T31" fmla="*/ 35 h 43"/>
                            <a:gd name="T32" fmla="*/ 18 w 19"/>
                            <a:gd name="T33" fmla="*/ 42 h 43"/>
                            <a:gd name="T34" fmla="*/ 18 w 19"/>
                            <a:gd name="T35"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43">
                              <a:moveTo>
                                <a:pt x="18" y="35"/>
                              </a:moveTo>
                              <a:lnTo>
                                <a:pt x="18" y="35"/>
                              </a:lnTo>
                              <a:lnTo>
                                <a:pt x="18" y="28"/>
                              </a:lnTo>
                              <a:lnTo>
                                <a:pt x="18" y="21"/>
                              </a:lnTo>
                              <a:lnTo>
                                <a:pt x="18" y="14"/>
                              </a:lnTo>
                              <a:lnTo>
                                <a:pt x="18" y="7"/>
                              </a:lnTo>
                              <a:lnTo>
                                <a:pt x="12" y="0"/>
                              </a:lnTo>
                              <a:lnTo>
                                <a:pt x="0" y="0"/>
                              </a:lnTo>
                              <a:lnTo>
                                <a:pt x="0" y="7"/>
                              </a:lnTo>
                              <a:lnTo>
                                <a:pt x="6" y="7"/>
                              </a:lnTo>
                              <a:lnTo>
                                <a:pt x="6" y="14"/>
                              </a:lnTo>
                              <a:lnTo>
                                <a:pt x="12" y="14"/>
                              </a:lnTo>
                              <a:lnTo>
                                <a:pt x="12" y="21"/>
                              </a:lnTo>
                              <a:lnTo>
                                <a:pt x="18" y="21"/>
                              </a:lnTo>
                              <a:lnTo>
                                <a:pt x="12" y="28"/>
                              </a:lnTo>
                              <a:lnTo>
                                <a:pt x="18" y="35"/>
                              </a:lnTo>
                              <a:lnTo>
                                <a:pt x="18" y="42"/>
                              </a:lnTo>
                              <a:lnTo>
                                <a:pt x="18" y="35"/>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69" name="Freeform 93">
                          <a:extLst>
                            <a:ext uri="{FF2B5EF4-FFF2-40B4-BE49-F238E27FC236}">
                              <a16:creationId xmlns:a16="http://schemas.microsoft.com/office/drawing/2014/main" id="{DDBFEBF0-49DD-2448-41B0-148F3F2F9CE5}"/>
                            </a:ext>
                          </a:extLst>
                        </p:cNvPr>
                        <p:cNvSpPr>
                          <a:spLocks/>
                        </p:cNvSpPr>
                        <p:nvPr/>
                      </p:nvSpPr>
                      <p:spPr bwMode="auto">
                        <a:xfrm>
                          <a:off x="1845" y="3354"/>
                          <a:ext cx="19" cy="43"/>
                        </a:xfrm>
                        <a:custGeom>
                          <a:avLst/>
                          <a:gdLst>
                            <a:gd name="T0" fmla="*/ 18 w 19"/>
                            <a:gd name="T1" fmla="*/ 35 h 43"/>
                            <a:gd name="T2" fmla="*/ 18 w 19"/>
                            <a:gd name="T3" fmla="*/ 28 h 43"/>
                            <a:gd name="T4" fmla="*/ 18 w 19"/>
                            <a:gd name="T5" fmla="*/ 21 h 43"/>
                            <a:gd name="T6" fmla="*/ 18 w 19"/>
                            <a:gd name="T7" fmla="*/ 14 h 43"/>
                            <a:gd name="T8" fmla="*/ 18 w 19"/>
                            <a:gd name="T9" fmla="*/ 7 h 43"/>
                            <a:gd name="T10" fmla="*/ 12 w 19"/>
                            <a:gd name="T11" fmla="*/ 0 h 43"/>
                            <a:gd name="T12" fmla="*/ 0 w 19"/>
                            <a:gd name="T13" fmla="*/ 0 h 43"/>
                            <a:gd name="T14" fmla="*/ 0 w 19"/>
                            <a:gd name="T15" fmla="*/ 7 h 43"/>
                            <a:gd name="T16" fmla="*/ 6 w 19"/>
                            <a:gd name="T17" fmla="*/ 7 h 43"/>
                            <a:gd name="T18" fmla="*/ 6 w 19"/>
                            <a:gd name="T19" fmla="*/ 14 h 43"/>
                            <a:gd name="T20" fmla="*/ 12 w 19"/>
                            <a:gd name="T21" fmla="*/ 14 h 43"/>
                            <a:gd name="T22" fmla="*/ 12 w 19"/>
                            <a:gd name="T23" fmla="*/ 21 h 43"/>
                            <a:gd name="T24" fmla="*/ 18 w 19"/>
                            <a:gd name="T25" fmla="*/ 21 h 43"/>
                            <a:gd name="T26" fmla="*/ 12 w 19"/>
                            <a:gd name="T27" fmla="*/ 28 h 43"/>
                            <a:gd name="T28" fmla="*/ 18 w 19"/>
                            <a:gd name="T29" fmla="*/ 35 h 43"/>
                            <a:gd name="T30" fmla="*/ 18 w 19"/>
                            <a:gd name="T31" fmla="*/ 42 h 43"/>
                            <a:gd name="T32" fmla="*/ 18 w 19"/>
                            <a:gd name="T33"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3">
                              <a:moveTo>
                                <a:pt x="18" y="35"/>
                              </a:moveTo>
                              <a:lnTo>
                                <a:pt x="18" y="28"/>
                              </a:lnTo>
                              <a:lnTo>
                                <a:pt x="18" y="21"/>
                              </a:lnTo>
                              <a:lnTo>
                                <a:pt x="18" y="14"/>
                              </a:lnTo>
                              <a:lnTo>
                                <a:pt x="18" y="7"/>
                              </a:lnTo>
                              <a:lnTo>
                                <a:pt x="12" y="0"/>
                              </a:lnTo>
                              <a:lnTo>
                                <a:pt x="0" y="0"/>
                              </a:lnTo>
                              <a:lnTo>
                                <a:pt x="0" y="7"/>
                              </a:lnTo>
                              <a:lnTo>
                                <a:pt x="6" y="7"/>
                              </a:lnTo>
                              <a:lnTo>
                                <a:pt x="6" y="14"/>
                              </a:lnTo>
                              <a:lnTo>
                                <a:pt x="12" y="14"/>
                              </a:lnTo>
                              <a:lnTo>
                                <a:pt x="12" y="21"/>
                              </a:lnTo>
                              <a:lnTo>
                                <a:pt x="18" y="21"/>
                              </a:lnTo>
                              <a:lnTo>
                                <a:pt x="12" y="28"/>
                              </a:lnTo>
                              <a:lnTo>
                                <a:pt x="18" y="35"/>
                              </a:lnTo>
                              <a:lnTo>
                                <a:pt x="18" y="42"/>
                              </a:lnTo>
                              <a:lnTo>
                                <a:pt x="18" y="35"/>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5870" name="Group 94">
                        <a:extLst>
                          <a:ext uri="{FF2B5EF4-FFF2-40B4-BE49-F238E27FC236}">
                            <a16:creationId xmlns:a16="http://schemas.microsoft.com/office/drawing/2014/main" id="{84FA6D51-8E02-F753-B314-4D363F0370B3}"/>
                          </a:ext>
                        </a:extLst>
                      </p:cNvPr>
                      <p:cNvGrpSpPr>
                        <a:grpSpLocks/>
                      </p:cNvGrpSpPr>
                      <p:nvPr/>
                    </p:nvGrpSpPr>
                    <p:grpSpPr bwMode="auto">
                      <a:xfrm>
                        <a:off x="1877" y="3330"/>
                        <a:ext cx="59" cy="89"/>
                        <a:chOff x="1877" y="3330"/>
                        <a:chExt cx="59" cy="89"/>
                      </a:xfrm>
                    </p:grpSpPr>
                    <p:grpSp>
                      <p:nvGrpSpPr>
                        <p:cNvPr id="75871" name="Group 95">
                          <a:extLst>
                            <a:ext uri="{FF2B5EF4-FFF2-40B4-BE49-F238E27FC236}">
                              <a16:creationId xmlns:a16="http://schemas.microsoft.com/office/drawing/2014/main" id="{81588B1A-9282-FCAF-22B6-7CA77C431A68}"/>
                            </a:ext>
                          </a:extLst>
                        </p:cNvPr>
                        <p:cNvGrpSpPr>
                          <a:grpSpLocks/>
                        </p:cNvGrpSpPr>
                        <p:nvPr/>
                      </p:nvGrpSpPr>
                      <p:grpSpPr bwMode="auto">
                        <a:xfrm>
                          <a:off x="1893" y="3394"/>
                          <a:ext cx="19" cy="25"/>
                          <a:chOff x="1893" y="3394"/>
                          <a:chExt cx="19" cy="25"/>
                        </a:xfrm>
                      </p:grpSpPr>
                      <p:sp>
                        <p:nvSpPr>
                          <p:cNvPr id="75872" name="Oval 96">
                            <a:extLst>
                              <a:ext uri="{FF2B5EF4-FFF2-40B4-BE49-F238E27FC236}">
                                <a16:creationId xmlns:a16="http://schemas.microsoft.com/office/drawing/2014/main" id="{2F45269A-CE89-0645-1AE5-E08EC7D29D66}"/>
                              </a:ext>
                            </a:extLst>
                          </p:cNvPr>
                          <p:cNvSpPr>
                            <a:spLocks noChangeArrowheads="1"/>
                          </p:cNvSpPr>
                          <p:nvPr/>
                        </p:nvSpPr>
                        <p:spPr bwMode="auto">
                          <a:xfrm>
                            <a:off x="1893" y="3394"/>
                            <a:ext cx="16" cy="16"/>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73" name="Freeform 97">
                            <a:extLst>
                              <a:ext uri="{FF2B5EF4-FFF2-40B4-BE49-F238E27FC236}">
                                <a16:creationId xmlns:a16="http://schemas.microsoft.com/office/drawing/2014/main" id="{B34B66C0-0CB3-81C4-6CE3-051562513FA3}"/>
                              </a:ext>
                            </a:extLst>
                          </p:cNvPr>
                          <p:cNvSpPr>
                            <a:spLocks/>
                          </p:cNvSpPr>
                          <p:nvPr/>
                        </p:nvSpPr>
                        <p:spPr bwMode="auto">
                          <a:xfrm>
                            <a:off x="1893" y="3394"/>
                            <a:ext cx="19" cy="17"/>
                          </a:xfrm>
                          <a:custGeom>
                            <a:avLst/>
                            <a:gdLst>
                              <a:gd name="T0" fmla="*/ 0 w 19"/>
                              <a:gd name="T1" fmla="*/ 16 h 17"/>
                              <a:gd name="T2" fmla="*/ 0 w 19"/>
                              <a:gd name="T3" fmla="*/ 0 h 17"/>
                              <a:gd name="T4" fmla="*/ 6 w 19"/>
                              <a:gd name="T5" fmla="*/ 0 h 17"/>
                              <a:gd name="T6" fmla="*/ 12 w 19"/>
                              <a:gd name="T7" fmla="*/ 0 h 17"/>
                              <a:gd name="T8" fmla="*/ 18 w 19"/>
                              <a:gd name="T9" fmla="*/ 0 h 17"/>
                              <a:gd name="T10" fmla="*/ 18 w 19"/>
                              <a:gd name="T11" fmla="*/ 16 h 17"/>
                              <a:gd name="T12" fmla="*/ 12 w 19"/>
                              <a:gd name="T13" fmla="*/ 16 h 17"/>
                              <a:gd name="T14" fmla="*/ 6 w 19"/>
                              <a:gd name="T15" fmla="*/ 16 h 17"/>
                              <a:gd name="T16" fmla="*/ 0 w 19"/>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7">
                                <a:moveTo>
                                  <a:pt x="0" y="16"/>
                                </a:moveTo>
                                <a:lnTo>
                                  <a:pt x="0" y="0"/>
                                </a:lnTo>
                                <a:lnTo>
                                  <a:pt x="6" y="0"/>
                                </a:lnTo>
                                <a:lnTo>
                                  <a:pt x="12" y="0"/>
                                </a:lnTo>
                                <a:lnTo>
                                  <a:pt x="18" y="0"/>
                                </a:lnTo>
                                <a:lnTo>
                                  <a:pt x="18" y="16"/>
                                </a:lnTo>
                                <a:lnTo>
                                  <a:pt x="12" y="16"/>
                                </a:lnTo>
                                <a:lnTo>
                                  <a:pt x="6" y="16"/>
                                </a:lnTo>
                                <a:lnTo>
                                  <a:pt x="0" y="16"/>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74" name="Freeform 98">
                            <a:extLst>
                              <a:ext uri="{FF2B5EF4-FFF2-40B4-BE49-F238E27FC236}">
                                <a16:creationId xmlns:a16="http://schemas.microsoft.com/office/drawing/2014/main" id="{91C44EF9-5397-F76C-1406-785857D9F9D0}"/>
                              </a:ext>
                            </a:extLst>
                          </p:cNvPr>
                          <p:cNvSpPr>
                            <a:spLocks/>
                          </p:cNvSpPr>
                          <p:nvPr/>
                        </p:nvSpPr>
                        <p:spPr bwMode="auto">
                          <a:xfrm>
                            <a:off x="1893" y="3394"/>
                            <a:ext cx="19" cy="17"/>
                          </a:xfrm>
                          <a:custGeom>
                            <a:avLst/>
                            <a:gdLst>
                              <a:gd name="T0" fmla="*/ 0 w 19"/>
                              <a:gd name="T1" fmla="*/ 16 h 17"/>
                              <a:gd name="T2" fmla="*/ 0 w 19"/>
                              <a:gd name="T3" fmla="*/ 0 h 17"/>
                              <a:gd name="T4" fmla="*/ 6 w 19"/>
                              <a:gd name="T5" fmla="*/ 0 h 17"/>
                              <a:gd name="T6" fmla="*/ 12 w 19"/>
                              <a:gd name="T7" fmla="*/ 0 h 17"/>
                              <a:gd name="T8" fmla="*/ 18 w 19"/>
                              <a:gd name="T9" fmla="*/ 0 h 17"/>
                              <a:gd name="T10" fmla="*/ 18 w 19"/>
                              <a:gd name="T11" fmla="*/ 16 h 17"/>
                              <a:gd name="T12" fmla="*/ 12 w 19"/>
                              <a:gd name="T13" fmla="*/ 16 h 17"/>
                              <a:gd name="T14" fmla="*/ 6 w 19"/>
                              <a:gd name="T15" fmla="*/ 16 h 17"/>
                              <a:gd name="T16" fmla="*/ 0 w 19"/>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7">
                                <a:moveTo>
                                  <a:pt x="0" y="16"/>
                                </a:moveTo>
                                <a:lnTo>
                                  <a:pt x="0" y="0"/>
                                </a:lnTo>
                                <a:lnTo>
                                  <a:pt x="6" y="0"/>
                                </a:lnTo>
                                <a:lnTo>
                                  <a:pt x="12" y="0"/>
                                </a:lnTo>
                                <a:lnTo>
                                  <a:pt x="18" y="0"/>
                                </a:lnTo>
                                <a:lnTo>
                                  <a:pt x="18" y="16"/>
                                </a:lnTo>
                                <a:lnTo>
                                  <a:pt x="12" y="16"/>
                                </a:lnTo>
                                <a:lnTo>
                                  <a:pt x="6" y="16"/>
                                </a:lnTo>
                                <a:lnTo>
                                  <a:pt x="0" y="16"/>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75" name="Freeform 99">
                            <a:extLst>
                              <a:ext uri="{FF2B5EF4-FFF2-40B4-BE49-F238E27FC236}">
                                <a16:creationId xmlns:a16="http://schemas.microsoft.com/office/drawing/2014/main" id="{F2EDC4A8-A53F-15C6-211E-9CD481A3971C}"/>
                              </a:ext>
                            </a:extLst>
                          </p:cNvPr>
                          <p:cNvSpPr>
                            <a:spLocks/>
                          </p:cNvSpPr>
                          <p:nvPr/>
                        </p:nvSpPr>
                        <p:spPr bwMode="auto">
                          <a:xfrm>
                            <a:off x="1893" y="3402"/>
                            <a:ext cx="19" cy="17"/>
                          </a:xfrm>
                          <a:custGeom>
                            <a:avLst/>
                            <a:gdLst>
                              <a:gd name="T0" fmla="*/ 0 w 19"/>
                              <a:gd name="T1" fmla="*/ 0 h 17"/>
                              <a:gd name="T2" fmla="*/ 0 w 19"/>
                              <a:gd name="T3" fmla="*/ 0 h 17"/>
                              <a:gd name="T4" fmla="*/ 6 w 19"/>
                              <a:gd name="T5" fmla="*/ 0 h 17"/>
                              <a:gd name="T6" fmla="*/ 12 w 19"/>
                              <a:gd name="T7" fmla="*/ 0 h 17"/>
                              <a:gd name="T8" fmla="*/ 18 w 19"/>
                              <a:gd name="T9" fmla="*/ 0 h 17"/>
                              <a:gd name="T10" fmla="*/ 12 w 19"/>
                              <a:gd name="T11" fmla="*/ 0 h 17"/>
                              <a:gd name="T12" fmla="*/ 12 w 19"/>
                              <a:gd name="T13" fmla="*/ 16 h 17"/>
                              <a:gd name="T14" fmla="*/ 6 w 19"/>
                              <a:gd name="T15" fmla="*/ 16 h 17"/>
                              <a:gd name="T16" fmla="*/ 0 w 19"/>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7">
                                <a:moveTo>
                                  <a:pt x="0" y="0"/>
                                </a:moveTo>
                                <a:lnTo>
                                  <a:pt x="0" y="0"/>
                                </a:lnTo>
                                <a:lnTo>
                                  <a:pt x="6" y="0"/>
                                </a:lnTo>
                                <a:lnTo>
                                  <a:pt x="12" y="0"/>
                                </a:lnTo>
                                <a:lnTo>
                                  <a:pt x="18" y="0"/>
                                </a:lnTo>
                                <a:lnTo>
                                  <a:pt x="12" y="0"/>
                                </a:lnTo>
                                <a:lnTo>
                                  <a:pt x="12" y="16"/>
                                </a:lnTo>
                                <a:lnTo>
                                  <a:pt x="6" y="16"/>
                                </a:lnTo>
                                <a:lnTo>
                                  <a:pt x="0" y="0"/>
                                </a:lnTo>
                              </a:path>
                            </a:pathLst>
                          </a:custGeom>
                          <a:solidFill>
                            <a:srgbClr val="FF00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76" name="Freeform 100">
                            <a:extLst>
                              <a:ext uri="{FF2B5EF4-FFF2-40B4-BE49-F238E27FC236}">
                                <a16:creationId xmlns:a16="http://schemas.microsoft.com/office/drawing/2014/main" id="{B6D981AA-85D7-39EE-BD38-D82DA4524A10}"/>
                              </a:ext>
                            </a:extLst>
                          </p:cNvPr>
                          <p:cNvSpPr>
                            <a:spLocks/>
                          </p:cNvSpPr>
                          <p:nvPr/>
                        </p:nvSpPr>
                        <p:spPr bwMode="auto">
                          <a:xfrm>
                            <a:off x="1893" y="3402"/>
                            <a:ext cx="19" cy="17"/>
                          </a:xfrm>
                          <a:custGeom>
                            <a:avLst/>
                            <a:gdLst>
                              <a:gd name="T0" fmla="*/ 0 w 19"/>
                              <a:gd name="T1" fmla="*/ 0 h 17"/>
                              <a:gd name="T2" fmla="*/ 6 w 19"/>
                              <a:gd name="T3" fmla="*/ 0 h 17"/>
                              <a:gd name="T4" fmla="*/ 12 w 19"/>
                              <a:gd name="T5" fmla="*/ 0 h 17"/>
                              <a:gd name="T6" fmla="*/ 18 w 19"/>
                              <a:gd name="T7" fmla="*/ 0 h 17"/>
                              <a:gd name="T8" fmla="*/ 12 w 19"/>
                              <a:gd name="T9" fmla="*/ 0 h 17"/>
                              <a:gd name="T10" fmla="*/ 12 w 19"/>
                              <a:gd name="T11" fmla="*/ 16 h 17"/>
                              <a:gd name="T12" fmla="*/ 6 w 19"/>
                              <a:gd name="T13" fmla="*/ 16 h 17"/>
                              <a:gd name="T14" fmla="*/ 0 w 19"/>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7">
                                <a:moveTo>
                                  <a:pt x="0" y="0"/>
                                </a:moveTo>
                                <a:lnTo>
                                  <a:pt x="6" y="0"/>
                                </a:lnTo>
                                <a:lnTo>
                                  <a:pt x="12" y="0"/>
                                </a:lnTo>
                                <a:lnTo>
                                  <a:pt x="18" y="0"/>
                                </a:lnTo>
                                <a:lnTo>
                                  <a:pt x="12" y="0"/>
                                </a:lnTo>
                                <a:lnTo>
                                  <a:pt x="12" y="16"/>
                                </a:lnTo>
                                <a:lnTo>
                                  <a:pt x="6" y="16"/>
                                </a:lnTo>
                                <a:lnTo>
                                  <a:pt x="0" y="0"/>
                                </a:lnTo>
                              </a:path>
                            </a:pathLst>
                          </a:custGeom>
                          <a:solidFill>
                            <a:srgbClr val="FF00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5877" name="Group 101">
                          <a:extLst>
                            <a:ext uri="{FF2B5EF4-FFF2-40B4-BE49-F238E27FC236}">
                              <a16:creationId xmlns:a16="http://schemas.microsoft.com/office/drawing/2014/main" id="{E985C9F1-3722-A69F-9786-9FA445687047}"/>
                            </a:ext>
                          </a:extLst>
                        </p:cNvPr>
                        <p:cNvGrpSpPr>
                          <a:grpSpLocks/>
                        </p:cNvGrpSpPr>
                        <p:nvPr/>
                      </p:nvGrpSpPr>
                      <p:grpSpPr bwMode="auto">
                        <a:xfrm>
                          <a:off x="1877" y="3330"/>
                          <a:ext cx="59" cy="41"/>
                          <a:chOff x="1877" y="3330"/>
                          <a:chExt cx="59" cy="41"/>
                        </a:xfrm>
                      </p:grpSpPr>
                      <p:grpSp>
                        <p:nvGrpSpPr>
                          <p:cNvPr id="75878" name="Group 102">
                            <a:extLst>
                              <a:ext uri="{FF2B5EF4-FFF2-40B4-BE49-F238E27FC236}">
                                <a16:creationId xmlns:a16="http://schemas.microsoft.com/office/drawing/2014/main" id="{37511A94-E75D-B43D-166B-19B7115986FD}"/>
                              </a:ext>
                            </a:extLst>
                          </p:cNvPr>
                          <p:cNvGrpSpPr>
                            <a:grpSpLocks/>
                          </p:cNvGrpSpPr>
                          <p:nvPr/>
                        </p:nvGrpSpPr>
                        <p:grpSpPr bwMode="auto">
                          <a:xfrm>
                            <a:off x="1877" y="3330"/>
                            <a:ext cx="19" cy="33"/>
                            <a:chOff x="1877" y="3330"/>
                            <a:chExt cx="19" cy="33"/>
                          </a:xfrm>
                        </p:grpSpPr>
                        <p:sp>
                          <p:nvSpPr>
                            <p:cNvPr id="75879" name="Freeform 103">
                              <a:extLst>
                                <a:ext uri="{FF2B5EF4-FFF2-40B4-BE49-F238E27FC236}">
                                  <a16:creationId xmlns:a16="http://schemas.microsoft.com/office/drawing/2014/main" id="{369687EF-1FDC-2071-A4BE-D3AA1ACDED8E}"/>
                                </a:ext>
                              </a:extLst>
                            </p:cNvPr>
                            <p:cNvSpPr>
                              <a:spLocks/>
                            </p:cNvSpPr>
                            <p:nvPr/>
                          </p:nvSpPr>
                          <p:spPr bwMode="auto">
                            <a:xfrm>
                              <a:off x="1877" y="3330"/>
                              <a:ext cx="19" cy="17"/>
                            </a:xfrm>
                            <a:custGeom>
                              <a:avLst/>
                              <a:gdLst>
                                <a:gd name="T0" fmla="*/ 0 w 19"/>
                                <a:gd name="T1" fmla="*/ 8 h 17"/>
                                <a:gd name="T2" fmla="*/ 6 w 19"/>
                                <a:gd name="T3" fmla="*/ 0 h 17"/>
                                <a:gd name="T4" fmla="*/ 12 w 19"/>
                                <a:gd name="T5" fmla="*/ 0 h 17"/>
                                <a:gd name="T6" fmla="*/ 12 w 19"/>
                                <a:gd name="T7" fmla="*/ 8 h 17"/>
                                <a:gd name="T8" fmla="*/ 18 w 19"/>
                                <a:gd name="T9" fmla="*/ 8 h 17"/>
                                <a:gd name="T10" fmla="*/ 18 w 19"/>
                                <a:gd name="T11" fmla="*/ 16 h 17"/>
                                <a:gd name="T12" fmla="*/ 12 w 19"/>
                                <a:gd name="T13" fmla="*/ 8 h 17"/>
                                <a:gd name="T14" fmla="*/ 6 w 19"/>
                                <a:gd name="T15" fmla="*/ 0 h 17"/>
                                <a:gd name="T16" fmla="*/ 6 w 19"/>
                                <a:gd name="T17" fmla="*/ 8 h 17"/>
                                <a:gd name="T18" fmla="*/ 0 w 19"/>
                                <a:gd name="T1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7">
                                  <a:moveTo>
                                    <a:pt x="0" y="8"/>
                                  </a:moveTo>
                                  <a:lnTo>
                                    <a:pt x="6" y="0"/>
                                  </a:lnTo>
                                  <a:lnTo>
                                    <a:pt x="12" y="0"/>
                                  </a:lnTo>
                                  <a:lnTo>
                                    <a:pt x="12" y="8"/>
                                  </a:lnTo>
                                  <a:lnTo>
                                    <a:pt x="18" y="8"/>
                                  </a:lnTo>
                                  <a:lnTo>
                                    <a:pt x="18" y="16"/>
                                  </a:lnTo>
                                  <a:lnTo>
                                    <a:pt x="12" y="8"/>
                                  </a:lnTo>
                                  <a:lnTo>
                                    <a:pt x="6" y="0"/>
                                  </a:lnTo>
                                  <a:lnTo>
                                    <a:pt x="6" y="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80" name="Freeform 104">
                              <a:extLst>
                                <a:ext uri="{FF2B5EF4-FFF2-40B4-BE49-F238E27FC236}">
                                  <a16:creationId xmlns:a16="http://schemas.microsoft.com/office/drawing/2014/main" id="{770CA20C-7328-332A-DAC7-F0C04A3C8A0D}"/>
                                </a:ext>
                              </a:extLst>
                            </p:cNvPr>
                            <p:cNvSpPr>
                              <a:spLocks/>
                            </p:cNvSpPr>
                            <p:nvPr/>
                          </p:nvSpPr>
                          <p:spPr bwMode="auto">
                            <a:xfrm>
                              <a:off x="1877" y="3330"/>
                              <a:ext cx="19" cy="17"/>
                            </a:xfrm>
                            <a:custGeom>
                              <a:avLst/>
                              <a:gdLst>
                                <a:gd name="T0" fmla="*/ 0 w 19"/>
                                <a:gd name="T1" fmla="*/ 8 h 17"/>
                                <a:gd name="T2" fmla="*/ 6 w 19"/>
                                <a:gd name="T3" fmla="*/ 0 h 17"/>
                                <a:gd name="T4" fmla="*/ 12 w 19"/>
                                <a:gd name="T5" fmla="*/ 0 h 17"/>
                                <a:gd name="T6" fmla="*/ 12 w 19"/>
                                <a:gd name="T7" fmla="*/ 8 h 17"/>
                                <a:gd name="T8" fmla="*/ 18 w 19"/>
                                <a:gd name="T9" fmla="*/ 8 h 17"/>
                                <a:gd name="T10" fmla="*/ 18 w 19"/>
                                <a:gd name="T11" fmla="*/ 16 h 17"/>
                                <a:gd name="T12" fmla="*/ 12 w 19"/>
                                <a:gd name="T13" fmla="*/ 8 h 17"/>
                                <a:gd name="T14" fmla="*/ 6 w 19"/>
                                <a:gd name="T15" fmla="*/ 0 h 17"/>
                                <a:gd name="T16" fmla="*/ 6 w 19"/>
                                <a:gd name="T17" fmla="*/ 8 h 17"/>
                                <a:gd name="T18" fmla="*/ 0 w 19"/>
                                <a:gd name="T1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7">
                                  <a:moveTo>
                                    <a:pt x="0" y="8"/>
                                  </a:moveTo>
                                  <a:lnTo>
                                    <a:pt x="6" y="0"/>
                                  </a:lnTo>
                                  <a:lnTo>
                                    <a:pt x="12" y="0"/>
                                  </a:lnTo>
                                  <a:lnTo>
                                    <a:pt x="12" y="8"/>
                                  </a:lnTo>
                                  <a:lnTo>
                                    <a:pt x="18" y="8"/>
                                  </a:lnTo>
                                  <a:lnTo>
                                    <a:pt x="18" y="16"/>
                                  </a:lnTo>
                                  <a:lnTo>
                                    <a:pt x="12" y="8"/>
                                  </a:lnTo>
                                  <a:lnTo>
                                    <a:pt x="6" y="0"/>
                                  </a:lnTo>
                                  <a:lnTo>
                                    <a:pt x="6" y="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81" name="Freeform 105">
                              <a:extLst>
                                <a:ext uri="{FF2B5EF4-FFF2-40B4-BE49-F238E27FC236}">
                                  <a16:creationId xmlns:a16="http://schemas.microsoft.com/office/drawing/2014/main" id="{830317C1-ED1D-D151-6A81-A3DEB4C09660}"/>
                                </a:ext>
                              </a:extLst>
                            </p:cNvPr>
                            <p:cNvSpPr>
                              <a:spLocks/>
                            </p:cNvSpPr>
                            <p:nvPr/>
                          </p:nvSpPr>
                          <p:spPr bwMode="auto">
                            <a:xfrm>
                              <a:off x="1877" y="3346"/>
                              <a:ext cx="19" cy="17"/>
                            </a:xfrm>
                            <a:custGeom>
                              <a:avLst/>
                              <a:gdLst>
                                <a:gd name="T0" fmla="*/ 0 w 19"/>
                                <a:gd name="T1" fmla="*/ 0 h 17"/>
                                <a:gd name="T2" fmla="*/ 0 w 19"/>
                                <a:gd name="T3" fmla="*/ 0 h 17"/>
                                <a:gd name="T4" fmla="*/ 6 w 19"/>
                                <a:gd name="T5" fmla="*/ 0 h 17"/>
                                <a:gd name="T6" fmla="*/ 12 w 19"/>
                                <a:gd name="T7" fmla="*/ 0 h 17"/>
                                <a:gd name="T8" fmla="*/ 18 w 19"/>
                                <a:gd name="T9" fmla="*/ 0 h 17"/>
                                <a:gd name="T10" fmla="*/ 18 w 19"/>
                                <a:gd name="T11" fmla="*/ 16 h 17"/>
                                <a:gd name="T12" fmla="*/ 12 w 19"/>
                                <a:gd name="T13" fmla="*/ 16 h 17"/>
                                <a:gd name="T14" fmla="*/ 12 w 19"/>
                                <a:gd name="T15" fmla="*/ 0 h 17"/>
                                <a:gd name="T16" fmla="*/ 6 w 19"/>
                                <a:gd name="T17" fmla="*/ 0 h 17"/>
                                <a:gd name="T18" fmla="*/ 0 w 19"/>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7">
                                  <a:moveTo>
                                    <a:pt x="0" y="0"/>
                                  </a:moveTo>
                                  <a:lnTo>
                                    <a:pt x="0" y="0"/>
                                  </a:lnTo>
                                  <a:lnTo>
                                    <a:pt x="6" y="0"/>
                                  </a:lnTo>
                                  <a:lnTo>
                                    <a:pt x="12" y="0"/>
                                  </a:lnTo>
                                  <a:lnTo>
                                    <a:pt x="18" y="0"/>
                                  </a:lnTo>
                                  <a:lnTo>
                                    <a:pt x="18" y="16"/>
                                  </a:lnTo>
                                  <a:lnTo>
                                    <a:pt x="12" y="16"/>
                                  </a:lnTo>
                                  <a:lnTo>
                                    <a:pt x="12" y="0"/>
                                  </a:lnTo>
                                  <a:lnTo>
                                    <a:pt x="6"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82" name="Freeform 106">
                              <a:extLst>
                                <a:ext uri="{FF2B5EF4-FFF2-40B4-BE49-F238E27FC236}">
                                  <a16:creationId xmlns:a16="http://schemas.microsoft.com/office/drawing/2014/main" id="{A2FCA4AA-A292-6D18-D4B1-009130782A2C}"/>
                                </a:ext>
                              </a:extLst>
                            </p:cNvPr>
                            <p:cNvSpPr>
                              <a:spLocks/>
                            </p:cNvSpPr>
                            <p:nvPr/>
                          </p:nvSpPr>
                          <p:spPr bwMode="auto">
                            <a:xfrm>
                              <a:off x="1877" y="3346"/>
                              <a:ext cx="19" cy="17"/>
                            </a:xfrm>
                            <a:custGeom>
                              <a:avLst/>
                              <a:gdLst>
                                <a:gd name="T0" fmla="*/ 0 w 19"/>
                                <a:gd name="T1" fmla="*/ 0 h 17"/>
                                <a:gd name="T2" fmla="*/ 6 w 19"/>
                                <a:gd name="T3" fmla="*/ 0 h 17"/>
                                <a:gd name="T4" fmla="*/ 12 w 19"/>
                                <a:gd name="T5" fmla="*/ 0 h 17"/>
                                <a:gd name="T6" fmla="*/ 18 w 19"/>
                                <a:gd name="T7" fmla="*/ 0 h 17"/>
                                <a:gd name="T8" fmla="*/ 18 w 19"/>
                                <a:gd name="T9" fmla="*/ 16 h 17"/>
                                <a:gd name="T10" fmla="*/ 12 w 19"/>
                                <a:gd name="T11" fmla="*/ 16 h 17"/>
                                <a:gd name="T12" fmla="*/ 12 w 19"/>
                                <a:gd name="T13" fmla="*/ 0 h 17"/>
                                <a:gd name="T14" fmla="*/ 6 w 19"/>
                                <a:gd name="T15" fmla="*/ 0 h 17"/>
                                <a:gd name="T16" fmla="*/ 0 w 19"/>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7">
                                  <a:moveTo>
                                    <a:pt x="0" y="0"/>
                                  </a:moveTo>
                                  <a:lnTo>
                                    <a:pt x="6" y="0"/>
                                  </a:lnTo>
                                  <a:lnTo>
                                    <a:pt x="12" y="0"/>
                                  </a:lnTo>
                                  <a:lnTo>
                                    <a:pt x="18" y="0"/>
                                  </a:lnTo>
                                  <a:lnTo>
                                    <a:pt x="18" y="16"/>
                                  </a:lnTo>
                                  <a:lnTo>
                                    <a:pt x="12" y="16"/>
                                  </a:lnTo>
                                  <a:lnTo>
                                    <a:pt x="12" y="0"/>
                                  </a:lnTo>
                                  <a:lnTo>
                                    <a:pt x="6"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83" name="Freeform 107">
                              <a:extLst>
                                <a:ext uri="{FF2B5EF4-FFF2-40B4-BE49-F238E27FC236}">
                                  <a16:creationId xmlns:a16="http://schemas.microsoft.com/office/drawing/2014/main" id="{9E765AD8-699B-39D1-845C-CB2ABC2BB6FE}"/>
                                </a:ext>
                              </a:extLst>
                            </p:cNvPr>
                            <p:cNvSpPr>
                              <a:spLocks/>
                            </p:cNvSpPr>
                            <p:nvPr/>
                          </p:nvSpPr>
                          <p:spPr bwMode="auto">
                            <a:xfrm>
                              <a:off x="1877" y="3346"/>
                              <a:ext cx="17" cy="17"/>
                            </a:xfrm>
                            <a:custGeom>
                              <a:avLst/>
                              <a:gdLst>
                                <a:gd name="T0" fmla="*/ 0 w 17"/>
                                <a:gd name="T1" fmla="*/ 0 h 17"/>
                                <a:gd name="T2" fmla="*/ 8 w 17"/>
                                <a:gd name="T3" fmla="*/ 0 h 17"/>
                                <a:gd name="T4" fmla="*/ 8 w 17"/>
                                <a:gd name="T5" fmla="*/ 16 h 17"/>
                                <a:gd name="T6" fmla="*/ 16 w 17"/>
                                <a:gd name="T7" fmla="*/ 16 h 17"/>
                                <a:gd name="T8" fmla="*/ 8 w 17"/>
                                <a:gd name="T9" fmla="*/ 16 h 17"/>
                                <a:gd name="T10" fmla="*/ 0 w 17"/>
                                <a:gd name="T11" fmla="*/ 0 h 17"/>
                              </a:gdLst>
                              <a:ahLst/>
                              <a:cxnLst>
                                <a:cxn ang="0">
                                  <a:pos x="T0" y="T1"/>
                                </a:cxn>
                                <a:cxn ang="0">
                                  <a:pos x="T2" y="T3"/>
                                </a:cxn>
                                <a:cxn ang="0">
                                  <a:pos x="T4" y="T5"/>
                                </a:cxn>
                                <a:cxn ang="0">
                                  <a:pos x="T6" y="T7"/>
                                </a:cxn>
                                <a:cxn ang="0">
                                  <a:pos x="T8" y="T9"/>
                                </a:cxn>
                                <a:cxn ang="0">
                                  <a:pos x="T10" y="T11"/>
                                </a:cxn>
                              </a:cxnLst>
                              <a:rect l="0" t="0" r="r" b="b"/>
                              <a:pathLst>
                                <a:path w="17" h="17">
                                  <a:moveTo>
                                    <a:pt x="0" y="0"/>
                                  </a:moveTo>
                                  <a:lnTo>
                                    <a:pt x="8" y="0"/>
                                  </a:lnTo>
                                  <a:lnTo>
                                    <a:pt x="8" y="16"/>
                                  </a:lnTo>
                                  <a:lnTo>
                                    <a:pt x="16" y="16"/>
                                  </a:lnTo>
                                  <a:lnTo>
                                    <a:pt x="8" y="16"/>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84" name="Freeform 108">
                              <a:extLst>
                                <a:ext uri="{FF2B5EF4-FFF2-40B4-BE49-F238E27FC236}">
                                  <a16:creationId xmlns:a16="http://schemas.microsoft.com/office/drawing/2014/main" id="{373F5118-FB85-EB4A-38BF-9023AE172F21}"/>
                                </a:ext>
                              </a:extLst>
                            </p:cNvPr>
                            <p:cNvSpPr>
                              <a:spLocks/>
                            </p:cNvSpPr>
                            <p:nvPr/>
                          </p:nvSpPr>
                          <p:spPr bwMode="auto">
                            <a:xfrm>
                              <a:off x="1877" y="3346"/>
                              <a:ext cx="17" cy="17"/>
                            </a:xfrm>
                            <a:custGeom>
                              <a:avLst/>
                              <a:gdLst>
                                <a:gd name="T0" fmla="*/ 0 w 17"/>
                                <a:gd name="T1" fmla="*/ 0 h 17"/>
                                <a:gd name="T2" fmla="*/ 8 w 17"/>
                                <a:gd name="T3" fmla="*/ 0 h 17"/>
                                <a:gd name="T4" fmla="*/ 8 w 17"/>
                                <a:gd name="T5" fmla="*/ 16 h 17"/>
                                <a:gd name="T6" fmla="*/ 16 w 17"/>
                                <a:gd name="T7" fmla="*/ 16 h 17"/>
                                <a:gd name="T8" fmla="*/ 8 w 17"/>
                                <a:gd name="T9" fmla="*/ 16 h 17"/>
                                <a:gd name="T10" fmla="*/ 0 w 17"/>
                                <a:gd name="T11" fmla="*/ 0 h 17"/>
                              </a:gdLst>
                              <a:ahLst/>
                              <a:cxnLst>
                                <a:cxn ang="0">
                                  <a:pos x="T0" y="T1"/>
                                </a:cxn>
                                <a:cxn ang="0">
                                  <a:pos x="T2" y="T3"/>
                                </a:cxn>
                                <a:cxn ang="0">
                                  <a:pos x="T4" y="T5"/>
                                </a:cxn>
                                <a:cxn ang="0">
                                  <a:pos x="T6" y="T7"/>
                                </a:cxn>
                                <a:cxn ang="0">
                                  <a:pos x="T8" y="T9"/>
                                </a:cxn>
                                <a:cxn ang="0">
                                  <a:pos x="T10" y="T11"/>
                                </a:cxn>
                              </a:cxnLst>
                              <a:rect l="0" t="0" r="r" b="b"/>
                              <a:pathLst>
                                <a:path w="17" h="17">
                                  <a:moveTo>
                                    <a:pt x="0" y="0"/>
                                  </a:moveTo>
                                  <a:lnTo>
                                    <a:pt x="8" y="0"/>
                                  </a:lnTo>
                                  <a:lnTo>
                                    <a:pt x="8" y="16"/>
                                  </a:lnTo>
                                  <a:lnTo>
                                    <a:pt x="16" y="16"/>
                                  </a:lnTo>
                                  <a:lnTo>
                                    <a:pt x="8" y="16"/>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5885" name="Group 109">
                            <a:extLst>
                              <a:ext uri="{FF2B5EF4-FFF2-40B4-BE49-F238E27FC236}">
                                <a16:creationId xmlns:a16="http://schemas.microsoft.com/office/drawing/2014/main" id="{4330794A-7F99-B419-FBC0-ECB9C507A96E}"/>
                              </a:ext>
                            </a:extLst>
                          </p:cNvPr>
                          <p:cNvGrpSpPr>
                            <a:grpSpLocks/>
                          </p:cNvGrpSpPr>
                          <p:nvPr/>
                        </p:nvGrpSpPr>
                        <p:grpSpPr bwMode="auto">
                          <a:xfrm>
                            <a:off x="1917" y="3346"/>
                            <a:ext cx="19" cy="25"/>
                            <a:chOff x="1917" y="3346"/>
                            <a:chExt cx="19" cy="25"/>
                          </a:xfrm>
                        </p:grpSpPr>
                        <p:sp>
                          <p:nvSpPr>
                            <p:cNvPr id="75886" name="Freeform 110">
                              <a:extLst>
                                <a:ext uri="{FF2B5EF4-FFF2-40B4-BE49-F238E27FC236}">
                                  <a16:creationId xmlns:a16="http://schemas.microsoft.com/office/drawing/2014/main" id="{122DDEA4-E656-452C-B27F-B7B676AFD26C}"/>
                                </a:ext>
                              </a:extLst>
                            </p:cNvPr>
                            <p:cNvSpPr>
                              <a:spLocks/>
                            </p:cNvSpPr>
                            <p:nvPr/>
                          </p:nvSpPr>
                          <p:spPr bwMode="auto">
                            <a:xfrm>
                              <a:off x="1917" y="3346"/>
                              <a:ext cx="19" cy="17"/>
                            </a:xfrm>
                            <a:custGeom>
                              <a:avLst/>
                              <a:gdLst>
                                <a:gd name="T0" fmla="*/ 0 w 19"/>
                                <a:gd name="T1" fmla="*/ 16 h 17"/>
                                <a:gd name="T2" fmla="*/ 0 w 19"/>
                                <a:gd name="T3" fmla="*/ 16 h 17"/>
                                <a:gd name="T4" fmla="*/ 0 w 19"/>
                                <a:gd name="T5" fmla="*/ 0 h 17"/>
                                <a:gd name="T6" fmla="*/ 6 w 19"/>
                                <a:gd name="T7" fmla="*/ 0 h 17"/>
                                <a:gd name="T8" fmla="*/ 12 w 19"/>
                                <a:gd name="T9" fmla="*/ 0 h 17"/>
                                <a:gd name="T10" fmla="*/ 18 w 19"/>
                                <a:gd name="T11" fmla="*/ 0 h 17"/>
                                <a:gd name="T12" fmla="*/ 12 w 19"/>
                                <a:gd name="T13" fmla="*/ 0 h 17"/>
                                <a:gd name="T14" fmla="*/ 6 w 19"/>
                                <a:gd name="T15" fmla="*/ 0 h 17"/>
                                <a:gd name="T16" fmla="*/ 0 w 19"/>
                                <a:gd name="T17" fmla="*/ 0 h 17"/>
                                <a:gd name="T18" fmla="*/ 0 w 19"/>
                                <a:gd name="T1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7">
                                  <a:moveTo>
                                    <a:pt x="0" y="16"/>
                                  </a:moveTo>
                                  <a:lnTo>
                                    <a:pt x="0" y="16"/>
                                  </a:lnTo>
                                  <a:lnTo>
                                    <a:pt x="0" y="0"/>
                                  </a:lnTo>
                                  <a:lnTo>
                                    <a:pt x="6" y="0"/>
                                  </a:lnTo>
                                  <a:lnTo>
                                    <a:pt x="12" y="0"/>
                                  </a:lnTo>
                                  <a:lnTo>
                                    <a:pt x="18" y="0"/>
                                  </a:lnTo>
                                  <a:lnTo>
                                    <a:pt x="12" y="0"/>
                                  </a:lnTo>
                                  <a:lnTo>
                                    <a:pt x="6" y="0"/>
                                  </a:lnTo>
                                  <a:lnTo>
                                    <a:pt x="0" y="0"/>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87" name="Freeform 111">
                              <a:extLst>
                                <a:ext uri="{FF2B5EF4-FFF2-40B4-BE49-F238E27FC236}">
                                  <a16:creationId xmlns:a16="http://schemas.microsoft.com/office/drawing/2014/main" id="{999DEFCB-DF99-2AD6-3A69-82EC92E68173}"/>
                                </a:ext>
                              </a:extLst>
                            </p:cNvPr>
                            <p:cNvSpPr>
                              <a:spLocks/>
                            </p:cNvSpPr>
                            <p:nvPr/>
                          </p:nvSpPr>
                          <p:spPr bwMode="auto">
                            <a:xfrm>
                              <a:off x="1917" y="3346"/>
                              <a:ext cx="19" cy="17"/>
                            </a:xfrm>
                            <a:custGeom>
                              <a:avLst/>
                              <a:gdLst>
                                <a:gd name="T0" fmla="*/ 0 w 19"/>
                                <a:gd name="T1" fmla="*/ 16 h 17"/>
                                <a:gd name="T2" fmla="*/ 0 w 19"/>
                                <a:gd name="T3" fmla="*/ 0 h 17"/>
                                <a:gd name="T4" fmla="*/ 6 w 19"/>
                                <a:gd name="T5" fmla="*/ 0 h 17"/>
                                <a:gd name="T6" fmla="*/ 12 w 19"/>
                                <a:gd name="T7" fmla="*/ 0 h 17"/>
                                <a:gd name="T8" fmla="*/ 18 w 19"/>
                                <a:gd name="T9" fmla="*/ 0 h 17"/>
                                <a:gd name="T10" fmla="*/ 12 w 19"/>
                                <a:gd name="T11" fmla="*/ 0 h 17"/>
                                <a:gd name="T12" fmla="*/ 6 w 19"/>
                                <a:gd name="T13" fmla="*/ 0 h 17"/>
                                <a:gd name="T14" fmla="*/ 0 w 19"/>
                                <a:gd name="T15" fmla="*/ 0 h 17"/>
                                <a:gd name="T16" fmla="*/ 0 w 19"/>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7">
                                  <a:moveTo>
                                    <a:pt x="0" y="16"/>
                                  </a:moveTo>
                                  <a:lnTo>
                                    <a:pt x="0" y="0"/>
                                  </a:lnTo>
                                  <a:lnTo>
                                    <a:pt x="6" y="0"/>
                                  </a:lnTo>
                                  <a:lnTo>
                                    <a:pt x="12" y="0"/>
                                  </a:lnTo>
                                  <a:lnTo>
                                    <a:pt x="18" y="0"/>
                                  </a:lnTo>
                                  <a:lnTo>
                                    <a:pt x="12" y="0"/>
                                  </a:lnTo>
                                  <a:lnTo>
                                    <a:pt x="6" y="0"/>
                                  </a:lnTo>
                                  <a:lnTo>
                                    <a:pt x="0" y="0"/>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88" name="Freeform 112">
                              <a:extLst>
                                <a:ext uri="{FF2B5EF4-FFF2-40B4-BE49-F238E27FC236}">
                                  <a16:creationId xmlns:a16="http://schemas.microsoft.com/office/drawing/2014/main" id="{CF49F4CD-E1DE-183C-3FD8-33EC15FA65CF}"/>
                                </a:ext>
                              </a:extLst>
                            </p:cNvPr>
                            <p:cNvSpPr>
                              <a:spLocks/>
                            </p:cNvSpPr>
                            <p:nvPr/>
                          </p:nvSpPr>
                          <p:spPr bwMode="auto">
                            <a:xfrm>
                              <a:off x="1917" y="3354"/>
                              <a:ext cx="19" cy="17"/>
                            </a:xfrm>
                            <a:custGeom>
                              <a:avLst/>
                              <a:gdLst>
                                <a:gd name="T0" fmla="*/ 0 w 19"/>
                                <a:gd name="T1" fmla="*/ 0 h 17"/>
                                <a:gd name="T2" fmla="*/ 0 w 19"/>
                                <a:gd name="T3" fmla="*/ 0 h 17"/>
                                <a:gd name="T4" fmla="*/ 6 w 19"/>
                                <a:gd name="T5" fmla="*/ 0 h 17"/>
                                <a:gd name="T6" fmla="*/ 12 w 19"/>
                                <a:gd name="T7" fmla="*/ 0 h 17"/>
                                <a:gd name="T8" fmla="*/ 18 w 19"/>
                                <a:gd name="T9" fmla="*/ 0 h 17"/>
                                <a:gd name="T10" fmla="*/ 18 w 19"/>
                                <a:gd name="T11" fmla="*/ 16 h 17"/>
                                <a:gd name="T12" fmla="*/ 18 w 19"/>
                                <a:gd name="T13" fmla="*/ 0 h 17"/>
                                <a:gd name="T14" fmla="*/ 12 w 19"/>
                                <a:gd name="T15" fmla="*/ 0 h 17"/>
                                <a:gd name="T16" fmla="*/ 6 w 19"/>
                                <a:gd name="T17" fmla="*/ 0 h 17"/>
                                <a:gd name="T18" fmla="*/ 0 w 19"/>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7">
                                  <a:moveTo>
                                    <a:pt x="0" y="0"/>
                                  </a:moveTo>
                                  <a:lnTo>
                                    <a:pt x="0" y="0"/>
                                  </a:lnTo>
                                  <a:lnTo>
                                    <a:pt x="6" y="0"/>
                                  </a:lnTo>
                                  <a:lnTo>
                                    <a:pt x="12" y="0"/>
                                  </a:lnTo>
                                  <a:lnTo>
                                    <a:pt x="18" y="0"/>
                                  </a:lnTo>
                                  <a:lnTo>
                                    <a:pt x="18" y="16"/>
                                  </a:lnTo>
                                  <a:lnTo>
                                    <a:pt x="18" y="0"/>
                                  </a:lnTo>
                                  <a:lnTo>
                                    <a:pt x="12" y="0"/>
                                  </a:lnTo>
                                  <a:lnTo>
                                    <a:pt x="6"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89" name="Freeform 113">
                              <a:extLst>
                                <a:ext uri="{FF2B5EF4-FFF2-40B4-BE49-F238E27FC236}">
                                  <a16:creationId xmlns:a16="http://schemas.microsoft.com/office/drawing/2014/main" id="{92AC41BC-FBEB-8482-BC12-BD4D1D337860}"/>
                                </a:ext>
                              </a:extLst>
                            </p:cNvPr>
                            <p:cNvSpPr>
                              <a:spLocks/>
                            </p:cNvSpPr>
                            <p:nvPr/>
                          </p:nvSpPr>
                          <p:spPr bwMode="auto">
                            <a:xfrm>
                              <a:off x="1917" y="3354"/>
                              <a:ext cx="19" cy="17"/>
                            </a:xfrm>
                            <a:custGeom>
                              <a:avLst/>
                              <a:gdLst>
                                <a:gd name="T0" fmla="*/ 0 w 19"/>
                                <a:gd name="T1" fmla="*/ 0 h 17"/>
                                <a:gd name="T2" fmla="*/ 6 w 19"/>
                                <a:gd name="T3" fmla="*/ 0 h 17"/>
                                <a:gd name="T4" fmla="*/ 12 w 19"/>
                                <a:gd name="T5" fmla="*/ 0 h 17"/>
                                <a:gd name="T6" fmla="*/ 18 w 19"/>
                                <a:gd name="T7" fmla="*/ 0 h 17"/>
                                <a:gd name="T8" fmla="*/ 18 w 19"/>
                                <a:gd name="T9" fmla="*/ 16 h 17"/>
                                <a:gd name="T10" fmla="*/ 18 w 19"/>
                                <a:gd name="T11" fmla="*/ 0 h 17"/>
                                <a:gd name="T12" fmla="*/ 12 w 19"/>
                                <a:gd name="T13" fmla="*/ 0 h 17"/>
                                <a:gd name="T14" fmla="*/ 6 w 19"/>
                                <a:gd name="T15" fmla="*/ 0 h 17"/>
                                <a:gd name="T16" fmla="*/ 0 w 19"/>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7">
                                  <a:moveTo>
                                    <a:pt x="0" y="0"/>
                                  </a:moveTo>
                                  <a:lnTo>
                                    <a:pt x="6" y="0"/>
                                  </a:lnTo>
                                  <a:lnTo>
                                    <a:pt x="12" y="0"/>
                                  </a:lnTo>
                                  <a:lnTo>
                                    <a:pt x="18" y="0"/>
                                  </a:lnTo>
                                  <a:lnTo>
                                    <a:pt x="18" y="16"/>
                                  </a:lnTo>
                                  <a:lnTo>
                                    <a:pt x="18" y="0"/>
                                  </a:lnTo>
                                  <a:lnTo>
                                    <a:pt x="12" y="0"/>
                                  </a:lnTo>
                                  <a:lnTo>
                                    <a:pt x="6"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90" name="Freeform 114">
                              <a:extLst>
                                <a:ext uri="{FF2B5EF4-FFF2-40B4-BE49-F238E27FC236}">
                                  <a16:creationId xmlns:a16="http://schemas.microsoft.com/office/drawing/2014/main" id="{EDD15E30-1921-6B49-92DA-82D2E4395BD9}"/>
                                </a:ext>
                              </a:extLst>
                            </p:cNvPr>
                            <p:cNvSpPr>
                              <a:spLocks/>
                            </p:cNvSpPr>
                            <p:nvPr/>
                          </p:nvSpPr>
                          <p:spPr bwMode="auto">
                            <a:xfrm>
                              <a:off x="1917" y="3354"/>
                              <a:ext cx="1" cy="17"/>
                            </a:xfrm>
                            <a:custGeom>
                              <a:avLst/>
                              <a:gdLst>
                                <a:gd name="T0" fmla="*/ 0 w 1"/>
                                <a:gd name="T1" fmla="*/ 0 h 17"/>
                                <a:gd name="T2" fmla="*/ 0 w 1"/>
                                <a:gd name="T3" fmla="*/ 0 h 17"/>
                                <a:gd name="T4" fmla="*/ 0 w 1"/>
                                <a:gd name="T5" fmla="*/ 16 h 17"/>
                                <a:gd name="T6" fmla="*/ 0 w 1"/>
                                <a:gd name="T7" fmla="*/ 0 h 17"/>
                              </a:gdLst>
                              <a:ahLst/>
                              <a:cxnLst>
                                <a:cxn ang="0">
                                  <a:pos x="T0" y="T1"/>
                                </a:cxn>
                                <a:cxn ang="0">
                                  <a:pos x="T2" y="T3"/>
                                </a:cxn>
                                <a:cxn ang="0">
                                  <a:pos x="T4" y="T5"/>
                                </a:cxn>
                                <a:cxn ang="0">
                                  <a:pos x="T6" y="T7"/>
                                </a:cxn>
                              </a:cxnLst>
                              <a:rect l="0" t="0" r="r" b="b"/>
                              <a:pathLst>
                                <a:path w="1" h="17">
                                  <a:moveTo>
                                    <a:pt x="0" y="0"/>
                                  </a:moveTo>
                                  <a:lnTo>
                                    <a:pt x="0" y="0"/>
                                  </a:lnTo>
                                  <a:lnTo>
                                    <a:pt x="0" y="16"/>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91" name="Line 115">
                              <a:extLst>
                                <a:ext uri="{FF2B5EF4-FFF2-40B4-BE49-F238E27FC236}">
                                  <a16:creationId xmlns:a16="http://schemas.microsoft.com/office/drawing/2014/main" id="{96C85297-4B12-BB4B-3075-FF443B222DD5}"/>
                                </a:ext>
                              </a:extLst>
                            </p:cNvPr>
                            <p:cNvSpPr>
                              <a:spLocks noChangeShapeType="1"/>
                            </p:cNvSpPr>
                            <p:nvPr/>
                          </p:nvSpPr>
                          <p:spPr bwMode="auto">
                            <a:xfrm>
                              <a:off x="1917" y="3354"/>
                              <a:ext cx="0" cy="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75892" name="Freeform 116">
                          <a:extLst>
                            <a:ext uri="{FF2B5EF4-FFF2-40B4-BE49-F238E27FC236}">
                              <a16:creationId xmlns:a16="http://schemas.microsoft.com/office/drawing/2014/main" id="{40C0F7B9-C7EC-099F-1032-C08991F86881}"/>
                            </a:ext>
                          </a:extLst>
                        </p:cNvPr>
                        <p:cNvSpPr>
                          <a:spLocks/>
                        </p:cNvSpPr>
                        <p:nvPr/>
                      </p:nvSpPr>
                      <p:spPr bwMode="auto">
                        <a:xfrm>
                          <a:off x="1893" y="3370"/>
                          <a:ext cx="25" cy="17"/>
                        </a:xfrm>
                        <a:custGeom>
                          <a:avLst/>
                          <a:gdLst>
                            <a:gd name="T0" fmla="*/ 8 w 25"/>
                            <a:gd name="T1" fmla="*/ 0 h 17"/>
                            <a:gd name="T2" fmla="*/ 0 w 25"/>
                            <a:gd name="T3" fmla="*/ 0 h 17"/>
                            <a:gd name="T4" fmla="*/ 0 w 25"/>
                            <a:gd name="T5" fmla="*/ 16 h 17"/>
                            <a:gd name="T6" fmla="*/ 8 w 25"/>
                            <a:gd name="T7" fmla="*/ 16 h 17"/>
                            <a:gd name="T8" fmla="*/ 16 w 25"/>
                            <a:gd name="T9" fmla="*/ 16 h 17"/>
                            <a:gd name="T10" fmla="*/ 24 w 25"/>
                            <a:gd name="T11" fmla="*/ 16 h 17"/>
                          </a:gdLst>
                          <a:ahLst/>
                          <a:cxnLst>
                            <a:cxn ang="0">
                              <a:pos x="T0" y="T1"/>
                            </a:cxn>
                            <a:cxn ang="0">
                              <a:pos x="T2" y="T3"/>
                            </a:cxn>
                            <a:cxn ang="0">
                              <a:pos x="T4" y="T5"/>
                            </a:cxn>
                            <a:cxn ang="0">
                              <a:pos x="T6" y="T7"/>
                            </a:cxn>
                            <a:cxn ang="0">
                              <a:pos x="T8" y="T9"/>
                            </a:cxn>
                            <a:cxn ang="0">
                              <a:pos x="T10" y="T11"/>
                            </a:cxn>
                          </a:cxnLst>
                          <a:rect l="0" t="0" r="r" b="b"/>
                          <a:pathLst>
                            <a:path w="25" h="17">
                              <a:moveTo>
                                <a:pt x="8" y="0"/>
                              </a:moveTo>
                              <a:lnTo>
                                <a:pt x="0" y="0"/>
                              </a:lnTo>
                              <a:lnTo>
                                <a:pt x="0" y="16"/>
                              </a:lnTo>
                              <a:lnTo>
                                <a:pt x="8" y="16"/>
                              </a:lnTo>
                              <a:lnTo>
                                <a:pt x="16" y="16"/>
                              </a:lnTo>
                              <a:lnTo>
                                <a:pt x="24" y="16"/>
                              </a:lnTo>
                            </a:path>
                          </a:pathLst>
                        </a:custGeom>
                        <a:noFill/>
                        <a:ln w="12700" cap="rnd" cmpd="sng">
                          <a:solidFill>
                            <a:srgbClr val="FF7F3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5893" name="Group 117">
                        <a:extLst>
                          <a:ext uri="{FF2B5EF4-FFF2-40B4-BE49-F238E27FC236}">
                            <a16:creationId xmlns:a16="http://schemas.microsoft.com/office/drawing/2014/main" id="{4D2DEF84-836B-26A6-5C3C-07C4A0DE90F7}"/>
                          </a:ext>
                        </a:extLst>
                      </p:cNvPr>
                      <p:cNvGrpSpPr>
                        <a:grpSpLocks/>
                      </p:cNvGrpSpPr>
                      <p:nvPr/>
                    </p:nvGrpSpPr>
                    <p:grpSpPr bwMode="auto">
                      <a:xfrm>
                        <a:off x="1837" y="3258"/>
                        <a:ext cx="147" cy="139"/>
                        <a:chOff x="1837" y="3258"/>
                        <a:chExt cx="147" cy="139"/>
                      </a:xfrm>
                    </p:grpSpPr>
                    <p:sp>
                      <p:nvSpPr>
                        <p:cNvPr id="75894" name="Freeform 118">
                          <a:extLst>
                            <a:ext uri="{FF2B5EF4-FFF2-40B4-BE49-F238E27FC236}">
                              <a16:creationId xmlns:a16="http://schemas.microsoft.com/office/drawing/2014/main" id="{55C8BAF0-C63F-DBFC-660C-ADFC8D7D9370}"/>
                            </a:ext>
                          </a:extLst>
                        </p:cNvPr>
                        <p:cNvSpPr>
                          <a:spLocks/>
                        </p:cNvSpPr>
                        <p:nvPr/>
                      </p:nvSpPr>
                      <p:spPr bwMode="auto">
                        <a:xfrm>
                          <a:off x="1837" y="3258"/>
                          <a:ext cx="147" cy="139"/>
                        </a:xfrm>
                        <a:custGeom>
                          <a:avLst/>
                          <a:gdLst>
                            <a:gd name="T0" fmla="*/ 23 w 147"/>
                            <a:gd name="T1" fmla="*/ 130 h 139"/>
                            <a:gd name="T2" fmla="*/ 15 w 147"/>
                            <a:gd name="T3" fmla="*/ 115 h 139"/>
                            <a:gd name="T4" fmla="*/ 8 w 147"/>
                            <a:gd name="T5" fmla="*/ 107 h 139"/>
                            <a:gd name="T6" fmla="*/ 0 w 147"/>
                            <a:gd name="T7" fmla="*/ 92 h 139"/>
                            <a:gd name="T8" fmla="*/ 0 w 147"/>
                            <a:gd name="T9" fmla="*/ 77 h 139"/>
                            <a:gd name="T10" fmla="*/ 0 w 147"/>
                            <a:gd name="T11" fmla="*/ 61 h 139"/>
                            <a:gd name="T12" fmla="*/ 8 w 147"/>
                            <a:gd name="T13" fmla="*/ 46 h 139"/>
                            <a:gd name="T14" fmla="*/ 23 w 147"/>
                            <a:gd name="T15" fmla="*/ 23 h 139"/>
                            <a:gd name="T16" fmla="*/ 38 w 147"/>
                            <a:gd name="T17" fmla="*/ 15 h 139"/>
                            <a:gd name="T18" fmla="*/ 54 w 147"/>
                            <a:gd name="T19" fmla="*/ 8 h 139"/>
                            <a:gd name="T20" fmla="*/ 69 w 147"/>
                            <a:gd name="T21" fmla="*/ 0 h 139"/>
                            <a:gd name="T22" fmla="*/ 85 w 147"/>
                            <a:gd name="T23" fmla="*/ 8 h 139"/>
                            <a:gd name="T24" fmla="*/ 100 w 147"/>
                            <a:gd name="T25" fmla="*/ 8 h 139"/>
                            <a:gd name="T26" fmla="*/ 115 w 147"/>
                            <a:gd name="T27" fmla="*/ 23 h 139"/>
                            <a:gd name="T28" fmla="*/ 123 w 147"/>
                            <a:gd name="T29" fmla="*/ 31 h 139"/>
                            <a:gd name="T30" fmla="*/ 131 w 147"/>
                            <a:gd name="T31" fmla="*/ 46 h 139"/>
                            <a:gd name="T32" fmla="*/ 138 w 147"/>
                            <a:gd name="T33" fmla="*/ 61 h 139"/>
                            <a:gd name="T34" fmla="*/ 146 w 147"/>
                            <a:gd name="T35" fmla="*/ 77 h 139"/>
                            <a:gd name="T36" fmla="*/ 138 w 147"/>
                            <a:gd name="T37" fmla="*/ 84 h 139"/>
                            <a:gd name="T38" fmla="*/ 138 w 147"/>
                            <a:gd name="T39" fmla="*/ 100 h 139"/>
                            <a:gd name="T40" fmla="*/ 131 w 147"/>
                            <a:gd name="T41" fmla="*/ 115 h 139"/>
                            <a:gd name="T42" fmla="*/ 108 w 147"/>
                            <a:gd name="T43" fmla="*/ 130 h 139"/>
                            <a:gd name="T44" fmla="*/ 92 w 147"/>
                            <a:gd name="T45" fmla="*/ 138 h 139"/>
                            <a:gd name="T46" fmla="*/ 108 w 147"/>
                            <a:gd name="T47" fmla="*/ 115 h 139"/>
                            <a:gd name="T48" fmla="*/ 108 w 147"/>
                            <a:gd name="T49" fmla="*/ 92 h 139"/>
                            <a:gd name="T50" fmla="*/ 108 w 147"/>
                            <a:gd name="T51" fmla="*/ 77 h 139"/>
                            <a:gd name="T52" fmla="*/ 108 w 147"/>
                            <a:gd name="T53" fmla="*/ 61 h 139"/>
                            <a:gd name="T54" fmla="*/ 85 w 147"/>
                            <a:gd name="T55" fmla="*/ 69 h 139"/>
                            <a:gd name="T56" fmla="*/ 69 w 147"/>
                            <a:gd name="T57" fmla="*/ 69 h 139"/>
                            <a:gd name="T58" fmla="*/ 54 w 147"/>
                            <a:gd name="T59" fmla="*/ 69 h 139"/>
                            <a:gd name="T60" fmla="*/ 38 w 147"/>
                            <a:gd name="T61" fmla="*/ 69 h 139"/>
                            <a:gd name="T62" fmla="*/ 31 w 147"/>
                            <a:gd name="T63" fmla="*/ 84 h 139"/>
                            <a:gd name="T64" fmla="*/ 23 w 147"/>
                            <a:gd name="T65" fmla="*/ 100 h 139"/>
                            <a:gd name="T66" fmla="*/ 15 w 147"/>
                            <a:gd name="T67" fmla="*/ 107 h 139"/>
                            <a:gd name="T68" fmla="*/ 23 w 147"/>
                            <a:gd name="T69" fmla="*/ 115 h 139"/>
                            <a:gd name="T70" fmla="*/ 31 w 147"/>
                            <a:gd name="T71" fmla="*/ 13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7" h="139">
                              <a:moveTo>
                                <a:pt x="31" y="130"/>
                              </a:moveTo>
                              <a:lnTo>
                                <a:pt x="23" y="130"/>
                              </a:lnTo>
                              <a:lnTo>
                                <a:pt x="23" y="123"/>
                              </a:lnTo>
                              <a:lnTo>
                                <a:pt x="15" y="115"/>
                              </a:lnTo>
                              <a:lnTo>
                                <a:pt x="15" y="107"/>
                              </a:lnTo>
                              <a:lnTo>
                                <a:pt x="8" y="107"/>
                              </a:lnTo>
                              <a:lnTo>
                                <a:pt x="8" y="100"/>
                              </a:lnTo>
                              <a:lnTo>
                                <a:pt x="0" y="92"/>
                              </a:lnTo>
                              <a:lnTo>
                                <a:pt x="8" y="77"/>
                              </a:lnTo>
                              <a:lnTo>
                                <a:pt x="0" y="77"/>
                              </a:lnTo>
                              <a:lnTo>
                                <a:pt x="0" y="69"/>
                              </a:lnTo>
                              <a:lnTo>
                                <a:pt x="0" y="61"/>
                              </a:lnTo>
                              <a:lnTo>
                                <a:pt x="0" y="54"/>
                              </a:lnTo>
                              <a:lnTo>
                                <a:pt x="8" y="46"/>
                              </a:lnTo>
                              <a:lnTo>
                                <a:pt x="15" y="38"/>
                              </a:lnTo>
                              <a:lnTo>
                                <a:pt x="23" y="23"/>
                              </a:lnTo>
                              <a:lnTo>
                                <a:pt x="31" y="15"/>
                              </a:lnTo>
                              <a:lnTo>
                                <a:pt x="38" y="15"/>
                              </a:lnTo>
                              <a:lnTo>
                                <a:pt x="46" y="8"/>
                              </a:lnTo>
                              <a:lnTo>
                                <a:pt x="54" y="8"/>
                              </a:lnTo>
                              <a:lnTo>
                                <a:pt x="61" y="0"/>
                              </a:lnTo>
                              <a:lnTo>
                                <a:pt x="69" y="0"/>
                              </a:lnTo>
                              <a:lnTo>
                                <a:pt x="77" y="8"/>
                              </a:lnTo>
                              <a:lnTo>
                                <a:pt x="85" y="8"/>
                              </a:lnTo>
                              <a:lnTo>
                                <a:pt x="92" y="8"/>
                              </a:lnTo>
                              <a:lnTo>
                                <a:pt x="100" y="8"/>
                              </a:lnTo>
                              <a:lnTo>
                                <a:pt x="108" y="15"/>
                              </a:lnTo>
                              <a:lnTo>
                                <a:pt x="115" y="23"/>
                              </a:lnTo>
                              <a:lnTo>
                                <a:pt x="123" y="23"/>
                              </a:lnTo>
                              <a:lnTo>
                                <a:pt x="123" y="31"/>
                              </a:lnTo>
                              <a:lnTo>
                                <a:pt x="123" y="38"/>
                              </a:lnTo>
                              <a:lnTo>
                                <a:pt x="131" y="46"/>
                              </a:lnTo>
                              <a:lnTo>
                                <a:pt x="138" y="46"/>
                              </a:lnTo>
                              <a:lnTo>
                                <a:pt x="138" y="61"/>
                              </a:lnTo>
                              <a:lnTo>
                                <a:pt x="138" y="69"/>
                              </a:lnTo>
                              <a:lnTo>
                                <a:pt x="146" y="77"/>
                              </a:lnTo>
                              <a:lnTo>
                                <a:pt x="138" y="77"/>
                              </a:lnTo>
                              <a:lnTo>
                                <a:pt x="138" y="84"/>
                              </a:lnTo>
                              <a:lnTo>
                                <a:pt x="138" y="92"/>
                              </a:lnTo>
                              <a:lnTo>
                                <a:pt x="138" y="100"/>
                              </a:lnTo>
                              <a:lnTo>
                                <a:pt x="131" y="107"/>
                              </a:lnTo>
                              <a:lnTo>
                                <a:pt x="131" y="115"/>
                              </a:lnTo>
                              <a:lnTo>
                                <a:pt x="115" y="123"/>
                              </a:lnTo>
                              <a:lnTo>
                                <a:pt x="108" y="130"/>
                              </a:lnTo>
                              <a:lnTo>
                                <a:pt x="100" y="138"/>
                              </a:lnTo>
                              <a:lnTo>
                                <a:pt x="92" y="138"/>
                              </a:lnTo>
                              <a:lnTo>
                                <a:pt x="100" y="123"/>
                              </a:lnTo>
                              <a:lnTo>
                                <a:pt x="108" y="115"/>
                              </a:lnTo>
                              <a:lnTo>
                                <a:pt x="108" y="100"/>
                              </a:lnTo>
                              <a:lnTo>
                                <a:pt x="108" y="92"/>
                              </a:lnTo>
                              <a:lnTo>
                                <a:pt x="108" y="84"/>
                              </a:lnTo>
                              <a:lnTo>
                                <a:pt x="108" y="77"/>
                              </a:lnTo>
                              <a:lnTo>
                                <a:pt x="108" y="69"/>
                              </a:lnTo>
                              <a:lnTo>
                                <a:pt x="108" y="61"/>
                              </a:lnTo>
                              <a:lnTo>
                                <a:pt x="92" y="69"/>
                              </a:lnTo>
                              <a:lnTo>
                                <a:pt x="85" y="69"/>
                              </a:lnTo>
                              <a:lnTo>
                                <a:pt x="77" y="69"/>
                              </a:lnTo>
                              <a:lnTo>
                                <a:pt x="69" y="69"/>
                              </a:lnTo>
                              <a:lnTo>
                                <a:pt x="61" y="69"/>
                              </a:lnTo>
                              <a:lnTo>
                                <a:pt x="54" y="69"/>
                              </a:lnTo>
                              <a:lnTo>
                                <a:pt x="46" y="69"/>
                              </a:lnTo>
                              <a:lnTo>
                                <a:pt x="38" y="69"/>
                              </a:lnTo>
                              <a:lnTo>
                                <a:pt x="38" y="77"/>
                              </a:lnTo>
                              <a:lnTo>
                                <a:pt x="31" y="84"/>
                              </a:lnTo>
                              <a:lnTo>
                                <a:pt x="31" y="92"/>
                              </a:lnTo>
                              <a:lnTo>
                                <a:pt x="23" y="100"/>
                              </a:lnTo>
                              <a:lnTo>
                                <a:pt x="15" y="100"/>
                              </a:lnTo>
                              <a:lnTo>
                                <a:pt x="15" y="107"/>
                              </a:lnTo>
                              <a:lnTo>
                                <a:pt x="23" y="107"/>
                              </a:lnTo>
                              <a:lnTo>
                                <a:pt x="23" y="115"/>
                              </a:lnTo>
                              <a:lnTo>
                                <a:pt x="31" y="123"/>
                              </a:lnTo>
                              <a:lnTo>
                                <a:pt x="31" y="130"/>
                              </a:lnTo>
                            </a:path>
                          </a:pathLst>
                        </a:custGeom>
                        <a:solidFill>
                          <a:srgbClr val="7F5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95" name="Freeform 119">
                          <a:extLst>
                            <a:ext uri="{FF2B5EF4-FFF2-40B4-BE49-F238E27FC236}">
                              <a16:creationId xmlns:a16="http://schemas.microsoft.com/office/drawing/2014/main" id="{6582F0F0-FA06-0101-8BAA-4974A1C6D8D0}"/>
                            </a:ext>
                          </a:extLst>
                        </p:cNvPr>
                        <p:cNvSpPr>
                          <a:spLocks/>
                        </p:cNvSpPr>
                        <p:nvPr/>
                      </p:nvSpPr>
                      <p:spPr bwMode="auto">
                        <a:xfrm>
                          <a:off x="1837" y="3258"/>
                          <a:ext cx="147" cy="139"/>
                        </a:xfrm>
                        <a:custGeom>
                          <a:avLst/>
                          <a:gdLst>
                            <a:gd name="T0" fmla="*/ 23 w 147"/>
                            <a:gd name="T1" fmla="*/ 130 h 139"/>
                            <a:gd name="T2" fmla="*/ 15 w 147"/>
                            <a:gd name="T3" fmla="*/ 115 h 139"/>
                            <a:gd name="T4" fmla="*/ 8 w 147"/>
                            <a:gd name="T5" fmla="*/ 107 h 139"/>
                            <a:gd name="T6" fmla="*/ 0 w 147"/>
                            <a:gd name="T7" fmla="*/ 92 h 139"/>
                            <a:gd name="T8" fmla="*/ 0 w 147"/>
                            <a:gd name="T9" fmla="*/ 77 h 139"/>
                            <a:gd name="T10" fmla="*/ 0 w 147"/>
                            <a:gd name="T11" fmla="*/ 61 h 139"/>
                            <a:gd name="T12" fmla="*/ 8 w 147"/>
                            <a:gd name="T13" fmla="*/ 46 h 139"/>
                            <a:gd name="T14" fmla="*/ 23 w 147"/>
                            <a:gd name="T15" fmla="*/ 23 h 139"/>
                            <a:gd name="T16" fmla="*/ 38 w 147"/>
                            <a:gd name="T17" fmla="*/ 15 h 139"/>
                            <a:gd name="T18" fmla="*/ 54 w 147"/>
                            <a:gd name="T19" fmla="*/ 8 h 139"/>
                            <a:gd name="T20" fmla="*/ 69 w 147"/>
                            <a:gd name="T21" fmla="*/ 0 h 139"/>
                            <a:gd name="T22" fmla="*/ 85 w 147"/>
                            <a:gd name="T23" fmla="*/ 8 h 139"/>
                            <a:gd name="T24" fmla="*/ 100 w 147"/>
                            <a:gd name="T25" fmla="*/ 8 h 139"/>
                            <a:gd name="T26" fmla="*/ 115 w 147"/>
                            <a:gd name="T27" fmla="*/ 23 h 139"/>
                            <a:gd name="T28" fmla="*/ 123 w 147"/>
                            <a:gd name="T29" fmla="*/ 31 h 139"/>
                            <a:gd name="T30" fmla="*/ 131 w 147"/>
                            <a:gd name="T31" fmla="*/ 46 h 139"/>
                            <a:gd name="T32" fmla="*/ 138 w 147"/>
                            <a:gd name="T33" fmla="*/ 61 h 139"/>
                            <a:gd name="T34" fmla="*/ 146 w 147"/>
                            <a:gd name="T35" fmla="*/ 77 h 139"/>
                            <a:gd name="T36" fmla="*/ 138 w 147"/>
                            <a:gd name="T37" fmla="*/ 84 h 139"/>
                            <a:gd name="T38" fmla="*/ 138 w 147"/>
                            <a:gd name="T39" fmla="*/ 100 h 139"/>
                            <a:gd name="T40" fmla="*/ 131 w 147"/>
                            <a:gd name="T41" fmla="*/ 115 h 139"/>
                            <a:gd name="T42" fmla="*/ 108 w 147"/>
                            <a:gd name="T43" fmla="*/ 130 h 139"/>
                            <a:gd name="T44" fmla="*/ 92 w 147"/>
                            <a:gd name="T45" fmla="*/ 138 h 139"/>
                            <a:gd name="T46" fmla="*/ 108 w 147"/>
                            <a:gd name="T47" fmla="*/ 115 h 139"/>
                            <a:gd name="T48" fmla="*/ 108 w 147"/>
                            <a:gd name="T49" fmla="*/ 92 h 139"/>
                            <a:gd name="T50" fmla="*/ 108 w 147"/>
                            <a:gd name="T51" fmla="*/ 77 h 139"/>
                            <a:gd name="T52" fmla="*/ 108 w 147"/>
                            <a:gd name="T53" fmla="*/ 61 h 139"/>
                            <a:gd name="T54" fmla="*/ 85 w 147"/>
                            <a:gd name="T55" fmla="*/ 69 h 139"/>
                            <a:gd name="T56" fmla="*/ 69 w 147"/>
                            <a:gd name="T57" fmla="*/ 69 h 139"/>
                            <a:gd name="T58" fmla="*/ 54 w 147"/>
                            <a:gd name="T59" fmla="*/ 69 h 139"/>
                            <a:gd name="T60" fmla="*/ 38 w 147"/>
                            <a:gd name="T61" fmla="*/ 69 h 139"/>
                            <a:gd name="T62" fmla="*/ 31 w 147"/>
                            <a:gd name="T63" fmla="*/ 84 h 139"/>
                            <a:gd name="T64" fmla="*/ 23 w 147"/>
                            <a:gd name="T65" fmla="*/ 100 h 139"/>
                            <a:gd name="T66" fmla="*/ 15 w 147"/>
                            <a:gd name="T67" fmla="*/ 107 h 139"/>
                            <a:gd name="T68" fmla="*/ 23 w 147"/>
                            <a:gd name="T69" fmla="*/ 115 h 139"/>
                            <a:gd name="T70" fmla="*/ 31 w 147"/>
                            <a:gd name="T71" fmla="*/ 13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7" h="139">
                              <a:moveTo>
                                <a:pt x="31" y="130"/>
                              </a:moveTo>
                              <a:lnTo>
                                <a:pt x="23" y="130"/>
                              </a:lnTo>
                              <a:lnTo>
                                <a:pt x="23" y="123"/>
                              </a:lnTo>
                              <a:lnTo>
                                <a:pt x="15" y="115"/>
                              </a:lnTo>
                              <a:lnTo>
                                <a:pt x="15" y="107"/>
                              </a:lnTo>
                              <a:lnTo>
                                <a:pt x="8" y="107"/>
                              </a:lnTo>
                              <a:lnTo>
                                <a:pt x="8" y="100"/>
                              </a:lnTo>
                              <a:lnTo>
                                <a:pt x="0" y="92"/>
                              </a:lnTo>
                              <a:lnTo>
                                <a:pt x="8" y="77"/>
                              </a:lnTo>
                              <a:lnTo>
                                <a:pt x="0" y="77"/>
                              </a:lnTo>
                              <a:lnTo>
                                <a:pt x="0" y="69"/>
                              </a:lnTo>
                              <a:lnTo>
                                <a:pt x="0" y="61"/>
                              </a:lnTo>
                              <a:lnTo>
                                <a:pt x="0" y="54"/>
                              </a:lnTo>
                              <a:lnTo>
                                <a:pt x="8" y="46"/>
                              </a:lnTo>
                              <a:lnTo>
                                <a:pt x="15" y="38"/>
                              </a:lnTo>
                              <a:lnTo>
                                <a:pt x="23" y="23"/>
                              </a:lnTo>
                              <a:lnTo>
                                <a:pt x="31" y="15"/>
                              </a:lnTo>
                              <a:lnTo>
                                <a:pt x="38" y="15"/>
                              </a:lnTo>
                              <a:lnTo>
                                <a:pt x="46" y="8"/>
                              </a:lnTo>
                              <a:lnTo>
                                <a:pt x="54" y="8"/>
                              </a:lnTo>
                              <a:lnTo>
                                <a:pt x="61" y="0"/>
                              </a:lnTo>
                              <a:lnTo>
                                <a:pt x="69" y="0"/>
                              </a:lnTo>
                              <a:lnTo>
                                <a:pt x="77" y="8"/>
                              </a:lnTo>
                              <a:lnTo>
                                <a:pt x="85" y="8"/>
                              </a:lnTo>
                              <a:lnTo>
                                <a:pt x="92" y="8"/>
                              </a:lnTo>
                              <a:lnTo>
                                <a:pt x="100" y="8"/>
                              </a:lnTo>
                              <a:lnTo>
                                <a:pt x="108" y="15"/>
                              </a:lnTo>
                              <a:lnTo>
                                <a:pt x="115" y="23"/>
                              </a:lnTo>
                              <a:lnTo>
                                <a:pt x="123" y="23"/>
                              </a:lnTo>
                              <a:lnTo>
                                <a:pt x="123" y="31"/>
                              </a:lnTo>
                              <a:lnTo>
                                <a:pt x="123" y="38"/>
                              </a:lnTo>
                              <a:lnTo>
                                <a:pt x="131" y="46"/>
                              </a:lnTo>
                              <a:lnTo>
                                <a:pt x="138" y="46"/>
                              </a:lnTo>
                              <a:lnTo>
                                <a:pt x="138" y="61"/>
                              </a:lnTo>
                              <a:lnTo>
                                <a:pt x="138" y="69"/>
                              </a:lnTo>
                              <a:lnTo>
                                <a:pt x="146" y="77"/>
                              </a:lnTo>
                              <a:lnTo>
                                <a:pt x="138" y="77"/>
                              </a:lnTo>
                              <a:lnTo>
                                <a:pt x="138" y="84"/>
                              </a:lnTo>
                              <a:lnTo>
                                <a:pt x="138" y="92"/>
                              </a:lnTo>
                              <a:lnTo>
                                <a:pt x="138" y="100"/>
                              </a:lnTo>
                              <a:lnTo>
                                <a:pt x="131" y="107"/>
                              </a:lnTo>
                              <a:lnTo>
                                <a:pt x="131" y="115"/>
                              </a:lnTo>
                              <a:lnTo>
                                <a:pt x="115" y="123"/>
                              </a:lnTo>
                              <a:lnTo>
                                <a:pt x="108" y="130"/>
                              </a:lnTo>
                              <a:lnTo>
                                <a:pt x="100" y="138"/>
                              </a:lnTo>
                              <a:lnTo>
                                <a:pt x="92" y="138"/>
                              </a:lnTo>
                              <a:lnTo>
                                <a:pt x="100" y="123"/>
                              </a:lnTo>
                              <a:lnTo>
                                <a:pt x="108" y="115"/>
                              </a:lnTo>
                              <a:lnTo>
                                <a:pt x="108" y="100"/>
                              </a:lnTo>
                              <a:lnTo>
                                <a:pt x="108" y="92"/>
                              </a:lnTo>
                              <a:lnTo>
                                <a:pt x="108" y="84"/>
                              </a:lnTo>
                              <a:lnTo>
                                <a:pt x="108" y="77"/>
                              </a:lnTo>
                              <a:lnTo>
                                <a:pt x="108" y="69"/>
                              </a:lnTo>
                              <a:lnTo>
                                <a:pt x="108" y="61"/>
                              </a:lnTo>
                              <a:lnTo>
                                <a:pt x="92" y="69"/>
                              </a:lnTo>
                              <a:lnTo>
                                <a:pt x="85" y="69"/>
                              </a:lnTo>
                              <a:lnTo>
                                <a:pt x="77" y="69"/>
                              </a:lnTo>
                              <a:lnTo>
                                <a:pt x="69" y="69"/>
                              </a:lnTo>
                              <a:lnTo>
                                <a:pt x="61" y="69"/>
                              </a:lnTo>
                              <a:lnTo>
                                <a:pt x="54" y="69"/>
                              </a:lnTo>
                              <a:lnTo>
                                <a:pt x="46" y="69"/>
                              </a:lnTo>
                              <a:lnTo>
                                <a:pt x="38" y="69"/>
                              </a:lnTo>
                              <a:lnTo>
                                <a:pt x="38" y="77"/>
                              </a:lnTo>
                              <a:lnTo>
                                <a:pt x="31" y="84"/>
                              </a:lnTo>
                              <a:lnTo>
                                <a:pt x="31" y="92"/>
                              </a:lnTo>
                              <a:lnTo>
                                <a:pt x="23" y="100"/>
                              </a:lnTo>
                              <a:lnTo>
                                <a:pt x="15" y="100"/>
                              </a:lnTo>
                              <a:lnTo>
                                <a:pt x="15" y="107"/>
                              </a:lnTo>
                              <a:lnTo>
                                <a:pt x="23" y="107"/>
                              </a:lnTo>
                              <a:lnTo>
                                <a:pt x="23" y="115"/>
                              </a:lnTo>
                              <a:lnTo>
                                <a:pt x="31" y="123"/>
                              </a:lnTo>
                              <a:lnTo>
                                <a:pt x="31" y="130"/>
                              </a:lnTo>
                            </a:path>
                          </a:pathLst>
                        </a:custGeom>
                        <a:solidFill>
                          <a:srgbClr val="7F5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5896" name="Group 120">
                          <a:extLst>
                            <a:ext uri="{FF2B5EF4-FFF2-40B4-BE49-F238E27FC236}">
                              <a16:creationId xmlns:a16="http://schemas.microsoft.com/office/drawing/2014/main" id="{D6DEFC21-C5DD-1EE7-522C-FCBA6A524CDE}"/>
                            </a:ext>
                          </a:extLst>
                        </p:cNvPr>
                        <p:cNvGrpSpPr>
                          <a:grpSpLocks/>
                        </p:cNvGrpSpPr>
                        <p:nvPr/>
                      </p:nvGrpSpPr>
                      <p:grpSpPr bwMode="auto">
                        <a:xfrm>
                          <a:off x="1845" y="3266"/>
                          <a:ext cx="137" cy="97"/>
                          <a:chOff x="1845" y="3266"/>
                          <a:chExt cx="137" cy="97"/>
                        </a:xfrm>
                      </p:grpSpPr>
                      <p:sp>
                        <p:nvSpPr>
                          <p:cNvPr id="75897" name="Freeform 121">
                            <a:extLst>
                              <a:ext uri="{FF2B5EF4-FFF2-40B4-BE49-F238E27FC236}">
                                <a16:creationId xmlns:a16="http://schemas.microsoft.com/office/drawing/2014/main" id="{E83FD6C9-7713-2770-A490-E5EE69E55E16}"/>
                              </a:ext>
                            </a:extLst>
                          </p:cNvPr>
                          <p:cNvSpPr>
                            <a:spLocks/>
                          </p:cNvSpPr>
                          <p:nvPr/>
                        </p:nvSpPr>
                        <p:spPr bwMode="auto">
                          <a:xfrm>
                            <a:off x="1845" y="3306"/>
                            <a:ext cx="57" cy="33"/>
                          </a:xfrm>
                          <a:custGeom>
                            <a:avLst/>
                            <a:gdLst>
                              <a:gd name="T0" fmla="*/ 0 w 57"/>
                              <a:gd name="T1" fmla="*/ 32 h 33"/>
                              <a:gd name="T2" fmla="*/ 8 w 57"/>
                              <a:gd name="T3" fmla="*/ 32 h 33"/>
                              <a:gd name="T4" fmla="*/ 24 w 57"/>
                              <a:gd name="T5" fmla="*/ 24 h 33"/>
                              <a:gd name="T6" fmla="*/ 16 w 57"/>
                              <a:gd name="T7" fmla="*/ 24 h 33"/>
                              <a:gd name="T8" fmla="*/ 8 w 57"/>
                              <a:gd name="T9" fmla="*/ 24 h 33"/>
                              <a:gd name="T10" fmla="*/ 0 w 57"/>
                              <a:gd name="T11" fmla="*/ 24 h 33"/>
                              <a:gd name="T12" fmla="*/ 0 w 57"/>
                              <a:gd name="T13" fmla="*/ 16 h 33"/>
                              <a:gd name="T14" fmla="*/ 0 w 57"/>
                              <a:gd name="T15" fmla="*/ 8 h 33"/>
                              <a:gd name="T16" fmla="*/ 8 w 57"/>
                              <a:gd name="T17" fmla="*/ 8 h 33"/>
                              <a:gd name="T18" fmla="*/ 8 w 57"/>
                              <a:gd name="T19" fmla="*/ 16 h 33"/>
                              <a:gd name="T20" fmla="*/ 16 w 57"/>
                              <a:gd name="T21" fmla="*/ 16 h 33"/>
                              <a:gd name="T22" fmla="*/ 24 w 57"/>
                              <a:gd name="T23" fmla="*/ 16 h 33"/>
                              <a:gd name="T24" fmla="*/ 32 w 57"/>
                              <a:gd name="T25" fmla="*/ 24 h 33"/>
                              <a:gd name="T26" fmla="*/ 24 w 57"/>
                              <a:gd name="T27" fmla="*/ 8 h 33"/>
                              <a:gd name="T28" fmla="*/ 16 w 57"/>
                              <a:gd name="T29" fmla="*/ 8 h 33"/>
                              <a:gd name="T30" fmla="*/ 16 w 57"/>
                              <a:gd name="T31" fmla="*/ 0 h 33"/>
                              <a:gd name="T32" fmla="*/ 24 w 57"/>
                              <a:gd name="T33" fmla="*/ 0 h 33"/>
                              <a:gd name="T34" fmla="*/ 24 w 57"/>
                              <a:gd name="T35" fmla="*/ 8 h 33"/>
                              <a:gd name="T36" fmla="*/ 32 w 57"/>
                              <a:gd name="T37" fmla="*/ 16 h 33"/>
                              <a:gd name="T38" fmla="*/ 40 w 57"/>
                              <a:gd name="T39" fmla="*/ 16 h 33"/>
                              <a:gd name="T40" fmla="*/ 48 w 57"/>
                              <a:gd name="T41" fmla="*/ 24 h 33"/>
                              <a:gd name="T42" fmla="*/ 56 w 57"/>
                              <a:gd name="T43"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 h="33">
                                <a:moveTo>
                                  <a:pt x="0" y="32"/>
                                </a:moveTo>
                                <a:lnTo>
                                  <a:pt x="8" y="32"/>
                                </a:lnTo>
                                <a:lnTo>
                                  <a:pt x="24" y="24"/>
                                </a:lnTo>
                                <a:lnTo>
                                  <a:pt x="16" y="24"/>
                                </a:lnTo>
                                <a:lnTo>
                                  <a:pt x="8" y="24"/>
                                </a:lnTo>
                                <a:lnTo>
                                  <a:pt x="0" y="24"/>
                                </a:lnTo>
                                <a:lnTo>
                                  <a:pt x="0" y="16"/>
                                </a:lnTo>
                                <a:lnTo>
                                  <a:pt x="0" y="8"/>
                                </a:lnTo>
                                <a:lnTo>
                                  <a:pt x="8" y="8"/>
                                </a:lnTo>
                                <a:lnTo>
                                  <a:pt x="8" y="16"/>
                                </a:lnTo>
                                <a:lnTo>
                                  <a:pt x="16" y="16"/>
                                </a:lnTo>
                                <a:lnTo>
                                  <a:pt x="24" y="16"/>
                                </a:lnTo>
                                <a:lnTo>
                                  <a:pt x="32" y="24"/>
                                </a:lnTo>
                                <a:lnTo>
                                  <a:pt x="24" y="8"/>
                                </a:lnTo>
                                <a:lnTo>
                                  <a:pt x="16" y="8"/>
                                </a:lnTo>
                                <a:lnTo>
                                  <a:pt x="16" y="0"/>
                                </a:lnTo>
                                <a:lnTo>
                                  <a:pt x="24" y="0"/>
                                </a:lnTo>
                                <a:lnTo>
                                  <a:pt x="24" y="8"/>
                                </a:lnTo>
                                <a:lnTo>
                                  <a:pt x="32" y="16"/>
                                </a:lnTo>
                                <a:lnTo>
                                  <a:pt x="40" y="16"/>
                                </a:lnTo>
                                <a:lnTo>
                                  <a:pt x="48" y="24"/>
                                </a:lnTo>
                                <a:lnTo>
                                  <a:pt x="56" y="24"/>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98" name="Freeform 122">
                            <a:extLst>
                              <a:ext uri="{FF2B5EF4-FFF2-40B4-BE49-F238E27FC236}">
                                <a16:creationId xmlns:a16="http://schemas.microsoft.com/office/drawing/2014/main" id="{EFE5927F-0BC7-4E21-DFC9-393114F10F3A}"/>
                              </a:ext>
                            </a:extLst>
                          </p:cNvPr>
                          <p:cNvSpPr>
                            <a:spLocks/>
                          </p:cNvSpPr>
                          <p:nvPr/>
                        </p:nvSpPr>
                        <p:spPr bwMode="auto">
                          <a:xfrm>
                            <a:off x="1853" y="3282"/>
                            <a:ext cx="113" cy="33"/>
                          </a:xfrm>
                          <a:custGeom>
                            <a:avLst/>
                            <a:gdLst>
                              <a:gd name="T0" fmla="*/ 0 w 113"/>
                              <a:gd name="T1" fmla="*/ 16 h 33"/>
                              <a:gd name="T2" fmla="*/ 8 w 113"/>
                              <a:gd name="T3" fmla="*/ 16 h 33"/>
                              <a:gd name="T4" fmla="*/ 16 w 113"/>
                              <a:gd name="T5" fmla="*/ 16 h 33"/>
                              <a:gd name="T6" fmla="*/ 24 w 113"/>
                              <a:gd name="T7" fmla="*/ 16 h 33"/>
                              <a:gd name="T8" fmla="*/ 24 w 113"/>
                              <a:gd name="T9" fmla="*/ 24 h 33"/>
                              <a:gd name="T10" fmla="*/ 32 w 113"/>
                              <a:gd name="T11" fmla="*/ 24 h 33"/>
                              <a:gd name="T12" fmla="*/ 40 w 113"/>
                              <a:gd name="T13" fmla="*/ 16 h 33"/>
                              <a:gd name="T14" fmla="*/ 48 w 113"/>
                              <a:gd name="T15" fmla="*/ 8 h 33"/>
                              <a:gd name="T16" fmla="*/ 56 w 113"/>
                              <a:gd name="T17" fmla="*/ 0 h 33"/>
                              <a:gd name="T18" fmla="*/ 64 w 113"/>
                              <a:gd name="T19" fmla="*/ 0 h 33"/>
                              <a:gd name="T20" fmla="*/ 88 w 113"/>
                              <a:gd name="T21" fmla="*/ 8 h 33"/>
                              <a:gd name="T22" fmla="*/ 96 w 113"/>
                              <a:gd name="T23" fmla="*/ 16 h 33"/>
                              <a:gd name="T24" fmla="*/ 96 w 113"/>
                              <a:gd name="T25" fmla="*/ 24 h 33"/>
                              <a:gd name="T26" fmla="*/ 96 w 113"/>
                              <a:gd name="T27" fmla="*/ 32 h 33"/>
                              <a:gd name="T28" fmla="*/ 104 w 113"/>
                              <a:gd name="T29" fmla="*/ 32 h 33"/>
                              <a:gd name="T30" fmla="*/ 112 w 113"/>
                              <a:gd name="T31" fmla="*/ 24 h 33"/>
                              <a:gd name="T32" fmla="*/ 112 w 113"/>
                              <a:gd name="T33" fmla="*/ 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33">
                                <a:moveTo>
                                  <a:pt x="0" y="16"/>
                                </a:moveTo>
                                <a:lnTo>
                                  <a:pt x="8" y="16"/>
                                </a:lnTo>
                                <a:lnTo>
                                  <a:pt x="16" y="16"/>
                                </a:lnTo>
                                <a:lnTo>
                                  <a:pt x="24" y="16"/>
                                </a:lnTo>
                                <a:lnTo>
                                  <a:pt x="24" y="24"/>
                                </a:lnTo>
                                <a:lnTo>
                                  <a:pt x="32" y="24"/>
                                </a:lnTo>
                                <a:lnTo>
                                  <a:pt x="40" y="16"/>
                                </a:lnTo>
                                <a:lnTo>
                                  <a:pt x="48" y="8"/>
                                </a:lnTo>
                                <a:lnTo>
                                  <a:pt x="56" y="0"/>
                                </a:lnTo>
                                <a:lnTo>
                                  <a:pt x="64" y="0"/>
                                </a:lnTo>
                                <a:lnTo>
                                  <a:pt x="88" y="8"/>
                                </a:lnTo>
                                <a:lnTo>
                                  <a:pt x="96" y="16"/>
                                </a:lnTo>
                                <a:lnTo>
                                  <a:pt x="96" y="24"/>
                                </a:lnTo>
                                <a:lnTo>
                                  <a:pt x="96" y="32"/>
                                </a:lnTo>
                                <a:lnTo>
                                  <a:pt x="104" y="32"/>
                                </a:lnTo>
                                <a:lnTo>
                                  <a:pt x="112" y="24"/>
                                </a:lnTo>
                                <a:lnTo>
                                  <a:pt x="112" y="8"/>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899" name="Freeform 123">
                            <a:extLst>
                              <a:ext uri="{FF2B5EF4-FFF2-40B4-BE49-F238E27FC236}">
                                <a16:creationId xmlns:a16="http://schemas.microsoft.com/office/drawing/2014/main" id="{D27EF1D8-F47B-F248-FF80-1226DFDEC08F}"/>
                              </a:ext>
                            </a:extLst>
                          </p:cNvPr>
                          <p:cNvSpPr>
                            <a:spLocks/>
                          </p:cNvSpPr>
                          <p:nvPr/>
                        </p:nvSpPr>
                        <p:spPr bwMode="auto">
                          <a:xfrm>
                            <a:off x="1861" y="3266"/>
                            <a:ext cx="97" cy="41"/>
                          </a:xfrm>
                          <a:custGeom>
                            <a:avLst/>
                            <a:gdLst>
                              <a:gd name="T0" fmla="*/ 32 w 97"/>
                              <a:gd name="T1" fmla="*/ 24 h 41"/>
                              <a:gd name="T2" fmla="*/ 24 w 97"/>
                              <a:gd name="T3" fmla="*/ 24 h 41"/>
                              <a:gd name="T4" fmla="*/ 8 w 97"/>
                              <a:gd name="T5" fmla="*/ 24 h 41"/>
                              <a:gd name="T6" fmla="*/ 0 w 97"/>
                              <a:gd name="T7" fmla="*/ 24 h 41"/>
                              <a:gd name="T8" fmla="*/ 16 w 97"/>
                              <a:gd name="T9" fmla="*/ 16 h 41"/>
                              <a:gd name="T10" fmla="*/ 32 w 97"/>
                              <a:gd name="T11" fmla="*/ 16 h 41"/>
                              <a:gd name="T12" fmla="*/ 24 w 97"/>
                              <a:gd name="T13" fmla="*/ 8 h 41"/>
                              <a:gd name="T14" fmla="*/ 16 w 97"/>
                              <a:gd name="T15" fmla="*/ 8 h 41"/>
                              <a:gd name="T16" fmla="*/ 32 w 97"/>
                              <a:gd name="T17" fmla="*/ 8 h 41"/>
                              <a:gd name="T18" fmla="*/ 40 w 97"/>
                              <a:gd name="T19" fmla="*/ 8 h 41"/>
                              <a:gd name="T20" fmla="*/ 48 w 97"/>
                              <a:gd name="T21" fmla="*/ 16 h 41"/>
                              <a:gd name="T22" fmla="*/ 48 w 97"/>
                              <a:gd name="T23" fmla="*/ 8 h 41"/>
                              <a:gd name="T24" fmla="*/ 40 w 97"/>
                              <a:gd name="T25" fmla="*/ 0 h 41"/>
                              <a:gd name="T26" fmla="*/ 48 w 97"/>
                              <a:gd name="T27" fmla="*/ 0 h 41"/>
                              <a:gd name="T28" fmla="*/ 56 w 97"/>
                              <a:gd name="T29" fmla="*/ 0 h 41"/>
                              <a:gd name="T30" fmla="*/ 56 w 97"/>
                              <a:gd name="T31" fmla="*/ 8 h 41"/>
                              <a:gd name="T32" fmla="*/ 64 w 97"/>
                              <a:gd name="T33" fmla="*/ 8 h 41"/>
                              <a:gd name="T34" fmla="*/ 64 w 97"/>
                              <a:gd name="T35" fmla="*/ 0 h 41"/>
                              <a:gd name="T36" fmla="*/ 72 w 97"/>
                              <a:gd name="T37" fmla="*/ 8 h 41"/>
                              <a:gd name="T38" fmla="*/ 72 w 97"/>
                              <a:gd name="T39" fmla="*/ 16 h 41"/>
                              <a:gd name="T40" fmla="*/ 80 w 97"/>
                              <a:gd name="T41" fmla="*/ 16 h 41"/>
                              <a:gd name="T42" fmla="*/ 80 w 97"/>
                              <a:gd name="T43" fmla="*/ 8 h 41"/>
                              <a:gd name="T44" fmla="*/ 88 w 97"/>
                              <a:gd name="T45" fmla="*/ 8 h 41"/>
                              <a:gd name="T46" fmla="*/ 88 w 97"/>
                              <a:gd name="T47" fmla="*/ 16 h 41"/>
                              <a:gd name="T48" fmla="*/ 88 w 97"/>
                              <a:gd name="T49" fmla="*/ 24 h 41"/>
                              <a:gd name="T50" fmla="*/ 96 w 97"/>
                              <a:gd name="T51" fmla="*/ 4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 h="41">
                                <a:moveTo>
                                  <a:pt x="32" y="24"/>
                                </a:moveTo>
                                <a:lnTo>
                                  <a:pt x="24" y="24"/>
                                </a:lnTo>
                                <a:lnTo>
                                  <a:pt x="8" y="24"/>
                                </a:lnTo>
                                <a:lnTo>
                                  <a:pt x="0" y="24"/>
                                </a:lnTo>
                                <a:lnTo>
                                  <a:pt x="16" y="16"/>
                                </a:lnTo>
                                <a:lnTo>
                                  <a:pt x="32" y="16"/>
                                </a:lnTo>
                                <a:lnTo>
                                  <a:pt x="24" y="8"/>
                                </a:lnTo>
                                <a:lnTo>
                                  <a:pt x="16" y="8"/>
                                </a:lnTo>
                                <a:lnTo>
                                  <a:pt x="32" y="8"/>
                                </a:lnTo>
                                <a:lnTo>
                                  <a:pt x="40" y="8"/>
                                </a:lnTo>
                                <a:lnTo>
                                  <a:pt x="48" y="16"/>
                                </a:lnTo>
                                <a:lnTo>
                                  <a:pt x="48" y="8"/>
                                </a:lnTo>
                                <a:lnTo>
                                  <a:pt x="40" y="0"/>
                                </a:lnTo>
                                <a:lnTo>
                                  <a:pt x="48" y="0"/>
                                </a:lnTo>
                                <a:lnTo>
                                  <a:pt x="56" y="0"/>
                                </a:lnTo>
                                <a:lnTo>
                                  <a:pt x="56" y="8"/>
                                </a:lnTo>
                                <a:lnTo>
                                  <a:pt x="64" y="8"/>
                                </a:lnTo>
                                <a:lnTo>
                                  <a:pt x="64" y="0"/>
                                </a:lnTo>
                                <a:lnTo>
                                  <a:pt x="72" y="8"/>
                                </a:lnTo>
                                <a:lnTo>
                                  <a:pt x="72" y="16"/>
                                </a:lnTo>
                                <a:lnTo>
                                  <a:pt x="80" y="16"/>
                                </a:lnTo>
                                <a:lnTo>
                                  <a:pt x="80" y="8"/>
                                </a:lnTo>
                                <a:lnTo>
                                  <a:pt x="88" y="8"/>
                                </a:lnTo>
                                <a:lnTo>
                                  <a:pt x="88" y="16"/>
                                </a:lnTo>
                                <a:lnTo>
                                  <a:pt x="88" y="24"/>
                                </a:lnTo>
                                <a:lnTo>
                                  <a:pt x="96" y="40"/>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00" name="Freeform 124">
                            <a:extLst>
                              <a:ext uri="{FF2B5EF4-FFF2-40B4-BE49-F238E27FC236}">
                                <a16:creationId xmlns:a16="http://schemas.microsoft.com/office/drawing/2014/main" id="{AF78AFE4-57AE-CC0D-CD82-81FD8C41ABFB}"/>
                              </a:ext>
                            </a:extLst>
                          </p:cNvPr>
                          <p:cNvSpPr>
                            <a:spLocks/>
                          </p:cNvSpPr>
                          <p:nvPr/>
                        </p:nvSpPr>
                        <p:spPr bwMode="auto">
                          <a:xfrm>
                            <a:off x="1949" y="3306"/>
                            <a:ext cx="33" cy="57"/>
                          </a:xfrm>
                          <a:custGeom>
                            <a:avLst/>
                            <a:gdLst>
                              <a:gd name="T0" fmla="*/ 16 w 33"/>
                              <a:gd name="T1" fmla="*/ 0 h 57"/>
                              <a:gd name="T2" fmla="*/ 24 w 33"/>
                              <a:gd name="T3" fmla="*/ 8 h 57"/>
                              <a:gd name="T4" fmla="*/ 32 w 33"/>
                              <a:gd name="T5" fmla="*/ 16 h 57"/>
                              <a:gd name="T6" fmla="*/ 32 w 33"/>
                              <a:gd name="T7" fmla="*/ 24 h 57"/>
                              <a:gd name="T8" fmla="*/ 32 w 33"/>
                              <a:gd name="T9" fmla="*/ 32 h 57"/>
                              <a:gd name="T10" fmla="*/ 32 w 33"/>
                              <a:gd name="T11" fmla="*/ 40 h 57"/>
                              <a:gd name="T12" fmla="*/ 24 w 33"/>
                              <a:gd name="T13" fmla="*/ 40 h 57"/>
                              <a:gd name="T14" fmla="*/ 24 w 33"/>
                              <a:gd name="T15" fmla="*/ 32 h 57"/>
                              <a:gd name="T16" fmla="*/ 24 w 33"/>
                              <a:gd name="T17" fmla="*/ 24 h 57"/>
                              <a:gd name="T18" fmla="*/ 16 w 33"/>
                              <a:gd name="T19" fmla="*/ 16 h 57"/>
                              <a:gd name="T20" fmla="*/ 8 w 33"/>
                              <a:gd name="T21" fmla="*/ 8 h 57"/>
                              <a:gd name="T22" fmla="*/ 8 w 33"/>
                              <a:gd name="T23" fmla="*/ 24 h 57"/>
                              <a:gd name="T24" fmla="*/ 16 w 33"/>
                              <a:gd name="T25" fmla="*/ 32 h 57"/>
                              <a:gd name="T26" fmla="*/ 16 w 33"/>
                              <a:gd name="T27" fmla="*/ 40 h 57"/>
                              <a:gd name="T28" fmla="*/ 24 w 33"/>
                              <a:gd name="T29" fmla="*/ 56 h 57"/>
                              <a:gd name="T30" fmla="*/ 8 w 33"/>
                              <a:gd name="T31" fmla="*/ 56 h 57"/>
                              <a:gd name="T32" fmla="*/ 8 w 33"/>
                              <a:gd name="T33" fmla="*/ 40 h 57"/>
                              <a:gd name="T34" fmla="*/ 0 w 33"/>
                              <a:gd name="T35" fmla="*/ 3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57">
                                <a:moveTo>
                                  <a:pt x="16" y="0"/>
                                </a:moveTo>
                                <a:lnTo>
                                  <a:pt x="24" y="8"/>
                                </a:lnTo>
                                <a:lnTo>
                                  <a:pt x="32" y="16"/>
                                </a:lnTo>
                                <a:lnTo>
                                  <a:pt x="32" y="24"/>
                                </a:lnTo>
                                <a:lnTo>
                                  <a:pt x="32" y="32"/>
                                </a:lnTo>
                                <a:lnTo>
                                  <a:pt x="32" y="40"/>
                                </a:lnTo>
                                <a:lnTo>
                                  <a:pt x="24" y="40"/>
                                </a:lnTo>
                                <a:lnTo>
                                  <a:pt x="24" y="32"/>
                                </a:lnTo>
                                <a:lnTo>
                                  <a:pt x="24" y="24"/>
                                </a:lnTo>
                                <a:lnTo>
                                  <a:pt x="16" y="16"/>
                                </a:lnTo>
                                <a:lnTo>
                                  <a:pt x="8" y="8"/>
                                </a:lnTo>
                                <a:lnTo>
                                  <a:pt x="8" y="24"/>
                                </a:lnTo>
                                <a:lnTo>
                                  <a:pt x="16" y="32"/>
                                </a:lnTo>
                                <a:lnTo>
                                  <a:pt x="16" y="40"/>
                                </a:lnTo>
                                <a:lnTo>
                                  <a:pt x="24" y="56"/>
                                </a:lnTo>
                                <a:lnTo>
                                  <a:pt x="8" y="56"/>
                                </a:lnTo>
                                <a:lnTo>
                                  <a:pt x="8" y="40"/>
                                </a:lnTo>
                                <a:lnTo>
                                  <a:pt x="0" y="32"/>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75901" name="Oval 125">
                        <a:extLst>
                          <a:ext uri="{FF2B5EF4-FFF2-40B4-BE49-F238E27FC236}">
                            <a16:creationId xmlns:a16="http://schemas.microsoft.com/office/drawing/2014/main" id="{0BA26DA1-DF6A-9A3D-5A30-CE2C40E4E900}"/>
                          </a:ext>
                        </a:extLst>
                      </p:cNvPr>
                      <p:cNvSpPr>
                        <a:spLocks noChangeArrowheads="1"/>
                      </p:cNvSpPr>
                      <p:nvPr/>
                    </p:nvSpPr>
                    <p:spPr bwMode="auto">
                      <a:xfrm>
                        <a:off x="1865" y="3374"/>
                        <a:ext cx="8" cy="8"/>
                      </a:xfrm>
                      <a:prstGeom prst="ellipse">
                        <a:avLst/>
                      </a:prstGeom>
                      <a:solidFill>
                        <a:srgbClr val="FF5FBF"/>
                      </a:solidFill>
                      <a:ln w="12700">
                        <a:solidFill>
                          <a:srgbClr val="FF009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5902" name="Group 126">
                      <a:extLst>
                        <a:ext uri="{FF2B5EF4-FFF2-40B4-BE49-F238E27FC236}">
                          <a16:creationId xmlns:a16="http://schemas.microsoft.com/office/drawing/2014/main" id="{B4E7284A-1DAC-F270-8852-CF883D8852AC}"/>
                        </a:ext>
                      </a:extLst>
                    </p:cNvPr>
                    <p:cNvGrpSpPr>
                      <a:grpSpLocks/>
                    </p:cNvGrpSpPr>
                    <p:nvPr/>
                  </p:nvGrpSpPr>
                  <p:grpSpPr bwMode="auto">
                    <a:xfrm>
                      <a:off x="1757" y="3402"/>
                      <a:ext cx="251" cy="306"/>
                      <a:chOff x="1757" y="3402"/>
                      <a:chExt cx="251" cy="306"/>
                    </a:xfrm>
                  </p:grpSpPr>
                  <p:sp>
                    <p:nvSpPr>
                      <p:cNvPr id="75903" name="Freeform 127">
                        <a:extLst>
                          <a:ext uri="{FF2B5EF4-FFF2-40B4-BE49-F238E27FC236}">
                            <a16:creationId xmlns:a16="http://schemas.microsoft.com/office/drawing/2014/main" id="{4B62AC81-FB2A-A716-F087-654FB0C4B52F}"/>
                          </a:ext>
                        </a:extLst>
                      </p:cNvPr>
                      <p:cNvSpPr>
                        <a:spLocks/>
                      </p:cNvSpPr>
                      <p:nvPr/>
                    </p:nvSpPr>
                    <p:spPr bwMode="auto">
                      <a:xfrm>
                        <a:off x="1885" y="3402"/>
                        <a:ext cx="17" cy="91"/>
                      </a:xfrm>
                      <a:custGeom>
                        <a:avLst/>
                        <a:gdLst>
                          <a:gd name="T0" fmla="*/ 16 w 17"/>
                          <a:gd name="T1" fmla="*/ 0 h 91"/>
                          <a:gd name="T2" fmla="*/ 0 w 17"/>
                          <a:gd name="T3" fmla="*/ 83 h 91"/>
                          <a:gd name="T4" fmla="*/ 0 w 17"/>
                          <a:gd name="T5" fmla="*/ 90 h 91"/>
                          <a:gd name="T6" fmla="*/ 16 w 17"/>
                          <a:gd name="T7" fmla="*/ 0 h 91"/>
                        </a:gdLst>
                        <a:ahLst/>
                        <a:cxnLst>
                          <a:cxn ang="0">
                            <a:pos x="T0" y="T1"/>
                          </a:cxn>
                          <a:cxn ang="0">
                            <a:pos x="T2" y="T3"/>
                          </a:cxn>
                          <a:cxn ang="0">
                            <a:pos x="T4" y="T5"/>
                          </a:cxn>
                          <a:cxn ang="0">
                            <a:pos x="T6" y="T7"/>
                          </a:cxn>
                        </a:cxnLst>
                        <a:rect l="0" t="0" r="r" b="b"/>
                        <a:pathLst>
                          <a:path w="17" h="91">
                            <a:moveTo>
                              <a:pt x="16" y="0"/>
                            </a:moveTo>
                            <a:lnTo>
                              <a:pt x="0" y="83"/>
                            </a:lnTo>
                            <a:lnTo>
                              <a:pt x="0" y="90"/>
                            </a:lnTo>
                            <a:lnTo>
                              <a:pt x="16" y="0"/>
                            </a:lnTo>
                          </a:path>
                        </a:pathLst>
                      </a:custGeom>
                      <a:solidFill>
                        <a:srgbClr val="BF7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04" name="Freeform 128">
                        <a:extLst>
                          <a:ext uri="{FF2B5EF4-FFF2-40B4-BE49-F238E27FC236}">
                            <a16:creationId xmlns:a16="http://schemas.microsoft.com/office/drawing/2014/main" id="{07460F76-22A8-1A91-FDBB-6BBD187B66FF}"/>
                          </a:ext>
                        </a:extLst>
                      </p:cNvPr>
                      <p:cNvSpPr>
                        <a:spLocks/>
                      </p:cNvSpPr>
                      <p:nvPr/>
                    </p:nvSpPr>
                    <p:spPr bwMode="auto">
                      <a:xfrm>
                        <a:off x="1885" y="3402"/>
                        <a:ext cx="17" cy="91"/>
                      </a:xfrm>
                      <a:custGeom>
                        <a:avLst/>
                        <a:gdLst>
                          <a:gd name="T0" fmla="*/ 16 w 17"/>
                          <a:gd name="T1" fmla="*/ 0 h 91"/>
                          <a:gd name="T2" fmla="*/ 0 w 17"/>
                          <a:gd name="T3" fmla="*/ 83 h 91"/>
                          <a:gd name="T4" fmla="*/ 0 w 17"/>
                          <a:gd name="T5" fmla="*/ 90 h 91"/>
                          <a:gd name="T6" fmla="*/ 16 w 17"/>
                          <a:gd name="T7" fmla="*/ 0 h 91"/>
                        </a:gdLst>
                        <a:ahLst/>
                        <a:cxnLst>
                          <a:cxn ang="0">
                            <a:pos x="T0" y="T1"/>
                          </a:cxn>
                          <a:cxn ang="0">
                            <a:pos x="T2" y="T3"/>
                          </a:cxn>
                          <a:cxn ang="0">
                            <a:pos x="T4" y="T5"/>
                          </a:cxn>
                          <a:cxn ang="0">
                            <a:pos x="T6" y="T7"/>
                          </a:cxn>
                        </a:cxnLst>
                        <a:rect l="0" t="0" r="r" b="b"/>
                        <a:pathLst>
                          <a:path w="17" h="91">
                            <a:moveTo>
                              <a:pt x="16" y="0"/>
                            </a:moveTo>
                            <a:lnTo>
                              <a:pt x="0" y="83"/>
                            </a:lnTo>
                            <a:lnTo>
                              <a:pt x="0" y="90"/>
                            </a:lnTo>
                            <a:lnTo>
                              <a:pt x="16" y="0"/>
                            </a:lnTo>
                          </a:path>
                        </a:pathLst>
                      </a:custGeom>
                      <a:solidFill>
                        <a:srgbClr val="BF7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5905" name="Group 129">
                        <a:extLst>
                          <a:ext uri="{FF2B5EF4-FFF2-40B4-BE49-F238E27FC236}">
                            <a16:creationId xmlns:a16="http://schemas.microsoft.com/office/drawing/2014/main" id="{2976A44C-B9AA-C760-CFE0-1DF7522A36A7}"/>
                          </a:ext>
                        </a:extLst>
                      </p:cNvPr>
                      <p:cNvGrpSpPr>
                        <a:grpSpLocks/>
                      </p:cNvGrpSpPr>
                      <p:nvPr/>
                    </p:nvGrpSpPr>
                    <p:grpSpPr bwMode="auto">
                      <a:xfrm>
                        <a:off x="1757" y="3434"/>
                        <a:ext cx="251" cy="274"/>
                        <a:chOff x="1757" y="3434"/>
                        <a:chExt cx="251" cy="274"/>
                      </a:xfrm>
                    </p:grpSpPr>
                    <p:sp>
                      <p:nvSpPr>
                        <p:cNvPr id="75906" name="Freeform 130">
                          <a:extLst>
                            <a:ext uri="{FF2B5EF4-FFF2-40B4-BE49-F238E27FC236}">
                              <a16:creationId xmlns:a16="http://schemas.microsoft.com/office/drawing/2014/main" id="{E5703D11-D1B3-3226-7C98-CA766A2E7E6B}"/>
                            </a:ext>
                          </a:extLst>
                        </p:cNvPr>
                        <p:cNvSpPr>
                          <a:spLocks/>
                        </p:cNvSpPr>
                        <p:nvPr/>
                      </p:nvSpPr>
                      <p:spPr bwMode="auto">
                        <a:xfrm>
                          <a:off x="1757" y="3434"/>
                          <a:ext cx="251" cy="274"/>
                        </a:xfrm>
                        <a:custGeom>
                          <a:avLst/>
                          <a:gdLst>
                            <a:gd name="T0" fmla="*/ 86 w 251"/>
                            <a:gd name="T1" fmla="*/ 0 h 274"/>
                            <a:gd name="T2" fmla="*/ 78 w 251"/>
                            <a:gd name="T3" fmla="*/ 8 h 274"/>
                            <a:gd name="T4" fmla="*/ 63 w 251"/>
                            <a:gd name="T5" fmla="*/ 8 h 274"/>
                            <a:gd name="T6" fmla="*/ 55 w 251"/>
                            <a:gd name="T7" fmla="*/ 16 h 274"/>
                            <a:gd name="T8" fmla="*/ 47 w 251"/>
                            <a:gd name="T9" fmla="*/ 23 h 274"/>
                            <a:gd name="T10" fmla="*/ 31 w 251"/>
                            <a:gd name="T11" fmla="*/ 31 h 274"/>
                            <a:gd name="T12" fmla="*/ 16 w 251"/>
                            <a:gd name="T13" fmla="*/ 55 h 274"/>
                            <a:gd name="T14" fmla="*/ 8 w 251"/>
                            <a:gd name="T15" fmla="*/ 78 h 274"/>
                            <a:gd name="T16" fmla="*/ 63 w 251"/>
                            <a:gd name="T17" fmla="*/ 102 h 274"/>
                            <a:gd name="T18" fmla="*/ 63 w 251"/>
                            <a:gd name="T19" fmla="*/ 133 h 274"/>
                            <a:gd name="T20" fmla="*/ 63 w 251"/>
                            <a:gd name="T21" fmla="*/ 196 h 274"/>
                            <a:gd name="T22" fmla="*/ 55 w 251"/>
                            <a:gd name="T23" fmla="*/ 235 h 274"/>
                            <a:gd name="T24" fmla="*/ 31 w 251"/>
                            <a:gd name="T25" fmla="*/ 273 h 274"/>
                            <a:gd name="T26" fmla="*/ 219 w 251"/>
                            <a:gd name="T27" fmla="*/ 219 h 274"/>
                            <a:gd name="T28" fmla="*/ 211 w 251"/>
                            <a:gd name="T29" fmla="*/ 164 h 274"/>
                            <a:gd name="T30" fmla="*/ 219 w 251"/>
                            <a:gd name="T31" fmla="*/ 149 h 274"/>
                            <a:gd name="T32" fmla="*/ 219 w 251"/>
                            <a:gd name="T33" fmla="*/ 133 h 274"/>
                            <a:gd name="T34" fmla="*/ 227 w 251"/>
                            <a:gd name="T35" fmla="*/ 125 h 274"/>
                            <a:gd name="T36" fmla="*/ 250 w 251"/>
                            <a:gd name="T37" fmla="*/ 86 h 274"/>
                            <a:gd name="T38" fmla="*/ 234 w 251"/>
                            <a:gd name="T39" fmla="*/ 31 h 274"/>
                            <a:gd name="T40" fmla="*/ 219 w 251"/>
                            <a:gd name="T41" fmla="*/ 16 h 274"/>
                            <a:gd name="T42" fmla="*/ 180 w 251"/>
                            <a:gd name="T43" fmla="*/ 8 h 274"/>
                            <a:gd name="T44" fmla="*/ 172 w 251"/>
                            <a:gd name="T45" fmla="*/ 0 h 274"/>
                            <a:gd name="T46" fmla="*/ 164 w 251"/>
                            <a:gd name="T47" fmla="*/ 8 h 274"/>
                            <a:gd name="T48" fmla="*/ 172 w 251"/>
                            <a:gd name="T49" fmla="*/ 16 h 274"/>
                            <a:gd name="T50" fmla="*/ 180 w 251"/>
                            <a:gd name="T51" fmla="*/ 23 h 274"/>
                            <a:gd name="T52" fmla="*/ 180 w 251"/>
                            <a:gd name="T53" fmla="*/ 39 h 274"/>
                            <a:gd name="T54" fmla="*/ 172 w 251"/>
                            <a:gd name="T55" fmla="*/ 55 h 274"/>
                            <a:gd name="T56" fmla="*/ 164 w 251"/>
                            <a:gd name="T57" fmla="*/ 63 h 274"/>
                            <a:gd name="T58" fmla="*/ 148 w 251"/>
                            <a:gd name="T59" fmla="*/ 63 h 274"/>
                            <a:gd name="T60" fmla="*/ 133 w 251"/>
                            <a:gd name="T61" fmla="*/ 63 h 274"/>
                            <a:gd name="T62" fmla="*/ 117 w 251"/>
                            <a:gd name="T63" fmla="*/ 55 h 274"/>
                            <a:gd name="T64" fmla="*/ 109 w 251"/>
                            <a:gd name="T65" fmla="*/ 47 h 274"/>
                            <a:gd name="T66" fmla="*/ 102 w 251"/>
                            <a:gd name="T67" fmla="*/ 31 h 274"/>
                            <a:gd name="T68" fmla="*/ 102 w 251"/>
                            <a:gd name="T69" fmla="*/ 16 h 274"/>
                            <a:gd name="T70" fmla="*/ 94 w 251"/>
                            <a:gd name="T71"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274">
                              <a:moveTo>
                                <a:pt x="94" y="0"/>
                              </a:moveTo>
                              <a:lnTo>
                                <a:pt x="86" y="0"/>
                              </a:lnTo>
                              <a:lnTo>
                                <a:pt x="86" y="8"/>
                              </a:lnTo>
                              <a:lnTo>
                                <a:pt x="78" y="8"/>
                              </a:lnTo>
                              <a:lnTo>
                                <a:pt x="70" y="8"/>
                              </a:lnTo>
                              <a:lnTo>
                                <a:pt x="63" y="8"/>
                              </a:lnTo>
                              <a:lnTo>
                                <a:pt x="55" y="8"/>
                              </a:lnTo>
                              <a:lnTo>
                                <a:pt x="55" y="16"/>
                              </a:lnTo>
                              <a:lnTo>
                                <a:pt x="47" y="16"/>
                              </a:lnTo>
                              <a:lnTo>
                                <a:pt x="47" y="23"/>
                              </a:lnTo>
                              <a:lnTo>
                                <a:pt x="39" y="23"/>
                              </a:lnTo>
                              <a:lnTo>
                                <a:pt x="31" y="31"/>
                              </a:lnTo>
                              <a:lnTo>
                                <a:pt x="23" y="39"/>
                              </a:lnTo>
                              <a:lnTo>
                                <a:pt x="16" y="55"/>
                              </a:lnTo>
                              <a:lnTo>
                                <a:pt x="0" y="78"/>
                              </a:lnTo>
                              <a:lnTo>
                                <a:pt x="8" y="78"/>
                              </a:lnTo>
                              <a:lnTo>
                                <a:pt x="8" y="86"/>
                              </a:lnTo>
                              <a:lnTo>
                                <a:pt x="63" y="102"/>
                              </a:lnTo>
                              <a:lnTo>
                                <a:pt x="63" y="110"/>
                              </a:lnTo>
                              <a:lnTo>
                                <a:pt x="63" y="133"/>
                              </a:lnTo>
                              <a:lnTo>
                                <a:pt x="63" y="164"/>
                              </a:lnTo>
                              <a:lnTo>
                                <a:pt x="63" y="196"/>
                              </a:lnTo>
                              <a:lnTo>
                                <a:pt x="55" y="211"/>
                              </a:lnTo>
                              <a:lnTo>
                                <a:pt x="55" y="235"/>
                              </a:lnTo>
                              <a:lnTo>
                                <a:pt x="47" y="250"/>
                              </a:lnTo>
                              <a:lnTo>
                                <a:pt x="31" y="273"/>
                              </a:lnTo>
                              <a:lnTo>
                                <a:pt x="242" y="273"/>
                              </a:lnTo>
                              <a:lnTo>
                                <a:pt x="219" y="219"/>
                              </a:lnTo>
                              <a:lnTo>
                                <a:pt x="211" y="172"/>
                              </a:lnTo>
                              <a:lnTo>
                                <a:pt x="211" y="164"/>
                              </a:lnTo>
                              <a:lnTo>
                                <a:pt x="219" y="157"/>
                              </a:lnTo>
                              <a:lnTo>
                                <a:pt x="219" y="149"/>
                              </a:lnTo>
                              <a:lnTo>
                                <a:pt x="219" y="141"/>
                              </a:lnTo>
                              <a:lnTo>
                                <a:pt x="219" y="133"/>
                              </a:lnTo>
                              <a:lnTo>
                                <a:pt x="219" y="125"/>
                              </a:lnTo>
                              <a:lnTo>
                                <a:pt x="227" y="125"/>
                              </a:lnTo>
                              <a:lnTo>
                                <a:pt x="227" y="110"/>
                              </a:lnTo>
                              <a:lnTo>
                                <a:pt x="250" y="86"/>
                              </a:lnTo>
                              <a:lnTo>
                                <a:pt x="234" y="39"/>
                              </a:lnTo>
                              <a:lnTo>
                                <a:pt x="234" y="31"/>
                              </a:lnTo>
                              <a:lnTo>
                                <a:pt x="227" y="23"/>
                              </a:lnTo>
                              <a:lnTo>
                                <a:pt x="219" y="16"/>
                              </a:lnTo>
                              <a:lnTo>
                                <a:pt x="188" y="8"/>
                              </a:lnTo>
                              <a:lnTo>
                                <a:pt x="180" y="8"/>
                              </a:lnTo>
                              <a:lnTo>
                                <a:pt x="180" y="0"/>
                              </a:lnTo>
                              <a:lnTo>
                                <a:pt x="172" y="0"/>
                              </a:lnTo>
                              <a:lnTo>
                                <a:pt x="164" y="0"/>
                              </a:lnTo>
                              <a:lnTo>
                                <a:pt x="164" y="8"/>
                              </a:lnTo>
                              <a:lnTo>
                                <a:pt x="172" y="8"/>
                              </a:lnTo>
                              <a:lnTo>
                                <a:pt x="172" y="16"/>
                              </a:lnTo>
                              <a:lnTo>
                                <a:pt x="172" y="23"/>
                              </a:lnTo>
                              <a:lnTo>
                                <a:pt x="180" y="23"/>
                              </a:lnTo>
                              <a:lnTo>
                                <a:pt x="180" y="31"/>
                              </a:lnTo>
                              <a:lnTo>
                                <a:pt x="180" y="39"/>
                              </a:lnTo>
                              <a:lnTo>
                                <a:pt x="180" y="47"/>
                              </a:lnTo>
                              <a:lnTo>
                                <a:pt x="172" y="55"/>
                              </a:lnTo>
                              <a:lnTo>
                                <a:pt x="164" y="55"/>
                              </a:lnTo>
                              <a:lnTo>
                                <a:pt x="164" y="63"/>
                              </a:lnTo>
                              <a:lnTo>
                                <a:pt x="156" y="63"/>
                              </a:lnTo>
                              <a:lnTo>
                                <a:pt x="148" y="63"/>
                              </a:lnTo>
                              <a:lnTo>
                                <a:pt x="141" y="63"/>
                              </a:lnTo>
                              <a:lnTo>
                                <a:pt x="133" y="63"/>
                              </a:lnTo>
                              <a:lnTo>
                                <a:pt x="125" y="55"/>
                              </a:lnTo>
                              <a:lnTo>
                                <a:pt x="117" y="55"/>
                              </a:lnTo>
                              <a:lnTo>
                                <a:pt x="109" y="55"/>
                              </a:lnTo>
                              <a:lnTo>
                                <a:pt x="109" y="47"/>
                              </a:lnTo>
                              <a:lnTo>
                                <a:pt x="109" y="39"/>
                              </a:lnTo>
                              <a:lnTo>
                                <a:pt x="102" y="31"/>
                              </a:lnTo>
                              <a:lnTo>
                                <a:pt x="102" y="23"/>
                              </a:lnTo>
                              <a:lnTo>
                                <a:pt x="102" y="16"/>
                              </a:lnTo>
                              <a:lnTo>
                                <a:pt x="94" y="8"/>
                              </a:lnTo>
                              <a:lnTo>
                                <a:pt x="94" y="0"/>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07" name="Freeform 131">
                          <a:extLst>
                            <a:ext uri="{FF2B5EF4-FFF2-40B4-BE49-F238E27FC236}">
                              <a16:creationId xmlns:a16="http://schemas.microsoft.com/office/drawing/2014/main" id="{DA63FE65-A9DA-EB89-AD9A-4462DD695688}"/>
                            </a:ext>
                          </a:extLst>
                        </p:cNvPr>
                        <p:cNvSpPr>
                          <a:spLocks/>
                        </p:cNvSpPr>
                        <p:nvPr/>
                      </p:nvSpPr>
                      <p:spPr bwMode="auto">
                        <a:xfrm>
                          <a:off x="1757" y="3434"/>
                          <a:ext cx="251" cy="274"/>
                        </a:xfrm>
                        <a:custGeom>
                          <a:avLst/>
                          <a:gdLst>
                            <a:gd name="T0" fmla="*/ 86 w 251"/>
                            <a:gd name="T1" fmla="*/ 0 h 274"/>
                            <a:gd name="T2" fmla="*/ 78 w 251"/>
                            <a:gd name="T3" fmla="*/ 8 h 274"/>
                            <a:gd name="T4" fmla="*/ 63 w 251"/>
                            <a:gd name="T5" fmla="*/ 8 h 274"/>
                            <a:gd name="T6" fmla="*/ 55 w 251"/>
                            <a:gd name="T7" fmla="*/ 16 h 274"/>
                            <a:gd name="T8" fmla="*/ 47 w 251"/>
                            <a:gd name="T9" fmla="*/ 23 h 274"/>
                            <a:gd name="T10" fmla="*/ 31 w 251"/>
                            <a:gd name="T11" fmla="*/ 31 h 274"/>
                            <a:gd name="T12" fmla="*/ 16 w 251"/>
                            <a:gd name="T13" fmla="*/ 55 h 274"/>
                            <a:gd name="T14" fmla="*/ 8 w 251"/>
                            <a:gd name="T15" fmla="*/ 78 h 274"/>
                            <a:gd name="T16" fmla="*/ 63 w 251"/>
                            <a:gd name="T17" fmla="*/ 102 h 274"/>
                            <a:gd name="T18" fmla="*/ 63 w 251"/>
                            <a:gd name="T19" fmla="*/ 133 h 274"/>
                            <a:gd name="T20" fmla="*/ 63 w 251"/>
                            <a:gd name="T21" fmla="*/ 196 h 274"/>
                            <a:gd name="T22" fmla="*/ 55 w 251"/>
                            <a:gd name="T23" fmla="*/ 235 h 274"/>
                            <a:gd name="T24" fmla="*/ 31 w 251"/>
                            <a:gd name="T25" fmla="*/ 273 h 274"/>
                            <a:gd name="T26" fmla="*/ 219 w 251"/>
                            <a:gd name="T27" fmla="*/ 219 h 274"/>
                            <a:gd name="T28" fmla="*/ 211 w 251"/>
                            <a:gd name="T29" fmla="*/ 164 h 274"/>
                            <a:gd name="T30" fmla="*/ 219 w 251"/>
                            <a:gd name="T31" fmla="*/ 149 h 274"/>
                            <a:gd name="T32" fmla="*/ 219 w 251"/>
                            <a:gd name="T33" fmla="*/ 133 h 274"/>
                            <a:gd name="T34" fmla="*/ 227 w 251"/>
                            <a:gd name="T35" fmla="*/ 125 h 274"/>
                            <a:gd name="T36" fmla="*/ 250 w 251"/>
                            <a:gd name="T37" fmla="*/ 86 h 274"/>
                            <a:gd name="T38" fmla="*/ 234 w 251"/>
                            <a:gd name="T39" fmla="*/ 31 h 274"/>
                            <a:gd name="T40" fmla="*/ 219 w 251"/>
                            <a:gd name="T41" fmla="*/ 16 h 274"/>
                            <a:gd name="T42" fmla="*/ 180 w 251"/>
                            <a:gd name="T43" fmla="*/ 8 h 274"/>
                            <a:gd name="T44" fmla="*/ 172 w 251"/>
                            <a:gd name="T45" fmla="*/ 0 h 274"/>
                            <a:gd name="T46" fmla="*/ 164 w 251"/>
                            <a:gd name="T47" fmla="*/ 8 h 274"/>
                            <a:gd name="T48" fmla="*/ 172 w 251"/>
                            <a:gd name="T49" fmla="*/ 16 h 274"/>
                            <a:gd name="T50" fmla="*/ 180 w 251"/>
                            <a:gd name="T51" fmla="*/ 23 h 274"/>
                            <a:gd name="T52" fmla="*/ 180 w 251"/>
                            <a:gd name="T53" fmla="*/ 39 h 274"/>
                            <a:gd name="T54" fmla="*/ 172 w 251"/>
                            <a:gd name="T55" fmla="*/ 55 h 274"/>
                            <a:gd name="T56" fmla="*/ 164 w 251"/>
                            <a:gd name="T57" fmla="*/ 63 h 274"/>
                            <a:gd name="T58" fmla="*/ 148 w 251"/>
                            <a:gd name="T59" fmla="*/ 63 h 274"/>
                            <a:gd name="T60" fmla="*/ 133 w 251"/>
                            <a:gd name="T61" fmla="*/ 63 h 274"/>
                            <a:gd name="T62" fmla="*/ 117 w 251"/>
                            <a:gd name="T63" fmla="*/ 55 h 274"/>
                            <a:gd name="T64" fmla="*/ 109 w 251"/>
                            <a:gd name="T65" fmla="*/ 47 h 274"/>
                            <a:gd name="T66" fmla="*/ 102 w 251"/>
                            <a:gd name="T67" fmla="*/ 31 h 274"/>
                            <a:gd name="T68" fmla="*/ 102 w 251"/>
                            <a:gd name="T69" fmla="*/ 16 h 274"/>
                            <a:gd name="T70" fmla="*/ 94 w 251"/>
                            <a:gd name="T71"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274">
                              <a:moveTo>
                                <a:pt x="94" y="0"/>
                              </a:moveTo>
                              <a:lnTo>
                                <a:pt x="86" y="0"/>
                              </a:lnTo>
                              <a:lnTo>
                                <a:pt x="86" y="8"/>
                              </a:lnTo>
                              <a:lnTo>
                                <a:pt x="78" y="8"/>
                              </a:lnTo>
                              <a:lnTo>
                                <a:pt x="70" y="8"/>
                              </a:lnTo>
                              <a:lnTo>
                                <a:pt x="63" y="8"/>
                              </a:lnTo>
                              <a:lnTo>
                                <a:pt x="55" y="8"/>
                              </a:lnTo>
                              <a:lnTo>
                                <a:pt x="55" y="16"/>
                              </a:lnTo>
                              <a:lnTo>
                                <a:pt x="47" y="16"/>
                              </a:lnTo>
                              <a:lnTo>
                                <a:pt x="47" y="23"/>
                              </a:lnTo>
                              <a:lnTo>
                                <a:pt x="39" y="23"/>
                              </a:lnTo>
                              <a:lnTo>
                                <a:pt x="31" y="31"/>
                              </a:lnTo>
                              <a:lnTo>
                                <a:pt x="23" y="39"/>
                              </a:lnTo>
                              <a:lnTo>
                                <a:pt x="16" y="55"/>
                              </a:lnTo>
                              <a:lnTo>
                                <a:pt x="0" y="78"/>
                              </a:lnTo>
                              <a:lnTo>
                                <a:pt x="8" y="78"/>
                              </a:lnTo>
                              <a:lnTo>
                                <a:pt x="8" y="86"/>
                              </a:lnTo>
                              <a:lnTo>
                                <a:pt x="63" y="102"/>
                              </a:lnTo>
                              <a:lnTo>
                                <a:pt x="63" y="110"/>
                              </a:lnTo>
                              <a:lnTo>
                                <a:pt x="63" y="133"/>
                              </a:lnTo>
                              <a:lnTo>
                                <a:pt x="63" y="164"/>
                              </a:lnTo>
                              <a:lnTo>
                                <a:pt x="63" y="196"/>
                              </a:lnTo>
                              <a:lnTo>
                                <a:pt x="55" y="211"/>
                              </a:lnTo>
                              <a:lnTo>
                                <a:pt x="55" y="235"/>
                              </a:lnTo>
                              <a:lnTo>
                                <a:pt x="47" y="250"/>
                              </a:lnTo>
                              <a:lnTo>
                                <a:pt x="31" y="273"/>
                              </a:lnTo>
                              <a:lnTo>
                                <a:pt x="242" y="273"/>
                              </a:lnTo>
                              <a:lnTo>
                                <a:pt x="219" y="219"/>
                              </a:lnTo>
                              <a:lnTo>
                                <a:pt x="211" y="172"/>
                              </a:lnTo>
                              <a:lnTo>
                                <a:pt x="211" y="164"/>
                              </a:lnTo>
                              <a:lnTo>
                                <a:pt x="219" y="157"/>
                              </a:lnTo>
                              <a:lnTo>
                                <a:pt x="219" y="149"/>
                              </a:lnTo>
                              <a:lnTo>
                                <a:pt x="219" y="141"/>
                              </a:lnTo>
                              <a:lnTo>
                                <a:pt x="219" y="133"/>
                              </a:lnTo>
                              <a:lnTo>
                                <a:pt x="219" y="125"/>
                              </a:lnTo>
                              <a:lnTo>
                                <a:pt x="227" y="125"/>
                              </a:lnTo>
                              <a:lnTo>
                                <a:pt x="227" y="110"/>
                              </a:lnTo>
                              <a:lnTo>
                                <a:pt x="250" y="86"/>
                              </a:lnTo>
                              <a:lnTo>
                                <a:pt x="234" y="39"/>
                              </a:lnTo>
                              <a:lnTo>
                                <a:pt x="234" y="31"/>
                              </a:lnTo>
                              <a:lnTo>
                                <a:pt x="227" y="23"/>
                              </a:lnTo>
                              <a:lnTo>
                                <a:pt x="219" y="16"/>
                              </a:lnTo>
                              <a:lnTo>
                                <a:pt x="188" y="8"/>
                              </a:lnTo>
                              <a:lnTo>
                                <a:pt x="180" y="8"/>
                              </a:lnTo>
                              <a:lnTo>
                                <a:pt x="180" y="0"/>
                              </a:lnTo>
                              <a:lnTo>
                                <a:pt x="172" y="0"/>
                              </a:lnTo>
                              <a:lnTo>
                                <a:pt x="164" y="0"/>
                              </a:lnTo>
                              <a:lnTo>
                                <a:pt x="164" y="8"/>
                              </a:lnTo>
                              <a:lnTo>
                                <a:pt x="172" y="8"/>
                              </a:lnTo>
                              <a:lnTo>
                                <a:pt x="172" y="16"/>
                              </a:lnTo>
                              <a:lnTo>
                                <a:pt x="172" y="23"/>
                              </a:lnTo>
                              <a:lnTo>
                                <a:pt x="180" y="23"/>
                              </a:lnTo>
                              <a:lnTo>
                                <a:pt x="180" y="31"/>
                              </a:lnTo>
                              <a:lnTo>
                                <a:pt x="180" y="39"/>
                              </a:lnTo>
                              <a:lnTo>
                                <a:pt x="180" y="47"/>
                              </a:lnTo>
                              <a:lnTo>
                                <a:pt x="172" y="55"/>
                              </a:lnTo>
                              <a:lnTo>
                                <a:pt x="164" y="55"/>
                              </a:lnTo>
                              <a:lnTo>
                                <a:pt x="164" y="63"/>
                              </a:lnTo>
                              <a:lnTo>
                                <a:pt x="156" y="63"/>
                              </a:lnTo>
                              <a:lnTo>
                                <a:pt x="148" y="63"/>
                              </a:lnTo>
                              <a:lnTo>
                                <a:pt x="141" y="63"/>
                              </a:lnTo>
                              <a:lnTo>
                                <a:pt x="133" y="63"/>
                              </a:lnTo>
                              <a:lnTo>
                                <a:pt x="125" y="55"/>
                              </a:lnTo>
                              <a:lnTo>
                                <a:pt x="117" y="55"/>
                              </a:lnTo>
                              <a:lnTo>
                                <a:pt x="109" y="55"/>
                              </a:lnTo>
                              <a:lnTo>
                                <a:pt x="109" y="47"/>
                              </a:lnTo>
                              <a:lnTo>
                                <a:pt x="109" y="39"/>
                              </a:lnTo>
                              <a:lnTo>
                                <a:pt x="102" y="31"/>
                              </a:lnTo>
                              <a:lnTo>
                                <a:pt x="102" y="23"/>
                              </a:lnTo>
                              <a:lnTo>
                                <a:pt x="102" y="16"/>
                              </a:lnTo>
                              <a:lnTo>
                                <a:pt x="94" y="8"/>
                              </a:lnTo>
                              <a:lnTo>
                                <a:pt x="94" y="0"/>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5908" name="Group 132">
                          <a:extLst>
                            <a:ext uri="{FF2B5EF4-FFF2-40B4-BE49-F238E27FC236}">
                              <a16:creationId xmlns:a16="http://schemas.microsoft.com/office/drawing/2014/main" id="{9B129004-E11A-97F4-BED9-0BB713955FEA}"/>
                            </a:ext>
                          </a:extLst>
                        </p:cNvPr>
                        <p:cNvGrpSpPr>
                          <a:grpSpLocks/>
                        </p:cNvGrpSpPr>
                        <p:nvPr/>
                      </p:nvGrpSpPr>
                      <p:grpSpPr bwMode="auto">
                        <a:xfrm>
                          <a:off x="1765" y="3474"/>
                          <a:ext cx="145" cy="209"/>
                          <a:chOff x="1765" y="3474"/>
                          <a:chExt cx="145" cy="209"/>
                        </a:xfrm>
                      </p:grpSpPr>
                      <p:sp>
                        <p:nvSpPr>
                          <p:cNvPr id="75909" name="Freeform 133">
                            <a:extLst>
                              <a:ext uri="{FF2B5EF4-FFF2-40B4-BE49-F238E27FC236}">
                                <a16:creationId xmlns:a16="http://schemas.microsoft.com/office/drawing/2014/main" id="{624E59BC-10D8-5FEC-F791-57312D29C622}"/>
                              </a:ext>
                            </a:extLst>
                          </p:cNvPr>
                          <p:cNvSpPr>
                            <a:spLocks/>
                          </p:cNvSpPr>
                          <p:nvPr/>
                        </p:nvSpPr>
                        <p:spPr bwMode="auto">
                          <a:xfrm>
                            <a:off x="1765" y="3482"/>
                            <a:ext cx="139" cy="195"/>
                          </a:xfrm>
                          <a:custGeom>
                            <a:avLst/>
                            <a:gdLst>
                              <a:gd name="T0" fmla="*/ 8 w 139"/>
                              <a:gd name="T1" fmla="*/ 31 h 195"/>
                              <a:gd name="T2" fmla="*/ 0 w 139"/>
                              <a:gd name="T3" fmla="*/ 39 h 195"/>
                              <a:gd name="T4" fmla="*/ 0 w 139"/>
                              <a:gd name="T5" fmla="*/ 54 h 195"/>
                              <a:gd name="T6" fmla="*/ 0 w 139"/>
                              <a:gd name="T7" fmla="*/ 70 h 195"/>
                              <a:gd name="T8" fmla="*/ 8 w 139"/>
                              <a:gd name="T9" fmla="*/ 93 h 195"/>
                              <a:gd name="T10" fmla="*/ 8 w 139"/>
                              <a:gd name="T11" fmla="*/ 116 h 195"/>
                              <a:gd name="T12" fmla="*/ 0 w 139"/>
                              <a:gd name="T13" fmla="*/ 132 h 195"/>
                              <a:gd name="T14" fmla="*/ 0 w 139"/>
                              <a:gd name="T15" fmla="*/ 140 h 195"/>
                              <a:gd name="T16" fmla="*/ 0 w 139"/>
                              <a:gd name="T17" fmla="*/ 155 h 195"/>
                              <a:gd name="T18" fmla="*/ 8 w 139"/>
                              <a:gd name="T19" fmla="*/ 171 h 195"/>
                              <a:gd name="T20" fmla="*/ 8 w 139"/>
                              <a:gd name="T21" fmla="*/ 186 h 195"/>
                              <a:gd name="T22" fmla="*/ 15 w 139"/>
                              <a:gd name="T23" fmla="*/ 194 h 195"/>
                              <a:gd name="T24" fmla="*/ 31 w 139"/>
                              <a:gd name="T25" fmla="*/ 194 h 195"/>
                              <a:gd name="T26" fmla="*/ 38 w 139"/>
                              <a:gd name="T27" fmla="*/ 194 h 195"/>
                              <a:gd name="T28" fmla="*/ 54 w 139"/>
                              <a:gd name="T29" fmla="*/ 186 h 195"/>
                              <a:gd name="T30" fmla="*/ 69 w 139"/>
                              <a:gd name="T31" fmla="*/ 171 h 195"/>
                              <a:gd name="T32" fmla="*/ 77 w 139"/>
                              <a:gd name="T33" fmla="*/ 163 h 195"/>
                              <a:gd name="T34" fmla="*/ 115 w 139"/>
                              <a:gd name="T35" fmla="*/ 101 h 195"/>
                              <a:gd name="T36" fmla="*/ 123 w 139"/>
                              <a:gd name="T37" fmla="*/ 93 h 195"/>
                              <a:gd name="T38" fmla="*/ 123 w 139"/>
                              <a:gd name="T39" fmla="*/ 85 h 195"/>
                              <a:gd name="T40" fmla="*/ 130 w 139"/>
                              <a:gd name="T41" fmla="*/ 78 h 195"/>
                              <a:gd name="T42" fmla="*/ 130 w 139"/>
                              <a:gd name="T43" fmla="*/ 62 h 195"/>
                              <a:gd name="T44" fmla="*/ 130 w 139"/>
                              <a:gd name="T45" fmla="*/ 54 h 195"/>
                              <a:gd name="T46" fmla="*/ 123 w 139"/>
                              <a:gd name="T47" fmla="*/ 47 h 195"/>
                              <a:gd name="T48" fmla="*/ 123 w 139"/>
                              <a:gd name="T49" fmla="*/ 39 h 195"/>
                              <a:gd name="T50" fmla="*/ 130 w 139"/>
                              <a:gd name="T51" fmla="*/ 39 h 195"/>
                              <a:gd name="T52" fmla="*/ 130 w 139"/>
                              <a:gd name="T53" fmla="*/ 47 h 195"/>
                              <a:gd name="T54" fmla="*/ 138 w 139"/>
                              <a:gd name="T55" fmla="*/ 47 h 195"/>
                              <a:gd name="T56" fmla="*/ 130 w 139"/>
                              <a:gd name="T57" fmla="*/ 39 h 195"/>
                              <a:gd name="T58" fmla="*/ 130 w 139"/>
                              <a:gd name="T59" fmla="*/ 31 h 195"/>
                              <a:gd name="T60" fmla="*/ 130 w 139"/>
                              <a:gd name="T61" fmla="*/ 23 h 195"/>
                              <a:gd name="T62" fmla="*/ 123 w 139"/>
                              <a:gd name="T63" fmla="*/ 16 h 195"/>
                              <a:gd name="T64" fmla="*/ 123 w 139"/>
                              <a:gd name="T65" fmla="*/ 8 h 195"/>
                              <a:gd name="T66" fmla="*/ 123 w 139"/>
                              <a:gd name="T67" fmla="*/ 0 h 195"/>
                              <a:gd name="T68" fmla="*/ 115 w 139"/>
                              <a:gd name="T69" fmla="*/ 0 h 195"/>
                              <a:gd name="T70" fmla="*/ 115 w 139"/>
                              <a:gd name="T71" fmla="*/ 8 h 195"/>
                              <a:gd name="T72" fmla="*/ 100 w 139"/>
                              <a:gd name="T73" fmla="*/ 23 h 195"/>
                              <a:gd name="T74" fmla="*/ 100 w 139"/>
                              <a:gd name="T75" fmla="*/ 31 h 195"/>
                              <a:gd name="T76" fmla="*/ 92 w 139"/>
                              <a:gd name="T77" fmla="*/ 31 h 195"/>
                              <a:gd name="T78" fmla="*/ 100 w 139"/>
                              <a:gd name="T79" fmla="*/ 39 h 195"/>
                              <a:gd name="T80" fmla="*/ 100 w 139"/>
                              <a:gd name="T81" fmla="*/ 54 h 195"/>
                              <a:gd name="T82" fmla="*/ 100 w 139"/>
                              <a:gd name="T83" fmla="*/ 62 h 195"/>
                              <a:gd name="T84" fmla="*/ 107 w 139"/>
                              <a:gd name="T85" fmla="*/ 78 h 195"/>
                              <a:gd name="T86" fmla="*/ 84 w 139"/>
                              <a:gd name="T87" fmla="*/ 93 h 195"/>
                              <a:gd name="T88" fmla="*/ 54 w 139"/>
                              <a:gd name="T89" fmla="*/ 116 h 195"/>
                              <a:gd name="T90" fmla="*/ 54 w 139"/>
                              <a:gd name="T91" fmla="*/ 85 h 195"/>
                              <a:gd name="T92" fmla="*/ 54 w 139"/>
                              <a:gd name="T93" fmla="*/ 54 h 195"/>
                              <a:gd name="T94" fmla="*/ 8 w 139"/>
                              <a:gd name="T95" fmla="*/ 3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9" h="195">
                                <a:moveTo>
                                  <a:pt x="8" y="31"/>
                                </a:moveTo>
                                <a:lnTo>
                                  <a:pt x="0" y="39"/>
                                </a:lnTo>
                                <a:lnTo>
                                  <a:pt x="0" y="54"/>
                                </a:lnTo>
                                <a:lnTo>
                                  <a:pt x="0" y="70"/>
                                </a:lnTo>
                                <a:lnTo>
                                  <a:pt x="8" y="93"/>
                                </a:lnTo>
                                <a:lnTo>
                                  <a:pt x="8" y="116"/>
                                </a:lnTo>
                                <a:lnTo>
                                  <a:pt x="0" y="132"/>
                                </a:lnTo>
                                <a:lnTo>
                                  <a:pt x="0" y="140"/>
                                </a:lnTo>
                                <a:lnTo>
                                  <a:pt x="0" y="155"/>
                                </a:lnTo>
                                <a:lnTo>
                                  <a:pt x="8" y="171"/>
                                </a:lnTo>
                                <a:lnTo>
                                  <a:pt x="8" y="186"/>
                                </a:lnTo>
                                <a:lnTo>
                                  <a:pt x="15" y="194"/>
                                </a:lnTo>
                                <a:lnTo>
                                  <a:pt x="31" y="194"/>
                                </a:lnTo>
                                <a:lnTo>
                                  <a:pt x="38" y="194"/>
                                </a:lnTo>
                                <a:lnTo>
                                  <a:pt x="54" y="186"/>
                                </a:lnTo>
                                <a:lnTo>
                                  <a:pt x="69" y="171"/>
                                </a:lnTo>
                                <a:lnTo>
                                  <a:pt x="77" y="163"/>
                                </a:lnTo>
                                <a:lnTo>
                                  <a:pt x="115" y="101"/>
                                </a:lnTo>
                                <a:lnTo>
                                  <a:pt x="123" y="93"/>
                                </a:lnTo>
                                <a:lnTo>
                                  <a:pt x="123" y="85"/>
                                </a:lnTo>
                                <a:lnTo>
                                  <a:pt x="130" y="78"/>
                                </a:lnTo>
                                <a:lnTo>
                                  <a:pt x="130" y="62"/>
                                </a:lnTo>
                                <a:lnTo>
                                  <a:pt x="130" y="54"/>
                                </a:lnTo>
                                <a:lnTo>
                                  <a:pt x="123" y="47"/>
                                </a:lnTo>
                                <a:lnTo>
                                  <a:pt x="123" y="39"/>
                                </a:lnTo>
                                <a:lnTo>
                                  <a:pt x="130" y="39"/>
                                </a:lnTo>
                                <a:lnTo>
                                  <a:pt x="130" y="47"/>
                                </a:lnTo>
                                <a:lnTo>
                                  <a:pt x="138" y="47"/>
                                </a:lnTo>
                                <a:lnTo>
                                  <a:pt x="130" y="39"/>
                                </a:lnTo>
                                <a:lnTo>
                                  <a:pt x="130" y="31"/>
                                </a:lnTo>
                                <a:lnTo>
                                  <a:pt x="130" y="23"/>
                                </a:lnTo>
                                <a:lnTo>
                                  <a:pt x="123" y="16"/>
                                </a:lnTo>
                                <a:lnTo>
                                  <a:pt x="123" y="8"/>
                                </a:lnTo>
                                <a:lnTo>
                                  <a:pt x="123" y="0"/>
                                </a:lnTo>
                                <a:lnTo>
                                  <a:pt x="115" y="0"/>
                                </a:lnTo>
                                <a:lnTo>
                                  <a:pt x="115" y="8"/>
                                </a:lnTo>
                                <a:lnTo>
                                  <a:pt x="100" y="23"/>
                                </a:lnTo>
                                <a:lnTo>
                                  <a:pt x="100" y="31"/>
                                </a:lnTo>
                                <a:lnTo>
                                  <a:pt x="92" y="31"/>
                                </a:lnTo>
                                <a:lnTo>
                                  <a:pt x="100" y="39"/>
                                </a:lnTo>
                                <a:lnTo>
                                  <a:pt x="100" y="54"/>
                                </a:lnTo>
                                <a:lnTo>
                                  <a:pt x="100" y="62"/>
                                </a:lnTo>
                                <a:lnTo>
                                  <a:pt x="107" y="78"/>
                                </a:lnTo>
                                <a:lnTo>
                                  <a:pt x="84" y="93"/>
                                </a:lnTo>
                                <a:lnTo>
                                  <a:pt x="54" y="116"/>
                                </a:lnTo>
                                <a:lnTo>
                                  <a:pt x="54" y="85"/>
                                </a:lnTo>
                                <a:lnTo>
                                  <a:pt x="54" y="54"/>
                                </a:lnTo>
                                <a:lnTo>
                                  <a:pt x="8" y="31"/>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10" name="Freeform 134">
                            <a:extLst>
                              <a:ext uri="{FF2B5EF4-FFF2-40B4-BE49-F238E27FC236}">
                                <a16:creationId xmlns:a16="http://schemas.microsoft.com/office/drawing/2014/main" id="{472548F3-A4A6-D584-28E3-9646F75854CA}"/>
                              </a:ext>
                            </a:extLst>
                          </p:cNvPr>
                          <p:cNvSpPr>
                            <a:spLocks/>
                          </p:cNvSpPr>
                          <p:nvPr/>
                        </p:nvSpPr>
                        <p:spPr bwMode="auto">
                          <a:xfrm>
                            <a:off x="1765" y="3482"/>
                            <a:ext cx="139" cy="195"/>
                          </a:xfrm>
                          <a:custGeom>
                            <a:avLst/>
                            <a:gdLst>
                              <a:gd name="T0" fmla="*/ 8 w 139"/>
                              <a:gd name="T1" fmla="*/ 31 h 195"/>
                              <a:gd name="T2" fmla="*/ 0 w 139"/>
                              <a:gd name="T3" fmla="*/ 39 h 195"/>
                              <a:gd name="T4" fmla="*/ 0 w 139"/>
                              <a:gd name="T5" fmla="*/ 54 h 195"/>
                              <a:gd name="T6" fmla="*/ 0 w 139"/>
                              <a:gd name="T7" fmla="*/ 70 h 195"/>
                              <a:gd name="T8" fmla="*/ 8 w 139"/>
                              <a:gd name="T9" fmla="*/ 93 h 195"/>
                              <a:gd name="T10" fmla="*/ 8 w 139"/>
                              <a:gd name="T11" fmla="*/ 116 h 195"/>
                              <a:gd name="T12" fmla="*/ 0 w 139"/>
                              <a:gd name="T13" fmla="*/ 132 h 195"/>
                              <a:gd name="T14" fmla="*/ 0 w 139"/>
                              <a:gd name="T15" fmla="*/ 140 h 195"/>
                              <a:gd name="T16" fmla="*/ 0 w 139"/>
                              <a:gd name="T17" fmla="*/ 155 h 195"/>
                              <a:gd name="T18" fmla="*/ 8 w 139"/>
                              <a:gd name="T19" fmla="*/ 171 h 195"/>
                              <a:gd name="T20" fmla="*/ 8 w 139"/>
                              <a:gd name="T21" fmla="*/ 186 h 195"/>
                              <a:gd name="T22" fmla="*/ 15 w 139"/>
                              <a:gd name="T23" fmla="*/ 194 h 195"/>
                              <a:gd name="T24" fmla="*/ 31 w 139"/>
                              <a:gd name="T25" fmla="*/ 194 h 195"/>
                              <a:gd name="T26" fmla="*/ 38 w 139"/>
                              <a:gd name="T27" fmla="*/ 194 h 195"/>
                              <a:gd name="T28" fmla="*/ 54 w 139"/>
                              <a:gd name="T29" fmla="*/ 186 h 195"/>
                              <a:gd name="T30" fmla="*/ 69 w 139"/>
                              <a:gd name="T31" fmla="*/ 171 h 195"/>
                              <a:gd name="T32" fmla="*/ 77 w 139"/>
                              <a:gd name="T33" fmla="*/ 163 h 195"/>
                              <a:gd name="T34" fmla="*/ 115 w 139"/>
                              <a:gd name="T35" fmla="*/ 101 h 195"/>
                              <a:gd name="T36" fmla="*/ 123 w 139"/>
                              <a:gd name="T37" fmla="*/ 93 h 195"/>
                              <a:gd name="T38" fmla="*/ 123 w 139"/>
                              <a:gd name="T39" fmla="*/ 85 h 195"/>
                              <a:gd name="T40" fmla="*/ 130 w 139"/>
                              <a:gd name="T41" fmla="*/ 78 h 195"/>
                              <a:gd name="T42" fmla="*/ 130 w 139"/>
                              <a:gd name="T43" fmla="*/ 62 h 195"/>
                              <a:gd name="T44" fmla="*/ 130 w 139"/>
                              <a:gd name="T45" fmla="*/ 54 h 195"/>
                              <a:gd name="T46" fmla="*/ 123 w 139"/>
                              <a:gd name="T47" fmla="*/ 47 h 195"/>
                              <a:gd name="T48" fmla="*/ 123 w 139"/>
                              <a:gd name="T49" fmla="*/ 39 h 195"/>
                              <a:gd name="T50" fmla="*/ 130 w 139"/>
                              <a:gd name="T51" fmla="*/ 39 h 195"/>
                              <a:gd name="T52" fmla="*/ 130 w 139"/>
                              <a:gd name="T53" fmla="*/ 47 h 195"/>
                              <a:gd name="T54" fmla="*/ 138 w 139"/>
                              <a:gd name="T55" fmla="*/ 47 h 195"/>
                              <a:gd name="T56" fmla="*/ 130 w 139"/>
                              <a:gd name="T57" fmla="*/ 39 h 195"/>
                              <a:gd name="T58" fmla="*/ 130 w 139"/>
                              <a:gd name="T59" fmla="*/ 31 h 195"/>
                              <a:gd name="T60" fmla="*/ 130 w 139"/>
                              <a:gd name="T61" fmla="*/ 23 h 195"/>
                              <a:gd name="T62" fmla="*/ 123 w 139"/>
                              <a:gd name="T63" fmla="*/ 16 h 195"/>
                              <a:gd name="T64" fmla="*/ 123 w 139"/>
                              <a:gd name="T65" fmla="*/ 8 h 195"/>
                              <a:gd name="T66" fmla="*/ 123 w 139"/>
                              <a:gd name="T67" fmla="*/ 0 h 195"/>
                              <a:gd name="T68" fmla="*/ 115 w 139"/>
                              <a:gd name="T69" fmla="*/ 0 h 195"/>
                              <a:gd name="T70" fmla="*/ 115 w 139"/>
                              <a:gd name="T71" fmla="*/ 8 h 195"/>
                              <a:gd name="T72" fmla="*/ 100 w 139"/>
                              <a:gd name="T73" fmla="*/ 23 h 195"/>
                              <a:gd name="T74" fmla="*/ 100 w 139"/>
                              <a:gd name="T75" fmla="*/ 31 h 195"/>
                              <a:gd name="T76" fmla="*/ 92 w 139"/>
                              <a:gd name="T77" fmla="*/ 31 h 195"/>
                              <a:gd name="T78" fmla="*/ 100 w 139"/>
                              <a:gd name="T79" fmla="*/ 39 h 195"/>
                              <a:gd name="T80" fmla="*/ 100 w 139"/>
                              <a:gd name="T81" fmla="*/ 54 h 195"/>
                              <a:gd name="T82" fmla="*/ 100 w 139"/>
                              <a:gd name="T83" fmla="*/ 62 h 195"/>
                              <a:gd name="T84" fmla="*/ 107 w 139"/>
                              <a:gd name="T85" fmla="*/ 78 h 195"/>
                              <a:gd name="T86" fmla="*/ 84 w 139"/>
                              <a:gd name="T87" fmla="*/ 93 h 195"/>
                              <a:gd name="T88" fmla="*/ 54 w 139"/>
                              <a:gd name="T89" fmla="*/ 116 h 195"/>
                              <a:gd name="T90" fmla="*/ 54 w 139"/>
                              <a:gd name="T91" fmla="*/ 85 h 195"/>
                              <a:gd name="T92" fmla="*/ 54 w 139"/>
                              <a:gd name="T93" fmla="*/ 54 h 195"/>
                              <a:gd name="T94" fmla="*/ 8 w 139"/>
                              <a:gd name="T95" fmla="*/ 3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9" h="195">
                                <a:moveTo>
                                  <a:pt x="8" y="31"/>
                                </a:moveTo>
                                <a:lnTo>
                                  <a:pt x="0" y="39"/>
                                </a:lnTo>
                                <a:lnTo>
                                  <a:pt x="0" y="54"/>
                                </a:lnTo>
                                <a:lnTo>
                                  <a:pt x="0" y="70"/>
                                </a:lnTo>
                                <a:lnTo>
                                  <a:pt x="8" y="93"/>
                                </a:lnTo>
                                <a:lnTo>
                                  <a:pt x="8" y="116"/>
                                </a:lnTo>
                                <a:lnTo>
                                  <a:pt x="0" y="132"/>
                                </a:lnTo>
                                <a:lnTo>
                                  <a:pt x="0" y="140"/>
                                </a:lnTo>
                                <a:lnTo>
                                  <a:pt x="0" y="155"/>
                                </a:lnTo>
                                <a:lnTo>
                                  <a:pt x="8" y="171"/>
                                </a:lnTo>
                                <a:lnTo>
                                  <a:pt x="8" y="186"/>
                                </a:lnTo>
                                <a:lnTo>
                                  <a:pt x="15" y="194"/>
                                </a:lnTo>
                                <a:lnTo>
                                  <a:pt x="31" y="194"/>
                                </a:lnTo>
                                <a:lnTo>
                                  <a:pt x="38" y="194"/>
                                </a:lnTo>
                                <a:lnTo>
                                  <a:pt x="54" y="186"/>
                                </a:lnTo>
                                <a:lnTo>
                                  <a:pt x="69" y="171"/>
                                </a:lnTo>
                                <a:lnTo>
                                  <a:pt x="77" y="163"/>
                                </a:lnTo>
                                <a:lnTo>
                                  <a:pt x="115" y="101"/>
                                </a:lnTo>
                                <a:lnTo>
                                  <a:pt x="123" y="93"/>
                                </a:lnTo>
                                <a:lnTo>
                                  <a:pt x="123" y="85"/>
                                </a:lnTo>
                                <a:lnTo>
                                  <a:pt x="130" y="78"/>
                                </a:lnTo>
                                <a:lnTo>
                                  <a:pt x="130" y="62"/>
                                </a:lnTo>
                                <a:lnTo>
                                  <a:pt x="130" y="54"/>
                                </a:lnTo>
                                <a:lnTo>
                                  <a:pt x="123" y="47"/>
                                </a:lnTo>
                                <a:lnTo>
                                  <a:pt x="123" y="39"/>
                                </a:lnTo>
                                <a:lnTo>
                                  <a:pt x="130" y="39"/>
                                </a:lnTo>
                                <a:lnTo>
                                  <a:pt x="130" y="47"/>
                                </a:lnTo>
                                <a:lnTo>
                                  <a:pt x="138" y="47"/>
                                </a:lnTo>
                                <a:lnTo>
                                  <a:pt x="130" y="39"/>
                                </a:lnTo>
                                <a:lnTo>
                                  <a:pt x="130" y="31"/>
                                </a:lnTo>
                                <a:lnTo>
                                  <a:pt x="130" y="23"/>
                                </a:lnTo>
                                <a:lnTo>
                                  <a:pt x="123" y="16"/>
                                </a:lnTo>
                                <a:lnTo>
                                  <a:pt x="123" y="8"/>
                                </a:lnTo>
                                <a:lnTo>
                                  <a:pt x="123" y="0"/>
                                </a:lnTo>
                                <a:lnTo>
                                  <a:pt x="115" y="0"/>
                                </a:lnTo>
                                <a:lnTo>
                                  <a:pt x="115" y="8"/>
                                </a:lnTo>
                                <a:lnTo>
                                  <a:pt x="100" y="23"/>
                                </a:lnTo>
                                <a:lnTo>
                                  <a:pt x="100" y="31"/>
                                </a:lnTo>
                                <a:lnTo>
                                  <a:pt x="92" y="31"/>
                                </a:lnTo>
                                <a:lnTo>
                                  <a:pt x="100" y="39"/>
                                </a:lnTo>
                                <a:lnTo>
                                  <a:pt x="100" y="54"/>
                                </a:lnTo>
                                <a:lnTo>
                                  <a:pt x="100" y="62"/>
                                </a:lnTo>
                                <a:lnTo>
                                  <a:pt x="107" y="78"/>
                                </a:lnTo>
                                <a:lnTo>
                                  <a:pt x="84" y="93"/>
                                </a:lnTo>
                                <a:lnTo>
                                  <a:pt x="54" y="116"/>
                                </a:lnTo>
                                <a:lnTo>
                                  <a:pt x="54" y="85"/>
                                </a:lnTo>
                                <a:lnTo>
                                  <a:pt x="54" y="54"/>
                                </a:lnTo>
                                <a:lnTo>
                                  <a:pt x="8" y="31"/>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11" name="Freeform 135">
                            <a:extLst>
                              <a:ext uri="{FF2B5EF4-FFF2-40B4-BE49-F238E27FC236}">
                                <a16:creationId xmlns:a16="http://schemas.microsoft.com/office/drawing/2014/main" id="{CD041081-E7EF-3492-6C49-68CDED162AFA}"/>
                              </a:ext>
                            </a:extLst>
                          </p:cNvPr>
                          <p:cNvSpPr>
                            <a:spLocks/>
                          </p:cNvSpPr>
                          <p:nvPr/>
                        </p:nvSpPr>
                        <p:spPr bwMode="auto">
                          <a:xfrm>
                            <a:off x="1765" y="3474"/>
                            <a:ext cx="145" cy="209"/>
                          </a:xfrm>
                          <a:custGeom>
                            <a:avLst/>
                            <a:gdLst>
                              <a:gd name="T0" fmla="*/ 8 w 145"/>
                              <a:gd name="T1" fmla="*/ 40 h 209"/>
                              <a:gd name="T2" fmla="*/ 0 w 145"/>
                              <a:gd name="T3" fmla="*/ 48 h 209"/>
                              <a:gd name="T4" fmla="*/ 0 w 145"/>
                              <a:gd name="T5" fmla="*/ 64 h 209"/>
                              <a:gd name="T6" fmla="*/ 0 w 145"/>
                              <a:gd name="T7" fmla="*/ 80 h 209"/>
                              <a:gd name="T8" fmla="*/ 8 w 145"/>
                              <a:gd name="T9" fmla="*/ 104 h 209"/>
                              <a:gd name="T10" fmla="*/ 8 w 145"/>
                              <a:gd name="T11" fmla="*/ 128 h 209"/>
                              <a:gd name="T12" fmla="*/ 0 w 145"/>
                              <a:gd name="T13" fmla="*/ 144 h 209"/>
                              <a:gd name="T14" fmla="*/ 0 w 145"/>
                              <a:gd name="T15" fmla="*/ 152 h 209"/>
                              <a:gd name="T16" fmla="*/ 0 w 145"/>
                              <a:gd name="T17" fmla="*/ 168 h 209"/>
                              <a:gd name="T18" fmla="*/ 8 w 145"/>
                              <a:gd name="T19" fmla="*/ 184 h 209"/>
                              <a:gd name="T20" fmla="*/ 8 w 145"/>
                              <a:gd name="T21" fmla="*/ 192 h 209"/>
                              <a:gd name="T22" fmla="*/ 16 w 145"/>
                              <a:gd name="T23" fmla="*/ 208 h 209"/>
                              <a:gd name="T24" fmla="*/ 32 w 145"/>
                              <a:gd name="T25" fmla="*/ 208 h 209"/>
                              <a:gd name="T26" fmla="*/ 40 w 145"/>
                              <a:gd name="T27" fmla="*/ 208 h 209"/>
                              <a:gd name="T28" fmla="*/ 56 w 145"/>
                              <a:gd name="T29" fmla="*/ 200 h 209"/>
                              <a:gd name="T30" fmla="*/ 72 w 145"/>
                              <a:gd name="T31" fmla="*/ 184 h 209"/>
                              <a:gd name="T32" fmla="*/ 80 w 145"/>
                              <a:gd name="T33" fmla="*/ 168 h 209"/>
                              <a:gd name="T34" fmla="*/ 120 w 145"/>
                              <a:gd name="T35" fmla="*/ 112 h 209"/>
                              <a:gd name="T36" fmla="*/ 128 w 145"/>
                              <a:gd name="T37" fmla="*/ 104 h 209"/>
                              <a:gd name="T38" fmla="*/ 128 w 145"/>
                              <a:gd name="T39" fmla="*/ 96 h 209"/>
                              <a:gd name="T40" fmla="*/ 128 w 145"/>
                              <a:gd name="T41" fmla="*/ 88 h 209"/>
                              <a:gd name="T42" fmla="*/ 136 w 145"/>
                              <a:gd name="T43" fmla="*/ 88 h 209"/>
                              <a:gd name="T44" fmla="*/ 136 w 145"/>
                              <a:gd name="T45" fmla="*/ 80 h 209"/>
                              <a:gd name="T46" fmla="*/ 136 w 145"/>
                              <a:gd name="T47" fmla="*/ 72 h 209"/>
                              <a:gd name="T48" fmla="*/ 136 w 145"/>
                              <a:gd name="T49" fmla="*/ 64 h 209"/>
                              <a:gd name="T50" fmla="*/ 136 w 145"/>
                              <a:gd name="T51" fmla="*/ 56 h 209"/>
                              <a:gd name="T52" fmla="*/ 128 w 145"/>
                              <a:gd name="T53" fmla="*/ 56 h 209"/>
                              <a:gd name="T54" fmla="*/ 128 w 145"/>
                              <a:gd name="T55" fmla="*/ 48 h 209"/>
                              <a:gd name="T56" fmla="*/ 120 w 145"/>
                              <a:gd name="T57" fmla="*/ 48 h 209"/>
                              <a:gd name="T58" fmla="*/ 128 w 145"/>
                              <a:gd name="T59" fmla="*/ 48 h 209"/>
                              <a:gd name="T60" fmla="*/ 136 w 145"/>
                              <a:gd name="T61" fmla="*/ 48 h 209"/>
                              <a:gd name="T62" fmla="*/ 136 w 145"/>
                              <a:gd name="T63" fmla="*/ 56 h 209"/>
                              <a:gd name="T64" fmla="*/ 144 w 145"/>
                              <a:gd name="T65" fmla="*/ 56 h 209"/>
                              <a:gd name="T66" fmla="*/ 136 w 145"/>
                              <a:gd name="T67" fmla="*/ 48 h 209"/>
                              <a:gd name="T68" fmla="*/ 136 w 145"/>
                              <a:gd name="T69" fmla="*/ 40 h 209"/>
                              <a:gd name="T70" fmla="*/ 136 w 145"/>
                              <a:gd name="T71" fmla="*/ 32 h 209"/>
                              <a:gd name="T72" fmla="*/ 128 w 145"/>
                              <a:gd name="T73" fmla="*/ 24 h 209"/>
                              <a:gd name="T74" fmla="*/ 128 w 145"/>
                              <a:gd name="T75" fmla="*/ 16 h 209"/>
                              <a:gd name="T76" fmla="*/ 128 w 145"/>
                              <a:gd name="T77" fmla="*/ 8 h 209"/>
                              <a:gd name="T78" fmla="*/ 120 w 145"/>
                              <a:gd name="T79" fmla="*/ 0 h 209"/>
                              <a:gd name="T80" fmla="*/ 120 w 145"/>
                              <a:gd name="T81" fmla="*/ 8 h 209"/>
                              <a:gd name="T82" fmla="*/ 104 w 145"/>
                              <a:gd name="T83" fmla="*/ 32 h 209"/>
                              <a:gd name="T84" fmla="*/ 96 w 145"/>
                              <a:gd name="T85" fmla="*/ 32 h 209"/>
                              <a:gd name="T86" fmla="*/ 96 w 145"/>
                              <a:gd name="T87" fmla="*/ 40 h 209"/>
                              <a:gd name="T88" fmla="*/ 96 w 145"/>
                              <a:gd name="T89" fmla="*/ 48 h 209"/>
                              <a:gd name="T90" fmla="*/ 104 w 145"/>
                              <a:gd name="T91" fmla="*/ 64 h 209"/>
                              <a:gd name="T92" fmla="*/ 104 w 145"/>
                              <a:gd name="T93" fmla="*/ 72 h 209"/>
                              <a:gd name="T94" fmla="*/ 112 w 145"/>
                              <a:gd name="T95" fmla="*/ 80 h 209"/>
                              <a:gd name="T96" fmla="*/ 88 w 145"/>
                              <a:gd name="T97" fmla="*/ 104 h 209"/>
                              <a:gd name="T98" fmla="*/ 56 w 145"/>
                              <a:gd name="T99" fmla="*/ 128 h 209"/>
                              <a:gd name="T100" fmla="*/ 56 w 145"/>
                              <a:gd name="T101" fmla="*/ 96 h 209"/>
                              <a:gd name="T102" fmla="*/ 56 w 145"/>
                              <a:gd name="T103" fmla="*/ 64 h 209"/>
                              <a:gd name="T104" fmla="*/ 8 w 145"/>
                              <a:gd name="T105" fmla="*/ 4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 h="209">
                                <a:moveTo>
                                  <a:pt x="8" y="40"/>
                                </a:moveTo>
                                <a:lnTo>
                                  <a:pt x="0" y="48"/>
                                </a:lnTo>
                                <a:lnTo>
                                  <a:pt x="0" y="64"/>
                                </a:lnTo>
                                <a:lnTo>
                                  <a:pt x="0" y="80"/>
                                </a:lnTo>
                                <a:lnTo>
                                  <a:pt x="8" y="104"/>
                                </a:lnTo>
                                <a:lnTo>
                                  <a:pt x="8" y="128"/>
                                </a:lnTo>
                                <a:lnTo>
                                  <a:pt x="0" y="144"/>
                                </a:lnTo>
                                <a:lnTo>
                                  <a:pt x="0" y="152"/>
                                </a:lnTo>
                                <a:lnTo>
                                  <a:pt x="0" y="168"/>
                                </a:lnTo>
                                <a:lnTo>
                                  <a:pt x="8" y="184"/>
                                </a:lnTo>
                                <a:lnTo>
                                  <a:pt x="8" y="192"/>
                                </a:lnTo>
                                <a:lnTo>
                                  <a:pt x="16" y="208"/>
                                </a:lnTo>
                                <a:lnTo>
                                  <a:pt x="32" y="208"/>
                                </a:lnTo>
                                <a:lnTo>
                                  <a:pt x="40" y="208"/>
                                </a:lnTo>
                                <a:lnTo>
                                  <a:pt x="56" y="200"/>
                                </a:lnTo>
                                <a:lnTo>
                                  <a:pt x="72" y="184"/>
                                </a:lnTo>
                                <a:lnTo>
                                  <a:pt x="80" y="168"/>
                                </a:lnTo>
                                <a:lnTo>
                                  <a:pt x="120" y="112"/>
                                </a:lnTo>
                                <a:lnTo>
                                  <a:pt x="128" y="104"/>
                                </a:lnTo>
                                <a:lnTo>
                                  <a:pt x="128" y="96"/>
                                </a:lnTo>
                                <a:lnTo>
                                  <a:pt x="128" y="88"/>
                                </a:lnTo>
                                <a:lnTo>
                                  <a:pt x="136" y="88"/>
                                </a:lnTo>
                                <a:lnTo>
                                  <a:pt x="136" y="80"/>
                                </a:lnTo>
                                <a:lnTo>
                                  <a:pt x="136" y="72"/>
                                </a:lnTo>
                                <a:lnTo>
                                  <a:pt x="136" y="64"/>
                                </a:lnTo>
                                <a:lnTo>
                                  <a:pt x="136" y="56"/>
                                </a:lnTo>
                                <a:lnTo>
                                  <a:pt x="128" y="56"/>
                                </a:lnTo>
                                <a:lnTo>
                                  <a:pt x="128" y="48"/>
                                </a:lnTo>
                                <a:lnTo>
                                  <a:pt x="120" y="48"/>
                                </a:lnTo>
                                <a:lnTo>
                                  <a:pt x="128" y="48"/>
                                </a:lnTo>
                                <a:lnTo>
                                  <a:pt x="136" y="48"/>
                                </a:lnTo>
                                <a:lnTo>
                                  <a:pt x="136" y="56"/>
                                </a:lnTo>
                                <a:lnTo>
                                  <a:pt x="144" y="56"/>
                                </a:lnTo>
                                <a:lnTo>
                                  <a:pt x="136" y="48"/>
                                </a:lnTo>
                                <a:lnTo>
                                  <a:pt x="136" y="40"/>
                                </a:lnTo>
                                <a:lnTo>
                                  <a:pt x="136" y="32"/>
                                </a:lnTo>
                                <a:lnTo>
                                  <a:pt x="128" y="24"/>
                                </a:lnTo>
                                <a:lnTo>
                                  <a:pt x="128" y="16"/>
                                </a:lnTo>
                                <a:lnTo>
                                  <a:pt x="128" y="8"/>
                                </a:lnTo>
                                <a:lnTo>
                                  <a:pt x="120" y="0"/>
                                </a:lnTo>
                                <a:lnTo>
                                  <a:pt x="120" y="8"/>
                                </a:lnTo>
                                <a:lnTo>
                                  <a:pt x="104" y="32"/>
                                </a:lnTo>
                                <a:lnTo>
                                  <a:pt x="96" y="32"/>
                                </a:lnTo>
                                <a:lnTo>
                                  <a:pt x="96" y="40"/>
                                </a:lnTo>
                                <a:lnTo>
                                  <a:pt x="96" y="48"/>
                                </a:lnTo>
                                <a:lnTo>
                                  <a:pt x="104" y="64"/>
                                </a:lnTo>
                                <a:lnTo>
                                  <a:pt x="104" y="72"/>
                                </a:lnTo>
                                <a:lnTo>
                                  <a:pt x="112" y="80"/>
                                </a:lnTo>
                                <a:lnTo>
                                  <a:pt x="88" y="104"/>
                                </a:lnTo>
                                <a:lnTo>
                                  <a:pt x="56" y="128"/>
                                </a:lnTo>
                                <a:lnTo>
                                  <a:pt x="56" y="96"/>
                                </a:lnTo>
                                <a:lnTo>
                                  <a:pt x="56" y="64"/>
                                </a:lnTo>
                                <a:lnTo>
                                  <a:pt x="8" y="40"/>
                                </a:lnTo>
                              </a:path>
                            </a:pathLst>
                          </a:custGeom>
                          <a:noFill/>
                          <a:ln w="12700" cap="rnd" cmpd="sng">
                            <a:solidFill>
                              <a:srgbClr val="BF3F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12" name="Freeform 136">
                            <a:extLst>
                              <a:ext uri="{FF2B5EF4-FFF2-40B4-BE49-F238E27FC236}">
                                <a16:creationId xmlns:a16="http://schemas.microsoft.com/office/drawing/2014/main" id="{E70C0B25-D8FB-7D35-E7AB-8CF827564900}"/>
                              </a:ext>
                            </a:extLst>
                          </p:cNvPr>
                          <p:cNvSpPr>
                            <a:spLocks/>
                          </p:cNvSpPr>
                          <p:nvPr/>
                        </p:nvSpPr>
                        <p:spPr bwMode="auto">
                          <a:xfrm>
                            <a:off x="1877" y="3506"/>
                            <a:ext cx="25" cy="1"/>
                          </a:xfrm>
                          <a:custGeom>
                            <a:avLst/>
                            <a:gdLst>
                              <a:gd name="T0" fmla="*/ 0 w 25"/>
                              <a:gd name="T1" fmla="*/ 0 h 1"/>
                              <a:gd name="T2" fmla="*/ 16 w 25"/>
                              <a:gd name="T3" fmla="*/ 0 h 1"/>
                              <a:gd name="T4" fmla="*/ 24 w 25"/>
                              <a:gd name="T5" fmla="*/ 0 h 1"/>
                            </a:gdLst>
                            <a:ahLst/>
                            <a:cxnLst>
                              <a:cxn ang="0">
                                <a:pos x="T0" y="T1"/>
                              </a:cxn>
                              <a:cxn ang="0">
                                <a:pos x="T2" y="T3"/>
                              </a:cxn>
                              <a:cxn ang="0">
                                <a:pos x="T4" y="T5"/>
                              </a:cxn>
                            </a:cxnLst>
                            <a:rect l="0" t="0" r="r" b="b"/>
                            <a:pathLst>
                              <a:path w="25" h="1">
                                <a:moveTo>
                                  <a:pt x="0" y="0"/>
                                </a:moveTo>
                                <a:lnTo>
                                  <a:pt x="16" y="0"/>
                                </a:lnTo>
                                <a:lnTo>
                                  <a:pt x="24"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13" name="Freeform 137">
                            <a:extLst>
                              <a:ext uri="{FF2B5EF4-FFF2-40B4-BE49-F238E27FC236}">
                                <a16:creationId xmlns:a16="http://schemas.microsoft.com/office/drawing/2014/main" id="{65C7A0A3-C04D-5791-FCC8-8FA413626F3F}"/>
                              </a:ext>
                            </a:extLst>
                          </p:cNvPr>
                          <p:cNvSpPr>
                            <a:spLocks/>
                          </p:cNvSpPr>
                          <p:nvPr/>
                        </p:nvSpPr>
                        <p:spPr bwMode="auto">
                          <a:xfrm>
                            <a:off x="1877" y="3514"/>
                            <a:ext cx="25" cy="1"/>
                          </a:xfrm>
                          <a:custGeom>
                            <a:avLst/>
                            <a:gdLst>
                              <a:gd name="T0" fmla="*/ 0 w 25"/>
                              <a:gd name="T1" fmla="*/ 0 h 1"/>
                              <a:gd name="T2" fmla="*/ 16 w 25"/>
                              <a:gd name="T3" fmla="*/ 0 h 1"/>
                              <a:gd name="T4" fmla="*/ 24 w 25"/>
                              <a:gd name="T5" fmla="*/ 0 h 1"/>
                            </a:gdLst>
                            <a:ahLst/>
                            <a:cxnLst>
                              <a:cxn ang="0">
                                <a:pos x="T0" y="T1"/>
                              </a:cxn>
                              <a:cxn ang="0">
                                <a:pos x="T2" y="T3"/>
                              </a:cxn>
                              <a:cxn ang="0">
                                <a:pos x="T4" y="T5"/>
                              </a:cxn>
                            </a:cxnLst>
                            <a:rect l="0" t="0" r="r" b="b"/>
                            <a:pathLst>
                              <a:path w="25" h="1">
                                <a:moveTo>
                                  <a:pt x="0" y="0"/>
                                </a:moveTo>
                                <a:lnTo>
                                  <a:pt x="16" y="0"/>
                                </a:lnTo>
                                <a:lnTo>
                                  <a:pt x="24"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14" name="Freeform 138">
                            <a:extLst>
                              <a:ext uri="{FF2B5EF4-FFF2-40B4-BE49-F238E27FC236}">
                                <a16:creationId xmlns:a16="http://schemas.microsoft.com/office/drawing/2014/main" id="{E3AB7CBA-D37A-4824-44BA-2F3ACFB2FF47}"/>
                              </a:ext>
                            </a:extLst>
                          </p:cNvPr>
                          <p:cNvSpPr>
                            <a:spLocks/>
                          </p:cNvSpPr>
                          <p:nvPr/>
                        </p:nvSpPr>
                        <p:spPr bwMode="auto">
                          <a:xfrm>
                            <a:off x="1877" y="3498"/>
                            <a:ext cx="17" cy="17"/>
                          </a:xfrm>
                          <a:custGeom>
                            <a:avLst/>
                            <a:gdLst>
                              <a:gd name="T0" fmla="*/ 0 w 17"/>
                              <a:gd name="T1" fmla="*/ 16 h 17"/>
                              <a:gd name="T2" fmla="*/ 16 w 17"/>
                              <a:gd name="T3" fmla="*/ 0 h 17"/>
                              <a:gd name="T4" fmla="*/ 16 w 17"/>
                              <a:gd name="T5" fmla="*/ 16 h 17"/>
                            </a:gdLst>
                            <a:ahLst/>
                            <a:cxnLst>
                              <a:cxn ang="0">
                                <a:pos x="T0" y="T1"/>
                              </a:cxn>
                              <a:cxn ang="0">
                                <a:pos x="T2" y="T3"/>
                              </a:cxn>
                              <a:cxn ang="0">
                                <a:pos x="T4" y="T5"/>
                              </a:cxn>
                            </a:cxnLst>
                            <a:rect l="0" t="0" r="r" b="b"/>
                            <a:pathLst>
                              <a:path w="17" h="17">
                                <a:moveTo>
                                  <a:pt x="0" y="16"/>
                                </a:moveTo>
                                <a:lnTo>
                                  <a:pt x="16" y="0"/>
                                </a:lnTo>
                                <a:lnTo>
                                  <a:pt x="16" y="16"/>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15" name="Line 139">
                            <a:extLst>
                              <a:ext uri="{FF2B5EF4-FFF2-40B4-BE49-F238E27FC236}">
                                <a16:creationId xmlns:a16="http://schemas.microsoft.com/office/drawing/2014/main" id="{899372AD-A32B-95B6-4063-1A5162DC5055}"/>
                              </a:ext>
                            </a:extLst>
                          </p:cNvPr>
                          <p:cNvSpPr>
                            <a:spLocks noChangeShapeType="1"/>
                          </p:cNvSpPr>
                          <p:nvPr/>
                        </p:nvSpPr>
                        <p:spPr bwMode="auto">
                          <a:xfrm flipH="1" flipV="1">
                            <a:off x="1885" y="3482"/>
                            <a:ext cx="8" cy="8"/>
                          </a:xfrm>
                          <a:prstGeom prst="line">
                            <a:avLst/>
                          </a:prstGeom>
                          <a:noFill/>
                          <a:ln w="12700">
                            <a:solidFill>
                              <a:srgbClr val="BF3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5916" name="Freeform 140">
                          <a:extLst>
                            <a:ext uri="{FF2B5EF4-FFF2-40B4-BE49-F238E27FC236}">
                              <a16:creationId xmlns:a16="http://schemas.microsoft.com/office/drawing/2014/main" id="{4FA2A525-D5ED-3C71-1603-E1EBB4BD37EC}"/>
                            </a:ext>
                          </a:extLst>
                        </p:cNvPr>
                        <p:cNvSpPr>
                          <a:spLocks/>
                        </p:cNvSpPr>
                        <p:nvPr/>
                      </p:nvSpPr>
                      <p:spPr bwMode="auto">
                        <a:xfrm>
                          <a:off x="1757" y="3506"/>
                          <a:ext cx="67" cy="35"/>
                        </a:xfrm>
                        <a:custGeom>
                          <a:avLst/>
                          <a:gdLst>
                            <a:gd name="T0" fmla="*/ 29 w 67"/>
                            <a:gd name="T1" fmla="*/ 14 h 35"/>
                            <a:gd name="T2" fmla="*/ 7 w 67"/>
                            <a:gd name="T3" fmla="*/ 0 h 35"/>
                            <a:gd name="T4" fmla="*/ 0 w 67"/>
                            <a:gd name="T5" fmla="*/ 7 h 35"/>
                            <a:gd name="T6" fmla="*/ 7 w 67"/>
                            <a:gd name="T7" fmla="*/ 7 h 35"/>
                            <a:gd name="T8" fmla="*/ 7 w 67"/>
                            <a:gd name="T9" fmla="*/ 14 h 35"/>
                            <a:gd name="T10" fmla="*/ 66 w 67"/>
                            <a:gd name="T11" fmla="*/ 34 h 35"/>
                            <a:gd name="T12" fmla="*/ 66 w 67"/>
                            <a:gd name="T13" fmla="*/ 27 h 35"/>
                            <a:gd name="T14" fmla="*/ 29 w 67"/>
                            <a:gd name="T15" fmla="*/ 14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35">
                              <a:moveTo>
                                <a:pt x="29" y="14"/>
                              </a:moveTo>
                              <a:lnTo>
                                <a:pt x="7" y="0"/>
                              </a:lnTo>
                              <a:lnTo>
                                <a:pt x="0" y="7"/>
                              </a:lnTo>
                              <a:lnTo>
                                <a:pt x="7" y="7"/>
                              </a:lnTo>
                              <a:lnTo>
                                <a:pt x="7" y="14"/>
                              </a:lnTo>
                              <a:lnTo>
                                <a:pt x="66" y="34"/>
                              </a:lnTo>
                              <a:lnTo>
                                <a:pt x="66" y="27"/>
                              </a:lnTo>
                              <a:lnTo>
                                <a:pt x="29" y="14"/>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17" name="Freeform 141">
                          <a:extLst>
                            <a:ext uri="{FF2B5EF4-FFF2-40B4-BE49-F238E27FC236}">
                              <a16:creationId xmlns:a16="http://schemas.microsoft.com/office/drawing/2014/main" id="{A3378A0F-9112-7CBD-D8E8-92F80C108BD6}"/>
                            </a:ext>
                          </a:extLst>
                        </p:cNvPr>
                        <p:cNvSpPr>
                          <a:spLocks/>
                        </p:cNvSpPr>
                        <p:nvPr/>
                      </p:nvSpPr>
                      <p:spPr bwMode="auto">
                        <a:xfrm>
                          <a:off x="1757" y="3506"/>
                          <a:ext cx="67" cy="35"/>
                        </a:xfrm>
                        <a:custGeom>
                          <a:avLst/>
                          <a:gdLst>
                            <a:gd name="T0" fmla="*/ 29 w 67"/>
                            <a:gd name="T1" fmla="*/ 14 h 35"/>
                            <a:gd name="T2" fmla="*/ 7 w 67"/>
                            <a:gd name="T3" fmla="*/ 0 h 35"/>
                            <a:gd name="T4" fmla="*/ 0 w 67"/>
                            <a:gd name="T5" fmla="*/ 7 h 35"/>
                            <a:gd name="T6" fmla="*/ 7 w 67"/>
                            <a:gd name="T7" fmla="*/ 7 h 35"/>
                            <a:gd name="T8" fmla="*/ 7 w 67"/>
                            <a:gd name="T9" fmla="*/ 14 h 35"/>
                            <a:gd name="T10" fmla="*/ 66 w 67"/>
                            <a:gd name="T11" fmla="*/ 34 h 35"/>
                            <a:gd name="T12" fmla="*/ 66 w 67"/>
                            <a:gd name="T13" fmla="*/ 27 h 35"/>
                            <a:gd name="T14" fmla="*/ 29 w 67"/>
                            <a:gd name="T15" fmla="*/ 14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35">
                              <a:moveTo>
                                <a:pt x="29" y="14"/>
                              </a:moveTo>
                              <a:lnTo>
                                <a:pt x="7" y="0"/>
                              </a:lnTo>
                              <a:lnTo>
                                <a:pt x="0" y="7"/>
                              </a:lnTo>
                              <a:lnTo>
                                <a:pt x="7" y="7"/>
                              </a:lnTo>
                              <a:lnTo>
                                <a:pt x="7" y="14"/>
                              </a:lnTo>
                              <a:lnTo>
                                <a:pt x="66" y="34"/>
                              </a:lnTo>
                              <a:lnTo>
                                <a:pt x="66" y="27"/>
                              </a:lnTo>
                              <a:lnTo>
                                <a:pt x="29" y="14"/>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5918" name="Group 142">
                        <a:extLst>
                          <a:ext uri="{FF2B5EF4-FFF2-40B4-BE49-F238E27FC236}">
                            <a16:creationId xmlns:a16="http://schemas.microsoft.com/office/drawing/2014/main" id="{5F54CAB4-9BF9-346B-1FF5-562A5022021E}"/>
                          </a:ext>
                        </a:extLst>
                      </p:cNvPr>
                      <p:cNvGrpSpPr>
                        <a:grpSpLocks/>
                      </p:cNvGrpSpPr>
                      <p:nvPr/>
                    </p:nvGrpSpPr>
                    <p:grpSpPr bwMode="auto">
                      <a:xfrm>
                        <a:off x="1861" y="3458"/>
                        <a:ext cx="41" cy="49"/>
                        <a:chOff x="1861" y="3458"/>
                        <a:chExt cx="41" cy="49"/>
                      </a:xfrm>
                    </p:grpSpPr>
                    <p:sp>
                      <p:nvSpPr>
                        <p:cNvPr id="75919" name="Freeform 143">
                          <a:extLst>
                            <a:ext uri="{FF2B5EF4-FFF2-40B4-BE49-F238E27FC236}">
                              <a16:creationId xmlns:a16="http://schemas.microsoft.com/office/drawing/2014/main" id="{5D2828A0-0435-CB43-1A7F-AB4A1D9D71BA}"/>
                            </a:ext>
                          </a:extLst>
                        </p:cNvPr>
                        <p:cNvSpPr>
                          <a:spLocks/>
                        </p:cNvSpPr>
                        <p:nvPr/>
                      </p:nvSpPr>
                      <p:spPr bwMode="auto">
                        <a:xfrm>
                          <a:off x="1869" y="3458"/>
                          <a:ext cx="19" cy="43"/>
                        </a:xfrm>
                        <a:custGeom>
                          <a:avLst/>
                          <a:gdLst>
                            <a:gd name="T0" fmla="*/ 18 w 19"/>
                            <a:gd name="T1" fmla="*/ 0 h 43"/>
                            <a:gd name="T2" fmla="*/ 12 w 19"/>
                            <a:gd name="T3" fmla="*/ 0 h 43"/>
                            <a:gd name="T4" fmla="*/ 6 w 19"/>
                            <a:gd name="T5" fmla="*/ 7 h 43"/>
                            <a:gd name="T6" fmla="*/ 0 w 19"/>
                            <a:gd name="T7" fmla="*/ 14 h 43"/>
                            <a:gd name="T8" fmla="*/ 0 w 19"/>
                            <a:gd name="T9" fmla="*/ 21 h 43"/>
                            <a:gd name="T10" fmla="*/ 0 w 19"/>
                            <a:gd name="T11" fmla="*/ 35 h 43"/>
                            <a:gd name="T12" fmla="*/ 0 w 19"/>
                            <a:gd name="T13" fmla="*/ 42 h 43"/>
                            <a:gd name="T14" fmla="*/ 6 w 19"/>
                            <a:gd name="T15" fmla="*/ 35 h 43"/>
                            <a:gd name="T16" fmla="*/ 6 w 19"/>
                            <a:gd name="T17" fmla="*/ 28 h 43"/>
                            <a:gd name="T18" fmla="*/ 6 w 19"/>
                            <a:gd name="T19" fmla="*/ 21 h 43"/>
                            <a:gd name="T20" fmla="*/ 12 w 19"/>
                            <a:gd name="T21" fmla="*/ 14 h 43"/>
                            <a:gd name="T22" fmla="*/ 12 w 19"/>
                            <a:gd name="T23" fmla="*/ 7 h 43"/>
                            <a:gd name="T24" fmla="*/ 18 w 19"/>
                            <a:gd name="T25" fmla="*/ 7 h 43"/>
                            <a:gd name="T26" fmla="*/ 18 w 19"/>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43">
                              <a:moveTo>
                                <a:pt x="18" y="0"/>
                              </a:moveTo>
                              <a:lnTo>
                                <a:pt x="12" y="0"/>
                              </a:lnTo>
                              <a:lnTo>
                                <a:pt x="6" y="7"/>
                              </a:lnTo>
                              <a:lnTo>
                                <a:pt x="0" y="14"/>
                              </a:lnTo>
                              <a:lnTo>
                                <a:pt x="0" y="21"/>
                              </a:lnTo>
                              <a:lnTo>
                                <a:pt x="0" y="35"/>
                              </a:lnTo>
                              <a:lnTo>
                                <a:pt x="0" y="42"/>
                              </a:lnTo>
                              <a:lnTo>
                                <a:pt x="6" y="35"/>
                              </a:lnTo>
                              <a:lnTo>
                                <a:pt x="6" y="28"/>
                              </a:lnTo>
                              <a:lnTo>
                                <a:pt x="6" y="21"/>
                              </a:lnTo>
                              <a:lnTo>
                                <a:pt x="12" y="14"/>
                              </a:lnTo>
                              <a:lnTo>
                                <a:pt x="12" y="7"/>
                              </a:lnTo>
                              <a:lnTo>
                                <a:pt x="18" y="7"/>
                              </a:lnTo>
                              <a:lnTo>
                                <a:pt x="18" y="0"/>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20" name="Freeform 144">
                          <a:extLst>
                            <a:ext uri="{FF2B5EF4-FFF2-40B4-BE49-F238E27FC236}">
                              <a16:creationId xmlns:a16="http://schemas.microsoft.com/office/drawing/2014/main" id="{3C152968-FA4E-424A-E386-9963F46B388E}"/>
                            </a:ext>
                          </a:extLst>
                        </p:cNvPr>
                        <p:cNvSpPr>
                          <a:spLocks/>
                        </p:cNvSpPr>
                        <p:nvPr/>
                      </p:nvSpPr>
                      <p:spPr bwMode="auto">
                        <a:xfrm>
                          <a:off x="1869" y="3458"/>
                          <a:ext cx="19" cy="43"/>
                        </a:xfrm>
                        <a:custGeom>
                          <a:avLst/>
                          <a:gdLst>
                            <a:gd name="T0" fmla="*/ 18 w 19"/>
                            <a:gd name="T1" fmla="*/ 0 h 43"/>
                            <a:gd name="T2" fmla="*/ 12 w 19"/>
                            <a:gd name="T3" fmla="*/ 0 h 43"/>
                            <a:gd name="T4" fmla="*/ 6 w 19"/>
                            <a:gd name="T5" fmla="*/ 7 h 43"/>
                            <a:gd name="T6" fmla="*/ 0 w 19"/>
                            <a:gd name="T7" fmla="*/ 14 h 43"/>
                            <a:gd name="T8" fmla="*/ 0 w 19"/>
                            <a:gd name="T9" fmla="*/ 21 h 43"/>
                            <a:gd name="T10" fmla="*/ 0 w 19"/>
                            <a:gd name="T11" fmla="*/ 35 h 43"/>
                            <a:gd name="T12" fmla="*/ 0 w 19"/>
                            <a:gd name="T13" fmla="*/ 42 h 43"/>
                            <a:gd name="T14" fmla="*/ 6 w 19"/>
                            <a:gd name="T15" fmla="*/ 35 h 43"/>
                            <a:gd name="T16" fmla="*/ 6 w 19"/>
                            <a:gd name="T17" fmla="*/ 28 h 43"/>
                            <a:gd name="T18" fmla="*/ 6 w 19"/>
                            <a:gd name="T19" fmla="*/ 21 h 43"/>
                            <a:gd name="T20" fmla="*/ 12 w 19"/>
                            <a:gd name="T21" fmla="*/ 14 h 43"/>
                            <a:gd name="T22" fmla="*/ 12 w 19"/>
                            <a:gd name="T23" fmla="*/ 7 h 43"/>
                            <a:gd name="T24" fmla="*/ 18 w 19"/>
                            <a:gd name="T25" fmla="*/ 7 h 43"/>
                            <a:gd name="T26" fmla="*/ 18 w 19"/>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43">
                              <a:moveTo>
                                <a:pt x="18" y="0"/>
                              </a:moveTo>
                              <a:lnTo>
                                <a:pt x="12" y="0"/>
                              </a:lnTo>
                              <a:lnTo>
                                <a:pt x="6" y="7"/>
                              </a:lnTo>
                              <a:lnTo>
                                <a:pt x="0" y="14"/>
                              </a:lnTo>
                              <a:lnTo>
                                <a:pt x="0" y="21"/>
                              </a:lnTo>
                              <a:lnTo>
                                <a:pt x="0" y="35"/>
                              </a:lnTo>
                              <a:lnTo>
                                <a:pt x="0" y="42"/>
                              </a:lnTo>
                              <a:lnTo>
                                <a:pt x="6" y="35"/>
                              </a:lnTo>
                              <a:lnTo>
                                <a:pt x="6" y="28"/>
                              </a:lnTo>
                              <a:lnTo>
                                <a:pt x="6" y="21"/>
                              </a:lnTo>
                              <a:lnTo>
                                <a:pt x="12" y="14"/>
                              </a:lnTo>
                              <a:lnTo>
                                <a:pt x="12" y="7"/>
                              </a:lnTo>
                              <a:lnTo>
                                <a:pt x="18" y="7"/>
                              </a:lnTo>
                              <a:lnTo>
                                <a:pt x="18" y="0"/>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21" name="Freeform 145">
                          <a:extLst>
                            <a:ext uri="{FF2B5EF4-FFF2-40B4-BE49-F238E27FC236}">
                              <a16:creationId xmlns:a16="http://schemas.microsoft.com/office/drawing/2014/main" id="{FBF9C060-D6E2-C8EF-BC5F-162DD800CDA1}"/>
                            </a:ext>
                          </a:extLst>
                        </p:cNvPr>
                        <p:cNvSpPr>
                          <a:spLocks/>
                        </p:cNvSpPr>
                        <p:nvPr/>
                      </p:nvSpPr>
                      <p:spPr bwMode="auto">
                        <a:xfrm>
                          <a:off x="1861" y="3458"/>
                          <a:ext cx="33" cy="49"/>
                        </a:xfrm>
                        <a:custGeom>
                          <a:avLst/>
                          <a:gdLst>
                            <a:gd name="T0" fmla="*/ 24 w 33"/>
                            <a:gd name="T1" fmla="*/ 0 h 49"/>
                            <a:gd name="T2" fmla="*/ 16 w 33"/>
                            <a:gd name="T3" fmla="*/ 8 h 49"/>
                            <a:gd name="T4" fmla="*/ 8 w 33"/>
                            <a:gd name="T5" fmla="*/ 16 h 49"/>
                            <a:gd name="T6" fmla="*/ 0 w 33"/>
                            <a:gd name="T7" fmla="*/ 16 h 49"/>
                            <a:gd name="T8" fmla="*/ 8 w 33"/>
                            <a:gd name="T9" fmla="*/ 24 h 49"/>
                            <a:gd name="T10" fmla="*/ 8 w 33"/>
                            <a:gd name="T11" fmla="*/ 40 h 49"/>
                            <a:gd name="T12" fmla="*/ 8 w 33"/>
                            <a:gd name="T13" fmla="*/ 48 h 49"/>
                            <a:gd name="T14" fmla="*/ 16 w 33"/>
                            <a:gd name="T15" fmla="*/ 40 h 49"/>
                            <a:gd name="T16" fmla="*/ 16 w 33"/>
                            <a:gd name="T17" fmla="*/ 32 h 49"/>
                            <a:gd name="T18" fmla="*/ 16 w 33"/>
                            <a:gd name="T19" fmla="*/ 24 h 49"/>
                            <a:gd name="T20" fmla="*/ 16 w 33"/>
                            <a:gd name="T21" fmla="*/ 16 h 49"/>
                            <a:gd name="T22" fmla="*/ 24 w 33"/>
                            <a:gd name="T23" fmla="*/ 16 h 49"/>
                            <a:gd name="T24" fmla="*/ 24 w 33"/>
                            <a:gd name="T25" fmla="*/ 8 h 49"/>
                            <a:gd name="T26" fmla="*/ 32 w 33"/>
                            <a:gd name="T27" fmla="*/ 8 h 49"/>
                            <a:gd name="T28" fmla="*/ 32 w 33"/>
                            <a:gd name="T29" fmla="*/ 0 h 49"/>
                            <a:gd name="T30" fmla="*/ 24 w 33"/>
                            <a:gd name="T3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9">
                              <a:moveTo>
                                <a:pt x="24" y="0"/>
                              </a:moveTo>
                              <a:lnTo>
                                <a:pt x="16" y="8"/>
                              </a:lnTo>
                              <a:lnTo>
                                <a:pt x="8" y="16"/>
                              </a:lnTo>
                              <a:lnTo>
                                <a:pt x="0" y="16"/>
                              </a:lnTo>
                              <a:lnTo>
                                <a:pt x="8" y="24"/>
                              </a:lnTo>
                              <a:lnTo>
                                <a:pt x="8" y="40"/>
                              </a:lnTo>
                              <a:lnTo>
                                <a:pt x="8" y="48"/>
                              </a:lnTo>
                              <a:lnTo>
                                <a:pt x="16" y="40"/>
                              </a:lnTo>
                              <a:lnTo>
                                <a:pt x="16" y="32"/>
                              </a:lnTo>
                              <a:lnTo>
                                <a:pt x="16" y="24"/>
                              </a:lnTo>
                              <a:lnTo>
                                <a:pt x="16" y="16"/>
                              </a:lnTo>
                              <a:lnTo>
                                <a:pt x="24" y="16"/>
                              </a:lnTo>
                              <a:lnTo>
                                <a:pt x="24" y="8"/>
                              </a:lnTo>
                              <a:lnTo>
                                <a:pt x="32" y="8"/>
                              </a:lnTo>
                              <a:lnTo>
                                <a:pt x="32" y="0"/>
                              </a:lnTo>
                              <a:lnTo>
                                <a:pt x="24" y="0"/>
                              </a:lnTo>
                            </a:path>
                          </a:pathLst>
                        </a:custGeom>
                        <a:noFill/>
                        <a:ln w="12700" cap="rnd" cmpd="sng">
                          <a:solidFill>
                            <a:srgbClr val="BF3F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22" name="Freeform 146">
                          <a:extLst>
                            <a:ext uri="{FF2B5EF4-FFF2-40B4-BE49-F238E27FC236}">
                              <a16:creationId xmlns:a16="http://schemas.microsoft.com/office/drawing/2014/main" id="{465D0242-04DE-2B30-1ADB-E06D97471EC0}"/>
                            </a:ext>
                          </a:extLst>
                        </p:cNvPr>
                        <p:cNvSpPr>
                          <a:spLocks/>
                        </p:cNvSpPr>
                        <p:nvPr/>
                      </p:nvSpPr>
                      <p:spPr bwMode="auto">
                        <a:xfrm>
                          <a:off x="1885" y="3458"/>
                          <a:ext cx="17" cy="17"/>
                        </a:xfrm>
                        <a:custGeom>
                          <a:avLst/>
                          <a:gdLst>
                            <a:gd name="T0" fmla="*/ 0 w 17"/>
                            <a:gd name="T1" fmla="*/ 0 h 17"/>
                            <a:gd name="T2" fmla="*/ 16 w 17"/>
                            <a:gd name="T3" fmla="*/ 0 h 17"/>
                            <a:gd name="T4" fmla="*/ 0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0" y="16"/>
                              </a:lnTo>
                              <a:lnTo>
                                <a:pt x="0" y="0"/>
                              </a:lnTo>
                            </a:path>
                          </a:pathLst>
                        </a:custGeom>
                        <a:solidFill>
                          <a:srgbClr val="FF00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23" name="Freeform 147">
                          <a:extLst>
                            <a:ext uri="{FF2B5EF4-FFF2-40B4-BE49-F238E27FC236}">
                              <a16:creationId xmlns:a16="http://schemas.microsoft.com/office/drawing/2014/main" id="{E7689488-6ED1-298B-3A86-6990DCA39EE9}"/>
                            </a:ext>
                          </a:extLst>
                        </p:cNvPr>
                        <p:cNvSpPr>
                          <a:spLocks/>
                        </p:cNvSpPr>
                        <p:nvPr/>
                      </p:nvSpPr>
                      <p:spPr bwMode="auto">
                        <a:xfrm>
                          <a:off x="1885" y="3458"/>
                          <a:ext cx="17" cy="17"/>
                        </a:xfrm>
                        <a:custGeom>
                          <a:avLst/>
                          <a:gdLst>
                            <a:gd name="T0" fmla="*/ 0 w 17"/>
                            <a:gd name="T1" fmla="*/ 0 h 17"/>
                            <a:gd name="T2" fmla="*/ 16 w 17"/>
                            <a:gd name="T3" fmla="*/ 0 h 17"/>
                            <a:gd name="T4" fmla="*/ 0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0" y="16"/>
                              </a:lnTo>
                              <a:lnTo>
                                <a:pt x="0" y="0"/>
                              </a:lnTo>
                            </a:path>
                          </a:pathLst>
                        </a:custGeom>
                        <a:solidFill>
                          <a:srgbClr val="FF001F"/>
                        </a:solidFill>
                        <a:ln w="12700" cap="rnd" cmpd="sng">
                          <a:solidFill>
                            <a:srgbClr val="FF001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75924" name="Freeform 148">
                    <a:extLst>
                      <a:ext uri="{FF2B5EF4-FFF2-40B4-BE49-F238E27FC236}">
                        <a16:creationId xmlns:a16="http://schemas.microsoft.com/office/drawing/2014/main" id="{18E20A74-E018-8B38-59A0-59F5A42BA800}"/>
                      </a:ext>
                    </a:extLst>
                  </p:cNvPr>
                  <p:cNvSpPr>
                    <a:spLocks/>
                  </p:cNvSpPr>
                  <p:nvPr/>
                </p:nvSpPr>
                <p:spPr bwMode="auto">
                  <a:xfrm>
                    <a:off x="1893" y="3434"/>
                    <a:ext cx="163" cy="195"/>
                  </a:xfrm>
                  <a:custGeom>
                    <a:avLst/>
                    <a:gdLst>
                      <a:gd name="T0" fmla="*/ 62 w 163"/>
                      <a:gd name="T1" fmla="*/ 0 h 195"/>
                      <a:gd name="T2" fmla="*/ 154 w 163"/>
                      <a:gd name="T3" fmla="*/ 23 h 195"/>
                      <a:gd name="T4" fmla="*/ 147 w 163"/>
                      <a:gd name="T5" fmla="*/ 23 h 195"/>
                      <a:gd name="T6" fmla="*/ 162 w 163"/>
                      <a:gd name="T7" fmla="*/ 31 h 195"/>
                      <a:gd name="T8" fmla="*/ 108 w 163"/>
                      <a:gd name="T9" fmla="*/ 194 h 195"/>
                      <a:gd name="T10" fmla="*/ 39 w 163"/>
                      <a:gd name="T11" fmla="*/ 186 h 195"/>
                      <a:gd name="T12" fmla="*/ 0 w 163"/>
                      <a:gd name="T13" fmla="*/ 163 h 195"/>
                      <a:gd name="T14" fmla="*/ 62 w 163"/>
                      <a:gd name="T15" fmla="*/ 0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95">
                        <a:moveTo>
                          <a:pt x="62" y="0"/>
                        </a:moveTo>
                        <a:lnTo>
                          <a:pt x="154" y="23"/>
                        </a:lnTo>
                        <a:lnTo>
                          <a:pt x="147" y="23"/>
                        </a:lnTo>
                        <a:lnTo>
                          <a:pt x="162" y="31"/>
                        </a:lnTo>
                        <a:lnTo>
                          <a:pt x="108" y="194"/>
                        </a:lnTo>
                        <a:lnTo>
                          <a:pt x="39" y="186"/>
                        </a:lnTo>
                        <a:lnTo>
                          <a:pt x="0" y="163"/>
                        </a:lnTo>
                        <a:lnTo>
                          <a:pt x="62" y="0"/>
                        </a:lnTo>
                      </a:path>
                    </a:pathLst>
                  </a:custGeom>
                  <a:solidFill>
                    <a:srgbClr val="9FB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25" name="Freeform 149">
                    <a:extLst>
                      <a:ext uri="{FF2B5EF4-FFF2-40B4-BE49-F238E27FC236}">
                        <a16:creationId xmlns:a16="http://schemas.microsoft.com/office/drawing/2014/main" id="{DE433D56-CACA-7B19-4BD3-98D85991C703}"/>
                      </a:ext>
                    </a:extLst>
                  </p:cNvPr>
                  <p:cNvSpPr>
                    <a:spLocks/>
                  </p:cNvSpPr>
                  <p:nvPr/>
                </p:nvSpPr>
                <p:spPr bwMode="auto">
                  <a:xfrm>
                    <a:off x="1893" y="3434"/>
                    <a:ext cx="163" cy="195"/>
                  </a:xfrm>
                  <a:custGeom>
                    <a:avLst/>
                    <a:gdLst>
                      <a:gd name="T0" fmla="*/ 62 w 163"/>
                      <a:gd name="T1" fmla="*/ 0 h 195"/>
                      <a:gd name="T2" fmla="*/ 154 w 163"/>
                      <a:gd name="T3" fmla="*/ 23 h 195"/>
                      <a:gd name="T4" fmla="*/ 147 w 163"/>
                      <a:gd name="T5" fmla="*/ 23 h 195"/>
                      <a:gd name="T6" fmla="*/ 162 w 163"/>
                      <a:gd name="T7" fmla="*/ 31 h 195"/>
                      <a:gd name="T8" fmla="*/ 108 w 163"/>
                      <a:gd name="T9" fmla="*/ 194 h 195"/>
                      <a:gd name="T10" fmla="*/ 39 w 163"/>
                      <a:gd name="T11" fmla="*/ 186 h 195"/>
                      <a:gd name="T12" fmla="*/ 0 w 163"/>
                      <a:gd name="T13" fmla="*/ 163 h 195"/>
                      <a:gd name="T14" fmla="*/ 62 w 163"/>
                      <a:gd name="T15" fmla="*/ 0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95">
                        <a:moveTo>
                          <a:pt x="62" y="0"/>
                        </a:moveTo>
                        <a:lnTo>
                          <a:pt x="154" y="23"/>
                        </a:lnTo>
                        <a:lnTo>
                          <a:pt x="147" y="23"/>
                        </a:lnTo>
                        <a:lnTo>
                          <a:pt x="162" y="31"/>
                        </a:lnTo>
                        <a:lnTo>
                          <a:pt x="108" y="194"/>
                        </a:lnTo>
                        <a:lnTo>
                          <a:pt x="39" y="186"/>
                        </a:lnTo>
                        <a:lnTo>
                          <a:pt x="0" y="163"/>
                        </a:lnTo>
                        <a:lnTo>
                          <a:pt x="62" y="0"/>
                        </a:lnTo>
                      </a:path>
                    </a:pathLst>
                  </a:custGeom>
                  <a:solidFill>
                    <a:srgbClr val="9FB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26" name="Freeform 150">
                    <a:extLst>
                      <a:ext uri="{FF2B5EF4-FFF2-40B4-BE49-F238E27FC236}">
                        <a16:creationId xmlns:a16="http://schemas.microsoft.com/office/drawing/2014/main" id="{FDF01A63-456F-BB1A-F680-E3F71E864AA6}"/>
                      </a:ext>
                    </a:extLst>
                  </p:cNvPr>
                  <p:cNvSpPr>
                    <a:spLocks/>
                  </p:cNvSpPr>
                  <p:nvPr/>
                </p:nvSpPr>
                <p:spPr bwMode="auto">
                  <a:xfrm>
                    <a:off x="1861" y="3562"/>
                    <a:ext cx="171" cy="91"/>
                  </a:xfrm>
                  <a:custGeom>
                    <a:avLst/>
                    <a:gdLst>
                      <a:gd name="T0" fmla="*/ 155 w 171"/>
                      <a:gd name="T1" fmla="*/ 0 h 91"/>
                      <a:gd name="T2" fmla="*/ 155 w 171"/>
                      <a:gd name="T3" fmla="*/ 0 h 91"/>
                      <a:gd name="T4" fmla="*/ 162 w 171"/>
                      <a:gd name="T5" fmla="*/ 23 h 91"/>
                      <a:gd name="T6" fmla="*/ 162 w 171"/>
                      <a:gd name="T7" fmla="*/ 30 h 91"/>
                      <a:gd name="T8" fmla="*/ 162 w 171"/>
                      <a:gd name="T9" fmla="*/ 53 h 91"/>
                      <a:gd name="T10" fmla="*/ 170 w 171"/>
                      <a:gd name="T11" fmla="*/ 60 h 91"/>
                      <a:gd name="T12" fmla="*/ 170 w 171"/>
                      <a:gd name="T13" fmla="*/ 68 h 91"/>
                      <a:gd name="T14" fmla="*/ 170 w 171"/>
                      <a:gd name="T15" fmla="*/ 75 h 91"/>
                      <a:gd name="T16" fmla="*/ 170 w 171"/>
                      <a:gd name="T17" fmla="*/ 83 h 91"/>
                      <a:gd name="T18" fmla="*/ 162 w 171"/>
                      <a:gd name="T19" fmla="*/ 83 h 91"/>
                      <a:gd name="T20" fmla="*/ 139 w 171"/>
                      <a:gd name="T21" fmla="*/ 90 h 91"/>
                      <a:gd name="T22" fmla="*/ 116 w 171"/>
                      <a:gd name="T23" fmla="*/ 90 h 91"/>
                      <a:gd name="T24" fmla="*/ 93 w 171"/>
                      <a:gd name="T25" fmla="*/ 83 h 91"/>
                      <a:gd name="T26" fmla="*/ 77 w 171"/>
                      <a:gd name="T27" fmla="*/ 90 h 91"/>
                      <a:gd name="T28" fmla="*/ 62 w 171"/>
                      <a:gd name="T29" fmla="*/ 90 h 91"/>
                      <a:gd name="T30" fmla="*/ 54 w 171"/>
                      <a:gd name="T31" fmla="*/ 90 h 91"/>
                      <a:gd name="T32" fmla="*/ 46 w 171"/>
                      <a:gd name="T33" fmla="*/ 83 h 91"/>
                      <a:gd name="T34" fmla="*/ 39 w 171"/>
                      <a:gd name="T35" fmla="*/ 83 h 91"/>
                      <a:gd name="T36" fmla="*/ 23 w 171"/>
                      <a:gd name="T37" fmla="*/ 83 h 91"/>
                      <a:gd name="T38" fmla="*/ 15 w 171"/>
                      <a:gd name="T39" fmla="*/ 75 h 91"/>
                      <a:gd name="T40" fmla="*/ 8 w 171"/>
                      <a:gd name="T41" fmla="*/ 68 h 91"/>
                      <a:gd name="T42" fmla="*/ 8 w 171"/>
                      <a:gd name="T43" fmla="*/ 60 h 91"/>
                      <a:gd name="T44" fmla="*/ 8 w 171"/>
                      <a:gd name="T45" fmla="*/ 53 h 91"/>
                      <a:gd name="T46" fmla="*/ 0 w 171"/>
                      <a:gd name="T47" fmla="*/ 45 h 91"/>
                      <a:gd name="T48" fmla="*/ 8 w 171"/>
                      <a:gd name="T49" fmla="*/ 45 h 91"/>
                      <a:gd name="T50" fmla="*/ 15 w 171"/>
                      <a:gd name="T51" fmla="*/ 53 h 91"/>
                      <a:gd name="T52" fmla="*/ 23 w 171"/>
                      <a:gd name="T53" fmla="*/ 53 h 91"/>
                      <a:gd name="T54" fmla="*/ 15 w 171"/>
                      <a:gd name="T55" fmla="*/ 45 h 91"/>
                      <a:gd name="T56" fmla="*/ 23 w 171"/>
                      <a:gd name="T57" fmla="*/ 38 h 91"/>
                      <a:gd name="T58" fmla="*/ 31 w 171"/>
                      <a:gd name="T59" fmla="*/ 38 h 91"/>
                      <a:gd name="T60" fmla="*/ 39 w 171"/>
                      <a:gd name="T61" fmla="*/ 38 h 91"/>
                      <a:gd name="T62" fmla="*/ 46 w 171"/>
                      <a:gd name="T63" fmla="*/ 38 h 91"/>
                      <a:gd name="T64" fmla="*/ 54 w 171"/>
                      <a:gd name="T65" fmla="*/ 38 h 91"/>
                      <a:gd name="T66" fmla="*/ 46 w 171"/>
                      <a:gd name="T67" fmla="*/ 38 h 91"/>
                      <a:gd name="T68" fmla="*/ 39 w 171"/>
                      <a:gd name="T69" fmla="*/ 38 h 91"/>
                      <a:gd name="T70" fmla="*/ 31 w 171"/>
                      <a:gd name="T71" fmla="*/ 38 h 91"/>
                      <a:gd name="T72" fmla="*/ 23 w 171"/>
                      <a:gd name="T73" fmla="*/ 30 h 91"/>
                      <a:gd name="T74" fmla="*/ 31 w 171"/>
                      <a:gd name="T75" fmla="*/ 30 h 91"/>
                      <a:gd name="T76" fmla="*/ 46 w 171"/>
                      <a:gd name="T77" fmla="*/ 30 h 91"/>
                      <a:gd name="T78" fmla="*/ 54 w 171"/>
                      <a:gd name="T79" fmla="*/ 30 h 91"/>
                      <a:gd name="T80" fmla="*/ 62 w 171"/>
                      <a:gd name="T81" fmla="*/ 30 h 91"/>
                      <a:gd name="T82" fmla="*/ 70 w 171"/>
                      <a:gd name="T83" fmla="*/ 30 h 91"/>
                      <a:gd name="T84" fmla="*/ 70 w 171"/>
                      <a:gd name="T85" fmla="*/ 38 h 91"/>
                      <a:gd name="T86" fmla="*/ 77 w 171"/>
                      <a:gd name="T87" fmla="*/ 38 h 91"/>
                      <a:gd name="T88" fmla="*/ 85 w 171"/>
                      <a:gd name="T89" fmla="*/ 45 h 91"/>
                      <a:gd name="T90" fmla="*/ 85 w 171"/>
                      <a:gd name="T91" fmla="*/ 53 h 91"/>
                      <a:gd name="T92" fmla="*/ 100 w 171"/>
                      <a:gd name="T93" fmla="*/ 53 h 91"/>
                      <a:gd name="T94" fmla="*/ 108 w 171"/>
                      <a:gd name="T95" fmla="*/ 53 h 91"/>
                      <a:gd name="T96" fmla="*/ 131 w 171"/>
                      <a:gd name="T97" fmla="*/ 45 h 91"/>
                      <a:gd name="T98" fmla="*/ 139 w 171"/>
                      <a:gd name="T99" fmla="*/ 30 h 91"/>
                      <a:gd name="T100" fmla="*/ 147 w 171"/>
                      <a:gd name="T101" fmla="*/ 15 h 91"/>
                      <a:gd name="T102" fmla="*/ 155 w 171"/>
                      <a:gd name="T10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1" h="91">
                        <a:moveTo>
                          <a:pt x="155" y="0"/>
                        </a:moveTo>
                        <a:lnTo>
                          <a:pt x="155" y="0"/>
                        </a:lnTo>
                        <a:lnTo>
                          <a:pt x="162" y="23"/>
                        </a:lnTo>
                        <a:lnTo>
                          <a:pt x="162" y="30"/>
                        </a:lnTo>
                        <a:lnTo>
                          <a:pt x="162" y="53"/>
                        </a:lnTo>
                        <a:lnTo>
                          <a:pt x="170" y="60"/>
                        </a:lnTo>
                        <a:lnTo>
                          <a:pt x="170" y="68"/>
                        </a:lnTo>
                        <a:lnTo>
                          <a:pt x="170" y="75"/>
                        </a:lnTo>
                        <a:lnTo>
                          <a:pt x="170" y="83"/>
                        </a:lnTo>
                        <a:lnTo>
                          <a:pt x="162" y="83"/>
                        </a:lnTo>
                        <a:lnTo>
                          <a:pt x="139" y="90"/>
                        </a:lnTo>
                        <a:lnTo>
                          <a:pt x="116" y="90"/>
                        </a:lnTo>
                        <a:lnTo>
                          <a:pt x="93" y="83"/>
                        </a:lnTo>
                        <a:lnTo>
                          <a:pt x="77" y="90"/>
                        </a:lnTo>
                        <a:lnTo>
                          <a:pt x="62" y="90"/>
                        </a:lnTo>
                        <a:lnTo>
                          <a:pt x="54" y="90"/>
                        </a:lnTo>
                        <a:lnTo>
                          <a:pt x="46" y="83"/>
                        </a:lnTo>
                        <a:lnTo>
                          <a:pt x="39" y="83"/>
                        </a:lnTo>
                        <a:lnTo>
                          <a:pt x="23" y="83"/>
                        </a:lnTo>
                        <a:lnTo>
                          <a:pt x="15" y="75"/>
                        </a:lnTo>
                        <a:lnTo>
                          <a:pt x="8" y="68"/>
                        </a:lnTo>
                        <a:lnTo>
                          <a:pt x="8" y="60"/>
                        </a:lnTo>
                        <a:lnTo>
                          <a:pt x="8" y="53"/>
                        </a:lnTo>
                        <a:lnTo>
                          <a:pt x="0" y="45"/>
                        </a:lnTo>
                        <a:lnTo>
                          <a:pt x="8" y="45"/>
                        </a:lnTo>
                        <a:lnTo>
                          <a:pt x="15" y="53"/>
                        </a:lnTo>
                        <a:lnTo>
                          <a:pt x="23" y="53"/>
                        </a:lnTo>
                        <a:lnTo>
                          <a:pt x="15" y="45"/>
                        </a:lnTo>
                        <a:lnTo>
                          <a:pt x="23" y="38"/>
                        </a:lnTo>
                        <a:lnTo>
                          <a:pt x="31" y="38"/>
                        </a:lnTo>
                        <a:lnTo>
                          <a:pt x="39" y="38"/>
                        </a:lnTo>
                        <a:lnTo>
                          <a:pt x="46" y="38"/>
                        </a:lnTo>
                        <a:lnTo>
                          <a:pt x="54" y="38"/>
                        </a:lnTo>
                        <a:lnTo>
                          <a:pt x="46" y="38"/>
                        </a:lnTo>
                        <a:lnTo>
                          <a:pt x="39" y="38"/>
                        </a:lnTo>
                        <a:lnTo>
                          <a:pt x="31" y="38"/>
                        </a:lnTo>
                        <a:lnTo>
                          <a:pt x="23" y="30"/>
                        </a:lnTo>
                        <a:lnTo>
                          <a:pt x="31" y="30"/>
                        </a:lnTo>
                        <a:lnTo>
                          <a:pt x="46" y="30"/>
                        </a:lnTo>
                        <a:lnTo>
                          <a:pt x="54" y="30"/>
                        </a:lnTo>
                        <a:lnTo>
                          <a:pt x="62" y="30"/>
                        </a:lnTo>
                        <a:lnTo>
                          <a:pt x="70" y="30"/>
                        </a:lnTo>
                        <a:lnTo>
                          <a:pt x="70" y="38"/>
                        </a:lnTo>
                        <a:lnTo>
                          <a:pt x="77" y="38"/>
                        </a:lnTo>
                        <a:lnTo>
                          <a:pt x="85" y="45"/>
                        </a:lnTo>
                        <a:lnTo>
                          <a:pt x="85" y="53"/>
                        </a:lnTo>
                        <a:lnTo>
                          <a:pt x="100" y="53"/>
                        </a:lnTo>
                        <a:lnTo>
                          <a:pt x="108" y="53"/>
                        </a:lnTo>
                        <a:lnTo>
                          <a:pt x="131" y="45"/>
                        </a:lnTo>
                        <a:lnTo>
                          <a:pt x="139" y="30"/>
                        </a:lnTo>
                        <a:lnTo>
                          <a:pt x="147" y="15"/>
                        </a:lnTo>
                        <a:lnTo>
                          <a:pt x="155" y="0"/>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27" name="Freeform 151">
                    <a:extLst>
                      <a:ext uri="{FF2B5EF4-FFF2-40B4-BE49-F238E27FC236}">
                        <a16:creationId xmlns:a16="http://schemas.microsoft.com/office/drawing/2014/main" id="{055E5E68-E531-2470-8DBE-4137FB577FA5}"/>
                      </a:ext>
                    </a:extLst>
                  </p:cNvPr>
                  <p:cNvSpPr>
                    <a:spLocks/>
                  </p:cNvSpPr>
                  <p:nvPr/>
                </p:nvSpPr>
                <p:spPr bwMode="auto">
                  <a:xfrm>
                    <a:off x="1861" y="3562"/>
                    <a:ext cx="171" cy="91"/>
                  </a:xfrm>
                  <a:custGeom>
                    <a:avLst/>
                    <a:gdLst>
                      <a:gd name="T0" fmla="*/ 155 w 171"/>
                      <a:gd name="T1" fmla="*/ 0 h 91"/>
                      <a:gd name="T2" fmla="*/ 162 w 171"/>
                      <a:gd name="T3" fmla="*/ 23 h 91"/>
                      <a:gd name="T4" fmla="*/ 162 w 171"/>
                      <a:gd name="T5" fmla="*/ 30 h 91"/>
                      <a:gd name="T6" fmla="*/ 162 w 171"/>
                      <a:gd name="T7" fmla="*/ 53 h 91"/>
                      <a:gd name="T8" fmla="*/ 170 w 171"/>
                      <a:gd name="T9" fmla="*/ 60 h 91"/>
                      <a:gd name="T10" fmla="*/ 170 w 171"/>
                      <a:gd name="T11" fmla="*/ 68 h 91"/>
                      <a:gd name="T12" fmla="*/ 170 w 171"/>
                      <a:gd name="T13" fmla="*/ 75 h 91"/>
                      <a:gd name="T14" fmla="*/ 170 w 171"/>
                      <a:gd name="T15" fmla="*/ 83 h 91"/>
                      <a:gd name="T16" fmla="*/ 162 w 171"/>
                      <a:gd name="T17" fmla="*/ 83 h 91"/>
                      <a:gd name="T18" fmla="*/ 139 w 171"/>
                      <a:gd name="T19" fmla="*/ 90 h 91"/>
                      <a:gd name="T20" fmla="*/ 116 w 171"/>
                      <a:gd name="T21" fmla="*/ 90 h 91"/>
                      <a:gd name="T22" fmla="*/ 93 w 171"/>
                      <a:gd name="T23" fmla="*/ 83 h 91"/>
                      <a:gd name="T24" fmla="*/ 77 w 171"/>
                      <a:gd name="T25" fmla="*/ 90 h 91"/>
                      <a:gd name="T26" fmla="*/ 62 w 171"/>
                      <a:gd name="T27" fmla="*/ 90 h 91"/>
                      <a:gd name="T28" fmla="*/ 54 w 171"/>
                      <a:gd name="T29" fmla="*/ 90 h 91"/>
                      <a:gd name="T30" fmla="*/ 46 w 171"/>
                      <a:gd name="T31" fmla="*/ 83 h 91"/>
                      <a:gd name="T32" fmla="*/ 39 w 171"/>
                      <a:gd name="T33" fmla="*/ 83 h 91"/>
                      <a:gd name="T34" fmla="*/ 23 w 171"/>
                      <a:gd name="T35" fmla="*/ 83 h 91"/>
                      <a:gd name="T36" fmla="*/ 15 w 171"/>
                      <a:gd name="T37" fmla="*/ 75 h 91"/>
                      <a:gd name="T38" fmla="*/ 8 w 171"/>
                      <a:gd name="T39" fmla="*/ 68 h 91"/>
                      <a:gd name="T40" fmla="*/ 8 w 171"/>
                      <a:gd name="T41" fmla="*/ 60 h 91"/>
                      <a:gd name="T42" fmla="*/ 8 w 171"/>
                      <a:gd name="T43" fmla="*/ 53 h 91"/>
                      <a:gd name="T44" fmla="*/ 0 w 171"/>
                      <a:gd name="T45" fmla="*/ 45 h 91"/>
                      <a:gd name="T46" fmla="*/ 8 w 171"/>
                      <a:gd name="T47" fmla="*/ 45 h 91"/>
                      <a:gd name="T48" fmla="*/ 15 w 171"/>
                      <a:gd name="T49" fmla="*/ 53 h 91"/>
                      <a:gd name="T50" fmla="*/ 23 w 171"/>
                      <a:gd name="T51" fmla="*/ 53 h 91"/>
                      <a:gd name="T52" fmla="*/ 15 w 171"/>
                      <a:gd name="T53" fmla="*/ 45 h 91"/>
                      <a:gd name="T54" fmla="*/ 23 w 171"/>
                      <a:gd name="T55" fmla="*/ 38 h 91"/>
                      <a:gd name="T56" fmla="*/ 31 w 171"/>
                      <a:gd name="T57" fmla="*/ 38 h 91"/>
                      <a:gd name="T58" fmla="*/ 39 w 171"/>
                      <a:gd name="T59" fmla="*/ 38 h 91"/>
                      <a:gd name="T60" fmla="*/ 46 w 171"/>
                      <a:gd name="T61" fmla="*/ 38 h 91"/>
                      <a:gd name="T62" fmla="*/ 54 w 171"/>
                      <a:gd name="T63" fmla="*/ 38 h 91"/>
                      <a:gd name="T64" fmla="*/ 46 w 171"/>
                      <a:gd name="T65" fmla="*/ 38 h 91"/>
                      <a:gd name="T66" fmla="*/ 39 w 171"/>
                      <a:gd name="T67" fmla="*/ 38 h 91"/>
                      <a:gd name="T68" fmla="*/ 31 w 171"/>
                      <a:gd name="T69" fmla="*/ 38 h 91"/>
                      <a:gd name="T70" fmla="*/ 23 w 171"/>
                      <a:gd name="T71" fmla="*/ 30 h 91"/>
                      <a:gd name="T72" fmla="*/ 31 w 171"/>
                      <a:gd name="T73" fmla="*/ 30 h 91"/>
                      <a:gd name="T74" fmla="*/ 46 w 171"/>
                      <a:gd name="T75" fmla="*/ 30 h 91"/>
                      <a:gd name="T76" fmla="*/ 54 w 171"/>
                      <a:gd name="T77" fmla="*/ 30 h 91"/>
                      <a:gd name="T78" fmla="*/ 62 w 171"/>
                      <a:gd name="T79" fmla="*/ 30 h 91"/>
                      <a:gd name="T80" fmla="*/ 70 w 171"/>
                      <a:gd name="T81" fmla="*/ 30 h 91"/>
                      <a:gd name="T82" fmla="*/ 70 w 171"/>
                      <a:gd name="T83" fmla="*/ 38 h 91"/>
                      <a:gd name="T84" fmla="*/ 77 w 171"/>
                      <a:gd name="T85" fmla="*/ 38 h 91"/>
                      <a:gd name="T86" fmla="*/ 85 w 171"/>
                      <a:gd name="T87" fmla="*/ 45 h 91"/>
                      <a:gd name="T88" fmla="*/ 85 w 171"/>
                      <a:gd name="T89" fmla="*/ 53 h 91"/>
                      <a:gd name="T90" fmla="*/ 100 w 171"/>
                      <a:gd name="T91" fmla="*/ 53 h 91"/>
                      <a:gd name="T92" fmla="*/ 108 w 171"/>
                      <a:gd name="T93" fmla="*/ 53 h 91"/>
                      <a:gd name="T94" fmla="*/ 131 w 171"/>
                      <a:gd name="T95" fmla="*/ 45 h 91"/>
                      <a:gd name="T96" fmla="*/ 139 w 171"/>
                      <a:gd name="T97" fmla="*/ 30 h 91"/>
                      <a:gd name="T98" fmla="*/ 147 w 171"/>
                      <a:gd name="T99" fmla="*/ 15 h 91"/>
                      <a:gd name="T100" fmla="*/ 155 w 171"/>
                      <a:gd name="T101"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1" h="91">
                        <a:moveTo>
                          <a:pt x="155" y="0"/>
                        </a:moveTo>
                        <a:lnTo>
                          <a:pt x="162" y="23"/>
                        </a:lnTo>
                        <a:lnTo>
                          <a:pt x="162" y="30"/>
                        </a:lnTo>
                        <a:lnTo>
                          <a:pt x="162" y="53"/>
                        </a:lnTo>
                        <a:lnTo>
                          <a:pt x="170" y="60"/>
                        </a:lnTo>
                        <a:lnTo>
                          <a:pt x="170" y="68"/>
                        </a:lnTo>
                        <a:lnTo>
                          <a:pt x="170" y="75"/>
                        </a:lnTo>
                        <a:lnTo>
                          <a:pt x="170" y="83"/>
                        </a:lnTo>
                        <a:lnTo>
                          <a:pt x="162" y="83"/>
                        </a:lnTo>
                        <a:lnTo>
                          <a:pt x="139" y="90"/>
                        </a:lnTo>
                        <a:lnTo>
                          <a:pt x="116" y="90"/>
                        </a:lnTo>
                        <a:lnTo>
                          <a:pt x="93" y="83"/>
                        </a:lnTo>
                        <a:lnTo>
                          <a:pt x="77" y="90"/>
                        </a:lnTo>
                        <a:lnTo>
                          <a:pt x="62" y="90"/>
                        </a:lnTo>
                        <a:lnTo>
                          <a:pt x="54" y="90"/>
                        </a:lnTo>
                        <a:lnTo>
                          <a:pt x="46" y="83"/>
                        </a:lnTo>
                        <a:lnTo>
                          <a:pt x="39" y="83"/>
                        </a:lnTo>
                        <a:lnTo>
                          <a:pt x="23" y="83"/>
                        </a:lnTo>
                        <a:lnTo>
                          <a:pt x="15" y="75"/>
                        </a:lnTo>
                        <a:lnTo>
                          <a:pt x="8" y="68"/>
                        </a:lnTo>
                        <a:lnTo>
                          <a:pt x="8" y="60"/>
                        </a:lnTo>
                        <a:lnTo>
                          <a:pt x="8" y="53"/>
                        </a:lnTo>
                        <a:lnTo>
                          <a:pt x="0" y="45"/>
                        </a:lnTo>
                        <a:lnTo>
                          <a:pt x="8" y="45"/>
                        </a:lnTo>
                        <a:lnTo>
                          <a:pt x="15" y="53"/>
                        </a:lnTo>
                        <a:lnTo>
                          <a:pt x="23" y="53"/>
                        </a:lnTo>
                        <a:lnTo>
                          <a:pt x="15" y="45"/>
                        </a:lnTo>
                        <a:lnTo>
                          <a:pt x="23" y="38"/>
                        </a:lnTo>
                        <a:lnTo>
                          <a:pt x="31" y="38"/>
                        </a:lnTo>
                        <a:lnTo>
                          <a:pt x="39" y="38"/>
                        </a:lnTo>
                        <a:lnTo>
                          <a:pt x="46" y="38"/>
                        </a:lnTo>
                        <a:lnTo>
                          <a:pt x="54" y="38"/>
                        </a:lnTo>
                        <a:lnTo>
                          <a:pt x="46" y="38"/>
                        </a:lnTo>
                        <a:lnTo>
                          <a:pt x="39" y="38"/>
                        </a:lnTo>
                        <a:lnTo>
                          <a:pt x="31" y="38"/>
                        </a:lnTo>
                        <a:lnTo>
                          <a:pt x="23" y="30"/>
                        </a:lnTo>
                        <a:lnTo>
                          <a:pt x="31" y="30"/>
                        </a:lnTo>
                        <a:lnTo>
                          <a:pt x="46" y="30"/>
                        </a:lnTo>
                        <a:lnTo>
                          <a:pt x="54" y="30"/>
                        </a:lnTo>
                        <a:lnTo>
                          <a:pt x="62" y="30"/>
                        </a:lnTo>
                        <a:lnTo>
                          <a:pt x="70" y="30"/>
                        </a:lnTo>
                        <a:lnTo>
                          <a:pt x="70" y="38"/>
                        </a:lnTo>
                        <a:lnTo>
                          <a:pt x="77" y="38"/>
                        </a:lnTo>
                        <a:lnTo>
                          <a:pt x="85" y="45"/>
                        </a:lnTo>
                        <a:lnTo>
                          <a:pt x="85" y="53"/>
                        </a:lnTo>
                        <a:lnTo>
                          <a:pt x="100" y="53"/>
                        </a:lnTo>
                        <a:lnTo>
                          <a:pt x="108" y="53"/>
                        </a:lnTo>
                        <a:lnTo>
                          <a:pt x="131" y="45"/>
                        </a:lnTo>
                        <a:lnTo>
                          <a:pt x="139" y="30"/>
                        </a:lnTo>
                        <a:lnTo>
                          <a:pt x="147" y="15"/>
                        </a:lnTo>
                        <a:lnTo>
                          <a:pt x="155" y="0"/>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28" name="Freeform 152">
                    <a:extLst>
                      <a:ext uri="{FF2B5EF4-FFF2-40B4-BE49-F238E27FC236}">
                        <a16:creationId xmlns:a16="http://schemas.microsoft.com/office/drawing/2014/main" id="{AF1D3CBF-6B4C-04A3-DFE9-FDB19BBF82AD}"/>
                      </a:ext>
                    </a:extLst>
                  </p:cNvPr>
                  <p:cNvSpPr>
                    <a:spLocks/>
                  </p:cNvSpPr>
                  <p:nvPr/>
                </p:nvSpPr>
                <p:spPr bwMode="auto">
                  <a:xfrm>
                    <a:off x="1861" y="3554"/>
                    <a:ext cx="177" cy="105"/>
                  </a:xfrm>
                  <a:custGeom>
                    <a:avLst/>
                    <a:gdLst>
                      <a:gd name="T0" fmla="*/ 160 w 177"/>
                      <a:gd name="T1" fmla="*/ 0 h 105"/>
                      <a:gd name="T2" fmla="*/ 160 w 177"/>
                      <a:gd name="T3" fmla="*/ 8 h 105"/>
                      <a:gd name="T4" fmla="*/ 168 w 177"/>
                      <a:gd name="T5" fmla="*/ 32 h 105"/>
                      <a:gd name="T6" fmla="*/ 168 w 177"/>
                      <a:gd name="T7" fmla="*/ 40 h 105"/>
                      <a:gd name="T8" fmla="*/ 168 w 177"/>
                      <a:gd name="T9" fmla="*/ 64 h 105"/>
                      <a:gd name="T10" fmla="*/ 176 w 177"/>
                      <a:gd name="T11" fmla="*/ 72 h 105"/>
                      <a:gd name="T12" fmla="*/ 176 w 177"/>
                      <a:gd name="T13" fmla="*/ 80 h 105"/>
                      <a:gd name="T14" fmla="*/ 176 w 177"/>
                      <a:gd name="T15" fmla="*/ 88 h 105"/>
                      <a:gd name="T16" fmla="*/ 176 w 177"/>
                      <a:gd name="T17" fmla="*/ 96 h 105"/>
                      <a:gd name="T18" fmla="*/ 168 w 177"/>
                      <a:gd name="T19" fmla="*/ 96 h 105"/>
                      <a:gd name="T20" fmla="*/ 144 w 177"/>
                      <a:gd name="T21" fmla="*/ 104 h 105"/>
                      <a:gd name="T22" fmla="*/ 120 w 177"/>
                      <a:gd name="T23" fmla="*/ 104 h 105"/>
                      <a:gd name="T24" fmla="*/ 96 w 177"/>
                      <a:gd name="T25" fmla="*/ 96 h 105"/>
                      <a:gd name="T26" fmla="*/ 80 w 177"/>
                      <a:gd name="T27" fmla="*/ 104 h 105"/>
                      <a:gd name="T28" fmla="*/ 64 w 177"/>
                      <a:gd name="T29" fmla="*/ 104 h 105"/>
                      <a:gd name="T30" fmla="*/ 56 w 177"/>
                      <a:gd name="T31" fmla="*/ 104 h 105"/>
                      <a:gd name="T32" fmla="*/ 48 w 177"/>
                      <a:gd name="T33" fmla="*/ 96 h 105"/>
                      <a:gd name="T34" fmla="*/ 40 w 177"/>
                      <a:gd name="T35" fmla="*/ 96 h 105"/>
                      <a:gd name="T36" fmla="*/ 16 w 177"/>
                      <a:gd name="T37" fmla="*/ 96 h 105"/>
                      <a:gd name="T38" fmla="*/ 16 w 177"/>
                      <a:gd name="T39" fmla="*/ 88 h 105"/>
                      <a:gd name="T40" fmla="*/ 8 w 177"/>
                      <a:gd name="T41" fmla="*/ 80 h 105"/>
                      <a:gd name="T42" fmla="*/ 8 w 177"/>
                      <a:gd name="T43" fmla="*/ 72 h 105"/>
                      <a:gd name="T44" fmla="*/ 8 w 177"/>
                      <a:gd name="T45" fmla="*/ 64 h 105"/>
                      <a:gd name="T46" fmla="*/ 0 w 177"/>
                      <a:gd name="T47" fmla="*/ 64 h 105"/>
                      <a:gd name="T48" fmla="*/ 0 w 177"/>
                      <a:gd name="T49" fmla="*/ 56 h 105"/>
                      <a:gd name="T50" fmla="*/ 8 w 177"/>
                      <a:gd name="T51" fmla="*/ 56 h 105"/>
                      <a:gd name="T52" fmla="*/ 16 w 177"/>
                      <a:gd name="T53" fmla="*/ 56 h 105"/>
                      <a:gd name="T54" fmla="*/ 24 w 177"/>
                      <a:gd name="T55" fmla="*/ 64 h 105"/>
                      <a:gd name="T56" fmla="*/ 16 w 177"/>
                      <a:gd name="T57" fmla="*/ 56 h 105"/>
                      <a:gd name="T58" fmla="*/ 16 w 177"/>
                      <a:gd name="T59" fmla="*/ 48 h 105"/>
                      <a:gd name="T60" fmla="*/ 24 w 177"/>
                      <a:gd name="T61" fmla="*/ 48 h 105"/>
                      <a:gd name="T62" fmla="*/ 32 w 177"/>
                      <a:gd name="T63" fmla="*/ 48 h 105"/>
                      <a:gd name="T64" fmla="*/ 40 w 177"/>
                      <a:gd name="T65" fmla="*/ 48 h 105"/>
                      <a:gd name="T66" fmla="*/ 48 w 177"/>
                      <a:gd name="T67" fmla="*/ 48 h 105"/>
                      <a:gd name="T68" fmla="*/ 56 w 177"/>
                      <a:gd name="T69" fmla="*/ 48 h 105"/>
                      <a:gd name="T70" fmla="*/ 48 w 177"/>
                      <a:gd name="T71" fmla="*/ 48 h 105"/>
                      <a:gd name="T72" fmla="*/ 40 w 177"/>
                      <a:gd name="T73" fmla="*/ 48 h 105"/>
                      <a:gd name="T74" fmla="*/ 32 w 177"/>
                      <a:gd name="T75" fmla="*/ 48 h 105"/>
                      <a:gd name="T76" fmla="*/ 24 w 177"/>
                      <a:gd name="T77" fmla="*/ 48 h 105"/>
                      <a:gd name="T78" fmla="*/ 24 w 177"/>
                      <a:gd name="T79" fmla="*/ 40 h 105"/>
                      <a:gd name="T80" fmla="*/ 32 w 177"/>
                      <a:gd name="T81" fmla="*/ 40 h 105"/>
                      <a:gd name="T82" fmla="*/ 48 w 177"/>
                      <a:gd name="T83" fmla="*/ 40 h 105"/>
                      <a:gd name="T84" fmla="*/ 56 w 177"/>
                      <a:gd name="T85" fmla="*/ 32 h 105"/>
                      <a:gd name="T86" fmla="*/ 64 w 177"/>
                      <a:gd name="T87" fmla="*/ 40 h 105"/>
                      <a:gd name="T88" fmla="*/ 72 w 177"/>
                      <a:gd name="T89" fmla="*/ 40 h 105"/>
                      <a:gd name="T90" fmla="*/ 72 w 177"/>
                      <a:gd name="T91" fmla="*/ 48 h 105"/>
                      <a:gd name="T92" fmla="*/ 80 w 177"/>
                      <a:gd name="T93" fmla="*/ 56 h 105"/>
                      <a:gd name="T94" fmla="*/ 88 w 177"/>
                      <a:gd name="T95" fmla="*/ 56 h 105"/>
                      <a:gd name="T96" fmla="*/ 104 w 177"/>
                      <a:gd name="T97" fmla="*/ 64 h 105"/>
                      <a:gd name="T98" fmla="*/ 112 w 177"/>
                      <a:gd name="T99" fmla="*/ 64 h 105"/>
                      <a:gd name="T100" fmla="*/ 136 w 177"/>
                      <a:gd name="T101" fmla="*/ 56 h 105"/>
                      <a:gd name="T102" fmla="*/ 144 w 177"/>
                      <a:gd name="T103" fmla="*/ 40 h 105"/>
                      <a:gd name="T104" fmla="*/ 152 w 177"/>
                      <a:gd name="T105" fmla="*/ 24 h 105"/>
                      <a:gd name="T106" fmla="*/ 160 w 177"/>
                      <a:gd name="T10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7" h="105">
                        <a:moveTo>
                          <a:pt x="160" y="0"/>
                        </a:moveTo>
                        <a:lnTo>
                          <a:pt x="160" y="8"/>
                        </a:lnTo>
                        <a:lnTo>
                          <a:pt x="168" y="32"/>
                        </a:lnTo>
                        <a:lnTo>
                          <a:pt x="168" y="40"/>
                        </a:lnTo>
                        <a:lnTo>
                          <a:pt x="168" y="64"/>
                        </a:lnTo>
                        <a:lnTo>
                          <a:pt x="176" y="72"/>
                        </a:lnTo>
                        <a:lnTo>
                          <a:pt x="176" y="80"/>
                        </a:lnTo>
                        <a:lnTo>
                          <a:pt x="176" y="88"/>
                        </a:lnTo>
                        <a:lnTo>
                          <a:pt x="176" y="96"/>
                        </a:lnTo>
                        <a:lnTo>
                          <a:pt x="168" y="96"/>
                        </a:lnTo>
                        <a:lnTo>
                          <a:pt x="144" y="104"/>
                        </a:lnTo>
                        <a:lnTo>
                          <a:pt x="120" y="104"/>
                        </a:lnTo>
                        <a:lnTo>
                          <a:pt x="96" y="96"/>
                        </a:lnTo>
                        <a:lnTo>
                          <a:pt x="80" y="104"/>
                        </a:lnTo>
                        <a:lnTo>
                          <a:pt x="64" y="104"/>
                        </a:lnTo>
                        <a:lnTo>
                          <a:pt x="56" y="104"/>
                        </a:lnTo>
                        <a:lnTo>
                          <a:pt x="48" y="96"/>
                        </a:lnTo>
                        <a:lnTo>
                          <a:pt x="40" y="96"/>
                        </a:lnTo>
                        <a:lnTo>
                          <a:pt x="16" y="96"/>
                        </a:lnTo>
                        <a:lnTo>
                          <a:pt x="16" y="88"/>
                        </a:lnTo>
                        <a:lnTo>
                          <a:pt x="8" y="80"/>
                        </a:lnTo>
                        <a:lnTo>
                          <a:pt x="8" y="72"/>
                        </a:lnTo>
                        <a:lnTo>
                          <a:pt x="8" y="64"/>
                        </a:lnTo>
                        <a:lnTo>
                          <a:pt x="0" y="64"/>
                        </a:lnTo>
                        <a:lnTo>
                          <a:pt x="0" y="56"/>
                        </a:lnTo>
                        <a:lnTo>
                          <a:pt x="8" y="56"/>
                        </a:lnTo>
                        <a:lnTo>
                          <a:pt x="16" y="56"/>
                        </a:lnTo>
                        <a:lnTo>
                          <a:pt x="24" y="64"/>
                        </a:lnTo>
                        <a:lnTo>
                          <a:pt x="16" y="56"/>
                        </a:lnTo>
                        <a:lnTo>
                          <a:pt x="16" y="48"/>
                        </a:lnTo>
                        <a:lnTo>
                          <a:pt x="24" y="48"/>
                        </a:lnTo>
                        <a:lnTo>
                          <a:pt x="32" y="48"/>
                        </a:lnTo>
                        <a:lnTo>
                          <a:pt x="40" y="48"/>
                        </a:lnTo>
                        <a:lnTo>
                          <a:pt x="48" y="48"/>
                        </a:lnTo>
                        <a:lnTo>
                          <a:pt x="56" y="48"/>
                        </a:lnTo>
                        <a:lnTo>
                          <a:pt x="48" y="48"/>
                        </a:lnTo>
                        <a:lnTo>
                          <a:pt x="40" y="48"/>
                        </a:lnTo>
                        <a:lnTo>
                          <a:pt x="32" y="48"/>
                        </a:lnTo>
                        <a:lnTo>
                          <a:pt x="24" y="48"/>
                        </a:lnTo>
                        <a:lnTo>
                          <a:pt x="24" y="40"/>
                        </a:lnTo>
                        <a:lnTo>
                          <a:pt x="32" y="40"/>
                        </a:lnTo>
                        <a:lnTo>
                          <a:pt x="48" y="40"/>
                        </a:lnTo>
                        <a:lnTo>
                          <a:pt x="56" y="32"/>
                        </a:lnTo>
                        <a:lnTo>
                          <a:pt x="64" y="40"/>
                        </a:lnTo>
                        <a:lnTo>
                          <a:pt x="72" y="40"/>
                        </a:lnTo>
                        <a:lnTo>
                          <a:pt x="72" y="48"/>
                        </a:lnTo>
                        <a:lnTo>
                          <a:pt x="80" y="56"/>
                        </a:lnTo>
                        <a:lnTo>
                          <a:pt x="88" y="56"/>
                        </a:lnTo>
                        <a:lnTo>
                          <a:pt x="104" y="64"/>
                        </a:lnTo>
                        <a:lnTo>
                          <a:pt x="112" y="64"/>
                        </a:lnTo>
                        <a:lnTo>
                          <a:pt x="136" y="56"/>
                        </a:lnTo>
                        <a:lnTo>
                          <a:pt x="144" y="40"/>
                        </a:lnTo>
                        <a:lnTo>
                          <a:pt x="152" y="24"/>
                        </a:lnTo>
                        <a:lnTo>
                          <a:pt x="160" y="0"/>
                        </a:lnTo>
                      </a:path>
                    </a:pathLst>
                  </a:custGeom>
                  <a:noFill/>
                  <a:ln w="12700" cap="rnd" cmpd="sng">
                    <a:solidFill>
                      <a:srgbClr val="BF3F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5929" name="Group 153">
                  <a:extLst>
                    <a:ext uri="{FF2B5EF4-FFF2-40B4-BE49-F238E27FC236}">
                      <a16:creationId xmlns:a16="http://schemas.microsoft.com/office/drawing/2014/main" id="{F41A5EA5-8866-4220-CF3B-7CF27EEE6D5C}"/>
                    </a:ext>
                  </a:extLst>
                </p:cNvPr>
                <p:cNvGrpSpPr>
                  <a:grpSpLocks/>
                </p:cNvGrpSpPr>
                <p:nvPr/>
              </p:nvGrpSpPr>
              <p:grpSpPr bwMode="auto">
                <a:xfrm>
                  <a:off x="1374" y="3578"/>
                  <a:ext cx="179" cy="210"/>
                  <a:chOff x="1374" y="3578"/>
                  <a:chExt cx="179" cy="210"/>
                </a:xfrm>
              </p:grpSpPr>
              <p:sp>
                <p:nvSpPr>
                  <p:cNvPr id="75930" name="Freeform 154">
                    <a:extLst>
                      <a:ext uri="{FF2B5EF4-FFF2-40B4-BE49-F238E27FC236}">
                        <a16:creationId xmlns:a16="http://schemas.microsoft.com/office/drawing/2014/main" id="{4F749DC8-F42D-2991-AF40-A79B2DF95975}"/>
                      </a:ext>
                    </a:extLst>
                  </p:cNvPr>
                  <p:cNvSpPr>
                    <a:spLocks/>
                  </p:cNvSpPr>
                  <p:nvPr/>
                </p:nvSpPr>
                <p:spPr bwMode="auto">
                  <a:xfrm>
                    <a:off x="1390" y="3602"/>
                    <a:ext cx="147" cy="170"/>
                  </a:xfrm>
                  <a:custGeom>
                    <a:avLst/>
                    <a:gdLst>
                      <a:gd name="T0" fmla="*/ 0 w 147"/>
                      <a:gd name="T1" fmla="*/ 130 h 170"/>
                      <a:gd name="T2" fmla="*/ 8 w 147"/>
                      <a:gd name="T3" fmla="*/ 123 h 170"/>
                      <a:gd name="T4" fmla="*/ 0 w 147"/>
                      <a:gd name="T5" fmla="*/ 99 h 170"/>
                      <a:gd name="T6" fmla="*/ 0 w 147"/>
                      <a:gd name="T7" fmla="*/ 85 h 170"/>
                      <a:gd name="T8" fmla="*/ 8 w 147"/>
                      <a:gd name="T9" fmla="*/ 62 h 170"/>
                      <a:gd name="T10" fmla="*/ 8 w 147"/>
                      <a:gd name="T11" fmla="*/ 46 h 170"/>
                      <a:gd name="T12" fmla="*/ 15 w 147"/>
                      <a:gd name="T13" fmla="*/ 39 h 170"/>
                      <a:gd name="T14" fmla="*/ 23 w 147"/>
                      <a:gd name="T15" fmla="*/ 23 h 170"/>
                      <a:gd name="T16" fmla="*/ 38 w 147"/>
                      <a:gd name="T17" fmla="*/ 15 h 170"/>
                      <a:gd name="T18" fmla="*/ 54 w 147"/>
                      <a:gd name="T19" fmla="*/ 8 h 170"/>
                      <a:gd name="T20" fmla="*/ 77 w 147"/>
                      <a:gd name="T21" fmla="*/ 0 h 170"/>
                      <a:gd name="T22" fmla="*/ 100 w 147"/>
                      <a:gd name="T23" fmla="*/ 8 h 170"/>
                      <a:gd name="T24" fmla="*/ 123 w 147"/>
                      <a:gd name="T25" fmla="*/ 23 h 170"/>
                      <a:gd name="T26" fmla="*/ 138 w 147"/>
                      <a:gd name="T27" fmla="*/ 39 h 170"/>
                      <a:gd name="T28" fmla="*/ 146 w 147"/>
                      <a:gd name="T29" fmla="*/ 54 h 170"/>
                      <a:gd name="T30" fmla="*/ 146 w 147"/>
                      <a:gd name="T31" fmla="*/ 70 h 170"/>
                      <a:gd name="T32" fmla="*/ 138 w 147"/>
                      <a:gd name="T33" fmla="*/ 85 h 170"/>
                      <a:gd name="T34" fmla="*/ 131 w 147"/>
                      <a:gd name="T35" fmla="*/ 99 h 170"/>
                      <a:gd name="T36" fmla="*/ 131 w 147"/>
                      <a:gd name="T37" fmla="*/ 115 h 170"/>
                      <a:gd name="T38" fmla="*/ 131 w 147"/>
                      <a:gd name="T39" fmla="*/ 123 h 170"/>
                      <a:gd name="T40" fmla="*/ 131 w 147"/>
                      <a:gd name="T41" fmla="*/ 130 h 170"/>
                      <a:gd name="T42" fmla="*/ 115 w 147"/>
                      <a:gd name="T43" fmla="*/ 146 h 170"/>
                      <a:gd name="T44" fmla="*/ 108 w 147"/>
                      <a:gd name="T45" fmla="*/ 154 h 170"/>
                      <a:gd name="T46" fmla="*/ 108 w 147"/>
                      <a:gd name="T47" fmla="*/ 161 h 170"/>
                      <a:gd name="T48" fmla="*/ 100 w 147"/>
                      <a:gd name="T49" fmla="*/ 161 h 170"/>
                      <a:gd name="T50" fmla="*/ 100 w 147"/>
                      <a:gd name="T51" fmla="*/ 169 h 170"/>
                      <a:gd name="T52" fmla="*/ 92 w 147"/>
                      <a:gd name="T53" fmla="*/ 169 h 170"/>
                      <a:gd name="T54" fmla="*/ 92 w 147"/>
                      <a:gd name="T55" fmla="*/ 161 h 170"/>
                      <a:gd name="T56" fmla="*/ 85 w 147"/>
                      <a:gd name="T57" fmla="*/ 161 h 170"/>
                      <a:gd name="T58" fmla="*/ 69 w 147"/>
                      <a:gd name="T59" fmla="*/ 169 h 170"/>
                      <a:gd name="T60" fmla="*/ 0 w 147"/>
                      <a:gd name="T61" fmla="*/ 1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170">
                        <a:moveTo>
                          <a:pt x="0" y="130"/>
                        </a:moveTo>
                        <a:lnTo>
                          <a:pt x="8" y="123"/>
                        </a:lnTo>
                        <a:lnTo>
                          <a:pt x="0" y="99"/>
                        </a:lnTo>
                        <a:lnTo>
                          <a:pt x="0" y="85"/>
                        </a:lnTo>
                        <a:lnTo>
                          <a:pt x="8" y="62"/>
                        </a:lnTo>
                        <a:lnTo>
                          <a:pt x="8" y="46"/>
                        </a:lnTo>
                        <a:lnTo>
                          <a:pt x="15" y="39"/>
                        </a:lnTo>
                        <a:lnTo>
                          <a:pt x="23" y="23"/>
                        </a:lnTo>
                        <a:lnTo>
                          <a:pt x="38" y="15"/>
                        </a:lnTo>
                        <a:lnTo>
                          <a:pt x="54" y="8"/>
                        </a:lnTo>
                        <a:lnTo>
                          <a:pt x="77" y="0"/>
                        </a:lnTo>
                        <a:lnTo>
                          <a:pt x="100" y="8"/>
                        </a:lnTo>
                        <a:lnTo>
                          <a:pt x="123" y="23"/>
                        </a:lnTo>
                        <a:lnTo>
                          <a:pt x="138" y="39"/>
                        </a:lnTo>
                        <a:lnTo>
                          <a:pt x="146" y="54"/>
                        </a:lnTo>
                        <a:lnTo>
                          <a:pt x="146" y="70"/>
                        </a:lnTo>
                        <a:lnTo>
                          <a:pt x="138" y="85"/>
                        </a:lnTo>
                        <a:lnTo>
                          <a:pt x="131" y="99"/>
                        </a:lnTo>
                        <a:lnTo>
                          <a:pt x="131" y="115"/>
                        </a:lnTo>
                        <a:lnTo>
                          <a:pt x="131" y="123"/>
                        </a:lnTo>
                        <a:lnTo>
                          <a:pt x="131" y="130"/>
                        </a:lnTo>
                        <a:lnTo>
                          <a:pt x="115" y="146"/>
                        </a:lnTo>
                        <a:lnTo>
                          <a:pt x="108" y="154"/>
                        </a:lnTo>
                        <a:lnTo>
                          <a:pt x="108" y="161"/>
                        </a:lnTo>
                        <a:lnTo>
                          <a:pt x="100" y="161"/>
                        </a:lnTo>
                        <a:lnTo>
                          <a:pt x="100" y="169"/>
                        </a:lnTo>
                        <a:lnTo>
                          <a:pt x="92" y="169"/>
                        </a:lnTo>
                        <a:lnTo>
                          <a:pt x="92" y="161"/>
                        </a:lnTo>
                        <a:lnTo>
                          <a:pt x="85" y="161"/>
                        </a:lnTo>
                        <a:lnTo>
                          <a:pt x="69" y="169"/>
                        </a:lnTo>
                        <a:lnTo>
                          <a:pt x="0" y="130"/>
                        </a:lnTo>
                      </a:path>
                    </a:pathLst>
                  </a:custGeom>
                  <a:solidFill>
                    <a:srgbClr val="FFB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31" name="Freeform 155">
                    <a:extLst>
                      <a:ext uri="{FF2B5EF4-FFF2-40B4-BE49-F238E27FC236}">
                        <a16:creationId xmlns:a16="http://schemas.microsoft.com/office/drawing/2014/main" id="{DC13CD8B-17AF-748D-1B69-B992A4C2EE0E}"/>
                      </a:ext>
                    </a:extLst>
                  </p:cNvPr>
                  <p:cNvSpPr>
                    <a:spLocks/>
                  </p:cNvSpPr>
                  <p:nvPr/>
                </p:nvSpPr>
                <p:spPr bwMode="auto">
                  <a:xfrm>
                    <a:off x="1390" y="3602"/>
                    <a:ext cx="147" cy="170"/>
                  </a:xfrm>
                  <a:custGeom>
                    <a:avLst/>
                    <a:gdLst>
                      <a:gd name="T0" fmla="*/ 0 w 147"/>
                      <a:gd name="T1" fmla="*/ 130 h 170"/>
                      <a:gd name="T2" fmla="*/ 8 w 147"/>
                      <a:gd name="T3" fmla="*/ 123 h 170"/>
                      <a:gd name="T4" fmla="*/ 0 w 147"/>
                      <a:gd name="T5" fmla="*/ 99 h 170"/>
                      <a:gd name="T6" fmla="*/ 0 w 147"/>
                      <a:gd name="T7" fmla="*/ 85 h 170"/>
                      <a:gd name="T8" fmla="*/ 8 w 147"/>
                      <a:gd name="T9" fmla="*/ 62 h 170"/>
                      <a:gd name="T10" fmla="*/ 8 w 147"/>
                      <a:gd name="T11" fmla="*/ 46 h 170"/>
                      <a:gd name="T12" fmla="*/ 15 w 147"/>
                      <a:gd name="T13" fmla="*/ 39 h 170"/>
                      <a:gd name="T14" fmla="*/ 23 w 147"/>
                      <a:gd name="T15" fmla="*/ 23 h 170"/>
                      <a:gd name="T16" fmla="*/ 38 w 147"/>
                      <a:gd name="T17" fmla="*/ 15 h 170"/>
                      <a:gd name="T18" fmla="*/ 54 w 147"/>
                      <a:gd name="T19" fmla="*/ 8 h 170"/>
                      <a:gd name="T20" fmla="*/ 77 w 147"/>
                      <a:gd name="T21" fmla="*/ 0 h 170"/>
                      <a:gd name="T22" fmla="*/ 100 w 147"/>
                      <a:gd name="T23" fmla="*/ 8 h 170"/>
                      <a:gd name="T24" fmla="*/ 123 w 147"/>
                      <a:gd name="T25" fmla="*/ 23 h 170"/>
                      <a:gd name="T26" fmla="*/ 138 w 147"/>
                      <a:gd name="T27" fmla="*/ 39 h 170"/>
                      <a:gd name="T28" fmla="*/ 146 w 147"/>
                      <a:gd name="T29" fmla="*/ 54 h 170"/>
                      <a:gd name="T30" fmla="*/ 146 w 147"/>
                      <a:gd name="T31" fmla="*/ 70 h 170"/>
                      <a:gd name="T32" fmla="*/ 138 w 147"/>
                      <a:gd name="T33" fmla="*/ 85 h 170"/>
                      <a:gd name="T34" fmla="*/ 131 w 147"/>
                      <a:gd name="T35" fmla="*/ 99 h 170"/>
                      <a:gd name="T36" fmla="*/ 131 w 147"/>
                      <a:gd name="T37" fmla="*/ 115 h 170"/>
                      <a:gd name="T38" fmla="*/ 131 w 147"/>
                      <a:gd name="T39" fmla="*/ 123 h 170"/>
                      <a:gd name="T40" fmla="*/ 131 w 147"/>
                      <a:gd name="T41" fmla="*/ 130 h 170"/>
                      <a:gd name="T42" fmla="*/ 115 w 147"/>
                      <a:gd name="T43" fmla="*/ 146 h 170"/>
                      <a:gd name="T44" fmla="*/ 108 w 147"/>
                      <a:gd name="T45" fmla="*/ 154 h 170"/>
                      <a:gd name="T46" fmla="*/ 108 w 147"/>
                      <a:gd name="T47" fmla="*/ 161 h 170"/>
                      <a:gd name="T48" fmla="*/ 100 w 147"/>
                      <a:gd name="T49" fmla="*/ 161 h 170"/>
                      <a:gd name="T50" fmla="*/ 100 w 147"/>
                      <a:gd name="T51" fmla="*/ 169 h 170"/>
                      <a:gd name="T52" fmla="*/ 92 w 147"/>
                      <a:gd name="T53" fmla="*/ 169 h 170"/>
                      <a:gd name="T54" fmla="*/ 92 w 147"/>
                      <a:gd name="T55" fmla="*/ 161 h 170"/>
                      <a:gd name="T56" fmla="*/ 85 w 147"/>
                      <a:gd name="T57" fmla="*/ 161 h 170"/>
                      <a:gd name="T58" fmla="*/ 69 w 147"/>
                      <a:gd name="T59" fmla="*/ 169 h 170"/>
                      <a:gd name="T60" fmla="*/ 0 w 147"/>
                      <a:gd name="T61" fmla="*/ 1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170">
                        <a:moveTo>
                          <a:pt x="0" y="130"/>
                        </a:moveTo>
                        <a:lnTo>
                          <a:pt x="8" y="123"/>
                        </a:lnTo>
                        <a:lnTo>
                          <a:pt x="0" y="99"/>
                        </a:lnTo>
                        <a:lnTo>
                          <a:pt x="0" y="85"/>
                        </a:lnTo>
                        <a:lnTo>
                          <a:pt x="8" y="62"/>
                        </a:lnTo>
                        <a:lnTo>
                          <a:pt x="8" y="46"/>
                        </a:lnTo>
                        <a:lnTo>
                          <a:pt x="15" y="39"/>
                        </a:lnTo>
                        <a:lnTo>
                          <a:pt x="23" y="23"/>
                        </a:lnTo>
                        <a:lnTo>
                          <a:pt x="38" y="15"/>
                        </a:lnTo>
                        <a:lnTo>
                          <a:pt x="54" y="8"/>
                        </a:lnTo>
                        <a:lnTo>
                          <a:pt x="77" y="0"/>
                        </a:lnTo>
                        <a:lnTo>
                          <a:pt x="100" y="8"/>
                        </a:lnTo>
                        <a:lnTo>
                          <a:pt x="123" y="23"/>
                        </a:lnTo>
                        <a:lnTo>
                          <a:pt x="138" y="39"/>
                        </a:lnTo>
                        <a:lnTo>
                          <a:pt x="146" y="54"/>
                        </a:lnTo>
                        <a:lnTo>
                          <a:pt x="146" y="70"/>
                        </a:lnTo>
                        <a:lnTo>
                          <a:pt x="138" y="85"/>
                        </a:lnTo>
                        <a:lnTo>
                          <a:pt x="131" y="99"/>
                        </a:lnTo>
                        <a:lnTo>
                          <a:pt x="131" y="115"/>
                        </a:lnTo>
                        <a:lnTo>
                          <a:pt x="131" y="123"/>
                        </a:lnTo>
                        <a:lnTo>
                          <a:pt x="131" y="130"/>
                        </a:lnTo>
                        <a:lnTo>
                          <a:pt x="115" y="146"/>
                        </a:lnTo>
                        <a:lnTo>
                          <a:pt x="108" y="154"/>
                        </a:lnTo>
                        <a:lnTo>
                          <a:pt x="108" y="161"/>
                        </a:lnTo>
                        <a:lnTo>
                          <a:pt x="100" y="161"/>
                        </a:lnTo>
                        <a:lnTo>
                          <a:pt x="100" y="169"/>
                        </a:lnTo>
                        <a:lnTo>
                          <a:pt x="92" y="169"/>
                        </a:lnTo>
                        <a:lnTo>
                          <a:pt x="92" y="161"/>
                        </a:lnTo>
                        <a:lnTo>
                          <a:pt x="85" y="161"/>
                        </a:lnTo>
                        <a:lnTo>
                          <a:pt x="69" y="169"/>
                        </a:lnTo>
                        <a:lnTo>
                          <a:pt x="0" y="130"/>
                        </a:lnTo>
                      </a:path>
                    </a:pathLst>
                  </a:custGeom>
                  <a:solidFill>
                    <a:srgbClr val="FFB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32" name="Oval 156">
                    <a:extLst>
                      <a:ext uri="{FF2B5EF4-FFF2-40B4-BE49-F238E27FC236}">
                        <a16:creationId xmlns:a16="http://schemas.microsoft.com/office/drawing/2014/main" id="{73DE3E9B-CBCE-3EA0-C02F-434433387838}"/>
                      </a:ext>
                    </a:extLst>
                  </p:cNvPr>
                  <p:cNvSpPr>
                    <a:spLocks noChangeArrowheads="1"/>
                  </p:cNvSpPr>
                  <p:nvPr/>
                </p:nvSpPr>
                <p:spPr bwMode="auto">
                  <a:xfrm>
                    <a:off x="1474" y="3741"/>
                    <a:ext cx="10" cy="18"/>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33" name="Freeform 157">
                    <a:extLst>
                      <a:ext uri="{FF2B5EF4-FFF2-40B4-BE49-F238E27FC236}">
                        <a16:creationId xmlns:a16="http://schemas.microsoft.com/office/drawing/2014/main" id="{2AB006E2-5298-F285-47ED-7EB8EC179A8A}"/>
                      </a:ext>
                    </a:extLst>
                  </p:cNvPr>
                  <p:cNvSpPr>
                    <a:spLocks/>
                  </p:cNvSpPr>
                  <p:nvPr/>
                </p:nvSpPr>
                <p:spPr bwMode="auto">
                  <a:xfrm>
                    <a:off x="1470" y="3713"/>
                    <a:ext cx="17" cy="41"/>
                  </a:xfrm>
                  <a:custGeom>
                    <a:avLst/>
                    <a:gdLst>
                      <a:gd name="T0" fmla="*/ 0 w 17"/>
                      <a:gd name="T1" fmla="*/ 0 h 41"/>
                      <a:gd name="T2" fmla="*/ 0 w 17"/>
                      <a:gd name="T3" fmla="*/ 8 h 41"/>
                      <a:gd name="T4" fmla="*/ 0 w 17"/>
                      <a:gd name="T5" fmla="*/ 16 h 41"/>
                      <a:gd name="T6" fmla="*/ 8 w 17"/>
                      <a:gd name="T7" fmla="*/ 24 h 41"/>
                      <a:gd name="T8" fmla="*/ 8 w 17"/>
                      <a:gd name="T9" fmla="*/ 32 h 41"/>
                      <a:gd name="T10" fmla="*/ 16 w 17"/>
                      <a:gd name="T11" fmla="*/ 40 h 41"/>
                      <a:gd name="T12" fmla="*/ 16 w 17"/>
                      <a:gd name="T13" fmla="*/ 32 h 41"/>
                    </a:gdLst>
                    <a:ahLst/>
                    <a:cxnLst>
                      <a:cxn ang="0">
                        <a:pos x="T0" y="T1"/>
                      </a:cxn>
                      <a:cxn ang="0">
                        <a:pos x="T2" y="T3"/>
                      </a:cxn>
                      <a:cxn ang="0">
                        <a:pos x="T4" y="T5"/>
                      </a:cxn>
                      <a:cxn ang="0">
                        <a:pos x="T6" y="T7"/>
                      </a:cxn>
                      <a:cxn ang="0">
                        <a:pos x="T8" y="T9"/>
                      </a:cxn>
                      <a:cxn ang="0">
                        <a:pos x="T10" y="T11"/>
                      </a:cxn>
                      <a:cxn ang="0">
                        <a:pos x="T12" y="T13"/>
                      </a:cxn>
                    </a:cxnLst>
                    <a:rect l="0" t="0" r="r" b="b"/>
                    <a:pathLst>
                      <a:path w="17" h="41">
                        <a:moveTo>
                          <a:pt x="0" y="0"/>
                        </a:moveTo>
                        <a:lnTo>
                          <a:pt x="0" y="8"/>
                        </a:lnTo>
                        <a:lnTo>
                          <a:pt x="0" y="16"/>
                        </a:lnTo>
                        <a:lnTo>
                          <a:pt x="8" y="24"/>
                        </a:lnTo>
                        <a:lnTo>
                          <a:pt x="8" y="32"/>
                        </a:lnTo>
                        <a:lnTo>
                          <a:pt x="16" y="40"/>
                        </a:lnTo>
                        <a:lnTo>
                          <a:pt x="16" y="32"/>
                        </a:lnTo>
                      </a:path>
                    </a:pathLst>
                  </a:custGeom>
                  <a:noFill/>
                  <a:ln w="12700" cap="rnd" cmpd="sng">
                    <a:solidFill>
                      <a:srgbClr val="FF7F3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34" name="Freeform 158">
                    <a:extLst>
                      <a:ext uri="{FF2B5EF4-FFF2-40B4-BE49-F238E27FC236}">
                        <a16:creationId xmlns:a16="http://schemas.microsoft.com/office/drawing/2014/main" id="{F6953EAF-E280-2A93-EE29-DA4E567D8986}"/>
                      </a:ext>
                    </a:extLst>
                  </p:cNvPr>
                  <p:cNvSpPr>
                    <a:spLocks/>
                  </p:cNvSpPr>
                  <p:nvPr/>
                </p:nvSpPr>
                <p:spPr bwMode="auto">
                  <a:xfrm>
                    <a:off x="1382" y="3721"/>
                    <a:ext cx="91" cy="67"/>
                  </a:xfrm>
                  <a:custGeom>
                    <a:avLst/>
                    <a:gdLst>
                      <a:gd name="T0" fmla="*/ 15 w 91"/>
                      <a:gd name="T1" fmla="*/ 0 h 67"/>
                      <a:gd name="T2" fmla="*/ 53 w 91"/>
                      <a:gd name="T3" fmla="*/ 22 h 67"/>
                      <a:gd name="T4" fmla="*/ 68 w 91"/>
                      <a:gd name="T5" fmla="*/ 29 h 67"/>
                      <a:gd name="T6" fmla="*/ 75 w 91"/>
                      <a:gd name="T7" fmla="*/ 37 h 67"/>
                      <a:gd name="T8" fmla="*/ 83 w 91"/>
                      <a:gd name="T9" fmla="*/ 37 h 67"/>
                      <a:gd name="T10" fmla="*/ 83 w 91"/>
                      <a:gd name="T11" fmla="*/ 44 h 67"/>
                      <a:gd name="T12" fmla="*/ 83 w 91"/>
                      <a:gd name="T13" fmla="*/ 51 h 67"/>
                      <a:gd name="T14" fmla="*/ 90 w 91"/>
                      <a:gd name="T15" fmla="*/ 51 h 67"/>
                      <a:gd name="T16" fmla="*/ 75 w 91"/>
                      <a:gd name="T17" fmla="*/ 66 h 67"/>
                      <a:gd name="T18" fmla="*/ 0 w 91"/>
                      <a:gd name="T19" fmla="*/ 15 h 67"/>
                      <a:gd name="T20" fmla="*/ 15 w 91"/>
                      <a:gd name="T2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67">
                        <a:moveTo>
                          <a:pt x="15" y="0"/>
                        </a:moveTo>
                        <a:lnTo>
                          <a:pt x="53" y="22"/>
                        </a:lnTo>
                        <a:lnTo>
                          <a:pt x="68" y="29"/>
                        </a:lnTo>
                        <a:lnTo>
                          <a:pt x="75" y="37"/>
                        </a:lnTo>
                        <a:lnTo>
                          <a:pt x="83" y="37"/>
                        </a:lnTo>
                        <a:lnTo>
                          <a:pt x="83" y="44"/>
                        </a:lnTo>
                        <a:lnTo>
                          <a:pt x="83" y="51"/>
                        </a:lnTo>
                        <a:lnTo>
                          <a:pt x="90" y="51"/>
                        </a:lnTo>
                        <a:lnTo>
                          <a:pt x="75" y="66"/>
                        </a:lnTo>
                        <a:lnTo>
                          <a:pt x="0" y="15"/>
                        </a:lnTo>
                        <a:lnTo>
                          <a:pt x="15" y="0"/>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35" name="Freeform 159">
                    <a:extLst>
                      <a:ext uri="{FF2B5EF4-FFF2-40B4-BE49-F238E27FC236}">
                        <a16:creationId xmlns:a16="http://schemas.microsoft.com/office/drawing/2014/main" id="{E68E9EA5-49F5-B577-3C64-A6EA9BA5D195}"/>
                      </a:ext>
                    </a:extLst>
                  </p:cNvPr>
                  <p:cNvSpPr>
                    <a:spLocks/>
                  </p:cNvSpPr>
                  <p:nvPr/>
                </p:nvSpPr>
                <p:spPr bwMode="auto">
                  <a:xfrm>
                    <a:off x="1382" y="3721"/>
                    <a:ext cx="91" cy="67"/>
                  </a:xfrm>
                  <a:custGeom>
                    <a:avLst/>
                    <a:gdLst>
                      <a:gd name="T0" fmla="*/ 15 w 91"/>
                      <a:gd name="T1" fmla="*/ 0 h 67"/>
                      <a:gd name="T2" fmla="*/ 53 w 91"/>
                      <a:gd name="T3" fmla="*/ 22 h 67"/>
                      <a:gd name="T4" fmla="*/ 68 w 91"/>
                      <a:gd name="T5" fmla="*/ 29 h 67"/>
                      <a:gd name="T6" fmla="*/ 75 w 91"/>
                      <a:gd name="T7" fmla="*/ 37 h 67"/>
                      <a:gd name="T8" fmla="*/ 83 w 91"/>
                      <a:gd name="T9" fmla="*/ 37 h 67"/>
                      <a:gd name="T10" fmla="*/ 83 w 91"/>
                      <a:gd name="T11" fmla="*/ 44 h 67"/>
                      <a:gd name="T12" fmla="*/ 83 w 91"/>
                      <a:gd name="T13" fmla="*/ 51 h 67"/>
                      <a:gd name="T14" fmla="*/ 90 w 91"/>
                      <a:gd name="T15" fmla="*/ 51 h 67"/>
                      <a:gd name="T16" fmla="*/ 75 w 91"/>
                      <a:gd name="T17" fmla="*/ 66 h 67"/>
                      <a:gd name="T18" fmla="*/ 0 w 91"/>
                      <a:gd name="T19" fmla="*/ 15 h 67"/>
                      <a:gd name="T20" fmla="*/ 15 w 91"/>
                      <a:gd name="T2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67">
                        <a:moveTo>
                          <a:pt x="15" y="0"/>
                        </a:moveTo>
                        <a:lnTo>
                          <a:pt x="53" y="22"/>
                        </a:lnTo>
                        <a:lnTo>
                          <a:pt x="68" y="29"/>
                        </a:lnTo>
                        <a:lnTo>
                          <a:pt x="75" y="37"/>
                        </a:lnTo>
                        <a:lnTo>
                          <a:pt x="83" y="37"/>
                        </a:lnTo>
                        <a:lnTo>
                          <a:pt x="83" y="44"/>
                        </a:lnTo>
                        <a:lnTo>
                          <a:pt x="83" y="51"/>
                        </a:lnTo>
                        <a:lnTo>
                          <a:pt x="90" y="51"/>
                        </a:lnTo>
                        <a:lnTo>
                          <a:pt x="75" y="66"/>
                        </a:lnTo>
                        <a:lnTo>
                          <a:pt x="0" y="15"/>
                        </a:lnTo>
                        <a:lnTo>
                          <a:pt x="15" y="0"/>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5936" name="Group 160">
                    <a:extLst>
                      <a:ext uri="{FF2B5EF4-FFF2-40B4-BE49-F238E27FC236}">
                        <a16:creationId xmlns:a16="http://schemas.microsoft.com/office/drawing/2014/main" id="{0BB8C21F-4B02-1FE9-520B-AF24686E0640}"/>
                      </a:ext>
                    </a:extLst>
                  </p:cNvPr>
                  <p:cNvGrpSpPr>
                    <a:grpSpLocks/>
                  </p:cNvGrpSpPr>
                  <p:nvPr/>
                </p:nvGrpSpPr>
                <p:grpSpPr bwMode="auto">
                  <a:xfrm>
                    <a:off x="1374" y="3578"/>
                    <a:ext cx="179" cy="154"/>
                    <a:chOff x="1374" y="3578"/>
                    <a:chExt cx="179" cy="154"/>
                  </a:xfrm>
                </p:grpSpPr>
                <p:sp>
                  <p:nvSpPr>
                    <p:cNvPr id="75937" name="Freeform 161">
                      <a:extLst>
                        <a:ext uri="{FF2B5EF4-FFF2-40B4-BE49-F238E27FC236}">
                          <a16:creationId xmlns:a16="http://schemas.microsoft.com/office/drawing/2014/main" id="{1A4B94E4-338D-1070-49E7-F9238CE00645}"/>
                        </a:ext>
                      </a:extLst>
                    </p:cNvPr>
                    <p:cNvSpPr>
                      <a:spLocks/>
                    </p:cNvSpPr>
                    <p:nvPr/>
                  </p:nvSpPr>
                  <p:spPr bwMode="auto">
                    <a:xfrm>
                      <a:off x="1374" y="3578"/>
                      <a:ext cx="179" cy="154"/>
                    </a:xfrm>
                    <a:custGeom>
                      <a:avLst/>
                      <a:gdLst>
                        <a:gd name="T0" fmla="*/ 85 w 179"/>
                        <a:gd name="T1" fmla="*/ 8 h 154"/>
                        <a:gd name="T2" fmla="*/ 93 w 179"/>
                        <a:gd name="T3" fmla="*/ 0 h 154"/>
                        <a:gd name="T4" fmla="*/ 108 w 179"/>
                        <a:gd name="T5" fmla="*/ 8 h 154"/>
                        <a:gd name="T6" fmla="*/ 132 w 179"/>
                        <a:gd name="T7" fmla="*/ 15 h 154"/>
                        <a:gd name="T8" fmla="*/ 170 w 179"/>
                        <a:gd name="T9" fmla="*/ 69 h 154"/>
                        <a:gd name="T10" fmla="*/ 178 w 179"/>
                        <a:gd name="T11" fmla="*/ 77 h 154"/>
                        <a:gd name="T12" fmla="*/ 178 w 179"/>
                        <a:gd name="T13" fmla="*/ 85 h 154"/>
                        <a:gd name="T14" fmla="*/ 178 w 179"/>
                        <a:gd name="T15" fmla="*/ 92 h 154"/>
                        <a:gd name="T16" fmla="*/ 178 w 179"/>
                        <a:gd name="T17" fmla="*/ 100 h 154"/>
                        <a:gd name="T18" fmla="*/ 178 w 179"/>
                        <a:gd name="T19" fmla="*/ 108 h 154"/>
                        <a:gd name="T20" fmla="*/ 170 w 179"/>
                        <a:gd name="T21" fmla="*/ 115 h 154"/>
                        <a:gd name="T22" fmla="*/ 147 w 179"/>
                        <a:gd name="T23" fmla="*/ 130 h 154"/>
                        <a:gd name="T24" fmla="*/ 139 w 179"/>
                        <a:gd name="T25" fmla="*/ 130 h 154"/>
                        <a:gd name="T26" fmla="*/ 132 w 179"/>
                        <a:gd name="T27" fmla="*/ 138 h 154"/>
                        <a:gd name="T28" fmla="*/ 116 w 179"/>
                        <a:gd name="T29" fmla="*/ 138 h 154"/>
                        <a:gd name="T30" fmla="*/ 108 w 179"/>
                        <a:gd name="T31" fmla="*/ 138 h 154"/>
                        <a:gd name="T32" fmla="*/ 101 w 179"/>
                        <a:gd name="T33" fmla="*/ 130 h 154"/>
                        <a:gd name="T34" fmla="*/ 93 w 179"/>
                        <a:gd name="T35" fmla="*/ 138 h 154"/>
                        <a:gd name="T36" fmla="*/ 93 w 179"/>
                        <a:gd name="T37" fmla="*/ 145 h 154"/>
                        <a:gd name="T38" fmla="*/ 85 w 179"/>
                        <a:gd name="T39" fmla="*/ 145 h 154"/>
                        <a:gd name="T40" fmla="*/ 77 w 179"/>
                        <a:gd name="T41" fmla="*/ 145 h 154"/>
                        <a:gd name="T42" fmla="*/ 70 w 179"/>
                        <a:gd name="T43" fmla="*/ 153 h 154"/>
                        <a:gd name="T44" fmla="*/ 54 w 179"/>
                        <a:gd name="T45" fmla="*/ 153 h 154"/>
                        <a:gd name="T46" fmla="*/ 39 w 179"/>
                        <a:gd name="T47" fmla="*/ 153 h 154"/>
                        <a:gd name="T48" fmla="*/ 23 w 179"/>
                        <a:gd name="T49" fmla="*/ 145 h 154"/>
                        <a:gd name="T50" fmla="*/ 8 w 179"/>
                        <a:gd name="T51" fmla="*/ 145 h 154"/>
                        <a:gd name="T52" fmla="*/ 8 w 179"/>
                        <a:gd name="T53" fmla="*/ 138 h 154"/>
                        <a:gd name="T54" fmla="*/ 0 w 179"/>
                        <a:gd name="T55" fmla="*/ 138 h 154"/>
                        <a:gd name="T56" fmla="*/ 0 w 179"/>
                        <a:gd name="T57" fmla="*/ 122 h 154"/>
                        <a:gd name="T58" fmla="*/ 0 w 179"/>
                        <a:gd name="T59" fmla="*/ 108 h 154"/>
                        <a:gd name="T60" fmla="*/ 0 w 179"/>
                        <a:gd name="T61" fmla="*/ 100 h 154"/>
                        <a:gd name="T62" fmla="*/ 0 w 179"/>
                        <a:gd name="T63" fmla="*/ 92 h 154"/>
                        <a:gd name="T64" fmla="*/ 0 w 179"/>
                        <a:gd name="T65" fmla="*/ 85 h 154"/>
                        <a:gd name="T66" fmla="*/ 0 w 179"/>
                        <a:gd name="T67" fmla="*/ 77 h 154"/>
                        <a:gd name="T68" fmla="*/ 8 w 179"/>
                        <a:gd name="T69" fmla="*/ 69 h 154"/>
                        <a:gd name="T70" fmla="*/ 15 w 179"/>
                        <a:gd name="T71" fmla="*/ 54 h 154"/>
                        <a:gd name="T72" fmla="*/ 31 w 179"/>
                        <a:gd name="T73" fmla="*/ 31 h 154"/>
                        <a:gd name="T74" fmla="*/ 39 w 179"/>
                        <a:gd name="T75" fmla="*/ 23 h 154"/>
                        <a:gd name="T76" fmla="*/ 62 w 179"/>
                        <a:gd name="T77" fmla="*/ 8 h 154"/>
                        <a:gd name="T78" fmla="*/ 77 w 179"/>
                        <a:gd name="T79" fmla="*/ 8 h 154"/>
                        <a:gd name="T80" fmla="*/ 85 w 179"/>
                        <a:gd name="T81" fmla="*/ 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9" h="154">
                          <a:moveTo>
                            <a:pt x="85" y="8"/>
                          </a:moveTo>
                          <a:lnTo>
                            <a:pt x="93" y="0"/>
                          </a:lnTo>
                          <a:lnTo>
                            <a:pt x="108" y="8"/>
                          </a:lnTo>
                          <a:lnTo>
                            <a:pt x="132" y="15"/>
                          </a:lnTo>
                          <a:lnTo>
                            <a:pt x="170" y="69"/>
                          </a:lnTo>
                          <a:lnTo>
                            <a:pt x="178" y="77"/>
                          </a:lnTo>
                          <a:lnTo>
                            <a:pt x="178" y="85"/>
                          </a:lnTo>
                          <a:lnTo>
                            <a:pt x="178" y="92"/>
                          </a:lnTo>
                          <a:lnTo>
                            <a:pt x="178" y="100"/>
                          </a:lnTo>
                          <a:lnTo>
                            <a:pt x="178" y="108"/>
                          </a:lnTo>
                          <a:lnTo>
                            <a:pt x="170" y="115"/>
                          </a:lnTo>
                          <a:lnTo>
                            <a:pt x="147" y="130"/>
                          </a:lnTo>
                          <a:lnTo>
                            <a:pt x="139" y="130"/>
                          </a:lnTo>
                          <a:lnTo>
                            <a:pt x="132" y="138"/>
                          </a:lnTo>
                          <a:lnTo>
                            <a:pt x="116" y="138"/>
                          </a:lnTo>
                          <a:lnTo>
                            <a:pt x="108" y="138"/>
                          </a:lnTo>
                          <a:lnTo>
                            <a:pt x="101" y="130"/>
                          </a:lnTo>
                          <a:lnTo>
                            <a:pt x="93" y="138"/>
                          </a:lnTo>
                          <a:lnTo>
                            <a:pt x="93" y="145"/>
                          </a:lnTo>
                          <a:lnTo>
                            <a:pt x="85" y="145"/>
                          </a:lnTo>
                          <a:lnTo>
                            <a:pt x="77" y="145"/>
                          </a:lnTo>
                          <a:lnTo>
                            <a:pt x="70" y="153"/>
                          </a:lnTo>
                          <a:lnTo>
                            <a:pt x="54" y="153"/>
                          </a:lnTo>
                          <a:lnTo>
                            <a:pt x="39" y="153"/>
                          </a:lnTo>
                          <a:lnTo>
                            <a:pt x="23" y="145"/>
                          </a:lnTo>
                          <a:lnTo>
                            <a:pt x="8" y="145"/>
                          </a:lnTo>
                          <a:lnTo>
                            <a:pt x="8" y="138"/>
                          </a:lnTo>
                          <a:lnTo>
                            <a:pt x="0" y="138"/>
                          </a:lnTo>
                          <a:lnTo>
                            <a:pt x="0" y="122"/>
                          </a:lnTo>
                          <a:lnTo>
                            <a:pt x="0" y="108"/>
                          </a:lnTo>
                          <a:lnTo>
                            <a:pt x="0" y="100"/>
                          </a:lnTo>
                          <a:lnTo>
                            <a:pt x="0" y="92"/>
                          </a:lnTo>
                          <a:lnTo>
                            <a:pt x="0" y="85"/>
                          </a:lnTo>
                          <a:lnTo>
                            <a:pt x="0" y="77"/>
                          </a:lnTo>
                          <a:lnTo>
                            <a:pt x="8" y="69"/>
                          </a:lnTo>
                          <a:lnTo>
                            <a:pt x="15" y="54"/>
                          </a:lnTo>
                          <a:lnTo>
                            <a:pt x="31" y="31"/>
                          </a:lnTo>
                          <a:lnTo>
                            <a:pt x="39" y="23"/>
                          </a:lnTo>
                          <a:lnTo>
                            <a:pt x="62" y="8"/>
                          </a:lnTo>
                          <a:lnTo>
                            <a:pt x="77" y="8"/>
                          </a:lnTo>
                          <a:lnTo>
                            <a:pt x="85" y="8"/>
                          </a:lnTo>
                        </a:path>
                      </a:pathLst>
                    </a:custGeom>
                    <a:solidFill>
                      <a:srgbClr val="9F7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38" name="Freeform 162">
                      <a:extLst>
                        <a:ext uri="{FF2B5EF4-FFF2-40B4-BE49-F238E27FC236}">
                          <a16:creationId xmlns:a16="http://schemas.microsoft.com/office/drawing/2014/main" id="{9CB4E353-BB97-7E0C-B64C-D02003DC5067}"/>
                        </a:ext>
                      </a:extLst>
                    </p:cNvPr>
                    <p:cNvSpPr>
                      <a:spLocks/>
                    </p:cNvSpPr>
                    <p:nvPr/>
                  </p:nvSpPr>
                  <p:spPr bwMode="auto">
                    <a:xfrm>
                      <a:off x="1374" y="3578"/>
                      <a:ext cx="179" cy="154"/>
                    </a:xfrm>
                    <a:custGeom>
                      <a:avLst/>
                      <a:gdLst>
                        <a:gd name="T0" fmla="*/ 85 w 179"/>
                        <a:gd name="T1" fmla="*/ 8 h 154"/>
                        <a:gd name="T2" fmla="*/ 93 w 179"/>
                        <a:gd name="T3" fmla="*/ 0 h 154"/>
                        <a:gd name="T4" fmla="*/ 108 w 179"/>
                        <a:gd name="T5" fmla="*/ 8 h 154"/>
                        <a:gd name="T6" fmla="*/ 132 w 179"/>
                        <a:gd name="T7" fmla="*/ 15 h 154"/>
                        <a:gd name="T8" fmla="*/ 170 w 179"/>
                        <a:gd name="T9" fmla="*/ 69 h 154"/>
                        <a:gd name="T10" fmla="*/ 178 w 179"/>
                        <a:gd name="T11" fmla="*/ 77 h 154"/>
                        <a:gd name="T12" fmla="*/ 178 w 179"/>
                        <a:gd name="T13" fmla="*/ 85 h 154"/>
                        <a:gd name="T14" fmla="*/ 178 w 179"/>
                        <a:gd name="T15" fmla="*/ 92 h 154"/>
                        <a:gd name="T16" fmla="*/ 178 w 179"/>
                        <a:gd name="T17" fmla="*/ 100 h 154"/>
                        <a:gd name="T18" fmla="*/ 178 w 179"/>
                        <a:gd name="T19" fmla="*/ 108 h 154"/>
                        <a:gd name="T20" fmla="*/ 170 w 179"/>
                        <a:gd name="T21" fmla="*/ 115 h 154"/>
                        <a:gd name="T22" fmla="*/ 147 w 179"/>
                        <a:gd name="T23" fmla="*/ 130 h 154"/>
                        <a:gd name="T24" fmla="*/ 139 w 179"/>
                        <a:gd name="T25" fmla="*/ 130 h 154"/>
                        <a:gd name="T26" fmla="*/ 132 w 179"/>
                        <a:gd name="T27" fmla="*/ 138 h 154"/>
                        <a:gd name="T28" fmla="*/ 116 w 179"/>
                        <a:gd name="T29" fmla="*/ 138 h 154"/>
                        <a:gd name="T30" fmla="*/ 108 w 179"/>
                        <a:gd name="T31" fmla="*/ 138 h 154"/>
                        <a:gd name="T32" fmla="*/ 101 w 179"/>
                        <a:gd name="T33" fmla="*/ 130 h 154"/>
                        <a:gd name="T34" fmla="*/ 93 w 179"/>
                        <a:gd name="T35" fmla="*/ 138 h 154"/>
                        <a:gd name="T36" fmla="*/ 93 w 179"/>
                        <a:gd name="T37" fmla="*/ 145 h 154"/>
                        <a:gd name="T38" fmla="*/ 85 w 179"/>
                        <a:gd name="T39" fmla="*/ 145 h 154"/>
                        <a:gd name="T40" fmla="*/ 77 w 179"/>
                        <a:gd name="T41" fmla="*/ 145 h 154"/>
                        <a:gd name="T42" fmla="*/ 70 w 179"/>
                        <a:gd name="T43" fmla="*/ 153 h 154"/>
                        <a:gd name="T44" fmla="*/ 54 w 179"/>
                        <a:gd name="T45" fmla="*/ 153 h 154"/>
                        <a:gd name="T46" fmla="*/ 39 w 179"/>
                        <a:gd name="T47" fmla="*/ 153 h 154"/>
                        <a:gd name="T48" fmla="*/ 23 w 179"/>
                        <a:gd name="T49" fmla="*/ 145 h 154"/>
                        <a:gd name="T50" fmla="*/ 8 w 179"/>
                        <a:gd name="T51" fmla="*/ 145 h 154"/>
                        <a:gd name="T52" fmla="*/ 8 w 179"/>
                        <a:gd name="T53" fmla="*/ 138 h 154"/>
                        <a:gd name="T54" fmla="*/ 0 w 179"/>
                        <a:gd name="T55" fmla="*/ 138 h 154"/>
                        <a:gd name="T56" fmla="*/ 0 w 179"/>
                        <a:gd name="T57" fmla="*/ 122 h 154"/>
                        <a:gd name="T58" fmla="*/ 0 w 179"/>
                        <a:gd name="T59" fmla="*/ 108 h 154"/>
                        <a:gd name="T60" fmla="*/ 0 w 179"/>
                        <a:gd name="T61" fmla="*/ 100 h 154"/>
                        <a:gd name="T62" fmla="*/ 0 w 179"/>
                        <a:gd name="T63" fmla="*/ 92 h 154"/>
                        <a:gd name="T64" fmla="*/ 0 w 179"/>
                        <a:gd name="T65" fmla="*/ 85 h 154"/>
                        <a:gd name="T66" fmla="*/ 0 w 179"/>
                        <a:gd name="T67" fmla="*/ 77 h 154"/>
                        <a:gd name="T68" fmla="*/ 8 w 179"/>
                        <a:gd name="T69" fmla="*/ 69 h 154"/>
                        <a:gd name="T70" fmla="*/ 15 w 179"/>
                        <a:gd name="T71" fmla="*/ 54 h 154"/>
                        <a:gd name="T72" fmla="*/ 31 w 179"/>
                        <a:gd name="T73" fmla="*/ 31 h 154"/>
                        <a:gd name="T74" fmla="*/ 39 w 179"/>
                        <a:gd name="T75" fmla="*/ 23 h 154"/>
                        <a:gd name="T76" fmla="*/ 62 w 179"/>
                        <a:gd name="T77" fmla="*/ 8 h 154"/>
                        <a:gd name="T78" fmla="*/ 77 w 179"/>
                        <a:gd name="T79" fmla="*/ 8 h 154"/>
                        <a:gd name="T80" fmla="*/ 85 w 179"/>
                        <a:gd name="T81" fmla="*/ 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9" h="154">
                          <a:moveTo>
                            <a:pt x="85" y="8"/>
                          </a:moveTo>
                          <a:lnTo>
                            <a:pt x="93" y="0"/>
                          </a:lnTo>
                          <a:lnTo>
                            <a:pt x="108" y="8"/>
                          </a:lnTo>
                          <a:lnTo>
                            <a:pt x="132" y="15"/>
                          </a:lnTo>
                          <a:lnTo>
                            <a:pt x="170" y="69"/>
                          </a:lnTo>
                          <a:lnTo>
                            <a:pt x="178" y="77"/>
                          </a:lnTo>
                          <a:lnTo>
                            <a:pt x="178" y="85"/>
                          </a:lnTo>
                          <a:lnTo>
                            <a:pt x="178" y="92"/>
                          </a:lnTo>
                          <a:lnTo>
                            <a:pt x="178" y="100"/>
                          </a:lnTo>
                          <a:lnTo>
                            <a:pt x="178" y="108"/>
                          </a:lnTo>
                          <a:lnTo>
                            <a:pt x="170" y="115"/>
                          </a:lnTo>
                          <a:lnTo>
                            <a:pt x="147" y="130"/>
                          </a:lnTo>
                          <a:lnTo>
                            <a:pt x="139" y="130"/>
                          </a:lnTo>
                          <a:lnTo>
                            <a:pt x="132" y="138"/>
                          </a:lnTo>
                          <a:lnTo>
                            <a:pt x="116" y="138"/>
                          </a:lnTo>
                          <a:lnTo>
                            <a:pt x="108" y="138"/>
                          </a:lnTo>
                          <a:lnTo>
                            <a:pt x="101" y="130"/>
                          </a:lnTo>
                          <a:lnTo>
                            <a:pt x="93" y="138"/>
                          </a:lnTo>
                          <a:lnTo>
                            <a:pt x="93" y="145"/>
                          </a:lnTo>
                          <a:lnTo>
                            <a:pt x="85" y="145"/>
                          </a:lnTo>
                          <a:lnTo>
                            <a:pt x="77" y="145"/>
                          </a:lnTo>
                          <a:lnTo>
                            <a:pt x="70" y="153"/>
                          </a:lnTo>
                          <a:lnTo>
                            <a:pt x="54" y="153"/>
                          </a:lnTo>
                          <a:lnTo>
                            <a:pt x="39" y="153"/>
                          </a:lnTo>
                          <a:lnTo>
                            <a:pt x="23" y="145"/>
                          </a:lnTo>
                          <a:lnTo>
                            <a:pt x="8" y="145"/>
                          </a:lnTo>
                          <a:lnTo>
                            <a:pt x="8" y="138"/>
                          </a:lnTo>
                          <a:lnTo>
                            <a:pt x="0" y="138"/>
                          </a:lnTo>
                          <a:lnTo>
                            <a:pt x="0" y="122"/>
                          </a:lnTo>
                          <a:lnTo>
                            <a:pt x="0" y="108"/>
                          </a:lnTo>
                          <a:lnTo>
                            <a:pt x="0" y="100"/>
                          </a:lnTo>
                          <a:lnTo>
                            <a:pt x="0" y="92"/>
                          </a:lnTo>
                          <a:lnTo>
                            <a:pt x="0" y="85"/>
                          </a:lnTo>
                          <a:lnTo>
                            <a:pt x="0" y="77"/>
                          </a:lnTo>
                          <a:lnTo>
                            <a:pt x="8" y="69"/>
                          </a:lnTo>
                          <a:lnTo>
                            <a:pt x="15" y="54"/>
                          </a:lnTo>
                          <a:lnTo>
                            <a:pt x="31" y="31"/>
                          </a:lnTo>
                          <a:lnTo>
                            <a:pt x="39" y="23"/>
                          </a:lnTo>
                          <a:lnTo>
                            <a:pt x="62" y="8"/>
                          </a:lnTo>
                          <a:lnTo>
                            <a:pt x="77" y="8"/>
                          </a:lnTo>
                          <a:lnTo>
                            <a:pt x="85" y="8"/>
                          </a:lnTo>
                        </a:path>
                      </a:pathLst>
                    </a:custGeom>
                    <a:solidFill>
                      <a:srgbClr val="9F7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39" name="Freeform 163">
                      <a:extLst>
                        <a:ext uri="{FF2B5EF4-FFF2-40B4-BE49-F238E27FC236}">
                          <a16:creationId xmlns:a16="http://schemas.microsoft.com/office/drawing/2014/main" id="{B7C0603F-1738-BFDC-3B18-B0A5FD878BD2}"/>
                        </a:ext>
                      </a:extLst>
                    </p:cNvPr>
                    <p:cNvSpPr>
                      <a:spLocks/>
                    </p:cNvSpPr>
                    <p:nvPr/>
                  </p:nvSpPr>
                  <p:spPr bwMode="auto">
                    <a:xfrm>
                      <a:off x="1518" y="3705"/>
                      <a:ext cx="19" cy="19"/>
                    </a:xfrm>
                    <a:custGeom>
                      <a:avLst/>
                      <a:gdLst>
                        <a:gd name="T0" fmla="*/ 0 w 19"/>
                        <a:gd name="T1" fmla="*/ 0 h 19"/>
                        <a:gd name="T2" fmla="*/ 18 w 19"/>
                        <a:gd name="T3" fmla="*/ 0 h 19"/>
                        <a:gd name="T4" fmla="*/ 12 w 19"/>
                        <a:gd name="T5" fmla="*/ 0 h 19"/>
                        <a:gd name="T6" fmla="*/ 18 w 19"/>
                        <a:gd name="T7" fmla="*/ 0 h 19"/>
                        <a:gd name="T8" fmla="*/ 18 w 19"/>
                        <a:gd name="T9" fmla="*/ 6 h 19"/>
                        <a:gd name="T10" fmla="*/ 18 w 19"/>
                        <a:gd name="T11" fmla="*/ 12 h 19"/>
                        <a:gd name="T12" fmla="*/ 12 w 19"/>
                        <a:gd name="T13" fmla="*/ 18 h 19"/>
                        <a:gd name="T14" fmla="*/ 6 w 19"/>
                        <a:gd name="T15" fmla="*/ 18 h 19"/>
                        <a:gd name="T16" fmla="*/ 12 w 19"/>
                        <a:gd name="T17" fmla="*/ 18 h 19"/>
                        <a:gd name="T18" fmla="*/ 12 w 19"/>
                        <a:gd name="T19" fmla="*/ 12 h 19"/>
                        <a:gd name="T20" fmla="*/ 18 w 19"/>
                        <a:gd name="T21" fmla="*/ 6 h 19"/>
                        <a:gd name="T22" fmla="*/ 0 w 19"/>
                        <a:gd name="T23" fmla="*/ 6 h 19"/>
                        <a:gd name="T24" fmla="*/ 0 w 1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19">
                          <a:moveTo>
                            <a:pt x="0" y="0"/>
                          </a:moveTo>
                          <a:lnTo>
                            <a:pt x="18" y="0"/>
                          </a:lnTo>
                          <a:lnTo>
                            <a:pt x="12" y="0"/>
                          </a:lnTo>
                          <a:lnTo>
                            <a:pt x="18" y="0"/>
                          </a:lnTo>
                          <a:lnTo>
                            <a:pt x="18" y="6"/>
                          </a:lnTo>
                          <a:lnTo>
                            <a:pt x="18" y="12"/>
                          </a:lnTo>
                          <a:lnTo>
                            <a:pt x="12" y="18"/>
                          </a:lnTo>
                          <a:lnTo>
                            <a:pt x="6" y="18"/>
                          </a:lnTo>
                          <a:lnTo>
                            <a:pt x="12" y="18"/>
                          </a:lnTo>
                          <a:lnTo>
                            <a:pt x="12" y="12"/>
                          </a:lnTo>
                          <a:lnTo>
                            <a:pt x="18" y="6"/>
                          </a:lnTo>
                          <a:lnTo>
                            <a:pt x="0" y="6"/>
                          </a:lnTo>
                          <a:lnTo>
                            <a:pt x="0" y="0"/>
                          </a:lnTo>
                        </a:path>
                      </a:pathLst>
                    </a:custGeom>
                    <a:solidFill>
                      <a:srgbClr val="9F7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40" name="Freeform 164">
                      <a:extLst>
                        <a:ext uri="{FF2B5EF4-FFF2-40B4-BE49-F238E27FC236}">
                          <a16:creationId xmlns:a16="http://schemas.microsoft.com/office/drawing/2014/main" id="{77834923-B74C-2BCF-6006-0DB760CC16CE}"/>
                        </a:ext>
                      </a:extLst>
                    </p:cNvPr>
                    <p:cNvSpPr>
                      <a:spLocks/>
                    </p:cNvSpPr>
                    <p:nvPr/>
                  </p:nvSpPr>
                  <p:spPr bwMode="auto">
                    <a:xfrm>
                      <a:off x="1518" y="3705"/>
                      <a:ext cx="19" cy="19"/>
                    </a:xfrm>
                    <a:custGeom>
                      <a:avLst/>
                      <a:gdLst>
                        <a:gd name="T0" fmla="*/ 0 w 19"/>
                        <a:gd name="T1" fmla="*/ 0 h 19"/>
                        <a:gd name="T2" fmla="*/ 18 w 19"/>
                        <a:gd name="T3" fmla="*/ 0 h 19"/>
                        <a:gd name="T4" fmla="*/ 12 w 19"/>
                        <a:gd name="T5" fmla="*/ 0 h 19"/>
                        <a:gd name="T6" fmla="*/ 18 w 19"/>
                        <a:gd name="T7" fmla="*/ 0 h 19"/>
                        <a:gd name="T8" fmla="*/ 18 w 19"/>
                        <a:gd name="T9" fmla="*/ 6 h 19"/>
                        <a:gd name="T10" fmla="*/ 18 w 19"/>
                        <a:gd name="T11" fmla="*/ 12 h 19"/>
                        <a:gd name="T12" fmla="*/ 12 w 19"/>
                        <a:gd name="T13" fmla="*/ 18 h 19"/>
                        <a:gd name="T14" fmla="*/ 6 w 19"/>
                        <a:gd name="T15" fmla="*/ 18 h 19"/>
                        <a:gd name="T16" fmla="*/ 12 w 19"/>
                        <a:gd name="T17" fmla="*/ 18 h 19"/>
                        <a:gd name="T18" fmla="*/ 12 w 19"/>
                        <a:gd name="T19" fmla="*/ 12 h 19"/>
                        <a:gd name="T20" fmla="*/ 18 w 19"/>
                        <a:gd name="T21" fmla="*/ 6 h 19"/>
                        <a:gd name="T22" fmla="*/ 0 w 19"/>
                        <a:gd name="T23" fmla="*/ 6 h 19"/>
                        <a:gd name="T24" fmla="*/ 0 w 1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19">
                          <a:moveTo>
                            <a:pt x="0" y="0"/>
                          </a:moveTo>
                          <a:lnTo>
                            <a:pt x="18" y="0"/>
                          </a:lnTo>
                          <a:lnTo>
                            <a:pt x="12" y="0"/>
                          </a:lnTo>
                          <a:lnTo>
                            <a:pt x="18" y="0"/>
                          </a:lnTo>
                          <a:lnTo>
                            <a:pt x="18" y="6"/>
                          </a:lnTo>
                          <a:lnTo>
                            <a:pt x="18" y="12"/>
                          </a:lnTo>
                          <a:lnTo>
                            <a:pt x="12" y="18"/>
                          </a:lnTo>
                          <a:lnTo>
                            <a:pt x="6" y="18"/>
                          </a:lnTo>
                          <a:lnTo>
                            <a:pt x="12" y="18"/>
                          </a:lnTo>
                          <a:lnTo>
                            <a:pt x="12" y="12"/>
                          </a:lnTo>
                          <a:lnTo>
                            <a:pt x="18" y="6"/>
                          </a:lnTo>
                          <a:lnTo>
                            <a:pt x="0" y="6"/>
                          </a:lnTo>
                          <a:lnTo>
                            <a:pt x="0" y="0"/>
                          </a:lnTo>
                        </a:path>
                      </a:pathLst>
                    </a:custGeom>
                    <a:solidFill>
                      <a:srgbClr val="9F7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75941" name="Group 165">
                  <a:extLst>
                    <a:ext uri="{FF2B5EF4-FFF2-40B4-BE49-F238E27FC236}">
                      <a16:creationId xmlns:a16="http://schemas.microsoft.com/office/drawing/2014/main" id="{B5C6AE40-707F-2235-AC85-8281F809F787}"/>
                    </a:ext>
                  </a:extLst>
                </p:cNvPr>
                <p:cNvGrpSpPr>
                  <a:grpSpLocks/>
                </p:cNvGrpSpPr>
                <p:nvPr/>
              </p:nvGrpSpPr>
              <p:grpSpPr bwMode="auto">
                <a:xfrm>
                  <a:off x="1582" y="3618"/>
                  <a:ext cx="178" cy="202"/>
                  <a:chOff x="1582" y="3618"/>
                  <a:chExt cx="178" cy="202"/>
                </a:xfrm>
              </p:grpSpPr>
              <p:grpSp>
                <p:nvGrpSpPr>
                  <p:cNvPr id="75942" name="Group 166">
                    <a:extLst>
                      <a:ext uri="{FF2B5EF4-FFF2-40B4-BE49-F238E27FC236}">
                        <a16:creationId xmlns:a16="http://schemas.microsoft.com/office/drawing/2014/main" id="{80D39DB3-FA0A-6AD6-7567-888DACD85AAC}"/>
                      </a:ext>
                    </a:extLst>
                  </p:cNvPr>
                  <p:cNvGrpSpPr>
                    <a:grpSpLocks/>
                  </p:cNvGrpSpPr>
                  <p:nvPr/>
                </p:nvGrpSpPr>
                <p:grpSpPr bwMode="auto">
                  <a:xfrm>
                    <a:off x="1582" y="3618"/>
                    <a:ext cx="170" cy="202"/>
                    <a:chOff x="1582" y="3618"/>
                    <a:chExt cx="170" cy="202"/>
                  </a:xfrm>
                </p:grpSpPr>
                <p:sp>
                  <p:nvSpPr>
                    <p:cNvPr id="75943" name="Freeform 167">
                      <a:extLst>
                        <a:ext uri="{FF2B5EF4-FFF2-40B4-BE49-F238E27FC236}">
                          <a16:creationId xmlns:a16="http://schemas.microsoft.com/office/drawing/2014/main" id="{3BE184E3-D9C1-1296-41CC-85A429758858}"/>
                        </a:ext>
                      </a:extLst>
                    </p:cNvPr>
                    <p:cNvSpPr>
                      <a:spLocks/>
                    </p:cNvSpPr>
                    <p:nvPr/>
                  </p:nvSpPr>
                  <p:spPr bwMode="auto">
                    <a:xfrm>
                      <a:off x="1598" y="3626"/>
                      <a:ext cx="154" cy="194"/>
                    </a:xfrm>
                    <a:custGeom>
                      <a:avLst/>
                      <a:gdLst>
                        <a:gd name="T0" fmla="*/ 130 w 154"/>
                        <a:gd name="T1" fmla="*/ 23 h 194"/>
                        <a:gd name="T2" fmla="*/ 145 w 154"/>
                        <a:gd name="T3" fmla="*/ 54 h 194"/>
                        <a:gd name="T4" fmla="*/ 145 w 154"/>
                        <a:gd name="T5" fmla="*/ 62 h 194"/>
                        <a:gd name="T6" fmla="*/ 145 w 154"/>
                        <a:gd name="T7" fmla="*/ 77 h 194"/>
                        <a:gd name="T8" fmla="*/ 145 w 154"/>
                        <a:gd name="T9" fmla="*/ 92 h 194"/>
                        <a:gd name="T10" fmla="*/ 153 w 154"/>
                        <a:gd name="T11" fmla="*/ 108 h 194"/>
                        <a:gd name="T12" fmla="*/ 145 w 154"/>
                        <a:gd name="T13" fmla="*/ 123 h 194"/>
                        <a:gd name="T14" fmla="*/ 153 w 154"/>
                        <a:gd name="T15" fmla="*/ 123 h 194"/>
                        <a:gd name="T16" fmla="*/ 145 w 154"/>
                        <a:gd name="T17" fmla="*/ 139 h 194"/>
                        <a:gd name="T18" fmla="*/ 145 w 154"/>
                        <a:gd name="T19" fmla="*/ 146 h 194"/>
                        <a:gd name="T20" fmla="*/ 145 w 154"/>
                        <a:gd name="T21" fmla="*/ 154 h 194"/>
                        <a:gd name="T22" fmla="*/ 145 w 154"/>
                        <a:gd name="T23" fmla="*/ 162 h 194"/>
                        <a:gd name="T24" fmla="*/ 145 w 154"/>
                        <a:gd name="T25" fmla="*/ 177 h 194"/>
                        <a:gd name="T26" fmla="*/ 138 w 154"/>
                        <a:gd name="T27" fmla="*/ 177 h 194"/>
                        <a:gd name="T28" fmla="*/ 122 w 154"/>
                        <a:gd name="T29" fmla="*/ 177 h 194"/>
                        <a:gd name="T30" fmla="*/ 92 w 154"/>
                        <a:gd name="T31" fmla="*/ 193 h 194"/>
                        <a:gd name="T32" fmla="*/ 8 w 154"/>
                        <a:gd name="T33" fmla="*/ 139 h 194"/>
                        <a:gd name="T34" fmla="*/ 8 w 154"/>
                        <a:gd name="T35" fmla="*/ 123 h 194"/>
                        <a:gd name="T36" fmla="*/ 0 w 154"/>
                        <a:gd name="T37" fmla="*/ 108 h 194"/>
                        <a:gd name="T38" fmla="*/ 0 w 154"/>
                        <a:gd name="T39" fmla="*/ 92 h 194"/>
                        <a:gd name="T40" fmla="*/ 0 w 154"/>
                        <a:gd name="T41" fmla="*/ 77 h 194"/>
                        <a:gd name="T42" fmla="*/ 0 w 154"/>
                        <a:gd name="T43" fmla="*/ 62 h 194"/>
                        <a:gd name="T44" fmla="*/ 8 w 154"/>
                        <a:gd name="T45" fmla="*/ 47 h 194"/>
                        <a:gd name="T46" fmla="*/ 8 w 154"/>
                        <a:gd name="T47" fmla="*/ 31 h 194"/>
                        <a:gd name="T48" fmla="*/ 23 w 154"/>
                        <a:gd name="T49" fmla="*/ 23 h 194"/>
                        <a:gd name="T50" fmla="*/ 31 w 154"/>
                        <a:gd name="T51" fmla="*/ 8 h 194"/>
                        <a:gd name="T52" fmla="*/ 46 w 154"/>
                        <a:gd name="T53" fmla="*/ 0 h 194"/>
                        <a:gd name="T54" fmla="*/ 62 w 154"/>
                        <a:gd name="T55" fmla="*/ 0 h 194"/>
                        <a:gd name="T56" fmla="*/ 77 w 154"/>
                        <a:gd name="T57" fmla="*/ 0 h 194"/>
                        <a:gd name="T58" fmla="*/ 92 w 154"/>
                        <a:gd name="T59" fmla="*/ 0 h 194"/>
                        <a:gd name="T60" fmla="*/ 108 w 154"/>
                        <a:gd name="T61" fmla="*/ 0 h 194"/>
                        <a:gd name="T62" fmla="*/ 122 w 154"/>
                        <a:gd name="T63" fmla="*/ 16 h 194"/>
                        <a:gd name="T64" fmla="*/ 130 w 154"/>
                        <a:gd name="T65" fmla="*/ 2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4" h="194">
                          <a:moveTo>
                            <a:pt x="130" y="23"/>
                          </a:moveTo>
                          <a:lnTo>
                            <a:pt x="145" y="54"/>
                          </a:lnTo>
                          <a:lnTo>
                            <a:pt x="145" y="62"/>
                          </a:lnTo>
                          <a:lnTo>
                            <a:pt x="145" y="77"/>
                          </a:lnTo>
                          <a:lnTo>
                            <a:pt x="145" y="92"/>
                          </a:lnTo>
                          <a:lnTo>
                            <a:pt x="153" y="108"/>
                          </a:lnTo>
                          <a:lnTo>
                            <a:pt x="145" y="123"/>
                          </a:lnTo>
                          <a:lnTo>
                            <a:pt x="153" y="123"/>
                          </a:lnTo>
                          <a:lnTo>
                            <a:pt x="145" y="139"/>
                          </a:lnTo>
                          <a:lnTo>
                            <a:pt x="145" y="146"/>
                          </a:lnTo>
                          <a:lnTo>
                            <a:pt x="145" y="154"/>
                          </a:lnTo>
                          <a:lnTo>
                            <a:pt x="145" y="162"/>
                          </a:lnTo>
                          <a:lnTo>
                            <a:pt x="145" y="177"/>
                          </a:lnTo>
                          <a:lnTo>
                            <a:pt x="138" y="177"/>
                          </a:lnTo>
                          <a:lnTo>
                            <a:pt x="122" y="177"/>
                          </a:lnTo>
                          <a:lnTo>
                            <a:pt x="92" y="193"/>
                          </a:lnTo>
                          <a:lnTo>
                            <a:pt x="8" y="139"/>
                          </a:lnTo>
                          <a:lnTo>
                            <a:pt x="8" y="123"/>
                          </a:lnTo>
                          <a:lnTo>
                            <a:pt x="0" y="108"/>
                          </a:lnTo>
                          <a:lnTo>
                            <a:pt x="0" y="92"/>
                          </a:lnTo>
                          <a:lnTo>
                            <a:pt x="0" y="77"/>
                          </a:lnTo>
                          <a:lnTo>
                            <a:pt x="0" y="62"/>
                          </a:lnTo>
                          <a:lnTo>
                            <a:pt x="8" y="47"/>
                          </a:lnTo>
                          <a:lnTo>
                            <a:pt x="8" y="31"/>
                          </a:lnTo>
                          <a:lnTo>
                            <a:pt x="23" y="23"/>
                          </a:lnTo>
                          <a:lnTo>
                            <a:pt x="31" y="8"/>
                          </a:lnTo>
                          <a:lnTo>
                            <a:pt x="46" y="0"/>
                          </a:lnTo>
                          <a:lnTo>
                            <a:pt x="62" y="0"/>
                          </a:lnTo>
                          <a:lnTo>
                            <a:pt x="77" y="0"/>
                          </a:lnTo>
                          <a:lnTo>
                            <a:pt x="92" y="0"/>
                          </a:lnTo>
                          <a:lnTo>
                            <a:pt x="108" y="0"/>
                          </a:lnTo>
                          <a:lnTo>
                            <a:pt x="122" y="16"/>
                          </a:lnTo>
                          <a:lnTo>
                            <a:pt x="130" y="23"/>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44" name="Freeform 168">
                      <a:extLst>
                        <a:ext uri="{FF2B5EF4-FFF2-40B4-BE49-F238E27FC236}">
                          <a16:creationId xmlns:a16="http://schemas.microsoft.com/office/drawing/2014/main" id="{A447B854-3A2A-DABB-962C-F256C7E1E20B}"/>
                        </a:ext>
                      </a:extLst>
                    </p:cNvPr>
                    <p:cNvSpPr>
                      <a:spLocks/>
                    </p:cNvSpPr>
                    <p:nvPr/>
                  </p:nvSpPr>
                  <p:spPr bwMode="auto">
                    <a:xfrm>
                      <a:off x="1598" y="3626"/>
                      <a:ext cx="154" cy="194"/>
                    </a:xfrm>
                    <a:custGeom>
                      <a:avLst/>
                      <a:gdLst>
                        <a:gd name="T0" fmla="*/ 130 w 154"/>
                        <a:gd name="T1" fmla="*/ 23 h 194"/>
                        <a:gd name="T2" fmla="*/ 145 w 154"/>
                        <a:gd name="T3" fmla="*/ 54 h 194"/>
                        <a:gd name="T4" fmla="*/ 145 w 154"/>
                        <a:gd name="T5" fmla="*/ 62 h 194"/>
                        <a:gd name="T6" fmla="*/ 145 w 154"/>
                        <a:gd name="T7" fmla="*/ 77 h 194"/>
                        <a:gd name="T8" fmla="*/ 145 w 154"/>
                        <a:gd name="T9" fmla="*/ 92 h 194"/>
                        <a:gd name="T10" fmla="*/ 153 w 154"/>
                        <a:gd name="T11" fmla="*/ 108 h 194"/>
                        <a:gd name="T12" fmla="*/ 145 w 154"/>
                        <a:gd name="T13" fmla="*/ 123 h 194"/>
                        <a:gd name="T14" fmla="*/ 153 w 154"/>
                        <a:gd name="T15" fmla="*/ 123 h 194"/>
                        <a:gd name="T16" fmla="*/ 145 w 154"/>
                        <a:gd name="T17" fmla="*/ 139 h 194"/>
                        <a:gd name="T18" fmla="*/ 145 w 154"/>
                        <a:gd name="T19" fmla="*/ 146 h 194"/>
                        <a:gd name="T20" fmla="*/ 145 w 154"/>
                        <a:gd name="T21" fmla="*/ 154 h 194"/>
                        <a:gd name="T22" fmla="*/ 145 w 154"/>
                        <a:gd name="T23" fmla="*/ 162 h 194"/>
                        <a:gd name="T24" fmla="*/ 145 w 154"/>
                        <a:gd name="T25" fmla="*/ 177 h 194"/>
                        <a:gd name="T26" fmla="*/ 138 w 154"/>
                        <a:gd name="T27" fmla="*/ 177 h 194"/>
                        <a:gd name="T28" fmla="*/ 122 w 154"/>
                        <a:gd name="T29" fmla="*/ 177 h 194"/>
                        <a:gd name="T30" fmla="*/ 92 w 154"/>
                        <a:gd name="T31" fmla="*/ 193 h 194"/>
                        <a:gd name="T32" fmla="*/ 8 w 154"/>
                        <a:gd name="T33" fmla="*/ 139 h 194"/>
                        <a:gd name="T34" fmla="*/ 8 w 154"/>
                        <a:gd name="T35" fmla="*/ 123 h 194"/>
                        <a:gd name="T36" fmla="*/ 0 w 154"/>
                        <a:gd name="T37" fmla="*/ 108 h 194"/>
                        <a:gd name="T38" fmla="*/ 0 w 154"/>
                        <a:gd name="T39" fmla="*/ 92 h 194"/>
                        <a:gd name="T40" fmla="*/ 0 w 154"/>
                        <a:gd name="T41" fmla="*/ 77 h 194"/>
                        <a:gd name="T42" fmla="*/ 0 w 154"/>
                        <a:gd name="T43" fmla="*/ 62 h 194"/>
                        <a:gd name="T44" fmla="*/ 8 w 154"/>
                        <a:gd name="T45" fmla="*/ 47 h 194"/>
                        <a:gd name="T46" fmla="*/ 8 w 154"/>
                        <a:gd name="T47" fmla="*/ 31 h 194"/>
                        <a:gd name="T48" fmla="*/ 23 w 154"/>
                        <a:gd name="T49" fmla="*/ 23 h 194"/>
                        <a:gd name="T50" fmla="*/ 31 w 154"/>
                        <a:gd name="T51" fmla="*/ 8 h 194"/>
                        <a:gd name="T52" fmla="*/ 46 w 154"/>
                        <a:gd name="T53" fmla="*/ 0 h 194"/>
                        <a:gd name="T54" fmla="*/ 62 w 154"/>
                        <a:gd name="T55" fmla="*/ 0 h 194"/>
                        <a:gd name="T56" fmla="*/ 77 w 154"/>
                        <a:gd name="T57" fmla="*/ 0 h 194"/>
                        <a:gd name="T58" fmla="*/ 92 w 154"/>
                        <a:gd name="T59" fmla="*/ 0 h 194"/>
                        <a:gd name="T60" fmla="*/ 108 w 154"/>
                        <a:gd name="T61" fmla="*/ 0 h 194"/>
                        <a:gd name="T62" fmla="*/ 122 w 154"/>
                        <a:gd name="T63" fmla="*/ 16 h 194"/>
                        <a:gd name="T64" fmla="*/ 130 w 154"/>
                        <a:gd name="T65" fmla="*/ 2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4" h="194">
                          <a:moveTo>
                            <a:pt x="130" y="23"/>
                          </a:moveTo>
                          <a:lnTo>
                            <a:pt x="145" y="54"/>
                          </a:lnTo>
                          <a:lnTo>
                            <a:pt x="145" y="62"/>
                          </a:lnTo>
                          <a:lnTo>
                            <a:pt x="145" y="77"/>
                          </a:lnTo>
                          <a:lnTo>
                            <a:pt x="145" y="92"/>
                          </a:lnTo>
                          <a:lnTo>
                            <a:pt x="153" y="108"/>
                          </a:lnTo>
                          <a:lnTo>
                            <a:pt x="145" y="123"/>
                          </a:lnTo>
                          <a:lnTo>
                            <a:pt x="153" y="123"/>
                          </a:lnTo>
                          <a:lnTo>
                            <a:pt x="145" y="139"/>
                          </a:lnTo>
                          <a:lnTo>
                            <a:pt x="145" y="146"/>
                          </a:lnTo>
                          <a:lnTo>
                            <a:pt x="145" y="154"/>
                          </a:lnTo>
                          <a:lnTo>
                            <a:pt x="145" y="162"/>
                          </a:lnTo>
                          <a:lnTo>
                            <a:pt x="145" y="177"/>
                          </a:lnTo>
                          <a:lnTo>
                            <a:pt x="138" y="177"/>
                          </a:lnTo>
                          <a:lnTo>
                            <a:pt x="122" y="177"/>
                          </a:lnTo>
                          <a:lnTo>
                            <a:pt x="92" y="193"/>
                          </a:lnTo>
                          <a:lnTo>
                            <a:pt x="8" y="139"/>
                          </a:lnTo>
                          <a:lnTo>
                            <a:pt x="8" y="123"/>
                          </a:lnTo>
                          <a:lnTo>
                            <a:pt x="0" y="108"/>
                          </a:lnTo>
                          <a:lnTo>
                            <a:pt x="0" y="92"/>
                          </a:lnTo>
                          <a:lnTo>
                            <a:pt x="0" y="77"/>
                          </a:lnTo>
                          <a:lnTo>
                            <a:pt x="0" y="62"/>
                          </a:lnTo>
                          <a:lnTo>
                            <a:pt x="8" y="47"/>
                          </a:lnTo>
                          <a:lnTo>
                            <a:pt x="8" y="31"/>
                          </a:lnTo>
                          <a:lnTo>
                            <a:pt x="23" y="23"/>
                          </a:lnTo>
                          <a:lnTo>
                            <a:pt x="31" y="8"/>
                          </a:lnTo>
                          <a:lnTo>
                            <a:pt x="46" y="0"/>
                          </a:lnTo>
                          <a:lnTo>
                            <a:pt x="62" y="0"/>
                          </a:lnTo>
                          <a:lnTo>
                            <a:pt x="77" y="0"/>
                          </a:lnTo>
                          <a:lnTo>
                            <a:pt x="92" y="0"/>
                          </a:lnTo>
                          <a:lnTo>
                            <a:pt x="108" y="0"/>
                          </a:lnTo>
                          <a:lnTo>
                            <a:pt x="122" y="16"/>
                          </a:lnTo>
                          <a:lnTo>
                            <a:pt x="130" y="23"/>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45" name="Freeform 169">
                      <a:extLst>
                        <a:ext uri="{FF2B5EF4-FFF2-40B4-BE49-F238E27FC236}">
                          <a16:creationId xmlns:a16="http://schemas.microsoft.com/office/drawing/2014/main" id="{5B261DE8-BD7D-EABC-C953-C59960CD1C00}"/>
                        </a:ext>
                      </a:extLst>
                    </p:cNvPr>
                    <p:cNvSpPr>
                      <a:spLocks/>
                    </p:cNvSpPr>
                    <p:nvPr/>
                  </p:nvSpPr>
                  <p:spPr bwMode="auto">
                    <a:xfrm>
                      <a:off x="1582" y="3618"/>
                      <a:ext cx="162" cy="162"/>
                    </a:xfrm>
                    <a:custGeom>
                      <a:avLst/>
                      <a:gdLst>
                        <a:gd name="T0" fmla="*/ 15 w 162"/>
                        <a:gd name="T1" fmla="*/ 146 h 162"/>
                        <a:gd name="T2" fmla="*/ 8 w 162"/>
                        <a:gd name="T3" fmla="*/ 122 h 162"/>
                        <a:gd name="T4" fmla="*/ 8 w 162"/>
                        <a:gd name="T5" fmla="*/ 115 h 162"/>
                        <a:gd name="T6" fmla="*/ 0 w 162"/>
                        <a:gd name="T7" fmla="*/ 99 h 162"/>
                        <a:gd name="T8" fmla="*/ 0 w 162"/>
                        <a:gd name="T9" fmla="*/ 92 h 162"/>
                        <a:gd name="T10" fmla="*/ 0 w 162"/>
                        <a:gd name="T11" fmla="*/ 77 h 162"/>
                        <a:gd name="T12" fmla="*/ 0 w 162"/>
                        <a:gd name="T13" fmla="*/ 62 h 162"/>
                        <a:gd name="T14" fmla="*/ 8 w 162"/>
                        <a:gd name="T15" fmla="*/ 39 h 162"/>
                        <a:gd name="T16" fmla="*/ 15 w 162"/>
                        <a:gd name="T17" fmla="*/ 31 h 162"/>
                        <a:gd name="T18" fmla="*/ 31 w 162"/>
                        <a:gd name="T19" fmla="*/ 15 h 162"/>
                        <a:gd name="T20" fmla="*/ 39 w 162"/>
                        <a:gd name="T21" fmla="*/ 8 h 162"/>
                        <a:gd name="T22" fmla="*/ 46 w 162"/>
                        <a:gd name="T23" fmla="*/ 0 h 162"/>
                        <a:gd name="T24" fmla="*/ 62 w 162"/>
                        <a:gd name="T25" fmla="*/ 0 h 162"/>
                        <a:gd name="T26" fmla="*/ 85 w 162"/>
                        <a:gd name="T27" fmla="*/ 0 h 162"/>
                        <a:gd name="T28" fmla="*/ 100 w 162"/>
                        <a:gd name="T29" fmla="*/ 0 h 162"/>
                        <a:gd name="T30" fmla="*/ 123 w 162"/>
                        <a:gd name="T31" fmla="*/ 0 h 162"/>
                        <a:gd name="T32" fmla="*/ 138 w 162"/>
                        <a:gd name="T33" fmla="*/ 0 h 162"/>
                        <a:gd name="T34" fmla="*/ 146 w 162"/>
                        <a:gd name="T35" fmla="*/ 8 h 162"/>
                        <a:gd name="T36" fmla="*/ 153 w 162"/>
                        <a:gd name="T37" fmla="*/ 15 h 162"/>
                        <a:gd name="T38" fmla="*/ 161 w 162"/>
                        <a:gd name="T39" fmla="*/ 23 h 162"/>
                        <a:gd name="T40" fmla="*/ 161 w 162"/>
                        <a:gd name="T41" fmla="*/ 31 h 162"/>
                        <a:gd name="T42" fmla="*/ 161 w 162"/>
                        <a:gd name="T43" fmla="*/ 46 h 162"/>
                        <a:gd name="T44" fmla="*/ 153 w 162"/>
                        <a:gd name="T45" fmla="*/ 54 h 162"/>
                        <a:gd name="T46" fmla="*/ 153 w 162"/>
                        <a:gd name="T47" fmla="*/ 62 h 162"/>
                        <a:gd name="T48" fmla="*/ 153 w 162"/>
                        <a:gd name="T49" fmla="*/ 69 h 162"/>
                        <a:gd name="T50" fmla="*/ 153 w 162"/>
                        <a:gd name="T51" fmla="*/ 77 h 162"/>
                        <a:gd name="T52" fmla="*/ 146 w 162"/>
                        <a:gd name="T53" fmla="*/ 77 h 162"/>
                        <a:gd name="T54" fmla="*/ 146 w 162"/>
                        <a:gd name="T55" fmla="*/ 107 h 162"/>
                        <a:gd name="T56" fmla="*/ 138 w 162"/>
                        <a:gd name="T57" fmla="*/ 107 h 162"/>
                        <a:gd name="T58" fmla="*/ 130 w 162"/>
                        <a:gd name="T59" fmla="*/ 107 h 162"/>
                        <a:gd name="T60" fmla="*/ 123 w 162"/>
                        <a:gd name="T61" fmla="*/ 99 h 162"/>
                        <a:gd name="T62" fmla="*/ 116 w 162"/>
                        <a:gd name="T63" fmla="*/ 107 h 162"/>
                        <a:gd name="T64" fmla="*/ 116 w 162"/>
                        <a:gd name="T65" fmla="*/ 115 h 162"/>
                        <a:gd name="T66" fmla="*/ 116 w 162"/>
                        <a:gd name="T67" fmla="*/ 130 h 162"/>
                        <a:gd name="T68" fmla="*/ 116 w 162"/>
                        <a:gd name="T69" fmla="*/ 138 h 162"/>
                        <a:gd name="T70" fmla="*/ 123 w 162"/>
                        <a:gd name="T71" fmla="*/ 138 h 162"/>
                        <a:gd name="T72" fmla="*/ 130 w 162"/>
                        <a:gd name="T73" fmla="*/ 146 h 162"/>
                        <a:gd name="T74" fmla="*/ 123 w 162"/>
                        <a:gd name="T75" fmla="*/ 146 h 162"/>
                        <a:gd name="T76" fmla="*/ 116 w 162"/>
                        <a:gd name="T77" fmla="*/ 146 h 162"/>
                        <a:gd name="T78" fmla="*/ 100 w 162"/>
                        <a:gd name="T79" fmla="*/ 153 h 162"/>
                        <a:gd name="T80" fmla="*/ 93 w 162"/>
                        <a:gd name="T81" fmla="*/ 161 h 162"/>
                        <a:gd name="T82" fmla="*/ 85 w 162"/>
                        <a:gd name="T83" fmla="*/ 161 h 162"/>
                        <a:gd name="T84" fmla="*/ 62 w 162"/>
                        <a:gd name="T85" fmla="*/ 161 h 162"/>
                        <a:gd name="T86" fmla="*/ 46 w 162"/>
                        <a:gd name="T87" fmla="*/ 161 h 162"/>
                        <a:gd name="T88" fmla="*/ 46 w 162"/>
                        <a:gd name="T89" fmla="*/ 153 h 162"/>
                        <a:gd name="T90" fmla="*/ 31 w 162"/>
                        <a:gd name="T91" fmla="*/ 153 h 162"/>
                        <a:gd name="T92" fmla="*/ 23 w 162"/>
                        <a:gd name="T93" fmla="*/ 153 h 162"/>
                        <a:gd name="T94" fmla="*/ 15 w 162"/>
                        <a:gd name="T9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2" h="162">
                          <a:moveTo>
                            <a:pt x="15" y="146"/>
                          </a:moveTo>
                          <a:lnTo>
                            <a:pt x="8" y="122"/>
                          </a:lnTo>
                          <a:lnTo>
                            <a:pt x="8" y="115"/>
                          </a:lnTo>
                          <a:lnTo>
                            <a:pt x="0" y="99"/>
                          </a:lnTo>
                          <a:lnTo>
                            <a:pt x="0" y="92"/>
                          </a:lnTo>
                          <a:lnTo>
                            <a:pt x="0" y="77"/>
                          </a:lnTo>
                          <a:lnTo>
                            <a:pt x="0" y="62"/>
                          </a:lnTo>
                          <a:lnTo>
                            <a:pt x="8" y="39"/>
                          </a:lnTo>
                          <a:lnTo>
                            <a:pt x="15" y="31"/>
                          </a:lnTo>
                          <a:lnTo>
                            <a:pt x="31" y="15"/>
                          </a:lnTo>
                          <a:lnTo>
                            <a:pt x="39" y="8"/>
                          </a:lnTo>
                          <a:lnTo>
                            <a:pt x="46" y="0"/>
                          </a:lnTo>
                          <a:lnTo>
                            <a:pt x="62" y="0"/>
                          </a:lnTo>
                          <a:lnTo>
                            <a:pt x="85" y="0"/>
                          </a:lnTo>
                          <a:lnTo>
                            <a:pt x="100" y="0"/>
                          </a:lnTo>
                          <a:lnTo>
                            <a:pt x="123" y="0"/>
                          </a:lnTo>
                          <a:lnTo>
                            <a:pt x="138" y="0"/>
                          </a:lnTo>
                          <a:lnTo>
                            <a:pt x="146" y="8"/>
                          </a:lnTo>
                          <a:lnTo>
                            <a:pt x="153" y="15"/>
                          </a:lnTo>
                          <a:lnTo>
                            <a:pt x="161" y="23"/>
                          </a:lnTo>
                          <a:lnTo>
                            <a:pt x="161" y="31"/>
                          </a:lnTo>
                          <a:lnTo>
                            <a:pt x="161" y="46"/>
                          </a:lnTo>
                          <a:lnTo>
                            <a:pt x="153" y="54"/>
                          </a:lnTo>
                          <a:lnTo>
                            <a:pt x="153" y="62"/>
                          </a:lnTo>
                          <a:lnTo>
                            <a:pt x="153" y="69"/>
                          </a:lnTo>
                          <a:lnTo>
                            <a:pt x="153" y="77"/>
                          </a:lnTo>
                          <a:lnTo>
                            <a:pt x="146" y="77"/>
                          </a:lnTo>
                          <a:lnTo>
                            <a:pt x="146" y="107"/>
                          </a:lnTo>
                          <a:lnTo>
                            <a:pt x="138" y="107"/>
                          </a:lnTo>
                          <a:lnTo>
                            <a:pt x="130" y="107"/>
                          </a:lnTo>
                          <a:lnTo>
                            <a:pt x="123" y="99"/>
                          </a:lnTo>
                          <a:lnTo>
                            <a:pt x="116" y="107"/>
                          </a:lnTo>
                          <a:lnTo>
                            <a:pt x="116" y="115"/>
                          </a:lnTo>
                          <a:lnTo>
                            <a:pt x="116" y="130"/>
                          </a:lnTo>
                          <a:lnTo>
                            <a:pt x="116" y="138"/>
                          </a:lnTo>
                          <a:lnTo>
                            <a:pt x="123" y="138"/>
                          </a:lnTo>
                          <a:lnTo>
                            <a:pt x="130" y="146"/>
                          </a:lnTo>
                          <a:lnTo>
                            <a:pt x="123" y="146"/>
                          </a:lnTo>
                          <a:lnTo>
                            <a:pt x="116" y="146"/>
                          </a:lnTo>
                          <a:lnTo>
                            <a:pt x="100" y="153"/>
                          </a:lnTo>
                          <a:lnTo>
                            <a:pt x="93" y="161"/>
                          </a:lnTo>
                          <a:lnTo>
                            <a:pt x="85" y="161"/>
                          </a:lnTo>
                          <a:lnTo>
                            <a:pt x="62" y="161"/>
                          </a:lnTo>
                          <a:lnTo>
                            <a:pt x="46" y="161"/>
                          </a:lnTo>
                          <a:lnTo>
                            <a:pt x="46" y="153"/>
                          </a:lnTo>
                          <a:lnTo>
                            <a:pt x="31" y="153"/>
                          </a:lnTo>
                          <a:lnTo>
                            <a:pt x="23" y="153"/>
                          </a:lnTo>
                          <a:lnTo>
                            <a:pt x="15" y="146"/>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46" name="Freeform 170">
                      <a:extLst>
                        <a:ext uri="{FF2B5EF4-FFF2-40B4-BE49-F238E27FC236}">
                          <a16:creationId xmlns:a16="http://schemas.microsoft.com/office/drawing/2014/main" id="{F33036E6-7EE9-B5B9-DD18-777BBBCF03D8}"/>
                        </a:ext>
                      </a:extLst>
                    </p:cNvPr>
                    <p:cNvSpPr>
                      <a:spLocks/>
                    </p:cNvSpPr>
                    <p:nvPr/>
                  </p:nvSpPr>
                  <p:spPr bwMode="auto">
                    <a:xfrm>
                      <a:off x="1582" y="3618"/>
                      <a:ext cx="162" cy="162"/>
                    </a:xfrm>
                    <a:custGeom>
                      <a:avLst/>
                      <a:gdLst>
                        <a:gd name="T0" fmla="*/ 15 w 162"/>
                        <a:gd name="T1" fmla="*/ 146 h 162"/>
                        <a:gd name="T2" fmla="*/ 8 w 162"/>
                        <a:gd name="T3" fmla="*/ 122 h 162"/>
                        <a:gd name="T4" fmla="*/ 8 w 162"/>
                        <a:gd name="T5" fmla="*/ 115 h 162"/>
                        <a:gd name="T6" fmla="*/ 0 w 162"/>
                        <a:gd name="T7" fmla="*/ 99 h 162"/>
                        <a:gd name="T8" fmla="*/ 0 w 162"/>
                        <a:gd name="T9" fmla="*/ 92 h 162"/>
                        <a:gd name="T10" fmla="*/ 0 w 162"/>
                        <a:gd name="T11" fmla="*/ 77 h 162"/>
                        <a:gd name="T12" fmla="*/ 0 w 162"/>
                        <a:gd name="T13" fmla="*/ 62 h 162"/>
                        <a:gd name="T14" fmla="*/ 8 w 162"/>
                        <a:gd name="T15" fmla="*/ 39 h 162"/>
                        <a:gd name="T16" fmla="*/ 15 w 162"/>
                        <a:gd name="T17" fmla="*/ 31 h 162"/>
                        <a:gd name="T18" fmla="*/ 31 w 162"/>
                        <a:gd name="T19" fmla="*/ 15 h 162"/>
                        <a:gd name="T20" fmla="*/ 39 w 162"/>
                        <a:gd name="T21" fmla="*/ 8 h 162"/>
                        <a:gd name="T22" fmla="*/ 46 w 162"/>
                        <a:gd name="T23" fmla="*/ 0 h 162"/>
                        <a:gd name="T24" fmla="*/ 62 w 162"/>
                        <a:gd name="T25" fmla="*/ 0 h 162"/>
                        <a:gd name="T26" fmla="*/ 85 w 162"/>
                        <a:gd name="T27" fmla="*/ 0 h 162"/>
                        <a:gd name="T28" fmla="*/ 100 w 162"/>
                        <a:gd name="T29" fmla="*/ 0 h 162"/>
                        <a:gd name="T30" fmla="*/ 123 w 162"/>
                        <a:gd name="T31" fmla="*/ 0 h 162"/>
                        <a:gd name="T32" fmla="*/ 138 w 162"/>
                        <a:gd name="T33" fmla="*/ 0 h 162"/>
                        <a:gd name="T34" fmla="*/ 146 w 162"/>
                        <a:gd name="T35" fmla="*/ 8 h 162"/>
                        <a:gd name="T36" fmla="*/ 153 w 162"/>
                        <a:gd name="T37" fmla="*/ 15 h 162"/>
                        <a:gd name="T38" fmla="*/ 161 w 162"/>
                        <a:gd name="T39" fmla="*/ 23 h 162"/>
                        <a:gd name="T40" fmla="*/ 161 w 162"/>
                        <a:gd name="T41" fmla="*/ 31 h 162"/>
                        <a:gd name="T42" fmla="*/ 161 w 162"/>
                        <a:gd name="T43" fmla="*/ 46 h 162"/>
                        <a:gd name="T44" fmla="*/ 153 w 162"/>
                        <a:gd name="T45" fmla="*/ 54 h 162"/>
                        <a:gd name="T46" fmla="*/ 153 w 162"/>
                        <a:gd name="T47" fmla="*/ 62 h 162"/>
                        <a:gd name="T48" fmla="*/ 153 w 162"/>
                        <a:gd name="T49" fmla="*/ 69 h 162"/>
                        <a:gd name="T50" fmla="*/ 153 w 162"/>
                        <a:gd name="T51" fmla="*/ 77 h 162"/>
                        <a:gd name="T52" fmla="*/ 146 w 162"/>
                        <a:gd name="T53" fmla="*/ 77 h 162"/>
                        <a:gd name="T54" fmla="*/ 146 w 162"/>
                        <a:gd name="T55" fmla="*/ 107 h 162"/>
                        <a:gd name="T56" fmla="*/ 138 w 162"/>
                        <a:gd name="T57" fmla="*/ 107 h 162"/>
                        <a:gd name="T58" fmla="*/ 130 w 162"/>
                        <a:gd name="T59" fmla="*/ 107 h 162"/>
                        <a:gd name="T60" fmla="*/ 123 w 162"/>
                        <a:gd name="T61" fmla="*/ 99 h 162"/>
                        <a:gd name="T62" fmla="*/ 116 w 162"/>
                        <a:gd name="T63" fmla="*/ 107 h 162"/>
                        <a:gd name="T64" fmla="*/ 116 w 162"/>
                        <a:gd name="T65" fmla="*/ 115 h 162"/>
                        <a:gd name="T66" fmla="*/ 116 w 162"/>
                        <a:gd name="T67" fmla="*/ 130 h 162"/>
                        <a:gd name="T68" fmla="*/ 116 w 162"/>
                        <a:gd name="T69" fmla="*/ 138 h 162"/>
                        <a:gd name="T70" fmla="*/ 123 w 162"/>
                        <a:gd name="T71" fmla="*/ 138 h 162"/>
                        <a:gd name="T72" fmla="*/ 130 w 162"/>
                        <a:gd name="T73" fmla="*/ 146 h 162"/>
                        <a:gd name="T74" fmla="*/ 123 w 162"/>
                        <a:gd name="T75" fmla="*/ 146 h 162"/>
                        <a:gd name="T76" fmla="*/ 116 w 162"/>
                        <a:gd name="T77" fmla="*/ 146 h 162"/>
                        <a:gd name="T78" fmla="*/ 100 w 162"/>
                        <a:gd name="T79" fmla="*/ 153 h 162"/>
                        <a:gd name="T80" fmla="*/ 93 w 162"/>
                        <a:gd name="T81" fmla="*/ 161 h 162"/>
                        <a:gd name="T82" fmla="*/ 85 w 162"/>
                        <a:gd name="T83" fmla="*/ 161 h 162"/>
                        <a:gd name="T84" fmla="*/ 62 w 162"/>
                        <a:gd name="T85" fmla="*/ 161 h 162"/>
                        <a:gd name="T86" fmla="*/ 46 w 162"/>
                        <a:gd name="T87" fmla="*/ 161 h 162"/>
                        <a:gd name="T88" fmla="*/ 46 w 162"/>
                        <a:gd name="T89" fmla="*/ 153 h 162"/>
                        <a:gd name="T90" fmla="*/ 31 w 162"/>
                        <a:gd name="T91" fmla="*/ 153 h 162"/>
                        <a:gd name="T92" fmla="*/ 23 w 162"/>
                        <a:gd name="T93" fmla="*/ 153 h 162"/>
                        <a:gd name="T94" fmla="*/ 15 w 162"/>
                        <a:gd name="T9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2" h="162">
                          <a:moveTo>
                            <a:pt x="15" y="146"/>
                          </a:moveTo>
                          <a:lnTo>
                            <a:pt x="8" y="122"/>
                          </a:lnTo>
                          <a:lnTo>
                            <a:pt x="8" y="115"/>
                          </a:lnTo>
                          <a:lnTo>
                            <a:pt x="0" y="99"/>
                          </a:lnTo>
                          <a:lnTo>
                            <a:pt x="0" y="92"/>
                          </a:lnTo>
                          <a:lnTo>
                            <a:pt x="0" y="77"/>
                          </a:lnTo>
                          <a:lnTo>
                            <a:pt x="0" y="62"/>
                          </a:lnTo>
                          <a:lnTo>
                            <a:pt x="8" y="39"/>
                          </a:lnTo>
                          <a:lnTo>
                            <a:pt x="15" y="31"/>
                          </a:lnTo>
                          <a:lnTo>
                            <a:pt x="31" y="15"/>
                          </a:lnTo>
                          <a:lnTo>
                            <a:pt x="39" y="8"/>
                          </a:lnTo>
                          <a:lnTo>
                            <a:pt x="46" y="0"/>
                          </a:lnTo>
                          <a:lnTo>
                            <a:pt x="62" y="0"/>
                          </a:lnTo>
                          <a:lnTo>
                            <a:pt x="85" y="0"/>
                          </a:lnTo>
                          <a:lnTo>
                            <a:pt x="100" y="0"/>
                          </a:lnTo>
                          <a:lnTo>
                            <a:pt x="123" y="0"/>
                          </a:lnTo>
                          <a:lnTo>
                            <a:pt x="138" y="0"/>
                          </a:lnTo>
                          <a:lnTo>
                            <a:pt x="146" y="8"/>
                          </a:lnTo>
                          <a:lnTo>
                            <a:pt x="153" y="15"/>
                          </a:lnTo>
                          <a:lnTo>
                            <a:pt x="161" y="23"/>
                          </a:lnTo>
                          <a:lnTo>
                            <a:pt x="161" y="31"/>
                          </a:lnTo>
                          <a:lnTo>
                            <a:pt x="161" y="46"/>
                          </a:lnTo>
                          <a:lnTo>
                            <a:pt x="153" y="54"/>
                          </a:lnTo>
                          <a:lnTo>
                            <a:pt x="153" y="62"/>
                          </a:lnTo>
                          <a:lnTo>
                            <a:pt x="153" y="69"/>
                          </a:lnTo>
                          <a:lnTo>
                            <a:pt x="153" y="77"/>
                          </a:lnTo>
                          <a:lnTo>
                            <a:pt x="146" y="77"/>
                          </a:lnTo>
                          <a:lnTo>
                            <a:pt x="146" y="107"/>
                          </a:lnTo>
                          <a:lnTo>
                            <a:pt x="138" y="107"/>
                          </a:lnTo>
                          <a:lnTo>
                            <a:pt x="130" y="107"/>
                          </a:lnTo>
                          <a:lnTo>
                            <a:pt x="123" y="99"/>
                          </a:lnTo>
                          <a:lnTo>
                            <a:pt x="116" y="107"/>
                          </a:lnTo>
                          <a:lnTo>
                            <a:pt x="116" y="115"/>
                          </a:lnTo>
                          <a:lnTo>
                            <a:pt x="116" y="130"/>
                          </a:lnTo>
                          <a:lnTo>
                            <a:pt x="116" y="138"/>
                          </a:lnTo>
                          <a:lnTo>
                            <a:pt x="123" y="138"/>
                          </a:lnTo>
                          <a:lnTo>
                            <a:pt x="130" y="146"/>
                          </a:lnTo>
                          <a:lnTo>
                            <a:pt x="123" y="146"/>
                          </a:lnTo>
                          <a:lnTo>
                            <a:pt x="116" y="146"/>
                          </a:lnTo>
                          <a:lnTo>
                            <a:pt x="100" y="153"/>
                          </a:lnTo>
                          <a:lnTo>
                            <a:pt x="93" y="161"/>
                          </a:lnTo>
                          <a:lnTo>
                            <a:pt x="85" y="161"/>
                          </a:lnTo>
                          <a:lnTo>
                            <a:pt x="62" y="161"/>
                          </a:lnTo>
                          <a:lnTo>
                            <a:pt x="46" y="161"/>
                          </a:lnTo>
                          <a:lnTo>
                            <a:pt x="46" y="153"/>
                          </a:lnTo>
                          <a:lnTo>
                            <a:pt x="31" y="153"/>
                          </a:lnTo>
                          <a:lnTo>
                            <a:pt x="23" y="153"/>
                          </a:lnTo>
                          <a:lnTo>
                            <a:pt x="15" y="146"/>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5947" name="Freeform 171">
                    <a:extLst>
                      <a:ext uri="{FF2B5EF4-FFF2-40B4-BE49-F238E27FC236}">
                        <a16:creationId xmlns:a16="http://schemas.microsoft.com/office/drawing/2014/main" id="{A66495D3-C059-F60C-4909-594E61CB6826}"/>
                      </a:ext>
                    </a:extLst>
                  </p:cNvPr>
                  <p:cNvSpPr>
                    <a:spLocks/>
                  </p:cNvSpPr>
                  <p:nvPr/>
                </p:nvSpPr>
                <p:spPr bwMode="auto">
                  <a:xfrm>
                    <a:off x="1725" y="3690"/>
                    <a:ext cx="35" cy="42"/>
                  </a:xfrm>
                  <a:custGeom>
                    <a:avLst/>
                    <a:gdLst>
                      <a:gd name="T0" fmla="*/ 7 w 35"/>
                      <a:gd name="T1" fmla="*/ 13 h 42"/>
                      <a:gd name="T2" fmla="*/ 27 w 35"/>
                      <a:gd name="T3" fmla="*/ 0 h 42"/>
                      <a:gd name="T4" fmla="*/ 20 w 35"/>
                      <a:gd name="T5" fmla="*/ 0 h 42"/>
                      <a:gd name="T6" fmla="*/ 34 w 35"/>
                      <a:gd name="T7" fmla="*/ 0 h 42"/>
                      <a:gd name="T8" fmla="*/ 34 w 35"/>
                      <a:gd name="T9" fmla="*/ 7 h 42"/>
                      <a:gd name="T10" fmla="*/ 34 w 35"/>
                      <a:gd name="T11" fmla="*/ 13 h 42"/>
                      <a:gd name="T12" fmla="*/ 34 w 35"/>
                      <a:gd name="T13" fmla="*/ 20 h 42"/>
                      <a:gd name="T14" fmla="*/ 34 w 35"/>
                      <a:gd name="T15" fmla="*/ 27 h 42"/>
                      <a:gd name="T16" fmla="*/ 34 w 35"/>
                      <a:gd name="T17" fmla="*/ 34 h 42"/>
                      <a:gd name="T18" fmla="*/ 27 w 35"/>
                      <a:gd name="T19" fmla="*/ 34 h 42"/>
                      <a:gd name="T20" fmla="*/ 27 w 35"/>
                      <a:gd name="T21" fmla="*/ 41 h 42"/>
                      <a:gd name="T22" fmla="*/ 20 w 35"/>
                      <a:gd name="T23" fmla="*/ 41 h 42"/>
                      <a:gd name="T24" fmla="*/ 27 w 35"/>
                      <a:gd name="T25" fmla="*/ 34 h 42"/>
                      <a:gd name="T26" fmla="*/ 34 w 35"/>
                      <a:gd name="T27" fmla="*/ 27 h 42"/>
                      <a:gd name="T28" fmla="*/ 34 w 35"/>
                      <a:gd name="T29" fmla="*/ 13 h 42"/>
                      <a:gd name="T30" fmla="*/ 27 w 35"/>
                      <a:gd name="T31" fmla="*/ 7 h 42"/>
                      <a:gd name="T32" fmla="*/ 0 w 35"/>
                      <a:gd name="T33" fmla="*/ 27 h 42"/>
                      <a:gd name="T34" fmla="*/ 7 w 35"/>
                      <a:gd name="T35"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2">
                        <a:moveTo>
                          <a:pt x="7" y="13"/>
                        </a:moveTo>
                        <a:lnTo>
                          <a:pt x="27" y="0"/>
                        </a:lnTo>
                        <a:lnTo>
                          <a:pt x="20" y="0"/>
                        </a:lnTo>
                        <a:lnTo>
                          <a:pt x="34" y="0"/>
                        </a:lnTo>
                        <a:lnTo>
                          <a:pt x="34" y="7"/>
                        </a:lnTo>
                        <a:lnTo>
                          <a:pt x="34" y="13"/>
                        </a:lnTo>
                        <a:lnTo>
                          <a:pt x="34" y="20"/>
                        </a:lnTo>
                        <a:lnTo>
                          <a:pt x="34" y="27"/>
                        </a:lnTo>
                        <a:lnTo>
                          <a:pt x="34" y="34"/>
                        </a:lnTo>
                        <a:lnTo>
                          <a:pt x="27" y="34"/>
                        </a:lnTo>
                        <a:lnTo>
                          <a:pt x="27" y="41"/>
                        </a:lnTo>
                        <a:lnTo>
                          <a:pt x="20" y="41"/>
                        </a:lnTo>
                        <a:lnTo>
                          <a:pt x="27" y="34"/>
                        </a:lnTo>
                        <a:lnTo>
                          <a:pt x="34" y="27"/>
                        </a:lnTo>
                        <a:lnTo>
                          <a:pt x="34" y="13"/>
                        </a:lnTo>
                        <a:lnTo>
                          <a:pt x="27" y="7"/>
                        </a:lnTo>
                        <a:lnTo>
                          <a:pt x="0" y="27"/>
                        </a:lnTo>
                        <a:lnTo>
                          <a:pt x="7" y="13"/>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48" name="Freeform 172">
                    <a:extLst>
                      <a:ext uri="{FF2B5EF4-FFF2-40B4-BE49-F238E27FC236}">
                        <a16:creationId xmlns:a16="http://schemas.microsoft.com/office/drawing/2014/main" id="{6A77F742-B88C-0743-D067-4F2895DB68A8}"/>
                      </a:ext>
                    </a:extLst>
                  </p:cNvPr>
                  <p:cNvSpPr>
                    <a:spLocks/>
                  </p:cNvSpPr>
                  <p:nvPr/>
                </p:nvSpPr>
                <p:spPr bwMode="auto">
                  <a:xfrm>
                    <a:off x="1725" y="3690"/>
                    <a:ext cx="35" cy="42"/>
                  </a:xfrm>
                  <a:custGeom>
                    <a:avLst/>
                    <a:gdLst>
                      <a:gd name="T0" fmla="*/ 7 w 35"/>
                      <a:gd name="T1" fmla="*/ 13 h 42"/>
                      <a:gd name="T2" fmla="*/ 27 w 35"/>
                      <a:gd name="T3" fmla="*/ 0 h 42"/>
                      <a:gd name="T4" fmla="*/ 20 w 35"/>
                      <a:gd name="T5" fmla="*/ 0 h 42"/>
                      <a:gd name="T6" fmla="*/ 34 w 35"/>
                      <a:gd name="T7" fmla="*/ 0 h 42"/>
                      <a:gd name="T8" fmla="*/ 34 w 35"/>
                      <a:gd name="T9" fmla="*/ 7 h 42"/>
                      <a:gd name="T10" fmla="*/ 34 w 35"/>
                      <a:gd name="T11" fmla="*/ 13 h 42"/>
                      <a:gd name="T12" fmla="*/ 34 w 35"/>
                      <a:gd name="T13" fmla="*/ 20 h 42"/>
                      <a:gd name="T14" fmla="*/ 34 w 35"/>
                      <a:gd name="T15" fmla="*/ 27 h 42"/>
                      <a:gd name="T16" fmla="*/ 34 w 35"/>
                      <a:gd name="T17" fmla="*/ 34 h 42"/>
                      <a:gd name="T18" fmla="*/ 27 w 35"/>
                      <a:gd name="T19" fmla="*/ 34 h 42"/>
                      <a:gd name="T20" fmla="*/ 27 w 35"/>
                      <a:gd name="T21" fmla="*/ 41 h 42"/>
                      <a:gd name="T22" fmla="*/ 20 w 35"/>
                      <a:gd name="T23" fmla="*/ 41 h 42"/>
                      <a:gd name="T24" fmla="*/ 27 w 35"/>
                      <a:gd name="T25" fmla="*/ 34 h 42"/>
                      <a:gd name="T26" fmla="*/ 34 w 35"/>
                      <a:gd name="T27" fmla="*/ 27 h 42"/>
                      <a:gd name="T28" fmla="*/ 34 w 35"/>
                      <a:gd name="T29" fmla="*/ 13 h 42"/>
                      <a:gd name="T30" fmla="*/ 27 w 35"/>
                      <a:gd name="T31" fmla="*/ 7 h 42"/>
                      <a:gd name="T32" fmla="*/ 0 w 35"/>
                      <a:gd name="T33" fmla="*/ 27 h 42"/>
                      <a:gd name="T34" fmla="*/ 7 w 35"/>
                      <a:gd name="T35"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2">
                        <a:moveTo>
                          <a:pt x="7" y="13"/>
                        </a:moveTo>
                        <a:lnTo>
                          <a:pt x="27" y="0"/>
                        </a:lnTo>
                        <a:lnTo>
                          <a:pt x="20" y="0"/>
                        </a:lnTo>
                        <a:lnTo>
                          <a:pt x="34" y="0"/>
                        </a:lnTo>
                        <a:lnTo>
                          <a:pt x="34" y="7"/>
                        </a:lnTo>
                        <a:lnTo>
                          <a:pt x="34" y="13"/>
                        </a:lnTo>
                        <a:lnTo>
                          <a:pt x="34" y="20"/>
                        </a:lnTo>
                        <a:lnTo>
                          <a:pt x="34" y="27"/>
                        </a:lnTo>
                        <a:lnTo>
                          <a:pt x="34" y="34"/>
                        </a:lnTo>
                        <a:lnTo>
                          <a:pt x="27" y="34"/>
                        </a:lnTo>
                        <a:lnTo>
                          <a:pt x="27" y="41"/>
                        </a:lnTo>
                        <a:lnTo>
                          <a:pt x="20" y="41"/>
                        </a:lnTo>
                        <a:lnTo>
                          <a:pt x="27" y="34"/>
                        </a:lnTo>
                        <a:lnTo>
                          <a:pt x="34" y="27"/>
                        </a:lnTo>
                        <a:lnTo>
                          <a:pt x="34" y="13"/>
                        </a:lnTo>
                        <a:lnTo>
                          <a:pt x="27" y="7"/>
                        </a:lnTo>
                        <a:lnTo>
                          <a:pt x="0" y="27"/>
                        </a:lnTo>
                        <a:lnTo>
                          <a:pt x="7" y="13"/>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5949" name="Freeform 173">
                  <a:extLst>
                    <a:ext uri="{FF2B5EF4-FFF2-40B4-BE49-F238E27FC236}">
                      <a16:creationId xmlns:a16="http://schemas.microsoft.com/office/drawing/2014/main" id="{905D1058-1826-6C81-3167-24CF115FD086}"/>
                    </a:ext>
                  </a:extLst>
                </p:cNvPr>
                <p:cNvSpPr>
                  <a:spLocks/>
                </p:cNvSpPr>
                <p:nvPr/>
              </p:nvSpPr>
              <p:spPr bwMode="auto">
                <a:xfrm>
                  <a:off x="1901" y="3562"/>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Lst>
                  <a:ahLst/>
                  <a:cxnLst>
                    <a:cxn ang="0">
                      <a:pos x="T0" y="T1"/>
                    </a:cxn>
                    <a:cxn ang="0">
                      <a:pos x="T2" y="T3"/>
                    </a:cxn>
                    <a:cxn ang="0">
                      <a:pos x="T4" y="T5"/>
                    </a:cxn>
                    <a:cxn ang="0">
                      <a:pos x="T6" y="T7"/>
                    </a:cxn>
                    <a:cxn ang="0">
                      <a:pos x="T8" y="T9"/>
                    </a:cxn>
                  </a:cxnLst>
                  <a:rect l="0" t="0" r="r" b="b"/>
                  <a:pathLst>
                    <a:path w="17" h="17">
                      <a:moveTo>
                        <a:pt x="0" y="0"/>
                      </a:moveTo>
                      <a:lnTo>
                        <a:pt x="16" y="0"/>
                      </a:lnTo>
                      <a:lnTo>
                        <a:pt x="16" y="16"/>
                      </a:lnTo>
                      <a:lnTo>
                        <a:pt x="0" y="16"/>
                      </a:lnTo>
                      <a:lnTo>
                        <a:pt x="0" y="0"/>
                      </a:lnTo>
                    </a:path>
                  </a:pathLst>
                </a:custGeom>
                <a:solidFill>
                  <a:srgbClr val="FADB3A"/>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50" name="Freeform 174">
                  <a:extLst>
                    <a:ext uri="{FF2B5EF4-FFF2-40B4-BE49-F238E27FC236}">
                      <a16:creationId xmlns:a16="http://schemas.microsoft.com/office/drawing/2014/main" id="{51EB8206-3937-49A9-7BC8-F0D03275835C}"/>
                    </a:ext>
                  </a:extLst>
                </p:cNvPr>
                <p:cNvSpPr>
                  <a:spLocks/>
                </p:cNvSpPr>
                <p:nvPr/>
              </p:nvSpPr>
              <p:spPr bwMode="auto">
                <a:xfrm>
                  <a:off x="1885" y="3466"/>
                  <a:ext cx="17" cy="19"/>
                </a:xfrm>
                <a:custGeom>
                  <a:avLst/>
                  <a:gdLst>
                    <a:gd name="T0" fmla="*/ 0 w 17"/>
                    <a:gd name="T1" fmla="*/ 18 h 19"/>
                    <a:gd name="T2" fmla="*/ 0 w 17"/>
                    <a:gd name="T3" fmla="*/ 6 h 19"/>
                    <a:gd name="T4" fmla="*/ 0 w 17"/>
                    <a:gd name="T5" fmla="*/ 0 h 19"/>
                    <a:gd name="T6" fmla="*/ 16 w 17"/>
                    <a:gd name="T7" fmla="*/ 0 h 19"/>
                    <a:gd name="T8" fmla="*/ 0 w 17"/>
                    <a:gd name="T9" fmla="*/ 18 h 19"/>
                  </a:gdLst>
                  <a:ahLst/>
                  <a:cxnLst>
                    <a:cxn ang="0">
                      <a:pos x="T0" y="T1"/>
                    </a:cxn>
                    <a:cxn ang="0">
                      <a:pos x="T2" y="T3"/>
                    </a:cxn>
                    <a:cxn ang="0">
                      <a:pos x="T4" y="T5"/>
                    </a:cxn>
                    <a:cxn ang="0">
                      <a:pos x="T6" y="T7"/>
                    </a:cxn>
                    <a:cxn ang="0">
                      <a:pos x="T8" y="T9"/>
                    </a:cxn>
                  </a:cxnLst>
                  <a:rect l="0" t="0" r="r" b="b"/>
                  <a:pathLst>
                    <a:path w="17" h="19">
                      <a:moveTo>
                        <a:pt x="0" y="18"/>
                      </a:moveTo>
                      <a:lnTo>
                        <a:pt x="0" y="6"/>
                      </a:lnTo>
                      <a:lnTo>
                        <a:pt x="0" y="0"/>
                      </a:lnTo>
                      <a:lnTo>
                        <a:pt x="16" y="0"/>
                      </a:lnTo>
                      <a:lnTo>
                        <a:pt x="0" y="18"/>
                      </a:lnTo>
                    </a:path>
                  </a:pathLst>
                </a:custGeom>
                <a:solidFill>
                  <a:srgbClr val="E56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51" name="Freeform 175">
                  <a:extLst>
                    <a:ext uri="{FF2B5EF4-FFF2-40B4-BE49-F238E27FC236}">
                      <a16:creationId xmlns:a16="http://schemas.microsoft.com/office/drawing/2014/main" id="{E3E89B3F-C1AC-E05C-5D88-A6362849E3D9}"/>
                    </a:ext>
                  </a:extLst>
                </p:cNvPr>
                <p:cNvSpPr>
                  <a:spLocks/>
                </p:cNvSpPr>
                <p:nvPr/>
              </p:nvSpPr>
              <p:spPr bwMode="auto">
                <a:xfrm>
                  <a:off x="1885" y="3466"/>
                  <a:ext cx="17" cy="19"/>
                </a:xfrm>
                <a:custGeom>
                  <a:avLst/>
                  <a:gdLst>
                    <a:gd name="T0" fmla="*/ 0 w 17"/>
                    <a:gd name="T1" fmla="*/ 18 h 19"/>
                    <a:gd name="T2" fmla="*/ 0 w 17"/>
                    <a:gd name="T3" fmla="*/ 6 h 19"/>
                    <a:gd name="T4" fmla="*/ 0 w 17"/>
                    <a:gd name="T5" fmla="*/ 0 h 19"/>
                    <a:gd name="T6" fmla="*/ 16 w 17"/>
                    <a:gd name="T7" fmla="*/ 0 h 19"/>
                    <a:gd name="T8" fmla="*/ 0 w 17"/>
                    <a:gd name="T9" fmla="*/ 18 h 19"/>
                  </a:gdLst>
                  <a:ahLst/>
                  <a:cxnLst>
                    <a:cxn ang="0">
                      <a:pos x="T0" y="T1"/>
                    </a:cxn>
                    <a:cxn ang="0">
                      <a:pos x="T2" y="T3"/>
                    </a:cxn>
                    <a:cxn ang="0">
                      <a:pos x="T4" y="T5"/>
                    </a:cxn>
                    <a:cxn ang="0">
                      <a:pos x="T6" y="T7"/>
                    </a:cxn>
                    <a:cxn ang="0">
                      <a:pos x="T8" y="T9"/>
                    </a:cxn>
                  </a:cxnLst>
                  <a:rect l="0" t="0" r="r" b="b"/>
                  <a:pathLst>
                    <a:path w="17" h="19">
                      <a:moveTo>
                        <a:pt x="0" y="18"/>
                      </a:moveTo>
                      <a:lnTo>
                        <a:pt x="0" y="6"/>
                      </a:lnTo>
                      <a:lnTo>
                        <a:pt x="0" y="0"/>
                      </a:lnTo>
                      <a:lnTo>
                        <a:pt x="16" y="0"/>
                      </a:lnTo>
                      <a:lnTo>
                        <a:pt x="0" y="18"/>
                      </a:lnTo>
                    </a:path>
                  </a:pathLst>
                </a:custGeom>
                <a:solidFill>
                  <a:srgbClr val="E56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52" name="Freeform 176">
                  <a:extLst>
                    <a:ext uri="{FF2B5EF4-FFF2-40B4-BE49-F238E27FC236}">
                      <a16:creationId xmlns:a16="http://schemas.microsoft.com/office/drawing/2014/main" id="{3DD085A0-22B5-2D0D-557B-2E1E9342F0F8}"/>
                    </a:ext>
                  </a:extLst>
                </p:cNvPr>
                <p:cNvSpPr>
                  <a:spLocks/>
                </p:cNvSpPr>
                <p:nvPr/>
              </p:nvSpPr>
              <p:spPr bwMode="auto">
                <a:xfrm>
                  <a:off x="1534" y="3705"/>
                  <a:ext cx="17" cy="1"/>
                </a:xfrm>
                <a:custGeom>
                  <a:avLst/>
                  <a:gdLst>
                    <a:gd name="T0" fmla="*/ 0 w 17"/>
                    <a:gd name="T1" fmla="*/ 0 h 1"/>
                    <a:gd name="T2" fmla="*/ 0 w 17"/>
                    <a:gd name="T3" fmla="*/ 0 h 1"/>
                    <a:gd name="T4" fmla="*/ 16 w 17"/>
                    <a:gd name="T5" fmla="*/ 0 h 1"/>
                    <a:gd name="T6" fmla="*/ 0 w 17"/>
                    <a:gd name="T7" fmla="*/ 0 h 1"/>
                  </a:gdLst>
                  <a:ahLst/>
                  <a:cxnLst>
                    <a:cxn ang="0">
                      <a:pos x="T0" y="T1"/>
                    </a:cxn>
                    <a:cxn ang="0">
                      <a:pos x="T2" y="T3"/>
                    </a:cxn>
                    <a:cxn ang="0">
                      <a:pos x="T4" y="T5"/>
                    </a:cxn>
                    <a:cxn ang="0">
                      <a:pos x="T6" y="T7"/>
                    </a:cxn>
                  </a:cxnLst>
                  <a:rect l="0" t="0" r="r" b="b"/>
                  <a:pathLst>
                    <a:path w="17" h="1">
                      <a:moveTo>
                        <a:pt x="0" y="0"/>
                      </a:moveTo>
                      <a:lnTo>
                        <a:pt x="0" y="0"/>
                      </a:lnTo>
                      <a:lnTo>
                        <a:pt x="16"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53" name="Line 177">
                  <a:extLst>
                    <a:ext uri="{FF2B5EF4-FFF2-40B4-BE49-F238E27FC236}">
                      <a16:creationId xmlns:a16="http://schemas.microsoft.com/office/drawing/2014/main" id="{3CF69207-31BA-A658-F23A-7885DB7792C8}"/>
                    </a:ext>
                  </a:extLst>
                </p:cNvPr>
                <p:cNvSpPr>
                  <a:spLocks noChangeShapeType="1"/>
                </p:cNvSpPr>
                <p:nvPr/>
              </p:nvSpPr>
              <p:spPr bwMode="auto">
                <a:xfrm>
                  <a:off x="1534" y="3705"/>
                  <a:ext cx="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54" name="Freeform 178">
                  <a:extLst>
                    <a:ext uri="{FF2B5EF4-FFF2-40B4-BE49-F238E27FC236}">
                      <a16:creationId xmlns:a16="http://schemas.microsoft.com/office/drawing/2014/main" id="{42B0438A-AAB3-2401-7C9B-8B7C2A8D41A0}"/>
                    </a:ext>
                  </a:extLst>
                </p:cNvPr>
                <p:cNvSpPr>
                  <a:spLocks/>
                </p:cNvSpPr>
                <p:nvPr/>
              </p:nvSpPr>
              <p:spPr bwMode="auto">
                <a:xfrm>
                  <a:off x="1957" y="3618"/>
                  <a:ext cx="19" cy="35"/>
                </a:xfrm>
                <a:custGeom>
                  <a:avLst/>
                  <a:gdLst>
                    <a:gd name="T0" fmla="*/ 6 w 19"/>
                    <a:gd name="T1" fmla="*/ 0 h 35"/>
                    <a:gd name="T2" fmla="*/ 6 w 19"/>
                    <a:gd name="T3" fmla="*/ 0 h 35"/>
                    <a:gd name="T4" fmla="*/ 6 w 19"/>
                    <a:gd name="T5" fmla="*/ 7 h 35"/>
                    <a:gd name="T6" fmla="*/ 12 w 19"/>
                    <a:gd name="T7" fmla="*/ 7 h 35"/>
                    <a:gd name="T8" fmla="*/ 6 w 19"/>
                    <a:gd name="T9" fmla="*/ 14 h 35"/>
                    <a:gd name="T10" fmla="*/ 6 w 19"/>
                    <a:gd name="T11" fmla="*/ 20 h 35"/>
                    <a:gd name="T12" fmla="*/ 6 w 19"/>
                    <a:gd name="T13" fmla="*/ 27 h 35"/>
                    <a:gd name="T14" fmla="*/ 0 w 19"/>
                    <a:gd name="T15" fmla="*/ 27 h 35"/>
                    <a:gd name="T16" fmla="*/ 6 w 19"/>
                    <a:gd name="T17" fmla="*/ 34 h 35"/>
                    <a:gd name="T18" fmla="*/ 12 w 19"/>
                    <a:gd name="T19" fmla="*/ 34 h 35"/>
                    <a:gd name="T20" fmla="*/ 18 w 19"/>
                    <a:gd name="T21" fmla="*/ 34 h 35"/>
                    <a:gd name="T22" fmla="*/ 18 w 19"/>
                    <a:gd name="T23" fmla="*/ 27 h 35"/>
                    <a:gd name="T24" fmla="*/ 18 w 19"/>
                    <a:gd name="T25" fmla="*/ 20 h 35"/>
                    <a:gd name="T26" fmla="*/ 18 w 19"/>
                    <a:gd name="T27" fmla="*/ 14 h 35"/>
                    <a:gd name="T28" fmla="*/ 18 w 19"/>
                    <a:gd name="T29" fmla="*/ 7 h 35"/>
                    <a:gd name="T30" fmla="*/ 12 w 19"/>
                    <a:gd name="T31" fmla="*/ 0 h 35"/>
                    <a:gd name="T32" fmla="*/ 6 w 19"/>
                    <a:gd name="T3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35">
                      <a:moveTo>
                        <a:pt x="6" y="0"/>
                      </a:moveTo>
                      <a:lnTo>
                        <a:pt x="6" y="0"/>
                      </a:lnTo>
                      <a:lnTo>
                        <a:pt x="6" y="7"/>
                      </a:lnTo>
                      <a:lnTo>
                        <a:pt x="12" y="7"/>
                      </a:lnTo>
                      <a:lnTo>
                        <a:pt x="6" y="14"/>
                      </a:lnTo>
                      <a:lnTo>
                        <a:pt x="6" y="20"/>
                      </a:lnTo>
                      <a:lnTo>
                        <a:pt x="6" y="27"/>
                      </a:lnTo>
                      <a:lnTo>
                        <a:pt x="0" y="27"/>
                      </a:lnTo>
                      <a:lnTo>
                        <a:pt x="6" y="34"/>
                      </a:lnTo>
                      <a:lnTo>
                        <a:pt x="12" y="34"/>
                      </a:lnTo>
                      <a:lnTo>
                        <a:pt x="18" y="34"/>
                      </a:lnTo>
                      <a:lnTo>
                        <a:pt x="18" y="27"/>
                      </a:lnTo>
                      <a:lnTo>
                        <a:pt x="18" y="20"/>
                      </a:lnTo>
                      <a:lnTo>
                        <a:pt x="18" y="14"/>
                      </a:lnTo>
                      <a:lnTo>
                        <a:pt x="18" y="7"/>
                      </a:lnTo>
                      <a:lnTo>
                        <a:pt x="12" y="0"/>
                      </a:lnTo>
                      <a:lnTo>
                        <a:pt x="6" y="0"/>
                      </a:lnTo>
                    </a:path>
                  </a:pathLst>
                </a:custGeom>
                <a:solidFill>
                  <a:srgbClr val="7F5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55" name="Freeform 179">
                  <a:extLst>
                    <a:ext uri="{FF2B5EF4-FFF2-40B4-BE49-F238E27FC236}">
                      <a16:creationId xmlns:a16="http://schemas.microsoft.com/office/drawing/2014/main" id="{C4761B7F-BA7F-161B-743E-91B6A0922BC0}"/>
                    </a:ext>
                  </a:extLst>
                </p:cNvPr>
                <p:cNvSpPr>
                  <a:spLocks/>
                </p:cNvSpPr>
                <p:nvPr/>
              </p:nvSpPr>
              <p:spPr bwMode="auto">
                <a:xfrm>
                  <a:off x="1957" y="3618"/>
                  <a:ext cx="19" cy="35"/>
                </a:xfrm>
                <a:custGeom>
                  <a:avLst/>
                  <a:gdLst>
                    <a:gd name="T0" fmla="*/ 6 w 19"/>
                    <a:gd name="T1" fmla="*/ 0 h 35"/>
                    <a:gd name="T2" fmla="*/ 6 w 19"/>
                    <a:gd name="T3" fmla="*/ 7 h 35"/>
                    <a:gd name="T4" fmla="*/ 12 w 19"/>
                    <a:gd name="T5" fmla="*/ 7 h 35"/>
                    <a:gd name="T6" fmla="*/ 6 w 19"/>
                    <a:gd name="T7" fmla="*/ 14 h 35"/>
                    <a:gd name="T8" fmla="*/ 6 w 19"/>
                    <a:gd name="T9" fmla="*/ 20 h 35"/>
                    <a:gd name="T10" fmla="*/ 6 w 19"/>
                    <a:gd name="T11" fmla="*/ 27 h 35"/>
                    <a:gd name="T12" fmla="*/ 0 w 19"/>
                    <a:gd name="T13" fmla="*/ 27 h 35"/>
                    <a:gd name="T14" fmla="*/ 6 w 19"/>
                    <a:gd name="T15" fmla="*/ 34 h 35"/>
                    <a:gd name="T16" fmla="*/ 12 w 19"/>
                    <a:gd name="T17" fmla="*/ 34 h 35"/>
                    <a:gd name="T18" fmla="*/ 18 w 19"/>
                    <a:gd name="T19" fmla="*/ 34 h 35"/>
                    <a:gd name="T20" fmla="*/ 18 w 19"/>
                    <a:gd name="T21" fmla="*/ 27 h 35"/>
                    <a:gd name="T22" fmla="*/ 18 w 19"/>
                    <a:gd name="T23" fmla="*/ 20 h 35"/>
                    <a:gd name="T24" fmla="*/ 18 w 19"/>
                    <a:gd name="T25" fmla="*/ 14 h 35"/>
                    <a:gd name="T26" fmla="*/ 18 w 19"/>
                    <a:gd name="T27" fmla="*/ 7 h 35"/>
                    <a:gd name="T28" fmla="*/ 12 w 19"/>
                    <a:gd name="T29" fmla="*/ 0 h 35"/>
                    <a:gd name="T30" fmla="*/ 6 w 19"/>
                    <a:gd name="T3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35">
                      <a:moveTo>
                        <a:pt x="6" y="0"/>
                      </a:moveTo>
                      <a:lnTo>
                        <a:pt x="6" y="7"/>
                      </a:lnTo>
                      <a:lnTo>
                        <a:pt x="12" y="7"/>
                      </a:lnTo>
                      <a:lnTo>
                        <a:pt x="6" y="14"/>
                      </a:lnTo>
                      <a:lnTo>
                        <a:pt x="6" y="20"/>
                      </a:lnTo>
                      <a:lnTo>
                        <a:pt x="6" y="27"/>
                      </a:lnTo>
                      <a:lnTo>
                        <a:pt x="0" y="27"/>
                      </a:lnTo>
                      <a:lnTo>
                        <a:pt x="6" y="34"/>
                      </a:lnTo>
                      <a:lnTo>
                        <a:pt x="12" y="34"/>
                      </a:lnTo>
                      <a:lnTo>
                        <a:pt x="18" y="34"/>
                      </a:lnTo>
                      <a:lnTo>
                        <a:pt x="18" y="27"/>
                      </a:lnTo>
                      <a:lnTo>
                        <a:pt x="18" y="20"/>
                      </a:lnTo>
                      <a:lnTo>
                        <a:pt x="18" y="14"/>
                      </a:lnTo>
                      <a:lnTo>
                        <a:pt x="18" y="7"/>
                      </a:lnTo>
                      <a:lnTo>
                        <a:pt x="12" y="0"/>
                      </a:lnTo>
                      <a:lnTo>
                        <a:pt x="6" y="0"/>
                      </a:lnTo>
                    </a:path>
                  </a:pathLst>
                </a:custGeom>
                <a:solidFill>
                  <a:srgbClr val="7F5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56" name="Freeform 180">
                  <a:extLst>
                    <a:ext uri="{FF2B5EF4-FFF2-40B4-BE49-F238E27FC236}">
                      <a16:creationId xmlns:a16="http://schemas.microsoft.com/office/drawing/2014/main" id="{0C3E7312-0500-A806-3823-804CD15A58B3}"/>
                    </a:ext>
                  </a:extLst>
                </p:cNvPr>
                <p:cNvSpPr>
                  <a:spLocks/>
                </p:cNvSpPr>
                <p:nvPr/>
              </p:nvSpPr>
              <p:spPr bwMode="auto">
                <a:xfrm>
                  <a:off x="1957" y="3610"/>
                  <a:ext cx="25" cy="49"/>
                </a:xfrm>
                <a:custGeom>
                  <a:avLst/>
                  <a:gdLst>
                    <a:gd name="T0" fmla="*/ 8 w 25"/>
                    <a:gd name="T1" fmla="*/ 8 h 49"/>
                    <a:gd name="T2" fmla="*/ 8 w 25"/>
                    <a:gd name="T3" fmla="*/ 16 h 49"/>
                    <a:gd name="T4" fmla="*/ 8 w 25"/>
                    <a:gd name="T5" fmla="*/ 24 h 49"/>
                    <a:gd name="T6" fmla="*/ 8 w 25"/>
                    <a:gd name="T7" fmla="*/ 32 h 49"/>
                    <a:gd name="T8" fmla="*/ 8 w 25"/>
                    <a:gd name="T9" fmla="*/ 40 h 49"/>
                    <a:gd name="T10" fmla="*/ 0 w 25"/>
                    <a:gd name="T11" fmla="*/ 40 h 49"/>
                    <a:gd name="T12" fmla="*/ 0 w 25"/>
                    <a:gd name="T13" fmla="*/ 48 h 49"/>
                    <a:gd name="T14" fmla="*/ 8 w 25"/>
                    <a:gd name="T15" fmla="*/ 48 h 49"/>
                    <a:gd name="T16" fmla="*/ 16 w 25"/>
                    <a:gd name="T17" fmla="*/ 48 h 49"/>
                    <a:gd name="T18" fmla="*/ 24 w 25"/>
                    <a:gd name="T19" fmla="*/ 48 h 49"/>
                    <a:gd name="T20" fmla="*/ 24 w 25"/>
                    <a:gd name="T21" fmla="*/ 40 h 49"/>
                    <a:gd name="T22" fmla="*/ 24 w 25"/>
                    <a:gd name="T23" fmla="*/ 32 h 49"/>
                    <a:gd name="T24" fmla="*/ 24 w 25"/>
                    <a:gd name="T25" fmla="*/ 24 h 49"/>
                    <a:gd name="T26" fmla="*/ 24 w 25"/>
                    <a:gd name="T27" fmla="*/ 16 h 49"/>
                    <a:gd name="T28" fmla="*/ 16 w 25"/>
                    <a:gd name="T29" fmla="*/ 8 h 49"/>
                    <a:gd name="T30" fmla="*/ 16 w 25"/>
                    <a:gd name="T31" fmla="*/ 0 h 49"/>
                    <a:gd name="T32" fmla="*/ 8 w 25"/>
                    <a:gd name="T33" fmla="*/ 0 h 49"/>
                    <a:gd name="T34" fmla="*/ 8 w 25"/>
                    <a:gd name="T35"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49">
                      <a:moveTo>
                        <a:pt x="8" y="8"/>
                      </a:moveTo>
                      <a:lnTo>
                        <a:pt x="8" y="16"/>
                      </a:lnTo>
                      <a:lnTo>
                        <a:pt x="8" y="24"/>
                      </a:lnTo>
                      <a:lnTo>
                        <a:pt x="8" y="32"/>
                      </a:lnTo>
                      <a:lnTo>
                        <a:pt x="8" y="40"/>
                      </a:lnTo>
                      <a:lnTo>
                        <a:pt x="0" y="40"/>
                      </a:lnTo>
                      <a:lnTo>
                        <a:pt x="0" y="48"/>
                      </a:lnTo>
                      <a:lnTo>
                        <a:pt x="8" y="48"/>
                      </a:lnTo>
                      <a:lnTo>
                        <a:pt x="16" y="48"/>
                      </a:lnTo>
                      <a:lnTo>
                        <a:pt x="24" y="48"/>
                      </a:lnTo>
                      <a:lnTo>
                        <a:pt x="24" y="40"/>
                      </a:lnTo>
                      <a:lnTo>
                        <a:pt x="24" y="32"/>
                      </a:lnTo>
                      <a:lnTo>
                        <a:pt x="24" y="24"/>
                      </a:lnTo>
                      <a:lnTo>
                        <a:pt x="24" y="16"/>
                      </a:lnTo>
                      <a:lnTo>
                        <a:pt x="16" y="8"/>
                      </a:lnTo>
                      <a:lnTo>
                        <a:pt x="16" y="0"/>
                      </a:lnTo>
                      <a:lnTo>
                        <a:pt x="8" y="0"/>
                      </a:lnTo>
                      <a:lnTo>
                        <a:pt x="8" y="8"/>
                      </a:lnTo>
                    </a:path>
                  </a:pathLst>
                </a:custGeom>
                <a:noFill/>
                <a:ln w="12700" cap="rnd" cmpd="sng">
                  <a:solidFill>
                    <a:srgbClr val="3F1F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5957" name="Group 181">
                  <a:extLst>
                    <a:ext uri="{FF2B5EF4-FFF2-40B4-BE49-F238E27FC236}">
                      <a16:creationId xmlns:a16="http://schemas.microsoft.com/office/drawing/2014/main" id="{BECDEA25-3942-62F8-5036-7530DA4378FC}"/>
                    </a:ext>
                  </a:extLst>
                </p:cNvPr>
                <p:cNvGrpSpPr>
                  <a:grpSpLocks/>
                </p:cNvGrpSpPr>
                <p:nvPr/>
              </p:nvGrpSpPr>
              <p:grpSpPr bwMode="auto">
                <a:xfrm>
                  <a:off x="1821" y="3594"/>
                  <a:ext cx="155" cy="210"/>
                  <a:chOff x="1821" y="3594"/>
                  <a:chExt cx="155" cy="210"/>
                </a:xfrm>
              </p:grpSpPr>
              <p:sp>
                <p:nvSpPr>
                  <p:cNvPr id="75958" name="Freeform 182">
                    <a:extLst>
                      <a:ext uri="{FF2B5EF4-FFF2-40B4-BE49-F238E27FC236}">
                        <a16:creationId xmlns:a16="http://schemas.microsoft.com/office/drawing/2014/main" id="{8D9BF44A-27D0-6917-14F8-057BD166D836}"/>
                      </a:ext>
                    </a:extLst>
                  </p:cNvPr>
                  <p:cNvSpPr>
                    <a:spLocks/>
                  </p:cNvSpPr>
                  <p:nvPr/>
                </p:nvSpPr>
                <p:spPr bwMode="auto">
                  <a:xfrm>
                    <a:off x="1821" y="3602"/>
                    <a:ext cx="147" cy="202"/>
                  </a:xfrm>
                  <a:custGeom>
                    <a:avLst/>
                    <a:gdLst>
                      <a:gd name="T0" fmla="*/ 15 w 147"/>
                      <a:gd name="T1" fmla="*/ 47 h 202"/>
                      <a:gd name="T2" fmla="*/ 8 w 147"/>
                      <a:gd name="T3" fmla="*/ 78 h 202"/>
                      <a:gd name="T4" fmla="*/ 8 w 147"/>
                      <a:gd name="T5" fmla="*/ 93 h 202"/>
                      <a:gd name="T6" fmla="*/ 0 w 147"/>
                      <a:gd name="T7" fmla="*/ 108 h 202"/>
                      <a:gd name="T8" fmla="*/ 0 w 147"/>
                      <a:gd name="T9" fmla="*/ 123 h 202"/>
                      <a:gd name="T10" fmla="*/ 0 w 147"/>
                      <a:gd name="T11" fmla="*/ 139 h 202"/>
                      <a:gd name="T12" fmla="*/ 0 w 147"/>
                      <a:gd name="T13" fmla="*/ 147 h 202"/>
                      <a:gd name="T14" fmla="*/ 8 w 147"/>
                      <a:gd name="T15" fmla="*/ 154 h 202"/>
                      <a:gd name="T16" fmla="*/ 8 w 147"/>
                      <a:gd name="T17" fmla="*/ 170 h 202"/>
                      <a:gd name="T18" fmla="*/ 15 w 147"/>
                      <a:gd name="T19" fmla="*/ 178 h 202"/>
                      <a:gd name="T20" fmla="*/ 31 w 147"/>
                      <a:gd name="T21" fmla="*/ 201 h 202"/>
                      <a:gd name="T22" fmla="*/ 138 w 147"/>
                      <a:gd name="T23" fmla="*/ 185 h 202"/>
                      <a:gd name="T24" fmla="*/ 131 w 147"/>
                      <a:gd name="T25" fmla="*/ 162 h 202"/>
                      <a:gd name="T26" fmla="*/ 138 w 147"/>
                      <a:gd name="T27" fmla="*/ 147 h 202"/>
                      <a:gd name="T28" fmla="*/ 146 w 147"/>
                      <a:gd name="T29" fmla="*/ 123 h 202"/>
                      <a:gd name="T30" fmla="*/ 146 w 147"/>
                      <a:gd name="T31" fmla="*/ 100 h 202"/>
                      <a:gd name="T32" fmla="*/ 146 w 147"/>
                      <a:gd name="T33" fmla="*/ 78 h 202"/>
                      <a:gd name="T34" fmla="*/ 146 w 147"/>
                      <a:gd name="T35" fmla="*/ 54 h 202"/>
                      <a:gd name="T36" fmla="*/ 138 w 147"/>
                      <a:gd name="T37" fmla="*/ 39 h 202"/>
                      <a:gd name="T38" fmla="*/ 123 w 147"/>
                      <a:gd name="T39" fmla="*/ 16 h 202"/>
                      <a:gd name="T40" fmla="*/ 115 w 147"/>
                      <a:gd name="T41" fmla="*/ 8 h 202"/>
                      <a:gd name="T42" fmla="*/ 100 w 147"/>
                      <a:gd name="T43" fmla="*/ 0 h 202"/>
                      <a:gd name="T44" fmla="*/ 85 w 147"/>
                      <a:gd name="T45" fmla="*/ 0 h 202"/>
                      <a:gd name="T46" fmla="*/ 61 w 147"/>
                      <a:gd name="T47" fmla="*/ 0 h 202"/>
                      <a:gd name="T48" fmla="*/ 46 w 147"/>
                      <a:gd name="T49" fmla="*/ 0 h 202"/>
                      <a:gd name="T50" fmla="*/ 38 w 147"/>
                      <a:gd name="T51" fmla="*/ 8 h 202"/>
                      <a:gd name="T52" fmla="*/ 23 w 147"/>
                      <a:gd name="T53" fmla="*/ 16 h 202"/>
                      <a:gd name="T54" fmla="*/ 23 w 147"/>
                      <a:gd name="T55" fmla="*/ 31 h 202"/>
                      <a:gd name="T56" fmla="*/ 15 w 147"/>
                      <a:gd name="T57" fmla="*/ 39 h 202"/>
                      <a:gd name="T58" fmla="*/ 15 w 147"/>
                      <a:gd name="T59"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7" h="202">
                        <a:moveTo>
                          <a:pt x="15" y="47"/>
                        </a:moveTo>
                        <a:lnTo>
                          <a:pt x="8" y="78"/>
                        </a:lnTo>
                        <a:lnTo>
                          <a:pt x="8" y="93"/>
                        </a:lnTo>
                        <a:lnTo>
                          <a:pt x="0" y="108"/>
                        </a:lnTo>
                        <a:lnTo>
                          <a:pt x="0" y="123"/>
                        </a:lnTo>
                        <a:lnTo>
                          <a:pt x="0" y="139"/>
                        </a:lnTo>
                        <a:lnTo>
                          <a:pt x="0" y="147"/>
                        </a:lnTo>
                        <a:lnTo>
                          <a:pt x="8" y="154"/>
                        </a:lnTo>
                        <a:lnTo>
                          <a:pt x="8" y="170"/>
                        </a:lnTo>
                        <a:lnTo>
                          <a:pt x="15" y="178"/>
                        </a:lnTo>
                        <a:lnTo>
                          <a:pt x="31" y="201"/>
                        </a:lnTo>
                        <a:lnTo>
                          <a:pt x="138" y="185"/>
                        </a:lnTo>
                        <a:lnTo>
                          <a:pt x="131" y="162"/>
                        </a:lnTo>
                        <a:lnTo>
                          <a:pt x="138" y="147"/>
                        </a:lnTo>
                        <a:lnTo>
                          <a:pt x="146" y="123"/>
                        </a:lnTo>
                        <a:lnTo>
                          <a:pt x="146" y="100"/>
                        </a:lnTo>
                        <a:lnTo>
                          <a:pt x="146" y="78"/>
                        </a:lnTo>
                        <a:lnTo>
                          <a:pt x="146" y="54"/>
                        </a:lnTo>
                        <a:lnTo>
                          <a:pt x="138" y="39"/>
                        </a:lnTo>
                        <a:lnTo>
                          <a:pt x="123" y="16"/>
                        </a:lnTo>
                        <a:lnTo>
                          <a:pt x="115" y="8"/>
                        </a:lnTo>
                        <a:lnTo>
                          <a:pt x="100" y="0"/>
                        </a:lnTo>
                        <a:lnTo>
                          <a:pt x="85" y="0"/>
                        </a:lnTo>
                        <a:lnTo>
                          <a:pt x="61" y="0"/>
                        </a:lnTo>
                        <a:lnTo>
                          <a:pt x="46" y="0"/>
                        </a:lnTo>
                        <a:lnTo>
                          <a:pt x="38" y="8"/>
                        </a:lnTo>
                        <a:lnTo>
                          <a:pt x="23" y="16"/>
                        </a:lnTo>
                        <a:lnTo>
                          <a:pt x="23" y="31"/>
                        </a:lnTo>
                        <a:lnTo>
                          <a:pt x="15" y="39"/>
                        </a:lnTo>
                        <a:lnTo>
                          <a:pt x="15" y="47"/>
                        </a:lnTo>
                      </a:path>
                    </a:pathLst>
                  </a:custGeom>
                  <a:solidFill>
                    <a:srgbClr val="FFB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59" name="Freeform 183">
                    <a:extLst>
                      <a:ext uri="{FF2B5EF4-FFF2-40B4-BE49-F238E27FC236}">
                        <a16:creationId xmlns:a16="http://schemas.microsoft.com/office/drawing/2014/main" id="{51A5FBDB-420F-D8A5-0D37-CACD7C4C0B4E}"/>
                      </a:ext>
                    </a:extLst>
                  </p:cNvPr>
                  <p:cNvSpPr>
                    <a:spLocks/>
                  </p:cNvSpPr>
                  <p:nvPr/>
                </p:nvSpPr>
                <p:spPr bwMode="auto">
                  <a:xfrm>
                    <a:off x="1821" y="3602"/>
                    <a:ext cx="147" cy="202"/>
                  </a:xfrm>
                  <a:custGeom>
                    <a:avLst/>
                    <a:gdLst>
                      <a:gd name="T0" fmla="*/ 15 w 147"/>
                      <a:gd name="T1" fmla="*/ 47 h 202"/>
                      <a:gd name="T2" fmla="*/ 8 w 147"/>
                      <a:gd name="T3" fmla="*/ 78 h 202"/>
                      <a:gd name="T4" fmla="*/ 8 w 147"/>
                      <a:gd name="T5" fmla="*/ 93 h 202"/>
                      <a:gd name="T6" fmla="*/ 0 w 147"/>
                      <a:gd name="T7" fmla="*/ 108 h 202"/>
                      <a:gd name="T8" fmla="*/ 0 w 147"/>
                      <a:gd name="T9" fmla="*/ 123 h 202"/>
                      <a:gd name="T10" fmla="*/ 0 w 147"/>
                      <a:gd name="T11" fmla="*/ 139 h 202"/>
                      <a:gd name="T12" fmla="*/ 0 w 147"/>
                      <a:gd name="T13" fmla="*/ 147 h 202"/>
                      <a:gd name="T14" fmla="*/ 8 w 147"/>
                      <a:gd name="T15" fmla="*/ 154 h 202"/>
                      <a:gd name="T16" fmla="*/ 8 w 147"/>
                      <a:gd name="T17" fmla="*/ 170 h 202"/>
                      <a:gd name="T18" fmla="*/ 15 w 147"/>
                      <a:gd name="T19" fmla="*/ 178 h 202"/>
                      <a:gd name="T20" fmla="*/ 31 w 147"/>
                      <a:gd name="T21" fmla="*/ 201 h 202"/>
                      <a:gd name="T22" fmla="*/ 138 w 147"/>
                      <a:gd name="T23" fmla="*/ 185 h 202"/>
                      <a:gd name="T24" fmla="*/ 131 w 147"/>
                      <a:gd name="T25" fmla="*/ 162 h 202"/>
                      <a:gd name="T26" fmla="*/ 138 w 147"/>
                      <a:gd name="T27" fmla="*/ 147 h 202"/>
                      <a:gd name="T28" fmla="*/ 146 w 147"/>
                      <a:gd name="T29" fmla="*/ 123 h 202"/>
                      <a:gd name="T30" fmla="*/ 146 w 147"/>
                      <a:gd name="T31" fmla="*/ 100 h 202"/>
                      <a:gd name="T32" fmla="*/ 146 w 147"/>
                      <a:gd name="T33" fmla="*/ 78 h 202"/>
                      <a:gd name="T34" fmla="*/ 146 w 147"/>
                      <a:gd name="T35" fmla="*/ 54 h 202"/>
                      <a:gd name="T36" fmla="*/ 138 w 147"/>
                      <a:gd name="T37" fmla="*/ 39 h 202"/>
                      <a:gd name="T38" fmla="*/ 123 w 147"/>
                      <a:gd name="T39" fmla="*/ 16 h 202"/>
                      <a:gd name="T40" fmla="*/ 115 w 147"/>
                      <a:gd name="T41" fmla="*/ 8 h 202"/>
                      <a:gd name="T42" fmla="*/ 100 w 147"/>
                      <a:gd name="T43" fmla="*/ 0 h 202"/>
                      <a:gd name="T44" fmla="*/ 85 w 147"/>
                      <a:gd name="T45" fmla="*/ 0 h 202"/>
                      <a:gd name="T46" fmla="*/ 61 w 147"/>
                      <a:gd name="T47" fmla="*/ 0 h 202"/>
                      <a:gd name="T48" fmla="*/ 46 w 147"/>
                      <a:gd name="T49" fmla="*/ 0 h 202"/>
                      <a:gd name="T50" fmla="*/ 38 w 147"/>
                      <a:gd name="T51" fmla="*/ 8 h 202"/>
                      <a:gd name="T52" fmla="*/ 23 w 147"/>
                      <a:gd name="T53" fmla="*/ 16 h 202"/>
                      <a:gd name="T54" fmla="*/ 23 w 147"/>
                      <a:gd name="T55" fmla="*/ 31 h 202"/>
                      <a:gd name="T56" fmla="*/ 15 w 147"/>
                      <a:gd name="T57" fmla="*/ 39 h 202"/>
                      <a:gd name="T58" fmla="*/ 15 w 147"/>
                      <a:gd name="T59"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7" h="202">
                        <a:moveTo>
                          <a:pt x="15" y="47"/>
                        </a:moveTo>
                        <a:lnTo>
                          <a:pt x="8" y="78"/>
                        </a:lnTo>
                        <a:lnTo>
                          <a:pt x="8" y="93"/>
                        </a:lnTo>
                        <a:lnTo>
                          <a:pt x="0" y="108"/>
                        </a:lnTo>
                        <a:lnTo>
                          <a:pt x="0" y="123"/>
                        </a:lnTo>
                        <a:lnTo>
                          <a:pt x="0" y="139"/>
                        </a:lnTo>
                        <a:lnTo>
                          <a:pt x="0" y="147"/>
                        </a:lnTo>
                        <a:lnTo>
                          <a:pt x="8" y="154"/>
                        </a:lnTo>
                        <a:lnTo>
                          <a:pt x="8" y="170"/>
                        </a:lnTo>
                        <a:lnTo>
                          <a:pt x="15" y="178"/>
                        </a:lnTo>
                        <a:lnTo>
                          <a:pt x="31" y="201"/>
                        </a:lnTo>
                        <a:lnTo>
                          <a:pt x="138" y="185"/>
                        </a:lnTo>
                        <a:lnTo>
                          <a:pt x="131" y="162"/>
                        </a:lnTo>
                        <a:lnTo>
                          <a:pt x="138" y="147"/>
                        </a:lnTo>
                        <a:lnTo>
                          <a:pt x="146" y="123"/>
                        </a:lnTo>
                        <a:lnTo>
                          <a:pt x="146" y="100"/>
                        </a:lnTo>
                        <a:lnTo>
                          <a:pt x="146" y="78"/>
                        </a:lnTo>
                        <a:lnTo>
                          <a:pt x="146" y="54"/>
                        </a:lnTo>
                        <a:lnTo>
                          <a:pt x="138" y="39"/>
                        </a:lnTo>
                        <a:lnTo>
                          <a:pt x="123" y="16"/>
                        </a:lnTo>
                        <a:lnTo>
                          <a:pt x="115" y="8"/>
                        </a:lnTo>
                        <a:lnTo>
                          <a:pt x="100" y="0"/>
                        </a:lnTo>
                        <a:lnTo>
                          <a:pt x="85" y="0"/>
                        </a:lnTo>
                        <a:lnTo>
                          <a:pt x="61" y="0"/>
                        </a:lnTo>
                        <a:lnTo>
                          <a:pt x="46" y="0"/>
                        </a:lnTo>
                        <a:lnTo>
                          <a:pt x="38" y="8"/>
                        </a:lnTo>
                        <a:lnTo>
                          <a:pt x="23" y="16"/>
                        </a:lnTo>
                        <a:lnTo>
                          <a:pt x="23" y="31"/>
                        </a:lnTo>
                        <a:lnTo>
                          <a:pt x="15" y="39"/>
                        </a:lnTo>
                        <a:lnTo>
                          <a:pt x="15" y="47"/>
                        </a:lnTo>
                      </a:path>
                    </a:pathLst>
                  </a:custGeom>
                  <a:solidFill>
                    <a:srgbClr val="FFB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60" name="Freeform 184">
                    <a:extLst>
                      <a:ext uri="{FF2B5EF4-FFF2-40B4-BE49-F238E27FC236}">
                        <a16:creationId xmlns:a16="http://schemas.microsoft.com/office/drawing/2014/main" id="{C930CE8C-71F6-2143-83F2-EF71F0877D2A}"/>
                      </a:ext>
                    </a:extLst>
                  </p:cNvPr>
                  <p:cNvSpPr>
                    <a:spLocks/>
                  </p:cNvSpPr>
                  <p:nvPr/>
                </p:nvSpPr>
                <p:spPr bwMode="auto">
                  <a:xfrm>
                    <a:off x="1821" y="3594"/>
                    <a:ext cx="155" cy="186"/>
                  </a:xfrm>
                  <a:custGeom>
                    <a:avLst/>
                    <a:gdLst>
                      <a:gd name="T0" fmla="*/ 15 w 155"/>
                      <a:gd name="T1" fmla="*/ 31 h 186"/>
                      <a:gd name="T2" fmla="*/ 23 w 155"/>
                      <a:gd name="T3" fmla="*/ 23 h 186"/>
                      <a:gd name="T4" fmla="*/ 23 w 155"/>
                      <a:gd name="T5" fmla="*/ 8 h 186"/>
                      <a:gd name="T6" fmla="*/ 39 w 155"/>
                      <a:gd name="T7" fmla="*/ 8 h 186"/>
                      <a:gd name="T8" fmla="*/ 46 w 155"/>
                      <a:gd name="T9" fmla="*/ 0 h 186"/>
                      <a:gd name="T10" fmla="*/ 62 w 155"/>
                      <a:gd name="T11" fmla="*/ 0 h 186"/>
                      <a:gd name="T12" fmla="*/ 69 w 155"/>
                      <a:gd name="T13" fmla="*/ 0 h 186"/>
                      <a:gd name="T14" fmla="*/ 85 w 155"/>
                      <a:gd name="T15" fmla="*/ 0 h 186"/>
                      <a:gd name="T16" fmla="*/ 100 w 155"/>
                      <a:gd name="T17" fmla="*/ 0 h 186"/>
                      <a:gd name="T18" fmla="*/ 108 w 155"/>
                      <a:gd name="T19" fmla="*/ 8 h 186"/>
                      <a:gd name="T20" fmla="*/ 116 w 155"/>
                      <a:gd name="T21" fmla="*/ 8 h 186"/>
                      <a:gd name="T22" fmla="*/ 123 w 155"/>
                      <a:gd name="T23" fmla="*/ 15 h 186"/>
                      <a:gd name="T24" fmla="*/ 131 w 155"/>
                      <a:gd name="T25" fmla="*/ 23 h 186"/>
                      <a:gd name="T26" fmla="*/ 139 w 155"/>
                      <a:gd name="T27" fmla="*/ 23 h 186"/>
                      <a:gd name="T28" fmla="*/ 139 w 155"/>
                      <a:gd name="T29" fmla="*/ 31 h 186"/>
                      <a:gd name="T30" fmla="*/ 146 w 155"/>
                      <a:gd name="T31" fmla="*/ 46 h 186"/>
                      <a:gd name="T32" fmla="*/ 146 w 155"/>
                      <a:gd name="T33" fmla="*/ 54 h 186"/>
                      <a:gd name="T34" fmla="*/ 154 w 155"/>
                      <a:gd name="T35" fmla="*/ 77 h 186"/>
                      <a:gd name="T36" fmla="*/ 154 w 155"/>
                      <a:gd name="T37" fmla="*/ 85 h 186"/>
                      <a:gd name="T38" fmla="*/ 154 w 155"/>
                      <a:gd name="T39" fmla="*/ 101 h 186"/>
                      <a:gd name="T40" fmla="*/ 154 w 155"/>
                      <a:gd name="T41" fmla="*/ 108 h 186"/>
                      <a:gd name="T42" fmla="*/ 146 w 155"/>
                      <a:gd name="T43" fmla="*/ 131 h 186"/>
                      <a:gd name="T44" fmla="*/ 146 w 155"/>
                      <a:gd name="T45" fmla="*/ 139 h 186"/>
                      <a:gd name="T46" fmla="*/ 146 w 155"/>
                      <a:gd name="T47" fmla="*/ 154 h 186"/>
                      <a:gd name="T48" fmla="*/ 139 w 155"/>
                      <a:gd name="T49" fmla="*/ 170 h 186"/>
                      <a:gd name="T50" fmla="*/ 131 w 155"/>
                      <a:gd name="T51" fmla="*/ 177 h 186"/>
                      <a:gd name="T52" fmla="*/ 123 w 155"/>
                      <a:gd name="T53" fmla="*/ 177 h 186"/>
                      <a:gd name="T54" fmla="*/ 116 w 155"/>
                      <a:gd name="T55" fmla="*/ 177 h 186"/>
                      <a:gd name="T56" fmla="*/ 108 w 155"/>
                      <a:gd name="T57" fmla="*/ 185 h 186"/>
                      <a:gd name="T58" fmla="*/ 100 w 155"/>
                      <a:gd name="T59" fmla="*/ 185 h 186"/>
                      <a:gd name="T60" fmla="*/ 92 w 155"/>
                      <a:gd name="T61" fmla="*/ 185 h 186"/>
                      <a:gd name="T62" fmla="*/ 77 w 155"/>
                      <a:gd name="T63" fmla="*/ 177 h 186"/>
                      <a:gd name="T64" fmla="*/ 69 w 155"/>
                      <a:gd name="T65" fmla="*/ 177 h 186"/>
                      <a:gd name="T66" fmla="*/ 62 w 155"/>
                      <a:gd name="T67" fmla="*/ 177 h 186"/>
                      <a:gd name="T68" fmla="*/ 62 w 155"/>
                      <a:gd name="T69" fmla="*/ 185 h 186"/>
                      <a:gd name="T70" fmla="*/ 39 w 155"/>
                      <a:gd name="T71" fmla="*/ 177 h 186"/>
                      <a:gd name="T72" fmla="*/ 39 w 155"/>
                      <a:gd name="T73" fmla="*/ 170 h 186"/>
                      <a:gd name="T74" fmla="*/ 39 w 155"/>
                      <a:gd name="T75" fmla="*/ 162 h 186"/>
                      <a:gd name="T76" fmla="*/ 39 w 155"/>
                      <a:gd name="T77" fmla="*/ 154 h 186"/>
                      <a:gd name="T78" fmla="*/ 39 w 155"/>
                      <a:gd name="T79" fmla="*/ 146 h 186"/>
                      <a:gd name="T80" fmla="*/ 39 w 155"/>
                      <a:gd name="T81" fmla="*/ 139 h 186"/>
                      <a:gd name="T82" fmla="*/ 46 w 155"/>
                      <a:gd name="T83" fmla="*/ 139 h 186"/>
                      <a:gd name="T84" fmla="*/ 39 w 155"/>
                      <a:gd name="T85" fmla="*/ 131 h 186"/>
                      <a:gd name="T86" fmla="*/ 39 w 155"/>
                      <a:gd name="T87" fmla="*/ 115 h 186"/>
                      <a:gd name="T88" fmla="*/ 39 w 155"/>
                      <a:gd name="T89" fmla="*/ 108 h 186"/>
                      <a:gd name="T90" fmla="*/ 23 w 155"/>
                      <a:gd name="T91" fmla="*/ 108 h 186"/>
                      <a:gd name="T92" fmla="*/ 15 w 155"/>
                      <a:gd name="T93" fmla="*/ 101 h 186"/>
                      <a:gd name="T94" fmla="*/ 8 w 155"/>
                      <a:gd name="T95" fmla="*/ 108 h 186"/>
                      <a:gd name="T96" fmla="*/ 8 w 155"/>
                      <a:gd name="T97" fmla="*/ 115 h 186"/>
                      <a:gd name="T98" fmla="*/ 15 w 155"/>
                      <a:gd name="T99" fmla="*/ 123 h 186"/>
                      <a:gd name="T100" fmla="*/ 15 w 155"/>
                      <a:gd name="T101" fmla="*/ 131 h 186"/>
                      <a:gd name="T102" fmla="*/ 8 w 155"/>
                      <a:gd name="T103" fmla="*/ 131 h 186"/>
                      <a:gd name="T104" fmla="*/ 8 w 155"/>
                      <a:gd name="T105" fmla="*/ 108 h 186"/>
                      <a:gd name="T106" fmla="*/ 0 w 155"/>
                      <a:gd name="T107" fmla="*/ 93 h 186"/>
                      <a:gd name="T108" fmla="*/ 0 w 155"/>
                      <a:gd name="T109" fmla="*/ 77 h 186"/>
                      <a:gd name="T110" fmla="*/ 8 w 155"/>
                      <a:gd name="T111" fmla="*/ 62 h 186"/>
                      <a:gd name="T112" fmla="*/ 8 w 155"/>
                      <a:gd name="T113" fmla="*/ 54 h 186"/>
                      <a:gd name="T114" fmla="*/ 8 w 155"/>
                      <a:gd name="T115" fmla="*/ 46 h 186"/>
                      <a:gd name="T116" fmla="*/ 15 w 155"/>
                      <a:gd name="T117" fmla="*/ 3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5" h="186">
                        <a:moveTo>
                          <a:pt x="15" y="31"/>
                        </a:moveTo>
                        <a:lnTo>
                          <a:pt x="23" y="23"/>
                        </a:lnTo>
                        <a:lnTo>
                          <a:pt x="23" y="8"/>
                        </a:lnTo>
                        <a:lnTo>
                          <a:pt x="39" y="8"/>
                        </a:lnTo>
                        <a:lnTo>
                          <a:pt x="46" y="0"/>
                        </a:lnTo>
                        <a:lnTo>
                          <a:pt x="62" y="0"/>
                        </a:lnTo>
                        <a:lnTo>
                          <a:pt x="69" y="0"/>
                        </a:lnTo>
                        <a:lnTo>
                          <a:pt x="85" y="0"/>
                        </a:lnTo>
                        <a:lnTo>
                          <a:pt x="100" y="0"/>
                        </a:lnTo>
                        <a:lnTo>
                          <a:pt x="108" y="8"/>
                        </a:lnTo>
                        <a:lnTo>
                          <a:pt x="116" y="8"/>
                        </a:lnTo>
                        <a:lnTo>
                          <a:pt x="123" y="15"/>
                        </a:lnTo>
                        <a:lnTo>
                          <a:pt x="131" y="23"/>
                        </a:lnTo>
                        <a:lnTo>
                          <a:pt x="139" y="23"/>
                        </a:lnTo>
                        <a:lnTo>
                          <a:pt x="139" y="31"/>
                        </a:lnTo>
                        <a:lnTo>
                          <a:pt x="146" y="46"/>
                        </a:lnTo>
                        <a:lnTo>
                          <a:pt x="146" y="54"/>
                        </a:lnTo>
                        <a:lnTo>
                          <a:pt x="154" y="77"/>
                        </a:lnTo>
                        <a:lnTo>
                          <a:pt x="154" y="85"/>
                        </a:lnTo>
                        <a:lnTo>
                          <a:pt x="154" y="101"/>
                        </a:lnTo>
                        <a:lnTo>
                          <a:pt x="154" y="108"/>
                        </a:lnTo>
                        <a:lnTo>
                          <a:pt x="146" y="131"/>
                        </a:lnTo>
                        <a:lnTo>
                          <a:pt x="146" y="139"/>
                        </a:lnTo>
                        <a:lnTo>
                          <a:pt x="146" y="154"/>
                        </a:lnTo>
                        <a:lnTo>
                          <a:pt x="139" y="170"/>
                        </a:lnTo>
                        <a:lnTo>
                          <a:pt x="131" y="177"/>
                        </a:lnTo>
                        <a:lnTo>
                          <a:pt x="123" y="177"/>
                        </a:lnTo>
                        <a:lnTo>
                          <a:pt x="116" y="177"/>
                        </a:lnTo>
                        <a:lnTo>
                          <a:pt x="108" y="185"/>
                        </a:lnTo>
                        <a:lnTo>
                          <a:pt x="100" y="185"/>
                        </a:lnTo>
                        <a:lnTo>
                          <a:pt x="92" y="185"/>
                        </a:lnTo>
                        <a:lnTo>
                          <a:pt x="77" y="177"/>
                        </a:lnTo>
                        <a:lnTo>
                          <a:pt x="69" y="177"/>
                        </a:lnTo>
                        <a:lnTo>
                          <a:pt x="62" y="177"/>
                        </a:lnTo>
                        <a:lnTo>
                          <a:pt x="62" y="185"/>
                        </a:lnTo>
                        <a:lnTo>
                          <a:pt x="39" y="177"/>
                        </a:lnTo>
                        <a:lnTo>
                          <a:pt x="39" y="170"/>
                        </a:lnTo>
                        <a:lnTo>
                          <a:pt x="39" y="162"/>
                        </a:lnTo>
                        <a:lnTo>
                          <a:pt x="39" y="154"/>
                        </a:lnTo>
                        <a:lnTo>
                          <a:pt x="39" y="146"/>
                        </a:lnTo>
                        <a:lnTo>
                          <a:pt x="39" y="139"/>
                        </a:lnTo>
                        <a:lnTo>
                          <a:pt x="46" y="139"/>
                        </a:lnTo>
                        <a:lnTo>
                          <a:pt x="39" y="131"/>
                        </a:lnTo>
                        <a:lnTo>
                          <a:pt x="39" y="115"/>
                        </a:lnTo>
                        <a:lnTo>
                          <a:pt x="39" y="108"/>
                        </a:lnTo>
                        <a:lnTo>
                          <a:pt x="23" y="108"/>
                        </a:lnTo>
                        <a:lnTo>
                          <a:pt x="15" y="101"/>
                        </a:lnTo>
                        <a:lnTo>
                          <a:pt x="8" y="108"/>
                        </a:lnTo>
                        <a:lnTo>
                          <a:pt x="8" y="115"/>
                        </a:lnTo>
                        <a:lnTo>
                          <a:pt x="15" y="123"/>
                        </a:lnTo>
                        <a:lnTo>
                          <a:pt x="15" y="131"/>
                        </a:lnTo>
                        <a:lnTo>
                          <a:pt x="8" y="131"/>
                        </a:lnTo>
                        <a:lnTo>
                          <a:pt x="8" y="108"/>
                        </a:lnTo>
                        <a:lnTo>
                          <a:pt x="0" y="93"/>
                        </a:lnTo>
                        <a:lnTo>
                          <a:pt x="0" y="77"/>
                        </a:lnTo>
                        <a:lnTo>
                          <a:pt x="8" y="62"/>
                        </a:lnTo>
                        <a:lnTo>
                          <a:pt x="8" y="54"/>
                        </a:lnTo>
                        <a:lnTo>
                          <a:pt x="8" y="46"/>
                        </a:lnTo>
                        <a:lnTo>
                          <a:pt x="15" y="31"/>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61" name="Freeform 185">
                    <a:extLst>
                      <a:ext uri="{FF2B5EF4-FFF2-40B4-BE49-F238E27FC236}">
                        <a16:creationId xmlns:a16="http://schemas.microsoft.com/office/drawing/2014/main" id="{0EEE348A-9941-146F-FCCE-C13C8F789E79}"/>
                      </a:ext>
                    </a:extLst>
                  </p:cNvPr>
                  <p:cNvSpPr>
                    <a:spLocks/>
                  </p:cNvSpPr>
                  <p:nvPr/>
                </p:nvSpPr>
                <p:spPr bwMode="auto">
                  <a:xfrm>
                    <a:off x="1821" y="3594"/>
                    <a:ext cx="155" cy="186"/>
                  </a:xfrm>
                  <a:custGeom>
                    <a:avLst/>
                    <a:gdLst>
                      <a:gd name="T0" fmla="*/ 15 w 155"/>
                      <a:gd name="T1" fmla="*/ 31 h 186"/>
                      <a:gd name="T2" fmla="*/ 23 w 155"/>
                      <a:gd name="T3" fmla="*/ 23 h 186"/>
                      <a:gd name="T4" fmla="*/ 23 w 155"/>
                      <a:gd name="T5" fmla="*/ 8 h 186"/>
                      <a:gd name="T6" fmla="*/ 39 w 155"/>
                      <a:gd name="T7" fmla="*/ 8 h 186"/>
                      <a:gd name="T8" fmla="*/ 46 w 155"/>
                      <a:gd name="T9" fmla="*/ 0 h 186"/>
                      <a:gd name="T10" fmla="*/ 62 w 155"/>
                      <a:gd name="T11" fmla="*/ 0 h 186"/>
                      <a:gd name="T12" fmla="*/ 69 w 155"/>
                      <a:gd name="T13" fmla="*/ 0 h 186"/>
                      <a:gd name="T14" fmla="*/ 85 w 155"/>
                      <a:gd name="T15" fmla="*/ 0 h 186"/>
                      <a:gd name="T16" fmla="*/ 100 w 155"/>
                      <a:gd name="T17" fmla="*/ 0 h 186"/>
                      <a:gd name="T18" fmla="*/ 108 w 155"/>
                      <a:gd name="T19" fmla="*/ 8 h 186"/>
                      <a:gd name="T20" fmla="*/ 116 w 155"/>
                      <a:gd name="T21" fmla="*/ 8 h 186"/>
                      <a:gd name="T22" fmla="*/ 123 w 155"/>
                      <a:gd name="T23" fmla="*/ 15 h 186"/>
                      <a:gd name="T24" fmla="*/ 131 w 155"/>
                      <a:gd name="T25" fmla="*/ 23 h 186"/>
                      <a:gd name="T26" fmla="*/ 139 w 155"/>
                      <a:gd name="T27" fmla="*/ 23 h 186"/>
                      <a:gd name="T28" fmla="*/ 139 w 155"/>
                      <a:gd name="T29" fmla="*/ 31 h 186"/>
                      <a:gd name="T30" fmla="*/ 146 w 155"/>
                      <a:gd name="T31" fmla="*/ 46 h 186"/>
                      <a:gd name="T32" fmla="*/ 146 w 155"/>
                      <a:gd name="T33" fmla="*/ 54 h 186"/>
                      <a:gd name="T34" fmla="*/ 154 w 155"/>
                      <a:gd name="T35" fmla="*/ 77 h 186"/>
                      <a:gd name="T36" fmla="*/ 154 w 155"/>
                      <a:gd name="T37" fmla="*/ 85 h 186"/>
                      <a:gd name="T38" fmla="*/ 154 w 155"/>
                      <a:gd name="T39" fmla="*/ 101 h 186"/>
                      <a:gd name="T40" fmla="*/ 154 w 155"/>
                      <a:gd name="T41" fmla="*/ 108 h 186"/>
                      <a:gd name="T42" fmla="*/ 146 w 155"/>
                      <a:gd name="T43" fmla="*/ 131 h 186"/>
                      <a:gd name="T44" fmla="*/ 146 w 155"/>
                      <a:gd name="T45" fmla="*/ 139 h 186"/>
                      <a:gd name="T46" fmla="*/ 146 w 155"/>
                      <a:gd name="T47" fmla="*/ 154 h 186"/>
                      <a:gd name="T48" fmla="*/ 139 w 155"/>
                      <a:gd name="T49" fmla="*/ 170 h 186"/>
                      <a:gd name="T50" fmla="*/ 131 w 155"/>
                      <a:gd name="T51" fmla="*/ 177 h 186"/>
                      <a:gd name="T52" fmla="*/ 123 w 155"/>
                      <a:gd name="T53" fmla="*/ 177 h 186"/>
                      <a:gd name="T54" fmla="*/ 116 w 155"/>
                      <a:gd name="T55" fmla="*/ 177 h 186"/>
                      <a:gd name="T56" fmla="*/ 108 w 155"/>
                      <a:gd name="T57" fmla="*/ 185 h 186"/>
                      <a:gd name="T58" fmla="*/ 100 w 155"/>
                      <a:gd name="T59" fmla="*/ 185 h 186"/>
                      <a:gd name="T60" fmla="*/ 92 w 155"/>
                      <a:gd name="T61" fmla="*/ 185 h 186"/>
                      <a:gd name="T62" fmla="*/ 77 w 155"/>
                      <a:gd name="T63" fmla="*/ 177 h 186"/>
                      <a:gd name="T64" fmla="*/ 69 w 155"/>
                      <a:gd name="T65" fmla="*/ 177 h 186"/>
                      <a:gd name="T66" fmla="*/ 62 w 155"/>
                      <a:gd name="T67" fmla="*/ 177 h 186"/>
                      <a:gd name="T68" fmla="*/ 62 w 155"/>
                      <a:gd name="T69" fmla="*/ 185 h 186"/>
                      <a:gd name="T70" fmla="*/ 39 w 155"/>
                      <a:gd name="T71" fmla="*/ 177 h 186"/>
                      <a:gd name="T72" fmla="*/ 39 w 155"/>
                      <a:gd name="T73" fmla="*/ 170 h 186"/>
                      <a:gd name="T74" fmla="*/ 39 w 155"/>
                      <a:gd name="T75" fmla="*/ 162 h 186"/>
                      <a:gd name="T76" fmla="*/ 39 w 155"/>
                      <a:gd name="T77" fmla="*/ 154 h 186"/>
                      <a:gd name="T78" fmla="*/ 39 w 155"/>
                      <a:gd name="T79" fmla="*/ 146 h 186"/>
                      <a:gd name="T80" fmla="*/ 39 w 155"/>
                      <a:gd name="T81" fmla="*/ 139 h 186"/>
                      <a:gd name="T82" fmla="*/ 46 w 155"/>
                      <a:gd name="T83" fmla="*/ 139 h 186"/>
                      <a:gd name="T84" fmla="*/ 39 w 155"/>
                      <a:gd name="T85" fmla="*/ 131 h 186"/>
                      <a:gd name="T86" fmla="*/ 39 w 155"/>
                      <a:gd name="T87" fmla="*/ 115 h 186"/>
                      <a:gd name="T88" fmla="*/ 39 w 155"/>
                      <a:gd name="T89" fmla="*/ 108 h 186"/>
                      <a:gd name="T90" fmla="*/ 23 w 155"/>
                      <a:gd name="T91" fmla="*/ 108 h 186"/>
                      <a:gd name="T92" fmla="*/ 15 w 155"/>
                      <a:gd name="T93" fmla="*/ 101 h 186"/>
                      <a:gd name="T94" fmla="*/ 8 w 155"/>
                      <a:gd name="T95" fmla="*/ 108 h 186"/>
                      <a:gd name="T96" fmla="*/ 8 w 155"/>
                      <a:gd name="T97" fmla="*/ 115 h 186"/>
                      <a:gd name="T98" fmla="*/ 15 w 155"/>
                      <a:gd name="T99" fmla="*/ 123 h 186"/>
                      <a:gd name="T100" fmla="*/ 15 w 155"/>
                      <a:gd name="T101" fmla="*/ 131 h 186"/>
                      <a:gd name="T102" fmla="*/ 8 w 155"/>
                      <a:gd name="T103" fmla="*/ 131 h 186"/>
                      <a:gd name="T104" fmla="*/ 8 w 155"/>
                      <a:gd name="T105" fmla="*/ 108 h 186"/>
                      <a:gd name="T106" fmla="*/ 0 w 155"/>
                      <a:gd name="T107" fmla="*/ 93 h 186"/>
                      <a:gd name="T108" fmla="*/ 0 w 155"/>
                      <a:gd name="T109" fmla="*/ 77 h 186"/>
                      <a:gd name="T110" fmla="*/ 8 w 155"/>
                      <a:gd name="T111" fmla="*/ 62 h 186"/>
                      <a:gd name="T112" fmla="*/ 8 w 155"/>
                      <a:gd name="T113" fmla="*/ 54 h 186"/>
                      <a:gd name="T114" fmla="*/ 8 w 155"/>
                      <a:gd name="T115" fmla="*/ 46 h 186"/>
                      <a:gd name="T116" fmla="*/ 15 w 155"/>
                      <a:gd name="T117" fmla="*/ 3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5" h="186">
                        <a:moveTo>
                          <a:pt x="15" y="31"/>
                        </a:moveTo>
                        <a:lnTo>
                          <a:pt x="23" y="23"/>
                        </a:lnTo>
                        <a:lnTo>
                          <a:pt x="23" y="8"/>
                        </a:lnTo>
                        <a:lnTo>
                          <a:pt x="39" y="8"/>
                        </a:lnTo>
                        <a:lnTo>
                          <a:pt x="46" y="0"/>
                        </a:lnTo>
                        <a:lnTo>
                          <a:pt x="62" y="0"/>
                        </a:lnTo>
                        <a:lnTo>
                          <a:pt x="69" y="0"/>
                        </a:lnTo>
                        <a:lnTo>
                          <a:pt x="85" y="0"/>
                        </a:lnTo>
                        <a:lnTo>
                          <a:pt x="100" y="0"/>
                        </a:lnTo>
                        <a:lnTo>
                          <a:pt x="108" y="8"/>
                        </a:lnTo>
                        <a:lnTo>
                          <a:pt x="116" y="8"/>
                        </a:lnTo>
                        <a:lnTo>
                          <a:pt x="123" y="15"/>
                        </a:lnTo>
                        <a:lnTo>
                          <a:pt x="131" y="23"/>
                        </a:lnTo>
                        <a:lnTo>
                          <a:pt x="139" y="23"/>
                        </a:lnTo>
                        <a:lnTo>
                          <a:pt x="139" y="31"/>
                        </a:lnTo>
                        <a:lnTo>
                          <a:pt x="146" y="46"/>
                        </a:lnTo>
                        <a:lnTo>
                          <a:pt x="146" y="54"/>
                        </a:lnTo>
                        <a:lnTo>
                          <a:pt x="154" y="77"/>
                        </a:lnTo>
                        <a:lnTo>
                          <a:pt x="154" y="85"/>
                        </a:lnTo>
                        <a:lnTo>
                          <a:pt x="154" y="101"/>
                        </a:lnTo>
                        <a:lnTo>
                          <a:pt x="154" y="108"/>
                        </a:lnTo>
                        <a:lnTo>
                          <a:pt x="146" y="131"/>
                        </a:lnTo>
                        <a:lnTo>
                          <a:pt x="146" y="139"/>
                        </a:lnTo>
                        <a:lnTo>
                          <a:pt x="146" y="154"/>
                        </a:lnTo>
                        <a:lnTo>
                          <a:pt x="139" y="170"/>
                        </a:lnTo>
                        <a:lnTo>
                          <a:pt x="131" y="177"/>
                        </a:lnTo>
                        <a:lnTo>
                          <a:pt x="123" y="177"/>
                        </a:lnTo>
                        <a:lnTo>
                          <a:pt x="116" y="177"/>
                        </a:lnTo>
                        <a:lnTo>
                          <a:pt x="108" y="185"/>
                        </a:lnTo>
                        <a:lnTo>
                          <a:pt x="100" y="185"/>
                        </a:lnTo>
                        <a:lnTo>
                          <a:pt x="92" y="185"/>
                        </a:lnTo>
                        <a:lnTo>
                          <a:pt x="77" y="177"/>
                        </a:lnTo>
                        <a:lnTo>
                          <a:pt x="69" y="177"/>
                        </a:lnTo>
                        <a:lnTo>
                          <a:pt x="62" y="177"/>
                        </a:lnTo>
                        <a:lnTo>
                          <a:pt x="62" y="185"/>
                        </a:lnTo>
                        <a:lnTo>
                          <a:pt x="39" y="177"/>
                        </a:lnTo>
                        <a:lnTo>
                          <a:pt x="39" y="170"/>
                        </a:lnTo>
                        <a:lnTo>
                          <a:pt x="39" y="162"/>
                        </a:lnTo>
                        <a:lnTo>
                          <a:pt x="39" y="154"/>
                        </a:lnTo>
                        <a:lnTo>
                          <a:pt x="39" y="146"/>
                        </a:lnTo>
                        <a:lnTo>
                          <a:pt x="39" y="139"/>
                        </a:lnTo>
                        <a:lnTo>
                          <a:pt x="46" y="139"/>
                        </a:lnTo>
                        <a:lnTo>
                          <a:pt x="39" y="131"/>
                        </a:lnTo>
                        <a:lnTo>
                          <a:pt x="39" y="115"/>
                        </a:lnTo>
                        <a:lnTo>
                          <a:pt x="39" y="108"/>
                        </a:lnTo>
                        <a:lnTo>
                          <a:pt x="23" y="108"/>
                        </a:lnTo>
                        <a:lnTo>
                          <a:pt x="15" y="101"/>
                        </a:lnTo>
                        <a:lnTo>
                          <a:pt x="8" y="108"/>
                        </a:lnTo>
                        <a:lnTo>
                          <a:pt x="8" y="115"/>
                        </a:lnTo>
                        <a:lnTo>
                          <a:pt x="15" y="123"/>
                        </a:lnTo>
                        <a:lnTo>
                          <a:pt x="15" y="131"/>
                        </a:lnTo>
                        <a:lnTo>
                          <a:pt x="8" y="131"/>
                        </a:lnTo>
                        <a:lnTo>
                          <a:pt x="8" y="108"/>
                        </a:lnTo>
                        <a:lnTo>
                          <a:pt x="0" y="93"/>
                        </a:lnTo>
                        <a:lnTo>
                          <a:pt x="0" y="77"/>
                        </a:lnTo>
                        <a:lnTo>
                          <a:pt x="8" y="62"/>
                        </a:lnTo>
                        <a:lnTo>
                          <a:pt x="8" y="54"/>
                        </a:lnTo>
                        <a:lnTo>
                          <a:pt x="8" y="46"/>
                        </a:lnTo>
                        <a:lnTo>
                          <a:pt x="15" y="31"/>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5962" name="Freeform 186">
                  <a:extLst>
                    <a:ext uri="{FF2B5EF4-FFF2-40B4-BE49-F238E27FC236}">
                      <a16:creationId xmlns:a16="http://schemas.microsoft.com/office/drawing/2014/main" id="{21A0D1B1-A53F-FCFF-2729-AA1EDFDE5A1C}"/>
                    </a:ext>
                  </a:extLst>
                </p:cNvPr>
                <p:cNvSpPr>
                  <a:spLocks/>
                </p:cNvSpPr>
                <p:nvPr/>
              </p:nvSpPr>
              <p:spPr bwMode="auto">
                <a:xfrm>
                  <a:off x="1598" y="3761"/>
                  <a:ext cx="107" cy="43"/>
                </a:xfrm>
                <a:custGeom>
                  <a:avLst/>
                  <a:gdLst>
                    <a:gd name="T0" fmla="*/ 0 w 107"/>
                    <a:gd name="T1" fmla="*/ 0 h 43"/>
                    <a:gd name="T2" fmla="*/ 0 w 107"/>
                    <a:gd name="T3" fmla="*/ 0 h 43"/>
                    <a:gd name="T4" fmla="*/ 15 w 107"/>
                    <a:gd name="T5" fmla="*/ 0 h 43"/>
                    <a:gd name="T6" fmla="*/ 30 w 107"/>
                    <a:gd name="T7" fmla="*/ 0 h 43"/>
                    <a:gd name="T8" fmla="*/ 53 w 107"/>
                    <a:gd name="T9" fmla="*/ 7 h 43"/>
                    <a:gd name="T10" fmla="*/ 61 w 107"/>
                    <a:gd name="T11" fmla="*/ 14 h 43"/>
                    <a:gd name="T12" fmla="*/ 76 w 107"/>
                    <a:gd name="T13" fmla="*/ 14 h 43"/>
                    <a:gd name="T14" fmla="*/ 83 w 107"/>
                    <a:gd name="T15" fmla="*/ 21 h 43"/>
                    <a:gd name="T16" fmla="*/ 98 w 107"/>
                    <a:gd name="T17" fmla="*/ 28 h 43"/>
                    <a:gd name="T18" fmla="*/ 106 w 107"/>
                    <a:gd name="T19" fmla="*/ 35 h 43"/>
                    <a:gd name="T20" fmla="*/ 106 w 107"/>
                    <a:gd name="T21" fmla="*/ 42 h 43"/>
                    <a:gd name="T22" fmla="*/ 0 w 107"/>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43">
                      <a:moveTo>
                        <a:pt x="0" y="0"/>
                      </a:moveTo>
                      <a:lnTo>
                        <a:pt x="0" y="0"/>
                      </a:lnTo>
                      <a:lnTo>
                        <a:pt x="15" y="0"/>
                      </a:lnTo>
                      <a:lnTo>
                        <a:pt x="30" y="0"/>
                      </a:lnTo>
                      <a:lnTo>
                        <a:pt x="53" y="7"/>
                      </a:lnTo>
                      <a:lnTo>
                        <a:pt x="61" y="14"/>
                      </a:lnTo>
                      <a:lnTo>
                        <a:pt x="76" y="14"/>
                      </a:lnTo>
                      <a:lnTo>
                        <a:pt x="83" y="21"/>
                      </a:lnTo>
                      <a:lnTo>
                        <a:pt x="98" y="28"/>
                      </a:lnTo>
                      <a:lnTo>
                        <a:pt x="106" y="35"/>
                      </a:lnTo>
                      <a:lnTo>
                        <a:pt x="106" y="42"/>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63" name="Freeform 187">
                  <a:extLst>
                    <a:ext uri="{FF2B5EF4-FFF2-40B4-BE49-F238E27FC236}">
                      <a16:creationId xmlns:a16="http://schemas.microsoft.com/office/drawing/2014/main" id="{2947978E-C5BD-B9CC-2442-15A2B539F3B4}"/>
                    </a:ext>
                  </a:extLst>
                </p:cNvPr>
                <p:cNvSpPr>
                  <a:spLocks/>
                </p:cNvSpPr>
                <p:nvPr/>
              </p:nvSpPr>
              <p:spPr bwMode="auto">
                <a:xfrm>
                  <a:off x="1598" y="3761"/>
                  <a:ext cx="107" cy="43"/>
                </a:xfrm>
                <a:custGeom>
                  <a:avLst/>
                  <a:gdLst>
                    <a:gd name="T0" fmla="*/ 0 w 107"/>
                    <a:gd name="T1" fmla="*/ 0 h 43"/>
                    <a:gd name="T2" fmla="*/ 15 w 107"/>
                    <a:gd name="T3" fmla="*/ 0 h 43"/>
                    <a:gd name="T4" fmla="*/ 30 w 107"/>
                    <a:gd name="T5" fmla="*/ 0 h 43"/>
                    <a:gd name="T6" fmla="*/ 53 w 107"/>
                    <a:gd name="T7" fmla="*/ 7 h 43"/>
                    <a:gd name="T8" fmla="*/ 61 w 107"/>
                    <a:gd name="T9" fmla="*/ 14 h 43"/>
                    <a:gd name="T10" fmla="*/ 76 w 107"/>
                    <a:gd name="T11" fmla="*/ 14 h 43"/>
                    <a:gd name="T12" fmla="*/ 83 w 107"/>
                    <a:gd name="T13" fmla="*/ 21 h 43"/>
                    <a:gd name="T14" fmla="*/ 98 w 107"/>
                    <a:gd name="T15" fmla="*/ 28 h 43"/>
                    <a:gd name="T16" fmla="*/ 106 w 107"/>
                    <a:gd name="T17" fmla="*/ 35 h 43"/>
                    <a:gd name="T18" fmla="*/ 106 w 107"/>
                    <a:gd name="T19" fmla="*/ 42 h 43"/>
                    <a:gd name="T20" fmla="*/ 0 w 107"/>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43">
                      <a:moveTo>
                        <a:pt x="0" y="0"/>
                      </a:moveTo>
                      <a:lnTo>
                        <a:pt x="15" y="0"/>
                      </a:lnTo>
                      <a:lnTo>
                        <a:pt x="30" y="0"/>
                      </a:lnTo>
                      <a:lnTo>
                        <a:pt x="53" y="7"/>
                      </a:lnTo>
                      <a:lnTo>
                        <a:pt x="61" y="14"/>
                      </a:lnTo>
                      <a:lnTo>
                        <a:pt x="76" y="14"/>
                      </a:lnTo>
                      <a:lnTo>
                        <a:pt x="83" y="21"/>
                      </a:lnTo>
                      <a:lnTo>
                        <a:pt x="98" y="28"/>
                      </a:lnTo>
                      <a:lnTo>
                        <a:pt x="106" y="35"/>
                      </a:lnTo>
                      <a:lnTo>
                        <a:pt x="106" y="42"/>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64" name="Freeform 188">
                  <a:extLst>
                    <a:ext uri="{FF2B5EF4-FFF2-40B4-BE49-F238E27FC236}">
                      <a16:creationId xmlns:a16="http://schemas.microsoft.com/office/drawing/2014/main" id="{11ED2D6E-9959-60FE-19CF-17260789E1BC}"/>
                    </a:ext>
                  </a:extLst>
                </p:cNvPr>
                <p:cNvSpPr>
                  <a:spLocks/>
                </p:cNvSpPr>
                <p:nvPr/>
              </p:nvSpPr>
              <p:spPr bwMode="auto">
                <a:xfrm>
                  <a:off x="1286" y="3729"/>
                  <a:ext cx="754" cy="115"/>
                </a:xfrm>
                <a:custGeom>
                  <a:avLst/>
                  <a:gdLst>
                    <a:gd name="T0" fmla="*/ 8 w 754"/>
                    <a:gd name="T1" fmla="*/ 84 h 115"/>
                    <a:gd name="T2" fmla="*/ 32 w 754"/>
                    <a:gd name="T3" fmla="*/ 46 h 115"/>
                    <a:gd name="T4" fmla="*/ 48 w 754"/>
                    <a:gd name="T5" fmla="*/ 30 h 115"/>
                    <a:gd name="T6" fmla="*/ 63 w 754"/>
                    <a:gd name="T7" fmla="*/ 23 h 115"/>
                    <a:gd name="T8" fmla="*/ 87 w 754"/>
                    <a:gd name="T9" fmla="*/ 8 h 115"/>
                    <a:gd name="T10" fmla="*/ 95 w 754"/>
                    <a:gd name="T11" fmla="*/ 0 h 115"/>
                    <a:gd name="T12" fmla="*/ 159 w 754"/>
                    <a:gd name="T13" fmla="*/ 30 h 115"/>
                    <a:gd name="T14" fmla="*/ 175 w 754"/>
                    <a:gd name="T15" fmla="*/ 46 h 115"/>
                    <a:gd name="T16" fmla="*/ 183 w 754"/>
                    <a:gd name="T17" fmla="*/ 61 h 115"/>
                    <a:gd name="T18" fmla="*/ 198 w 754"/>
                    <a:gd name="T19" fmla="*/ 76 h 115"/>
                    <a:gd name="T20" fmla="*/ 206 w 754"/>
                    <a:gd name="T21" fmla="*/ 84 h 115"/>
                    <a:gd name="T22" fmla="*/ 246 w 754"/>
                    <a:gd name="T23" fmla="*/ 61 h 115"/>
                    <a:gd name="T24" fmla="*/ 262 w 754"/>
                    <a:gd name="T25" fmla="*/ 53 h 115"/>
                    <a:gd name="T26" fmla="*/ 286 w 754"/>
                    <a:gd name="T27" fmla="*/ 46 h 115"/>
                    <a:gd name="T28" fmla="*/ 310 w 754"/>
                    <a:gd name="T29" fmla="*/ 30 h 115"/>
                    <a:gd name="T30" fmla="*/ 333 w 754"/>
                    <a:gd name="T31" fmla="*/ 38 h 115"/>
                    <a:gd name="T32" fmla="*/ 365 w 754"/>
                    <a:gd name="T33" fmla="*/ 46 h 115"/>
                    <a:gd name="T34" fmla="*/ 389 w 754"/>
                    <a:gd name="T35" fmla="*/ 53 h 115"/>
                    <a:gd name="T36" fmla="*/ 389 w 754"/>
                    <a:gd name="T37" fmla="*/ 61 h 115"/>
                    <a:gd name="T38" fmla="*/ 413 w 754"/>
                    <a:gd name="T39" fmla="*/ 61 h 115"/>
                    <a:gd name="T40" fmla="*/ 436 w 754"/>
                    <a:gd name="T41" fmla="*/ 84 h 115"/>
                    <a:gd name="T42" fmla="*/ 443 w 754"/>
                    <a:gd name="T43" fmla="*/ 99 h 115"/>
                    <a:gd name="T44" fmla="*/ 467 w 754"/>
                    <a:gd name="T45" fmla="*/ 106 h 115"/>
                    <a:gd name="T46" fmla="*/ 547 w 754"/>
                    <a:gd name="T47" fmla="*/ 68 h 115"/>
                    <a:gd name="T48" fmla="*/ 658 w 754"/>
                    <a:gd name="T49" fmla="*/ 46 h 115"/>
                    <a:gd name="T50" fmla="*/ 697 w 754"/>
                    <a:gd name="T51" fmla="*/ 61 h 115"/>
                    <a:gd name="T52" fmla="*/ 745 w 754"/>
                    <a:gd name="T53" fmla="*/ 84 h 115"/>
                    <a:gd name="T54" fmla="*/ 753 w 754"/>
                    <a:gd name="T55" fmla="*/ 114 h 115"/>
                    <a:gd name="T56" fmla="*/ 0 w 754"/>
                    <a:gd name="T57" fmla="*/ 114 h 115"/>
                    <a:gd name="T58" fmla="*/ 8 w 754"/>
                    <a:gd name="T59" fmla="*/ 8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4" h="115">
                      <a:moveTo>
                        <a:pt x="8" y="84"/>
                      </a:moveTo>
                      <a:lnTo>
                        <a:pt x="32" y="46"/>
                      </a:lnTo>
                      <a:lnTo>
                        <a:pt x="48" y="30"/>
                      </a:lnTo>
                      <a:lnTo>
                        <a:pt x="63" y="23"/>
                      </a:lnTo>
                      <a:lnTo>
                        <a:pt x="87" y="8"/>
                      </a:lnTo>
                      <a:lnTo>
                        <a:pt x="95" y="0"/>
                      </a:lnTo>
                      <a:lnTo>
                        <a:pt x="159" y="30"/>
                      </a:lnTo>
                      <a:lnTo>
                        <a:pt x="175" y="46"/>
                      </a:lnTo>
                      <a:lnTo>
                        <a:pt x="183" y="61"/>
                      </a:lnTo>
                      <a:lnTo>
                        <a:pt x="198" y="76"/>
                      </a:lnTo>
                      <a:lnTo>
                        <a:pt x="206" y="84"/>
                      </a:lnTo>
                      <a:lnTo>
                        <a:pt x="246" y="61"/>
                      </a:lnTo>
                      <a:lnTo>
                        <a:pt x="262" y="53"/>
                      </a:lnTo>
                      <a:lnTo>
                        <a:pt x="286" y="46"/>
                      </a:lnTo>
                      <a:lnTo>
                        <a:pt x="310" y="30"/>
                      </a:lnTo>
                      <a:lnTo>
                        <a:pt x="333" y="38"/>
                      </a:lnTo>
                      <a:lnTo>
                        <a:pt x="365" y="46"/>
                      </a:lnTo>
                      <a:lnTo>
                        <a:pt x="389" y="53"/>
                      </a:lnTo>
                      <a:lnTo>
                        <a:pt x="389" y="61"/>
                      </a:lnTo>
                      <a:lnTo>
                        <a:pt x="413" y="61"/>
                      </a:lnTo>
                      <a:lnTo>
                        <a:pt x="436" y="84"/>
                      </a:lnTo>
                      <a:lnTo>
                        <a:pt x="443" y="99"/>
                      </a:lnTo>
                      <a:lnTo>
                        <a:pt x="467" y="106"/>
                      </a:lnTo>
                      <a:lnTo>
                        <a:pt x="547" y="68"/>
                      </a:lnTo>
                      <a:lnTo>
                        <a:pt x="658" y="46"/>
                      </a:lnTo>
                      <a:lnTo>
                        <a:pt x="697" y="61"/>
                      </a:lnTo>
                      <a:lnTo>
                        <a:pt x="745" y="84"/>
                      </a:lnTo>
                      <a:lnTo>
                        <a:pt x="753" y="114"/>
                      </a:lnTo>
                      <a:lnTo>
                        <a:pt x="0" y="114"/>
                      </a:lnTo>
                      <a:lnTo>
                        <a:pt x="8" y="84"/>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65" name="Freeform 189">
                  <a:extLst>
                    <a:ext uri="{FF2B5EF4-FFF2-40B4-BE49-F238E27FC236}">
                      <a16:creationId xmlns:a16="http://schemas.microsoft.com/office/drawing/2014/main" id="{3BB93A3B-F21F-0195-A2F1-278F9D73AEC5}"/>
                    </a:ext>
                  </a:extLst>
                </p:cNvPr>
                <p:cNvSpPr>
                  <a:spLocks/>
                </p:cNvSpPr>
                <p:nvPr/>
              </p:nvSpPr>
              <p:spPr bwMode="auto">
                <a:xfrm>
                  <a:off x="1286" y="3729"/>
                  <a:ext cx="754" cy="115"/>
                </a:xfrm>
                <a:custGeom>
                  <a:avLst/>
                  <a:gdLst>
                    <a:gd name="T0" fmla="*/ 8 w 754"/>
                    <a:gd name="T1" fmla="*/ 84 h 115"/>
                    <a:gd name="T2" fmla="*/ 32 w 754"/>
                    <a:gd name="T3" fmla="*/ 46 h 115"/>
                    <a:gd name="T4" fmla="*/ 48 w 754"/>
                    <a:gd name="T5" fmla="*/ 30 h 115"/>
                    <a:gd name="T6" fmla="*/ 63 w 754"/>
                    <a:gd name="T7" fmla="*/ 23 h 115"/>
                    <a:gd name="T8" fmla="*/ 87 w 754"/>
                    <a:gd name="T9" fmla="*/ 8 h 115"/>
                    <a:gd name="T10" fmla="*/ 95 w 754"/>
                    <a:gd name="T11" fmla="*/ 0 h 115"/>
                    <a:gd name="T12" fmla="*/ 159 w 754"/>
                    <a:gd name="T13" fmla="*/ 30 h 115"/>
                    <a:gd name="T14" fmla="*/ 175 w 754"/>
                    <a:gd name="T15" fmla="*/ 46 h 115"/>
                    <a:gd name="T16" fmla="*/ 183 w 754"/>
                    <a:gd name="T17" fmla="*/ 61 h 115"/>
                    <a:gd name="T18" fmla="*/ 198 w 754"/>
                    <a:gd name="T19" fmla="*/ 76 h 115"/>
                    <a:gd name="T20" fmla="*/ 206 w 754"/>
                    <a:gd name="T21" fmla="*/ 84 h 115"/>
                    <a:gd name="T22" fmla="*/ 246 w 754"/>
                    <a:gd name="T23" fmla="*/ 61 h 115"/>
                    <a:gd name="T24" fmla="*/ 262 w 754"/>
                    <a:gd name="T25" fmla="*/ 53 h 115"/>
                    <a:gd name="T26" fmla="*/ 286 w 754"/>
                    <a:gd name="T27" fmla="*/ 46 h 115"/>
                    <a:gd name="T28" fmla="*/ 310 w 754"/>
                    <a:gd name="T29" fmla="*/ 30 h 115"/>
                    <a:gd name="T30" fmla="*/ 333 w 754"/>
                    <a:gd name="T31" fmla="*/ 38 h 115"/>
                    <a:gd name="T32" fmla="*/ 365 w 754"/>
                    <a:gd name="T33" fmla="*/ 46 h 115"/>
                    <a:gd name="T34" fmla="*/ 389 w 754"/>
                    <a:gd name="T35" fmla="*/ 53 h 115"/>
                    <a:gd name="T36" fmla="*/ 389 w 754"/>
                    <a:gd name="T37" fmla="*/ 61 h 115"/>
                    <a:gd name="T38" fmla="*/ 413 w 754"/>
                    <a:gd name="T39" fmla="*/ 61 h 115"/>
                    <a:gd name="T40" fmla="*/ 436 w 754"/>
                    <a:gd name="T41" fmla="*/ 84 h 115"/>
                    <a:gd name="T42" fmla="*/ 443 w 754"/>
                    <a:gd name="T43" fmla="*/ 99 h 115"/>
                    <a:gd name="T44" fmla="*/ 467 w 754"/>
                    <a:gd name="T45" fmla="*/ 106 h 115"/>
                    <a:gd name="T46" fmla="*/ 547 w 754"/>
                    <a:gd name="T47" fmla="*/ 68 h 115"/>
                    <a:gd name="T48" fmla="*/ 658 w 754"/>
                    <a:gd name="T49" fmla="*/ 46 h 115"/>
                    <a:gd name="T50" fmla="*/ 697 w 754"/>
                    <a:gd name="T51" fmla="*/ 61 h 115"/>
                    <a:gd name="T52" fmla="*/ 745 w 754"/>
                    <a:gd name="T53" fmla="*/ 84 h 115"/>
                    <a:gd name="T54" fmla="*/ 753 w 754"/>
                    <a:gd name="T55" fmla="*/ 114 h 115"/>
                    <a:gd name="T56" fmla="*/ 0 w 754"/>
                    <a:gd name="T57" fmla="*/ 114 h 115"/>
                    <a:gd name="T58" fmla="*/ 8 w 754"/>
                    <a:gd name="T59" fmla="*/ 8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54" h="115">
                      <a:moveTo>
                        <a:pt x="8" y="84"/>
                      </a:moveTo>
                      <a:lnTo>
                        <a:pt x="32" y="46"/>
                      </a:lnTo>
                      <a:lnTo>
                        <a:pt x="48" y="30"/>
                      </a:lnTo>
                      <a:lnTo>
                        <a:pt x="63" y="23"/>
                      </a:lnTo>
                      <a:lnTo>
                        <a:pt x="87" y="8"/>
                      </a:lnTo>
                      <a:lnTo>
                        <a:pt x="95" y="0"/>
                      </a:lnTo>
                      <a:lnTo>
                        <a:pt x="159" y="30"/>
                      </a:lnTo>
                      <a:lnTo>
                        <a:pt x="175" y="46"/>
                      </a:lnTo>
                      <a:lnTo>
                        <a:pt x="183" y="61"/>
                      </a:lnTo>
                      <a:lnTo>
                        <a:pt x="198" y="76"/>
                      </a:lnTo>
                      <a:lnTo>
                        <a:pt x="206" y="84"/>
                      </a:lnTo>
                      <a:lnTo>
                        <a:pt x="246" y="61"/>
                      </a:lnTo>
                      <a:lnTo>
                        <a:pt x="262" y="53"/>
                      </a:lnTo>
                      <a:lnTo>
                        <a:pt x="286" y="46"/>
                      </a:lnTo>
                      <a:lnTo>
                        <a:pt x="310" y="30"/>
                      </a:lnTo>
                      <a:lnTo>
                        <a:pt x="333" y="38"/>
                      </a:lnTo>
                      <a:lnTo>
                        <a:pt x="365" y="46"/>
                      </a:lnTo>
                      <a:lnTo>
                        <a:pt x="389" y="53"/>
                      </a:lnTo>
                      <a:lnTo>
                        <a:pt x="389" y="61"/>
                      </a:lnTo>
                      <a:lnTo>
                        <a:pt x="413" y="61"/>
                      </a:lnTo>
                      <a:lnTo>
                        <a:pt x="436" y="84"/>
                      </a:lnTo>
                      <a:lnTo>
                        <a:pt x="443" y="99"/>
                      </a:lnTo>
                      <a:lnTo>
                        <a:pt x="467" y="106"/>
                      </a:lnTo>
                      <a:lnTo>
                        <a:pt x="547" y="68"/>
                      </a:lnTo>
                      <a:lnTo>
                        <a:pt x="658" y="46"/>
                      </a:lnTo>
                      <a:lnTo>
                        <a:pt x="697" y="61"/>
                      </a:lnTo>
                      <a:lnTo>
                        <a:pt x="745" y="84"/>
                      </a:lnTo>
                      <a:lnTo>
                        <a:pt x="753" y="114"/>
                      </a:lnTo>
                      <a:lnTo>
                        <a:pt x="0" y="114"/>
                      </a:lnTo>
                      <a:lnTo>
                        <a:pt x="8" y="84"/>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66" name="Freeform 190">
                  <a:extLst>
                    <a:ext uri="{FF2B5EF4-FFF2-40B4-BE49-F238E27FC236}">
                      <a16:creationId xmlns:a16="http://schemas.microsoft.com/office/drawing/2014/main" id="{278B9DC1-DA76-0280-C580-CFA83D0C8AE8}"/>
                    </a:ext>
                  </a:extLst>
                </p:cNvPr>
                <p:cNvSpPr>
                  <a:spLocks/>
                </p:cNvSpPr>
                <p:nvPr/>
              </p:nvSpPr>
              <p:spPr bwMode="auto">
                <a:xfrm>
                  <a:off x="1374" y="3761"/>
                  <a:ext cx="83" cy="67"/>
                </a:xfrm>
                <a:custGeom>
                  <a:avLst/>
                  <a:gdLst>
                    <a:gd name="T0" fmla="*/ 0 w 83"/>
                    <a:gd name="T1" fmla="*/ 0 h 67"/>
                    <a:gd name="T2" fmla="*/ 37 w 83"/>
                    <a:gd name="T3" fmla="*/ 15 h 67"/>
                    <a:gd name="T4" fmla="*/ 52 w 83"/>
                    <a:gd name="T5" fmla="*/ 15 h 67"/>
                    <a:gd name="T6" fmla="*/ 60 w 83"/>
                    <a:gd name="T7" fmla="*/ 22 h 67"/>
                    <a:gd name="T8" fmla="*/ 67 w 83"/>
                    <a:gd name="T9" fmla="*/ 29 h 67"/>
                    <a:gd name="T10" fmla="*/ 75 w 83"/>
                    <a:gd name="T11" fmla="*/ 37 h 67"/>
                    <a:gd name="T12" fmla="*/ 82 w 83"/>
                    <a:gd name="T13" fmla="*/ 44 h 67"/>
                    <a:gd name="T14" fmla="*/ 82 w 83"/>
                    <a:gd name="T15" fmla="*/ 51 h 67"/>
                    <a:gd name="T16" fmla="*/ 82 w 83"/>
                    <a:gd name="T17" fmla="*/ 66 h 67"/>
                    <a:gd name="T18" fmla="*/ 75 w 83"/>
                    <a:gd name="T19" fmla="*/ 51 h 67"/>
                    <a:gd name="T20" fmla="*/ 67 w 83"/>
                    <a:gd name="T21" fmla="*/ 44 h 67"/>
                    <a:gd name="T22" fmla="*/ 67 w 83"/>
                    <a:gd name="T23" fmla="*/ 37 h 67"/>
                    <a:gd name="T24" fmla="*/ 60 w 83"/>
                    <a:gd name="T25" fmla="*/ 29 h 67"/>
                    <a:gd name="T26" fmla="*/ 52 w 83"/>
                    <a:gd name="T27" fmla="*/ 29 h 67"/>
                    <a:gd name="T28" fmla="*/ 37 w 83"/>
                    <a:gd name="T29" fmla="*/ 22 h 67"/>
                    <a:gd name="T30" fmla="*/ 30 w 83"/>
                    <a:gd name="T31" fmla="*/ 15 h 67"/>
                    <a:gd name="T32" fmla="*/ 15 w 83"/>
                    <a:gd name="T33" fmla="*/ 7 h 67"/>
                    <a:gd name="T34" fmla="*/ 0 w 83"/>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67">
                      <a:moveTo>
                        <a:pt x="0" y="0"/>
                      </a:moveTo>
                      <a:lnTo>
                        <a:pt x="37" y="15"/>
                      </a:lnTo>
                      <a:lnTo>
                        <a:pt x="52" y="15"/>
                      </a:lnTo>
                      <a:lnTo>
                        <a:pt x="60" y="22"/>
                      </a:lnTo>
                      <a:lnTo>
                        <a:pt x="67" y="29"/>
                      </a:lnTo>
                      <a:lnTo>
                        <a:pt x="75" y="37"/>
                      </a:lnTo>
                      <a:lnTo>
                        <a:pt x="82" y="44"/>
                      </a:lnTo>
                      <a:lnTo>
                        <a:pt x="82" y="51"/>
                      </a:lnTo>
                      <a:lnTo>
                        <a:pt x="82" y="66"/>
                      </a:lnTo>
                      <a:lnTo>
                        <a:pt x="75" y="51"/>
                      </a:lnTo>
                      <a:lnTo>
                        <a:pt x="67" y="44"/>
                      </a:lnTo>
                      <a:lnTo>
                        <a:pt x="67" y="37"/>
                      </a:lnTo>
                      <a:lnTo>
                        <a:pt x="60" y="29"/>
                      </a:lnTo>
                      <a:lnTo>
                        <a:pt x="52" y="29"/>
                      </a:lnTo>
                      <a:lnTo>
                        <a:pt x="37" y="22"/>
                      </a:lnTo>
                      <a:lnTo>
                        <a:pt x="30" y="15"/>
                      </a:lnTo>
                      <a:lnTo>
                        <a:pt x="15" y="7"/>
                      </a:lnTo>
                      <a:lnTo>
                        <a:pt x="0"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67" name="Freeform 191">
                  <a:extLst>
                    <a:ext uri="{FF2B5EF4-FFF2-40B4-BE49-F238E27FC236}">
                      <a16:creationId xmlns:a16="http://schemas.microsoft.com/office/drawing/2014/main" id="{9F6956A7-FB47-82F0-0B93-9770DBF08735}"/>
                    </a:ext>
                  </a:extLst>
                </p:cNvPr>
                <p:cNvSpPr>
                  <a:spLocks/>
                </p:cNvSpPr>
                <p:nvPr/>
              </p:nvSpPr>
              <p:spPr bwMode="auto">
                <a:xfrm>
                  <a:off x="1374" y="3761"/>
                  <a:ext cx="83" cy="67"/>
                </a:xfrm>
                <a:custGeom>
                  <a:avLst/>
                  <a:gdLst>
                    <a:gd name="T0" fmla="*/ 0 w 83"/>
                    <a:gd name="T1" fmla="*/ 0 h 67"/>
                    <a:gd name="T2" fmla="*/ 37 w 83"/>
                    <a:gd name="T3" fmla="*/ 15 h 67"/>
                    <a:gd name="T4" fmla="*/ 52 w 83"/>
                    <a:gd name="T5" fmla="*/ 15 h 67"/>
                    <a:gd name="T6" fmla="*/ 60 w 83"/>
                    <a:gd name="T7" fmla="*/ 22 h 67"/>
                    <a:gd name="T8" fmla="*/ 67 w 83"/>
                    <a:gd name="T9" fmla="*/ 29 h 67"/>
                    <a:gd name="T10" fmla="*/ 75 w 83"/>
                    <a:gd name="T11" fmla="*/ 37 h 67"/>
                    <a:gd name="T12" fmla="*/ 82 w 83"/>
                    <a:gd name="T13" fmla="*/ 44 h 67"/>
                    <a:gd name="T14" fmla="*/ 82 w 83"/>
                    <a:gd name="T15" fmla="*/ 51 h 67"/>
                    <a:gd name="T16" fmla="*/ 82 w 83"/>
                    <a:gd name="T17" fmla="*/ 66 h 67"/>
                    <a:gd name="T18" fmla="*/ 75 w 83"/>
                    <a:gd name="T19" fmla="*/ 51 h 67"/>
                    <a:gd name="T20" fmla="*/ 67 w 83"/>
                    <a:gd name="T21" fmla="*/ 44 h 67"/>
                    <a:gd name="T22" fmla="*/ 67 w 83"/>
                    <a:gd name="T23" fmla="*/ 37 h 67"/>
                    <a:gd name="T24" fmla="*/ 60 w 83"/>
                    <a:gd name="T25" fmla="*/ 29 h 67"/>
                    <a:gd name="T26" fmla="*/ 52 w 83"/>
                    <a:gd name="T27" fmla="*/ 29 h 67"/>
                    <a:gd name="T28" fmla="*/ 37 w 83"/>
                    <a:gd name="T29" fmla="*/ 22 h 67"/>
                    <a:gd name="T30" fmla="*/ 30 w 83"/>
                    <a:gd name="T31" fmla="*/ 15 h 67"/>
                    <a:gd name="T32" fmla="*/ 15 w 83"/>
                    <a:gd name="T33" fmla="*/ 7 h 67"/>
                    <a:gd name="T34" fmla="*/ 0 w 83"/>
                    <a:gd name="T3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67">
                      <a:moveTo>
                        <a:pt x="0" y="0"/>
                      </a:moveTo>
                      <a:lnTo>
                        <a:pt x="37" y="15"/>
                      </a:lnTo>
                      <a:lnTo>
                        <a:pt x="52" y="15"/>
                      </a:lnTo>
                      <a:lnTo>
                        <a:pt x="60" y="22"/>
                      </a:lnTo>
                      <a:lnTo>
                        <a:pt x="67" y="29"/>
                      </a:lnTo>
                      <a:lnTo>
                        <a:pt x="75" y="37"/>
                      </a:lnTo>
                      <a:lnTo>
                        <a:pt x="82" y="44"/>
                      </a:lnTo>
                      <a:lnTo>
                        <a:pt x="82" y="51"/>
                      </a:lnTo>
                      <a:lnTo>
                        <a:pt x="82" y="66"/>
                      </a:lnTo>
                      <a:lnTo>
                        <a:pt x="75" y="51"/>
                      </a:lnTo>
                      <a:lnTo>
                        <a:pt x="67" y="44"/>
                      </a:lnTo>
                      <a:lnTo>
                        <a:pt x="67" y="37"/>
                      </a:lnTo>
                      <a:lnTo>
                        <a:pt x="60" y="29"/>
                      </a:lnTo>
                      <a:lnTo>
                        <a:pt x="52" y="29"/>
                      </a:lnTo>
                      <a:lnTo>
                        <a:pt x="37" y="22"/>
                      </a:lnTo>
                      <a:lnTo>
                        <a:pt x="30" y="15"/>
                      </a:lnTo>
                      <a:lnTo>
                        <a:pt x="15" y="7"/>
                      </a:lnTo>
                      <a:lnTo>
                        <a:pt x="0"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75968" name="Group 192">
            <a:extLst>
              <a:ext uri="{FF2B5EF4-FFF2-40B4-BE49-F238E27FC236}">
                <a16:creationId xmlns:a16="http://schemas.microsoft.com/office/drawing/2014/main" id="{0347EF83-EABE-D519-D478-79B7C200B2D8}"/>
              </a:ext>
            </a:extLst>
          </p:cNvPr>
          <p:cNvGrpSpPr>
            <a:grpSpLocks/>
          </p:cNvGrpSpPr>
          <p:nvPr/>
        </p:nvGrpSpPr>
        <p:grpSpPr bwMode="auto">
          <a:xfrm>
            <a:off x="4531214" y="1432414"/>
            <a:ext cx="4157663" cy="1716088"/>
            <a:chOff x="1781" y="714"/>
            <a:chExt cx="2619" cy="1081"/>
          </a:xfrm>
        </p:grpSpPr>
        <p:sp>
          <p:nvSpPr>
            <p:cNvPr id="75969" name="Freeform 193">
              <a:extLst>
                <a:ext uri="{FF2B5EF4-FFF2-40B4-BE49-F238E27FC236}">
                  <a16:creationId xmlns:a16="http://schemas.microsoft.com/office/drawing/2014/main" id="{6BBDFE7A-127E-30B3-41BE-188D877E95DE}"/>
                </a:ext>
              </a:extLst>
            </p:cNvPr>
            <p:cNvSpPr>
              <a:spLocks/>
            </p:cNvSpPr>
            <p:nvPr/>
          </p:nvSpPr>
          <p:spPr bwMode="auto">
            <a:xfrm>
              <a:off x="1781" y="714"/>
              <a:ext cx="2619" cy="1081"/>
            </a:xfrm>
            <a:custGeom>
              <a:avLst/>
              <a:gdLst>
                <a:gd name="T0" fmla="*/ 785 w 2619"/>
                <a:gd name="T1" fmla="*/ 43 h 1081"/>
                <a:gd name="T2" fmla="*/ 1008 w 2619"/>
                <a:gd name="T3" fmla="*/ 0 h 1081"/>
                <a:gd name="T4" fmla="*/ 1211 w 2619"/>
                <a:gd name="T5" fmla="*/ 21 h 1081"/>
                <a:gd name="T6" fmla="*/ 1377 w 2619"/>
                <a:gd name="T7" fmla="*/ 14 h 1081"/>
                <a:gd name="T8" fmla="*/ 1570 w 2619"/>
                <a:gd name="T9" fmla="*/ 0 h 1081"/>
                <a:gd name="T10" fmla="*/ 1774 w 2619"/>
                <a:gd name="T11" fmla="*/ 58 h 1081"/>
                <a:gd name="T12" fmla="*/ 1919 w 2619"/>
                <a:gd name="T13" fmla="*/ 72 h 1081"/>
                <a:gd name="T14" fmla="*/ 2075 w 2619"/>
                <a:gd name="T15" fmla="*/ 87 h 1081"/>
                <a:gd name="T16" fmla="*/ 2220 w 2619"/>
                <a:gd name="T17" fmla="*/ 166 h 1081"/>
                <a:gd name="T18" fmla="*/ 2298 w 2619"/>
                <a:gd name="T19" fmla="*/ 231 h 1081"/>
                <a:gd name="T20" fmla="*/ 2481 w 2619"/>
                <a:gd name="T21" fmla="*/ 304 h 1081"/>
                <a:gd name="T22" fmla="*/ 2579 w 2619"/>
                <a:gd name="T23" fmla="*/ 405 h 1081"/>
                <a:gd name="T24" fmla="*/ 2540 w 2619"/>
                <a:gd name="T25" fmla="*/ 536 h 1081"/>
                <a:gd name="T26" fmla="*/ 2559 w 2619"/>
                <a:gd name="T27" fmla="*/ 622 h 1081"/>
                <a:gd name="T28" fmla="*/ 2618 w 2619"/>
                <a:gd name="T29" fmla="*/ 739 h 1081"/>
                <a:gd name="T30" fmla="*/ 2520 w 2619"/>
                <a:gd name="T31" fmla="*/ 833 h 1081"/>
                <a:gd name="T32" fmla="*/ 2336 w 2619"/>
                <a:gd name="T33" fmla="*/ 891 h 1081"/>
                <a:gd name="T34" fmla="*/ 2104 w 2619"/>
                <a:gd name="T35" fmla="*/ 913 h 1081"/>
                <a:gd name="T36" fmla="*/ 1968 w 2619"/>
                <a:gd name="T37" fmla="*/ 1029 h 1081"/>
                <a:gd name="T38" fmla="*/ 1687 w 2619"/>
                <a:gd name="T39" fmla="*/ 1073 h 1081"/>
                <a:gd name="T40" fmla="*/ 1454 w 2619"/>
                <a:gd name="T41" fmla="*/ 1036 h 1081"/>
                <a:gd name="T42" fmla="*/ 1270 w 2619"/>
                <a:gd name="T43" fmla="*/ 1036 h 1081"/>
                <a:gd name="T44" fmla="*/ 959 w 2619"/>
                <a:gd name="T45" fmla="*/ 1080 h 1081"/>
                <a:gd name="T46" fmla="*/ 659 w 2619"/>
                <a:gd name="T47" fmla="*/ 1036 h 1081"/>
                <a:gd name="T48" fmla="*/ 485 w 2619"/>
                <a:gd name="T49" fmla="*/ 950 h 1081"/>
                <a:gd name="T50" fmla="*/ 446 w 2619"/>
                <a:gd name="T51" fmla="*/ 862 h 1081"/>
                <a:gd name="T52" fmla="*/ 212 w 2619"/>
                <a:gd name="T53" fmla="*/ 812 h 1081"/>
                <a:gd name="T54" fmla="*/ 58 w 2619"/>
                <a:gd name="T55" fmla="*/ 710 h 1081"/>
                <a:gd name="T56" fmla="*/ 48 w 2619"/>
                <a:gd name="T57" fmla="*/ 587 h 1081"/>
                <a:gd name="T58" fmla="*/ 19 w 2619"/>
                <a:gd name="T59" fmla="*/ 463 h 1081"/>
                <a:gd name="T60" fmla="*/ 48 w 2619"/>
                <a:gd name="T61" fmla="*/ 333 h 1081"/>
                <a:gd name="T62" fmla="*/ 164 w 2619"/>
                <a:gd name="T63" fmla="*/ 267 h 1081"/>
                <a:gd name="T64" fmla="*/ 290 w 2619"/>
                <a:gd name="T65" fmla="*/ 202 h 1081"/>
                <a:gd name="T66" fmla="*/ 388 w 2619"/>
                <a:gd name="T67" fmla="*/ 129 h 1081"/>
                <a:gd name="T68" fmla="*/ 532 w 2619"/>
                <a:gd name="T69" fmla="*/ 87 h 1081"/>
                <a:gd name="T70" fmla="*/ 727 w 2619"/>
                <a:gd name="T71" fmla="*/ 79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19" h="1081">
                  <a:moveTo>
                    <a:pt x="727" y="79"/>
                  </a:moveTo>
                  <a:lnTo>
                    <a:pt x="785" y="43"/>
                  </a:lnTo>
                  <a:lnTo>
                    <a:pt x="891" y="6"/>
                  </a:lnTo>
                  <a:lnTo>
                    <a:pt x="1008" y="0"/>
                  </a:lnTo>
                  <a:lnTo>
                    <a:pt x="1105" y="0"/>
                  </a:lnTo>
                  <a:lnTo>
                    <a:pt x="1211" y="21"/>
                  </a:lnTo>
                  <a:lnTo>
                    <a:pt x="1279" y="43"/>
                  </a:lnTo>
                  <a:lnTo>
                    <a:pt x="1377" y="14"/>
                  </a:lnTo>
                  <a:lnTo>
                    <a:pt x="1473" y="0"/>
                  </a:lnTo>
                  <a:lnTo>
                    <a:pt x="1570" y="0"/>
                  </a:lnTo>
                  <a:lnTo>
                    <a:pt x="1697" y="21"/>
                  </a:lnTo>
                  <a:lnTo>
                    <a:pt x="1774" y="58"/>
                  </a:lnTo>
                  <a:lnTo>
                    <a:pt x="1822" y="94"/>
                  </a:lnTo>
                  <a:lnTo>
                    <a:pt x="1919" y="72"/>
                  </a:lnTo>
                  <a:lnTo>
                    <a:pt x="1978" y="72"/>
                  </a:lnTo>
                  <a:lnTo>
                    <a:pt x="2075" y="87"/>
                  </a:lnTo>
                  <a:lnTo>
                    <a:pt x="2161" y="116"/>
                  </a:lnTo>
                  <a:lnTo>
                    <a:pt x="2220" y="166"/>
                  </a:lnTo>
                  <a:lnTo>
                    <a:pt x="2220" y="225"/>
                  </a:lnTo>
                  <a:lnTo>
                    <a:pt x="2298" y="231"/>
                  </a:lnTo>
                  <a:lnTo>
                    <a:pt x="2414" y="261"/>
                  </a:lnTo>
                  <a:lnTo>
                    <a:pt x="2481" y="304"/>
                  </a:lnTo>
                  <a:lnTo>
                    <a:pt x="2540" y="348"/>
                  </a:lnTo>
                  <a:lnTo>
                    <a:pt x="2579" y="405"/>
                  </a:lnTo>
                  <a:lnTo>
                    <a:pt x="2579" y="471"/>
                  </a:lnTo>
                  <a:lnTo>
                    <a:pt x="2540" y="536"/>
                  </a:lnTo>
                  <a:lnTo>
                    <a:pt x="2481" y="572"/>
                  </a:lnTo>
                  <a:lnTo>
                    <a:pt x="2559" y="622"/>
                  </a:lnTo>
                  <a:lnTo>
                    <a:pt x="2608" y="681"/>
                  </a:lnTo>
                  <a:lnTo>
                    <a:pt x="2618" y="739"/>
                  </a:lnTo>
                  <a:lnTo>
                    <a:pt x="2579" y="797"/>
                  </a:lnTo>
                  <a:lnTo>
                    <a:pt x="2520" y="833"/>
                  </a:lnTo>
                  <a:lnTo>
                    <a:pt x="2462" y="862"/>
                  </a:lnTo>
                  <a:lnTo>
                    <a:pt x="2336" y="891"/>
                  </a:lnTo>
                  <a:lnTo>
                    <a:pt x="2220" y="913"/>
                  </a:lnTo>
                  <a:lnTo>
                    <a:pt x="2104" y="913"/>
                  </a:lnTo>
                  <a:lnTo>
                    <a:pt x="2065" y="978"/>
                  </a:lnTo>
                  <a:lnTo>
                    <a:pt x="1968" y="1029"/>
                  </a:lnTo>
                  <a:lnTo>
                    <a:pt x="1822" y="1058"/>
                  </a:lnTo>
                  <a:lnTo>
                    <a:pt x="1687" y="1073"/>
                  </a:lnTo>
                  <a:lnTo>
                    <a:pt x="1570" y="1065"/>
                  </a:lnTo>
                  <a:lnTo>
                    <a:pt x="1454" y="1036"/>
                  </a:lnTo>
                  <a:lnTo>
                    <a:pt x="1377" y="1000"/>
                  </a:lnTo>
                  <a:lnTo>
                    <a:pt x="1270" y="1036"/>
                  </a:lnTo>
                  <a:lnTo>
                    <a:pt x="1144" y="1065"/>
                  </a:lnTo>
                  <a:lnTo>
                    <a:pt x="959" y="1080"/>
                  </a:lnTo>
                  <a:lnTo>
                    <a:pt x="795" y="1065"/>
                  </a:lnTo>
                  <a:lnTo>
                    <a:pt x="659" y="1036"/>
                  </a:lnTo>
                  <a:lnTo>
                    <a:pt x="542" y="992"/>
                  </a:lnTo>
                  <a:lnTo>
                    <a:pt x="485" y="950"/>
                  </a:lnTo>
                  <a:lnTo>
                    <a:pt x="475" y="906"/>
                  </a:lnTo>
                  <a:lnTo>
                    <a:pt x="446" y="862"/>
                  </a:lnTo>
                  <a:lnTo>
                    <a:pt x="319" y="840"/>
                  </a:lnTo>
                  <a:lnTo>
                    <a:pt x="212" y="812"/>
                  </a:lnTo>
                  <a:lnTo>
                    <a:pt x="116" y="768"/>
                  </a:lnTo>
                  <a:lnTo>
                    <a:pt x="58" y="710"/>
                  </a:lnTo>
                  <a:lnTo>
                    <a:pt x="29" y="645"/>
                  </a:lnTo>
                  <a:lnTo>
                    <a:pt x="48" y="587"/>
                  </a:lnTo>
                  <a:lnTo>
                    <a:pt x="87" y="514"/>
                  </a:lnTo>
                  <a:lnTo>
                    <a:pt x="19" y="463"/>
                  </a:lnTo>
                  <a:lnTo>
                    <a:pt x="0" y="384"/>
                  </a:lnTo>
                  <a:lnTo>
                    <a:pt x="48" y="333"/>
                  </a:lnTo>
                  <a:lnTo>
                    <a:pt x="97" y="296"/>
                  </a:lnTo>
                  <a:lnTo>
                    <a:pt x="164" y="267"/>
                  </a:lnTo>
                  <a:lnTo>
                    <a:pt x="251" y="253"/>
                  </a:lnTo>
                  <a:lnTo>
                    <a:pt x="290" y="202"/>
                  </a:lnTo>
                  <a:lnTo>
                    <a:pt x="349" y="159"/>
                  </a:lnTo>
                  <a:lnTo>
                    <a:pt x="388" y="129"/>
                  </a:lnTo>
                  <a:lnTo>
                    <a:pt x="465" y="108"/>
                  </a:lnTo>
                  <a:lnTo>
                    <a:pt x="532" y="87"/>
                  </a:lnTo>
                  <a:lnTo>
                    <a:pt x="630" y="79"/>
                  </a:lnTo>
                  <a:lnTo>
                    <a:pt x="727" y="79"/>
                  </a:lnTo>
                </a:path>
              </a:pathLst>
            </a:custGeom>
            <a:solidFill>
              <a:srgbClr val="FFFFCC"/>
            </a:solidFill>
            <a:ln w="12700" cap="rnd" cmpd="sng">
              <a:solidFill>
                <a:schemeClr val="tx1"/>
              </a:solidFill>
              <a:prstDash val="solid"/>
              <a:round/>
              <a:headEnd/>
              <a:tailEnd/>
            </a:ln>
            <a:effectLst>
              <a:outerShdw dist="107763" dir="2700000" algn="ctr" rotWithShape="0">
                <a:schemeClr val="bg2"/>
              </a:outerShdw>
            </a:effectLst>
          </p:spPr>
          <p:txBody>
            <a:bodyPr/>
            <a:lstStyle/>
            <a:p>
              <a:endParaRPr lang="en-IN"/>
            </a:p>
          </p:txBody>
        </p:sp>
        <p:sp>
          <p:nvSpPr>
            <p:cNvPr id="75970" name="Rectangle 194">
              <a:extLst>
                <a:ext uri="{FF2B5EF4-FFF2-40B4-BE49-F238E27FC236}">
                  <a16:creationId xmlns:a16="http://schemas.microsoft.com/office/drawing/2014/main" id="{591012C5-C028-4182-BBCE-A8C85A20BF4A}"/>
                </a:ext>
              </a:extLst>
            </p:cNvPr>
            <p:cNvSpPr>
              <a:spLocks noChangeArrowheads="1"/>
            </p:cNvSpPr>
            <p:nvPr/>
          </p:nvSpPr>
          <p:spPr bwMode="auto">
            <a:xfrm>
              <a:off x="2606" y="1044"/>
              <a:ext cx="98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en-US" sz="2800">
                  <a:solidFill>
                    <a:schemeClr val="hlink"/>
                  </a:solidFill>
                  <a:effectLst>
                    <a:outerShdw blurRad="38100" dist="38100" dir="2700000" algn="tl">
                      <a:srgbClr val="C0C0C0"/>
                    </a:outerShdw>
                  </a:effectLst>
                </a:rPr>
                <a:t>System</a:t>
              </a:r>
            </a:p>
          </p:txBody>
        </p:sp>
      </p:grpSp>
      <p:grpSp>
        <p:nvGrpSpPr>
          <p:cNvPr id="75971" name="Group 195">
            <a:extLst>
              <a:ext uri="{FF2B5EF4-FFF2-40B4-BE49-F238E27FC236}">
                <a16:creationId xmlns:a16="http://schemas.microsoft.com/office/drawing/2014/main" id="{0C50BF32-74F6-59E1-F645-79E7A6ECD744}"/>
              </a:ext>
            </a:extLst>
          </p:cNvPr>
          <p:cNvGrpSpPr>
            <a:grpSpLocks/>
          </p:cNvGrpSpPr>
          <p:nvPr/>
        </p:nvGrpSpPr>
        <p:grpSpPr bwMode="auto">
          <a:xfrm>
            <a:off x="1918188" y="1313352"/>
            <a:ext cx="2490788" cy="2830512"/>
            <a:chOff x="135" y="639"/>
            <a:chExt cx="1569" cy="1783"/>
          </a:xfrm>
        </p:grpSpPr>
        <p:sp>
          <p:nvSpPr>
            <p:cNvPr id="75972" name="Freeform 196">
              <a:extLst>
                <a:ext uri="{FF2B5EF4-FFF2-40B4-BE49-F238E27FC236}">
                  <a16:creationId xmlns:a16="http://schemas.microsoft.com/office/drawing/2014/main" id="{7C85119F-F497-9DD4-0502-80082454B5E7}"/>
                </a:ext>
              </a:extLst>
            </p:cNvPr>
            <p:cNvSpPr>
              <a:spLocks/>
            </p:cNvSpPr>
            <p:nvPr/>
          </p:nvSpPr>
          <p:spPr bwMode="auto">
            <a:xfrm>
              <a:off x="135" y="639"/>
              <a:ext cx="1569" cy="1783"/>
            </a:xfrm>
            <a:custGeom>
              <a:avLst/>
              <a:gdLst>
                <a:gd name="T0" fmla="*/ 63 w 1569"/>
                <a:gd name="T1" fmla="*/ 1246 h 1783"/>
                <a:gd name="T2" fmla="*/ 0 w 1569"/>
                <a:gd name="T3" fmla="*/ 1095 h 1783"/>
                <a:gd name="T4" fmla="*/ 30 w 1569"/>
                <a:gd name="T5" fmla="*/ 957 h 1783"/>
                <a:gd name="T6" fmla="*/ 21 w 1569"/>
                <a:gd name="T7" fmla="*/ 844 h 1783"/>
                <a:gd name="T8" fmla="*/ 0 w 1569"/>
                <a:gd name="T9" fmla="*/ 712 h 1783"/>
                <a:gd name="T10" fmla="*/ 84 w 1569"/>
                <a:gd name="T11" fmla="*/ 573 h 1783"/>
                <a:gd name="T12" fmla="*/ 105 w 1569"/>
                <a:gd name="T13" fmla="*/ 475 h 1783"/>
                <a:gd name="T14" fmla="*/ 126 w 1569"/>
                <a:gd name="T15" fmla="*/ 369 h 1783"/>
                <a:gd name="T16" fmla="*/ 242 w 1569"/>
                <a:gd name="T17" fmla="*/ 270 h 1783"/>
                <a:gd name="T18" fmla="*/ 336 w 1569"/>
                <a:gd name="T19" fmla="*/ 217 h 1783"/>
                <a:gd name="T20" fmla="*/ 442 w 1569"/>
                <a:gd name="T21" fmla="*/ 92 h 1783"/>
                <a:gd name="T22" fmla="*/ 589 w 1569"/>
                <a:gd name="T23" fmla="*/ 26 h 1783"/>
                <a:gd name="T24" fmla="*/ 779 w 1569"/>
                <a:gd name="T25" fmla="*/ 53 h 1783"/>
                <a:gd name="T26" fmla="*/ 904 w 1569"/>
                <a:gd name="T27" fmla="*/ 39 h 1783"/>
                <a:gd name="T28" fmla="*/ 1072 w 1569"/>
                <a:gd name="T29" fmla="*/ 0 h 1783"/>
                <a:gd name="T30" fmla="*/ 1210 w 1569"/>
                <a:gd name="T31" fmla="*/ 66 h 1783"/>
                <a:gd name="T32" fmla="*/ 1295 w 1569"/>
                <a:gd name="T33" fmla="*/ 191 h 1783"/>
                <a:gd name="T34" fmla="*/ 1325 w 1569"/>
                <a:gd name="T35" fmla="*/ 349 h 1783"/>
                <a:gd name="T36" fmla="*/ 1495 w 1569"/>
                <a:gd name="T37" fmla="*/ 442 h 1783"/>
                <a:gd name="T38" fmla="*/ 1557 w 1569"/>
                <a:gd name="T39" fmla="*/ 633 h 1783"/>
                <a:gd name="T40" fmla="*/ 1504 w 1569"/>
                <a:gd name="T41" fmla="*/ 791 h 1783"/>
                <a:gd name="T42" fmla="*/ 1504 w 1569"/>
                <a:gd name="T43" fmla="*/ 917 h 1783"/>
                <a:gd name="T44" fmla="*/ 1568 w 1569"/>
                <a:gd name="T45" fmla="*/ 1128 h 1783"/>
                <a:gd name="T46" fmla="*/ 1504 w 1569"/>
                <a:gd name="T47" fmla="*/ 1333 h 1783"/>
                <a:gd name="T48" fmla="*/ 1379 w 1569"/>
                <a:gd name="T49" fmla="*/ 1451 h 1783"/>
                <a:gd name="T50" fmla="*/ 1252 w 1569"/>
                <a:gd name="T51" fmla="*/ 1478 h 1783"/>
                <a:gd name="T52" fmla="*/ 1178 w 1569"/>
                <a:gd name="T53" fmla="*/ 1637 h 1783"/>
                <a:gd name="T54" fmla="*/ 1030 w 1569"/>
                <a:gd name="T55" fmla="*/ 1742 h 1783"/>
                <a:gd name="T56" fmla="*/ 852 w 1569"/>
                <a:gd name="T57" fmla="*/ 1748 h 1783"/>
                <a:gd name="T58" fmla="*/ 673 w 1569"/>
                <a:gd name="T59" fmla="*/ 1769 h 1783"/>
                <a:gd name="T60" fmla="*/ 484 w 1569"/>
                <a:gd name="T61" fmla="*/ 1748 h 1783"/>
                <a:gd name="T62" fmla="*/ 389 w 1569"/>
                <a:gd name="T63" fmla="*/ 1670 h 1783"/>
                <a:gd name="T64" fmla="*/ 294 w 1569"/>
                <a:gd name="T65" fmla="*/ 1583 h 1783"/>
                <a:gd name="T66" fmla="*/ 188 w 1569"/>
                <a:gd name="T67" fmla="*/ 1517 h 1783"/>
                <a:gd name="T68" fmla="*/ 126 w 1569"/>
                <a:gd name="T69" fmla="*/ 1419 h 1783"/>
                <a:gd name="T70" fmla="*/ 116 w 1569"/>
                <a:gd name="T71" fmla="*/ 1287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69" h="1783">
                  <a:moveTo>
                    <a:pt x="116" y="1287"/>
                  </a:moveTo>
                  <a:lnTo>
                    <a:pt x="63" y="1246"/>
                  </a:lnTo>
                  <a:lnTo>
                    <a:pt x="10" y="1174"/>
                  </a:lnTo>
                  <a:lnTo>
                    <a:pt x="0" y="1095"/>
                  </a:lnTo>
                  <a:lnTo>
                    <a:pt x="0" y="1029"/>
                  </a:lnTo>
                  <a:lnTo>
                    <a:pt x="30" y="957"/>
                  </a:lnTo>
                  <a:lnTo>
                    <a:pt x="63" y="910"/>
                  </a:lnTo>
                  <a:lnTo>
                    <a:pt x="21" y="844"/>
                  </a:lnTo>
                  <a:lnTo>
                    <a:pt x="0" y="779"/>
                  </a:lnTo>
                  <a:lnTo>
                    <a:pt x="0" y="712"/>
                  </a:lnTo>
                  <a:lnTo>
                    <a:pt x="30" y="626"/>
                  </a:lnTo>
                  <a:lnTo>
                    <a:pt x="84" y="573"/>
                  </a:lnTo>
                  <a:lnTo>
                    <a:pt x="136" y="541"/>
                  </a:lnTo>
                  <a:lnTo>
                    <a:pt x="105" y="475"/>
                  </a:lnTo>
                  <a:lnTo>
                    <a:pt x="105" y="435"/>
                  </a:lnTo>
                  <a:lnTo>
                    <a:pt x="126" y="369"/>
                  </a:lnTo>
                  <a:lnTo>
                    <a:pt x="169" y="310"/>
                  </a:lnTo>
                  <a:lnTo>
                    <a:pt x="242" y="270"/>
                  </a:lnTo>
                  <a:lnTo>
                    <a:pt x="326" y="270"/>
                  </a:lnTo>
                  <a:lnTo>
                    <a:pt x="336" y="217"/>
                  </a:lnTo>
                  <a:lnTo>
                    <a:pt x="378" y="138"/>
                  </a:lnTo>
                  <a:lnTo>
                    <a:pt x="442" y="92"/>
                  </a:lnTo>
                  <a:lnTo>
                    <a:pt x="505" y="53"/>
                  </a:lnTo>
                  <a:lnTo>
                    <a:pt x="589" y="26"/>
                  </a:lnTo>
                  <a:lnTo>
                    <a:pt x="685" y="26"/>
                  </a:lnTo>
                  <a:lnTo>
                    <a:pt x="779" y="53"/>
                  </a:lnTo>
                  <a:lnTo>
                    <a:pt x="830" y="92"/>
                  </a:lnTo>
                  <a:lnTo>
                    <a:pt x="904" y="39"/>
                  </a:lnTo>
                  <a:lnTo>
                    <a:pt x="988" y="6"/>
                  </a:lnTo>
                  <a:lnTo>
                    <a:pt x="1072" y="0"/>
                  </a:lnTo>
                  <a:lnTo>
                    <a:pt x="1158" y="26"/>
                  </a:lnTo>
                  <a:lnTo>
                    <a:pt x="1210" y="66"/>
                  </a:lnTo>
                  <a:lnTo>
                    <a:pt x="1252" y="106"/>
                  </a:lnTo>
                  <a:lnTo>
                    <a:pt x="1295" y="191"/>
                  </a:lnTo>
                  <a:lnTo>
                    <a:pt x="1325" y="270"/>
                  </a:lnTo>
                  <a:lnTo>
                    <a:pt x="1325" y="349"/>
                  </a:lnTo>
                  <a:lnTo>
                    <a:pt x="1419" y="375"/>
                  </a:lnTo>
                  <a:lnTo>
                    <a:pt x="1495" y="442"/>
                  </a:lnTo>
                  <a:lnTo>
                    <a:pt x="1537" y="541"/>
                  </a:lnTo>
                  <a:lnTo>
                    <a:pt x="1557" y="633"/>
                  </a:lnTo>
                  <a:lnTo>
                    <a:pt x="1546" y="712"/>
                  </a:lnTo>
                  <a:lnTo>
                    <a:pt x="1504" y="791"/>
                  </a:lnTo>
                  <a:lnTo>
                    <a:pt x="1451" y="844"/>
                  </a:lnTo>
                  <a:lnTo>
                    <a:pt x="1504" y="917"/>
                  </a:lnTo>
                  <a:lnTo>
                    <a:pt x="1546" y="1002"/>
                  </a:lnTo>
                  <a:lnTo>
                    <a:pt x="1568" y="1128"/>
                  </a:lnTo>
                  <a:lnTo>
                    <a:pt x="1546" y="1240"/>
                  </a:lnTo>
                  <a:lnTo>
                    <a:pt x="1504" y="1333"/>
                  </a:lnTo>
                  <a:lnTo>
                    <a:pt x="1441" y="1412"/>
                  </a:lnTo>
                  <a:lnTo>
                    <a:pt x="1379" y="1451"/>
                  </a:lnTo>
                  <a:lnTo>
                    <a:pt x="1315" y="1458"/>
                  </a:lnTo>
                  <a:lnTo>
                    <a:pt x="1252" y="1478"/>
                  </a:lnTo>
                  <a:lnTo>
                    <a:pt x="1219" y="1564"/>
                  </a:lnTo>
                  <a:lnTo>
                    <a:pt x="1178" y="1637"/>
                  </a:lnTo>
                  <a:lnTo>
                    <a:pt x="1116" y="1702"/>
                  </a:lnTo>
                  <a:lnTo>
                    <a:pt x="1030" y="1742"/>
                  </a:lnTo>
                  <a:lnTo>
                    <a:pt x="936" y="1762"/>
                  </a:lnTo>
                  <a:lnTo>
                    <a:pt x="852" y="1748"/>
                  </a:lnTo>
                  <a:lnTo>
                    <a:pt x="746" y="1722"/>
                  </a:lnTo>
                  <a:lnTo>
                    <a:pt x="673" y="1769"/>
                  </a:lnTo>
                  <a:lnTo>
                    <a:pt x="557" y="1782"/>
                  </a:lnTo>
                  <a:lnTo>
                    <a:pt x="484" y="1748"/>
                  </a:lnTo>
                  <a:lnTo>
                    <a:pt x="431" y="1715"/>
                  </a:lnTo>
                  <a:lnTo>
                    <a:pt x="389" y="1670"/>
                  </a:lnTo>
                  <a:lnTo>
                    <a:pt x="367" y="1610"/>
                  </a:lnTo>
                  <a:lnTo>
                    <a:pt x="294" y="1583"/>
                  </a:lnTo>
                  <a:lnTo>
                    <a:pt x="230" y="1544"/>
                  </a:lnTo>
                  <a:lnTo>
                    <a:pt x="188" y="1517"/>
                  </a:lnTo>
                  <a:lnTo>
                    <a:pt x="158" y="1464"/>
                  </a:lnTo>
                  <a:lnTo>
                    <a:pt x="126" y="1419"/>
                  </a:lnTo>
                  <a:lnTo>
                    <a:pt x="116" y="1353"/>
                  </a:lnTo>
                  <a:lnTo>
                    <a:pt x="116" y="1287"/>
                  </a:lnTo>
                </a:path>
              </a:pathLst>
            </a:custGeom>
            <a:solidFill>
              <a:srgbClr val="CCFFCC"/>
            </a:solidFill>
            <a:ln w="12700" cap="rnd" cmpd="sng">
              <a:solidFill>
                <a:schemeClr val="tx1"/>
              </a:solidFill>
              <a:prstDash val="solid"/>
              <a:round/>
              <a:headEnd/>
              <a:tailEnd/>
            </a:ln>
            <a:effectLst>
              <a:outerShdw dist="107763" dir="2700000" algn="ctr" rotWithShape="0">
                <a:schemeClr val="bg2"/>
              </a:outerShdw>
            </a:effectLst>
          </p:spPr>
          <p:txBody>
            <a:bodyPr/>
            <a:lstStyle/>
            <a:p>
              <a:endParaRPr lang="en-IN"/>
            </a:p>
          </p:txBody>
        </p:sp>
        <p:sp>
          <p:nvSpPr>
            <p:cNvPr id="75973" name="Rectangle 197">
              <a:extLst>
                <a:ext uri="{FF2B5EF4-FFF2-40B4-BE49-F238E27FC236}">
                  <a16:creationId xmlns:a16="http://schemas.microsoft.com/office/drawing/2014/main" id="{56027151-51D3-700D-FB73-C29269D52108}"/>
                </a:ext>
              </a:extLst>
            </p:cNvPr>
            <p:cNvSpPr>
              <a:spLocks noChangeArrowheads="1"/>
            </p:cNvSpPr>
            <p:nvPr/>
          </p:nvSpPr>
          <p:spPr bwMode="auto">
            <a:xfrm>
              <a:off x="256" y="949"/>
              <a:ext cx="136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000" b="1">
                  <a:solidFill>
                    <a:srgbClr val="000000"/>
                  </a:solidFill>
                </a:rPr>
                <a:t>Tangible Things</a:t>
              </a:r>
            </a:p>
          </p:txBody>
        </p:sp>
        <p:grpSp>
          <p:nvGrpSpPr>
            <p:cNvPr id="75974" name="Group 198">
              <a:extLst>
                <a:ext uri="{FF2B5EF4-FFF2-40B4-BE49-F238E27FC236}">
                  <a16:creationId xmlns:a16="http://schemas.microsoft.com/office/drawing/2014/main" id="{E23131BC-B306-D67C-D60F-9ED27DA38754}"/>
                </a:ext>
              </a:extLst>
            </p:cNvPr>
            <p:cNvGrpSpPr>
              <a:grpSpLocks/>
            </p:cNvGrpSpPr>
            <p:nvPr/>
          </p:nvGrpSpPr>
          <p:grpSpPr bwMode="auto">
            <a:xfrm>
              <a:off x="351" y="1186"/>
              <a:ext cx="1126" cy="386"/>
              <a:chOff x="351" y="1186"/>
              <a:chExt cx="1126" cy="386"/>
            </a:xfrm>
          </p:grpSpPr>
          <p:sp>
            <p:nvSpPr>
              <p:cNvPr id="75975" name="Rectangle 199">
                <a:extLst>
                  <a:ext uri="{FF2B5EF4-FFF2-40B4-BE49-F238E27FC236}">
                    <a16:creationId xmlns:a16="http://schemas.microsoft.com/office/drawing/2014/main" id="{554155A3-17AC-4FBF-7D2B-7C528B5B1CFC}"/>
                  </a:ext>
                </a:extLst>
              </p:cNvPr>
              <p:cNvSpPr>
                <a:spLocks noChangeArrowheads="1"/>
              </p:cNvSpPr>
              <p:nvPr/>
            </p:nvSpPr>
            <p:spPr bwMode="auto">
              <a:xfrm>
                <a:off x="989" y="1397"/>
                <a:ext cx="488"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200">
                    <a:solidFill>
                      <a:srgbClr val="000000"/>
                    </a:solidFill>
                  </a:rPr>
                  <a:t>Airplane</a:t>
                </a:r>
              </a:p>
            </p:txBody>
          </p:sp>
          <p:grpSp>
            <p:nvGrpSpPr>
              <p:cNvPr id="75976" name="Group 200">
                <a:extLst>
                  <a:ext uri="{FF2B5EF4-FFF2-40B4-BE49-F238E27FC236}">
                    <a16:creationId xmlns:a16="http://schemas.microsoft.com/office/drawing/2014/main" id="{2D5FC665-2660-7892-9866-52BF639BA1FC}"/>
                  </a:ext>
                </a:extLst>
              </p:cNvPr>
              <p:cNvGrpSpPr>
                <a:grpSpLocks/>
              </p:cNvGrpSpPr>
              <p:nvPr/>
            </p:nvGrpSpPr>
            <p:grpSpPr bwMode="auto">
              <a:xfrm>
                <a:off x="351" y="1186"/>
                <a:ext cx="878" cy="234"/>
                <a:chOff x="351" y="1186"/>
                <a:chExt cx="878" cy="234"/>
              </a:xfrm>
            </p:grpSpPr>
            <p:grpSp>
              <p:nvGrpSpPr>
                <p:cNvPr id="75977" name="Group 201">
                  <a:extLst>
                    <a:ext uri="{FF2B5EF4-FFF2-40B4-BE49-F238E27FC236}">
                      <a16:creationId xmlns:a16="http://schemas.microsoft.com/office/drawing/2014/main" id="{71D0FBA4-1189-33F4-AF02-EFC42FF801FF}"/>
                    </a:ext>
                  </a:extLst>
                </p:cNvPr>
                <p:cNvGrpSpPr>
                  <a:grpSpLocks/>
                </p:cNvGrpSpPr>
                <p:nvPr/>
              </p:nvGrpSpPr>
              <p:grpSpPr bwMode="auto">
                <a:xfrm>
                  <a:off x="371" y="1186"/>
                  <a:ext cx="858" cy="199"/>
                  <a:chOff x="371" y="1186"/>
                  <a:chExt cx="858" cy="199"/>
                </a:xfrm>
              </p:grpSpPr>
              <p:sp>
                <p:nvSpPr>
                  <p:cNvPr id="75978" name="Freeform 202">
                    <a:extLst>
                      <a:ext uri="{FF2B5EF4-FFF2-40B4-BE49-F238E27FC236}">
                        <a16:creationId xmlns:a16="http://schemas.microsoft.com/office/drawing/2014/main" id="{EC1EF415-FFB7-9F9C-914B-1C8B1E40E6AC}"/>
                      </a:ext>
                    </a:extLst>
                  </p:cNvPr>
                  <p:cNvSpPr>
                    <a:spLocks/>
                  </p:cNvSpPr>
                  <p:nvPr/>
                </p:nvSpPr>
                <p:spPr bwMode="auto">
                  <a:xfrm>
                    <a:off x="371" y="1186"/>
                    <a:ext cx="858" cy="199"/>
                  </a:xfrm>
                  <a:custGeom>
                    <a:avLst/>
                    <a:gdLst>
                      <a:gd name="T0" fmla="*/ 0 w 858"/>
                      <a:gd name="T1" fmla="*/ 0 h 199"/>
                      <a:gd name="T2" fmla="*/ 45 w 858"/>
                      <a:gd name="T3" fmla="*/ 0 h 199"/>
                      <a:gd name="T4" fmla="*/ 153 w 858"/>
                      <a:gd name="T5" fmla="*/ 112 h 199"/>
                      <a:gd name="T6" fmla="*/ 160 w 858"/>
                      <a:gd name="T7" fmla="*/ 112 h 199"/>
                      <a:gd name="T8" fmla="*/ 160 w 858"/>
                      <a:gd name="T9" fmla="*/ 118 h 199"/>
                      <a:gd name="T10" fmla="*/ 166 w 858"/>
                      <a:gd name="T11" fmla="*/ 118 h 199"/>
                      <a:gd name="T12" fmla="*/ 383 w 858"/>
                      <a:gd name="T13" fmla="*/ 118 h 199"/>
                      <a:gd name="T14" fmla="*/ 523 w 858"/>
                      <a:gd name="T15" fmla="*/ 118 h 199"/>
                      <a:gd name="T16" fmla="*/ 767 w 858"/>
                      <a:gd name="T17" fmla="*/ 112 h 199"/>
                      <a:gd name="T18" fmla="*/ 774 w 858"/>
                      <a:gd name="T19" fmla="*/ 112 h 199"/>
                      <a:gd name="T20" fmla="*/ 780 w 858"/>
                      <a:gd name="T21" fmla="*/ 112 h 199"/>
                      <a:gd name="T22" fmla="*/ 786 w 858"/>
                      <a:gd name="T23" fmla="*/ 112 h 199"/>
                      <a:gd name="T24" fmla="*/ 786 w 858"/>
                      <a:gd name="T25" fmla="*/ 118 h 199"/>
                      <a:gd name="T26" fmla="*/ 792 w 858"/>
                      <a:gd name="T27" fmla="*/ 118 h 199"/>
                      <a:gd name="T28" fmla="*/ 799 w 858"/>
                      <a:gd name="T29" fmla="*/ 118 h 199"/>
                      <a:gd name="T30" fmla="*/ 805 w 858"/>
                      <a:gd name="T31" fmla="*/ 125 h 199"/>
                      <a:gd name="T32" fmla="*/ 811 w 858"/>
                      <a:gd name="T33" fmla="*/ 125 h 199"/>
                      <a:gd name="T34" fmla="*/ 811 w 858"/>
                      <a:gd name="T35" fmla="*/ 132 h 199"/>
                      <a:gd name="T36" fmla="*/ 818 w 858"/>
                      <a:gd name="T37" fmla="*/ 132 h 199"/>
                      <a:gd name="T38" fmla="*/ 824 w 858"/>
                      <a:gd name="T39" fmla="*/ 132 h 199"/>
                      <a:gd name="T40" fmla="*/ 824 w 858"/>
                      <a:gd name="T41" fmla="*/ 138 h 199"/>
                      <a:gd name="T42" fmla="*/ 831 w 858"/>
                      <a:gd name="T43" fmla="*/ 145 h 199"/>
                      <a:gd name="T44" fmla="*/ 837 w 858"/>
                      <a:gd name="T45" fmla="*/ 151 h 199"/>
                      <a:gd name="T46" fmla="*/ 844 w 858"/>
                      <a:gd name="T47" fmla="*/ 151 h 199"/>
                      <a:gd name="T48" fmla="*/ 850 w 858"/>
                      <a:gd name="T49" fmla="*/ 158 h 199"/>
                      <a:gd name="T50" fmla="*/ 857 w 858"/>
                      <a:gd name="T51" fmla="*/ 165 h 199"/>
                      <a:gd name="T52" fmla="*/ 857 w 858"/>
                      <a:gd name="T53" fmla="*/ 171 h 199"/>
                      <a:gd name="T54" fmla="*/ 850 w 858"/>
                      <a:gd name="T55" fmla="*/ 171 h 199"/>
                      <a:gd name="T56" fmla="*/ 850 w 858"/>
                      <a:gd name="T57" fmla="*/ 178 h 199"/>
                      <a:gd name="T58" fmla="*/ 844 w 858"/>
                      <a:gd name="T59" fmla="*/ 178 h 199"/>
                      <a:gd name="T60" fmla="*/ 837 w 858"/>
                      <a:gd name="T61" fmla="*/ 178 h 199"/>
                      <a:gd name="T62" fmla="*/ 831 w 858"/>
                      <a:gd name="T63" fmla="*/ 184 h 199"/>
                      <a:gd name="T64" fmla="*/ 824 w 858"/>
                      <a:gd name="T65" fmla="*/ 184 h 199"/>
                      <a:gd name="T66" fmla="*/ 818 w 858"/>
                      <a:gd name="T67" fmla="*/ 184 h 199"/>
                      <a:gd name="T68" fmla="*/ 811 w 858"/>
                      <a:gd name="T69" fmla="*/ 184 h 199"/>
                      <a:gd name="T70" fmla="*/ 799 w 858"/>
                      <a:gd name="T71" fmla="*/ 184 h 199"/>
                      <a:gd name="T72" fmla="*/ 786 w 858"/>
                      <a:gd name="T73" fmla="*/ 191 h 199"/>
                      <a:gd name="T74" fmla="*/ 780 w 858"/>
                      <a:gd name="T75" fmla="*/ 191 h 199"/>
                      <a:gd name="T76" fmla="*/ 761 w 858"/>
                      <a:gd name="T77" fmla="*/ 191 h 199"/>
                      <a:gd name="T78" fmla="*/ 703 w 858"/>
                      <a:gd name="T79" fmla="*/ 191 h 199"/>
                      <a:gd name="T80" fmla="*/ 581 w 858"/>
                      <a:gd name="T81" fmla="*/ 191 h 199"/>
                      <a:gd name="T82" fmla="*/ 326 w 858"/>
                      <a:gd name="T83" fmla="*/ 198 h 199"/>
                      <a:gd name="T84" fmla="*/ 313 w 858"/>
                      <a:gd name="T85" fmla="*/ 198 h 199"/>
                      <a:gd name="T86" fmla="*/ 230 w 858"/>
                      <a:gd name="T87" fmla="*/ 198 h 199"/>
                      <a:gd name="T88" fmla="*/ 211 w 858"/>
                      <a:gd name="T89" fmla="*/ 198 h 199"/>
                      <a:gd name="T90" fmla="*/ 173 w 858"/>
                      <a:gd name="T91" fmla="*/ 191 h 199"/>
                      <a:gd name="T92" fmla="*/ 153 w 858"/>
                      <a:gd name="T93" fmla="*/ 191 h 199"/>
                      <a:gd name="T94" fmla="*/ 147 w 858"/>
                      <a:gd name="T95" fmla="*/ 191 h 199"/>
                      <a:gd name="T96" fmla="*/ 134 w 858"/>
                      <a:gd name="T97" fmla="*/ 191 h 199"/>
                      <a:gd name="T98" fmla="*/ 121 w 858"/>
                      <a:gd name="T99" fmla="*/ 184 h 199"/>
                      <a:gd name="T100" fmla="*/ 108 w 858"/>
                      <a:gd name="T101" fmla="*/ 184 h 199"/>
                      <a:gd name="T102" fmla="*/ 45 w 858"/>
                      <a:gd name="T103" fmla="*/ 165 h 199"/>
                      <a:gd name="T104" fmla="*/ 32 w 858"/>
                      <a:gd name="T105" fmla="*/ 158 h 199"/>
                      <a:gd name="T106" fmla="*/ 6 w 858"/>
                      <a:gd name="T107" fmla="*/ 151 h 199"/>
                      <a:gd name="T108" fmla="*/ 6 w 858"/>
                      <a:gd name="T109" fmla="*/ 145 h 199"/>
                      <a:gd name="T110" fmla="*/ 25 w 858"/>
                      <a:gd name="T111" fmla="*/ 145 h 199"/>
                      <a:gd name="T112" fmla="*/ 51 w 858"/>
                      <a:gd name="T113" fmla="*/ 132 h 199"/>
                      <a:gd name="T114" fmla="*/ 38 w 858"/>
                      <a:gd name="T115" fmla="*/ 92 h 199"/>
                      <a:gd name="T116" fmla="*/ 19 w 858"/>
                      <a:gd name="T117" fmla="*/ 52 h 199"/>
                      <a:gd name="T118" fmla="*/ 0 w 858"/>
                      <a:gd name="T11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58" h="199">
                        <a:moveTo>
                          <a:pt x="0" y="0"/>
                        </a:moveTo>
                        <a:lnTo>
                          <a:pt x="45" y="0"/>
                        </a:lnTo>
                        <a:lnTo>
                          <a:pt x="153" y="112"/>
                        </a:lnTo>
                        <a:lnTo>
                          <a:pt x="160" y="112"/>
                        </a:lnTo>
                        <a:lnTo>
                          <a:pt x="160" y="118"/>
                        </a:lnTo>
                        <a:lnTo>
                          <a:pt x="166" y="118"/>
                        </a:lnTo>
                        <a:lnTo>
                          <a:pt x="383" y="118"/>
                        </a:lnTo>
                        <a:lnTo>
                          <a:pt x="523" y="118"/>
                        </a:lnTo>
                        <a:lnTo>
                          <a:pt x="767" y="112"/>
                        </a:lnTo>
                        <a:lnTo>
                          <a:pt x="774" y="112"/>
                        </a:lnTo>
                        <a:lnTo>
                          <a:pt x="780" y="112"/>
                        </a:lnTo>
                        <a:lnTo>
                          <a:pt x="786" y="112"/>
                        </a:lnTo>
                        <a:lnTo>
                          <a:pt x="786" y="118"/>
                        </a:lnTo>
                        <a:lnTo>
                          <a:pt x="792" y="118"/>
                        </a:lnTo>
                        <a:lnTo>
                          <a:pt x="799" y="118"/>
                        </a:lnTo>
                        <a:lnTo>
                          <a:pt x="805" y="125"/>
                        </a:lnTo>
                        <a:lnTo>
                          <a:pt x="811" y="125"/>
                        </a:lnTo>
                        <a:lnTo>
                          <a:pt x="811" y="132"/>
                        </a:lnTo>
                        <a:lnTo>
                          <a:pt x="818" y="132"/>
                        </a:lnTo>
                        <a:lnTo>
                          <a:pt x="824" y="132"/>
                        </a:lnTo>
                        <a:lnTo>
                          <a:pt x="824" y="138"/>
                        </a:lnTo>
                        <a:lnTo>
                          <a:pt x="831" y="145"/>
                        </a:lnTo>
                        <a:lnTo>
                          <a:pt x="837" y="151"/>
                        </a:lnTo>
                        <a:lnTo>
                          <a:pt x="844" y="151"/>
                        </a:lnTo>
                        <a:lnTo>
                          <a:pt x="850" y="158"/>
                        </a:lnTo>
                        <a:lnTo>
                          <a:pt x="857" y="165"/>
                        </a:lnTo>
                        <a:lnTo>
                          <a:pt x="857" y="171"/>
                        </a:lnTo>
                        <a:lnTo>
                          <a:pt x="850" y="171"/>
                        </a:lnTo>
                        <a:lnTo>
                          <a:pt x="850" y="178"/>
                        </a:lnTo>
                        <a:lnTo>
                          <a:pt x="844" y="178"/>
                        </a:lnTo>
                        <a:lnTo>
                          <a:pt x="837" y="178"/>
                        </a:lnTo>
                        <a:lnTo>
                          <a:pt x="831" y="184"/>
                        </a:lnTo>
                        <a:lnTo>
                          <a:pt x="824" y="184"/>
                        </a:lnTo>
                        <a:lnTo>
                          <a:pt x="818" y="184"/>
                        </a:lnTo>
                        <a:lnTo>
                          <a:pt x="811" y="184"/>
                        </a:lnTo>
                        <a:lnTo>
                          <a:pt x="799" y="184"/>
                        </a:lnTo>
                        <a:lnTo>
                          <a:pt x="786" y="191"/>
                        </a:lnTo>
                        <a:lnTo>
                          <a:pt x="780" y="191"/>
                        </a:lnTo>
                        <a:lnTo>
                          <a:pt x="761" y="191"/>
                        </a:lnTo>
                        <a:lnTo>
                          <a:pt x="703" y="191"/>
                        </a:lnTo>
                        <a:lnTo>
                          <a:pt x="581" y="191"/>
                        </a:lnTo>
                        <a:lnTo>
                          <a:pt x="326" y="198"/>
                        </a:lnTo>
                        <a:lnTo>
                          <a:pt x="313" y="198"/>
                        </a:lnTo>
                        <a:lnTo>
                          <a:pt x="230" y="198"/>
                        </a:lnTo>
                        <a:lnTo>
                          <a:pt x="211" y="198"/>
                        </a:lnTo>
                        <a:lnTo>
                          <a:pt x="173" y="191"/>
                        </a:lnTo>
                        <a:lnTo>
                          <a:pt x="153" y="191"/>
                        </a:lnTo>
                        <a:lnTo>
                          <a:pt x="147" y="191"/>
                        </a:lnTo>
                        <a:lnTo>
                          <a:pt x="134" y="191"/>
                        </a:lnTo>
                        <a:lnTo>
                          <a:pt x="121" y="184"/>
                        </a:lnTo>
                        <a:lnTo>
                          <a:pt x="108" y="184"/>
                        </a:lnTo>
                        <a:lnTo>
                          <a:pt x="45" y="165"/>
                        </a:lnTo>
                        <a:lnTo>
                          <a:pt x="32" y="158"/>
                        </a:lnTo>
                        <a:lnTo>
                          <a:pt x="6" y="151"/>
                        </a:lnTo>
                        <a:lnTo>
                          <a:pt x="6" y="145"/>
                        </a:lnTo>
                        <a:lnTo>
                          <a:pt x="25" y="145"/>
                        </a:lnTo>
                        <a:lnTo>
                          <a:pt x="51" y="132"/>
                        </a:lnTo>
                        <a:lnTo>
                          <a:pt x="38" y="92"/>
                        </a:lnTo>
                        <a:lnTo>
                          <a:pt x="19" y="52"/>
                        </a:lnTo>
                        <a:lnTo>
                          <a:pt x="0" y="0"/>
                        </a:lnTo>
                      </a:path>
                    </a:pathLst>
                  </a:custGeom>
                  <a:solidFill>
                    <a:srgbClr val="B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79" name="Freeform 203">
                    <a:extLst>
                      <a:ext uri="{FF2B5EF4-FFF2-40B4-BE49-F238E27FC236}">
                        <a16:creationId xmlns:a16="http://schemas.microsoft.com/office/drawing/2014/main" id="{1CDDC586-F7F6-6BEA-B341-C79278794DB1}"/>
                      </a:ext>
                    </a:extLst>
                  </p:cNvPr>
                  <p:cNvSpPr>
                    <a:spLocks/>
                  </p:cNvSpPr>
                  <p:nvPr/>
                </p:nvSpPr>
                <p:spPr bwMode="auto">
                  <a:xfrm>
                    <a:off x="371" y="1186"/>
                    <a:ext cx="858" cy="199"/>
                  </a:xfrm>
                  <a:custGeom>
                    <a:avLst/>
                    <a:gdLst>
                      <a:gd name="T0" fmla="*/ 0 w 858"/>
                      <a:gd name="T1" fmla="*/ 0 h 199"/>
                      <a:gd name="T2" fmla="*/ 45 w 858"/>
                      <a:gd name="T3" fmla="*/ 0 h 199"/>
                      <a:gd name="T4" fmla="*/ 153 w 858"/>
                      <a:gd name="T5" fmla="*/ 112 h 199"/>
                      <a:gd name="T6" fmla="*/ 160 w 858"/>
                      <a:gd name="T7" fmla="*/ 112 h 199"/>
                      <a:gd name="T8" fmla="*/ 160 w 858"/>
                      <a:gd name="T9" fmla="*/ 118 h 199"/>
                      <a:gd name="T10" fmla="*/ 166 w 858"/>
                      <a:gd name="T11" fmla="*/ 118 h 199"/>
                      <a:gd name="T12" fmla="*/ 383 w 858"/>
                      <a:gd name="T13" fmla="*/ 118 h 199"/>
                      <a:gd name="T14" fmla="*/ 523 w 858"/>
                      <a:gd name="T15" fmla="*/ 118 h 199"/>
                      <a:gd name="T16" fmla="*/ 767 w 858"/>
                      <a:gd name="T17" fmla="*/ 112 h 199"/>
                      <a:gd name="T18" fmla="*/ 774 w 858"/>
                      <a:gd name="T19" fmla="*/ 112 h 199"/>
                      <a:gd name="T20" fmla="*/ 780 w 858"/>
                      <a:gd name="T21" fmla="*/ 112 h 199"/>
                      <a:gd name="T22" fmla="*/ 786 w 858"/>
                      <a:gd name="T23" fmla="*/ 112 h 199"/>
                      <a:gd name="T24" fmla="*/ 786 w 858"/>
                      <a:gd name="T25" fmla="*/ 118 h 199"/>
                      <a:gd name="T26" fmla="*/ 792 w 858"/>
                      <a:gd name="T27" fmla="*/ 118 h 199"/>
                      <a:gd name="T28" fmla="*/ 799 w 858"/>
                      <a:gd name="T29" fmla="*/ 118 h 199"/>
                      <a:gd name="T30" fmla="*/ 805 w 858"/>
                      <a:gd name="T31" fmla="*/ 125 h 199"/>
                      <a:gd name="T32" fmla="*/ 811 w 858"/>
                      <a:gd name="T33" fmla="*/ 125 h 199"/>
                      <a:gd name="T34" fmla="*/ 811 w 858"/>
                      <a:gd name="T35" fmla="*/ 132 h 199"/>
                      <a:gd name="T36" fmla="*/ 818 w 858"/>
                      <a:gd name="T37" fmla="*/ 132 h 199"/>
                      <a:gd name="T38" fmla="*/ 824 w 858"/>
                      <a:gd name="T39" fmla="*/ 132 h 199"/>
                      <a:gd name="T40" fmla="*/ 824 w 858"/>
                      <a:gd name="T41" fmla="*/ 138 h 199"/>
                      <a:gd name="T42" fmla="*/ 831 w 858"/>
                      <a:gd name="T43" fmla="*/ 145 h 199"/>
                      <a:gd name="T44" fmla="*/ 837 w 858"/>
                      <a:gd name="T45" fmla="*/ 151 h 199"/>
                      <a:gd name="T46" fmla="*/ 844 w 858"/>
                      <a:gd name="T47" fmla="*/ 151 h 199"/>
                      <a:gd name="T48" fmla="*/ 850 w 858"/>
                      <a:gd name="T49" fmla="*/ 158 h 199"/>
                      <a:gd name="T50" fmla="*/ 857 w 858"/>
                      <a:gd name="T51" fmla="*/ 165 h 199"/>
                      <a:gd name="T52" fmla="*/ 857 w 858"/>
                      <a:gd name="T53" fmla="*/ 171 h 199"/>
                      <a:gd name="T54" fmla="*/ 850 w 858"/>
                      <a:gd name="T55" fmla="*/ 171 h 199"/>
                      <a:gd name="T56" fmla="*/ 850 w 858"/>
                      <a:gd name="T57" fmla="*/ 178 h 199"/>
                      <a:gd name="T58" fmla="*/ 844 w 858"/>
                      <a:gd name="T59" fmla="*/ 178 h 199"/>
                      <a:gd name="T60" fmla="*/ 837 w 858"/>
                      <a:gd name="T61" fmla="*/ 178 h 199"/>
                      <a:gd name="T62" fmla="*/ 831 w 858"/>
                      <a:gd name="T63" fmla="*/ 184 h 199"/>
                      <a:gd name="T64" fmla="*/ 824 w 858"/>
                      <a:gd name="T65" fmla="*/ 184 h 199"/>
                      <a:gd name="T66" fmla="*/ 818 w 858"/>
                      <a:gd name="T67" fmla="*/ 184 h 199"/>
                      <a:gd name="T68" fmla="*/ 811 w 858"/>
                      <a:gd name="T69" fmla="*/ 184 h 199"/>
                      <a:gd name="T70" fmla="*/ 799 w 858"/>
                      <a:gd name="T71" fmla="*/ 184 h 199"/>
                      <a:gd name="T72" fmla="*/ 786 w 858"/>
                      <a:gd name="T73" fmla="*/ 191 h 199"/>
                      <a:gd name="T74" fmla="*/ 780 w 858"/>
                      <a:gd name="T75" fmla="*/ 191 h 199"/>
                      <a:gd name="T76" fmla="*/ 761 w 858"/>
                      <a:gd name="T77" fmla="*/ 191 h 199"/>
                      <a:gd name="T78" fmla="*/ 703 w 858"/>
                      <a:gd name="T79" fmla="*/ 191 h 199"/>
                      <a:gd name="T80" fmla="*/ 581 w 858"/>
                      <a:gd name="T81" fmla="*/ 191 h 199"/>
                      <a:gd name="T82" fmla="*/ 326 w 858"/>
                      <a:gd name="T83" fmla="*/ 198 h 199"/>
                      <a:gd name="T84" fmla="*/ 313 w 858"/>
                      <a:gd name="T85" fmla="*/ 198 h 199"/>
                      <a:gd name="T86" fmla="*/ 230 w 858"/>
                      <a:gd name="T87" fmla="*/ 198 h 199"/>
                      <a:gd name="T88" fmla="*/ 211 w 858"/>
                      <a:gd name="T89" fmla="*/ 198 h 199"/>
                      <a:gd name="T90" fmla="*/ 173 w 858"/>
                      <a:gd name="T91" fmla="*/ 191 h 199"/>
                      <a:gd name="T92" fmla="*/ 153 w 858"/>
                      <a:gd name="T93" fmla="*/ 191 h 199"/>
                      <a:gd name="T94" fmla="*/ 147 w 858"/>
                      <a:gd name="T95" fmla="*/ 191 h 199"/>
                      <a:gd name="T96" fmla="*/ 134 w 858"/>
                      <a:gd name="T97" fmla="*/ 191 h 199"/>
                      <a:gd name="T98" fmla="*/ 121 w 858"/>
                      <a:gd name="T99" fmla="*/ 184 h 199"/>
                      <a:gd name="T100" fmla="*/ 108 w 858"/>
                      <a:gd name="T101" fmla="*/ 184 h 199"/>
                      <a:gd name="T102" fmla="*/ 45 w 858"/>
                      <a:gd name="T103" fmla="*/ 165 h 199"/>
                      <a:gd name="T104" fmla="*/ 32 w 858"/>
                      <a:gd name="T105" fmla="*/ 158 h 199"/>
                      <a:gd name="T106" fmla="*/ 6 w 858"/>
                      <a:gd name="T107" fmla="*/ 151 h 199"/>
                      <a:gd name="T108" fmla="*/ 6 w 858"/>
                      <a:gd name="T109" fmla="*/ 145 h 199"/>
                      <a:gd name="T110" fmla="*/ 25 w 858"/>
                      <a:gd name="T111" fmla="*/ 145 h 199"/>
                      <a:gd name="T112" fmla="*/ 51 w 858"/>
                      <a:gd name="T113" fmla="*/ 132 h 199"/>
                      <a:gd name="T114" fmla="*/ 38 w 858"/>
                      <a:gd name="T115" fmla="*/ 92 h 199"/>
                      <a:gd name="T116" fmla="*/ 19 w 858"/>
                      <a:gd name="T117" fmla="*/ 52 h 199"/>
                      <a:gd name="T118" fmla="*/ 0 w 858"/>
                      <a:gd name="T11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58" h="199">
                        <a:moveTo>
                          <a:pt x="0" y="0"/>
                        </a:moveTo>
                        <a:lnTo>
                          <a:pt x="45" y="0"/>
                        </a:lnTo>
                        <a:lnTo>
                          <a:pt x="153" y="112"/>
                        </a:lnTo>
                        <a:lnTo>
                          <a:pt x="160" y="112"/>
                        </a:lnTo>
                        <a:lnTo>
                          <a:pt x="160" y="118"/>
                        </a:lnTo>
                        <a:lnTo>
                          <a:pt x="166" y="118"/>
                        </a:lnTo>
                        <a:lnTo>
                          <a:pt x="383" y="118"/>
                        </a:lnTo>
                        <a:lnTo>
                          <a:pt x="523" y="118"/>
                        </a:lnTo>
                        <a:lnTo>
                          <a:pt x="767" y="112"/>
                        </a:lnTo>
                        <a:lnTo>
                          <a:pt x="774" y="112"/>
                        </a:lnTo>
                        <a:lnTo>
                          <a:pt x="780" y="112"/>
                        </a:lnTo>
                        <a:lnTo>
                          <a:pt x="786" y="112"/>
                        </a:lnTo>
                        <a:lnTo>
                          <a:pt x="786" y="118"/>
                        </a:lnTo>
                        <a:lnTo>
                          <a:pt x="792" y="118"/>
                        </a:lnTo>
                        <a:lnTo>
                          <a:pt x="799" y="118"/>
                        </a:lnTo>
                        <a:lnTo>
                          <a:pt x="805" y="125"/>
                        </a:lnTo>
                        <a:lnTo>
                          <a:pt x="811" y="125"/>
                        </a:lnTo>
                        <a:lnTo>
                          <a:pt x="811" y="132"/>
                        </a:lnTo>
                        <a:lnTo>
                          <a:pt x="818" y="132"/>
                        </a:lnTo>
                        <a:lnTo>
                          <a:pt x="824" y="132"/>
                        </a:lnTo>
                        <a:lnTo>
                          <a:pt x="824" y="138"/>
                        </a:lnTo>
                        <a:lnTo>
                          <a:pt x="831" y="145"/>
                        </a:lnTo>
                        <a:lnTo>
                          <a:pt x="837" y="151"/>
                        </a:lnTo>
                        <a:lnTo>
                          <a:pt x="844" y="151"/>
                        </a:lnTo>
                        <a:lnTo>
                          <a:pt x="850" y="158"/>
                        </a:lnTo>
                        <a:lnTo>
                          <a:pt x="857" y="165"/>
                        </a:lnTo>
                        <a:lnTo>
                          <a:pt x="857" y="171"/>
                        </a:lnTo>
                        <a:lnTo>
                          <a:pt x="850" y="171"/>
                        </a:lnTo>
                        <a:lnTo>
                          <a:pt x="850" y="178"/>
                        </a:lnTo>
                        <a:lnTo>
                          <a:pt x="844" y="178"/>
                        </a:lnTo>
                        <a:lnTo>
                          <a:pt x="837" y="178"/>
                        </a:lnTo>
                        <a:lnTo>
                          <a:pt x="831" y="184"/>
                        </a:lnTo>
                        <a:lnTo>
                          <a:pt x="824" y="184"/>
                        </a:lnTo>
                        <a:lnTo>
                          <a:pt x="818" y="184"/>
                        </a:lnTo>
                        <a:lnTo>
                          <a:pt x="811" y="184"/>
                        </a:lnTo>
                        <a:lnTo>
                          <a:pt x="799" y="184"/>
                        </a:lnTo>
                        <a:lnTo>
                          <a:pt x="786" y="191"/>
                        </a:lnTo>
                        <a:lnTo>
                          <a:pt x="780" y="191"/>
                        </a:lnTo>
                        <a:lnTo>
                          <a:pt x="761" y="191"/>
                        </a:lnTo>
                        <a:lnTo>
                          <a:pt x="703" y="191"/>
                        </a:lnTo>
                        <a:lnTo>
                          <a:pt x="581" y="191"/>
                        </a:lnTo>
                        <a:lnTo>
                          <a:pt x="326" y="198"/>
                        </a:lnTo>
                        <a:lnTo>
                          <a:pt x="313" y="198"/>
                        </a:lnTo>
                        <a:lnTo>
                          <a:pt x="230" y="198"/>
                        </a:lnTo>
                        <a:lnTo>
                          <a:pt x="211" y="198"/>
                        </a:lnTo>
                        <a:lnTo>
                          <a:pt x="173" y="191"/>
                        </a:lnTo>
                        <a:lnTo>
                          <a:pt x="153" y="191"/>
                        </a:lnTo>
                        <a:lnTo>
                          <a:pt x="147" y="191"/>
                        </a:lnTo>
                        <a:lnTo>
                          <a:pt x="134" y="191"/>
                        </a:lnTo>
                        <a:lnTo>
                          <a:pt x="121" y="184"/>
                        </a:lnTo>
                        <a:lnTo>
                          <a:pt x="108" y="184"/>
                        </a:lnTo>
                        <a:lnTo>
                          <a:pt x="45" y="165"/>
                        </a:lnTo>
                        <a:lnTo>
                          <a:pt x="32" y="158"/>
                        </a:lnTo>
                        <a:lnTo>
                          <a:pt x="6" y="151"/>
                        </a:lnTo>
                        <a:lnTo>
                          <a:pt x="6" y="145"/>
                        </a:lnTo>
                        <a:lnTo>
                          <a:pt x="25" y="145"/>
                        </a:lnTo>
                        <a:lnTo>
                          <a:pt x="51" y="132"/>
                        </a:lnTo>
                        <a:lnTo>
                          <a:pt x="38" y="92"/>
                        </a:lnTo>
                        <a:lnTo>
                          <a:pt x="19" y="52"/>
                        </a:lnTo>
                        <a:lnTo>
                          <a:pt x="0" y="0"/>
                        </a:lnTo>
                      </a:path>
                    </a:pathLst>
                  </a:custGeom>
                  <a:solidFill>
                    <a:srgbClr val="B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5980" name="Group 204">
                    <a:extLst>
                      <a:ext uri="{FF2B5EF4-FFF2-40B4-BE49-F238E27FC236}">
                        <a16:creationId xmlns:a16="http://schemas.microsoft.com/office/drawing/2014/main" id="{841BF63F-B6BB-A24A-DF5A-147371CEF0A3}"/>
                      </a:ext>
                    </a:extLst>
                  </p:cNvPr>
                  <p:cNvGrpSpPr>
                    <a:grpSpLocks/>
                  </p:cNvGrpSpPr>
                  <p:nvPr/>
                </p:nvGrpSpPr>
                <p:grpSpPr bwMode="auto">
                  <a:xfrm>
                    <a:off x="519" y="1315"/>
                    <a:ext cx="634" cy="35"/>
                    <a:chOff x="519" y="1315"/>
                    <a:chExt cx="634" cy="35"/>
                  </a:xfrm>
                </p:grpSpPr>
                <p:sp>
                  <p:nvSpPr>
                    <p:cNvPr id="75981" name="Freeform 205">
                      <a:extLst>
                        <a:ext uri="{FF2B5EF4-FFF2-40B4-BE49-F238E27FC236}">
                          <a16:creationId xmlns:a16="http://schemas.microsoft.com/office/drawing/2014/main" id="{18A04442-E74A-423A-8530-4B743D47E5FF}"/>
                        </a:ext>
                      </a:extLst>
                    </p:cNvPr>
                    <p:cNvSpPr>
                      <a:spLocks/>
                    </p:cNvSpPr>
                    <p:nvPr/>
                  </p:nvSpPr>
                  <p:spPr bwMode="auto">
                    <a:xfrm>
                      <a:off x="1136" y="1315"/>
                      <a:ext cx="17" cy="23"/>
                    </a:xfrm>
                    <a:custGeom>
                      <a:avLst/>
                      <a:gdLst>
                        <a:gd name="T0" fmla="*/ 0 w 17"/>
                        <a:gd name="T1" fmla="*/ 0 h 23"/>
                        <a:gd name="T2" fmla="*/ 16 w 17"/>
                        <a:gd name="T3" fmla="*/ 0 h 23"/>
                        <a:gd name="T4" fmla="*/ 16 w 17"/>
                        <a:gd name="T5" fmla="*/ 5 h 23"/>
                        <a:gd name="T6" fmla="*/ 16 w 17"/>
                        <a:gd name="T7" fmla="*/ 16 h 23"/>
                        <a:gd name="T8" fmla="*/ 16 w 17"/>
                        <a:gd name="T9" fmla="*/ 22 h 23"/>
                        <a:gd name="T10" fmla="*/ 0 w 17"/>
                        <a:gd name="T11" fmla="*/ 22 h 23"/>
                        <a:gd name="T12" fmla="*/ 0 w 17"/>
                        <a:gd name="T13" fmla="*/ 16 h 23"/>
                        <a:gd name="T14" fmla="*/ 0 w 17"/>
                        <a:gd name="T15" fmla="*/ 5 h 23"/>
                        <a:gd name="T16" fmla="*/ 0 w 17"/>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3">
                          <a:moveTo>
                            <a:pt x="0" y="0"/>
                          </a:moveTo>
                          <a:lnTo>
                            <a:pt x="16" y="0"/>
                          </a:lnTo>
                          <a:lnTo>
                            <a:pt x="16" y="5"/>
                          </a:lnTo>
                          <a:lnTo>
                            <a:pt x="16" y="16"/>
                          </a:lnTo>
                          <a:lnTo>
                            <a:pt x="16" y="22"/>
                          </a:lnTo>
                          <a:lnTo>
                            <a:pt x="0" y="22"/>
                          </a:lnTo>
                          <a:lnTo>
                            <a:pt x="0" y="16"/>
                          </a:lnTo>
                          <a:lnTo>
                            <a:pt x="0" y="5"/>
                          </a:lnTo>
                          <a:lnTo>
                            <a:pt x="0" y="0"/>
                          </a:lnTo>
                        </a:path>
                      </a:pathLst>
                    </a:custGeom>
                    <a:solidFill>
                      <a:srgbClr val="B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82" name="Freeform 206">
                      <a:extLst>
                        <a:ext uri="{FF2B5EF4-FFF2-40B4-BE49-F238E27FC236}">
                          <a16:creationId xmlns:a16="http://schemas.microsoft.com/office/drawing/2014/main" id="{6C215F9E-3527-98A0-C0D7-2F89F42979F1}"/>
                        </a:ext>
                      </a:extLst>
                    </p:cNvPr>
                    <p:cNvSpPr>
                      <a:spLocks/>
                    </p:cNvSpPr>
                    <p:nvPr/>
                  </p:nvSpPr>
                  <p:spPr bwMode="auto">
                    <a:xfrm>
                      <a:off x="1136" y="1315"/>
                      <a:ext cx="17" cy="23"/>
                    </a:xfrm>
                    <a:custGeom>
                      <a:avLst/>
                      <a:gdLst>
                        <a:gd name="T0" fmla="*/ 0 w 17"/>
                        <a:gd name="T1" fmla="*/ 0 h 23"/>
                        <a:gd name="T2" fmla="*/ 16 w 17"/>
                        <a:gd name="T3" fmla="*/ 0 h 23"/>
                        <a:gd name="T4" fmla="*/ 16 w 17"/>
                        <a:gd name="T5" fmla="*/ 5 h 23"/>
                        <a:gd name="T6" fmla="*/ 16 w 17"/>
                        <a:gd name="T7" fmla="*/ 16 h 23"/>
                        <a:gd name="T8" fmla="*/ 16 w 17"/>
                        <a:gd name="T9" fmla="*/ 22 h 23"/>
                        <a:gd name="T10" fmla="*/ 0 w 17"/>
                        <a:gd name="T11" fmla="*/ 22 h 23"/>
                        <a:gd name="T12" fmla="*/ 0 w 17"/>
                        <a:gd name="T13" fmla="*/ 16 h 23"/>
                        <a:gd name="T14" fmla="*/ 0 w 17"/>
                        <a:gd name="T15" fmla="*/ 5 h 23"/>
                        <a:gd name="T16" fmla="*/ 0 w 17"/>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3">
                          <a:moveTo>
                            <a:pt x="0" y="0"/>
                          </a:moveTo>
                          <a:lnTo>
                            <a:pt x="16" y="0"/>
                          </a:lnTo>
                          <a:lnTo>
                            <a:pt x="16" y="5"/>
                          </a:lnTo>
                          <a:lnTo>
                            <a:pt x="16" y="16"/>
                          </a:lnTo>
                          <a:lnTo>
                            <a:pt x="16" y="22"/>
                          </a:lnTo>
                          <a:lnTo>
                            <a:pt x="0" y="22"/>
                          </a:lnTo>
                          <a:lnTo>
                            <a:pt x="0" y="16"/>
                          </a:lnTo>
                          <a:lnTo>
                            <a:pt x="0" y="5"/>
                          </a:lnTo>
                          <a:lnTo>
                            <a:pt x="0" y="0"/>
                          </a:lnTo>
                        </a:path>
                      </a:pathLst>
                    </a:custGeom>
                    <a:solidFill>
                      <a:srgbClr val="B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83" name="Freeform 207">
                      <a:extLst>
                        <a:ext uri="{FF2B5EF4-FFF2-40B4-BE49-F238E27FC236}">
                          <a16:creationId xmlns:a16="http://schemas.microsoft.com/office/drawing/2014/main" id="{11060EDB-62E0-4BB5-B212-907A51AE57E9}"/>
                        </a:ext>
                      </a:extLst>
                    </p:cNvPr>
                    <p:cNvSpPr>
                      <a:spLocks/>
                    </p:cNvSpPr>
                    <p:nvPr/>
                  </p:nvSpPr>
                  <p:spPr bwMode="auto">
                    <a:xfrm>
                      <a:off x="1136" y="1315"/>
                      <a:ext cx="17" cy="28"/>
                    </a:xfrm>
                    <a:custGeom>
                      <a:avLst/>
                      <a:gdLst>
                        <a:gd name="T0" fmla="*/ 0 w 17"/>
                        <a:gd name="T1" fmla="*/ 0 h 28"/>
                        <a:gd name="T2" fmla="*/ 16 w 17"/>
                        <a:gd name="T3" fmla="*/ 0 h 28"/>
                        <a:gd name="T4" fmla="*/ 16 w 17"/>
                        <a:gd name="T5" fmla="*/ 6 h 28"/>
                        <a:gd name="T6" fmla="*/ 16 w 17"/>
                        <a:gd name="T7" fmla="*/ 20 h 28"/>
                        <a:gd name="T8" fmla="*/ 16 w 17"/>
                        <a:gd name="T9" fmla="*/ 27 h 28"/>
                        <a:gd name="T10" fmla="*/ 0 w 17"/>
                        <a:gd name="T11" fmla="*/ 27 h 28"/>
                        <a:gd name="T12" fmla="*/ 0 w 17"/>
                        <a:gd name="T13" fmla="*/ 20 h 28"/>
                        <a:gd name="T14" fmla="*/ 0 w 17"/>
                        <a:gd name="T15" fmla="*/ 6 h 28"/>
                        <a:gd name="T16" fmla="*/ 0 w 1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8">
                          <a:moveTo>
                            <a:pt x="0" y="0"/>
                          </a:moveTo>
                          <a:lnTo>
                            <a:pt x="16" y="0"/>
                          </a:lnTo>
                          <a:lnTo>
                            <a:pt x="16" y="6"/>
                          </a:lnTo>
                          <a:lnTo>
                            <a:pt x="16" y="20"/>
                          </a:lnTo>
                          <a:lnTo>
                            <a:pt x="16" y="27"/>
                          </a:lnTo>
                          <a:lnTo>
                            <a:pt x="0" y="27"/>
                          </a:lnTo>
                          <a:lnTo>
                            <a:pt x="0" y="20"/>
                          </a:lnTo>
                          <a:lnTo>
                            <a:pt x="0" y="6"/>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84" name="Freeform 208">
                      <a:extLst>
                        <a:ext uri="{FF2B5EF4-FFF2-40B4-BE49-F238E27FC236}">
                          <a16:creationId xmlns:a16="http://schemas.microsoft.com/office/drawing/2014/main" id="{FDC65175-9FB3-0AD1-9EFA-CE6E57B70DC0}"/>
                        </a:ext>
                      </a:extLst>
                    </p:cNvPr>
                    <p:cNvSpPr>
                      <a:spLocks/>
                    </p:cNvSpPr>
                    <p:nvPr/>
                  </p:nvSpPr>
                  <p:spPr bwMode="auto">
                    <a:xfrm>
                      <a:off x="962" y="1315"/>
                      <a:ext cx="17" cy="29"/>
                    </a:xfrm>
                    <a:custGeom>
                      <a:avLst/>
                      <a:gdLst>
                        <a:gd name="T0" fmla="*/ 0 w 17"/>
                        <a:gd name="T1" fmla="*/ 0 h 29"/>
                        <a:gd name="T2" fmla="*/ 10 w 17"/>
                        <a:gd name="T3" fmla="*/ 0 h 29"/>
                        <a:gd name="T4" fmla="*/ 16 w 17"/>
                        <a:gd name="T5" fmla="*/ 0 h 29"/>
                        <a:gd name="T6" fmla="*/ 16 w 17"/>
                        <a:gd name="T7" fmla="*/ 5 h 29"/>
                        <a:gd name="T8" fmla="*/ 16 w 17"/>
                        <a:gd name="T9" fmla="*/ 22 h 29"/>
                        <a:gd name="T10" fmla="*/ 10 w 17"/>
                        <a:gd name="T11" fmla="*/ 22 h 29"/>
                        <a:gd name="T12" fmla="*/ 10 w 17"/>
                        <a:gd name="T13" fmla="*/ 28 h 29"/>
                        <a:gd name="T14" fmla="*/ 0 w 17"/>
                        <a:gd name="T15" fmla="*/ 28 h 29"/>
                        <a:gd name="T16" fmla="*/ 0 w 17"/>
                        <a:gd name="T17" fmla="*/ 22 h 29"/>
                        <a:gd name="T18" fmla="*/ 5 w 17"/>
                        <a:gd name="T19" fmla="*/ 22 h 29"/>
                        <a:gd name="T20" fmla="*/ 5 w 17"/>
                        <a:gd name="T21" fmla="*/ 5 h 29"/>
                        <a:gd name="T22" fmla="*/ 5 w 17"/>
                        <a:gd name="T23" fmla="*/ 0 h 29"/>
                        <a:gd name="T24" fmla="*/ 0 w 17"/>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9">
                          <a:moveTo>
                            <a:pt x="0" y="0"/>
                          </a:moveTo>
                          <a:lnTo>
                            <a:pt x="10" y="0"/>
                          </a:lnTo>
                          <a:lnTo>
                            <a:pt x="16" y="0"/>
                          </a:lnTo>
                          <a:lnTo>
                            <a:pt x="16" y="5"/>
                          </a:lnTo>
                          <a:lnTo>
                            <a:pt x="16" y="22"/>
                          </a:lnTo>
                          <a:lnTo>
                            <a:pt x="10" y="22"/>
                          </a:lnTo>
                          <a:lnTo>
                            <a:pt x="10" y="28"/>
                          </a:lnTo>
                          <a:lnTo>
                            <a:pt x="0" y="28"/>
                          </a:lnTo>
                          <a:lnTo>
                            <a:pt x="0" y="22"/>
                          </a:lnTo>
                          <a:lnTo>
                            <a:pt x="5" y="22"/>
                          </a:lnTo>
                          <a:lnTo>
                            <a:pt x="5" y="5"/>
                          </a:lnTo>
                          <a:lnTo>
                            <a:pt x="5" y="0"/>
                          </a:lnTo>
                          <a:lnTo>
                            <a:pt x="0" y="0"/>
                          </a:lnTo>
                        </a:path>
                      </a:pathLst>
                    </a:custGeom>
                    <a:solidFill>
                      <a:srgbClr val="B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85" name="Freeform 209">
                      <a:extLst>
                        <a:ext uri="{FF2B5EF4-FFF2-40B4-BE49-F238E27FC236}">
                          <a16:creationId xmlns:a16="http://schemas.microsoft.com/office/drawing/2014/main" id="{8890095C-C235-C9B3-042D-383DDDDE8790}"/>
                        </a:ext>
                      </a:extLst>
                    </p:cNvPr>
                    <p:cNvSpPr>
                      <a:spLocks/>
                    </p:cNvSpPr>
                    <p:nvPr/>
                  </p:nvSpPr>
                  <p:spPr bwMode="auto">
                    <a:xfrm>
                      <a:off x="962" y="1315"/>
                      <a:ext cx="17" cy="29"/>
                    </a:xfrm>
                    <a:custGeom>
                      <a:avLst/>
                      <a:gdLst>
                        <a:gd name="T0" fmla="*/ 0 w 17"/>
                        <a:gd name="T1" fmla="*/ 0 h 29"/>
                        <a:gd name="T2" fmla="*/ 10 w 17"/>
                        <a:gd name="T3" fmla="*/ 0 h 29"/>
                        <a:gd name="T4" fmla="*/ 16 w 17"/>
                        <a:gd name="T5" fmla="*/ 0 h 29"/>
                        <a:gd name="T6" fmla="*/ 16 w 17"/>
                        <a:gd name="T7" fmla="*/ 5 h 29"/>
                        <a:gd name="T8" fmla="*/ 16 w 17"/>
                        <a:gd name="T9" fmla="*/ 22 h 29"/>
                        <a:gd name="T10" fmla="*/ 10 w 17"/>
                        <a:gd name="T11" fmla="*/ 22 h 29"/>
                        <a:gd name="T12" fmla="*/ 10 w 17"/>
                        <a:gd name="T13" fmla="*/ 28 h 29"/>
                        <a:gd name="T14" fmla="*/ 0 w 17"/>
                        <a:gd name="T15" fmla="*/ 28 h 29"/>
                        <a:gd name="T16" fmla="*/ 0 w 17"/>
                        <a:gd name="T17" fmla="*/ 22 h 29"/>
                        <a:gd name="T18" fmla="*/ 5 w 17"/>
                        <a:gd name="T19" fmla="*/ 22 h 29"/>
                        <a:gd name="T20" fmla="*/ 5 w 17"/>
                        <a:gd name="T21" fmla="*/ 5 h 29"/>
                        <a:gd name="T22" fmla="*/ 5 w 17"/>
                        <a:gd name="T23" fmla="*/ 0 h 29"/>
                        <a:gd name="T24" fmla="*/ 0 w 17"/>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9">
                          <a:moveTo>
                            <a:pt x="0" y="0"/>
                          </a:moveTo>
                          <a:lnTo>
                            <a:pt x="10" y="0"/>
                          </a:lnTo>
                          <a:lnTo>
                            <a:pt x="16" y="0"/>
                          </a:lnTo>
                          <a:lnTo>
                            <a:pt x="16" y="5"/>
                          </a:lnTo>
                          <a:lnTo>
                            <a:pt x="16" y="22"/>
                          </a:lnTo>
                          <a:lnTo>
                            <a:pt x="10" y="22"/>
                          </a:lnTo>
                          <a:lnTo>
                            <a:pt x="10" y="28"/>
                          </a:lnTo>
                          <a:lnTo>
                            <a:pt x="0" y="28"/>
                          </a:lnTo>
                          <a:lnTo>
                            <a:pt x="0" y="22"/>
                          </a:lnTo>
                          <a:lnTo>
                            <a:pt x="5" y="22"/>
                          </a:lnTo>
                          <a:lnTo>
                            <a:pt x="5" y="5"/>
                          </a:lnTo>
                          <a:lnTo>
                            <a:pt x="5" y="0"/>
                          </a:lnTo>
                          <a:lnTo>
                            <a:pt x="0" y="0"/>
                          </a:lnTo>
                        </a:path>
                      </a:pathLst>
                    </a:custGeom>
                    <a:solidFill>
                      <a:srgbClr val="B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86" name="Freeform 210">
                      <a:extLst>
                        <a:ext uri="{FF2B5EF4-FFF2-40B4-BE49-F238E27FC236}">
                          <a16:creationId xmlns:a16="http://schemas.microsoft.com/office/drawing/2014/main" id="{7172DDB4-B2FD-2F66-C687-513EAB510AAB}"/>
                        </a:ext>
                      </a:extLst>
                    </p:cNvPr>
                    <p:cNvSpPr>
                      <a:spLocks/>
                    </p:cNvSpPr>
                    <p:nvPr/>
                  </p:nvSpPr>
                  <p:spPr bwMode="auto">
                    <a:xfrm>
                      <a:off x="962" y="1315"/>
                      <a:ext cx="17" cy="35"/>
                    </a:xfrm>
                    <a:custGeom>
                      <a:avLst/>
                      <a:gdLst>
                        <a:gd name="T0" fmla="*/ 0 w 17"/>
                        <a:gd name="T1" fmla="*/ 0 h 35"/>
                        <a:gd name="T2" fmla="*/ 16 w 17"/>
                        <a:gd name="T3" fmla="*/ 0 h 35"/>
                        <a:gd name="T4" fmla="*/ 16 w 17"/>
                        <a:gd name="T5" fmla="*/ 6 h 35"/>
                        <a:gd name="T6" fmla="*/ 16 w 17"/>
                        <a:gd name="T7" fmla="*/ 20 h 35"/>
                        <a:gd name="T8" fmla="*/ 16 w 17"/>
                        <a:gd name="T9" fmla="*/ 27 h 35"/>
                        <a:gd name="T10" fmla="*/ 16 w 17"/>
                        <a:gd name="T11" fmla="*/ 34 h 35"/>
                        <a:gd name="T12" fmla="*/ 0 w 17"/>
                        <a:gd name="T13" fmla="*/ 34 h 35"/>
                        <a:gd name="T14" fmla="*/ 0 w 17"/>
                        <a:gd name="T15" fmla="*/ 27 h 35"/>
                        <a:gd name="T16" fmla="*/ 0 w 17"/>
                        <a:gd name="T17" fmla="*/ 20 h 35"/>
                        <a:gd name="T18" fmla="*/ 0 w 17"/>
                        <a:gd name="T19" fmla="*/ 6 h 35"/>
                        <a:gd name="T20" fmla="*/ 0 w 17"/>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5">
                          <a:moveTo>
                            <a:pt x="0" y="0"/>
                          </a:moveTo>
                          <a:lnTo>
                            <a:pt x="16" y="0"/>
                          </a:lnTo>
                          <a:lnTo>
                            <a:pt x="16" y="6"/>
                          </a:lnTo>
                          <a:lnTo>
                            <a:pt x="16" y="20"/>
                          </a:lnTo>
                          <a:lnTo>
                            <a:pt x="16" y="27"/>
                          </a:lnTo>
                          <a:lnTo>
                            <a:pt x="16" y="34"/>
                          </a:lnTo>
                          <a:lnTo>
                            <a:pt x="0" y="34"/>
                          </a:lnTo>
                          <a:lnTo>
                            <a:pt x="0" y="27"/>
                          </a:lnTo>
                          <a:lnTo>
                            <a:pt x="0" y="20"/>
                          </a:lnTo>
                          <a:lnTo>
                            <a:pt x="0" y="6"/>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87" name="Freeform 211">
                      <a:extLst>
                        <a:ext uri="{FF2B5EF4-FFF2-40B4-BE49-F238E27FC236}">
                          <a16:creationId xmlns:a16="http://schemas.microsoft.com/office/drawing/2014/main" id="{62BFF30D-9FFD-EBFF-B995-88EE5D1168AB}"/>
                        </a:ext>
                      </a:extLst>
                    </p:cNvPr>
                    <p:cNvSpPr>
                      <a:spLocks/>
                    </p:cNvSpPr>
                    <p:nvPr/>
                  </p:nvSpPr>
                  <p:spPr bwMode="auto">
                    <a:xfrm>
                      <a:off x="673" y="1315"/>
                      <a:ext cx="17" cy="23"/>
                    </a:xfrm>
                    <a:custGeom>
                      <a:avLst/>
                      <a:gdLst>
                        <a:gd name="T0" fmla="*/ 0 w 17"/>
                        <a:gd name="T1" fmla="*/ 0 h 23"/>
                        <a:gd name="T2" fmla="*/ 16 w 17"/>
                        <a:gd name="T3" fmla="*/ 0 h 23"/>
                        <a:gd name="T4" fmla="*/ 16 w 17"/>
                        <a:gd name="T5" fmla="*/ 5 h 23"/>
                        <a:gd name="T6" fmla="*/ 16 w 17"/>
                        <a:gd name="T7" fmla="*/ 22 h 23"/>
                        <a:gd name="T8" fmla="*/ 0 w 17"/>
                        <a:gd name="T9" fmla="*/ 22 h 23"/>
                        <a:gd name="T10" fmla="*/ 0 w 17"/>
                        <a:gd name="T11" fmla="*/ 5 h 23"/>
                        <a:gd name="T12" fmla="*/ 0 w 17"/>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7" h="23">
                          <a:moveTo>
                            <a:pt x="0" y="0"/>
                          </a:moveTo>
                          <a:lnTo>
                            <a:pt x="16" y="0"/>
                          </a:lnTo>
                          <a:lnTo>
                            <a:pt x="16" y="5"/>
                          </a:lnTo>
                          <a:lnTo>
                            <a:pt x="16" y="22"/>
                          </a:lnTo>
                          <a:lnTo>
                            <a:pt x="0" y="22"/>
                          </a:lnTo>
                          <a:lnTo>
                            <a:pt x="0" y="5"/>
                          </a:lnTo>
                          <a:lnTo>
                            <a:pt x="0" y="0"/>
                          </a:lnTo>
                        </a:path>
                      </a:pathLst>
                    </a:custGeom>
                    <a:solidFill>
                      <a:srgbClr val="B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88" name="Freeform 212">
                      <a:extLst>
                        <a:ext uri="{FF2B5EF4-FFF2-40B4-BE49-F238E27FC236}">
                          <a16:creationId xmlns:a16="http://schemas.microsoft.com/office/drawing/2014/main" id="{5A4F4DB7-7454-8948-BD48-121AC0B3047C}"/>
                        </a:ext>
                      </a:extLst>
                    </p:cNvPr>
                    <p:cNvSpPr>
                      <a:spLocks/>
                    </p:cNvSpPr>
                    <p:nvPr/>
                  </p:nvSpPr>
                  <p:spPr bwMode="auto">
                    <a:xfrm>
                      <a:off x="673" y="1315"/>
                      <a:ext cx="17" cy="23"/>
                    </a:xfrm>
                    <a:custGeom>
                      <a:avLst/>
                      <a:gdLst>
                        <a:gd name="T0" fmla="*/ 0 w 17"/>
                        <a:gd name="T1" fmla="*/ 0 h 23"/>
                        <a:gd name="T2" fmla="*/ 16 w 17"/>
                        <a:gd name="T3" fmla="*/ 0 h 23"/>
                        <a:gd name="T4" fmla="*/ 16 w 17"/>
                        <a:gd name="T5" fmla="*/ 5 h 23"/>
                        <a:gd name="T6" fmla="*/ 16 w 17"/>
                        <a:gd name="T7" fmla="*/ 22 h 23"/>
                        <a:gd name="T8" fmla="*/ 0 w 17"/>
                        <a:gd name="T9" fmla="*/ 22 h 23"/>
                        <a:gd name="T10" fmla="*/ 0 w 17"/>
                        <a:gd name="T11" fmla="*/ 5 h 23"/>
                        <a:gd name="T12" fmla="*/ 0 w 17"/>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7" h="23">
                          <a:moveTo>
                            <a:pt x="0" y="0"/>
                          </a:moveTo>
                          <a:lnTo>
                            <a:pt x="16" y="0"/>
                          </a:lnTo>
                          <a:lnTo>
                            <a:pt x="16" y="5"/>
                          </a:lnTo>
                          <a:lnTo>
                            <a:pt x="16" y="22"/>
                          </a:lnTo>
                          <a:lnTo>
                            <a:pt x="0" y="22"/>
                          </a:lnTo>
                          <a:lnTo>
                            <a:pt x="0" y="5"/>
                          </a:lnTo>
                          <a:lnTo>
                            <a:pt x="0" y="0"/>
                          </a:lnTo>
                        </a:path>
                      </a:pathLst>
                    </a:custGeom>
                    <a:solidFill>
                      <a:srgbClr val="B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89" name="Freeform 213">
                      <a:extLst>
                        <a:ext uri="{FF2B5EF4-FFF2-40B4-BE49-F238E27FC236}">
                          <a16:creationId xmlns:a16="http://schemas.microsoft.com/office/drawing/2014/main" id="{320743D0-7738-CA58-3EF5-A6B093972EFA}"/>
                        </a:ext>
                      </a:extLst>
                    </p:cNvPr>
                    <p:cNvSpPr>
                      <a:spLocks/>
                    </p:cNvSpPr>
                    <p:nvPr/>
                  </p:nvSpPr>
                  <p:spPr bwMode="auto">
                    <a:xfrm>
                      <a:off x="673" y="1315"/>
                      <a:ext cx="17" cy="28"/>
                    </a:xfrm>
                    <a:custGeom>
                      <a:avLst/>
                      <a:gdLst>
                        <a:gd name="T0" fmla="*/ 0 w 17"/>
                        <a:gd name="T1" fmla="*/ 0 h 28"/>
                        <a:gd name="T2" fmla="*/ 16 w 17"/>
                        <a:gd name="T3" fmla="*/ 0 h 28"/>
                        <a:gd name="T4" fmla="*/ 16 w 17"/>
                        <a:gd name="T5" fmla="*/ 6 h 28"/>
                        <a:gd name="T6" fmla="*/ 16 w 17"/>
                        <a:gd name="T7" fmla="*/ 27 h 28"/>
                        <a:gd name="T8" fmla="*/ 0 w 17"/>
                        <a:gd name="T9" fmla="*/ 27 h 28"/>
                        <a:gd name="T10" fmla="*/ 0 w 17"/>
                        <a:gd name="T11" fmla="*/ 6 h 28"/>
                        <a:gd name="T12" fmla="*/ 0 w 17"/>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17" h="28">
                          <a:moveTo>
                            <a:pt x="0" y="0"/>
                          </a:moveTo>
                          <a:lnTo>
                            <a:pt x="16" y="0"/>
                          </a:lnTo>
                          <a:lnTo>
                            <a:pt x="16" y="6"/>
                          </a:lnTo>
                          <a:lnTo>
                            <a:pt x="16" y="27"/>
                          </a:lnTo>
                          <a:lnTo>
                            <a:pt x="0" y="27"/>
                          </a:lnTo>
                          <a:lnTo>
                            <a:pt x="0" y="6"/>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90" name="Freeform 214">
                      <a:extLst>
                        <a:ext uri="{FF2B5EF4-FFF2-40B4-BE49-F238E27FC236}">
                          <a16:creationId xmlns:a16="http://schemas.microsoft.com/office/drawing/2014/main" id="{65DA4F63-4207-0B85-67D3-A219597C5988}"/>
                        </a:ext>
                      </a:extLst>
                    </p:cNvPr>
                    <p:cNvSpPr>
                      <a:spLocks/>
                    </p:cNvSpPr>
                    <p:nvPr/>
                  </p:nvSpPr>
                  <p:spPr bwMode="auto">
                    <a:xfrm>
                      <a:off x="519" y="1321"/>
                      <a:ext cx="17" cy="23"/>
                    </a:xfrm>
                    <a:custGeom>
                      <a:avLst/>
                      <a:gdLst>
                        <a:gd name="T0" fmla="*/ 16 w 17"/>
                        <a:gd name="T1" fmla="*/ 0 h 23"/>
                        <a:gd name="T2" fmla="*/ 5 w 17"/>
                        <a:gd name="T3" fmla="*/ 0 h 23"/>
                        <a:gd name="T4" fmla="*/ 0 w 17"/>
                        <a:gd name="T5" fmla="*/ 0 h 23"/>
                        <a:gd name="T6" fmla="*/ 0 w 17"/>
                        <a:gd name="T7" fmla="*/ 5 h 23"/>
                        <a:gd name="T8" fmla="*/ 0 w 17"/>
                        <a:gd name="T9" fmla="*/ 16 h 23"/>
                        <a:gd name="T10" fmla="*/ 0 w 17"/>
                        <a:gd name="T11" fmla="*/ 22 h 23"/>
                        <a:gd name="T12" fmla="*/ 10 w 17"/>
                        <a:gd name="T13" fmla="*/ 22 h 23"/>
                        <a:gd name="T14" fmla="*/ 10 w 17"/>
                        <a:gd name="T15" fmla="*/ 16 h 23"/>
                        <a:gd name="T16" fmla="*/ 10 w 17"/>
                        <a:gd name="T17" fmla="*/ 5 h 23"/>
                        <a:gd name="T18" fmla="*/ 10 w 17"/>
                        <a:gd name="T19" fmla="*/ 0 h 23"/>
                        <a:gd name="T20" fmla="*/ 16 w 17"/>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3">
                          <a:moveTo>
                            <a:pt x="16" y="0"/>
                          </a:moveTo>
                          <a:lnTo>
                            <a:pt x="5" y="0"/>
                          </a:lnTo>
                          <a:lnTo>
                            <a:pt x="0" y="0"/>
                          </a:lnTo>
                          <a:lnTo>
                            <a:pt x="0" y="5"/>
                          </a:lnTo>
                          <a:lnTo>
                            <a:pt x="0" y="16"/>
                          </a:lnTo>
                          <a:lnTo>
                            <a:pt x="0" y="22"/>
                          </a:lnTo>
                          <a:lnTo>
                            <a:pt x="10" y="22"/>
                          </a:lnTo>
                          <a:lnTo>
                            <a:pt x="10" y="16"/>
                          </a:lnTo>
                          <a:lnTo>
                            <a:pt x="10" y="5"/>
                          </a:lnTo>
                          <a:lnTo>
                            <a:pt x="10" y="0"/>
                          </a:lnTo>
                          <a:lnTo>
                            <a:pt x="16" y="0"/>
                          </a:lnTo>
                        </a:path>
                      </a:pathLst>
                    </a:custGeom>
                    <a:solidFill>
                      <a:srgbClr val="B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91" name="Freeform 215">
                      <a:extLst>
                        <a:ext uri="{FF2B5EF4-FFF2-40B4-BE49-F238E27FC236}">
                          <a16:creationId xmlns:a16="http://schemas.microsoft.com/office/drawing/2014/main" id="{FCBA7859-91BC-3EFB-3D65-B1616A0969D1}"/>
                        </a:ext>
                      </a:extLst>
                    </p:cNvPr>
                    <p:cNvSpPr>
                      <a:spLocks/>
                    </p:cNvSpPr>
                    <p:nvPr/>
                  </p:nvSpPr>
                  <p:spPr bwMode="auto">
                    <a:xfrm>
                      <a:off x="519" y="1321"/>
                      <a:ext cx="17" cy="23"/>
                    </a:xfrm>
                    <a:custGeom>
                      <a:avLst/>
                      <a:gdLst>
                        <a:gd name="T0" fmla="*/ 16 w 17"/>
                        <a:gd name="T1" fmla="*/ 0 h 23"/>
                        <a:gd name="T2" fmla="*/ 5 w 17"/>
                        <a:gd name="T3" fmla="*/ 0 h 23"/>
                        <a:gd name="T4" fmla="*/ 0 w 17"/>
                        <a:gd name="T5" fmla="*/ 0 h 23"/>
                        <a:gd name="T6" fmla="*/ 0 w 17"/>
                        <a:gd name="T7" fmla="*/ 5 h 23"/>
                        <a:gd name="T8" fmla="*/ 0 w 17"/>
                        <a:gd name="T9" fmla="*/ 16 h 23"/>
                        <a:gd name="T10" fmla="*/ 0 w 17"/>
                        <a:gd name="T11" fmla="*/ 22 h 23"/>
                        <a:gd name="T12" fmla="*/ 10 w 17"/>
                        <a:gd name="T13" fmla="*/ 22 h 23"/>
                        <a:gd name="T14" fmla="*/ 10 w 17"/>
                        <a:gd name="T15" fmla="*/ 16 h 23"/>
                        <a:gd name="T16" fmla="*/ 10 w 17"/>
                        <a:gd name="T17" fmla="*/ 5 h 23"/>
                        <a:gd name="T18" fmla="*/ 10 w 17"/>
                        <a:gd name="T19" fmla="*/ 0 h 23"/>
                        <a:gd name="T20" fmla="*/ 16 w 17"/>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3">
                          <a:moveTo>
                            <a:pt x="16" y="0"/>
                          </a:moveTo>
                          <a:lnTo>
                            <a:pt x="5" y="0"/>
                          </a:lnTo>
                          <a:lnTo>
                            <a:pt x="0" y="0"/>
                          </a:lnTo>
                          <a:lnTo>
                            <a:pt x="0" y="5"/>
                          </a:lnTo>
                          <a:lnTo>
                            <a:pt x="0" y="16"/>
                          </a:lnTo>
                          <a:lnTo>
                            <a:pt x="0" y="22"/>
                          </a:lnTo>
                          <a:lnTo>
                            <a:pt x="10" y="22"/>
                          </a:lnTo>
                          <a:lnTo>
                            <a:pt x="10" y="16"/>
                          </a:lnTo>
                          <a:lnTo>
                            <a:pt x="10" y="5"/>
                          </a:lnTo>
                          <a:lnTo>
                            <a:pt x="10" y="0"/>
                          </a:lnTo>
                          <a:lnTo>
                            <a:pt x="16" y="0"/>
                          </a:lnTo>
                        </a:path>
                      </a:pathLst>
                    </a:custGeom>
                    <a:solidFill>
                      <a:srgbClr val="B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5992" name="Freeform 216">
                      <a:extLst>
                        <a:ext uri="{FF2B5EF4-FFF2-40B4-BE49-F238E27FC236}">
                          <a16:creationId xmlns:a16="http://schemas.microsoft.com/office/drawing/2014/main" id="{0B2FEE47-BB11-A949-1AA8-CA5D1B97A9AB}"/>
                        </a:ext>
                      </a:extLst>
                    </p:cNvPr>
                    <p:cNvSpPr>
                      <a:spLocks/>
                    </p:cNvSpPr>
                    <p:nvPr/>
                  </p:nvSpPr>
                  <p:spPr bwMode="auto">
                    <a:xfrm>
                      <a:off x="519" y="1315"/>
                      <a:ext cx="17" cy="35"/>
                    </a:xfrm>
                    <a:custGeom>
                      <a:avLst/>
                      <a:gdLst>
                        <a:gd name="T0" fmla="*/ 16 w 17"/>
                        <a:gd name="T1" fmla="*/ 0 h 35"/>
                        <a:gd name="T2" fmla="*/ 0 w 17"/>
                        <a:gd name="T3" fmla="*/ 0 h 35"/>
                        <a:gd name="T4" fmla="*/ 0 w 17"/>
                        <a:gd name="T5" fmla="*/ 6 h 35"/>
                        <a:gd name="T6" fmla="*/ 0 w 17"/>
                        <a:gd name="T7" fmla="*/ 13 h 35"/>
                        <a:gd name="T8" fmla="*/ 0 w 17"/>
                        <a:gd name="T9" fmla="*/ 27 h 35"/>
                        <a:gd name="T10" fmla="*/ 0 w 17"/>
                        <a:gd name="T11" fmla="*/ 34 h 35"/>
                        <a:gd name="T12" fmla="*/ 16 w 17"/>
                        <a:gd name="T13" fmla="*/ 34 h 35"/>
                        <a:gd name="T14" fmla="*/ 16 w 17"/>
                        <a:gd name="T15" fmla="*/ 27 h 35"/>
                        <a:gd name="T16" fmla="*/ 16 w 17"/>
                        <a:gd name="T17" fmla="*/ 13 h 35"/>
                        <a:gd name="T18" fmla="*/ 16 w 17"/>
                        <a:gd name="T19" fmla="*/ 6 h 35"/>
                        <a:gd name="T20" fmla="*/ 16 w 17"/>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5">
                          <a:moveTo>
                            <a:pt x="16" y="0"/>
                          </a:moveTo>
                          <a:lnTo>
                            <a:pt x="0" y="0"/>
                          </a:lnTo>
                          <a:lnTo>
                            <a:pt x="0" y="6"/>
                          </a:lnTo>
                          <a:lnTo>
                            <a:pt x="0" y="13"/>
                          </a:lnTo>
                          <a:lnTo>
                            <a:pt x="0" y="27"/>
                          </a:lnTo>
                          <a:lnTo>
                            <a:pt x="0" y="34"/>
                          </a:lnTo>
                          <a:lnTo>
                            <a:pt x="16" y="34"/>
                          </a:lnTo>
                          <a:lnTo>
                            <a:pt x="16" y="27"/>
                          </a:lnTo>
                          <a:lnTo>
                            <a:pt x="16" y="13"/>
                          </a:lnTo>
                          <a:lnTo>
                            <a:pt x="16" y="6"/>
                          </a:lnTo>
                          <a:lnTo>
                            <a:pt x="16"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5993" name="Group 217">
                    <a:extLst>
                      <a:ext uri="{FF2B5EF4-FFF2-40B4-BE49-F238E27FC236}">
                        <a16:creationId xmlns:a16="http://schemas.microsoft.com/office/drawing/2014/main" id="{6C30B608-961E-E642-185F-FC71C061871D}"/>
                      </a:ext>
                    </a:extLst>
                  </p:cNvPr>
                  <p:cNvGrpSpPr>
                    <a:grpSpLocks/>
                  </p:cNvGrpSpPr>
                  <p:nvPr/>
                </p:nvGrpSpPr>
                <p:grpSpPr bwMode="auto">
                  <a:xfrm>
                    <a:off x="545" y="1321"/>
                    <a:ext cx="588" cy="30"/>
                    <a:chOff x="545" y="1321"/>
                    <a:chExt cx="588" cy="30"/>
                  </a:xfrm>
                </p:grpSpPr>
                <p:grpSp>
                  <p:nvGrpSpPr>
                    <p:cNvPr id="75994" name="Group 218">
                      <a:extLst>
                        <a:ext uri="{FF2B5EF4-FFF2-40B4-BE49-F238E27FC236}">
                          <a16:creationId xmlns:a16="http://schemas.microsoft.com/office/drawing/2014/main" id="{35D1FA71-81E5-1E23-F187-F4F27041ADC3}"/>
                        </a:ext>
                      </a:extLst>
                    </p:cNvPr>
                    <p:cNvGrpSpPr>
                      <a:grpSpLocks/>
                    </p:cNvGrpSpPr>
                    <p:nvPr/>
                  </p:nvGrpSpPr>
                  <p:grpSpPr bwMode="auto">
                    <a:xfrm>
                      <a:off x="602" y="1328"/>
                      <a:ext cx="74" cy="16"/>
                      <a:chOff x="602" y="1328"/>
                      <a:chExt cx="74" cy="16"/>
                    </a:xfrm>
                  </p:grpSpPr>
                  <p:sp>
                    <p:nvSpPr>
                      <p:cNvPr id="75995" name="Oval 219">
                        <a:extLst>
                          <a:ext uri="{FF2B5EF4-FFF2-40B4-BE49-F238E27FC236}">
                            <a16:creationId xmlns:a16="http://schemas.microsoft.com/office/drawing/2014/main" id="{ECC57152-366F-ED7E-69AC-41B7BC838787}"/>
                          </a:ext>
                        </a:extLst>
                      </p:cNvPr>
                      <p:cNvSpPr>
                        <a:spLocks noChangeArrowheads="1"/>
                      </p:cNvSpPr>
                      <p:nvPr/>
                    </p:nvSpPr>
                    <p:spPr bwMode="auto">
                      <a:xfrm>
                        <a:off x="660" y="132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96" name="Oval 220">
                        <a:extLst>
                          <a:ext uri="{FF2B5EF4-FFF2-40B4-BE49-F238E27FC236}">
                            <a16:creationId xmlns:a16="http://schemas.microsoft.com/office/drawing/2014/main" id="{36B834DF-68DC-7390-CCCD-68D6774BD606}"/>
                          </a:ext>
                        </a:extLst>
                      </p:cNvPr>
                      <p:cNvSpPr>
                        <a:spLocks noChangeArrowheads="1"/>
                      </p:cNvSpPr>
                      <p:nvPr/>
                    </p:nvSpPr>
                    <p:spPr bwMode="auto">
                      <a:xfrm>
                        <a:off x="654" y="132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97" name="Oval 221">
                        <a:extLst>
                          <a:ext uri="{FF2B5EF4-FFF2-40B4-BE49-F238E27FC236}">
                            <a16:creationId xmlns:a16="http://schemas.microsoft.com/office/drawing/2014/main" id="{011245E6-E62F-8F02-3039-E18FC560BA0D}"/>
                          </a:ext>
                        </a:extLst>
                      </p:cNvPr>
                      <p:cNvSpPr>
                        <a:spLocks noChangeArrowheads="1"/>
                      </p:cNvSpPr>
                      <p:nvPr/>
                    </p:nvSpPr>
                    <p:spPr bwMode="auto">
                      <a:xfrm>
                        <a:off x="641" y="132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98" name="Oval 222">
                        <a:extLst>
                          <a:ext uri="{FF2B5EF4-FFF2-40B4-BE49-F238E27FC236}">
                            <a16:creationId xmlns:a16="http://schemas.microsoft.com/office/drawing/2014/main" id="{55024A40-C6CB-A71B-012B-7015329BE80C}"/>
                          </a:ext>
                        </a:extLst>
                      </p:cNvPr>
                      <p:cNvSpPr>
                        <a:spLocks noChangeArrowheads="1"/>
                      </p:cNvSpPr>
                      <p:nvPr/>
                    </p:nvSpPr>
                    <p:spPr bwMode="auto">
                      <a:xfrm>
                        <a:off x="635" y="132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99" name="Oval 223">
                        <a:extLst>
                          <a:ext uri="{FF2B5EF4-FFF2-40B4-BE49-F238E27FC236}">
                            <a16:creationId xmlns:a16="http://schemas.microsoft.com/office/drawing/2014/main" id="{F7A5ED71-5F37-06BD-A782-090C86254BA9}"/>
                          </a:ext>
                        </a:extLst>
                      </p:cNvPr>
                      <p:cNvSpPr>
                        <a:spLocks noChangeArrowheads="1"/>
                      </p:cNvSpPr>
                      <p:nvPr/>
                    </p:nvSpPr>
                    <p:spPr bwMode="auto">
                      <a:xfrm>
                        <a:off x="622" y="132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00" name="Oval 224">
                        <a:extLst>
                          <a:ext uri="{FF2B5EF4-FFF2-40B4-BE49-F238E27FC236}">
                            <a16:creationId xmlns:a16="http://schemas.microsoft.com/office/drawing/2014/main" id="{1A19D5A3-E4E2-81AE-9C1F-6B40286DADB1}"/>
                          </a:ext>
                        </a:extLst>
                      </p:cNvPr>
                      <p:cNvSpPr>
                        <a:spLocks noChangeArrowheads="1"/>
                      </p:cNvSpPr>
                      <p:nvPr/>
                    </p:nvSpPr>
                    <p:spPr bwMode="auto">
                      <a:xfrm>
                        <a:off x="615" y="132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01" name="Oval 225">
                        <a:extLst>
                          <a:ext uri="{FF2B5EF4-FFF2-40B4-BE49-F238E27FC236}">
                            <a16:creationId xmlns:a16="http://schemas.microsoft.com/office/drawing/2014/main" id="{E401FCB3-49C2-5E83-0D27-C0D63823CA79}"/>
                          </a:ext>
                        </a:extLst>
                      </p:cNvPr>
                      <p:cNvSpPr>
                        <a:spLocks noChangeArrowheads="1"/>
                      </p:cNvSpPr>
                      <p:nvPr/>
                    </p:nvSpPr>
                    <p:spPr bwMode="auto">
                      <a:xfrm>
                        <a:off x="602" y="132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6002" name="Group 226">
                      <a:extLst>
                        <a:ext uri="{FF2B5EF4-FFF2-40B4-BE49-F238E27FC236}">
                          <a16:creationId xmlns:a16="http://schemas.microsoft.com/office/drawing/2014/main" id="{1F2077A8-7BAF-F4FC-AE95-9F66BBC42AF0}"/>
                        </a:ext>
                      </a:extLst>
                    </p:cNvPr>
                    <p:cNvGrpSpPr>
                      <a:grpSpLocks/>
                    </p:cNvGrpSpPr>
                    <p:nvPr/>
                  </p:nvGrpSpPr>
                  <p:grpSpPr bwMode="auto">
                    <a:xfrm>
                      <a:off x="891" y="1321"/>
                      <a:ext cx="242" cy="23"/>
                      <a:chOff x="891" y="1321"/>
                      <a:chExt cx="242" cy="23"/>
                    </a:xfrm>
                  </p:grpSpPr>
                  <p:grpSp>
                    <p:nvGrpSpPr>
                      <p:cNvPr id="76003" name="Group 227">
                        <a:extLst>
                          <a:ext uri="{FF2B5EF4-FFF2-40B4-BE49-F238E27FC236}">
                            <a16:creationId xmlns:a16="http://schemas.microsoft.com/office/drawing/2014/main" id="{17309C13-8917-3C3F-F8F9-5C14E47D0CE4}"/>
                          </a:ext>
                        </a:extLst>
                      </p:cNvPr>
                      <p:cNvGrpSpPr>
                        <a:grpSpLocks/>
                      </p:cNvGrpSpPr>
                      <p:nvPr/>
                    </p:nvGrpSpPr>
                    <p:grpSpPr bwMode="auto">
                      <a:xfrm>
                        <a:off x="1059" y="1321"/>
                        <a:ext cx="74" cy="16"/>
                        <a:chOff x="1059" y="1321"/>
                        <a:chExt cx="74" cy="16"/>
                      </a:xfrm>
                    </p:grpSpPr>
                    <p:sp>
                      <p:nvSpPr>
                        <p:cNvPr id="76004" name="Oval 228">
                          <a:extLst>
                            <a:ext uri="{FF2B5EF4-FFF2-40B4-BE49-F238E27FC236}">
                              <a16:creationId xmlns:a16="http://schemas.microsoft.com/office/drawing/2014/main" id="{474EDA1E-D20F-D618-ECF7-CF5016752629}"/>
                            </a:ext>
                          </a:extLst>
                        </p:cNvPr>
                        <p:cNvSpPr>
                          <a:spLocks noChangeArrowheads="1"/>
                        </p:cNvSpPr>
                        <p:nvPr/>
                      </p:nvSpPr>
                      <p:spPr bwMode="auto">
                        <a:xfrm>
                          <a:off x="1117" y="1321"/>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05" name="Oval 229">
                          <a:extLst>
                            <a:ext uri="{FF2B5EF4-FFF2-40B4-BE49-F238E27FC236}">
                              <a16:creationId xmlns:a16="http://schemas.microsoft.com/office/drawing/2014/main" id="{9A94601E-5FD5-E15A-4C32-37CA3E1208DE}"/>
                            </a:ext>
                          </a:extLst>
                        </p:cNvPr>
                        <p:cNvSpPr>
                          <a:spLocks noChangeArrowheads="1"/>
                        </p:cNvSpPr>
                        <p:nvPr/>
                      </p:nvSpPr>
                      <p:spPr bwMode="auto">
                        <a:xfrm>
                          <a:off x="1104" y="1321"/>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06" name="Oval 230">
                          <a:extLst>
                            <a:ext uri="{FF2B5EF4-FFF2-40B4-BE49-F238E27FC236}">
                              <a16:creationId xmlns:a16="http://schemas.microsoft.com/office/drawing/2014/main" id="{607CB5B8-0F9D-6B49-790A-611514FA4B6A}"/>
                            </a:ext>
                          </a:extLst>
                        </p:cNvPr>
                        <p:cNvSpPr>
                          <a:spLocks noChangeArrowheads="1"/>
                        </p:cNvSpPr>
                        <p:nvPr/>
                      </p:nvSpPr>
                      <p:spPr bwMode="auto">
                        <a:xfrm>
                          <a:off x="1097" y="1321"/>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07" name="Oval 231">
                          <a:extLst>
                            <a:ext uri="{FF2B5EF4-FFF2-40B4-BE49-F238E27FC236}">
                              <a16:creationId xmlns:a16="http://schemas.microsoft.com/office/drawing/2014/main" id="{14A51DDD-986E-7E27-7847-0CB1E671B764}"/>
                            </a:ext>
                          </a:extLst>
                        </p:cNvPr>
                        <p:cNvSpPr>
                          <a:spLocks noChangeArrowheads="1"/>
                        </p:cNvSpPr>
                        <p:nvPr/>
                      </p:nvSpPr>
                      <p:spPr bwMode="auto">
                        <a:xfrm>
                          <a:off x="1084" y="1321"/>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08" name="Oval 232">
                          <a:extLst>
                            <a:ext uri="{FF2B5EF4-FFF2-40B4-BE49-F238E27FC236}">
                              <a16:creationId xmlns:a16="http://schemas.microsoft.com/office/drawing/2014/main" id="{D5E90C0A-D5D1-E88A-D28B-9AC1E8787EFD}"/>
                            </a:ext>
                          </a:extLst>
                        </p:cNvPr>
                        <p:cNvSpPr>
                          <a:spLocks noChangeArrowheads="1"/>
                        </p:cNvSpPr>
                        <p:nvPr/>
                      </p:nvSpPr>
                      <p:spPr bwMode="auto">
                        <a:xfrm>
                          <a:off x="1078" y="1321"/>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09" name="Oval 233">
                          <a:extLst>
                            <a:ext uri="{FF2B5EF4-FFF2-40B4-BE49-F238E27FC236}">
                              <a16:creationId xmlns:a16="http://schemas.microsoft.com/office/drawing/2014/main" id="{E3576369-292E-B56E-1416-A8A8F53E885F}"/>
                            </a:ext>
                          </a:extLst>
                        </p:cNvPr>
                        <p:cNvSpPr>
                          <a:spLocks noChangeArrowheads="1"/>
                        </p:cNvSpPr>
                        <p:nvPr/>
                      </p:nvSpPr>
                      <p:spPr bwMode="auto">
                        <a:xfrm>
                          <a:off x="1065" y="1321"/>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10" name="Oval 234">
                          <a:extLst>
                            <a:ext uri="{FF2B5EF4-FFF2-40B4-BE49-F238E27FC236}">
                              <a16:creationId xmlns:a16="http://schemas.microsoft.com/office/drawing/2014/main" id="{FD99F90D-D590-40FA-93FC-D9151954289E}"/>
                            </a:ext>
                          </a:extLst>
                        </p:cNvPr>
                        <p:cNvSpPr>
                          <a:spLocks noChangeArrowheads="1"/>
                        </p:cNvSpPr>
                        <p:nvPr/>
                      </p:nvSpPr>
                      <p:spPr bwMode="auto">
                        <a:xfrm>
                          <a:off x="1059" y="1321"/>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6011" name="Group 235">
                        <a:extLst>
                          <a:ext uri="{FF2B5EF4-FFF2-40B4-BE49-F238E27FC236}">
                            <a16:creationId xmlns:a16="http://schemas.microsoft.com/office/drawing/2014/main" id="{DB183E34-F48A-E13C-940F-9A3F4368C75C}"/>
                          </a:ext>
                        </a:extLst>
                      </p:cNvPr>
                      <p:cNvGrpSpPr>
                        <a:grpSpLocks/>
                      </p:cNvGrpSpPr>
                      <p:nvPr/>
                    </p:nvGrpSpPr>
                    <p:grpSpPr bwMode="auto">
                      <a:xfrm>
                        <a:off x="988" y="1321"/>
                        <a:ext cx="74" cy="16"/>
                        <a:chOff x="988" y="1321"/>
                        <a:chExt cx="74" cy="16"/>
                      </a:xfrm>
                    </p:grpSpPr>
                    <p:sp>
                      <p:nvSpPr>
                        <p:cNvPr id="76012" name="Oval 236">
                          <a:extLst>
                            <a:ext uri="{FF2B5EF4-FFF2-40B4-BE49-F238E27FC236}">
                              <a16:creationId xmlns:a16="http://schemas.microsoft.com/office/drawing/2014/main" id="{5143B3AB-1510-A1CC-736C-0BC24A09C44B}"/>
                            </a:ext>
                          </a:extLst>
                        </p:cNvPr>
                        <p:cNvSpPr>
                          <a:spLocks noChangeArrowheads="1"/>
                        </p:cNvSpPr>
                        <p:nvPr/>
                      </p:nvSpPr>
                      <p:spPr bwMode="auto">
                        <a:xfrm>
                          <a:off x="1046" y="1321"/>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13" name="Oval 237">
                          <a:extLst>
                            <a:ext uri="{FF2B5EF4-FFF2-40B4-BE49-F238E27FC236}">
                              <a16:creationId xmlns:a16="http://schemas.microsoft.com/office/drawing/2014/main" id="{80E5AE2D-631B-34FE-406A-0E07637D303F}"/>
                            </a:ext>
                          </a:extLst>
                        </p:cNvPr>
                        <p:cNvSpPr>
                          <a:spLocks noChangeArrowheads="1"/>
                        </p:cNvSpPr>
                        <p:nvPr/>
                      </p:nvSpPr>
                      <p:spPr bwMode="auto">
                        <a:xfrm>
                          <a:off x="1039" y="1321"/>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14" name="Oval 238">
                          <a:extLst>
                            <a:ext uri="{FF2B5EF4-FFF2-40B4-BE49-F238E27FC236}">
                              <a16:creationId xmlns:a16="http://schemas.microsoft.com/office/drawing/2014/main" id="{B173A609-0922-F0B2-B941-913638B3629C}"/>
                            </a:ext>
                          </a:extLst>
                        </p:cNvPr>
                        <p:cNvSpPr>
                          <a:spLocks noChangeArrowheads="1"/>
                        </p:cNvSpPr>
                        <p:nvPr/>
                      </p:nvSpPr>
                      <p:spPr bwMode="auto">
                        <a:xfrm>
                          <a:off x="1026" y="1321"/>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15" name="Oval 239">
                          <a:extLst>
                            <a:ext uri="{FF2B5EF4-FFF2-40B4-BE49-F238E27FC236}">
                              <a16:creationId xmlns:a16="http://schemas.microsoft.com/office/drawing/2014/main" id="{28FFA692-2FA6-7334-A2CE-EF68B9D5538F}"/>
                            </a:ext>
                          </a:extLst>
                        </p:cNvPr>
                        <p:cNvSpPr>
                          <a:spLocks noChangeArrowheads="1"/>
                        </p:cNvSpPr>
                        <p:nvPr/>
                      </p:nvSpPr>
                      <p:spPr bwMode="auto">
                        <a:xfrm>
                          <a:off x="1020" y="1321"/>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16" name="Oval 240">
                          <a:extLst>
                            <a:ext uri="{FF2B5EF4-FFF2-40B4-BE49-F238E27FC236}">
                              <a16:creationId xmlns:a16="http://schemas.microsoft.com/office/drawing/2014/main" id="{C1656C3D-7559-BD5D-964C-9364CB5A6505}"/>
                            </a:ext>
                          </a:extLst>
                        </p:cNvPr>
                        <p:cNvSpPr>
                          <a:spLocks noChangeArrowheads="1"/>
                        </p:cNvSpPr>
                        <p:nvPr/>
                      </p:nvSpPr>
                      <p:spPr bwMode="auto">
                        <a:xfrm>
                          <a:off x="1007" y="1321"/>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17" name="Oval 241">
                          <a:extLst>
                            <a:ext uri="{FF2B5EF4-FFF2-40B4-BE49-F238E27FC236}">
                              <a16:creationId xmlns:a16="http://schemas.microsoft.com/office/drawing/2014/main" id="{A1B274FD-75FF-C001-0CBC-C58E59043290}"/>
                            </a:ext>
                          </a:extLst>
                        </p:cNvPr>
                        <p:cNvSpPr>
                          <a:spLocks noChangeArrowheads="1"/>
                        </p:cNvSpPr>
                        <p:nvPr/>
                      </p:nvSpPr>
                      <p:spPr bwMode="auto">
                        <a:xfrm>
                          <a:off x="1001" y="1321"/>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18" name="Oval 242">
                          <a:extLst>
                            <a:ext uri="{FF2B5EF4-FFF2-40B4-BE49-F238E27FC236}">
                              <a16:creationId xmlns:a16="http://schemas.microsoft.com/office/drawing/2014/main" id="{DC1A4A47-E03F-79B3-4B81-9B3782AF4963}"/>
                            </a:ext>
                          </a:extLst>
                        </p:cNvPr>
                        <p:cNvSpPr>
                          <a:spLocks noChangeArrowheads="1"/>
                        </p:cNvSpPr>
                        <p:nvPr/>
                      </p:nvSpPr>
                      <p:spPr bwMode="auto">
                        <a:xfrm>
                          <a:off x="988" y="1321"/>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6019" name="Group 243">
                        <a:extLst>
                          <a:ext uri="{FF2B5EF4-FFF2-40B4-BE49-F238E27FC236}">
                            <a16:creationId xmlns:a16="http://schemas.microsoft.com/office/drawing/2014/main" id="{78FDDBB2-D9FC-16F8-3C14-00CA9252D0A4}"/>
                          </a:ext>
                        </a:extLst>
                      </p:cNvPr>
                      <p:cNvGrpSpPr>
                        <a:grpSpLocks/>
                      </p:cNvGrpSpPr>
                      <p:nvPr/>
                    </p:nvGrpSpPr>
                    <p:grpSpPr bwMode="auto">
                      <a:xfrm>
                        <a:off x="891" y="1321"/>
                        <a:ext cx="74" cy="23"/>
                        <a:chOff x="891" y="1321"/>
                        <a:chExt cx="74" cy="23"/>
                      </a:xfrm>
                    </p:grpSpPr>
                    <p:sp>
                      <p:nvSpPr>
                        <p:cNvPr id="76020" name="Oval 244">
                          <a:extLst>
                            <a:ext uri="{FF2B5EF4-FFF2-40B4-BE49-F238E27FC236}">
                              <a16:creationId xmlns:a16="http://schemas.microsoft.com/office/drawing/2014/main" id="{4146C378-D43D-38E4-0CDD-A88AEE613200}"/>
                            </a:ext>
                          </a:extLst>
                        </p:cNvPr>
                        <p:cNvSpPr>
                          <a:spLocks noChangeArrowheads="1"/>
                        </p:cNvSpPr>
                        <p:nvPr/>
                      </p:nvSpPr>
                      <p:spPr bwMode="auto">
                        <a:xfrm>
                          <a:off x="949" y="1321"/>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21" name="Oval 245">
                          <a:extLst>
                            <a:ext uri="{FF2B5EF4-FFF2-40B4-BE49-F238E27FC236}">
                              <a16:creationId xmlns:a16="http://schemas.microsoft.com/office/drawing/2014/main" id="{57489F4A-A356-46A1-2B16-44369198B502}"/>
                            </a:ext>
                          </a:extLst>
                        </p:cNvPr>
                        <p:cNvSpPr>
                          <a:spLocks noChangeArrowheads="1"/>
                        </p:cNvSpPr>
                        <p:nvPr/>
                      </p:nvSpPr>
                      <p:spPr bwMode="auto">
                        <a:xfrm>
                          <a:off x="943" y="1321"/>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22" name="Oval 246">
                          <a:extLst>
                            <a:ext uri="{FF2B5EF4-FFF2-40B4-BE49-F238E27FC236}">
                              <a16:creationId xmlns:a16="http://schemas.microsoft.com/office/drawing/2014/main" id="{45AECF00-7AA2-86A5-3BBB-D4809A957D9C}"/>
                            </a:ext>
                          </a:extLst>
                        </p:cNvPr>
                        <p:cNvSpPr>
                          <a:spLocks noChangeArrowheads="1"/>
                        </p:cNvSpPr>
                        <p:nvPr/>
                      </p:nvSpPr>
                      <p:spPr bwMode="auto">
                        <a:xfrm>
                          <a:off x="930" y="1321"/>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23" name="Oval 247">
                          <a:extLst>
                            <a:ext uri="{FF2B5EF4-FFF2-40B4-BE49-F238E27FC236}">
                              <a16:creationId xmlns:a16="http://schemas.microsoft.com/office/drawing/2014/main" id="{45CB3487-C40F-816A-1CDA-47B11F8F27EA}"/>
                            </a:ext>
                          </a:extLst>
                        </p:cNvPr>
                        <p:cNvSpPr>
                          <a:spLocks noChangeArrowheads="1"/>
                        </p:cNvSpPr>
                        <p:nvPr/>
                      </p:nvSpPr>
                      <p:spPr bwMode="auto">
                        <a:xfrm>
                          <a:off x="923" y="1321"/>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24" name="Oval 248">
                          <a:extLst>
                            <a:ext uri="{FF2B5EF4-FFF2-40B4-BE49-F238E27FC236}">
                              <a16:creationId xmlns:a16="http://schemas.microsoft.com/office/drawing/2014/main" id="{B537A421-CED2-AD21-E5EF-8C3D88C57C30}"/>
                            </a:ext>
                          </a:extLst>
                        </p:cNvPr>
                        <p:cNvSpPr>
                          <a:spLocks noChangeArrowheads="1"/>
                        </p:cNvSpPr>
                        <p:nvPr/>
                      </p:nvSpPr>
                      <p:spPr bwMode="auto">
                        <a:xfrm>
                          <a:off x="911" y="132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25" name="Oval 249">
                          <a:extLst>
                            <a:ext uri="{FF2B5EF4-FFF2-40B4-BE49-F238E27FC236}">
                              <a16:creationId xmlns:a16="http://schemas.microsoft.com/office/drawing/2014/main" id="{7EA175ED-0FE9-A88B-92FF-F0F4395153F0}"/>
                            </a:ext>
                          </a:extLst>
                        </p:cNvPr>
                        <p:cNvSpPr>
                          <a:spLocks noChangeArrowheads="1"/>
                        </p:cNvSpPr>
                        <p:nvPr/>
                      </p:nvSpPr>
                      <p:spPr bwMode="auto">
                        <a:xfrm>
                          <a:off x="891" y="132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76026" name="Group 250">
                      <a:extLst>
                        <a:ext uri="{FF2B5EF4-FFF2-40B4-BE49-F238E27FC236}">
                          <a16:creationId xmlns:a16="http://schemas.microsoft.com/office/drawing/2014/main" id="{0079BDF6-A7CE-56A5-BA72-96822C1F9712}"/>
                        </a:ext>
                      </a:extLst>
                    </p:cNvPr>
                    <p:cNvGrpSpPr>
                      <a:grpSpLocks/>
                    </p:cNvGrpSpPr>
                    <p:nvPr/>
                  </p:nvGrpSpPr>
                  <p:grpSpPr bwMode="auto">
                    <a:xfrm>
                      <a:off x="827" y="1328"/>
                      <a:ext cx="61" cy="16"/>
                      <a:chOff x="827" y="1328"/>
                      <a:chExt cx="61" cy="16"/>
                    </a:xfrm>
                  </p:grpSpPr>
                  <p:sp>
                    <p:nvSpPr>
                      <p:cNvPr id="76027" name="Oval 251">
                        <a:extLst>
                          <a:ext uri="{FF2B5EF4-FFF2-40B4-BE49-F238E27FC236}">
                            <a16:creationId xmlns:a16="http://schemas.microsoft.com/office/drawing/2014/main" id="{1B18EF99-0E29-82EB-4B2C-58B4CA5BF52D}"/>
                          </a:ext>
                        </a:extLst>
                      </p:cNvPr>
                      <p:cNvSpPr>
                        <a:spLocks noChangeArrowheads="1"/>
                      </p:cNvSpPr>
                      <p:nvPr/>
                    </p:nvSpPr>
                    <p:spPr bwMode="auto">
                      <a:xfrm>
                        <a:off x="872" y="132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28" name="Oval 252">
                        <a:extLst>
                          <a:ext uri="{FF2B5EF4-FFF2-40B4-BE49-F238E27FC236}">
                            <a16:creationId xmlns:a16="http://schemas.microsoft.com/office/drawing/2014/main" id="{F5F30DFB-2A97-8355-1FED-0B651AE43D5B}"/>
                          </a:ext>
                        </a:extLst>
                      </p:cNvPr>
                      <p:cNvSpPr>
                        <a:spLocks noChangeArrowheads="1"/>
                      </p:cNvSpPr>
                      <p:nvPr/>
                    </p:nvSpPr>
                    <p:spPr bwMode="auto">
                      <a:xfrm>
                        <a:off x="866" y="132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29" name="Oval 253">
                        <a:extLst>
                          <a:ext uri="{FF2B5EF4-FFF2-40B4-BE49-F238E27FC236}">
                            <a16:creationId xmlns:a16="http://schemas.microsoft.com/office/drawing/2014/main" id="{3A721901-34C7-981B-A0B8-87A62B94421C}"/>
                          </a:ext>
                        </a:extLst>
                      </p:cNvPr>
                      <p:cNvSpPr>
                        <a:spLocks noChangeArrowheads="1"/>
                      </p:cNvSpPr>
                      <p:nvPr/>
                    </p:nvSpPr>
                    <p:spPr bwMode="auto">
                      <a:xfrm>
                        <a:off x="853" y="132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30" name="Oval 254">
                        <a:extLst>
                          <a:ext uri="{FF2B5EF4-FFF2-40B4-BE49-F238E27FC236}">
                            <a16:creationId xmlns:a16="http://schemas.microsoft.com/office/drawing/2014/main" id="{5CDF760E-CF74-6224-8B7D-D721593200D3}"/>
                          </a:ext>
                        </a:extLst>
                      </p:cNvPr>
                      <p:cNvSpPr>
                        <a:spLocks noChangeArrowheads="1"/>
                      </p:cNvSpPr>
                      <p:nvPr/>
                    </p:nvSpPr>
                    <p:spPr bwMode="auto">
                      <a:xfrm>
                        <a:off x="846" y="132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31" name="Oval 255">
                        <a:extLst>
                          <a:ext uri="{FF2B5EF4-FFF2-40B4-BE49-F238E27FC236}">
                            <a16:creationId xmlns:a16="http://schemas.microsoft.com/office/drawing/2014/main" id="{56806977-8212-8298-A8BB-90F9D7E9AD5B}"/>
                          </a:ext>
                        </a:extLst>
                      </p:cNvPr>
                      <p:cNvSpPr>
                        <a:spLocks noChangeArrowheads="1"/>
                      </p:cNvSpPr>
                      <p:nvPr/>
                    </p:nvSpPr>
                    <p:spPr bwMode="auto">
                      <a:xfrm>
                        <a:off x="840" y="132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32" name="Oval 256">
                        <a:extLst>
                          <a:ext uri="{FF2B5EF4-FFF2-40B4-BE49-F238E27FC236}">
                            <a16:creationId xmlns:a16="http://schemas.microsoft.com/office/drawing/2014/main" id="{5D0948F7-17B0-F86B-CFBB-1EDBF259602B}"/>
                          </a:ext>
                        </a:extLst>
                      </p:cNvPr>
                      <p:cNvSpPr>
                        <a:spLocks noChangeArrowheads="1"/>
                      </p:cNvSpPr>
                      <p:nvPr/>
                    </p:nvSpPr>
                    <p:spPr bwMode="auto">
                      <a:xfrm>
                        <a:off x="827" y="132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6033" name="Group 257">
                      <a:extLst>
                        <a:ext uri="{FF2B5EF4-FFF2-40B4-BE49-F238E27FC236}">
                          <a16:creationId xmlns:a16="http://schemas.microsoft.com/office/drawing/2014/main" id="{1B16BFC8-EEC7-6400-F015-4498B159EB77}"/>
                        </a:ext>
                      </a:extLst>
                    </p:cNvPr>
                    <p:cNvGrpSpPr>
                      <a:grpSpLocks/>
                    </p:cNvGrpSpPr>
                    <p:nvPr/>
                  </p:nvGrpSpPr>
                  <p:grpSpPr bwMode="auto">
                    <a:xfrm>
                      <a:off x="545" y="1328"/>
                      <a:ext cx="67" cy="23"/>
                      <a:chOff x="545" y="1328"/>
                      <a:chExt cx="67" cy="23"/>
                    </a:xfrm>
                  </p:grpSpPr>
                  <p:sp>
                    <p:nvSpPr>
                      <p:cNvPr id="76034" name="Oval 258">
                        <a:extLst>
                          <a:ext uri="{FF2B5EF4-FFF2-40B4-BE49-F238E27FC236}">
                            <a16:creationId xmlns:a16="http://schemas.microsoft.com/office/drawing/2014/main" id="{86A8E81C-991D-C1FB-F208-331C44B256FE}"/>
                          </a:ext>
                        </a:extLst>
                      </p:cNvPr>
                      <p:cNvSpPr>
                        <a:spLocks noChangeArrowheads="1"/>
                      </p:cNvSpPr>
                      <p:nvPr/>
                    </p:nvSpPr>
                    <p:spPr bwMode="auto">
                      <a:xfrm>
                        <a:off x="596" y="132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35" name="Oval 259">
                        <a:extLst>
                          <a:ext uri="{FF2B5EF4-FFF2-40B4-BE49-F238E27FC236}">
                            <a16:creationId xmlns:a16="http://schemas.microsoft.com/office/drawing/2014/main" id="{0205F50F-A028-E0FD-4BD6-639A35C3EFFA}"/>
                          </a:ext>
                        </a:extLst>
                      </p:cNvPr>
                      <p:cNvSpPr>
                        <a:spLocks noChangeArrowheads="1"/>
                      </p:cNvSpPr>
                      <p:nvPr/>
                    </p:nvSpPr>
                    <p:spPr bwMode="auto">
                      <a:xfrm>
                        <a:off x="583" y="132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36" name="Oval 260">
                        <a:extLst>
                          <a:ext uri="{FF2B5EF4-FFF2-40B4-BE49-F238E27FC236}">
                            <a16:creationId xmlns:a16="http://schemas.microsoft.com/office/drawing/2014/main" id="{ED782109-33F3-FCAC-4DF3-3530FFFBF09B}"/>
                          </a:ext>
                        </a:extLst>
                      </p:cNvPr>
                      <p:cNvSpPr>
                        <a:spLocks noChangeArrowheads="1"/>
                      </p:cNvSpPr>
                      <p:nvPr/>
                    </p:nvSpPr>
                    <p:spPr bwMode="auto">
                      <a:xfrm>
                        <a:off x="577" y="132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37" name="Oval 261">
                        <a:extLst>
                          <a:ext uri="{FF2B5EF4-FFF2-40B4-BE49-F238E27FC236}">
                            <a16:creationId xmlns:a16="http://schemas.microsoft.com/office/drawing/2014/main" id="{CD26019D-E809-94FC-827E-7E4A291F8C18}"/>
                          </a:ext>
                        </a:extLst>
                      </p:cNvPr>
                      <p:cNvSpPr>
                        <a:spLocks noChangeArrowheads="1"/>
                      </p:cNvSpPr>
                      <p:nvPr/>
                    </p:nvSpPr>
                    <p:spPr bwMode="auto">
                      <a:xfrm>
                        <a:off x="564" y="132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38" name="Oval 262">
                        <a:extLst>
                          <a:ext uri="{FF2B5EF4-FFF2-40B4-BE49-F238E27FC236}">
                            <a16:creationId xmlns:a16="http://schemas.microsoft.com/office/drawing/2014/main" id="{076F89BD-FCD9-E4CA-FC04-6D40FA8729FE}"/>
                          </a:ext>
                        </a:extLst>
                      </p:cNvPr>
                      <p:cNvSpPr>
                        <a:spLocks noChangeArrowheads="1"/>
                      </p:cNvSpPr>
                      <p:nvPr/>
                    </p:nvSpPr>
                    <p:spPr bwMode="auto">
                      <a:xfrm>
                        <a:off x="557" y="132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39" name="Oval 263">
                        <a:extLst>
                          <a:ext uri="{FF2B5EF4-FFF2-40B4-BE49-F238E27FC236}">
                            <a16:creationId xmlns:a16="http://schemas.microsoft.com/office/drawing/2014/main" id="{0F2811B7-2D6C-9C71-27B0-9AF561E003D5}"/>
                          </a:ext>
                        </a:extLst>
                      </p:cNvPr>
                      <p:cNvSpPr>
                        <a:spLocks noChangeArrowheads="1"/>
                      </p:cNvSpPr>
                      <p:nvPr/>
                    </p:nvSpPr>
                    <p:spPr bwMode="auto">
                      <a:xfrm>
                        <a:off x="545" y="1335"/>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sp>
              <p:nvSpPr>
                <p:cNvPr id="76040" name="Freeform 264">
                  <a:extLst>
                    <a:ext uri="{FF2B5EF4-FFF2-40B4-BE49-F238E27FC236}">
                      <a16:creationId xmlns:a16="http://schemas.microsoft.com/office/drawing/2014/main" id="{A0122E34-4623-8CC4-BCED-F849032ED3F4}"/>
                    </a:ext>
                  </a:extLst>
                </p:cNvPr>
                <p:cNvSpPr>
                  <a:spLocks/>
                </p:cNvSpPr>
                <p:nvPr/>
              </p:nvSpPr>
              <p:spPr bwMode="auto">
                <a:xfrm>
                  <a:off x="396" y="1254"/>
                  <a:ext cx="833" cy="111"/>
                </a:xfrm>
                <a:custGeom>
                  <a:avLst/>
                  <a:gdLst>
                    <a:gd name="T0" fmla="*/ 0 w 833"/>
                    <a:gd name="T1" fmla="*/ 0 h 111"/>
                    <a:gd name="T2" fmla="*/ 70 w 833"/>
                    <a:gd name="T3" fmla="*/ 64 h 111"/>
                    <a:gd name="T4" fmla="*/ 76 w 833"/>
                    <a:gd name="T5" fmla="*/ 71 h 111"/>
                    <a:gd name="T6" fmla="*/ 76 w 833"/>
                    <a:gd name="T7" fmla="*/ 77 h 111"/>
                    <a:gd name="T8" fmla="*/ 82 w 833"/>
                    <a:gd name="T9" fmla="*/ 77 h 111"/>
                    <a:gd name="T10" fmla="*/ 89 w 833"/>
                    <a:gd name="T11" fmla="*/ 83 h 111"/>
                    <a:gd name="T12" fmla="*/ 95 w 833"/>
                    <a:gd name="T13" fmla="*/ 83 h 111"/>
                    <a:gd name="T14" fmla="*/ 102 w 833"/>
                    <a:gd name="T15" fmla="*/ 83 h 111"/>
                    <a:gd name="T16" fmla="*/ 108 w 833"/>
                    <a:gd name="T17" fmla="*/ 83 h 111"/>
                    <a:gd name="T18" fmla="*/ 755 w 833"/>
                    <a:gd name="T19" fmla="*/ 83 h 111"/>
                    <a:gd name="T20" fmla="*/ 767 w 833"/>
                    <a:gd name="T21" fmla="*/ 83 h 111"/>
                    <a:gd name="T22" fmla="*/ 786 w 833"/>
                    <a:gd name="T23" fmla="*/ 83 h 111"/>
                    <a:gd name="T24" fmla="*/ 812 w 833"/>
                    <a:gd name="T25" fmla="*/ 77 h 111"/>
                    <a:gd name="T26" fmla="*/ 812 w 833"/>
                    <a:gd name="T27" fmla="*/ 83 h 111"/>
                    <a:gd name="T28" fmla="*/ 819 w 833"/>
                    <a:gd name="T29" fmla="*/ 83 h 111"/>
                    <a:gd name="T30" fmla="*/ 825 w 833"/>
                    <a:gd name="T31" fmla="*/ 90 h 111"/>
                    <a:gd name="T32" fmla="*/ 832 w 833"/>
                    <a:gd name="T33" fmla="*/ 97 h 111"/>
                    <a:gd name="T34" fmla="*/ 832 w 833"/>
                    <a:gd name="T35" fmla="*/ 103 h 111"/>
                    <a:gd name="T36" fmla="*/ 825 w 833"/>
                    <a:gd name="T37" fmla="*/ 103 h 111"/>
                    <a:gd name="T38" fmla="*/ 819 w 833"/>
                    <a:gd name="T39" fmla="*/ 110 h 111"/>
                    <a:gd name="T40" fmla="*/ 812 w 833"/>
                    <a:gd name="T41" fmla="*/ 110 h 111"/>
                    <a:gd name="T42" fmla="*/ 806 w 833"/>
                    <a:gd name="T43" fmla="*/ 103 h 111"/>
                    <a:gd name="T44" fmla="*/ 799 w 833"/>
                    <a:gd name="T45" fmla="*/ 97 h 111"/>
                    <a:gd name="T46" fmla="*/ 793 w 833"/>
                    <a:gd name="T47" fmla="*/ 90 h 111"/>
                    <a:gd name="T48" fmla="*/ 786 w 833"/>
                    <a:gd name="T49" fmla="*/ 90 h 111"/>
                    <a:gd name="T50" fmla="*/ 780 w 833"/>
                    <a:gd name="T51" fmla="*/ 83 h 111"/>
                    <a:gd name="T52" fmla="*/ 774 w 833"/>
                    <a:gd name="T53" fmla="*/ 83 h 111"/>
                    <a:gd name="T54" fmla="*/ 761 w 833"/>
                    <a:gd name="T55" fmla="*/ 83 h 111"/>
                    <a:gd name="T56" fmla="*/ 755 w 833"/>
                    <a:gd name="T57" fmla="*/ 90 h 111"/>
                    <a:gd name="T58" fmla="*/ 749 w 833"/>
                    <a:gd name="T59" fmla="*/ 90 h 111"/>
                    <a:gd name="T60" fmla="*/ 108 w 833"/>
                    <a:gd name="T61" fmla="*/ 90 h 111"/>
                    <a:gd name="T62" fmla="*/ 102 w 833"/>
                    <a:gd name="T63" fmla="*/ 90 h 111"/>
                    <a:gd name="T64" fmla="*/ 95 w 833"/>
                    <a:gd name="T65" fmla="*/ 90 h 111"/>
                    <a:gd name="T66" fmla="*/ 89 w 833"/>
                    <a:gd name="T67" fmla="*/ 90 h 111"/>
                    <a:gd name="T68" fmla="*/ 82 w 833"/>
                    <a:gd name="T69" fmla="*/ 90 h 111"/>
                    <a:gd name="T70" fmla="*/ 76 w 833"/>
                    <a:gd name="T71" fmla="*/ 90 h 111"/>
                    <a:gd name="T72" fmla="*/ 70 w 833"/>
                    <a:gd name="T73" fmla="*/ 90 h 111"/>
                    <a:gd name="T74" fmla="*/ 12 w 833"/>
                    <a:gd name="T75" fmla="*/ 26 h 111"/>
                    <a:gd name="T76" fmla="*/ 0 w 833"/>
                    <a:gd name="T7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33" h="111">
                      <a:moveTo>
                        <a:pt x="0" y="0"/>
                      </a:moveTo>
                      <a:lnTo>
                        <a:pt x="70" y="64"/>
                      </a:lnTo>
                      <a:lnTo>
                        <a:pt x="76" y="71"/>
                      </a:lnTo>
                      <a:lnTo>
                        <a:pt x="76" y="77"/>
                      </a:lnTo>
                      <a:lnTo>
                        <a:pt x="82" y="77"/>
                      </a:lnTo>
                      <a:lnTo>
                        <a:pt x="89" y="83"/>
                      </a:lnTo>
                      <a:lnTo>
                        <a:pt x="95" y="83"/>
                      </a:lnTo>
                      <a:lnTo>
                        <a:pt x="102" y="83"/>
                      </a:lnTo>
                      <a:lnTo>
                        <a:pt x="108" y="83"/>
                      </a:lnTo>
                      <a:lnTo>
                        <a:pt x="755" y="83"/>
                      </a:lnTo>
                      <a:lnTo>
                        <a:pt x="767" y="83"/>
                      </a:lnTo>
                      <a:lnTo>
                        <a:pt x="786" y="83"/>
                      </a:lnTo>
                      <a:lnTo>
                        <a:pt x="812" y="77"/>
                      </a:lnTo>
                      <a:lnTo>
                        <a:pt x="812" y="83"/>
                      </a:lnTo>
                      <a:lnTo>
                        <a:pt x="819" y="83"/>
                      </a:lnTo>
                      <a:lnTo>
                        <a:pt x="825" y="90"/>
                      </a:lnTo>
                      <a:lnTo>
                        <a:pt x="832" y="97"/>
                      </a:lnTo>
                      <a:lnTo>
                        <a:pt x="832" y="103"/>
                      </a:lnTo>
                      <a:lnTo>
                        <a:pt x="825" y="103"/>
                      </a:lnTo>
                      <a:lnTo>
                        <a:pt x="819" y="110"/>
                      </a:lnTo>
                      <a:lnTo>
                        <a:pt x="812" y="110"/>
                      </a:lnTo>
                      <a:lnTo>
                        <a:pt x="806" y="103"/>
                      </a:lnTo>
                      <a:lnTo>
                        <a:pt x="799" y="97"/>
                      </a:lnTo>
                      <a:lnTo>
                        <a:pt x="793" y="90"/>
                      </a:lnTo>
                      <a:lnTo>
                        <a:pt x="786" y="90"/>
                      </a:lnTo>
                      <a:lnTo>
                        <a:pt x="780" y="83"/>
                      </a:lnTo>
                      <a:lnTo>
                        <a:pt x="774" y="83"/>
                      </a:lnTo>
                      <a:lnTo>
                        <a:pt x="761" y="83"/>
                      </a:lnTo>
                      <a:lnTo>
                        <a:pt x="755" y="90"/>
                      </a:lnTo>
                      <a:lnTo>
                        <a:pt x="749" y="90"/>
                      </a:lnTo>
                      <a:lnTo>
                        <a:pt x="108" y="90"/>
                      </a:lnTo>
                      <a:lnTo>
                        <a:pt x="102" y="90"/>
                      </a:lnTo>
                      <a:lnTo>
                        <a:pt x="95" y="90"/>
                      </a:lnTo>
                      <a:lnTo>
                        <a:pt x="89" y="90"/>
                      </a:lnTo>
                      <a:lnTo>
                        <a:pt x="82" y="90"/>
                      </a:lnTo>
                      <a:lnTo>
                        <a:pt x="76" y="90"/>
                      </a:lnTo>
                      <a:lnTo>
                        <a:pt x="70" y="90"/>
                      </a:lnTo>
                      <a:lnTo>
                        <a:pt x="12" y="26"/>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41" name="Freeform 265">
                  <a:extLst>
                    <a:ext uri="{FF2B5EF4-FFF2-40B4-BE49-F238E27FC236}">
                      <a16:creationId xmlns:a16="http://schemas.microsoft.com/office/drawing/2014/main" id="{781F25ED-F1ED-84E1-F3B3-99E6CF85F174}"/>
                    </a:ext>
                  </a:extLst>
                </p:cNvPr>
                <p:cNvSpPr>
                  <a:spLocks/>
                </p:cNvSpPr>
                <p:nvPr/>
              </p:nvSpPr>
              <p:spPr bwMode="auto">
                <a:xfrm>
                  <a:off x="396" y="1254"/>
                  <a:ext cx="833" cy="111"/>
                </a:xfrm>
                <a:custGeom>
                  <a:avLst/>
                  <a:gdLst>
                    <a:gd name="T0" fmla="*/ 0 w 833"/>
                    <a:gd name="T1" fmla="*/ 0 h 111"/>
                    <a:gd name="T2" fmla="*/ 70 w 833"/>
                    <a:gd name="T3" fmla="*/ 64 h 111"/>
                    <a:gd name="T4" fmla="*/ 76 w 833"/>
                    <a:gd name="T5" fmla="*/ 71 h 111"/>
                    <a:gd name="T6" fmla="*/ 76 w 833"/>
                    <a:gd name="T7" fmla="*/ 77 h 111"/>
                    <a:gd name="T8" fmla="*/ 82 w 833"/>
                    <a:gd name="T9" fmla="*/ 77 h 111"/>
                    <a:gd name="T10" fmla="*/ 89 w 833"/>
                    <a:gd name="T11" fmla="*/ 83 h 111"/>
                    <a:gd name="T12" fmla="*/ 95 w 833"/>
                    <a:gd name="T13" fmla="*/ 83 h 111"/>
                    <a:gd name="T14" fmla="*/ 102 w 833"/>
                    <a:gd name="T15" fmla="*/ 83 h 111"/>
                    <a:gd name="T16" fmla="*/ 108 w 833"/>
                    <a:gd name="T17" fmla="*/ 83 h 111"/>
                    <a:gd name="T18" fmla="*/ 755 w 833"/>
                    <a:gd name="T19" fmla="*/ 83 h 111"/>
                    <a:gd name="T20" fmla="*/ 767 w 833"/>
                    <a:gd name="T21" fmla="*/ 83 h 111"/>
                    <a:gd name="T22" fmla="*/ 786 w 833"/>
                    <a:gd name="T23" fmla="*/ 83 h 111"/>
                    <a:gd name="T24" fmla="*/ 812 w 833"/>
                    <a:gd name="T25" fmla="*/ 77 h 111"/>
                    <a:gd name="T26" fmla="*/ 812 w 833"/>
                    <a:gd name="T27" fmla="*/ 83 h 111"/>
                    <a:gd name="T28" fmla="*/ 819 w 833"/>
                    <a:gd name="T29" fmla="*/ 83 h 111"/>
                    <a:gd name="T30" fmla="*/ 825 w 833"/>
                    <a:gd name="T31" fmla="*/ 90 h 111"/>
                    <a:gd name="T32" fmla="*/ 832 w 833"/>
                    <a:gd name="T33" fmla="*/ 97 h 111"/>
                    <a:gd name="T34" fmla="*/ 832 w 833"/>
                    <a:gd name="T35" fmla="*/ 103 h 111"/>
                    <a:gd name="T36" fmla="*/ 825 w 833"/>
                    <a:gd name="T37" fmla="*/ 103 h 111"/>
                    <a:gd name="T38" fmla="*/ 819 w 833"/>
                    <a:gd name="T39" fmla="*/ 110 h 111"/>
                    <a:gd name="T40" fmla="*/ 812 w 833"/>
                    <a:gd name="T41" fmla="*/ 110 h 111"/>
                    <a:gd name="T42" fmla="*/ 806 w 833"/>
                    <a:gd name="T43" fmla="*/ 103 h 111"/>
                    <a:gd name="T44" fmla="*/ 799 w 833"/>
                    <a:gd name="T45" fmla="*/ 97 h 111"/>
                    <a:gd name="T46" fmla="*/ 793 w 833"/>
                    <a:gd name="T47" fmla="*/ 90 h 111"/>
                    <a:gd name="T48" fmla="*/ 786 w 833"/>
                    <a:gd name="T49" fmla="*/ 90 h 111"/>
                    <a:gd name="T50" fmla="*/ 780 w 833"/>
                    <a:gd name="T51" fmla="*/ 83 h 111"/>
                    <a:gd name="T52" fmla="*/ 774 w 833"/>
                    <a:gd name="T53" fmla="*/ 83 h 111"/>
                    <a:gd name="T54" fmla="*/ 761 w 833"/>
                    <a:gd name="T55" fmla="*/ 83 h 111"/>
                    <a:gd name="T56" fmla="*/ 755 w 833"/>
                    <a:gd name="T57" fmla="*/ 90 h 111"/>
                    <a:gd name="T58" fmla="*/ 749 w 833"/>
                    <a:gd name="T59" fmla="*/ 90 h 111"/>
                    <a:gd name="T60" fmla="*/ 108 w 833"/>
                    <a:gd name="T61" fmla="*/ 90 h 111"/>
                    <a:gd name="T62" fmla="*/ 102 w 833"/>
                    <a:gd name="T63" fmla="*/ 90 h 111"/>
                    <a:gd name="T64" fmla="*/ 95 w 833"/>
                    <a:gd name="T65" fmla="*/ 90 h 111"/>
                    <a:gd name="T66" fmla="*/ 89 w 833"/>
                    <a:gd name="T67" fmla="*/ 90 h 111"/>
                    <a:gd name="T68" fmla="*/ 82 w 833"/>
                    <a:gd name="T69" fmla="*/ 90 h 111"/>
                    <a:gd name="T70" fmla="*/ 76 w 833"/>
                    <a:gd name="T71" fmla="*/ 90 h 111"/>
                    <a:gd name="T72" fmla="*/ 70 w 833"/>
                    <a:gd name="T73" fmla="*/ 90 h 111"/>
                    <a:gd name="T74" fmla="*/ 12 w 833"/>
                    <a:gd name="T75" fmla="*/ 26 h 111"/>
                    <a:gd name="T76" fmla="*/ 0 w 833"/>
                    <a:gd name="T7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33" h="111">
                      <a:moveTo>
                        <a:pt x="0" y="0"/>
                      </a:moveTo>
                      <a:lnTo>
                        <a:pt x="70" y="64"/>
                      </a:lnTo>
                      <a:lnTo>
                        <a:pt x="76" y="71"/>
                      </a:lnTo>
                      <a:lnTo>
                        <a:pt x="76" y="77"/>
                      </a:lnTo>
                      <a:lnTo>
                        <a:pt x="82" y="77"/>
                      </a:lnTo>
                      <a:lnTo>
                        <a:pt x="89" y="83"/>
                      </a:lnTo>
                      <a:lnTo>
                        <a:pt x="95" y="83"/>
                      </a:lnTo>
                      <a:lnTo>
                        <a:pt x="102" y="83"/>
                      </a:lnTo>
                      <a:lnTo>
                        <a:pt x="108" y="83"/>
                      </a:lnTo>
                      <a:lnTo>
                        <a:pt x="755" y="83"/>
                      </a:lnTo>
                      <a:lnTo>
                        <a:pt x="767" y="83"/>
                      </a:lnTo>
                      <a:lnTo>
                        <a:pt x="786" y="83"/>
                      </a:lnTo>
                      <a:lnTo>
                        <a:pt x="812" y="77"/>
                      </a:lnTo>
                      <a:lnTo>
                        <a:pt x="812" y="83"/>
                      </a:lnTo>
                      <a:lnTo>
                        <a:pt x="819" y="83"/>
                      </a:lnTo>
                      <a:lnTo>
                        <a:pt x="825" y="90"/>
                      </a:lnTo>
                      <a:lnTo>
                        <a:pt x="832" y="97"/>
                      </a:lnTo>
                      <a:lnTo>
                        <a:pt x="832" y="103"/>
                      </a:lnTo>
                      <a:lnTo>
                        <a:pt x="825" y="103"/>
                      </a:lnTo>
                      <a:lnTo>
                        <a:pt x="819" y="110"/>
                      </a:lnTo>
                      <a:lnTo>
                        <a:pt x="812" y="110"/>
                      </a:lnTo>
                      <a:lnTo>
                        <a:pt x="806" y="103"/>
                      </a:lnTo>
                      <a:lnTo>
                        <a:pt x="799" y="97"/>
                      </a:lnTo>
                      <a:lnTo>
                        <a:pt x="793" y="90"/>
                      </a:lnTo>
                      <a:lnTo>
                        <a:pt x="786" y="90"/>
                      </a:lnTo>
                      <a:lnTo>
                        <a:pt x="780" y="83"/>
                      </a:lnTo>
                      <a:lnTo>
                        <a:pt x="774" y="83"/>
                      </a:lnTo>
                      <a:lnTo>
                        <a:pt x="761" y="83"/>
                      </a:lnTo>
                      <a:lnTo>
                        <a:pt x="755" y="90"/>
                      </a:lnTo>
                      <a:lnTo>
                        <a:pt x="749" y="90"/>
                      </a:lnTo>
                      <a:lnTo>
                        <a:pt x="108" y="90"/>
                      </a:lnTo>
                      <a:lnTo>
                        <a:pt x="102" y="90"/>
                      </a:lnTo>
                      <a:lnTo>
                        <a:pt x="95" y="90"/>
                      </a:lnTo>
                      <a:lnTo>
                        <a:pt x="89" y="90"/>
                      </a:lnTo>
                      <a:lnTo>
                        <a:pt x="82" y="90"/>
                      </a:lnTo>
                      <a:lnTo>
                        <a:pt x="76" y="90"/>
                      </a:lnTo>
                      <a:lnTo>
                        <a:pt x="70" y="90"/>
                      </a:lnTo>
                      <a:lnTo>
                        <a:pt x="12" y="26"/>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042" name="Group 266">
                  <a:extLst>
                    <a:ext uri="{FF2B5EF4-FFF2-40B4-BE49-F238E27FC236}">
                      <a16:creationId xmlns:a16="http://schemas.microsoft.com/office/drawing/2014/main" id="{728FAF2D-3179-8CCA-2C36-20CB976BA4BC}"/>
                    </a:ext>
                  </a:extLst>
                </p:cNvPr>
                <p:cNvGrpSpPr>
                  <a:grpSpLocks/>
                </p:cNvGrpSpPr>
                <p:nvPr/>
              </p:nvGrpSpPr>
              <p:grpSpPr bwMode="auto">
                <a:xfrm>
                  <a:off x="1181" y="1321"/>
                  <a:ext cx="30" cy="17"/>
                  <a:chOff x="1181" y="1321"/>
                  <a:chExt cx="30" cy="17"/>
                </a:xfrm>
              </p:grpSpPr>
              <p:sp>
                <p:nvSpPr>
                  <p:cNvPr id="76043" name="Freeform 267">
                    <a:extLst>
                      <a:ext uri="{FF2B5EF4-FFF2-40B4-BE49-F238E27FC236}">
                        <a16:creationId xmlns:a16="http://schemas.microsoft.com/office/drawing/2014/main" id="{5AAE5BE6-95DD-4EB6-1546-1113C8AAC7E2}"/>
                      </a:ext>
                    </a:extLst>
                  </p:cNvPr>
                  <p:cNvSpPr>
                    <a:spLocks/>
                  </p:cNvSpPr>
                  <p:nvPr/>
                </p:nvSpPr>
                <p:spPr bwMode="auto">
                  <a:xfrm>
                    <a:off x="1181" y="1321"/>
                    <a:ext cx="17" cy="17"/>
                  </a:xfrm>
                  <a:custGeom>
                    <a:avLst/>
                    <a:gdLst>
                      <a:gd name="T0" fmla="*/ 0 w 17"/>
                      <a:gd name="T1" fmla="*/ 0 h 17"/>
                      <a:gd name="T2" fmla="*/ 8 w 17"/>
                      <a:gd name="T3" fmla="*/ 0 h 17"/>
                      <a:gd name="T4" fmla="*/ 16 w 17"/>
                      <a:gd name="T5" fmla="*/ 16 h 17"/>
                      <a:gd name="T6" fmla="*/ 0 w 17"/>
                      <a:gd name="T7" fmla="*/ 16 h 17"/>
                      <a:gd name="T8" fmla="*/ 0 w 17"/>
                      <a:gd name="T9" fmla="*/ 0 h 17"/>
                    </a:gdLst>
                    <a:ahLst/>
                    <a:cxnLst>
                      <a:cxn ang="0">
                        <a:pos x="T0" y="T1"/>
                      </a:cxn>
                      <a:cxn ang="0">
                        <a:pos x="T2" y="T3"/>
                      </a:cxn>
                      <a:cxn ang="0">
                        <a:pos x="T4" y="T5"/>
                      </a:cxn>
                      <a:cxn ang="0">
                        <a:pos x="T6" y="T7"/>
                      </a:cxn>
                      <a:cxn ang="0">
                        <a:pos x="T8" y="T9"/>
                      </a:cxn>
                    </a:cxnLst>
                    <a:rect l="0" t="0" r="r" b="b"/>
                    <a:pathLst>
                      <a:path w="17" h="17">
                        <a:moveTo>
                          <a:pt x="0" y="0"/>
                        </a:moveTo>
                        <a:lnTo>
                          <a:pt x="8" y="0"/>
                        </a:lnTo>
                        <a:lnTo>
                          <a:pt x="16" y="16"/>
                        </a:lnTo>
                        <a:lnTo>
                          <a:pt x="0" y="16"/>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44" name="Freeform 268">
                    <a:extLst>
                      <a:ext uri="{FF2B5EF4-FFF2-40B4-BE49-F238E27FC236}">
                        <a16:creationId xmlns:a16="http://schemas.microsoft.com/office/drawing/2014/main" id="{6D834499-8CB2-2458-6D0A-6D963F6EA478}"/>
                      </a:ext>
                    </a:extLst>
                  </p:cNvPr>
                  <p:cNvSpPr>
                    <a:spLocks/>
                  </p:cNvSpPr>
                  <p:nvPr/>
                </p:nvSpPr>
                <p:spPr bwMode="auto">
                  <a:xfrm>
                    <a:off x="1181" y="1321"/>
                    <a:ext cx="17" cy="17"/>
                  </a:xfrm>
                  <a:custGeom>
                    <a:avLst/>
                    <a:gdLst>
                      <a:gd name="T0" fmla="*/ 0 w 17"/>
                      <a:gd name="T1" fmla="*/ 0 h 17"/>
                      <a:gd name="T2" fmla="*/ 8 w 17"/>
                      <a:gd name="T3" fmla="*/ 0 h 17"/>
                      <a:gd name="T4" fmla="*/ 16 w 17"/>
                      <a:gd name="T5" fmla="*/ 16 h 17"/>
                      <a:gd name="T6" fmla="*/ 0 w 17"/>
                      <a:gd name="T7" fmla="*/ 16 h 17"/>
                      <a:gd name="T8" fmla="*/ 0 w 17"/>
                      <a:gd name="T9" fmla="*/ 0 h 17"/>
                    </a:gdLst>
                    <a:ahLst/>
                    <a:cxnLst>
                      <a:cxn ang="0">
                        <a:pos x="T0" y="T1"/>
                      </a:cxn>
                      <a:cxn ang="0">
                        <a:pos x="T2" y="T3"/>
                      </a:cxn>
                      <a:cxn ang="0">
                        <a:pos x="T4" y="T5"/>
                      </a:cxn>
                      <a:cxn ang="0">
                        <a:pos x="T6" y="T7"/>
                      </a:cxn>
                      <a:cxn ang="0">
                        <a:pos x="T8" y="T9"/>
                      </a:cxn>
                    </a:cxnLst>
                    <a:rect l="0" t="0" r="r" b="b"/>
                    <a:pathLst>
                      <a:path w="17" h="17">
                        <a:moveTo>
                          <a:pt x="0" y="0"/>
                        </a:moveTo>
                        <a:lnTo>
                          <a:pt x="8" y="0"/>
                        </a:lnTo>
                        <a:lnTo>
                          <a:pt x="16" y="16"/>
                        </a:lnTo>
                        <a:lnTo>
                          <a:pt x="0" y="16"/>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45" name="Freeform 269">
                    <a:extLst>
                      <a:ext uri="{FF2B5EF4-FFF2-40B4-BE49-F238E27FC236}">
                        <a16:creationId xmlns:a16="http://schemas.microsoft.com/office/drawing/2014/main" id="{1833BFC3-FD0B-0E04-32FD-CAED55B92CA6}"/>
                      </a:ext>
                    </a:extLst>
                  </p:cNvPr>
                  <p:cNvSpPr>
                    <a:spLocks/>
                  </p:cNvSpPr>
                  <p:nvPr/>
                </p:nvSpPr>
                <p:spPr bwMode="auto">
                  <a:xfrm>
                    <a:off x="1187" y="1321"/>
                    <a:ext cx="17" cy="17"/>
                  </a:xfrm>
                  <a:custGeom>
                    <a:avLst/>
                    <a:gdLst>
                      <a:gd name="T0" fmla="*/ 0 w 17"/>
                      <a:gd name="T1" fmla="*/ 0 h 17"/>
                      <a:gd name="T2" fmla="*/ 8 w 17"/>
                      <a:gd name="T3" fmla="*/ 0 h 17"/>
                      <a:gd name="T4" fmla="*/ 16 w 17"/>
                      <a:gd name="T5" fmla="*/ 16 h 17"/>
                      <a:gd name="T6" fmla="*/ 8 w 17"/>
                      <a:gd name="T7" fmla="*/ 16 h 17"/>
                      <a:gd name="T8" fmla="*/ 0 w 17"/>
                      <a:gd name="T9" fmla="*/ 0 h 17"/>
                    </a:gdLst>
                    <a:ahLst/>
                    <a:cxnLst>
                      <a:cxn ang="0">
                        <a:pos x="T0" y="T1"/>
                      </a:cxn>
                      <a:cxn ang="0">
                        <a:pos x="T2" y="T3"/>
                      </a:cxn>
                      <a:cxn ang="0">
                        <a:pos x="T4" y="T5"/>
                      </a:cxn>
                      <a:cxn ang="0">
                        <a:pos x="T6" y="T7"/>
                      </a:cxn>
                      <a:cxn ang="0">
                        <a:pos x="T8" y="T9"/>
                      </a:cxn>
                    </a:cxnLst>
                    <a:rect l="0" t="0" r="r" b="b"/>
                    <a:pathLst>
                      <a:path w="17" h="17">
                        <a:moveTo>
                          <a:pt x="0" y="0"/>
                        </a:moveTo>
                        <a:lnTo>
                          <a:pt x="8" y="0"/>
                        </a:lnTo>
                        <a:lnTo>
                          <a:pt x="16" y="16"/>
                        </a:lnTo>
                        <a:lnTo>
                          <a:pt x="8" y="16"/>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46" name="Freeform 270">
                    <a:extLst>
                      <a:ext uri="{FF2B5EF4-FFF2-40B4-BE49-F238E27FC236}">
                        <a16:creationId xmlns:a16="http://schemas.microsoft.com/office/drawing/2014/main" id="{5AF6DD88-D0EC-8270-F4AD-655AD6B30697}"/>
                      </a:ext>
                    </a:extLst>
                  </p:cNvPr>
                  <p:cNvSpPr>
                    <a:spLocks/>
                  </p:cNvSpPr>
                  <p:nvPr/>
                </p:nvSpPr>
                <p:spPr bwMode="auto">
                  <a:xfrm>
                    <a:off x="1187" y="1321"/>
                    <a:ext cx="17" cy="17"/>
                  </a:xfrm>
                  <a:custGeom>
                    <a:avLst/>
                    <a:gdLst>
                      <a:gd name="T0" fmla="*/ 0 w 17"/>
                      <a:gd name="T1" fmla="*/ 0 h 17"/>
                      <a:gd name="T2" fmla="*/ 8 w 17"/>
                      <a:gd name="T3" fmla="*/ 0 h 17"/>
                      <a:gd name="T4" fmla="*/ 16 w 17"/>
                      <a:gd name="T5" fmla="*/ 16 h 17"/>
                      <a:gd name="T6" fmla="*/ 8 w 17"/>
                      <a:gd name="T7" fmla="*/ 16 h 17"/>
                      <a:gd name="T8" fmla="*/ 0 w 17"/>
                      <a:gd name="T9" fmla="*/ 0 h 17"/>
                    </a:gdLst>
                    <a:ahLst/>
                    <a:cxnLst>
                      <a:cxn ang="0">
                        <a:pos x="T0" y="T1"/>
                      </a:cxn>
                      <a:cxn ang="0">
                        <a:pos x="T2" y="T3"/>
                      </a:cxn>
                      <a:cxn ang="0">
                        <a:pos x="T4" y="T5"/>
                      </a:cxn>
                      <a:cxn ang="0">
                        <a:pos x="T6" y="T7"/>
                      </a:cxn>
                      <a:cxn ang="0">
                        <a:pos x="T8" y="T9"/>
                      </a:cxn>
                    </a:cxnLst>
                    <a:rect l="0" t="0" r="r" b="b"/>
                    <a:pathLst>
                      <a:path w="17" h="17">
                        <a:moveTo>
                          <a:pt x="0" y="0"/>
                        </a:moveTo>
                        <a:lnTo>
                          <a:pt x="8" y="0"/>
                        </a:lnTo>
                        <a:lnTo>
                          <a:pt x="16" y="16"/>
                        </a:lnTo>
                        <a:lnTo>
                          <a:pt x="8" y="16"/>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47" name="Freeform 271">
                    <a:extLst>
                      <a:ext uri="{FF2B5EF4-FFF2-40B4-BE49-F238E27FC236}">
                        <a16:creationId xmlns:a16="http://schemas.microsoft.com/office/drawing/2014/main" id="{0D48717A-62E3-8C16-980D-D703F0141F1F}"/>
                      </a:ext>
                    </a:extLst>
                  </p:cNvPr>
                  <p:cNvSpPr>
                    <a:spLocks/>
                  </p:cNvSpPr>
                  <p:nvPr/>
                </p:nvSpPr>
                <p:spPr bwMode="auto">
                  <a:xfrm>
                    <a:off x="1194" y="1321"/>
                    <a:ext cx="17" cy="17"/>
                  </a:xfrm>
                  <a:custGeom>
                    <a:avLst/>
                    <a:gdLst>
                      <a:gd name="T0" fmla="*/ 0 w 17"/>
                      <a:gd name="T1" fmla="*/ 0 h 17"/>
                      <a:gd name="T2" fmla="*/ 8 w 17"/>
                      <a:gd name="T3" fmla="*/ 0 h 17"/>
                      <a:gd name="T4" fmla="*/ 8 w 17"/>
                      <a:gd name="T5" fmla="*/ 8 h 17"/>
                      <a:gd name="T6" fmla="*/ 16 w 17"/>
                      <a:gd name="T7" fmla="*/ 16 h 17"/>
                      <a:gd name="T8" fmla="*/ 8 w 17"/>
                      <a:gd name="T9" fmla="*/ 16 h 17"/>
                      <a:gd name="T10" fmla="*/ 0 w 17"/>
                      <a:gd name="T11" fmla="*/ 0 h 17"/>
                    </a:gdLst>
                    <a:ahLst/>
                    <a:cxnLst>
                      <a:cxn ang="0">
                        <a:pos x="T0" y="T1"/>
                      </a:cxn>
                      <a:cxn ang="0">
                        <a:pos x="T2" y="T3"/>
                      </a:cxn>
                      <a:cxn ang="0">
                        <a:pos x="T4" y="T5"/>
                      </a:cxn>
                      <a:cxn ang="0">
                        <a:pos x="T6" y="T7"/>
                      </a:cxn>
                      <a:cxn ang="0">
                        <a:pos x="T8" y="T9"/>
                      </a:cxn>
                      <a:cxn ang="0">
                        <a:pos x="T10" y="T11"/>
                      </a:cxn>
                    </a:cxnLst>
                    <a:rect l="0" t="0" r="r" b="b"/>
                    <a:pathLst>
                      <a:path w="17" h="17">
                        <a:moveTo>
                          <a:pt x="0" y="0"/>
                        </a:moveTo>
                        <a:lnTo>
                          <a:pt x="8" y="0"/>
                        </a:lnTo>
                        <a:lnTo>
                          <a:pt x="8" y="8"/>
                        </a:lnTo>
                        <a:lnTo>
                          <a:pt x="16" y="16"/>
                        </a:lnTo>
                        <a:lnTo>
                          <a:pt x="8" y="16"/>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48" name="Freeform 272">
                    <a:extLst>
                      <a:ext uri="{FF2B5EF4-FFF2-40B4-BE49-F238E27FC236}">
                        <a16:creationId xmlns:a16="http://schemas.microsoft.com/office/drawing/2014/main" id="{240571C5-112A-11FF-D44B-AB0194D033A6}"/>
                      </a:ext>
                    </a:extLst>
                  </p:cNvPr>
                  <p:cNvSpPr>
                    <a:spLocks/>
                  </p:cNvSpPr>
                  <p:nvPr/>
                </p:nvSpPr>
                <p:spPr bwMode="auto">
                  <a:xfrm>
                    <a:off x="1194" y="1321"/>
                    <a:ext cx="17" cy="17"/>
                  </a:xfrm>
                  <a:custGeom>
                    <a:avLst/>
                    <a:gdLst>
                      <a:gd name="T0" fmla="*/ 0 w 17"/>
                      <a:gd name="T1" fmla="*/ 0 h 17"/>
                      <a:gd name="T2" fmla="*/ 8 w 17"/>
                      <a:gd name="T3" fmla="*/ 0 h 17"/>
                      <a:gd name="T4" fmla="*/ 8 w 17"/>
                      <a:gd name="T5" fmla="*/ 8 h 17"/>
                      <a:gd name="T6" fmla="*/ 16 w 17"/>
                      <a:gd name="T7" fmla="*/ 16 h 17"/>
                      <a:gd name="T8" fmla="*/ 8 w 17"/>
                      <a:gd name="T9" fmla="*/ 16 h 17"/>
                      <a:gd name="T10" fmla="*/ 0 w 17"/>
                      <a:gd name="T11" fmla="*/ 0 h 17"/>
                    </a:gdLst>
                    <a:ahLst/>
                    <a:cxnLst>
                      <a:cxn ang="0">
                        <a:pos x="T0" y="T1"/>
                      </a:cxn>
                      <a:cxn ang="0">
                        <a:pos x="T2" y="T3"/>
                      </a:cxn>
                      <a:cxn ang="0">
                        <a:pos x="T4" y="T5"/>
                      </a:cxn>
                      <a:cxn ang="0">
                        <a:pos x="T6" y="T7"/>
                      </a:cxn>
                      <a:cxn ang="0">
                        <a:pos x="T8" y="T9"/>
                      </a:cxn>
                      <a:cxn ang="0">
                        <a:pos x="T10" y="T11"/>
                      </a:cxn>
                    </a:cxnLst>
                    <a:rect l="0" t="0" r="r" b="b"/>
                    <a:pathLst>
                      <a:path w="17" h="17">
                        <a:moveTo>
                          <a:pt x="0" y="0"/>
                        </a:moveTo>
                        <a:lnTo>
                          <a:pt x="8" y="0"/>
                        </a:lnTo>
                        <a:lnTo>
                          <a:pt x="8" y="8"/>
                        </a:lnTo>
                        <a:lnTo>
                          <a:pt x="16" y="16"/>
                        </a:lnTo>
                        <a:lnTo>
                          <a:pt x="8" y="16"/>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6049" name="Freeform 273">
                  <a:extLst>
                    <a:ext uri="{FF2B5EF4-FFF2-40B4-BE49-F238E27FC236}">
                      <a16:creationId xmlns:a16="http://schemas.microsoft.com/office/drawing/2014/main" id="{FEB826AB-E7C7-C6D4-59F8-0836B2EED617}"/>
                    </a:ext>
                  </a:extLst>
                </p:cNvPr>
                <p:cNvSpPr>
                  <a:spLocks/>
                </p:cNvSpPr>
                <p:nvPr/>
              </p:nvSpPr>
              <p:spPr bwMode="auto">
                <a:xfrm>
                  <a:off x="776" y="1342"/>
                  <a:ext cx="99" cy="17"/>
                </a:xfrm>
                <a:custGeom>
                  <a:avLst/>
                  <a:gdLst>
                    <a:gd name="T0" fmla="*/ 0 w 99"/>
                    <a:gd name="T1" fmla="*/ 0 h 17"/>
                    <a:gd name="T2" fmla="*/ 29 w 99"/>
                    <a:gd name="T3" fmla="*/ 5 h 17"/>
                    <a:gd name="T4" fmla="*/ 42 w 99"/>
                    <a:gd name="T5" fmla="*/ 5 h 17"/>
                    <a:gd name="T6" fmla="*/ 55 w 99"/>
                    <a:gd name="T7" fmla="*/ 0 h 17"/>
                    <a:gd name="T8" fmla="*/ 60 w 99"/>
                    <a:gd name="T9" fmla="*/ 0 h 17"/>
                    <a:gd name="T10" fmla="*/ 73 w 99"/>
                    <a:gd name="T11" fmla="*/ 0 h 17"/>
                    <a:gd name="T12" fmla="*/ 79 w 99"/>
                    <a:gd name="T13" fmla="*/ 0 h 17"/>
                    <a:gd name="T14" fmla="*/ 85 w 99"/>
                    <a:gd name="T15" fmla="*/ 0 h 17"/>
                    <a:gd name="T16" fmla="*/ 91 w 99"/>
                    <a:gd name="T17" fmla="*/ 0 h 17"/>
                    <a:gd name="T18" fmla="*/ 91 w 99"/>
                    <a:gd name="T19" fmla="*/ 5 h 17"/>
                    <a:gd name="T20" fmla="*/ 98 w 99"/>
                    <a:gd name="T21" fmla="*/ 10 h 17"/>
                    <a:gd name="T22" fmla="*/ 91 w 99"/>
                    <a:gd name="T23" fmla="*/ 16 h 17"/>
                    <a:gd name="T24" fmla="*/ 55 w 99"/>
                    <a:gd name="T25" fmla="*/ 16 h 17"/>
                    <a:gd name="T26" fmla="*/ 42 w 99"/>
                    <a:gd name="T27" fmla="*/ 16 h 17"/>
                    <a:gd name="T28" fmla="*/ 36 w 99"/>
                    <a:gd name="T29" fmla="*/ 16 h 17"/>
                    <a:gd name="T30" fmla="*/ 17 w 99"/>
                    <a:gd name="T31" fmla="*/ 10 h 17"/>
                    <a:gd name="T32" fmla="*/ 0 w 99"/>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17">
                      <a:moveTo>
                        <a:pt x="0" y="0"/>
                      </a:moveTo>
                      <a:lnTo>
                        <a:pt x="29" y="5"/>
                      </a:lnTo>
                      <a:lnTo>
                        <a:pt x="42" y="5"/>
                      </a:lnTo>
                      <a:lnTo>
                        <a:pt x="55" y="0"/>
                      </a:lnTo>
                      <a:lnTo>
                        <a:pt x="60" y="0"/>
                      </a:lnTo>
                      <a:lnTo>
                        <a:pt x="73" y="0"/>
                      </a:lnTo>
                      <a:lnTo>
                        <a:pt x="79" y="0"/>
                      </a:lnTo>
                      <a:lnTo>
                        <a:pt x="85" y="0"/>
                      </a:lnTo>
                      <a:lnTo>
                        <a:pt x="91" y="0"/>
                      </a:lnTo>
                      <a:lnTo>
                        <a:pt x="91" y="5"/>
                      </a:lnTo>
                      <a:lnTo>
                        <a:pt x="98" y="10"/>
                      </a:lnTo>
                      <a:lnTo>
                        <a:pt x="91" y="16"/>
                      </a:lnTo>
                      <a:lnTo>
                        <a:pt x="55" y="16"/>
                      </a:lnTo>
                      <a:lnTo>
                        <a:pt x="42" y="16"/>
                      </a:lnTo>
                      <a:lnTo>
                        <a:pt x="36" y="16"/>
                      </a:lnTo>
                      <a:lnTo>
                        <a:pt x="17" y="10"/>
                      </a:lnTo>
                      <a:lnTo>
                        <a:pt x="0"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50" name="Freeform 274">
                  <a:extLst>
                    <a:ext uri="{FF2B5EF4-FFF2-40B4-BE49-F238E27FC236}">
                      <a16:creationId xmlns:a16="http://schemas.microsoft.com/office/drawing/2014/main" id="{E7FD08B9-FFD5-0160-17DE-B2BBCC55F86B}"/>
                    </a:ext>
                  </a:extLst>
                </p:cNvPr>
                <p:cNvSpPr>
                  <a:spLocks/>
                </p:cNvSpPr>
                <p:nvPr/>
              </p:nvSpPr>
              <p:spPr bwMode="auto">
                <a:xfrm>
                  <a:off x="776" y="1342"/>
                  <a:ext cx="99" cy="17"/>
                </a:xfrm>
                <a:custGeom>
                  <a:avLst/>
                  <a:gdLst>
                    <a:gd name="T0" fmla="*/ 0 w 99"/>
                    <a:gd name="T1" fmla="*/ 0 h 17"/>
                    <a:gd name="T2" fmla="*/ 29 w 99"/>
                    <a:gd name="T3" fmla="*/ 5 h 17"/>
                    <a:gd name="T4" fmla="*/ 42 w 99"/>
                    <a:gd name="T5" fmla="*/ 5 h 17"/>
                    <a:gd name="T6" fmla="*/ 55 w 99"/>
                    <a:gd name="T7" fmla="*/ 0 h 17"/>
                    <a:gd name="T8" fmla="*/ 60 w 99"/>
                    <a:gd name="T9" fmla="*/ 0 h 17"/>
                    <a:gd name="T10" fmla="*/ 73 w 99"/>
                    <a:gd name="T11" fmla="*/ 0 h 17"/>
                    <a:gd name="T12" fmla="*/ 79 w 99"/>
                    <a:gd name="T13" fmla="*/ 0 h 17"/>
                    <a:gd name="T14" fmla="*/ 85 w 99"/>
                    <a:gd name="T15" fmla="*/ 0 h 17"/>
                    <a:gd name="T16" fmla="*/ 91 w 99"/>
                    <a:gd name="T17" fmla="*/ 0 h 17"/>
                    <a:gd name="T18" fmla="*/ 91 w 99"/>
                    <a:gd name="T19" fmla="*/ 5 h 17"/>
                    <a:gd name="T20" fmla="*/ 98 w 99"/>
                    <a:gd name="T21" fmla="*/ 10 h 17"/>
                    <a:gd name="T22" fmla="*/ 91 w 99"/>
                    <a:gd name="T23" fmla="*/ 16 h 17"/>
                    <a:gd name="T24" fmla="*/ 55 w 99"/>
                    <a:gd name="T25" fmla="*/ 16 h 17"/>
                    <a:gd name="T26" fmla="*/ 42 w 99"/>
                    <a:gd name="T27" fmla="*/ 16 h 17"/>
                    <a:gd name="T28" fmla="*/ 36 w 99"/>
                    <a:gd name="T29" fmla="*/ 16 h 17"/>
                    <a:gd name="T30" fmla="*/ 17 w 99"/>
                    <a:gd name="T31" fmla="*/ 10 h 17"/>
                    <a:gd name="T32" fmla="*/ 0 w 99"/>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17">
                      <a:moveTo>
                        <a:pt x="0" y="0"/>
                      </a:moveTo>
                      <a:lnTo>
                        <a:pt x="29" y="5"/>
                      </a:lnTo>
                      <a:lnTo>
                        <a:pt x="42" y="5"/>
                      </a:lnTo>
                      <a:lnTo>
                        <a:pt x="55" y="0"/>
                      </a:lnTo>
                      <a:lnTo>
                        <a:pt x="60" y="0"/>
                      </a:lnTo>
                      <a:lnTo>
                        <a:pt x="73" y="0"/>
                      </a:lnTo>
                      <a:lnTo>
                        <a:pt x="79" y="0"/>
                      </a:lnTo>
                      <a:lnTo>
                        <a:pt x="85" y="0"/>
                      </a:lnTo>
                      <a:lnTo>
                        <a:pt x="91" y="0"/>
                      </a:lnTo>
                      <a:lnTo>
                        <a:pt x="91" y="5"/>
                      </a:lnTo>
                      <a:lnTo>
                        <a:pt x="98" y="10"/>
                      </a:lnTo>
                      <a:lnTo>
                        <a:pt x="91" y="16"/>
                      </a:lnTo>
                      <a:lnTo>
                        <a:pt x="55" y="16"/>
                      </a:lnTo>
                      <a:lnTo>
                        <a:pt x="42" y="16"/>
                      </a:lnTo>
                      <a:lnTo>
                        <a:pt x="36" y="16"/>
                      </a:lnTo>
                      <a:lnTo>
                        <a:pt x="17" y="10"/>
                      </a:lnTo>
                      <a:lnTo>
                        <a:pt x="0"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051" name="Group 275">
                  <a:extLst>
                    <a:ext uri="{FF2B5EF4-FFF2-40B4-BE49-F238E27FC236}">
                      <a16:creationId xmlns:a16="http://schemas.microsoft.com/office/drawing/2014/main" id="{7F357BD2-E4EA-221D-A72C-0FA1850863CA}"/>
                    </a:ext>
                  </a:extLst>
                </p:cNvPr>
                <p:cNvGrpSpPr>
                  <a:grpSpLocks/>
                </p:cNvGrpSpPr>
                <p:nvPr/>
              </p:nvGrpSpPr>
              <p:grpSpPr bwMode="auto">
                <a:xfrm>
                  <a:off x="673" y="1335"/>
                  <a:ext cx="279" cy="85"/>
                  <a:chOff x="673" y="1335"/>
                  <a:chExt cx="279" cy="85"/>
                </a:xfrm>
              </p:grpSpPr>
              <p:grpSp>
                <p:nvGrpSpPr>
                  <p:cNvPr id="76052" name="Group 276">
                    <a:extLst>
                      <a:ext uri="{FF2B5EF4-FFF2-40B4-BE49-F238E27FC236}">
                        <a16:creationId xmlns:a16="http://schemas.microsoft.com/office/drawing/2014/main" id="{5BEBFBF7-6E70-D61E-FAD3-5ACD743CFBAD}"/>
                      </a:ext>
                    </a:extLst>
                  </p:cNvPr>
                  <p:cNvGrpSpPr>
                    <a:grpSpLocks/>
                  </p:cNvGrpSpPr>
                  <p:nvPr/>
                </p:nvGrpSpPr>
                <p:grpSpPr bwMode="auto">
                  <a:xfrm>
                    <a:off x="673" y="1335"/>
                    <a:ext cx="279" cy="50"/>
                    <a:chOff x="673" y="1335"/>
                    <a:chExt cx="279" cy="50"/>
                  </a:xfrm>
                </p:grpSpPr>
                <p:sp>
                  <p:nvSpPr>
                    <p:cNvPr id="76053" name="Freeform 277">
                      <a:extLst>
                        <a:ext uri="{FF2B5EF4-FFF2-40B4-BE49-F238E27FC236}">
                          <a16:creationId xmlns:a16="http://schemas.microsoft.com/office/drawing/2014/main" id="{BCB71F87-195A-C96F-BD4C-297B2C20762B}"/>
                        </a:ext>
                      </a:extLst>
                    </p:cNvPr>
                    <p:cNvSpPr>
                      <a:spLocks/>
                    </p:cNvSpPr>
                    <p:nvPr/>
                  </p:nvSpPr>
                  <p:spPr bwMode="auto">
                    <a:xfrm>
                      <a:off x="673" y="1335"/>
                      <a:ext cx="279" cy="50"/>
                    </a:xfrm>
                    <a:custGeom>
                      <a:avLst/>
                      <a:gdLst>
                        <a:gd name="T0" fmla="*/ 69 w 279"/>
                        <a:gd name="T1" fmla="*/ 5 h 50"/>
                        <a:gd name="T2" fmla="*/ 57 w 279"/>
                        <a:gd name="T3" fmla="*/ 12 h 50"/>
                        <a:gd name="T4" fmla="*/ 44 w 279"/>
                        <a:gd name="T5" fmla="*/ 18 h 50"/>
                        <a:gd name="T6" fmla="*/ 37 w 279"/>
                        <a:gd name="T7" fmla="*/ 18 h 50"/>
                        <a:gd name="T8" fmla="*/ 24 w 279"/>
                        <a:gd name="T9" fmla="*/ 24 h 50"/>
                        <a:gd name="T10" fmla="*/ 12 w 279"/>
                        <a:gd name="T11" fmla="*/ 24 h 50"/>
                        <a:gd name="T12" fmla="*/ 6 w 279"/>
                        <a:gd name="T13" fmla="*/ 30 h 50"/>
                        <a:gd name="T14" fmla="*/ 0 w 279"/>
                        <a:gd name="T15" fmla="*/ 30 h 50"/>
                        <a:gd name="T16" fmla="*/ 0 w 279"/>
                        <a:gd name="T17" fmla="*/ 37 h 50"/>
                        <a:gd name="T18" fmla="*/ 0 w 279"/>
                        <a:gd name="T19" fmla="*/ 43 h 50"/>
                        <a:gd name="T20" fmla="*/ 6 w 279"/>
                        <a:gd name="T21" fmla="*/ 43 h 50"/>
                        <a:gd name="T22" fmla="*/ 12 w 279"/>
                        <a:gd name="T23" fmla="*/ 43 h 50"/>
                        <a:gd name="T24" fmla="*/ 24 w 279"/>
                        <a:gd name="T25" fmla="*/ 49 h 50"/>
                        <a:gd name="T26" fmla="*/ 37 w 279"/>
                        <a:gd name="T27" fmla="*/ 49 h 50"/>
                        <a:gd name="T28" fmla="*/ 44 w 279"/>
                        <a:gd name="T29" fmla="*/ 49 h 50"/>
                        <a:gd name="T30" fmla="*/ 75 w 279"/>
                        <a:gd name="T31" fmla="*/ 49 h 50"/>
                        <a:gd name="T32" fmla="*/ 95 w 279"/>
                        <a:gd name="T33" fmla="*/ 49 h 50"/>
                        <a:gd name="T34" fmla="*/ 125 w 279"/>
                        <a:gd name="T35" fmla="*/ 49 h 50"/>
                        <a:gd name="T36" fmla="*/ 157 w 279"/>
                        <a:gd name="T37" fmla="*/ 49 h 50"/>
                        <a:gd name="T38" fmla="*/ 220 w 279"/>
                        <a:gd name="T39" fmla="*/ 49 h 50"/>
                        <a:gd name="T40" fmla="*/ 240 w 279"/>
                        <a:gd name="T41" fmla="*/ 49 h 50"/>
                        <a:gd name="T42" fmla="*/ 246 w 279"/>
                        <a:gd name="T43" fmla="*/ 49 h 50"/>
                        <a:gd name="T44" fmla="*/ 253 w 279"/>
                        <a:gd name="T45" fmla="*/ 43 h 50"/>
                        <a:gd name="T46" fmla="*/ 265 w 279"/>
                        <a:gd name="T47" fmla="*/ 43 h 50"/>
                        <a:gd name="T48" fmla="*/ 271 w 279"/>
                        <a:gd name="T49" fmla="*/ 37 h 50"/>
                        <a:gd name="T50" fmla="*/ 278 w 279"/>
                        <a:gd name="T51" fmla="*/ 37 h 50"/>
                        <a:gd name="T52" fmla="*/ 278 w 279"/>
                        <a:gd name="T53" fmla="*/ 30 h 50"/>
                        <a:gd name="T54" fmla="*/ 278 w 279"/>
                        <a:gd name="T55" fmla="*/ 24 h 50"/>
                        <a:gd name="T56" fmla="*/ 271 w 279"/>
                        <a:gd name="T57" fmla="*/ 24 h 50"/>
                        <a:gd name="T58" fmla="*/ 265 w 279"/>
                        <a:gd name="T59" fmla="*/ 18 h 50"/>
                        <a:gd name="T60" fmla="*/ 258 w 279"/>
                        <a:gd name="T61" fmla="*/ 12 h 50"/>
                        <a:gd name="T62" fmla="*/ 253 w 279"/>
                        <a:gd name="T63" fmla="*/ 12 h 50"/>
                        <a:gd name="T64" fmla="*/ 240 w 279"/>
                        <a:gd name="T65" fmla="*/ 5 h 50"/>
                        <a:gd name="T66" fmla="*/ 233 w 279"/>
                        <a:gd name="T67" fmla="*/ 5 h 50"/>
                        <a:gd name="T68" fmla="*/ 227 w 279"/>
                        <a:gd name="T69" fmla="*/ 5 h 50"/>
                        <a:gd name="T70" fmla="*/ 214 w 279"/>
                        <a:gd name="T71" fmla="*/ 5 h 50"/>
                        <a:gd name="T72" fmla="*/ 208 w 279"/>
                        <a:gd name="T73" fmla="*/ 5 h 50"/>
                        <a:gd name="T74" fmla="*/ 189 w 279"/>
                        <a:gd name="T75" fmla="*/ 0 h 50"/>
                        <a:gd name="T76" fmla="*/ 176 w 279"/>
                        <a:gd name="T77" fmla="*/ 5 h 50"/>
                        <a:gd name="T78" fmla="*/ 69 w 279"/>
                        <a:gd name="T79" fmla="*/ 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 h="50">
                          <a:moveTo>
                            <a:pt x="69" y="5"/>
                          </a:moveTo>
                          <a:lnTo>
                            <a:pt x="57" y="12"/>
                          </a:lnTo>
                          <a:lnTo>
                            <a:pt x="44" y="18"/>
                          </a:lnTo>
                          <a:lnTo>
                            <a:pt x="37" y="18"/>
                          </a:lnTo>
                          <a:lnTo>
                            <a:pt x="24" y="24"/>
                          </a:lnTo>
                          <a:lnTo>
                            <a:pt x="12" y="24"/>
                          </a:lnTo>
                          <a:lnTo>
                            <a:pt x="6" y="30"/>
                          </a:lnTo>
                          <a:lnTo>
                            <a:pt x="0" y="30"/>
                          </a:lnTo>
                          <a:lnTo>
                            <a:pt x="0" y="37"/>
                          </a:lnTo>
                          <a:lnTo>
                            <a:pt x="0" y="43"/>
                          </a:lnTo>
                          <a:lnTo>
                            <a:pt x="6" y="43"/>
                          </a:lnTo>
                          <a:lnTo>
                            <a:pt x="12" y="43"/>
                          </a:lnTo>
                          <a:lnTo>
                            <a:pt x="24" y="49"/>
                          </a:lnTo>
                          <a:lnTo>
                            <a:pt x="37" y="49"/>
                          </a:lnTo>
                          <a:lnTo>
                            <a:pt x="44" y="49"/>
                          </a:lnTo>
                          <a:lnTo>
                            <a:pt x="75" y="49"/>
                          </a:lnTo>
                          <a:lnTo>
                            <a:pt x="95" y="49"/>
                          </a:lnTo>
                          <a:lnTo>
                            <a:pt x="125" y="49"/>
                          </a:lnTo>
                          <a:lnTo>
                            <a:pt x="157" y="49"/>
                          </a:lnTo>
                          <a:lnTo>
                            <a:pt x="220" y="49"/>
                          </a:lnTo>
                          <a:lnTo>
                            <a:pt x="240" y="49"/>
                          </a:lnTo>
                          <a:lnTo>
                            <a:pt x="246" y="49"/>
                          </a:lnTo>
                          <a:lnTo>
                            <a:pt x="253" y="43"/>
                          </a:lnTo>
                          <a:lnTo>
                            <a:pt x="265" y="43"/>
                          </a:lnTo>
                          <a:lnTo>
                            <a:pt x="271" y="37"/>
                          </a:lnTo>
                          <a:lnTo>
                            <a:pt x="278" y="37"/>
                          </a:lnTo>
                          <a:lnTo>
                            <a:pt x="278" y="30"/>
                          </a:lnTo>
                          <a:lnTo>
                            <a:pt x="278" y="24"/>
                          </a:lnTo>
                          <a:lnTo>
                            <a:pt x="271" y="24"/>
                          </a:lnTo>
                          <a:lnTo>
                            <a:pt x="265" y="18"/>
                          </a:lnTo>
                          <a:lnTo>
                            <a:pt x="258" y="12"/>
                          </a:lnTo>
                          <a:lnTo>
                            <a:pt x="253" y="12"/>
                          </a:lnTo>
                          <a:lnTo>
                            <a:pt x="240" y="5"/>
                          </a:lnTo>
                          <a:lnTo>
                            <a:pt x="233" y="5"/>
                          </a:lnTo>
                          <a:lnTo>
                            <a:pt x="227" y="5"/>
                          </a:lnTo>
                          <a:lnTo>
                            <a:pt x="214" y="5"/>
                          </a:lnTo>
                          <a:lnTo>
                            <a:pt x="208" y="5"/>
                          </a:lnTo>
                          <a:lnTo>
                            <a:pt x="189" y="0"/>
                          </a:lnTo>
                          <a:lnTo>
                            <a:pt x="176" y="5"/>
                          </a:lnTo>
                          <a:lnTo>
                            <a:pt x="69" y="5"/>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54" name="Freeform 278">
                      <a:extLst>
                        <a:ext uri="{FF2B5EF4-FFF2-40B4-BE49-F238E27FC236}">
                          <a16:creationId xmlns:a16="http://schemas.microsoft.com/office/drawing/2014/main" id="{D338567D-8012-2D1D-2C99-D213AD3E7BBC}"/>
                        </a:ext>
                      </a:extLst>
                    </p:cNvPr>
                    <p:cNvSpPr>
                      <a:spLocks/>
                    </p:cNvSpPr>
                    <p:nvPr/>
                  </p:nvSpPr>
                  <p:spPr bwMode="auto">
                    <a:xfrm>
                      <a:off x="673" y="1335"/>
                      <a:ext cx="279" cy="50"/>
                    </a:xfrm>
                    <a:custGeom>
                      <a:avLst/>
                      <a:gdLst>
                        <a:gd name="T0" fmla="*/ 69 w 279"/>
                        <a:gd name="T1" fmla="*/ 5 h 50"/>
                        <a:gd name="T2" fmla="*/ 57 w 279"/>
                        <a:gd name="T3" fmla="*/ 12 h 50"/>
                        <a:gd name="T4" fmla="*/ 44 w 279"/>
                        <a:gd name="T5" fmla="*/ 18 h 50"/>
                        <a:gd name="T6" fmla="*/ 37 w 279"/>
                        <a:gd name="T7" fmla="*/ 18 h 50"/>
                        <a:gd name="T8" fmla="*/ 24 w 279"/>
                        <a:gd name="T9" fmla="*/ 24 h 50"/>
                        <a:gd name="T10" fmla="*/ 12 w 279"/>
                        <a:gd name="T11" fmla="*/ 24 h 50"/>
                        <a:gd name="T12" fmla="*/ 6 w 279"/>
                        <a:gd name="T13" fmla="*/ 30 h 50"/>
                        <a:gd name="T14" fmla="*/ 0 w 279"/>
                        <a:gd name="T15" fmla="*/ 30 h 50"/>
                        <a:gd name="T16" fmla="*/ 0 w 279"/>
                        <a:gd name="T17" fmla="*/ 37 h 50"/>
                        <a:gd name="T18" fmla="*/ 0 w 279"/>
                        <a:gd name="T19" fmla="*/ 43 h 50"/>
                        <a:gd name="T20" fmla="*/ 6 w 279"/>
                        <a:gd name="T21" fmla="*/ 43 h 50"/>
                        <a:gd name="T22" fmla="*/ 12 w 279"/>
                        <a:gd name="T23" fmla="*/ 43 h 50"/>
                        <a:gd name="T24" fmla="*/ 24 w 279"/>
                        <a:gd name="T25" fmla="*/ 49 h 50"/>
                        <a:gd name="T26" fmla="*/ 37 w 279"/>
                        <a:gd name="T27" fmla="*/ 49 h 50"/>
                        <a:gd name="T28" fmla="*/ 44 w 279"/>
                        <a:gd name="T29" fmla="*/ 49 h 50"/>
                        <a:gd name="T30" fmla="*/ 75 w 279"/>
                        <a:gd name="T31" fmla="*/ 49 h 50"/>
                        <a:gd name="T32" fmla="*/ 95 w 279"/>
                        <a:gd name="T33" fmla="*/ 49 h 50"/>
                        <a:gd name="T34" fmla="*/ 125 w 279"/>
                        <a:gd name="T35" fmla="*/ 49 h 50"/>
                        <a:gd name="T36" fmla="*/ 157 w 279"/>
                        <a:gd name="T37" fmla="*/ 49 h 50"/>
                        <a:gd name="T38" fmla="*/ 220 w 279"/>
                        <a:gd name="T39" fmla="*/ 49 h 50"/>
                        <a:gd name="T40" fmla="*/ 240 w 279"/>
                        <a:gd name="T41" fmla="*/ 49 h 50"/>
                        <a:gd name="T42" fmla="*/ 246 w 279"/>
                        <a:gd name="T43" fmla="*/ 49 h 50"/>
                        <a:gd name="T44" fmla="*/ 253 w 279"/>
                        <a:gd name="T45" fmla="*/ 43 h 50"/>
                        <a:gd name="T46" fmla="*/ 265 w 279"/>
                        <a:gd name="T47" fmla="*/ 43 h 50"/>
                        <a:gd name="T48" fmla="*/ 271 w 279"/>
                        <a:gd name="T49" fmla="*/ 37 h 50"/>
                        <a:gd name="T50" fmla="*/ 278 w 279"/>
                        <a:gd name="T51" fmla="*/ 37 h 50"/>
                        <a:gd name="T52" fmla="*/ 278 w 279"/>
                        <a:gd name="T53" fmla="*/ 30 h 50"/>
                        <a:gd name="T54" fmla="*/ 278 w 279"/>
                        <a:gd name="T55" fmla="*/ 24 h 50"/>
                        <a:gd name="T56" fmla="*/ 271 w 279"/>
                        <a:gd name="T57" fmla="*/ 24 h 50"/>
                        <a:gd name="T58" fmla="*/ 265 w 279"/>
                        <a:gd name="T59" fmla="*/ 18 h 50"/>
                        <a:gd name="T60" fmla="*/ 258 w 279"/>
                        <a:gd name="T61" fmla="*/ 12 h 50"/>
                        <a:gd name="T62" fmla="*/ 253 w 279"/>
                        <a:gd name="T63" fmla="*/ 12 h 50"/>
                        <a:gd name="T64" fmla="*/ 240 w 279"/>
                        <a:gd name="T65" fmla="*/ 5 h 50"/>
                        <a:gd name="T66" fmla="*/ 233 w 279"/>
                        <a:gd name="T67" fmla="*/ 5 h 50"/>
                        <a:gd name="T68" fmla="*/ 227 w 279"/>
                        <a:gd name="T69" fmla="*/ 5 h 50"/>
                        <a:gd name="T70" fmla="*/ 214 w 279"/>
                        <a:gd name="T71" fmla="*/ 5 h 50"/>
                        <a:gd name="T72" fmla="*/ 208 w 279"/>
                        <a:gd name="T73" fmla="*/ 5 h 50"/>
                        <a:gd name="T74" fmla="*/ 189 w 279"/>
                        <a:gd name="T75" fmla="*/ 0 h 50"/>
                        <a:gd name="T76" fmla="*/ 176 w 279"/>
                        <a:gd name="T77" fmla="*/ 5 h 50"/>
                        <a:gd name="T78" fmla="*/ 69 w 279"/>
                        <a:gd name="T79" fmla="*/ 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 h="50">
                          <a:moveTo>
                            <a:pt x="69" y="5"/>
                          </a:moveTo>
                          <a:lnTo>
                            <a:pt x="57" y="12"/>
                          </a:lnTo>
                          <a:lnTo>
                            <a:pt x="44" y="18"/>
                          </a:lnTo>
                          <a:lnTo>
                            <a:pt x="37" y="18"/>
                          </a:lnTo>
                          <a:lnTo>
                            <a:pt x="24" y="24"/>
                          </a:lnTo>
                          <a:lnTo>
                            <a:pt x="12" y="24"/>
                          </a:lnTo>
                          <a:lnTo>
                            <a:pt x="6" y="30"/>
                          </a:lnTo>
                          <a:lnTo>
                            <a:pt x="0" y="30"/>
                          </a:lnTo>
                          <a:lnTo>
                            <a:pt x="0" y="37"/>
                          </a:lnTo>
                          <a:lnTo>
                            <a:pt x="0" y="43"/>
                          </a:lnTo>
                          <a:lnTo>
                            <a:pt x="6" y="43"/>
                          </a:lnTo>
                          <a:lnTo>
                            <a:pt x="12" y="43"/>
                          </a:lnTo>
                          <a:lnTo>
                            <a:pt x="24" y="49"/>
                          </a:lnTo>
                          <a:lnTo>
                            <a:pt x="37" y="49"/>
                          </a:lnTo>
                          <a:lnTo>
                            <a:pt x="44" y="49"/>
                          </a:lnTo>
                          <a:lnTo>
                            <a:pt x="75" y="49"/>
                          </a:lnTo>
                          <a:lnTo>
                            <a:pt x="95" y="49"/>
                          </a:lnTo>
                          <a:lnTo>
                            <a:pt x="125" y="49"/>
                          </a:lnTo>
                          <a:lnTo>
                            <a:pt x="157" y="49"/>
                          </a:lnTo>
                          <a:lnTo>
                            <a:pt x="220" y="49"/>
                          </a:lnTo>
                          <a:lnTo>
                            <a:pt x="240" y="49"/>
                          </a:lnTo>
                          <a:lnTo>
                            <a:pt x="246" y="49"/>
                          </a:lnTo>
                          <a:lnTo>
                            <a:pt x="253" y="43"/>
                          </a:lnTo>
                          <a:lnTo>
                            <a:pt x="265" y="43"/>
                          </a:lnTo>
                          <a:lnTo>
                            <a:pt x="271" y="37"/>
                          </a:lnTo>
                          <a:lnTo>
                            <a:pt x="278" y="37"/>
                          </a:lnTo>
                          <a:lnTo>
                            <a:pt x="278" y="30"/>
                          </a:lnTo>
                          <a:lnTo>
                            <a:pt x="278" y="24"/>
                          </a:lnTo>
                          <a:lnTo>
                            <a:pt x="271" y="24"/>
                          </a:lnTo>
                          <a:lnTo>
                            <a:pt x="265" y="18"/>
                          </a:lnTo>
                          <a:lnTo>
                            <a:pt x="258" y="12"/>
                          </a:lnTo>
                          <a:lnTo>
                            <a:pt x="253" y="12"/>
                          </a:lnTo>
                          <a:lnTo>
                            <a:pt x="240" y="5"/>
                          </a:lnTo>
                          <a:lnTo>
                            <a:pt x="233" y="5"/>
                          </a:lnTo>
                          <a:lnTo>
                            <a:pt x="227" y="5"/>
                          </a:lnTo>
                          <a:lnTo>
                            <a:pt x="214" y="5"/>
                          </a:lnTo>
                          <a:lnTo>
                            <a:pt x="208" y="5"/>
                          </a:lnTo>
                          <a:lnTo>
                            <a:pt x="189" y="0"/>
                          </a:lnTo>
                          <a:lnTo>
                            <a:pt x="176" y="5"/>
                          </a:lnTo>
                          <a:lnTo>
                            <a:pt x="69" y="5"/>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55" name="Freeform 279">
                      <a:extLst>
                        <a:ext uri="{FF2B5EF4-FFF2-40B4-BE49-F238E27FC236}">
                          <a16:creationId xmlns:a16="http://schemas.microsoft.com/office/drawing/2014/main" id="{2169A0EF-4511-36AD-9C08-80397F364B78}"/>
                        </a:ext>
                      </a:extLst>
                    </p:cNvPr>
                    <p:cNvSpPr>
                      <a:spLocks/>
                    </p:cNvSpPr>
                    <p:nvPr/>
                  </p:nvSpPr>
                  <p:spPr bwMode="auto">
                    <a:xfrm>
                      <a:off x="673" y="1342"/>
                      <a:ext cx="279" cy="43"/>
                    </a:xfrm>
                    <a:custGeom>
                      <a:avLst/>
                      <a:gdLst>
                        <a:gd name="T0" fmla="*/ 69 w 279"/>
                        <a:gd name="T1" fmla="*/ 0 h 43"/>
                        <a:gd name="T2" fmla="*/ 69 w 279"/>
                        <a:gd name="T3" fmla="*/ 5 h 43"/>
                        <a:gd name="T4" fmla="*/ 69 w 279"/>
                        <a:gd name="T5" fmla="*/ 11 h 43"/>
                        <a:gd name="T6" fmla="*/ 69 w 279"/>
                        <a:gd name="T7" fmla="*/ 17 h 43"/>
                        <a:gd name="T8" fmla="*/ 69 w 279"/>
                        <a:gd name="T9" fmla="*/ 24 h 43"/>
                        <a:gd name="T10" fmla="*/ 63 w 279"/>
                        <a:gd name="T11" fmla="*/ 30 h 43"/>
                        <a:gd name="T12" fmla="*/ 50 w 279"/>
                        <a:gd name="T13" fmla="*/ 30 h 43"/>
                        <a:gd name="T14" fmla="*/ 44 w 279"/>
                        <a:gd name="T15" fmla="*/ 30 h 43"/>
                        <a:gd name="T16" fmla="*/ 37 w 279"/>
                        <a:gd name="T17" fmla="*/ 30 h 43"/>
                        <a:gd name="T18" fmla="*/ 31 w 279"/>
                        <a:gd name="T19" fmla="*/ 30 h 43"/>
                        <a:gd name="T20" fmla="*/ 19 w 279"/>
                        <a:gd name="T21" fmla="*/ 30 h 43"/>
                        <a:gd name="T22" fmla="*/ 12 w 279"/>
                        <a:gd name="T23" fmla="*/ 30 h 43"/>
                        <a:gd name="T24" fmla="*/ 6 w 279"/>
                        <a:gd name="T25" fmla="*/ 30 h 43"/>
                        <a:gd name="T26" fmla="*/ 0 w 279"/>
                        <a:gd name="T27" fmla="*/ 30 h 43"/>
                        <a:gd name="T28" fmla="*/ 0 w 279"/>
                        <a:gd name="T29" fmla="*/ 36 h 43"/>
                        <a:gd name="T30" fmla="*/ 6 w 279"/>
                        <a:gd name="T31" fmla="*/ 36 h 43"/>
                        <a:gd name="T32" fmla="*/ 12 w 279"/>
                        <a:gd name="T33" fmla="*/ 36 h 43"/>
                        <a:gd name="T34" fmla="*/ 24 w 279"/>
                        <a:gd name="T35" fmla="*/ 42 h 43"/>
                        <a:gd name="T36" fmla="*/ 31 w 279"/>
                        <a:gd name="T37" fmla="*/ 42 h 43"/>
                        <a:gd name="T38" fmla="*/ 44 w 279"/>
                        <a:gd name="T39" fmla="*/ 42 h 43"/>
                        <a:gd name="T40" fmla="*/ 95 w 279"/>
                        <a:gd name="T41" fmla="*/ 42 h 43"/>
                        <a:gd name="T42" fmla="*/ 132 w 279"/>
                        <a:gd name="T43" fmla="*/ 42 h 43"/>
                        <a:gd name="T44" fmla="*/ 157 w 279"/>
                        <a:gd name="T45" fmla="*/ 42 h 43"/>
                        <a:gd name="T46" fmla="*/ 220 w 279"/>
                        <a:gd name="T47" fmla="*/ 42 h 43"/>
                        <a:gd name="T48" fmla="*/ 233 w 279"/>
                        <a:gd name="T49" fmla="*/ 42 h 43"/>
                        <a:gd name="T50" fmla="*/ 246 w 279"/>
                        <a:gd name="T51" fmla="*/ 42 h 43"/>
                        <a:gd name="T52" fmla="*/ 253 w 279"/>
                        <a:gd name="T53" fmla="*/ 42 h 43"/>
                        <a:gd name="T54" fmla="*/ 258 w 279"/>
                        <a:gd name="T55" fmla="*/ 36 h 43"/>
                        <a:gd name="T56" fmla="*/ 265 w 279"/>
                        <a:gd name="T57" fmla="*/ 36 h 43"/>
                        <a:gd name="T58" fmla="*/ 271 w 279"/>
                        <a:gd name="T59" fmla="*/ 30 h 43"/>
                        <a:gd name="T60" fmla="*/ 278 w 279"/>
                        <a:gd name="T61" fmla="*/ 24 h 43"/>
                        <a:gd name="T62" fmla="*/ 278 w 279"/>
                        <a:gd name="T63" fmla="*/ 17 h 43"/>
                        <a:gd name="T64" fmla="*/ 271 w 279"/>
                        <a:gd name="T65" fmla="*/ 17 h 43"/>
                        <a:gd name="T66" fmla="*/ 265 w 279"/>
                        <a:gd name="T67" fmla="*/ 24 h 43"/>
                        <a:gd name="T68" fmla="*/ 258 w 279"/>
                        <a:gd name="T69" fmla="*/ 24 h 43"/>
                        <a:gd name="T70" fmla="*/ 246 w 279"/>
                        <a:gd name="T71" fmla="*/ 24 h 43"/>
                        <a:gd name="T72" fmla="*/ 233 w 279"/>
                        <a:gd name="T73" fmla="*/ 24 h 43"/>
                        <a:gd name="T74" fmla="*/ 157 w 279"/>
                        <a:gd name="T75" fmla="*/ 17 h 43"/>
                        <a:gd name="T76" fmla="*/ 151 w 279"/>
                        <a:gd name="T77" fmla="*/ 17 h 43"/>
                        <a:gd name="T78" fmla="*/ 138 w 279"/>
                        <a:gd name="T79" fmla="*/ 17 h 43"/>
                        <a:gd name="T80" fmla="*/ 119 w 279"/>
                        <a:gd name="T81" fmla="*/ 11 h 43"/>
                        <a:gd name="T82" fmla="*/ 119 w 279"/>
                        <a:gd name="T83" fmla="*/ 5 h 43"/>
                        <a:gd name="T84" fmla="*/ 107 w 279"/>
                        <a:gd name="T85" fmla="*/ 5 h 43"/>
                        <a:gd name="T86" fmla="*/ 95 w 279"/>
                        <a:gd name="T87" fmla="*/ 0 h 43"/>
                        <a:gd name="T88" fmla="*/ 82 w 279"/>
                        <a:gd name="T89" fmla="*/ 0 h 43"/>
                        <a:gd name="T90" fmla="*/ 69 w 279"/>
                        <a:gd name="T9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9" h="43">
                          <a:moveTo>
                            <a:pt x="69" y="0"/>
                          </a:moveTo>
                          <a:lnTo>
                            <a:pt x="69" y="5"/>
                          </a:lnTo>
                          <a:lnTo>
                            <a:pt x="69" y="11"/>
                          </a:lnTo>
                          <a:lnTo>
                            <a:pt x="69" y="17"/>
                          </a:lnTo>
                          <a:lnTo>
                            <a:pt x="69" y="24"/>
                          </a:lnTo>
                          <a:lnTo>
                            <a:pt x="63" y="30"/>
                          </a:lnTo>
                          <a:lnTo>
                            <a:pt x="50" y="30"/>
                          </a:lnTo>
                          <a:lnTo>
                            <a:pt x="44" y="30"/>
                          </a:lnTo>
                          <a:lnTo>
                            <a:pt x="37" y="30"/>
                          </a:lnTo>
                          <a:lnTo>
                            <a:pt x="31" y="30"/>
                          </a:lnTo>
                          <a:lnTo>
                            <a:pt x="19" y="30"/>
                          </a:lnTo>
                          <a:lnTo>
                            <a:pt x="12" y="30"/>
                          </a:lnTo>
                          <a:lnTo>
                            <a:pt x="6" y="30"/>
                          </a:lnTo>
                          <a:lnTo>
                            <a:pt x="0" y="30"/>
                          </a:lnTo>
                          <a:lnTo>
                            <a:pt x="0" y="36"/>
                          </a:lnTo>
                          <a:lnTo>
                            <a:pt x="6" y="36"/>
                          </a:lnTo>
                          <a:lnTo>
                            <a:pt x="12" y="36"/>
                          </a:lnTo>
                          <a:lnTo>
                            <a:pt x="24" y="42"/>
                          </a:lnTo>
                          <a:lnTo>
                            <a:pt x="31" y="42"/>
                          </a:lnTo>
                          <a:lnTo>
                            <a:pt x="44" y="42"/>
                          </a:lnTo>
                          <a:lnTo>
                            <a:pt x="95" y="42"/>
                          </a:lnTo>
                          <a:lnTo>
                            <a:pt x="132" y="42"/>
                          </a:lnTo>
                          <a:lnTo>
                            <a:pt x="157" y="42"/>
                          </a:lnTo>
                          <a:lnTo>
                            <a:pt x="220" y="42"/>
                          </a:lnTo>
                          <a:lnTo>
                            <a:pt x="233" y="42"/>
                          </a:lnTo>
                          <a:lnTo>
                            <a:pt x="246" y="42"/>
                          </a:lnTo>
                          <a:lnTo>
                            <a:pt x="253" y="42"/>
                          </a:lnTo>
                          <a:lnTo>
                            <a:pt x="258" y="36"/>
                          </a:lnTo>
                          <a:lnTo>
                            <a:pt x="265" y="36"/>
                          </a:lnTo>
                          <a:lnTo>
                            <a:pt x="271" y="30"/>
                          </a:lnTo>
                          <a:lnTo>
                            <a:pt x="278" y="24"/>
                          </a:lnTo>
                          <a:lnTo>
                            <a:pt x="278" y="17"/>
                          </a:lnTo>
                          <a:lnTo>
                            <a:pt x="271" y="17"/>
                          </a:lnTo>
                          <a:lnTo>
                            <a:pt x="265" y="24"/>
                          </a:lnTo>
                          <a:lnTo>
                            <a:pt x="258" y="24"/>
                          </a:lnTo>
                          <a:lnTo>
                            <a:pt x="246" y="24"/>
                          </a:lnTo>
                          <a:lnTo>
                            <a:pt x="233" y="24"/>
                          </a:lnTo>
                          <a:lnTo>
                            <a:pt x="157" y="17"/>
                          </a:lnTo>
                          <a:lnTo>
                            <a:pt x="151" y="17"/>
                          </a:lnTo>
                          <a:lnTo>
                            <a:pt x="138" y="17"/>
                          </a:lnTo>
                          <a:lnTo>
                            <a:pt x="119" y="11"/>
                          </a:lnTo>
                          <a:lnTo>
                            <a:pt x="119" y="5"/>
                          </a:lnTo>
                          <a:lnTo>
                            <a:pt x="107" y="5"/>
                          </a:lnTo>
                          <a:lnTo>
                            <a:pt x="95" y="0"/>
                          </a:lnTo>
                          <a:lnTo>
                            <a:pt x="82" y="0"/>
                          </a:lnTo>
                          <a:lnTo>
                            <a:pt x="69"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56" name="Freeform 280">
                      <a:extLst>
                        <a:ext uri="{FF2B5EF4-FFF2-40B4-BE49-F238E27FC236}">
                          <a16:creationId xmlns:a16="http://schemas.microsoft.com/office/drawing/2014/main" id="{5CCFC860-82A7-3DD5-3BF1-EB0265A73BB7}"/>
                        </a:ext>
                      </a:extLst>
                    </p:cNvPr>
                    <p:cNvSpPr>
                      <a:spLocks/>
                    </p:cNvSpPr>
                    <p:nvPr/>
                  </p:nvSpPr>
                  <p:spPr bwMode="auto">
                    <a:xfrm>
                      <a:off x="673" y="1342"/>
                      <a:ext cx="279" cy="43"/>
                    </a:xfrm>
                    <a:custGeom>
                      <a:avLst/>
                      <a:gdLst>
                        <a:gd name="T0" fmla="*/ 69 w 279"/>
                        <a:gd name="T1" fmla="*/ 0 h 43"/>
                        <a:gd name="T2" fmla="*/ 69 w 279"/>
                        <a:gd name="T3" fmla="*/ 5 h 43"/>
                        <a:gd name="T4" fmla="*/ 69 w 279"/>
                        <a:gd name="T5" fmla="*/ 11 h 43"/>
                        <a:gd name="T6" fmla="*/ 69 w 279"/>
                        <a:gd name="T7" fmla="*/ 17 h 43"/>
                        <a:gd name="T8" fmla="*/ 69 w 279"/>
                        <a:gd name="T9" fmla="*/ 24 h 43"/>
                        <a:gd name="T10" fmla="*/ 63 w 279"/>
                        <a:gd name="T11" fmla="*/ 30 h 43"/>
                        <a:gd name="T12" fmla="*/ 50 w 279"/>
                        <a:gd name="T13" fmla="*/ 30 h 43"/>
                        <a:gd name="T14" fmla="*/ 44 w 279"/>
                        <a:gd name="T15" fmla="*/ 30 h 43"/>
                        <a:gd name="T16" fmla="*/ 37 w 279"/>
                        <a:gd name="T17" fmla="*/ 30 h 43"/>
                        <a:gd name="T18" fmla="*/ 31 w 279"/>
                        <a:gd name="T19" fmla="*/ 30 h 43"/>
                        <a:gd name="T20" fmla="*/ 19 w 279"/>
                        <a:gd name="T21" fmla="*/ 30 h 43"/>
                        <a:gd name="T22" fmla="*/ 12 w 279"/>
                        <a:gd name="T23" fmla="*/ 30 h 43"/>
                        <a:gd name="T24" fmla="*/ 6 w 279"/>
                        <a:gd name="T25" fmla="*/ 30 h 43"/>
                        <a:gd name="T26" fmla="*/ 0 w 279"/>
                        <a:gd name="T27" fmla="*/ 30 h 43"/>
                        <a:gd name="T28" fmla="*/ 0 w 279"/>
                        <a:gd name="T29" fmla="*/ 36 h 43"/>
                        <a:gd name="T30" fmla="*/ 6 w 279"/>
                        <a:gd name="T31" fmla="*/ 36 h 43"/>
                        <a:gd name="T32" fmla="*/ 12 w 279"/>
                        <a:gd name="T33" fmla="*/ 36 h 43"/>
                        <a:gd name="T34" fmla="*/ 24 w 279"/>
                        <a:gd name="T35" fmla="*/ 42 h 43"/>
                        <a:gd name="T36" fmla="*/ 31 w 279"/>
                        <a:gd name="T37" fmla="*/ 42 h 43"/>
                        <a:gd name="T38" fmla="*/ 44 w 279"/>
                        <a:gd name="T39" fmla="*/ 42 h 43"/>
                        <a:gd name="T40" fmla="*/ 95 w 279"/>
                        <a:gd name="T41" fmla="*/ 42 h 43"/>
                        <a:gd name="T42" fmla="*/ 132 w 279"/>
                        <a:gd name="T43" fmla="*/ 42 h 43"/>
                        <a:gd name="T44" fmla="*/ 157 w 279"/>
                        <a:gd name="T45" fmla="*/ 42 h 43"/>
                        <a:gd name="T46" fmla="*/ 220 w 279"/>
                        <a:gd name="T47" fmla="*/ 42 h 43"/>
                        <a:gd name="T48" fmla="*/ 233 w 279"/>
                        <a:gd name="T49" fmla="*/ 42 h 43"/>
                        <a:gd name="T50" fmla="*/ 246 w 279"/>
                        <a:gd name="T51" fmla="*/ 42 h 43"/>
                        <a:gd name="T52" fmla="*/ 253 w 279"/>
                        <a:gd name="T53" fmla="*/ 42 h 43"/>
                        <a:gd name="T54" fmla="*/ 258 w 279"/>
                        <a:gd name="T55" fmla="*/ 36 h 43"/>
                        <a:gd name="T56" fmla="*/ 265 w 279"/>
                        <a:gd name="T57" fmla="*/ 36 h 43"/>
                        <a:gd name="T58" fmla="*/ 271 w 279"/>
                        <a:gd name="T59" fmla="*/ 30 h 43"/>
                        <a:gd name="T60" fmla="*/ 278 w 279"/>
                        <a:gd name="T61" fmla="*/ 24 h 43"/>
                        <a:gd name="T62" fmla="*/ 278 w 279"/>
                        <a:gd name="T63" fmla="*/ 17 h 43"/>
                        <a:gd name="T64" fmla="*/ 271 w 279"/>
                        <a:gd name="T65" fmla="*/ 17 h 43"/>
                        <a:gd name="T66" fmla="*/ 265 w 279"/>
                        <a:gd name="T67" fmla="*/ 24 h 43"/>
                        <a:gd name="T68" fmla="*/ 258 w 279"/>
                        <a:gd name="T69" fmla="*/ 24 h 43"/>
                        <a:gd name="T70" fmla="*/ 246 w 279"/>
                        <a:gd name="T71" fmla="*/ 24 h 43"/>
                        <a:gd name="T72" fmla="*/ 233 w 279"/>
                        <a:gd name="T73" fmla="*/ 24 h 43"/>
                        <a:gd name="T74" fmla="*/ 157 w 279"/>
                        <a:gd name="T75" fmla="*/ 17 h 43"/>
                        <a:gd name="T76" fmla="*/ 151 w 279"/>
                        <a:gd name="T77" fmla="*/ 17 h 43"/>
                        <a:gd name="T78" fmla="*/ 138 w 279"/>
                        <a:gd name="T79" fmla="*/ 17 h 43"/>
                        <a:gd name="T80" fmla="*/ 119 w 279"/>
                        <a:gd name="T81" fmla="*/ 11 h 43"/>
                        <a:gd name="T82" fmla="*/ 119 w 279"/>
                        <a:gd name="T83" fmla="*/ 5 h 43"/>
                        <a:gd name="T84" fmla="*/ 107 w 279"/>
                        <a:gd name="T85" fmla="*/ 5 h 43"/>
                        <a:gd name="T86" fmla="*/ 95 w 279"/>
                        <a:gd name="T87" fmla="*/ 0 h 43"/>
                        <a:gd name="T88" fmla="*/ 82 w 279"/>
                        <a:gd name="T89" fmla="*/ 0 h 43"/>
                        <a:gd name="T90" fmla="*/ 69 w 279"/>
                        <a:gd name="T9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9" h="43">
                          <a:moveTo>
                            <a:pt x="69" y="0"/>
                          </a:moveTo>
                          <a:lnTo>
                            <a:pt x="69" y="5"/>
                          </a:lnTo>
                          <a:lnTo>
                            <a:pt x="69" y="11"/>
                          </a:lnTo>
                          <a:lnTo>
                            <a:pt x="69" y="17"/>
                          </a:lnTo>
                          <a:lnTo>
                            <a:pt x="69" y="24"/>
                          </a:lnTo>
                          <a:lnTo>
                            <a:pt x="63" y="30"/>
                          </a:lnTo>
                          <a:lnTo>
                            <a:pt x="50" y="30"/>
                          </a:lnTo>
                          <a:lnTo>
                            <a:pt x="44" y="30"/>
                          </a:lnTo>
                          <a:lnTo>
                            <a:pt x="37" y="30"/>
                          </a:lnTo>
                          <a:lnTo>
                            <a:pt x="31" y="30"/>
                          </a:lnTo>
                          <a:lnTo>
                            <a:pt x="19" y="30"/>
                          </a:lnTo>
                          <a:lnTo>
                            <a:pt x="12" y="30"/>
                          </a:lnTo>
                          <a:lnTo>
                            <a:pt x="6" y="30"/>
                          </a:lnTo>
                          <a:lnTo>
                            <a:pt x="0" y="30"/>
                          </a:lnTo>
                          <a:lnTo>
                            <a:pt x="0" y="36"/>
                          </a:lnTo>
                          <a:lnTo>
                            <a:pt x="6" y="36"/>
                          </a:lnTo>
                          <a:lnTo>
                            <a:pt x="12" y="36"/>
                          </a:lnTo>
                          <a:lnTo>
                            <a:pt x="24" y="42"/>
                          </a:lnTo>
                          <a:lnTo>
                            <a:pt x="31" y="42"/>
                          </a:lnTo>
                          <a:lnTo>
                            <a:pt x="44" y="42"/>
                          </a:lnTo>
                          <a:lnTo>
                            <a:pt x="95" y="42"/>
                          </a:lnTo>
                          <a:lnTo>
                            <a:pt x="132" y="42"/>
                          </a:lnTo>
                          <a:lnTo>
                            <a:pt x="157" y="42"/>
                          </a:lnTo>
                          <a:lnTo>
                            <a:pt x="220" y="42"/>
                          </a:lnTo>
                          <a:lnTo>
                            <a:pt x="233" y="42"/>
                          </a:lnTo>
                          <a:lnTo>
                            <a:pt x="246" y="42"/>
                          </a:lnTo>
                          <a:lnTo>
                            <a:pt x="253" y="42"/>
                          </a:lnTo>
                          <a:lnTo>
                            <a:pt x="258" y="36"/>
                          </a:lnTo>
                          <a:lnTo>
                            <a:pt x="265" y="36"/>
                          </a:lnTo>
                          <a:lnTo>
                            <a:pt x="271" y="30"/>
                          </a:lnTo>
                          <a:lnTo>
                            <a:pt x="278" y="24"/>
                          </a:lnTo>
                          <a:lnTo>
                            <a:pt x="278" y="17"/>
                          </a:lnTo>
                          <a:lnTo>
                            <a:pt x="271" y="17"/>
                          </a:lnTo>
                          <a:lnTo>
                            <a:pt x="265" y="24"/>
                          </a:lnTo>
                          <a:lnTo>
                            <a:pt x="258" y="24"/>
                          </a:lnTo>
                          <a:lnTo>
                            <a:pt x="246" y="24"/>
                          </a:lnTo>
                          <a:lnTo>
                            <a:pt x="233" y="24"/>
                          </a:lnTo>
                          <a:lnTo>
                            <a:pt x="157" y="17"/>
                          </a:lnTo>
                          <a:lnTo>
                            <a:pt x="151" y="17"/>
                          </a:lnTo>
                          <a:lnTo>
                            <a:pt x="138" y="17"/>
                          </a:lnTo>
                          <a:lnTo>
                            <a:pt x="119" y="11"/>
                          </a:lnTo>
                          <a:lnTo>
                            <a:pt x="119" y="5"/>
                          </a:lnTo>
                          <a:lnTo>
                            <a:pt x="107" y="5"/>
                          </a:lnTo>
                          <a:lnTo>
                            <a:pt x="95" y="0"/>
                          </a:lnTo>
                          <a:lnTo>
                            <a:pt x="82" y="0"/>
                          </a:lnTo>
                          <a:lnTo>
                            <a:pt x="69"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057" name="Group 281">
                    <a:extLst>
                      <a:ext uri="{FF2B5EF4-FFF2-40B4-BE49-F238E27FC236}">
                        <a16:creationId xmlns:a16="http://schemas.microsoft.com/office/drawing/2014/main" id="{22910E0A-DE1A-8AB9-64FE-9C183C390F54}"/>
                      </a:ext>
                    </a:extLst>
                  </p:cNvPr>
                  <p:cNvGrpSpPr>
                    <a:grpSpLocks/>
                  </p:cNvGrpSpPr>
                  <p:nvPr/>
                </p:nvGrpSpPr>
                <p:grpSpPr bwMode="auto">
                  <a:xfrm>
                    <a:off x="833" y="1389"/>
                    <a:ext cx="80" cy="31"/>
                    <a:chOff x="833" y="1389"/>
                    <a:chExt cx="80" cy="31"/>
                  </a:xfrm>
                </p:grpSpPr>
                <p:grpSp>
                  <p:nvGrpSpPr>
                    <p:cNvPr id="76058" name="Group 282">
                      <a:extLst>
                        <a:ext uri="{FF2B5EF4-FFF2-40B4-BE49-F238E27FC236}">
                          <a16:creationId xmlns:a16="http://schemas.microsoft.com/office/drawing/2014/main" id="{FABBD44F-23C7-3DCC-968E-538BA7841C88}"/>
                        </a:ext>
                      </a:extLst>
                    </p:cNvPr>
                    <p:cNvGrpSpPr>
                      <a:grpSpLocks/>
                    </p:cNvGrpSpPr>
                    <p:nvPr/>
                  </p:nvGrpSpPr>
                  <p:grpSpPr bwMode="auto">
                    <a:xfrm>
                      <a:off x="833" y="1389"/>
                      <a:ext cx="80" cy="31"/>
                      <a:chOff x="833" y="1389"/>
                      <a:chExt cx="80" cy="31"/>
                    </a:xfrm>
                  </p:grpSpPr>
                  <p:grpSp>
                    <p:nvGrpSpPr>
                      <p:cNvPr id="76059" name="Group 283">
                        <a:extLst>
                          <a:ext uri="{FF2B5EF4-FFF2-40B4-BE49-F238E27FC236}">
                            <a16:creationId xmlns:a16="http://schemas.microsoft.com/office/drawing/2014/main" id="{48FAD83D-48C5-969C-D8CF-9497F8CC1846}"/>
                          </a:ext>
                        </a:extLst>
                      </p:cNvPr>
                      <p:cNvGrpSpPr>
                        <a:grpSpLocks/>
                      </p:cNvGrpSpPr>
                      <p:nvPr/>
                    </p:nvGrpSpPr>
                    <p:grpSpPr bwMode="auto">
                      <a:xfrm>
                        <a:off x="833" y="1389"/>
                        <a:ext cx="17" cy="31"/>
                        <a:chOff x="833" y="1389"/>
                        <a:chExt cx="17" cy="31"/>
                      </a:xfrm>
                    </p:grpSpPr>
                    <p:sp>
                      <p:nvSpPr>
                        <p:cNvPr id="76060" name="Freeform 284">
                          <a:extLst>
                            <a:ext uri="{FF2B5EF4-FFF2-40B4-BE49-F238E27FC236}">
                              <a16:creationId xmlns:a16="http://schemas.microsoft.com/office/drawing/2014/main" id="{59A578F1-26AA-6BC3-ACB6-849505ED2359}"/>
                            </a:ext>
                          </a:extLst>
                        </p:cNvPr>
                        <p:cNvSpPr>
                          <a:spLocks/>
                        </p:cNvSpPr>
                        <p:nvPr/>
                      </p:nvSpPr>
                      <p:spPr bwMode="auto">
                        <a:xfrm>
                          <a:off x="833" y="1389"/>
                          <a:ext cx="17" cy="17"/>
                        </a:xfrm>
                        <a:custGeom>
                          <a:avLst/>
                          <a:gdLst>
                            <a:gd name="T0" fmla="*/ 5 w 17"/>
                            <a:gd name="T1" fmla="*/ 0 h 17"/>
                            <a:gd name="T2" fmla="*/ 0 w 17"/>
                            <a:gd name="T3" fmla="*/ 0 h 17"/>
                            <a:gd name="T4" fmla="*/ 0 w 17"/>
                            <a:gd name="T5" fmla="*/ 5 h 17"/>
                            <a:gd name="T6" fmla="*/ 0 w 17"/>
                            <a:gd name="T7" fmla="*/ 10 h 17"/>
                            <a:gd name="T8" fmla="*/ 0 w 17"/>
                            <a:gd name="T9" fmla="*/ 16 h 17"/>
                            <a:gd name="T10" fmla="*/ 16 w 17"/>
                            <a:gd name="T11" fmla="*/ 16 h 17"/>
                            <a:gd name="T12" fmla="*/ 10 w 17"/>
                            <a:gd name="T13" fmla="*/ 0 h 17"/>
                            <a:gd name="T14" fmla="*/ 5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5" y="0"/>
                              </a:moveTo>
                              <a:lnTo>
                                <a:pt x="0" y="0"/>
                              </a:lnTo>
                              <a:lnTo>
                                <a:pt x="0" y="5"/>
                              </a:lnTo>
                              <a:lnTo>
                                <a:pt x="0" y="10"/>
                              </a:lnTo>
                              <a:lnTo>
                                <a:pt x="0" y="16"/>
                              </a:lnTo>
                              <a:lnTo>
                                <a:pt x="16" y="16"/>
                              </a:lnTo>
                              <a:lnTo>
                                <a:pt x="10" y="0"/>
                              </a:lnTo>
                              <a:lnTo>
                                <a:pt x="5"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61" name="Freeform 285">
                          <a:extLst>
                            <a:ext uri="{FF2B5EF4-FFF2-40B4-BE49-F238E27FC236}">
                              <a16:creationId xmlns:a16="http://schemas.microsoft.com/office/drawing/2014/main" id="{55A382F1-A7B5-40CE-0AB8-FB783A5B4D8D}"/>
                            </a:ext>
                          </a:extLst>
                        </p:cNvPr>
                        <p:cNvSpPr>
                          <a:spLocks/>
                        </p:cNvSpPr>
                        <p:nvPr/>
                      </p:nvSpPr>
                      <p:spPr bwMode="auto">
                        <a:xfrm>
                          <a:off x="833" y="1389"/>
                          <a:ext cx="17" cy="17"/>
                        </a:xfrm>
                        <a:custGeom>
                          <a:avLst/>
                          <a:gdLst>
                            <a:gd name="T0" fmla="*/ 5 w 17"/>
                            <a:gd name="T1" fmla="*/ 0 h 17"/>
                            <a:gd name="T2" fmla="*/ 0 w 17"/>
                            <a:gd name="T3" fmla="*/ 0 h 17"/>
                            <a:gd name="T4" fmla="*/ 0 w 17"/>
                            <a:gd name="T5" fmla="*/ 5 h 17"/>
                            <a:gd name="T6" fmla="*/ 0 w 17"/>
                            <a:gd name="T7" fmla="*/ 10 h 17"/>
                            <a:gd name="T8" fmla="*/ 0 w 17"/>
                            <a:gd name="T9" fmla="*/ 16 h 17"/>
                            <a:gd name="T10" fmla="*/ 16 w 17"/>
                            <a:gd name="T11" fmla="*/ 16 h 17"/>
                            <a:gd name="T12" fmla="*/ 10 w 17"/>
                            <a:gd name="T13" fmla="*/ 0 h 17"/>
                            <a:gd name="T14" fmla="*/ 5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5" y="0"/>
                              </a:moveTo>
                              <a:lnTo>
                                <a:pt x="0" y="0"/>
                              </a:lnTo>
                              <a:lnTo>
                                <a:pt x="0" y="5"/>
                              </a:lnTo>
                              <a:lnTo>
                                <a:pt x="0" y="10"/>
                              </a:lnTo>
                              <a:lnTo>
                                <a:pt x="0" y="16"/>
                              </a:lnTo>
                              <a:lnTo>
                                <a:pt x="16" y="16"/>
                              </a:lnTo>
                              <a:lnTo>
                                <a:pt x="10" y="0"/>
                              </a:lnTo>
                              <a:lnTo>
                                <a:pt x="5"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62" name="Freeform 286">
                          <a:extLst>
                            <a:ext uri="{FF2B5EF4-FFF2-40B4-BE49-F238E27FC236}">
                              <a16:creationId xmlns:a16="http://schemas.microsoft.com/office/drawing/2014/main" id="{966E68D2-A671-B319-8112-10E1DD391089}"/>
                            </a:ext>
                          </a:extLst>
                        </p:cNvPr>
                        <p:cNvSpPr>
                          <a:spLocks/>
                        </p:cNvSpPr>
                        <p:nvPr/>
                      </p:nvSpPr>
                      <p:spPr bwMode="auto">
                        <a:xfrm>
                          <a:off x="833" y="139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Lst>
                          <a:ahLst/>
                          <a:cxnLst>
                            <a:cxn ang="0">
                              <a:pos x="T0" y="T1"/>
                            </a:cxn>
                            <a:cxn ang="0">
                              <a:pos x="T2" y="T3"/>
                            </a:cxn>
                            <a:cxn ang="0">
                              <a:pos x="T4" y="T5"/>
                            </a:cxn>
                            <a:cxn ang="0">
                              <a:pos x="T6" y="T7"/>
                            </a:cxn>
                            <a:cxn ang="0">
                              <a:pos x="T8" y="T9"/>
                            </a:cxn>
                          </a:cxnLst>
                          <a:rect l="0" t="0" r="r" b="b"/>
                          <a:pathLst>
                            <a:path w="17" h="17">
                              <a:moveTo>
                                <a:pt x="0" y="0"/>
                              </a:moveTo>
                              <a:lnTo>
                                <a:pt x="16" y="0"/>
                              </a:lnTo>
                              <a:lnTo>
                                <a:pt x="16" y="16"/>
                              </a:lnTo>
                              <a:lnTo>
                                <a:pt x="0" y="16"/>
                              </a:lnTo>
                              <a:lnTo>
                                <a:pt x="0"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63" name="Freeform 287">
                          <a:extLst>
                            <a:ext uri="{FF2B5EF4-FFF2-40B4-BE49-F238E27FC236}">
                              <a16:creationId xmlns:a16="http://schemas.microsoft.com/office/drawing/2014/main" id="{7613360D-A58D-85F5-96C1-1779FA1ED98F}"/>
                            </a:ext>
                          </a:extLst>
                        </p:cNvPr>
                        <p:cNvSpPr>
                          <a:spLocks/>
                        </p:cNvSpPr>
                        <p:nvPr/>
                      </p:nvSpPr>
                      <p:spPr bwMode="auto">
                        <a:xfrm>
                          <a:off x="833" y="1396"/>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Lst>
                          <a:ahLst/>
                          <a:cxnLst>
                            <a:cxn ang="0">
                              <a:pos x="T0" y="T1"/>
                            </a:cxn>
                            <a:cxn ang="0">
                              <a:pos x="T2" y="T3"/>
                            </a:cxn>
                            <a:cxn ang="0">
                              <a:pos x="T4" y="T5"/>
                            </a:cxn>
                            <a:cxn ang="0">
                              <a:pos x="T6" y="T7"/>
                            </a:cxn>
                            <a:cxn ang="0">
                              <a:pos x="T8" y="T9"/>
                            </a:cxn>
                          </a:cxnLst>
                          <a:rect l="0" t="0" r="r" b="b"/>
                          <a:pathLst>
                            <a:path w="17" h="17">
                              <a:moveTo>
                                <a:pt x="0" y="0"/>
                              </a:moveTo>
                              <a:lnTo>
                                <a:pt x="16" y="0"/>
                              </a:lnTo>
                              <a:lnTo>
                                <a:pt x="16" y="16"/>
                              </a:lnTo>
                              <a:lnTo>
                                <a:pt x="0" y="16"/>
                              </a:lnTo>
                              <a:lnTo>
                                <a:pt x="0"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64" name="Freeform 288">
                          <a:extLst>
                            <a:ext uri="{FF2B5EF4-FFF2-40B4-BE49-F238E27FC236}">
                              <a16:creationId xmlns:a16="http://schemas.microsoft.com/office/drawing/2014/main" id="{1A023C44-F477-57FC-9A27-36D31032731B}"/>
                            </a:ext>
                          </a:extLst>
                        </p:cNvPr>
                        <p:cNvSpPr>
                          <a:spLocks/>
                        </p:cNvSpPr>
                        <p:nvPr/>
                      </p:nvSpPr>
                      <p:spPr bwMode="auto">
                        <a:xfrm>
                          <a:off x="833" y="1403"/>
                          <a:ext cx="17" cy="17"/>
                        </a:xfrm>
                        <a:custGeom>
                          <a:avLst/>
                          <a:gdLst>
                            <a:gd name="T0" fmla="*/ 0 w 17"/>
                            <a:gd name="T1" fmla="*/ 0 h 17"/>
                            <a:gd name="T2" fmla="*/ 16 w 17"/>
                            <a:gd name="T3" fmla="*/ 16 h 17"/>
                            <a:gd name="T4" fmla="*/ 10 w 17"/>
                            <a:gd name="T5" fmla="*/ 16 h 17"/>
                            <a:gd name="T6" fmla="*/ 16 w 17"/>
                            <a:gd name="T7" fmla="*/ 16 h 17"/>
                            <a:gd name="T8" fmla="*/ 0 w 17"/>
                            <a:gd name="T9" fmla="*/ 16 h 17"/>
                            <a:gd name="T10" fmla="*/ 0 w 17"/>
                            <a:gd name="T11" fmla="*/ 0 h 17"/>
                          </a:gdLst>
                          <a:ahLst/>
                          <a:cxnLst>
                            <a:cxn ang="0">
                              <a:pos x="T0" y="T1"/>
                            </a:cxn>
                            <a:cxn ang="0">
                              <a:pos x="T2" y="T3"/>
                            </a:cxn>
                            <a:cxn ang="0">
                              <a:pos x="T4" y="T5"/>
                            </a:cxn>
                            <a:cxn ang="0">
                              <a:pos x="T6" y="T7"/>
                            </a:cxn>
                            <a:cxn ang="0">
                              <a:pos x="T8" y="T9"/>
                            </a:cxn>
                            <a:cxn ang="0">
                              <a:pos x="T10" y="T11"/>
                            </a:cxn>
                          </a:cxnLst>
                          <a:rect l="0" t="0" r="r" b="b"/>
                          <a:pathLst>
                            <a:path w="17" h="17">
                              <a:moveTo>
                                <a:pt x="0" y="0"/>
                              </a:moveTo>
                              <a:lnTo>
                                <a:pt x="16" y="16"/>
                              </a:lnTo>
                              <a:lnTo>
                                <a:pt x="10" y="16"/>
                              </a:lnTo>
                              <a:lnTo>
                                <a:pt x="16" y="16"/>
                              </a:lnTo>
                              <a:lnTo>
                                <a:pt x="0" y="16"/>
                              </a:lnTo>
                              <a:lnTo>
                                <a:pt x="0"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65" name="Freeform 289">
                          <a:extLst>
                            <a:ext uri="{FF2B5EF4-FFF2-40B4-BE49-F238E27FC236}">
                              <a16:creationId xmlns:a16="http://schemas.microsoft.com/office/drawing/2014/main" id="{A65E5056-7AEA-603B-8377-094337387068}"/>
                            </a:ext>
                          </a:extLst>
                        </p:cNvPr>
                        <p:cNvSpPr>
                          <a:spLocks/>
                        </p:cNvSpPr>
                        <p:nvPr/>
                      </p:nvSpPr>
                      <p:spPr bwMode="auto">
                        <a:xfrm>
                          <a:off x="833" y="1403"/>
                          <a:ext cx="17" cy="17"/>
                        </a:xfrm>
                        <a:custGeom>
                          <a:avLst/>
                          <a:gdLst>
                            <a:gd name="T0" fmla="*/ 0 w 17"/>
                            <a:gd name="T1" fmla="*/ 0 h 17"/>
                            <a:gd name="T2" fmla="*/ 16 w 17"/>
                            <a:gd name="T3" fmla="*/ 16 h 17"/>
                            <a:gd name="T4" fmla="*/ 10 w 17"/>
                            <a:gd name="T5" fmla="*/ 16 h 17"/>
                            <a:gd name="T6" fmla="*/ 16 w 17"/>
                            <a:gd name="T7" fmla="*/ 16 h 17"/>
                            <a:gd name="T8" fmla="*/ 0 w 17"/>
                            <a:gd name="T9" fmla="*/ 16 h 17"/>
                            <a:gd name="T10" fmla="*/ 0 w 17"/>
                            <a:gd name="T11" fmla="*/ 0 h 17"/>
                          </a:gdLst>
                          <a:ahLst/>
                          <a:cxnLst>
                            <a:cxn ang="0">
                              <a:pos x="T0" y="T1"/>
                            </a:cxn>
                            <a:cxn ang="0">
                              <a:pos x="T2" y="T3"/>
                            </a:cxn>
                            <a:cxn ang="0">
                              <a:pos x="T4" y="T5"/>
                            </a:cxn>
                            <a:cxn ang="0">
                              <a:pos x="T6" y="T7"/>
                            </a:cxn>
                            <a:cxn ang="0">
                              <a:pos x="T8" y="T9"/>
                            </a:cxn>
                            <a:cxn ang="0">
                              <a:pos x="T10" y="T11"/>
                            </a:cxn>
                          </a:cxnLst>
                          <a:rect l="0" t="0" r="r" b="b"/>
                          <a:pathLst>
                            <a:path w="17" h="17">
                              <a:moveTo>
                                <a:pt x="0" y="0"/>
                              </a:moveTo>
                              <a:lnTo>
                                <a:pt x="16" y="16"/>
                              </a:lnTo>
                              <a:lnTo>
                                <a:pt x="10" y="16"/>
                              </a:lnTo>
                              <a:lnTo>
                                <a:pt x="16" y="16"/>
                              </a:lnTo>
                              <a:lnTo>
                                <a:pt x="0" y="16"/>
                              </a:lnTo>
                              <a:lnTo>
                                <a:pt x="0"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6066" name="Freeform 290">
                        <a:extLst>
                          <a:ext uri="{FF2B5EF4-FFF2-40B4-BE49-F238E27FC236}">
                            <a16:creationId xmlns:a16="http://schemas.microsoft.com/office/drawing/2014/main" id="{908182BD-CE0E-FDBA-4681-D9E37FF8026A}"/>
                          </a:ext>
                        </a:extLst>
                      </p:cNvPr>
                      <p:cNvSpPr>
                        <a:spLocks/>
                      </p:cNvSpPr>
                      <p:nvPr/>
                    </p:nvSpPr>
                    <p:spPr bwMode="auto">
                      <a:xfrm>
                        <a:off x="846" y="1389"/>
                        <a:ext cx="67" cy="30"/>
                      </a:xfrm>
                      <a:custGeom>
                        <a:avLst/>
                        <a:gdLst>
                          <a:gd name="T0" fmla="*/ 0 w 67"/>
                          <a:gd name="T1" fmla="*/ 0 h 30"/>
                          <a:gd name="T2" fmla="*/ 0 w 67"/>
                          <a:gd name="T3" fmla="*/ 11 h 30"/>
                          <a:gd name="T4" fmla="*/ 0 w 67"/>
                          <a:gd name="T5" fmla="*/ 17 h 30"/>
                          <a:gd name="T6" fmla="*/ 0 w 67"/>
                          <a:gd name="T7" fmla="*/ 23 h 30"/>
                          <a:gd name="T8" fmla="*/ 5 w 67"/>
                          <a:gd name="T9" fmla="*/ 23 h 30"/>
                          <a:gd name="T10" fmla="*/ 12 w 67"/>
                          <a:gd name="T11" fmla="*/ 23 h 30"/>
                          <a:gd name="T12" fmla="*/ 17 w 67"/>
                          <a:gd name="T13" fmla="*/ 29 h 30"/>
                          <a:gd name="T14" fmla="*/ 29 w 67"/>
                          <a:gd name="T15" fmla="*/ 29 h 30"/>
                          <a:gd name="T16" fmla="*/ 41 w 67"/>
                          <a:gd name="T17" fmla="*/ 29 h 30"/>
                          <a:gd name="T18" fmla="*/ 53 w 67"/>
                          <a:gd name="T19" fmla="*/ 29 h 30"/>
                          <a:gd name="T20" fmla="*/ 60 w 67"/>
                          <a:gd name="T21" fmla="*/ 23 h 30"/>
                          <a:gd name="T22" fmla="*/ 66 w 67"/>
                          <a:gd name="T23" fmla="*/ 23 h 30"/>
                          <a:gd name="T24" fmla="*/ 66 w 67"/>
                          <a:gd name="T25" fmla="*/ 17 h 30"/>
                          <a:gd name="T26" fmla="*/ 66 w 67"/>
                          <a:gd name="T27" fmla="*/ 11 h 30"/>
                          <a:gd name="T28" fmla="*/ 66 w 67"/>
                          <a:gd name="T29" fmla="*/ 5 h 30"/>
                          <a:gd name="T30" fmla="*/ 41 w 67"/>
                          <a:gd name="T31" fmla="*/ 5 h 30"/>
                          <a:gd name="T32" fmla="*/ 24 w 67"/>
                          <a:gd name="T33" fmla="*/ 5 h 30"/>
                          <a:gd name="T34" fmla="*/ 12 w 67"/>
                          <a:gd name="T35" fmla="*/ 5 h 30"/>
                          <a:gd name="T36" fmla="*/ 0 w 67"/>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30">
                            <a:moveTo>
                              <a:pt x="0" y="0"/>
                            </a:moveTo>
                            <a:lnTo>
                              <a:pt x="0" y="11"/>
                            </a:lnTo>
                            <a:lnTo>
                              <a:pt x="0" y="17"/>
                            </a:lnTo>
                            <a:lnTo>
                              <a:pt x="0" y="23"/>
                            </a:lnTo>
                            <a:lnTo>
                              <a:pt x="5" y="23"/>
                            </a:lnTo>
                            <a:lnTo>
                              <a:pt x="12" y="23"/>
                            </a:lnTo>
                            <a:lnTo>
                              <a:pt x="17" y="29"/>
                            </a:lnTo>
                            <a:lnTo>
                              <a:pt x="29" y="29"/>
                            </a:lnTo>
                            <a:lnTo>
                              <a:pt x="41" y="29"/>
                            </a:lnTo>
                            <a:lnTo>
                              <a:pt x="53" y="29"/>
                            </a:lnTo>
                            <a:lnTo>
                              <a:pt x="60" y="23"/>
                            </a:lnTo>
                            <a:lnTo>
                              <a:pt x="66" y="23"/>
                            </a:lnTo>
                            <a:lnTo>
                              <a:pt x="66" y="17"/>
                            </a:lnTo>
                            <a:lnTo>
                              <a:pt x="66" y="11"/>
                            </a:lnTo>
                            <a:lnTo>
                              <a:pt x="66" y="5"/>
                            </a:lnTo>
                            <a:lnTo>
                              <a:pt x="41" y="5"/>
                            </a:lnTo>
                            <a:lnTo>
                              <a:pt x="24" y="5"/>
                            </a:lnTo>
                            <a:lnTo>
                              <a:pt x="12" y="5"/>
                            </a:lnTo>
                            <a:lnTo>
                              <a:pt x="0"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67" name="Freeform 291">
                        <a:extLst>
                          <a:ext uri="{FF2B5EF4-FFF2-40B4-BE49-F238E27FC236}">
                            <a16:creationId xmlns:a16="http://schemas.microsoft.com/office/drawing/2014/main" id="{3B0D8354-EDDD-D8D9-526D-E13210DA62BD}"/>
                          </a:ext>
                        </a:extLst>
                      </p:cNvPr>
                      <p:cNvSpPr>
                        <a:spLocks/>
                      </p:cNvSpPr>
                      <p:nvPr/>
                    </p:nvSpPr>
                    <p:spPr bwMode="auto">
                      <a:xfrm>
                        <a:off x="846" y="1389"/>
                        <a:ext cx="67" cy="30"/>
                      </a:xfrm>
                      <a:custGeom>
                        <a:avLst/>
                        <a:gdLst>
                          <a:gd name="T0" fmla="*/ 0 w 67"/>
                          <a:gd name="T1" fmla="*/ 0 h 30"/>
                          <a:gd name="T2" fmla="*/ 0 w 67"/>
                          <a:gd name="T3" fmla="*/ 11 h 30"/>
                          <a:gd name="T4" fmla="*/ 0 w 67"/>
                          <a:gd name="T5" fmla="*/ 17 h 30"/>
                          <a:gd name="T6" fmla="*/ 0 w 67"/>
                          <a:gd name="T7" fmla="*/ 23 h 30"/>
                          <a:gd name="T8" fmla="*/ 5 w 67"/>
                          <a:gd name="T9" fmla="*/ 23 h 30"/>
                          <a:gd name="T10" fmla="*/ 12 w 67"/>
                          <a:gd name="T11" fmla="*/ 23 h 30"/>
                          <a:gd name="T12" fmla="*/ 17 w 67"/>
                          <a:gd name="T13" fmla="*/ 29 h 30"/>
                          <a:gd name="T14" fmla="*/ 29 w 67"/>
                          <a:gd name="T15" fmla="*/ 29 h 30"/>
                          <a:gd name="T16" fmla="*/ 41 w 67"/>
                          <a:gd name="T17" fmla="*/ 29 h 30"/>
                          <a:gd name="T18" fmla="*/ 53 w 67"/>
                          <a:gd name="T19" fmla="*/ 29 h 30"/>
                          <a:gd name="T20" fmla="*/ 60 w 67"/>
                          <a:gd name="T21" fmla="*/ 23 h 30"/>
                          <a:gd name="T22" fmla="*/ 66 w 67"/>
                          <a:gd name="T23" fmla="*/ 23 h 30"/>
                          <a:gd name="T24" fmla="*/ 66 w 67"/>
                          <a:gd name="T25" fmla="*/ 17 h 30"/>
                          <a:gd name="T26" fmla="*/ 66 w 67"/>
                          <a:gd name="T27" fmla="*/ 11 h 30"/>
                          <a:gd name="T28" fmla="*/ 66 w 67"/>
                          <a:gd name="T29" fmla="*/ 5 h 30"/>
                          <a:gd name="T30" fmla="*/ 41 w 67"/>
                          <a:gd name="T31" fmla="*/ 5 h 30"/>
                          <a:gd name="T32" fmla="*/ 24 w 67"/>
                          <a:gd name="T33" fmla="*/ 5 h 30"/>
                          <a:gd name="T34" fmla="*/ 12 w 67"/>
                          <a:gd name="T35" fmla="*/ 5 h 30"/>
                          <a:gd name="T36" fmla="*/ 0 w 67"/>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30">
                            <a:moveTo>
                              <a:pt x="0" y="0"/>
                            </a:moveTo>
                            <a:lnTo>
                              <a:pt x="0" y="11"/>
                            </a:lnTo>
                            <a:lnTo>
                              <a:pt x="0" y="17"/>
                            </a:lnTo>
                            <a:lnTo>
                              <a:pt x="0" y="23"/>
                            </a:lnTo>
                            <a:lnTo>
                              <a:pt x="5" y="23"/>
                            </a:lnTo>
                            <a:lnTo>
                              <a:pt x="12" y="23"/>
                            </a:lnTo>
                            <a:lnTo>
                              <a:pt x="17" y="29"/>
                            </a:lnTo>
                            <a:lnTo>
                              <a:pt x="29" y="29"/>
                            </a:lnTo>
                            <a:lnTo>
                              <a:pt x="41" y="29"/>
                            </a:lnTo>
                            <a:lnTo>
                              <a:pt x="53" y="29"/>
                            </a:lnTo>
                            <a:lnTo>
                              <a:pt x="60" y="23"/>
                            </a:lnTo>
                            <a:lnTo>
                              <a:pt x="66" y="23"/>
                            </a:lnTo>
                            <a:lnTo>
                              <a:pt x="66" y="17"/>
                            </a:lnTo>
                            <a:lnTo>
                              <a:pt x="66" y="11"/>
                            </a:lnTo>
                            <a:lnTo>
                              <a:pt x="66" y="5"/>
                            </a:lnTo>
                            <a:lnTo>
                              <a:pt x="41" y="5"/>
                            </a:lnTo>
                            <a:lnTo>
                              <a:pt x="24" y="5"/>
                            </a:lnTo>
                            <a:lnTo>
                              <a:pt x="12" y="5"/>
                            </a:lnTo>
                            <a:lnTo>
                              <a:pt x="0"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6068" name="Freeform 292">
                      <a:extLst>
                        <a:ext uri="{FF2B5EF4-FFF2-40B4-BE49-F238E27FC236}">
                          <a16:creationId xmlns:a16="http://schemas.microsoft.com/office/drawing/2014/main" id="{D6A92541-8842-2464-9010-160511198B09}"/>
                        </a:ext>
                      </a:extLst>
                    </p:cNvPr>
                    <p:cNvSpPr>
                      <a:spLocks/>
                    </p:cNvSpPr>
                    <p:nvPr/>
                  </p:nvSpPr>
                  <p:spPr bwMode="auto">
                    <a:xfrm>
                      <a:off x="846" y="1396"/>
                      <a:ext cx="67" cy="23"/>
                    </a:xfrm>
                    <a:custGeom>
                      <a:avLst/>
                      <a:gdLst>
                        <a:gd name="T0" fmla="*/ 60 w 67"/>
                        <a:gd name="T1" fmla="*/ 0 h 23"/>
                        <a:gd name="T2" fmla="*/ 60 w 67"/>
                        <a:gd name="T3" fmla="*/ 0 h 23"/>
                        <a:gd name="T4" fmla="*/ 53 w 67"/>
                        <a:gd name="T5" fmla="*/ 5 h 23"/>
                        <a:gd name="T6" fmla="*/ 53 w 67"/>
                        <a:gd name="T7" fmla="*/ 11 h 23"/>
                        <a:gd name="T8" fmla="*/ 48 w 67"/>
                        <a:gd name="T9" fmla="*/ 11 h 23"/>
                        <a:gd name="T10" fmla="*/ 41 w 67"/>
                        <a:gd name="T11" fmla="*/ 16 h 23"/>
                        <a:gd name="T12" fmla="*/ 36 w 67"/>
                        <a:gd name="T13" fmla="*/ 16 h 23"/>
                        <a:gd name="T14" fmla="*/ 29 w 67"/>
                        <a:gd name="T15" fmla="*/ 16 h 23"/>
                        <a:gd name="T16" fmla="*/ 17 w 67"/>
                        <a:gd name="T17" fmla="*/ 16 h 23"/>
                        <a:gd name="T18" fmla="*/ 0 w 67"/>
                        <a:gd name="T19" fmla="*/ 11 h 23"/>
                        <a:gd name="T20" fmla="*/ 0 w 67"/>
                        <a:gd name="T21" fmla="*/ 16 h 23"/>
                        <a:gd name="T22" fmla="*/ 5 w 67"/>
                        <a:gd name="T23" fmla="*/ 16 h 23"/>
                        <a:gd name="T24" fmla="*/ 12 w 67"/>
                        <a:gd name="T25" fmla="*/ 16 h 23"/>
                        <a:gd name="T26" fmla="*/ 17 w 67"/>
                        <a:gd name="T27" fmla="*/ 16 h 23"/>
                        <a:gd name="T28" fmla="*/ 24 w 67"/>
                        <a:gd name="T29" fmla="*/ 22 h 23"/>
                        <a:gd name="T30" fmla="*/ 36 w 67"/>
                        <a:gd name="T31" fmla="*/ 22 h 23"/>
                        <a:gd name="T32" fmla="*/ 41 w 67"/>
                        <a:gd name="T33" fmla="*/ 22 h 23"/>
                        <a:gd name="T34" fmla="*/ 48 w 67"/>
                        <a:gd name="T35" fmla="*/ 22 h 23"/>
                        <a:gd name="T36" fmla="*/ 53 w 67"/>
                        <a:gd name="T37" fmla="*/ 22 h 23"/>
                        <a:gd name="T38" fmla="*/ 60 w 67"/>
                        <a:gd name="T39" fmla="*/ 16 h 23"/>
                        <a:gd name="T40" fmla="*/ 66 w 67"/>
                        <a:gd name="T41" fmla="*/ 16 h 23"/>
                        <a:gd name="T42" fmla="*/ 66 w 67"/>
                        <a:gd name="T43" fmla="*/ 11 h 23"/>
                        <a:gd name="T44" fmla="*/ 66 w 67"/>
                        <a:gd name="T45" fmla="*/ 0 h 23"/>
                        <a:gd name="T46" fmla="*/ 60 w 67"/>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 h="23">
                          <a:moveTo>
                            <a:pt x="60" y="0"/>
                          </a:moveTo>
                          <a:lnTo>
                            <a:pt x="60" y="0"/>
                          </a:lnTo>
                          <a:lnTo>
                            <a:pt x="53" y="5"/>
                          </a:lnTo>
                          <a:lnTo>
                            <a:pt x="53" y="11"/>
                          </a:lnTo>
                          <a:lnTo>
                            <a:pt x="48" y="11"/>
                          </a:lnTo>
                          <a:lnTo>
                            <a:pt x="41" y="16"/>
                          </a:lnTo>
                          <a:lnTo>
                            <a:pt x="36" y="16"/>
                          </a:lnTo>
                          <a:lnTo>
                            <a:pt x="29" y="16"/>
                          </a:lnTo>
                          <a:lnTo>
                            <a:pt x="17" y="16"/>
                          </a:lnTo>
                          <a:lnTo>
                            <a:pt x="0" y="11"/>
                          </a:lnTo>
                          <a:lnTo>
                            <a:pt x="0" y="16"/>
                          </a:lnTo>
                          <a:lnTo>
                            <a:pt x="5" y="16"/>
                          </a:lnTo>
                          <a:lnTo>
                            <a:pt x="12" y="16"/>
                          </a:lnTo>
                          <a:lnTo>
                            <a:pt x="17" y="16"/>
                          </a:lnTo>
                          <a:lnTo>
                            <a:pt x="24" y="22"/>
                          </a:lnTo>
                          <a:lnTo>
                            <a:pt x="36" y="22"/>
                          </a:lnTo>
                          <a:lnTo>
                            <a:pt x="41" y="22"/>
                          </a:lnTo>
                          <a:lnTo>
                            <a:pt x="48" y="22"/>
                          </a:lnTo>
                          <a:lnTo>
                            <a:pt x="53" y="22"/>
                          </a:lnTo>
                          <a:lnTo>
                            <a:pt x="60" y="16"/>
                          </a:lnTo>
                          <a:lnTo>
                            <a:pt x="66" y="16"/>
                          </a:lnTo>
                          <a:lnTo>
                            <a:pt x="66" y="11"/>
                          </a:lnTo>
                          <a:lnTo>
                            <a:pt x="66" y="0"/>
                          </a:lnTo>
                          <a:lnTo>
                            <a:pt x="60"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69" name="Freeform 293">
                      <a:extLst>
                        <a:ext uri="{FF2B5EF4-FFF2-40B4-BE49-F238E27FC236}">
                          <a16:creationId xmlns:a16="http://schemas.microsoft.com/office/drawing/2014/main" id="{50BD563A-9906-15BF-C3E2-024D1CD12E02}"/>
                        </a:ext>
                      </a:extLst>
                    </p:cNvPr>
                    <p:cNvSpPr>
                      <a:spLocks/>
                    </p:cNvSpPr>
                    <p:nvPr/>
                  </p:nvSpPr>
                  <p:spPr bwMode="auto">
                    <a:xfrm>
                      <a:off x="846" y="1396"/>
                      <a:ext cx="67" cy="23"/>
                    </a:xfrm>
                    <a:custGeom>
                      <a:avLst/>
                      <a:gdLst>
                        <a:gd name="T0" fmla="*/ 60 w 67"/>
                        <a:gd name="T1" fmla="*/ 0 h 23"/>
                        <a:gd name="T2" fmla="*/ 53 w 67"/>
                        <a:gd name="T3" fmla="*/ 5 h 23"/>
                        <a:gd name="T4" fmla="*/ 53 w 67"/>
                        <a:gd name="T5" fmla="*/ 11 h 23"/>
                        <a:gd name="T6" fmla="*/ 48 w 67"/>
                        <a:gd name="T7" fmla="*/ 11 h 23"/>
                        <a:gd name="T8" fmla="*/ 41 w 67"/>
                        <a:gd name="T9" fmla="*/ 16 h 23"/>
                        <a:gd name="T10" fmla="*/ 36 w 67"/>
                        <a:gd name="T11" fmla="*/ 16 h 23"/>
                        <a:gd name="T12" fmla="*/ 29 w 67"/>
                        <a:gd name="T13" fmla="*/ 16 h 23"/>
                        <a:gd name="T14" fmla="*/ 17 w 67"/>
                        <a:gd name="T15" fmla="*/ 16 h 23"/>
                        <a:gd name="T16" fmla="*/ 0 w 67"/>
                        <a:gd name="T17" fmla="*/ 11 h 23"/>
                        <a:gd name="T18" fmla="*/ 0 w 67"/>
                        <a:gd name="T19" fmla="*/ 16 h 23"/>
                        <a:gd name="T20" fmla="*/ 5 w 67"/>
                        <a:gd name="T21" fmla="*/ 16 h 23"/>
                        <a:gd name="T22" fmla="*/ 12 w 67"/>
                        <a:gd name="T23" fmla="*/ 16 h 23"/>
                        <a:gd name="T24" fmla="*/ 17 w 67"/>
                        <a:gd name="T25" fmla="*/ 16 h 23"/>
                        <a:gd name="T26" fmla="*/ 24 w 67"/>
                        <a:gd name="T27" fmla="*/ 22 h 23"/>
                        <a:gd name="T28" fmla="*/ 36 w 67"/>
                        <a:gd name="T29" fmla="*/ 22 h 23"/>
                        <a:gd name="T30" fmla="*/ 41 w 67"/>
                        <a:gd name="T31" fmla="*/ 22 h 23"/>
                        <a:gd name="T32" fmla="*/ 48 w 67"/>
                        <a:gd name="T33" fmla="*/ 22 h 23"/>
                        <a:gd name="T34" fmla="*/ 53 w 67"/>
                        <a:gd name="T35" fmla="*/ 22 h 23"/>
                        <a:gd name="T36" fmla="*/ 60 w 67"/>
                        <a:gd name="T37" fmla="*/ 16 h 23"/>
                        <a:gd name="T38" fmla="*/ 66 w 67"/>
                        <a:gd name="T39" fmla="*/ 16 h 23"/>
                        <a:gd name="T40" fmla="*/ 66 w 67"/>
                        <a:gd name="T41" fmla="*/ 11 h 23"/>
                        <a:gd name="T42" fmla="*/ 66 w 67"/>
                        <a:gd name="T43" fmla="*/ 0 h 23"/>
                        <a:gd name="T44" fmla="*/ 60 w 67"/>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23">
                          <a:moveTo>
                            <a:pt x="60" y="0"/>
                          </a:moveTo>
                          <a:lnTo>
                            <a:pt x="53" y="5"/>
                          </a:lnTo>
                          <a:lnTo>
                            <a:pt x="53" y="11"/>
                          </a:lnTo>
                          <a:lnTo>
                            <a:pt x="48" y="11"/>
                          </a:lnTo>
                          <a:lnTo>
                            <a:pt x="41" y="16"/>
                          </a:lnTo>
                          <a:lnTo>
                            <a:pt x="36" y="16"/>
                          </a:lnTo>
                          <a:lnTo>
                            <a:pt x="29" y="16"/>
                          </a:lnTo>
                          <a:lnTo>
                            <a:pt x="17" y="16"/>
                          </a:lnTo>
                          <a:lnTo>
                            <a:pt x="0" y="11"/>
                          </a:lnTo>
                          <a:lnTo>
                            <a:pt x="0" y="16"/>
                          </a:lnTo>
                          <a:lnTo>
                            <a:pt x="5" y="16"/>
                          </a:lnTo>
                          <a:lnTo>
                            <a:pt x="12" y="16"/>
                          </a:lnTo>
                          <a:lnTo>
                            <a:pt x="17" y="16"/>
                          </a:lnTo>
                          <a:lnTo>
                            <a:pt x="24" y="22"/>
                          </a:lnTo>
                          <a:lnTo>
                            <a:pt x="36" y="22"/>
                          </a:lnTo>
                          <a:lnTo>
                            <a:pt x="41" y="22"/>
                          </a:lnTo>
                          <a:lnTo>
                            <a:pt x="48" y="22"/>
                          </a:lnTo>
                          <a:lnTo>
                            <a:pt x="53" y="22"/>
                          </a:lnTo>
                          <a:lnTo>
                            <a:pt x="60" y="16"/>
                          </a:lnTo>
                          <a:lnTo>
                            <a:pt x="66" y="16"/>
                          </a:lnTo>
                          <a:lnTo>
                            <a:pt x="66" y="11"/>
                          </a:lnTo>
                          <a:lnTo>
                            <a:pt x="66" y="0"/>
                          </a:lnTo>
                          <a:lnTo>
                            <a:pt x="60"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070" name="Group 294">
                    <a:extLst>
                      <a:ext uri="{FF2B5EF4-FFF2-40B4-BE49-F238E27FC236}">
                        <a16:creationId xmlns:a16="http://schemas.microsoft.com/office/drawing/2014/main" id="{708B3886-D780-DD7F-8711-D20D69B8A775}"/>
                      </a:ext>
                    </a:extLst>
                  </p:cNvPr>
                  <p:cNvGrpSpPr>
                    <a:grpSpLocks/>
                  </p:cNvGrpSpPr>
                  <p:nvPr/>
                </p:nvGrpSpPr>
                <p:grpSpPr bwMode="auto">
                  <a:xfrm>
                    <a:off x="820" y="1342"/>
                    <a:ext cx="100" cy="54"/>
                    <a:chOff x="820" y="1342"/>
                    <a:chExt cx="100" cy="54"/>
                  </a:xfrm>
                </p:grpSpPr>
                <p:grpSp>
                  <p:nvGrpSpPr>
                    <p:cNvPr id="76071" name="Group 295">
                      <a:extLst>
                        <a:ext uri="{FF2B5EF4-FFF2-40B4-BE49-F238E27FC236}">
                          <a16:creationId xmlns:a16="http://schemas.microsoft.com/office/drawing/2014/main" id="{B227D2BE-066F-556E-60CB-DB79522F7BAE}"/>
                        </a:ext>
                      </a:extLst>
                    </p:cNvPr>
                    <p:cNvGrpSpPr>
                      <a:grpSpLocks/>
                    </p:cNvGrpSpPr>
                    <p:nvPr/>
                  </p:nvGrpSpPr>
                  <p:grpSpPr bwMode="auto">
                    <a:xfrm>
                      <a:off x="820" y="1355"/>
                      <a:ext cx="22" cy="38"/>
                      <a:chOff x="820" y="1355"/>
                      <a:chExt cx="22" cy="38"/>
                    </a:xfrm>
                  </p:grpSpPr>
                  <p:sp>
                    <p:nvSpPr>
                      <p:cNvPr id="76072" name="Freeform 296">
                        <a:extLst>
                          <a:ext uri="{FF2B5EF4-FFF2-40B4-BE49-F238E27FC236}">
                            <a16:creationId xmlns:a16="http://schemas.microsoft.com/office/drawing/2014/main" id="{5DC50B58-37EB-2F96-9F16-4F8E6F58A5E4}"/>
                          </a:ext>
                        </a:extLst>
                      </p:cNvPr>
                      <p:cNvSpPr>
                        <a:spLocks/>
                      </p:cNvSpPr>
                      <p:nvPr/>
                    </p:nvSpPr>
                    <p:spPr bwMode="auto">
                      <a:xfrm>
                        <a:off x="820" y="1355"/>
                        <a:ext cx="22" cy="30"/>
                      </a:xfrm>
                      <a:custGeom>
                        <a:avLst/>
                        <a:gdLst>
                          <a:gd name="T0" fmla="*/ 5 w 22"/>
                          <a:gd name="T1" fmla="*/ 5 h 30"/>
                          <a:gd name="T2" fmla="*/ 5 w 22"/>
                          <a:gd name="T3" fmla="*/ 5 h 30"/>
                          <a:gd name="T4" fmla="*/ 16 w 22"/>
                          <a:gd name="T5" fmla="*/ 0 h 30"/>
                          <a:gd name="T6" fmla="*/ 21 w 22"/>
                          <a:gd name="T7" fmla="*/ 29 h 30"/>
                          <a:gd name="T8" fmla="*/ 0 w 22"/>
                          <a:gd name="T9" fmla="*/ 23 h 30"/>
                          <a:gd name="T10" fmla="*/ 0 w 22"/>
                          <a:gd name="T11" fmla="*/ 17 h 30"/>
                          <a:gd name="T12" fmla="*/ 0 w 22"/>
                          <a:gd name="T13" fmla="*/ 11 h 30"/>
                          <a:gd name="T14" fmla="*/ 5 w 22"/>
                          <a:gd name="T15" fmla="*/ 5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0">
                            <a:moveTo>
                              <a:pt x="5" y="5"/>
                            </a:moveTo>
                            <a:lnTo>
                              <a:pt x="5" y="5"/>
                            </a:lnTo>
                            <a:lnTo>
                              <a:pt x="16" y="0"/>
                            </a:lnTo>
                            <a:lnTo>
                              <a:pt x="21" y="29"/>
                            </a:lnTo>
                            <a:lnTo>
                              <a:pt x="0" y="23"/>
                            </a:lnTo>
                            <a:lnTo>
                              <a:pt x="0" y="17"/>
                            </a:lnTo>
                            <a:lnTo>
                              <a:pt x="0" y="11"/>
                            </a:lnTo>
                            <a:lnTo>
                              <a:pt x="5" y="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73" name="Freeform 297">
                        <a:extLst>
                          <a:ext uri="{FF2B5EF4-FFF2-40B4-BE49-F238E27FC236}">
                            <a16:creationId xmlns:a16="http://schemas.microsoft.com/office/drawing/2014/main" id="{5623E82E-D6DD-0D9A-0D2B-48DECFBD352F}"/>
                          </a:ext>
                        </a:extLst>
                      </p:cNvPr>
                      <p:cNvSpPr>
                        <a:spLocks/>
                      </p:cNvSpPr>
                      <p:nvPr/>
                    </p:nvSpPr>
                    <p:spPr bwMode="auto">
                      <a:xfrm>
                        <a:off x="820" y="1355"/>
                        <a:ext cx="22" cy="30"/>
                      </a:xfrm>
                      <a:custGeom>
                        <a:avLst/>
                        <a:gdLst>
                          <a:gd name="T0" fmla="*/ 5 w 22"/>
                          <a:gd name="T1" fmla="*/ 5 h 30"/>
                          <a:gd name="T2" fmla="*/ 16 w 22"/>
                          <a:gd name="T3" fmla="*/ 0 h 30"/>
                          <a:gd name="T4" fmla="*/ 21 w 22"/>
                          <a:gd name="T5" fmla="*/ 29 h 30"/>
                          <a:gd name="T6" fmla="*/ 0 w 22"/>
                          <a:gd name="T7" fmla="*/ 23 h 30"/>
                          <a:gd name="T8" fmla="*/ 0 w 22"/>
                          <a:gd name="T9" fmla="*/ 17 h 30"/>
                          <a:gd name="T10" fmla="*/ 0 w 22"/>
                          <a:gd name="T11" fmla="*/ 11 h 30"/>
                          <a:gd name="T12" fmla="*/ 5 w 22"/>
                          <a:gd name="T13" fmla="*/ 5 h 30"/>
                        </a:gdLst>
                        <a:ahLst/>
                        <a:cxnLst>
                          <a:cxn ang="0">
                            <a:pos x="T0" y="T1"/>
                          </a:cxn>
                          <a:cxn ang="0">
                            <a:pos x="T2" y="T3"/>
                          </a:cxn>
                          <a:cxn ang="0">
                            <a:pos x="T4" y="T5"/>
                          </a:cxn>
                          <a:cxn ang="0">
                            <a:pos x="T6" y="T7"/>
                          </a:cxn>
                          <a:cxn ang="0">
                            <a:pos x="T8" y="T9"/>
                          </a:cxn>
                          <a:cxn ang="0">
                            <a:pos x="T10" y="T11"/>
                          </a:cxn>
                          <a:cxn ang="0">
                            <a:pos x="T12" y="T13"/>
                          </a:cxn>
                        </a:cxnLst>
                        <a:rect l="0" t="0" r="r" b="b"/>
                        <a:pathLst>
                          <a:path w="22" h="30">
                            <a:moveTo>
                              <a:pt x="5" y="5"/>
                            </a:moveTo>
                            <a:lnTo>
                              <a:pt x="16" y="0"/>
                            </a:lnTo>
                            <a:lnTo>
                              <a:pt x="21" y="29"/>
                            </a:lnTo>
                            <a:lnTo>
                              <a:pt x="0" y="23"/>
                            </a:lnTo>
                            <a:lnTo>
                              <a:pt x="0" y="17"/>
                            </a:lnTo>
                            <a:lnTo>
                              <a:pt x="0" y="11"/>
                            </a:lnTo>
                            <a:lnTo>
                              <a:pt x="5" y="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74" name="Freeform 298">
                        <a:extLst>
                          <a:ext uri="{FF2B5EF4-FFF2-40B4-BE49-F238E27FC236}">
                            <a16:creationId xmlns:a16="http://schemas.microsoft.com/office/drawing/2014/main" id="{6E58D99D-272E-23D2-6504-BF136E840C12}"/>
                          </a:ext>
                        </a:extLst>
                      </p:cNvPr>
                      <p:cNvSpPr>
                        <a:spLocks/>
                      </p:cNvSpPr>
                      <p:nvPr/>
                    </p:nvSpPr>
                    <p:spPr bwMode="auto">
                      <a:xfrm>
                        <a:off x="820" y="1362"/>
                        <a:ext cx="17" cy="17"/>
                      </a:xfrm>
                      <a:custGeom>
                        <a:avLst/>
                        <a:gdLst>
                          <a:gd name="T0" fmla="*/ 0 w 17"/>
                          <a:gd name="T1" fmla="*/ 5 h 17"/>
                          <a:gd name="T2" fmla="*/ 0 w 17"/>
                          <a:gd name="T3" fmla="*/ 5 h 17"/>
                          <a:gd name="T4" fmla="*/ 16 w 17"/>
                          <a:gd name="T5" fmla="*/ 0 h 17"/>
                          <a:gd name="T6" fmla="*/ 16 w 17"/>
                          <a:gd name="T7" fmla="*/ 10 h 17"/>
                          <a:gd name="T8" fmla="*/ 16 w 17"/>
                          <a:gd name="T9" fmla="*/ 16 h 17"/>
                          <a:gd name="T10" fmla="*/ 0 w 17"/>
                          <a:gd name="T11" fmla="*/ 16 h 17"/>
                          <a:gd name="T12" fmla="*/ 0 w 17"/>
                          <a:gd name="T13" fmla="*/ 10 h 17"/>
                          <a:gd name="T14" fmla="*/ 0 w 17"/>
                          <a:gd name="T15" fmla="*/ 5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5"/>
                            </a:moveTo>
                            <a:lnTo>
                              <a:pt x="0" y="5"/>
                            </a:lnTo>
                            <a:lnTo>
                              <a:pt x="16" y="0"/>
                            </a:lnTo>
                            <a:lnTo>
                              <a:pt x="16" y="10"/>
                            </a:lnTo>
                            <a:lnTo>
                              <a:pt x="16" y="16"/>
                            </a:lnTo>
                            <a:lnTo>
                              <a:pt x="0" y="16"/>
                            </a:lnTo>
                            <a:lnTo>
                              <a:pt x="0" y="10"/>
                            </a:lnTo>
                            <a:lnTo>
                              <a:pt x="0" y="5"/>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75" name="Freeform 299">
                        <a:extLst>
                          <a:ext uri="{FF2B5EF4-FFF2-40B4-BE49-F238E27FC236}">
                            <a16:creationId xmlns:a16="http://schemas.microsoft.com/office/drawing/2014/main" id="{7C2062E0-0903-5F6B-F741-8539E732CAF1}"/>
                          </a:ext>
                        </a:extLst>
                      </p:cNvPr>
                      <p:cNvSpPr>
                        <a:spLocks/>
                      </p:cNvSpPr>
                      <p:nvPr/>
                    </p:nvSpPr>
                    <p:spPr bwMode="auto">
                      <a:xfrm>
                        <a:off x="820" y="1362"/>
                        <a:ext cx="17" cy="17"/>
                      </a:xfrm>
                      <a:custGeom>
                        <a:avLst/>
                        <a:gdLst>
                          <a:gd name="T0" fmla="*/ 0 w 17"/>
                          <a:gd name="T1" fmla="*/ 5 h 17"/>
                          <a:gd name="T2" fmla="*/ 16 w 17"/>
                          <a:gd name="T3" fmla="*/ 0 h 17"/>
                          <a:gd name="T4" fmla="*/ 16 w 17"/>
                          <a:gd name="T5" fmla="*/ 10 h 17"/>
                          <a:gd name="T6" fmla="*/ 16 w 17"/>
                          <a:gd name="T7" fmla="*/ 16 h 17"/>
                          <a:gd name="T8" fmla="*/ 0 w 17"/>
                          <a:gd name="T9" fmla="*/ 16 h 17"/>
                          <a:gd name="T10" fmla="*/ 0 w 17"/>
                          <a:gd name="T11" fmla="*/ 10 h 17"/>
                          <a:gd name="T12" fmla="*/ 0 w 17"/>
                          <a:gd name="T13" fmla="*/ 5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5"/>
                            </a:moveTo>
                            <a:lnTo>
                              <a:pt x="16" y="0"/>
                            </a:lnTo>
                            <a:lnTo>
                              <a:pt x="16" y="10"/>
                            </a:lnTo>
                            <a:lnTo>
                              <a:pt x="16" y="16"/>
                            </a:lnTo>
                            <a:lnTo>
                              <a:pt x="0" y="16"/>
                            </a:lnTo>
                            <a:lnTo>
                              <a:pt x="0" y="10"/>
                            </a:lnTo>
                            <a:lnTo>
                              <a:pt x="0" y="5"/>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76" name="Freeform 300">
                        <a:extLst>
                          <a:ext uri="{FF2B5EF4-FFF2-40B4-BE49-F238E27FC236}">
                            <a16:creationId xmlns:a16="http://schemas.microsoft.com/office/drawing/2014/main" id="{E07680D1-E469-A485-7322-5437701C1561}"/>
                          </a:ext>
                        </a:extLst>
                      </p:cNvPr>
                      <p:cNvSpPr>
                        <a:spLocks/>
                      </p:cNvSpPr>
                      <p:nvPr/>
                    </p:nvSpPr>
                    <p:spPr bwMode="auto">
                      <a:xfrm>
                        <a:off x="820" y="1369"/>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Lst>
                        <a:ahLst/>
                        <a:cxnLst>
                          <a:cxn ang="0">
                            <a:pos x="T0" y="T1"/>
                          </a:cxn>
                          <a:cxn ang="0">
                            <a:pos x="T2" y="T3"/>
                          </a:cxn>
                          <a:cxn ang="0">
                            <a:pos x="T4" y="T5"/>
                          </a:cxn>
                          <a:cxn ang="0">
                            <a:pos x="T6" y="T7"/>
                          </a:cxn>
                          <a:cxn ang="0">
                            <a:pos x="T8" y="T9"/>
                          </a:cxn>
                        </a:cxnLst>
                        <a:rect l="0" t="0" r="r" b="b"/>
                        <a:pathLst>
                          <a:path w="17" h="17">
                            <a:moveTo>
                              <a:pt x="0" y="0"/>
                            </a:moveTo>
                            <a:lnTo>
                              <a:pt x="16" y="0"/>
                            </a:lnTo>
                            <a:lnTo>
                              <a:pt x="16" y="16"/>
                            </a:lnTo>
                            <a:lnTo>
                              <a:pt x="0" y="16"/>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77" name="Freeform 301">
                        <a:extLst>
                          <a:ext uri="{FF2B5EF4-FFF2-40B4-BE49-F238E27FC236}">
                            <a16:creationId xmlns:a16="http://schemas.microsoft.com/office/drawing/2014/main" id="{DF1CE299-7571-9147-2865-E864003A2085}"/>
                          </a:ext>
                        </a:extLst>
                      </p:cNvPr>
                      <p:cNvSpPr>
                        <a:spLocks/>
                      </p:cNvSpPr>
                      <p:nvPr/>
                    </p:nvSpPr>
                    <p:spPr bwMode="auto">
                      <a:xfrm>
                        <a:off x="820" y="1369"/>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Lst>
                        <a:ahLst/>
                        <a:cxnLst>
                          <a:cxn ang="0">
                            <a:pos x="T0" y="T1"/>
                          </a:cxn>
                          <a:cxn ang="0">
                            <a:pos x="T2" y="T3"/>
                          </a:cxn>
                          <a:cxn ang="0">
                            <a:pos x="T4" y="T5"/>
                          </a:cxn>
                          <a:cxn ang="0">
                            <a:pos x="T6" y="T7"/>
                          </a:cxn>
                          <a:cxn ang="0">
                            <a:pos x="T8" y="T9"/>
                          </a:cxn>
                        </a:cxnLst>
                        <a:rect l="0" t="0" r="r" b="b"/>
                        <a:pathLst>
                          <a:path w="17" h="17">
                            <a:moveTo>
                              <a:pt x="0" y="0"/>
                            </a:moveTo>
                            <a:lnTo>
                              <a:pt x="16" y="0"/>
                            </a:lnTo>
                            <a:lnTo>
                              <a:pt x="16" y="16"/>
                            </a:lnTo>
                            <a:lnTo>
                              <a:pt x="0" y="16"/>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78" name="Freeform 302">
                        <a:extLst>
                          <a:ext uri="{FF2B5EF4-FFF2-40B4-BE49-F238E27FC236}">
                            <a16:creationId xmlns:a16="http://schemas.microsoft.com/office/drawing/2014/main" id="{4F01198D-7E48-D416-162A-EC58C8FFEC20}"/>
                          </a:ext>
                        </a:extLst>
                      </p:cNvPr>
                      <p:cNvSpPr>
                        <a:spLocks/>
                      </p:cNvSpPr>
                      <p:nvPr/>
                    </p:nvSpPr>
                    <p:spPr bwMode="auto">
                      <a:xfrm>
                        <a:off x="820" y="1376"/>
                        <a:ext cx="17" cy="17"/>
                      </a:xfrm>
                      <a:custGeom>
                        <a:avLst/>
                        <a:gdLst>
                          <a:gd name="T0" fmla="*/ 0 w 17"/>
                          <a:gd name="T1" fmla="*/ 0 h 17"/>
                          <a:gd name="T2" fmla="*/ 16 w 17"/>
                          <a:gd name="T3" fmla="*/ 8 h 17"/>
                          <a:gd name="T4" fmla="*/ 16 w 17"/>
                          <a:gd name="T5" fmla="*/ 16 h 17"/>
                          <a:gd name="T6" fmla="*/ 0 w 17"/>
                          <a:gd name="T7" fmla="*/ 8 h 17"/>
                          <a:gd name="T8" fmla="*/ 0 w 17"/>
                          <a:gd name="T9" fmla="*/ 0 h 17"/>
                        </a:gdLst>
                        <a:ahLst/>
                        <a:cxnLst>
                          <a:cxn ang="0">
                            <a:pos x="T0" y="T1"/>
                          </a:cxn>
                          <a:cxn ang="0">
                            <a:pos x="T2" y="T3"/>
                          </a:cxn>
                          <a:cxn ang="0">
                            <a:pos x="T4" y="T5"/>
                          </a:cxn>
                          <a:cxn ang="0">
                            <a:pos x="T6" y="T7"/>
                          </a:cxn>
                          <a:cxn ang="0">
                            <a:pos x="T8" y="T9"/>
                          </a:cxn>
                        </a:cxnLst>
                        <a:rect l="0" t="0" r="r" b="b"/>
                        <a:pathLst>
                          <a:path w="17" h="17">
                            <a:moveTo>
                              <a:pt x="0" y="0"/>
                            </a:moveTo>
                            <a:lnTo>
                              <a:pt x="16" y="8"/>
                            </a:lnTo>
                            <a:lnTo>
                              <a:pt x="16" y="16"/>
                            </a:lnTo>
                            <a:lnTo>
                              <a:pt x="0" y="8"/>
                            </a:lnTo>
                            <a:lnTo>
                              <a:pt x="0"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79" name="Freeform 303">
                        <a:extLst>
                          <a:ext uri="{FF2B5EF4-FFF2-40B4-BE49-F238E27FC236}">
                            <a16:creationId xmlns:a16="http://schemas.microsoft.com/office/drawing/2014/main" id="{EEADA690-0EEA-F242-A1C2-9ED4A9F60A39}"/>
                          </a:ext>
                        </a:extLst>
                      </p:cNvPr>
                      <p:cNvSpPr>
                        <a:spLocks/>
                      </p:cNvSpPr>
                      <p:nvPr/>
                    </p:nvSpPr>
                    <p:spPr bwMode="auto">
                      <a:xfrm>
                        <a:off x="820" y="1376"/>
                        <a:ext cx="17" cy="17"/>
                      </a:xfrm>
                      <a:custGeom>
                        <a:avLst/>
                        <a:gdLst>
                          <a:gd name="T0" fmla="*/ 0 w 17"/>
                          <a:gd name="T1" fmla="*/ 0 h 17"/>
                          <a:gd name="T2" fmla="*/ 16 w 17"/>
                          <a:gd name="T3" fmla="*/ 8 h 17"/>
                          <a:gd name="T4" fmla="*/ 16 w 17"/>
                          <a:gd name="T5" fmla="*/ 16 h 17"/>
                          <a:gd name="T6" fmla="*/ 0 w 17"/>
                          <a:gd name="T7" fmla="*/ 8 h 17"/>
                          <a:gd name="T8" fmla="*/ 0 w 17"/>
                          <a:gd name="T9" fmla="*/ 0 h 17"/>
                        </a:gdLst>
                        <a:ahLst/>
                        <a:cxnLst>
                          <a:cxn ang="0">
                            <a:pos x="T0" y="T1"/>
                          </a:cxn>
                          <a:cxn ang="0">
                            <a:pos x="T2" y="T3"/>
                          </a:cxn>
                          <a:cxn ang="0">
                            <a:pos x="T4" y="T5"/>
                          </a:cxn>
                          <a:cxn ang="0">
                            <a:pos x="T6" y="T7"/>
                          </a:cxn>
                          <a:cxn ang="0">
                            <a:pos x="T8" y="T9"/>
                          </a:cxn>
                        </a:cxnLst>
                        <a:rect l="0" t="0" r="r" b="b"/>
                        <a:pathLst>
                          <a:path w="17" h="17">
                            <a:moveTo>
                              <a:pt x="0" y="0"/>
                            </a:moveTo>
                            <a:lnTo>
                              <a:pt x="16" y="8"/>
                            </a:lnTo>
                            <a:lnTo>
                              <a:pt x="16" y="16"/>
                            </a:lnTo>
                            <a:lnTo>
                              <a:pt x="0" y="8"/>
                            </a:lnTo>
                            <a:lnTo>
                              <a:pt x="0"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080" name="Group 304">
                      <a:extLst>
                        <a:ext uri="{FF2B5EF4-FFF2-40B4-BE49-F238E27FC236}">
                          <a16:creationId xmlns:a16="http://schemas.microsoft.com/office/drawing/2014/main" id="{25637877-2EDA-E86A-857D-6673AA3F62AF}"/>
                        </a:ext>
                      </a:extLst>
                    </p:cNvPr>
                    <p:cNvGrpSpPr>
                      <a:grpSpLocks/>
                    </p:cNvGrpSpPr>
                    <p:nvPr/>
                  </p:nvGrpSpPr>
                  <p:grpSpPr bwMode="auto">
                    <a:xfrm>
                      <a:off x="840" y="1342"/>
                      <a:ext cx="80" cy="54"/>
                      <a:chOff x="840" y="1342"/>
                      <a:chExt cx="80" cy="54"/>
                    </a:xfrm>
                  </p:grpSpPr>
                  <p:sp>
                    <p:nvSpPr>
                      <p:cNvPr id="76081" name="Freeform 305">
                        <a:extLst>
                          <a:ext uri="{FF2B5EF4-FFF2-40B4-BE49-F238E27FC236}">
                            <a16:creationId xmlns:a16="http://schemas.microsoft.com/office/drawing/2014/main" id="{C49FB085-4857-9EE9-1980-CD1860CC4CD6}"/>
                          </a:ext>
                        </a:extLst>
                      </p:cNvPr>
                      <p:cNvSpPr>
                        <a:spLocks/>
                      </p:cNvSpPr>
                      <p:nvPr/>
                    </p:nvSpPr>
                    <p:spPr bwMode="auto">
                      <a:xfrm>
                        <a:off x="840" y="1342"/>
                        <a:ext cx="80" cy="50"/>
                      </a:xfrm>
                      <a:custGeom>
                        <a:avLst/>
                        <a:gdLst>
                          <a:gd name="T0" fmla="*/ 0 w 80"/>
                          <a:gd name="T1" fmla="*/ 12 h 50"/>
                          <a:gd name="T2" fmla="*/ 6 w 80"/>
                          <a:gd name="T3" fmla="*/ 5 h 50"/>
                          <a:gd name="T4" fmla="*/ 12 w 80"/>
                          <a:gd name="T5" fmla="*/ 5 h 50"/>
                          <a:gd name="T6" fmla="*/ 18 w 80"/>
                          <a:gd name="T7" fmla="*/ 5 h 50"/>
                          <a:gd name="T8" fmla="*/ 24 w 80"/>
                          <a:gd name="T9" fmla="*/ 5 h 50"/>
                          <a:gd name="T10" fmla="*/ 36 w 80"/>
                          <a:gd name="T11" fmla="*/ 0 h 50"/>
                          <a:gd name="T12" fmla="*/ 48 w 80"/>
                          <a:gd name="T13" fmla="*/ 0 h 50"/>
                          <a:gd name="T14" fmla="*/ 66 w 80"/>
                          <a:gd name="T15" fmla="*/ 0 h 50"/>
                          <a:gd name="T16" fmla="*/ 66 w 80"/>
                          <a:gd name="T17" fmla="*/ 5 h 50"/>
                          <a:gd name="T18" fmla="*/ 72 w 80"/>
                          <a:gd name="T19" fmla="*/ 5 h 50"/>
                          <a:gd name="T20" fmla="*/ 79 w 80"/>
                          <a:gd name="T21" fmla="*/ 5 h 50"/>
                          <a:gd name="T22" fmla="*/ 79 w 80"/>
                          <a:gd name="T23" fmla="*/ 12 h 50"/>
                          <a:gd name="T24" fmla="*/ 79 w 80"/>
                          <a:gd name="T25" fmla="*/ 24 h 50"/>
                          <a:gd name="T26" fmla="*/ 79 w 80"/>
                          <a:gd name="T27" fmla="*/ 43 h 50"/>
                          <a:gd name="T28" fmla="*/ 79 w 80"/>
                          <a:gd name="T29" fmla="*/ 49 h 50"/>
                          <a:gd name="T30" fmla="*/ 72 w 80"/>
                          <a:gd name="T31" fmla="*/ 49 h 50"/>
                          <a:gd name="T32" fmla="*/ 66 w 80"/>
                          <a:gd name="T33" fmla="*/ 49 h 50"/>
                          <a:gd name="T34" fmla="*/ 60 w 80"/>
                          <a:gd name="T35" fmla="*/ 49 h 50"/>
                          <a:gd name="T36" fmla="*/ 54 w 80"/>
                          <a:gd name="T37" fmla="*/ 49 h 50"/>
                          <a:gd name="T38" fmla="*/ 48 w 80"/>
                          <a:gd name="T39" fmla="*/ 49 h 50"/>
                          <a:gd name="T40" fmla="*/ 42 w 80"/>
                          <a:gd name="T41" fmla="*/ 49 h 50"/>
                          <a:gd name="T42" fmla="*/ 30 w 80"/>
                          <a:gd name="T43" fmla="*/ 49 h 50"/>
                          <a:gd name="T44" fmla="*/ 24 w 80"/>
                          <a:gd name="T45" fmla="*/ 49 h 50"/>
                          <a:gd name="T46" fmla="*/ 18 w 80"/>
                          <a:gd name="T47" fmla="*/ 49 h 50"/>
                          <a:gd name="T48" fmla="*/ 12 w 80"/>
                          <a:gd name="T49" fmla="*/ 49 h 50"/>
                          <a:gd name="T50" fmla="*/ 6 w 80"/>
                          <a:gd name="T51" fmla="*/ 43 h 50"/>
                          <a:gd name="T52" fmla="*/ 0 w 80"/>
                          <a:gd name="T53" fmla="*/ 43 h 50"/>
                          <a:gd name="T54" fmla="*/ 0 w 80"/>
                          <a:gd name="T55" fmla="*/ 37 h 50"/>
                          <a:gd name="T56" fmla="*/ 0 w 80"/>
                          <a:gd name="T57" fmla="*/ 30 h 50"/>
                          <a:gd name="T58" fmla="*/ 0 w 80"/>
                          <a:gd name="T59" fmla="*/ 24 h 50"/>
                          <a:gd name="T60" fmla="*/ 0 w 80"/>
                          <a:gd name="T61" fmla="*/ 18 h 50"/>
                          <a:gd name="T62" fmla="*/ 0 w 80"/>
                          <a:gd name="T63" fmla="*/ 1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0">
                            <a:moveTo>
                              <a:pt x="0" y="12"/>
                            </a:moveTo>
                            <a:lnTo>
                              <a:pt x="6" y="5"/>
                            </a:lnTo>
                            <a:lnTo>
                              <a:pt x="12" y="5"/>
                            </a:lnTo>
                            <a:lnTo>
                              <a:pt x="18" y="5"/>
                            </a:lnTo>
                            <a:lnTo>
                              <a:pt x="24" y="5"/>
                            </a:lnTo>
                            <a:lnTo>
                              <a:pt x="36" y="0"/>
                            </a:lnTo>
                            <a:lnTo>
                              <a:pt x="48" y="0"/>
                            </a:lnTo>
                            <a:lnTo>
                              <a:pt x="66" y="0"/>
                            </a:lnTo>
                            <a:lnTo>
                              <a:pt x="66" y="5"/>
                            </a:lnTo>
                            <a:lnTo>
                              <a:pt x="72" y="5"/>
                            </a:lnTo>
                            <a:lnTo>
                              <a:pt x="79" y="5"/>
                            </a:lnTo>
                            <a:lnTo>
                              <a:pt x="79" y="12"/>
                            </a:lnTo>
                            <a:lnTo>
                              <a:pt x="79" y="24"/>
                            </a:lnTo>
                            <a:lnTo>
                              <a:pt x="79" y="43"/>
                            </a:lnTo>
                            <a:lnTo>
                              <a:pt x="79" y="49"/>
                            </a:lnTo>
                            <a:lnTo>
                              <a:pt x="72" y="49"/>
                            </a:lnTo>
                            <a:lnTo>
                              <a:pt x="66" y="49"/>
                            </a:lnTo>
                            <a:lnTo>
                              <a:pt x="60" y="49"/>
                            </a:lnTo>
                            <a:lnTo>
                              <a:pt x="54" y="49"/>
                            </a:lnTo>
                            <a:lnTo>
                              <a:pt x="48" y="49"/>
                            </a:lnTo>
                            <a:lnTo>
                              <a:pt x="42" y="49"/>
                            </a:lnTo>
                            <a:lnTo>
                              <a:pt x="30" y="49"/>
                            </a:lnTo>
                            <a:lnTo>
                              <a:pt x="24" y="49"/>
                            </a:lnTo>
                            <a:lnTo>
                              <a:pt x="18" y="49"/>
                            </a:lnTo>
                            <a:lnTo>
                              <a:pt x="12" y="49"/>
                            </a:lnTo>
                            <a:lnTo>
                              <a:pt x="6" y="43"/>
                            </a:lnTo>
                            <a:lnTo>
                              <a:pt x="0" y="43"/>
                            </a:lnTo>
                            <a:lnTo>
                              <a:pt x="0" y="37"/>
                            </a:lnTo>
                            <a:lnTo>
                              <a:pt x="0" y="30"/>
                            </a:lnTo>
                            <a:lnTo>
                              <a:pt x="0" y="24"/>
                            </a:lnTo>
                            <a:lnTo>
                              <a:pt x="0" y="18"/>
                            </a:lnTo>
                            <a:lnTo>
                              <a:pt x="0" y="12"/>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82" name="Freeform 306">
                        <a:extLst>
                          <a:ext uri="{FF2B5EF4-FFF2-40B4-BE49-F238E27FC236}">
                            <a16:creationId xmlns:a16="http://schemas.microsoft.com/office/drawing/2014/main" id="{14DAB7B7-F401-B92C-7CAE-AE5C43F6A7AD}"/>
                          </a:ext>
                        </a:extLst>
                      </p:cNvPr>
                      <p:cNvSpPr>
                        <a:spLocks/>
                      </p:cNvSpPr>
                      <p:nvPr/>
                    </p:nvSpPr>
                    <p:spPr bwMode="auto">
                      <a:xfrm>
                        <a:off x="840" y="1342"/>
                        <a:ext cx="80" cy="50"/>
                      </a:xfrm>
                      <a:custGeom>
                        <a:avLst/>
                        <a:gdLst>
                          <a:gd name="T0" fmla="*/ 0 w 80"/>
                          <a:gd name="T1" fmla="*/ 12 h 50"/>
                          <a:gd name="T2" fmla="*/ 6 w 80"/>
                          <a:gd name="T3" fmla="*/ 5 h 50"/>
                          <a:gd name="T4" fmla="*/ 12 w 80"/>
                          <a:gd name="T5" fmla="*/ 5 h 50"/>
                          <a:gd name="T6" fmla="*/ 18 w 80"/>
                          <a:gd name="T7" fmla="*/ 5 h 50"/>
                          <a:gd name="T8" fmla="*/ 24 w 80"/>
                          <a:gd name="T9" fmla="*/ 5 h 50"/>
                          <a:gd name="T10" fmla="*/ 36 w 80"/>
                          <a:gd name="T11" fmla="*/ 0 h 50"/>
                          <a:gd name="T12" fmla="*/ 48 w 80"/>
                          <a:gd name="T13" fmla="*/ 0 h 50"/>
                          <a:gd name="T14" fmla="*/ 66 w 80"/>
                          <a:gd name="T15" fmla="*/ 0 h 50"/>
                          <a:gd name="T16" fmla="*/ 66 w 80"/>
                          <a:gd name="T17" fmla="*/ 5 h 50"/>
                          <a:gd name="T18" fmla="*/ 72 w 80"/>
                          <a:gd name="T19" fmla="*/ 5 h 50"/>
                          <a:gd name="T20" fmla="*/ 79 w 80"/>
                          <a:gd name="T21" fmla="*/ 5 h 50"/>
                          <a:gd name="T22" fmla="*/ 79 w 80"/>
                          <a:gd name="T23" fmla="*/ 12 h 50"/>
                          <a:gd name="T24" fmla="*/ 79 w 80"/>
                          <a:gd name="T25" fmla="*/ 24 h 50"/>
                          <a:gd name="T26" fmla="*/ 79 w 80"/>
                          <a:gd name="T27" fmla="*/ 43 h 50"/>
                          <a:gd name="T28" fmla="*/ 79 w 80"/>
                          <a:gd name="T29" fmla="*/ 49 h 50"/>
                          <a:gd name="T30" fmla="*/ 72 w 80"/>
                          <a:gd name="T31" fmla="*/ 49 h 50"/>
                          <a:gd name="T32" fmla="*/ 66 w 80"/>
                          <a:gd name="T33" fmla="*/ 49 h 50"/>
                          <a:gd name="T34" fmla="*/ 60 w 80"/>
                          <a:gd name="T35" fmla="*/ 49 h 50"/>
                          <a:gd name="T36" fmla="*/ 54 w 80"/>
                          <a:gd name="T37" fmla="*/ 49 h 50"/>
                          <a:gd name="T38" fmla="*/ 48 w 80"/>
                          <a:gd name="T39" fmla="*/ 49 h 50"/>
                          <a:gd name="T40" fmla="*/ 42 w 80"/>
                          <a:gd name="T41" fmla="*/ 49 h 50"/>
                          <a:gd name="T42" fmla="*/ 30 w 80"/>
                          <a:gd name="T43" fmla="*/ 49 h 50"/>
                          <a:gd name="T44" fmla="*/ 24 w 80"/>
                          <a:gd name="T45" fmla="*/ 49 h 50"/>
                          <a:gd name="T46" fmla="*/ 18 w 80"/>
                          <a:gd name="T47" fmla="*/ 49 h 50"/>
                          <a:gd name="T48" fmla="*/ 12 w 80"/>
                          <a:gd name="T49" fmla="*/ 49 h 50"/>
                          <a:gd name="T50" fmla="*/ 6 w 80"/>
                          <a:gd name="T51" fmla="*/ 43 h 50"/>
                          <a:gd name="T52" fmla="*/ 0 w 80"/>
                          <a:gd name="T53" fmla="*/ 43 h 50"/>
                          <a:gd name="T54" fmla="*/ 0 w 80"/>
                          <a:gd name="T55" fmla="*/ 37 h 50"/>
                          <a:gd name="T56" fmla="*/ 0 w 80"/>
                          <a:gd name="T57" fmla="*/ 30 h 50"/>
                          <a:gd name="T58" fmla="*/ 0 w 80"/>
                          <a:gd name="T59" fmla="*/ 24 h 50"/>
                          <a:gd name="T60" fmla="*/ 0 w 80"/>
                          <a:gd name="T61" fmla="*/ 18 h 50"/>
                          <a:gd name="T62" fmla="*/ 0 w 80"/>
                          <a:gd name="T63" fmla="*/ 1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50">
                            <a:moveTo>
                              <a:pt x="0" y="12"/>
                            </a:moveTo>
                            <a:lnTo>
                              <a:pt x="6" y="5"/>
                            </a:lnTo>
                            <a:lnTo>
                              <a:pt x="12" y="5"/>
                            </a:lnTo>
                            <a:lnTo>
                              <a:pt x="18" y="5"/>
                            </a:lnTo>
                            <a:lnTo>
                              <a:pt x="24" y="5"/>
                            </a:lnTo>
                            <a:lnTo>
                              <a:pt x="36" y="0"/>
                            </a:lnTo>
                            <a:lnTo>
                              <a:pt x="48" y="0"/>
                            </a:lnTo>
                            <a:lnTo>
                              <a:pt x="66" y="0"/>
                            </a:lnTo>
                            <a:lnTo>
                              <a:pt x="66" y="5"/>
                            </a:lnTo>
                            <a:lnTo>
                              <a:pt x="72" y="5"/>
                            </a:lnTo>
                            <a:lnTo>
                              <a:pt x="79" y="5"/>
                            </a:lnTo>
                            <a:lnTo>
                              <a:pt x="79" y="12"/>
                            </a:lnTo>
                            <a:lnTo>
                              <a:pt x="79" y="24"/>
                            </a:lnTo>
                            <a:lnTo>
                              <a:pt x="79" y="43"/>
                            </a:lnTo>
                            <a:lnTo>
                              <a:pt x="79" y="49"/>
                            </a:lnTo>
                            <a:lnTo>
                              <a:pt x="72" y="49"/>
                            </a:lnTo>
                            <a:lnTo>
                              <a:pt x="66" y="49"/>
                            </a:lnTo>
                            <a:lnTo>
                              <a:pt x="60" y="49"/>
                            </a:lnTo>
                            <a:lnTo>
                              <a:pt x="54" y="49"/>
                            </a:lnTo>
                            <a:lnTo>
                              <a:pt x="48" y="49"/>
                            </a:lnTo>
                            <a:lnTo>
                              <a:pt x="42" y="49"/>
                            </a:lnTo>
                            <a:lnTo>
                              <a:pt x="30" y="49"/>
                            </a:lnTo>
                            <a:lnTo>
                              <a:pt x="24" y="49"/>
                            </a:lnTo>
                            <a:lnTo>
                              <a:pt x="18" y="49"/>
                            </a:lnTo>
                            <a:lnTo>
                              <a:pt x="12" y="49"/>
                            </a:lnTo>
                            <a:lnTo>
                              <a:pt x="6" y="43"/>
                            </a:lnTo>
                            <a:lnTo>
                              <a:pt x="0" y="43"/>
                            </a:lnTo>
                            <a:lnTo>
                              <a:pt x="0" y="37"/>
                            </a:lnTo>
                            <a:lnTo>
                              <a:pt x="0" y="30"/>
                            </a:lnTo>
                            <a:lnTo>
                              <a:pt x="0" y="24"/>
                            </a:lnTo>
                            <a:lnTo>
                              <a:pt x="0" y="18"/>
                            </a:lnTo>
                            <a:lnTo>
                              <a:pt x="0" y="12"/>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83" name="Freeform 307">
                        <a:extLst>
                          <a:ext uri="{FF2B5EF4-FFF2-40B4-BE49-F238E27FC236}">
                            <a16:creationId xmlns:a16="http://schemas.microsoft.com/office/drawing/2014/main" id="{E0AE2140-FACF-5298-FDEC-D2379BF82226}"/>
                          </a:ext>
                        </a:extLst>
                      </p:cNvPr>
                      <p:cNvSpPr>
                        <a:spLocks/>
                      </p:cNvSpPr>
                      <p:nvPr/>
                    </p:nvSpPr>
                    <p:spPr bwMode="auto">
                      <a:xfrm>
                        <a:off x="840" y="1355"/>
                        <a:ext cx="80" cy="37"/>
                      </a:xfrm>
                      <a:custGeom>
                        <a:avLst/>
                        <a:gdLst>
                          <a:gd name="T0" fmla="*/ 0 w 80"/>
                          <a:gd name="T1" fmla="*/ 30 h 37"/>
                          <a:gd name="T2" fmla="*/ 6 w 80"/>
                          <a:gd name="T3" fmla="*/ 30 h 37"/>
                          <a:gd name="T4" fmla="*/ 12 w 80"/>
                          <a:gd name="T5" fmla="*/ 30 h 37"/>
                          <a:gd name="T6" fmla="*/ 18 w 80"/>
                          <a:gd name="T7" fmla="*/ 30 h 37"/>
                          <a:gd name="T8" fmla="*/ 24 w 80"/>
                          <a:gd name="T9" fmla="*/ 36 h 37"/>
                          <a:gd name="T10" fmla="*/ 30 w 80"/>
                          <a:gd name="T11" fmla="*/ 36 h 37"/>
                          <a:gd name="T12" fmla="*/ 42 w 80"/>
                          <a:gd name="T13" fmla="*/ 36 h 37"/>
                          <a:gd name="T14" fmla="*/ 48 w 80"/>
                          <a:gd name="T15" fmla="*/ 36 h 37"/>
                          <a:gd name="T16" fmla="*/ 54 w 80"/>
                          <a:gd name="T17" fmla="*/ 36 h 37"/>
                          <a:gd name="T18" fmla="*/ 60 w 80"/>
                          <a:gd name="T19" fmla="*/ 36 h 37"/>
                          <a:gd name="T20" fmla="*/ 60 w 80"/>
                          <a:gd name="T21" fmla="*/ 30 h 37"/>
                          <a:gd name="T22" fmla="*/ 66 w 80"/>
                          <a:gd name="T23" fmla="*/ 30 h 37"/>
                          <a:gd name="T24" fmla="*/ 72 w 80"/>
                          <a:gd name="T25" fmla="*/ 24 h 37"/>
                          <a:gd name="T26" fmla="*/ 72 w 80"/>
                          <a:gd name="T27" fmla="*/ 18 h 37"/>
                          <a:gd name="T28" fmla="*/ 79 w 80"/>
                          <a:gd name="T29" fmla="*/ 18 h 37"/>
                          <a:gd name="T30" fmla="*/ 79 w 80"/>
                          <a:gd name="T31" fmla="*/ 12 h 37"/>
                          <a:gd name="T32" fmla="*/ 79 w 80"/>
                          <a:gd name="T33" fmla="*/ 6 h 37"/>
                          <a:gd name="T34" fmla="*/ 79 w 80"/>
                          <a:gd name="T35" fmla="*/ 0 h 37"/>
                          <a:gd name="T36" fmla="*/ 79 w 80"/>
                          <a:gd name="T37" fmla="*/ 30 h 37"/>
                          <a:gd name="T38" fmla="*/ 79 w 80"/>
                          <a:gd name="T39" fmla="*/ 36 h 37"/>
                          <a:gd name="T40" fmla="*/ 72 w 80"/>
                          <a:gd name="T41" fmla="*/ 36 h 37"/>
                          <a:gd name="T42" fmla="*/ 54 w 80"/>
                          <a:gd name="T43" fmla="*/ 36 h 37"/>
                          <a:gd name="T44" fmla="*/ 42 w 80"/>
                          <a:gd name="T45" fmla="*/ 36 h 37"/>
                          <a:gd name="T46" fmla="*/ 30 w 80"/>
                          <a:gd name="T47" fmla="*/ 36 h 37"/>
                          <a:gd name="T48" fmla="*/ 24 w 80"/>
                          <a:gd name="T49" fmla="*/ 36 h 37"/>
                          <a:gd name="T50" fmla="*/ 18 w 80"/>
                          <a:gd name="T51" fmla="*/ 36 h 37"/>
                          <a:gd name="T52" fmla="*/ 12 w 80"/>
                          <a:gd name="T53" fmla="*/ 36 h 37"/>
                          <a:gd name="T54" fmla="*/ 6 w 80"/>
                          <a:gd name="T55" fmla="*/ 30 h 37"/>
                          <a:gd name="T56" fmla="*/ 0 w 80"/>
                          <a:gd name="T5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 h="37">
                            <a:moveTo>
                              <a:pt x="0" y="30"/>
                            </a:moveTo>
                            <a:lnTo>
                              <a:pt x="6" y="30"/>
                            </a:lnTo>
                            <a:lnTo>
                              <a:pt x="12" y="30"/>
                            </a:lnTo>
                            <a:lnTo>
                              <a:pt x="18" y="30"/>
                            </a:lnTo>
                            <a:lnTo>
                              <a:pt x="24" y="36"/>
                            </a:lnTo>
                            <a:lnTo>
                              <a:pt x="30" y="36"/>
                            </a:lnTo>
                            <a:lnTo>
                              <a:pt x="42" y="36"/>
                            </a:lnTo>
                            <a:lnTo>
                              <a:pt x="48" y="36"/>
                            </a:lnTo>
                            <a:lnTo>
                              <a:pt x="54" y="36"/>
                            </a:lnTo>
                            <a:lnTo>
                              <a:pt x="60" y="36"/>
                            </a:lnTo>
                            <a:lnTo>
                              <a:pt x="60" y="30"/>
                            </a:lnTo>
                            <a:lnTo>
                              <a:pt x="66" y="30"/>
                            </a:lnTo>
                            <a:lnTo>
                              <a:pt x="72" y="24"/>
                            </a:lnTo>
                            <a:lnTo>
                              <a:pt x="72" y="18"/>
                            </a:lnTo>
                            <a:lnTo>
                              <a:pt x="79" y="18"/>
                            </a:lnTo>
                            <a:lnTo>
                              <a:pt x="79" y="12"/>
                            </a:lnTo>
                            <a:lnTo>
                              <a:pt x="79" y="6"/>
                            </a:lnTo>
                            <a:lnTo>
                              <a:pt x="79" y="0"/>
                            </a:lnTo>
                            <a:lnTo>
                              <a:pt x="79" y="30"/>
                            </a:lnTo>
                            <a:lnTo>
                              <a:pt x="79" y="36"/>
                            </a:lnTo>
                            <a:lnTo>
                              <a:pt x="72" y="36"/>
                            </a:lnTo>
                            <a:lnTo>
                              <a:pt x="54" y="36"/>
                            </a:lnTo>
                            <a:lnTo>
                              <a:pt x="42" y="36"/>
                            </a:lnTo>
                            <a:lnTo>
                              <a:pt x="30" y="36"/>
                            </a:lnTo>
                            <a:lnTo>
                              <a:pt x="24" y="36"/>
                            </a:lnTo>
                            <a:lnTo>
                              <a:pt x="18" y="36"/>
                            </a:lnTo>
                            <a:lnTo>
                              <a:pt x="12" y="36"/>
                            </a:lnTo>
                            <a:lnTo>
                              <a:pt x="6" y="30"/>
                            </a:lnTo>
                            <a:lnTo>
                              <a:pt x="0" y="3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84" name="Freeform 308">
                        <a:extLst>
                          <a:ext uri="{FF2B5EF4-FFF2-40B4-BE49-F238E27FC236}">
                            <a16:creationId xmlns:a16="http://schemas.microsoft.com/office/drawing/2014/main" id="{BFD0DABD-0007-D465-14A6-3EB94C942E11}"/>
                          </a:ext>
                        </a:extLst>
                      </p:cNvPr>
                      <p:cNvSpPr>
                        <a:spLocks/>
                      </p:cNvSpPr>
                      <p:nvPr/>
                    </p:nvSpPr>
                    <p:spPr bwMode="auto">
                      <a:xfrm>
                        <a:off x="840" y="1355"/>
                        <a:ext cx="80" cy="37"/>
                      </a:xfrm>
                      <a:custGeom>
                        <a:avLst/>
                        <a:gdLst>
                          <a:gd name="T0" fmla="*/ 0 w 80"/>
                          <a:gd name="T1" fmla="*/ 30 h 37"/>
                          <a:gd name="T2" fmla="*/ 6 w 80"/>
                          <a:gd name="T3" fmla="*/ 30 h 37"/>
                          <a:gd name="T4" fmla="*/ 12 w 80"/>
                          <a:gd name="T5" fmla="*/ 30 h 37"/>
                          <a:gd name="T6" fmla="*/ 18 w 80"/>
                          <a:gd name="T7" fmla="*/ 30 h 37"/>
                          <a:gd name="T8" fmla="*/ 24 w 80"/>
                          <a:gd name="T9" fmla="*/ 36 h 37"/>
                          <a:gd name="T10" fmla="*/ 30 w 80"/>
                          <a:gd name="T11" fmla="*/ 36 h 37"/>
                          <a:gd name="T12" fmla="*/ 42 w 80"/>
                          <a:gd name="T13" fmla="*/ 36 h 37"/>
                          <a:gd name="T14" fmla="*/ 48 w 80"/>
                          <a:gd name="T15" fmla="*/ 36 h 37"/>
                          <a:gd name="T16" fmla="*/ 54 w 80"/>
                          <a:gd name="T17" fmla="*/ 36 h 37"/>
                          <a:gd name="T18" fmla="*/ 60 w 80"/>
                          <a:gd name="T19" fmla="*/ 36 h 37"/>
                          <a:gd name="T20" fmla="*/ 60 w 80"/>
                          <a:gd name="T21" fmla="*/ 30 h 37"/>
                          <a:gd name="T22" fmla="*/ 66 w 80"/>
                          <a:gd name="T23" fmla="*/ 30 h 37"/>
                          <a:gd name="T24" fmla="*/ 72 w 80"/>
                          <a:gd name="T25" fmla="*/ 24 h 37"/>
                          <a:gd name="T26" fmla="*/ 72 w 80"/>
                          <a:gd name="T27" fmla="*/ 18 h 37"/>
                          <a:gd name="T28" fmla="*/ 79 w 80"/>
                          <a:gd name="T29" fmla="*/ 18 h 37"/>
                          <a:gd name="T30" fmla="*/ 79 w 80"/>
                          <a:gd name="T31" fmla="*/ 12 h 37"/>
                          <a:gd name="T32" fmla="*/ 79 w 80"/>
                          <a:gd name="T33" fmla="*/ 6 h 37"/>
                          <a:gd name="T34" fmla="*/ 79 w 80"/>
                          <a:gd name="T35" fmla="*/ 0 h 37"/>
                          <a:gd name="T36" fmla="*/ 79 w 80"/>
                          <a:gd name="T37" fmla="*/ 30 h 37"/>
                          <a:gd name="T38" fmla="*/ 79 w 80"/>
                          <a:gd name="T39" fmla="*/ 36 h 37"/>
                          <a:gd name="T40" fmla="*/ 72 w 80"/>
                          <a:gd name="T41" fmla="*/ 36 h 37"/>
                          <a:gd name="T42" fmla="*/ 54 w 80"/>
                          <a:gd name="T43" fmla="*/ 36 h 37"/>
                          <a:gd name="T44" fmla="*/ 42 w 80"/>
                          <a:gd name="T45" fmla="*/ 36 h 37"/>
                          <a:gd name="T46" fmla="*/ 30 w 80"/>
                          <a:gd name="T47" fmla="*/ 36 h 37"/>
                          <a:gd name="T48" fmla="*/ 24 w 80"/>
                          <a:gd name="T49" fmla="*/ 36 h 37"/>
                          <a:gd name="T50" fmla="*/ 18 w 80"/>
                          <a:gd name="T51" fmla="*/ 36 h 37"/>
                          <a:gd name="T52" fmla="*/ 12 w 80"/>
                          <a:gd name="T53" fmla="*/ 36 h 37"/>
                          <a:gd name="T54" fmla="*/ 6 w 80"/>
                          <a:gd name="T55" fmla="*/ 30 h 37"/>
                          <a:gd name="T56" fmla="*/ 0 w 80"/>
                          <a:gd name="T5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 h="37">
                            <a:moveTo>
                              <a:pt x="0" y="30"/>
                            </a:moveTo>
                            <a:lnTo>
                              <a:pt x="6" y="30"/>
                            </a:lnTo>
                            <a:lnTo>
                              <a:pt x="12" y="30"/>
                            </a:lnTo>
                            <a:lnTo>
                              <a:pt x="18" y="30"/>
                            </a:lnTo>
                            <a:lnTo>
                              <a:pt x="24" y="36"/>
                            </a:lnTo>
                            <a:lnTo>
                              <a:pt x="30" y="36"/>
                            </a:lnTo>
                            <a:lnTo>
                              <a:pt x="42" y="36"/>
                            </a:lnTo>
                            <a:lnTo>
                              <a:pt x="48" y="36"/>
                            </a:lnTo>
                            <a:lnTo>
                              <a:pt x="54" y="36"/>
                            </a:lnTo>
                            <a:lnTo>
                              <a:pt x="60" y="36"/>
                            </a:lnTo>
                            <a:lnTo>
                              <a:pt x="60" y="30"/>
                            </a:lnTo>
                            <a:lnTo>
                              <a:pt x="66" y="30"/>
                            </a:lnTo>
                            <a:lnTo>
                              <a:pt x="72" y="24"/>
                            </a:lnTo>
                            <a:lnTo>
                              <a:pt x="72" y="18"/>
                            </a:lnTo>
                            <a:lnTo>
                              <a:pt x="79" y="18"/>
                            </a:lnTo>
                            <a:lnTo>
                              <a:pt x="79" y="12"/>
                            </a:lnTo>
                            <a:lnTo>
                              <a:pt x="79" y="6"/>
                            </a:lnTo>
                            <a:lnTo>
                              <a:pt x="79" y="0"/>
                            </a:lnTo>
                            <a:lnTo>
                              <a:pt x="79" y="30"/>
                            </a:lnTo>
                            <a:lnTo>
                              <a:pt x="79" y="36"/>
                            </a:lnTo>
                            <a:lnTo>
                              <a:pt x="72" y="36"/>
                            </a:lnTo>
                            <a:lnTo>
                              <a:pt x="54" y="36"/>
                            </a:lnTo>
                            <a:lnTo>
                              <a:pt x="42" y="36"/>
                            </a:lnTo>
                            <a:lnTo>
                              <a:pt x="30" y="36"/>
                            </a:lnTo>
                            <a:lnTo>
                              <a:pt x="24" y="36"/>
                            </a:lnTo>
                            <a:lnTo>
                              <a:pt x="18" y="36"/>
                            </a:lnTo>
                            <a:lnTo>
                              <a:pt x="12" y="36"/>
                            </a:lnTo>
                            <a:lnTo>
                              <a:pt x="6" y="30"/>
                            </a:lnTo>
                            <a:lnTo>
                              <a:pt x="0" y="3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085" name="Group 309">
                        <a:extLst>
                          <a:ext uri="{FF2B5EF4-FFF2-40B4-BE49-F238E27FC236}">
                            <a16:creationId xmlns:a16="http://schemas.microsoft.com/office/drawing/2014/main" id="{7BED5AC7-ACD9-C5D8-134B-9C96286C6F49}"/>
                          </a:ext>
                        </a:extLst>
                      </p:cNvPr>
                      <p:cNvGrpSpPr>
                        <a:grpSpLocks/>
                      </p:cNvGrpSpPr>
                      <p:nvPr/>
                    </p:nvGrpSpPr>
                    <p:grpSpPr bwMode="auto">
                      <a:xfrm>
                        <a:off x="872" y="1342"/>
                        <a:ext cx="45" cy="54"/>
                        <a:chOff x="872" y="1342"/>
                        <a:chExt cx="45" cy="54"/>
                      </a:xfrm>
                    </p:grpSpPr>
                    <p:sp>
                      <p:nvSpPr>
                        <p:cNvPr id="76086" name="Line 310">
                          <a:extLst>
                            <a:ext uri="{FF2B5EF4-FFF2-40B4-BE49-F238E27FC236}">
                              <a16:creationId xmlns:a16="http://schemas.microsoft.com/office/drawing/2014/main" id="{7C21E6F6-7A25-A98C-620A-CF776D281453}"/>
                            </a:ext>
                          </a:extLst>
                        </p:cNvPr>
                        <p:cNvSpPr>
                          <a:spLocks noChangeShapeType="1"/>
                        </p:cNvSpPr>
                        <p:nvPr/>
                      </p:nvSpPr>
                      <p:spPr bwMode="auto">
                        <a:xfrm>
                          <a:off x="891" y="1342"/>
                          <a:ext cx="0" cy="5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87" name="Line 311">
                          <a:extLst>
                            <a:ext uri="{FF2B5EF4-FFF2-40B4-BE49-F238E27FC236}">
                              <a16:creationId xmlns:a16="http://schemas.microsoft.com/office/drawing/2014/main" id="{D937AFAA-3D01-8DF7-853E-039F62BEF09B}"/>
                            </a:ext>
                          </a:extLst>
                        </p:cNvPr>
                        <p:cNvSpPr>
                          <a:spLocks noChangeShapeType="1"/>
                        </p:cNvSpPr>
                        <p:nvPr/>
                      </p:nvSpPr>
                      <p:spPr bwMode="auto">
                        <a:xfrm>
                          <a:off x="917" y="1349"/>
                          <a:ext cx="0" cy="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088" name="Line 312">
                          <a:extLst>
                            <a:ext uri="{FF2B5EF4-FFF2-40B4-BE49-F238E27FC236}">
                              <a16:creationId xmlns:a16="http://schemas.microsoft.com/office/drawing/2014/main" id="{CD9C7DE7-2E6A-7A33-91AD-1DD791045F2B}"/>
                            </a:ext>
                          </a:extLst>
                        </p:cNvPr>
                        <p:cNvSpPr>
                          <a:spLocks noChangeShapeType="1"/>
                        </p:cNvSpPr>
                        <p:nvPr/>
                      </p:nvSpPr>
                      <p:spPr bwMode="auto">
                        <a:xfrm>
                          <a:off x="872" y="1342"/>
                          <a:ext cx="0" cy="5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grpSp>
            <p:grpSp>
              <p:nvGrpSpPr>
                <p:cNvPr id="76089" name="Group 313">
                  <a:extLst>
                    <a:ext uri="{FF2B5EF4-FFF2-40B4-BE49-F238E27FC236}">
                      <a16:creationId xmlns:a16="http://schemas.microsoft.com/office/drawing/2014/main" id="{9454850E-92F1-B4EF-441B-065EB06A799B}"/>
                    </a:ext>
                  </a:extLst>
                </p:cNvPr>
                <p:cNvGrpSpPr>
                  <a:grpSpLocks/>
                </p:cNvGrpSpPr>
                <p:nvPr/>
              </p:nvGrpSpPr>
              <p:grpSpPr bwMode="auto">
                <a:xfrm>
                  <a:off x="351" y="1186"/>
                  <a:ext cx="498" cy="186"/>
                  <a:chOff x="351" y="1186"/>
                  <a:chExt cx="498" cy="186"/>
                </a:xfrm>
              </p:grpSpPr>
              <p:sp>
                <p:nvSpPr>
                  <p:cNvPr id="76090" name="Freeform 314">
                    <a:extLst>
                      <a:ext uri="{FF2B5EF4-FFF2-40B4-BE49-F238E27FC236}">
                        <a16:creationId xmlns:a16="http://schemas.microsoft.com/office/drawing/2014/main" id="{73E5459E-B38C-31C3-E721-D94DC22171E3}"/>
                      </a:ext>
                    </a:extLst>
                  </p:cNvPr>
                  <p:cNvSpPr>
                    <a:spLocks/>
                  </p:cNvSpPr>
                  <p:nvPr/>
                </p:nvSpPr>
                <p:spPr bwMode="auto">
                  <a:xfrm>
                    <a:off x="371" y="1186"/>
                    <a:ext cx="163" cy="131"/>
                  </a:xfrm>
                  <a:custGeom>
                    <a:avLst/>
                    <a:gdLst>
                      <a:gd name="T0" fmla="*/ 0 w 163"/>
                      <a:gd name="T1" fmla="*/ 0 h 131"/>
                      <a:gd name="T2" fmla="*/ 37 w 163"/>
                      <a:gd name="T3" fmla="*/ 0 h 131"/>
                      <a:gd name="T4" fmla="*/ 149 w 163"/>
                      <a:gd name="T5" fmla="*/ 110 h 131"/>
                      <a:gd name="T6" fmla="*/ 155 w 163"/>
                      <a:gd name="T7" fmla="*/ 117 h 131"/>
                      <a:gd name="T8" fmla="*/ 162 w 163"/>
                      <a:gd name="T9" fmla="*/ 117 h 131"/>
                      <a:gd name="T10" fmla="*/ 149 w 163"/>
                      <a:gd name="T11" fmla="*/ 117 h 131"/>
                      <a:gd name="T12" fmla="*/ 130 w 163"/>
                      <a:gd name="T13" fmla="*/ 123 h 131"/>
                      <a:gd name="T14" fmla="*/ 105 w 163"/>
                      <a:gd name="T15" fmla="*/ 123 h 131"/>
                      <a:gd name="T16" fmla="*/ 74 w 163"/>
                      <a:gd name="T17" fmla="*/ 130 h 131"/>
                      <a:gd name="T18" fmla="*/ 49 w 163"/>
                      <a:gd name="T19" fmla="*/ 130 h 131"/>
                      <a:gd name="T20" fmla="*/ 0 w 163"/>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31">
                        <a:moveTo>
                          <a:pt x="0" y="0"/>
                        </a:moveTo>
                        <a:lnTo>
                          <a:pt x="37" y="0"/>
                        </a:lnTo>
                        <a:lnTo>
                          <a:pt x="149" y="110"/>
                        </a:lnTo>
                        <a:lnTo>
                          <a:pt x="155" y="117"/>
                        </a:lnTo>
                        <a:lnTo>
                          <a:pt x="162" y="117"/>
                        </a:lnTo>
                        <a:lnTo>
                          <a:pt x="149" y="117"/>
                        </a:lnTo>
                        <a:lnTo>
                          <a:pt x="130" y="123"/>
                        </a:lnTo>
                        <a:lnTo>
                          <a:pt x="105" y="123"/>
                        </a:lnTo>
                        <a:lnTo>
                          <a:pt x="74" y="130"/>
                        </a:lnTo>
                        <a:lnTo>
                          <a:pt x="49" y="130"/>
                        </a:lnTo>
                        <a:lnTo>
                          <a:pt x="0" y="0"/>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91" name="Freeform 315">
                    <a:extLst>
                      <a:ext uri="{FF2B5EF4-FFF2-40B4-BE49-F238E27FC236}">
                        <a16:creationId xmlns:a16="http://schemas.microsoft.com/office/drawing/2014/main" id="{5FB1D243-B3FB-80B4-8C20-FED76F1D4F42}"/>
                      </a:ext>
                    </a:extLst>
                  </p:cNvPr>
                  <p:cNvSpPr>
                    <a:spLocks/>
                  </p:cNvSpPr>
                  <p:nvPr/>
                </p:nvSpPr>
                <p:spPr bwMode="auto">
                  <a:xfrm>
                    <a:off x="371" y="1186"/>
                    <a:ext cx="163" cy="131"/>
                  </a:xfrm>
                  <a:custGeom>
                    <a:avLst/>
                    <a:gdLst>
                      <a:gd name="T0" fmla="*/ 0 w 163"/>
                      <a:gd name="T1" fmla="*/ 0 h 131"/>
                      <a:gd name="T2" fmla="*/ 37 w 163"/>
                      <a:gd name="T3" fmla="*/ 0 h 131"/>
                      <a:gd name="T4" fmla="*/ 149 w 163"/>
                      <a:gd name="T5" fmla="*/ 110 h 131"/>
                      <a:gd name="T6" fmla="*/ 155 w 163"/>
                      <a:gd name="T7" fmla="*/ 117 h 131"/>
                      <a:gd name="T8" fmla="*/ 162 w 163"/>
                      <a:gd name="T9" fmla="*/ 117 h 131"/>
                      <a:gd name="T10" fmla="*/ 149 w 163"/>
                      <a:gd name="T11" fmla="*/ 117 h 131"/>
                      <a:gd name="T12" fmla="*/ 130 w 163"/>
                      <a:gd name="T13" fmla="*/ 123 h 131"/>
                      <a:gd name="T14" fmla="*/ 105 w 163"/>
                      <a:gd name="T15" fmla="*/ 123 h 131"/>
                      <a:gd name="T16" fmla="*/ 74 w 163"/>
                      <a:gd name="T17" fmla="*/ 130 h 131"/>
                      <a:gd name="T18" fmla="*/ 49 w 163"/>
                      <a:gd name="T19" fmla="*/ 130 h 131"/>
                      <a:gd name="T20" fmla="*/ 0 w 163"/>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31">
                        <a:moveTo>
                          <a:pt x="0" y="0"/>
                        </a:moveTo>
                        <a:lnTo>
                          <a:pt x="37" y="0"/>
                        </a:lnTo>
                        <a:lnTo>
                          <a:pt x="149" y="110"/>
                        </a:lnTo>
                        <a:lnTo>
                          <a:pt x="155" y="117"/>
                        </a:lnTo>
                        <a:lnTo>
                          <a:pt x="162" y="117"/>
                        </a:lnTo>
                        <a:lnTo>
                          <a:pt x="149" y="117"/>
                        </a:lnTo>
                        <a:lnTo>
                          <a:pt x="130" y="123"/>
                        </a:lnTo>
                        <a:lnTo>
                          <a:pt x="105" y="123"/>
                        </a:lnTo>
                        <a:lnTo>
                          <a:pt x="74" y="130"/>
                        </a:lnTo>
                        <a:lnTo>
                          <a:pt x="49" y="130"/>
                        </a:lnTo>
                        <a:lnTo>
                          <a:pt x="0" y="0"/>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092" name="Group 316">
                    <a:extLst>
                      <a:ext uri="{FF2B5EF4-FFF2-40B4-BE49-F238E27FC236}">
                        <a16:creationId xmlns:a16="http://schemas.microsoft.com/office/drawing/2014/main" id="{C2EA0B10-89CD-82F0-F349-94FCE3B44891}"/>
                      </a:ext>
                    </a:extLst>
                  </p:cNvPr>
                  <p:cNvGrpSpPr>
                    <a:grpSpLocks/>
                  </p:cNvGrpSpPr>
                  <p:nvPr/>
                </p:nvGrpSpPr>
                <p:grpSpPr bwMode="auto">
                  <a:xfrm>
                    <a:off x="351" y="1267"/>
                    <a:ext cx="498" cy="105"/>
                    <a:chOff x="351" y="1267"/>
                    <a:chExt cx="498" cy="105"/>
                  </a:xfrm>
                </p:grpSpPr>
                <p:sp>
                  <p:nvSpPr>
                    <p:cNvPr id="76093" name="Freeform 317">
                      <a:extLst>
                        <a:ext uri="{FF2B5EF4-FFF2-40B4-BE49-F238E27FC236}">
                          <a16:creationId xmlns:a16="http://schemas.microsoft.com/office/drawing/2014/main" id="{CA7C1607-DE5F-6283-0485-0480F95EF522}"/>
                        </a:ext>
                      </a:extLst>
                    </p:cNvPr>
                    <p:cNvSpPr>
                      <a:spLocks/>
                    </p:cNvSpPr>
                    <p:nvPr/>
                  </p:nvSpPr>
                  <p:spPr bwMode="auto">
                    <a:xfrm>
                      <a:off x="416" y="1342"/>
                      <a:ext cx="80" cy="30"/>
                    </a:xfrm>
                    <a:custGeom>
                      <a:avLst/>
                      <a:gdLst>
                        <a:gd name="T0" fmla="*/ 66 w 80"/>
                        <a:gd name="T1" fmla="*/ 0 h 30"/>
                        <a:gd name="T2" fmla="*/ 66 w 80"/>
                        <a:gd name="T3" fmla="*/ 5 h 30"/>
                        <a:gd name="T4" fmla="*/ 66 w 80"/>
                        <a:gd name="T5" fmla="*/ 11 h 30"/>
                        <a:gd name="T6" fmla="*/ 66 w 80"/>
                        <a:gd name="T7" fmla="*/ 17 h 30"/>
                        <a:gd name="T8" fmla="*/ 72 w 80"/>
                        <a:gd name="T9" fmla="*/ 23 h 30"/>
                        <a:gd name="T10" fmla="*/ 72 w 80"/>
                        <a:gd name="T11" fmla="*/ 29 h 30"/>
                        <a:gd name="T12" fmla="*/ 79 w 80"/>
                        <a:gd name="T13" fmla="*/ 29 h 30"/>
                        <a:gd name="T14" fmla="*/ 66 w 80"/>
                        <a:gd name="T15" fmla="*/ 29 h 30"/>
                        <a:gd name="T16" fmla="*/ 48 w 80"/>
                        <a:gd name="T17" fmla="*/ 23 h 30"/>
                        <a:gd name="T18" fmla="*/ 30 w 80"/>
                        <a:gd name="T19" fmla="*/ 17 h 30"/>
                        <a:gd name="T20" fmla="*/ 12 w 80"/>
                        <a:gd name="T21" fmla="*/ 17 h 30"/>
                        <a:gd name="T22" fmla="*/ 12 w 80"/>
                        <a:gd name="T23" fmla="*/ 11 h 30"/>
                        <a:gd name="T24" fmla="*/ 6 w 80"/>
                        <a:gd name="T25" fmla="*/ 11 h 30"/>
                        <a:gd name="T26" fmla="*/ 6 w 80"/>
                        <a:gd name="T27" fmla="*/ 5 h 30"/>
                        <a:gd name="T28" fmla="*/ 0 w 80"/>
                        <a:gd name="T29" fmla="*/ 0 h 30"/>
                        <a:gd name="T30" fmla="*/ 12 w 80"/>
                        <a:gd name="T31" fmla="*/ 0 h 30"/>
                        <a:gd name="T32" fmla="*/ 30 w 80"/>
                        <a:gd name="T33" fmla="*/ 5 h 30"/>
                        <a:gd name="T34" fmla="*/ 42 w 80"/>
                        <a:gd name="T35" fmla="*/ 5 h 30"/>
                        <a:gd name="T36" fmla="*/ 48 w 80"/>
                        <a:gd name="T37" fmla="*/ 5 h 30"/>
                        <a:gd name="T38" fmla="*/ 54 w 80"/>
                        <a:gd name="T39" fmla="*/ 5 h 30"/>
                        <a:gd name="T40" fmla="*/ 60 w 80"/>
                        <a:gd name="T41" fmla="*/ 5 h 30"/>
                        <a:gd name="T42" fmla="*/ 60 w 80"/>
                        <a:gd name="T43" fmla="*/ 0 h 30"/>
                        <a:gd name="T44" fmla="*/ 66 w 80"/>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30">
                          <a:moveTo>
                            <a:pt x="66" y="0"/>
                          </a:moveTo>
                          <a:lnTo>
                            <a:pt x="66" y="5"/>
                          </a:lnTo>
                          <a:lnTo>
                            <a:pt x="66" y="11"/>
                          </a:lnTo>
                          <a:lnTo>
                            <a:pt x="66" y="17"/>
                          </a:lnTo>
                          <a:lnTo>
                            <a:pt x="72" y="23"/>
                          </a:lnTo>
                          <a:lnTo>
                            <a:pt x="72" y="29"/>
                          </a:lnTo>
                          <a:lnTo>
                            <a:pt x="79" y="29"/>
                          </a:lnTo>
                          <a:lnTo>
                            <a:pt x="66" y="29"/>
                          </a:lnTo>
                          <a:lnTo>
                            <a:pt x="48" y="23"/>
                          </a:lnTo>
                          <a:lnTo>
                            <a:pt x="30" y="17"/>
                          </a:lnTo>
                          <a:lnTo>
                            <a:pt x="12" y="17"/>
                          </a:lnTo>
                          <a:lnTo>
                            <a:pt x="12" y="11"/>
                          </a:lnTo>
                          <a:lnTo>
                            <a:pt x="6" y="11"/>
                          </a:lnTo>
                          <a:lnTo>
                            <a:pt x="6" y="5"/>
                          </a:lnTo>
                          <a:lnTo>
                            <a:pt x="0" y="0"/>
                          </a:lnTo>
                          <a:lnTo>
                            <a:pt x="12" y="0"/>
                          </a:lnTo>
                          <a:lnTo>
                            <a:pt x="30" y="5"/>
                          </a:lnTo>
                          <a:lnTo>
                            <a:pt x="42" y="5"/>
                          </a:lnTo>
                          <a:lnTo>
                            <a:pt x="48" y="5"/>
                          </a:lnTo>
                          <a:lnTo>
                            <a:pt x="54" y="5"/>
                          </a:lnTo>
                          <a:lnTo>
                            <a:pt x="60" y="5"/>
                          </a:lnTo>
                          <a:lnTo>
                            <a:pt x="60" y="0"/>
                          </a:lnTo>
                          <a:lnTo>
                            <a:pt x="66"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94" name="Freeform 318">
                      <a:extLst>
                        <a:ext uri="{FF2B5EF4-FFF2-40B4-BE49-F238E27FC236}">
                          <a16:creationId xmlns:a16="http://schemas.microsoft.com/office/drawing/2014/main" id="{6FED1CA5-E449-C220-94CB-7A0732E15F8B}"/>
                        </a:ext>
                      </a:extLst>
                    </p:cNvPr>
                    <p:cNvSpPr>
                      <a:spLocks/>
                    </p:cNvSpPr>
                    <p:nvPr/>
                  </p:nvSpPr>
                  <p:spPr bwMode="auto">
                    <a:xfrm>
                      <a:off x="416" y="1342"/>
                      <a:ext cx="80" cy="30"/>
                    </a:xfrm>
                    <a:custGeom>
                      <a:avLst/>
                      <a:gdLst>
                        <a:gd name="T0" fmla="*/ 66 w 80"/>
                        <a:gd name="T1" fmla="*/ 0 h 30"/>
                        <a:gd name="T2" fmla="*/ 66 w 80"/>
                        <a:gd name="T3" fmla="*/ 5 h 30"/>
                        <a:gd name="T4" fmla="*/ 66 w 80"/>
                        <a:gd name="T5" fmla="*/ 11 h 30"/>
                        <a:gd name="T6" fmla="*/ 66 w 80"/>
                        <a:gd name="T7" fmla="*/ 17 h 30"/>
                        <a:gd name="T8" fmla="*/ 72 w 80"/>
                        <a:gd name="T9" fmla="*/ 23 h 30"/>
                        <a:gd name="T10" fmla="*/ 72 w 80"/>
                        <a:gd name="T11" fmla="*/ 29 h 30"/>
                        <a:gd name="T12" fmla="*/ 79 w 80"/>
                        <a:gd name="T13" fmla="*/ 29 h 30"/>
                        <a:gd name="T14" fmla="*/ 66 w 80"/>
                        <a:gd name="T15" fmla="*/ 29 h 30"/>
                        <a:gd name="T16" fmla="*/ 48 w 80"/>
                        <a:gd name="T17" fmla="*/ 23 h 30"/>
                        <a:gd name="T18" fmla="*/ 30 w 80"/>
                        <a:gd name="T19" fmla="*/ 17 h 30"/>
                        <a:gd name="T20" fmla="*/ 12 w 80"/>
                        <a:gd name="T21" fmla="*/ 17 h 30"/>
                        <a:gd name="T22" fmla="*/ 12 w 80"/>
                        <a:gd name="T23" fmla="*/ 11 h 30"/>
                        <a:gd name="T24" fmla="*/ 6 w 80"/>
                        <a:gd name="T25" fmla="*/ 11 h 30"/>
                        <a:gd name="T26" fmla="*/ 6 w 80"/>
                        <a:gd name="T27" fmla="*/ 5 h 30"/>
                        <a:gd name="T28" fmla="*/ 0 w 80"/>
                        <a:gd name="T29" fmla="*/ 0 h 30"/>
                        <a:gd name="T30" fmla="*/ 12 w 80"/>
                        <a:gd name="T31" fmla="*/ 0 h 30"/>
                        <a:gd name="T32" fmla="*/ 30 w 80"/>
                        <a:gd name="T33" fmla="*/ 5 h 30"/>
                        <a:gd name="T34" fmla="*/ 42 w 80"/>
                        <a:gd name="T35" fmla="*/ 5 h 30"/>
                        <a:gd name="T36" fmla="*/ 48 w 80"/>
                        <a:gd name="T37" fmla="*/ 5 h 30"/>
                        <a:gd name="T38" fmla="*/ 54 w 80"/>
                        <a:gd name="T39" fmla="*/ 5 h 30"/>
                        <a:gd name="T40" fmla="*/ 60 w 80"/>
                        <a:gd name="T41" fmla="*/ 5 h 30"/>
                        <a:gd name="T42" fmla="*/ 60 w 80"/>
                        <a:gd name="T43" fmla="*/ 0 h 30"/>
                        <a:gd name="T44" fmla="*/ 66 w 80"/>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30">
                          <a:moveTo>
                            <a:pt x="66" y="0"/>
                          </a:moveTo>
                          <a:lnTo>
                            <a:pt x="66" y="5"/>
                          </a:lnTo>
                          <a:lnTo>
                            <a:pt x="66" y="11"/>
                          </a:lnTo>
                          <a:lnTo>
                            <a:pt x="66" y="17"/>
                          </a:lnTo>
                          <a:lnTo>
                            <a:pt x="72" y="23"/>
                          </a:lnTo>
                          <a:lnTo>
                            <a:pt x="72" y="29"/>
                          </a:lnTo>
                          <a:lnTo>
                            <a:pt x="79" y="29"/>
                          </a:lnTo>
                          <a:lnTo>
                            <a:pt x="66" y="29"/>
                          </a:lnTo>
                          <a:lnTo>
                            <a:pt x="48" y="23"/>
                          </a:lnTo>
                          <a:lnTo>
                            <a:pt x="30" y="17"/>
                          </a:lnTo>
                          <a:lnTo>
                            <a:pt x="12" y="17"/>
                          </a:lnTo>
                          <a:lnTo>
                            <a:pt x="12" y="11"/>
                          </a:lnTo>
                          <a:lnTo>
                            <a:pt x="6" y="11"/>
                          </a:lnTo>
                          <a:lnTo>
                            <a:pt x="6" y="5"/>
                          </a:lnTo>
                          <a:lnTo>
                            <a:pt x="0" y="0"/>
                          </a:lnTo>
                          <a:lnTo>
                            <a:pt x="12" y="0"/>
                          </a:lnTo>
                          <a:lnTo>
                            <a:pt x="30" y="5"/>
                          </a:lnTo>
                          <a:lnTo>
                            <a:pt x="42" y="5"/>
                          </a:lnTo>
                          <a:lnTo>
                            <a:pt x="48" y="5"/>
                          </a:lnTo>
                          <a:lnTo>
                            <a:pt x="54" y="5"/>
                          </a:lnTo>
                          <a:lnTo>
                            <a:pt x="60" y="5"/>
                          </a:lnTo>
                          <a:lnTo>
                            <a:pt x="60" y="0"/>
                          </a:lnTo>
                          <a:lnTo>
                            <a:pt x="66"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095" name="Group 319">
                      <a:extLst>
                        <a:ext uri="{FF2B5EF4-FFF2-40B4-BE49-F238E27FC236}">
                          <a16:creationId xmlns:a16="http://schemas.microsoft.com/office/drawing/2014/main" id="{8D5450DA-4157-5077-FDB0-2D0F44E4B801}"/>
                        </a:ext>
                      </a:extLst>
                    </p:cNvPr>
                    <p:cNvGrpSpPr>
                      <a:grpSpLocks/>
                    </p:cNvGrpSpPr>
                    <p:nvPr/>
                  </p:nvGrpSpPr>
                  <p:grpSpPr bwMode="auto">
                    <a:xfrm>
                      <a:off x="351" y="1267"/>
                      <a:ext cx="498" cy="78"/>
                      <a:chOff x="351" y="1267"/>
                      <a:chExt cx="498" cy="78"/>
                    </a:xfrm>
                  </p:grpSpPr>
                  <p:sp>
                    <p:nvSpPr>
                      <p:cNvPr id="76096" name="Freeform 320">
                        <a:extLst>
                          <a:ext uri="{FF2B5EF4-FFF2-40B4-BE49-F238E27FC236}">
                            <a16:creationId xmlns:a16="http://schemas.microsoft.com/office/drawing/2014/main" id="{D72BD845-B655-C279-1544-C5520A3D3880}"/>
                          </a:ext>
                        </a:extLst>
                      </p:cNvPr>
                      <p:cNvSpPr>
                        <a:spLocks/>
                      </p:cNvSpPr>
                      <p:nvPr/>
                    </p:nvSpPr>
                    <p:spPr bwMode="auto">
                      <a:xfrm>
                        <a:off x="351" y="1308"/>
                        <a:ext cx="132" cy="36"/>
                      </a:xfrm>
                      <a:custGeom>
                        <a:avLst/>
                        <a:gdLst>
                          <a:gd name="T0" fmla="*/ 0 w 132"/>
                          <a:gd name="T1" fmla="*/ 0 h 36"/>
                          <a:gd name="T2" fmla="*/ 12 w 132"/>
                          <a:gd name="T3" fmla="*/ 0 h 36"/>
                          <a:gd name="T4" fmla="*/ 18 w 132"/>
                          <a:gd name="T5" fmla="*/ 0 h 36"/>
                          <a:gd name="T6" fmla="*/ 68 w 132"/>
                          <a:gd name="T7" fmla="*/ 11 h 36"/>
                          <a:gd name="T8" fmla="*/ 131 w 132"/>
                          <a:gd name="T9" fmla="*/ 29 h 36"/>
                          <a:gd name="T10" fmla="*/ 124 w 132"/>
                          <a:gd name="T11" fmla="*/ 29 h 36"/>
                          <a:gd name="T12" fmla="*/ 118 w 132"/>
                          <a:gd name="T13" fmla="*/ 35 h 36"/>
                          <a:gd name="T14" fmla="*/ 93 w 132"/>
                          <a:gd name="T15" fmla="*/ 35 h 36"/>
                          <a:gd name="T16" fmla="*/ 75 w 132"/>
                          <a:gd name="T17" fmla="*/ 29 h 36"/>
                          <a:gd name="T18" fmla="*/ 62 w 132"/>
                          <a:gd name="T19" fmla="*/ 29 h 36"/>
                          <a:gd name="T20" fmla="*/ 0 w 132"/>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36">
                            <a:moveTo>
                              <a:pt x="0" y="0"/>
                            </a:moveTo>
                            <a:lnTo>
                              <a:pt x="12" y="0"/>
                            </a:lnTo>
                            <a:lnTo>
                              <a:pt x="18" y="0"/>
                            </a:lnTo>
                            <a:lnTo>
                              <a:pt x="68" y="11"/>
                            </a:lnTo>
                            <a:lnTo>
                              <a:pt x="131" y="29"/>
                            </a:lnTo>
                            <a:lnTo>
                              <a:pt x="124" y="29"/>
                            </a:lnTo>
                            <a:lnTo>
                              <a:pt x="118" y="35"/>
                            </a:lnTo>
                            <a:lnTo>
                              <a:pt x="93" y="35"/>
                            </a:lnTo>
                            <a:lnTo>
                              <a:pt x="75" y="29"/>
                            </a:lnTo>
                            <a:lnTo>
                              <a:pt x="62" y="29"/>
                            </a:lnTo>
                            <a:lnTo>
                              <a:pt x="0"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97" name="Freeform 321">
                        <a:extLst>
                          <a:ext uri="{FF2B5EF4-FFF2-40B4-BE49-F238E27FC236}">
                            <a16:creationId xmlns:a16="http://schemas.microsoft.com/office/drawing/2014/main" id="{F6B65AC2-0501-9769-1EB4-0007C03096AC}"/>
                          </a:ext>
                        </a:extLst>
                      </p:cNvPr>
                      <p:cNvSpPr>
                        <a:spLocks/>
                      </p:cNvSpPr>
                      <p:nvPr/>
                    </p:nvSpPr>
                    <p:spPr bwMode="auto">
                      <a:xfrm>
                        <a:off x="351" y="1308"/>
                        <a:ext cx="132" cy="36"/>
                      </a:xfrm>
                      <a:custGeom>
                        <a:avLst/>
                        <a:gdLst>
                          <a:gd name="T0" fmla="*/ 0 w 132"/>
                          <a:gd name="T1" fmla="*/ 0 h 36"/>
                          <a:gd name="T2" fmla="*/ 12 w 132"/>
                          <a:gd name="T3" fmla="*/ 0 h 36"/>
                          <a:gd name="T4" fmla="*/ 18 w 132"/>
                          <a:gd name="T5" fmla="*/ 0 h 36"/>
                          <a:gd name="T6" fmla="*/ 68 w 132"/>
                          <a:gd name="T7" fmla="*/ 11 h 36"/>
                          <a:gd name="T8" fmla="*/ 131 w 132"/>
                          <a:gd name="T9" fmla="*/ 29 h 36"/>
                          <a:gd name="T10" fmla="*/ 124 w 132"/>
                          <a:gd name="T11" fmla="*/ 29 h 36"/>
                          <a:gd name="T12" fmla="*/ 118 w 132"/>
                          <a:gd name="T13" fmla="*/ 35 h 36"/>
                          <a:gd name="T14" fmla="*/ 93 w 132"/>
                          <a:gd name="T15" fmla="*/ 35 h 36"/>
                          <a:gd name="T16" fmla="*/ 75 w 132"/>
                          <a:gd name="T17" fmla="*/ 29 h 36"/>
                          <a:gd name="T18" fmla="*/ 62 w 132"/>
                          <a:gd name="T19" fmla="*/ 29 h 36"/>
                          <a:gd name="T20" fmla="*/ 0 w 132"/>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36">
                            <a:moveTo>
                              <a:pt x="0" y="0"/>
                            </a:moveTo>
                            <a:lnTo>
                              <a:pt x="12" y="0"/>
                            </a:lnTo>
                            <a:lnTo>
                              <a:pt x="18" y="0"/>
                            </a:lnTo>
                            <a:lnTo>
                              <a:pt x="68" y="11"/>
                            </a:lnTo>
                            <a:lnTo>
                              <a:pt x="131" y="29"/>
                            </a:lnTo>
                            <a:lnTo>
                              <a:pt x="124" y="29"/>
                            </a:lnTo>
                            <a:lnTo>
                              <a:pt x="118" y="35"/>
                            </a:lnTo>
                            <a:lnTo>
                              <a:pt x="93" y="35"/>
                            </a:lnTo>
                            <a:lnTo>
                              <a:pt x="75" y="29"/>
                            </a:lnTo>
                            <a:lnTo>
                              <a:pt x="62" y="29"/>
                            </a:lnTo>
                            <a:lnTo>
                              <a:pt x="0"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98" name="Freeform 322">
                        <a:extLst>
                          <a:ext uri="{FF2B5EF4-FFF2-40B4-BE49-F238E27FC236}">
                            <a16:creationId xmlns:a16="http://schemas.microsoft.com/office/drawing/2014/main" id="{2559D9BE-2229-7A81-4E00-EBCCD0E98EA9}"/>
                          </a:ext>
                        </a:extLst>
                      </p:cNvPr>
                      <p:cNvSpPr>
                        <a:spLocks/>
                      </p:cNvSpPr>
                      <p:nvPr/>
                    </p:nvSpPr>
                    <p:spPr bwMode="auto">
                      <a:xfrm>
                        <a:off x="660" y="1267"/>
                        <a:ext cx="189" cy="77"/>
                      </a:xfrm>
                      <a:custGeom>
                        <a:avLst/>
                        <a:gdLst>
                          <a:gd name="T0" fmla="*/ 0 w 189"/>
                          <a:gd name="T1" fmla="*/ 0 h 77"/>
                          <a:gd name="T2" fmla="*/ 0 w 189"/>
                          <a:gd name="T3" fmla="*/ 0 h 77"/>
                          <a:gd name="T4" fmla="*/ 37 w 189"/>
                          <a:gd name="T5" fmla="*/ 0 h 77"/>
                          <a:gd name="T6" fmla="*/ 81 w 189"/>
                          <a:gd name="T7" fmla="*/ 25 h 77"/>
                          <a:gd name="T8" fmla="*/ 119 w 189"/>
                          <a:gd name="T9" fmla="*/ 38 h 77"/>
                          <a:gd name="T10" fmla="*/ 150 w 189"/>
                          <a:gd name="T11" fmla="*/ 57 h 77"/>
                          <a:gd name="T12" fmla="*/ 188 w 189"/>
                          <a:gd name="T13" fmla="*/ 70 h 77"/>
                          <a:gd name="T14" fmla="*/ 181 w 189"/>
                          <a:gd name="T15" fmla="*/ 70 h 77"/>
                          <a:gd name="T16" fmla="*/ 169 w 189"/>
                          <a:gd name="T17" fmla="*/ 70 h 77"/>
                          <a:gd name="T18" fmla="*/ 156 w 189"/>
                          <a:gd name="T19" fmla="*/ 76 h 77"/>
                          <a:gd name="T20" fmla="*/ 131 w 189"/>
                          <a:gd name="T21" fmla="*/ 76 h 77"/>
                          <a:gd name="T22" fmla="*/ 119 w 189"/>
                          <a:gd name="T23" fmla="*/ 76 h 77"/>
                          <a:gd name="T24" fmla="*/ 94 w 189"/>
                          <a:gd name="T25" fmla="*/ 70 h 77"/>
                          <a:gd name="T26" fmla="*/ 81 w 189"/>
                          <a:gd name="T27" fmla="*/ 70 h 77"/>
                          <a:gd name="T28" fmla="*/ 75 w 189"/>
                          <a:gd name="T29" fmla="*/ 63 h 77"/>
                          <a:gd name="T30" fmla="*/ 0 w 189"/>
                          <a:gd name="T3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77">
                            <a:moveTo>
                              <a:pt x="0" y="0"/>
                            </a:moveTo>
                            <a:lnTo>
                              <a:pt x="0" y="0"/>
                            </a:lnTo>
                            <a:lnTo>
                              <a:pt x="37" y="0"/>
                            </a:lnTo>
                            <a:lnTo>
                              <a:pt x="81" y="25"/>
                            </a:lnTo>
                            <a:lnTo>
                              <a:pt x="119" y="38"/>
                            </a:lnTo>
                            <a:lnTo>
                              <a:pt x="150" y="57"/>
                            </a:lnTo>
                            <a:lnTo>
                              <a:pt x="188" y="70"/>
                            </a:lnTo>
                            <a:lnTo>
                              <a:pt x="181" y="70"/>
                            </a:lnTo>
                            <a:lnTo>
                              <a:pt x="169" y="70"/>
                            </a:lnTo>
                            <a:lnTo>
                              <a:pt x="156" y="76"/>
                            </a:lnTo>
                            <a:lnTo>
                              <a:pt x="131" y="76"/>
                            </a:lnTo>
                            <a:lnTo>
                              <a:pt x="119" y="76"/>
                            </a:lnTo>
                            <a:lnTo>
                              <a:pt x="94" y="70"/>
                            </a:lnTo>
                            <a:lnTo>
                              <a:pt x="81" y="70"/>
                            </a:lnTo>
                            <a:lnTo>
                              <a:pt x="75" y="63"/>
                            </a:lnTo>
                            <a:lnTo>
                              <a:pt x="0"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099" name="Freeform 323">
                        <a:extLst>
                          <a:ext uri="{FF2B5EF4-FFF2-40B4-BE49-F238E27FC236}">
                            <a16:creationId xmlns:a16="http://schemas.microsoft.com/office/drawing/2014/main" id="{72D82F65-4F33-3A51-6709-282605D15E01}"/>
                          </a:ext>
                        </a:extLst>
                      </p:cNvPr>
                      <p:cNvSpPr>
                        <a:spLocks/>
                      </p:cNvSpPr>
                      <p:nvPr/>
                    </p:nvSpPr>
                    <p:spPr bwMode="auto">
                      <a:xfrm>
                        <a:off x="660" y="1267"/>
                        <a:ext cx="189" cy="77"/>
                      </a:xfrm>
                      <a:custGeom>
                        <a:avLst/>
                        <a:gdLst>
                          <a:gd name="T0" fmla="*/ 0 w 189"/>
                          <a:gd name="T1" fmla="*/ 0 h 77"/>
                          <a:gd name="T2" fmla="*/ 37 w 189"/>
                          <a:gd name="T3" fmla="*/ 0 h 77"/>
                          <a:gd name="T4" fmla="*/ 81 w 189"/>
                          <a:gd name="T5" fmla="*/ 25 h 77"/>
                          <a:gd name="T6" fmla="*/ 119 w 189"/>
                          <a:gd name="T7" fmla="*/ 38 h 77"/>
                          <a:gd name="T8" fmla="*/ 150 w 189"/>
                          <a:gd name="T9" fmla="*/ 57 h 77"/>
                          <a:gd name="T10" fmla="*/ 188 w 189"/>
                          <a:gd name="T11" fmla="*/ 70 h 77"/>
                          <a:gd name="T12" fmla="*/ 181 w 189"/>
                          <a:gd name="T13" fmla="*/ 70 h 77"/>
                          <a:gd name="T14" fmla="*/ 169 w 189"/>
                          <a:gd name="T15" fmla="*/ 70 h 77"/>
                          <a:gd name="T16" fmla="*/ 156 w 189"/>
                          <a:gd name="T17" fmla="*/ 76 h 77"/>
                          <a:gd name="T18" fmla="*/ 131 w 189"/>
                          <a:gd name="T19" fmla="*/ 76 h 77"/>
                          <a:gd name="T20" fmla="*/ 119 w 189"/>
                          <a:gd name="T21" fmla="*/ 76 h 77"/>
                          <a:gd name="T22" fmla="*/ 94 w 189"/>
                          <a:gd name="T23" fmla="*/ 70 h 77"/>
                          <a:gd name="T24" fmla="*/ 81 w 189"/>
                          <a:gd name="T25" fmla="*/ 70 h 77"/>
                          <a:gd name="T26" fmla="*/ 75 w 189"/>
                          <a:gd name="T27" fmla="*/ 63 h 77"/>
                          <a:gd name="T28" fmla="*/ 0 w 189"/>
                          <a:gd name="T2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9" h="77">
                            <a:moveTo>
                              <a:pt x="0" y="0"/>
                            </a:moveTo>
                            <a:lnTo>
                              <a:pt x="37" y="0"/>
                            </a:lnTo>
                            <a:lnTo>
                              <a:pt x="81" y="25"/>
                            </a:lnTo>
                            <a:lnTo>
                              <a:pt x="119" y="38"/>
                            </a:lnTo>
                            <a:lnTo>
                              <a:pt x="150" y="57"/>
                            </a:lnTo>
                            <a:lnTo>
                              <a:pt x="188" y="70"/>
                            </a:lnTo>
                            <a:lnTo>
                              <a:pt x="181" y="70"/>
                            </a:lnTo>
                            <a:lnTo>
                              <a:pt x="169" y="70"/>
                            </a:lnTo>
                            <a:lnTo>
                              <a:pt x="156" y="76"/>
                            </a:lnTo>
                            <a:lnTo>
                              <a:pt x="131" y="76"/>
                            </a:lnTo>
                            <a:lnTo>
                              <a:pt x="119" y="76"/>
                            </a:lnTo>
                            <a:lnTo>
                              <a:pt x="94" y="70"/>
                            </a:lnTo>
                            <a:lnTo>
                              <a:pt x="81" y="70"/>
                            </a:lnTo>
                            <a:lnTo>
                              <a:pt x="75" y="63"/>
                            </a:lnTo>
                            <a:lnTo>
                              <a:pt x="0"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100" name="Group 324">
                        <a:extLst>
                          <a:ext uri="{FF2B5EF4-FFF2-40B4-BE49-F238E27FC236}">
                            <a16:creationId xmlns:a16="http://schemas.microsoft.com/office/drawing/2014/main" id="{ADDB6D05-88E0-FBDA-1D1C-FC8C55857016}"/>
                          </a:ext>
                        </a:extLst>
                      </p:cNvPr>
                      <p:cNvGrpSpPr>
                        <a:grpSpLocks/>
                      </p:cNvGrpSpPr>
                      <p:nvPr/>
                    </p:nvGrpSpPr>
                    <p:grpSpPr bwMode="auto">
                      <a:xfrm>
                        <a:off x="693" y="1308"/>
                        <a:ext cx="86" cy="37"/>
                        <a:chOff x="693" y="1308"/>
                        <a:chExt cx="86" cy="37"/>
                      </a:xfrm>
                    </p:grpSpPr>
                    <p:grpSp>
                      <p:nvGrpSpPr>
                        <p:cNvPr id="76101" name="Group 325">
                          <a:extLst>
                            <a:ext uri="{FF2B5EF4-FFF2-40B4-BE49-F238E27FC236}">
                              <a16:creationId xmlns:a16="http://schemas.microsoft.com/office/drawing/2014/main" id="{4A3EB306-4097-2216-71A2-C57B5C0B231C}"/>
                            </a:ext>
                          </a:extLst>
                        </p:cNvPr>
                        <p:cNvGrpSpPr>
                          <a:grpSpLocks/>
                        </p:cNvGrpSpPr>
                        <p:nvPr/>
                      </p:nvGrpSpPr>
                      <p:grpSpPr bwMode="auto">
                        <a:xfrm>
                          <a:off x="712" y="1328"/>
                          <a:ext cx="67" cy="17"/>
                          <a:chOff x="712" y="1328"/>
                          <a:chExt cx="67" cy="17"/>
                        </a:xfrm>
                      </p:grpSpPr>
                      <p:sp>
                        <p:nvSpPr>
                          <p:cNvPr id="76102" name="Freeform 326">
                            <a:extLst>
                              <a:ext uri="{FF2B5EF4-FFF2-40B4-BE49-F238E27FC236}">
                                <a16:creationId xmlns:a16="http://schemas.microsoft.com/office/drawing/2014/main" id="{7E413927-B83A-CAAD-B12F-39CA4839CAF3}"/>
                              </a:ext>
                            </a:extLst>
                          </p:cNvPr>
                          <p:cNvSpPr>
                            <a:spLocks/>
                          </p:cNvSpPr>
                          <p:nvPr/>
                        </p:nvSpPr>
                        <p:spPr bwMode="auto">
                          <a:xfrm>
                            <a:off x="712" y="1328"/>
                            <a:ext cx="67" cy="17"/>
                          </a:xfrm>
                          <a:custGeom>
                            <a:avLst/>
                            <a:gdLst>
                              <a:gd name="T0" fmla="*/ 0 w 67"/>
                              <a:gd name="T1" fmla="*/ 0 h 17"/>
                              <a:gd name="T2" fmla="*/ 12 w 67"/>
                              <a:gd name="T3" fmla="*/ 0 h 17"/>
                              <a:gd name="T4" fmla="*/ 17 w 67"/>
                              <a:gd name="T5" fmla="*/ 0 h 17"/>
                              <a:gd name="T6" fmla="*/ 24 w 67"/>
                              <a:gd name="T7" fmla="*/ 0 h 17"/>
                              <a:gd name="T8" fmla="*/ 29 w 67"/>
                              <a:gd name="T9" fmla="*/ 0 h 17"/>
                              <a:gd name="T10" fmla="*/ 66 w 67"/>
                              <a:gd name="T11" fmla="*/ 16 h 17"/>
                              <a:gd name="T12" fmla="*/ 48 w 67"/>
                              <a:gd name="T13" fmla="*/ 16 h 17"/>
                              <a:gd name="T14" fmla="*/ 36 w 67"/>
                              <a:gd name="T15" fmla="*/ 16 h 17"/>
                              <a:gd name="T16" fmla="*/ 29 w 67"/>
                              <a:gd name="T17" fmla="*/ 16 h 17"/>
                              <a:gd name="T18" fmla="*/ 24 w 67"/>
                              <a:gd name="T19" fmla="*/ 16 h 17"/>
                              <a:gd name="T20" fmla="*/ 12 w 67"/>
                              <a:gd name="T21" fmla="*/ 16 h 17"/>
                              <a:gd name="T22" fmla="*/ 5 w 67"/>
                              <a:gd name="T23" fmla="*/ 16 h 17"/>
                              <a:gd name="T24" fmla="*/ 0 w 67"/>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17">
                                <a:moveTo>
                                  <a:pt x="0" y="0"/>
                                </a:moveTo>
                                <a:lnTo>
                                  <a:pt x="12" y="0"/>
                                </a:lnTo>
                                <a:lnTo>
                                  <a:pt x="17" y="0"/>
                                </a:lnTo>
                                <a:lnTo>
                                  <a:pt x="24" y="0"/>
                                </a:lnTo>
                                <a:lnTo>
                                  <a:pt x="29" y="0"/>
                                </a:lnTo>
                                <a:lnTo>
                                  <a:pt x="66" y="16"/>
                                </a:lnTo>
                                <a:lnTo>
                                  <a:pt x="48" y="16"/>
                                </a:lnTo>
                                <a:lnTo>
                                  <a:pt x="36" y="16"/>
                                </a:lnTo>
                                <a:lnTo>
                                  <a:pt x="29" y="16"/>
                                </a:lnTo>
                                <a:lnTo>
                                  <a:pt x="24" y="16"/>
                                </a:lnTo>
                                <a:lnTo>
                                  <a:pt x="12" y="16"/>
                                </a:lnTo>
                                <a:lnTo>
                                  <a:pt x="5" y="16"/>
                                </a:lnTo>
                                <a:lnTo>
                                  <a:pt x="0" y="0"/>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03" name="Freeform 327">
                            <a:extLst>
                              <a:ext uri="{FF2B5EF4-FFF2-40B4-BE49-F238E27FC236}">
                                <a16:creationId xmlns:a16="http://schemas.microsoft.com/office/drawing/2014/main" id="{7F220943-05DF-34CB-E767-850B0548D442}"/>
                              </a:ext>
                            </a:extLst>
                          </p:cNvPr>
                          <p:cNvSpPr>
                            <a:spLocks/>
                          </p:cNvSpPr>
                          <p:nvPr/>
                        </p:nvSpPr>
                        <p:spPr bwMode="auto">
                          <a:xfrm>
                            <a:off x="712" y="1328"/>
                            <a:ext cx="67" cy="17"/>
                          </a:xfrm>
                          <a:custGeom>
                            <a:avLst/>
                            <a:gdLst>
                              <a:gd name="T0" fmla="*/ 0 w 67"/>
                              <a:gd name="T1" fmla="*/ 0 h 17"/>
                              <a:gd name="T2" fmla="*/ 12 w 67"/>
                              <a:gd name="T3" fmla="*/ 0 h 17"/>
                              <a:gd name="T4" fmla="*/ 17 w 67"/>
                              <a:gd name="T5" fmla="*/ 0 h 17"/>
                              <a:gd name="T6" fmla="*/ 24 w 67"/>
                              <a:gd name="T7" fmla="*/ 0 h 17"/>
                              <a:gd name="T8" fmla="*/ 29 w 67"/>
                              <a:gd name="T9" fmla="*/ 0 h 17"/>
                              <a:gd name="T10" fmla="*/ 66 w 67"/>
                              <a:gd name="T11" fmla="*/ 16 h 17"/>
                              <a:gd name="T12" fmla="*/ 48 w 67"/>
                              <a:gd name="T13" fmla="*/ 16 h 17"/>
                              <a:gd name="T14" fmla="*/ 36 w 67"/>
                              <a:gd name="T15" fmla="*/ 16 h 17"/>
                              <a:gd name="T16" fmla="*/ 29 w 67"/>
                              <a:gd name="T17" fmla="*/ 16 h 17"/>
                              <a:gd name="T18" fmla="*/ 24 w 67"/>
                              <a:gd name="T19" fmla="*/ 16 h 17"/>
                              <a:gd name="T20" fmla="*/ 12 w 67"/>
                              <a:gd name="T21" fmla="*/ 16 h 17"/>
                              <a:gd name="T22" fmla="*/ 5 w 67"/>
                              <a:gd name="T23" fmla="*/ 16 h 17"/>
                              <a:gd name="T24" fmla="*/ 0 w 67"/>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17">
                                <a:moveTo>
                                  <a:pt x="0" y="0"/>
                                </a:moveTo>
                                <a:lnTo>
                                  <a:pt x="12" y="0"/>
                                </a:lnTo>
                                <a:lnTo>
                                  <a:pt x="17" y="0"/>
                                </a:lnTo>
                                <a:lnTo>
                                  <a:pt x="24" y="0"/>
                                </a:lnTo>
                                <a:lnTo>
                                  <a:pt x="29" y="0"/>
                                </a:lnTo>
                                <a:lnTo>
                                  <a:pt x="66" y="16"/>
                                </a:lnTo>
                                <a:lnTo>
                                  <a:pt x="48" y="16"/>
                                </a:lnTo>
                                <a:lnTo>
                                  <a:pt x="36" y="16"/>
                                </a:lnTo>
                                <a:lnTo>
                                  <a:pt x="29" y="16"/>
                                </a:lnTo>
                                <a:lnTo>
                                  <a:pt x="24" y="16"/>
                                </a:lnTo>
                                <a:lnTo>
                                  <a:pt x="12" y="16"/>
                                </a:lnTo>
                                <a:lnTo>
                                  <a:pt x="5" y="16"/>
                                </a:lnTo>
                                <a:lnTo>
                                  <a:pt x="0" y="0"/>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04" name="Freeform 328">
                            <a:extLst>
                              <a:ext uri="{FF2B5EF4-FFF2-40B4-BE49-F238E27FC236}">
                                <a16:creationId xmlns:a16="http://schemas.microsoft.com/office/drawing/2014/main" id="{BF66FEC0-82E9-68CB-2E91-10DE7AE5422B}"/>
                              </a:ext>
                            </a:extLst>
                          </p:cNvPr>
                          <p:cNvSpPr>
                            <a:spLocks/>
                          </p:cNvSpPr>
                          <p:nvPr/>
                        </p:nvSpPr>
                        <p:spPr bwMode="auto">
                          <a:xfrm>
                            <a:off x="725" y="1328"/>
                            <a:ext cx="54" cy="17"/>
                          </a:xfrm>
                          <a:custGeom>
                            <a:avLst/>
                            <a:gdLst>
                              <a:gd name="T0" fmla="*/ 0 w 54"/>
                              <a:gd name="T1" fmla="*/ 0 h 17"/>
                              <a:gd name="T2" fmla="*/ 5 w 54"/>
                              <a:gd name="T3" fmla="*/ 0 h 17"/>
                              <a:gd name="T4" fmla="*/ 12 w 54"/>
                              <a:gd name="T5" fmla="*/ 0 h 17"/>
                              <a:gd name="T6" fmla="*/ 17 w 54"/>
                              <a:gd name="T7" fmla="*/ 0 h 17"/>
                              <a:gd name="T8" fmla="*/ 53 w 54"/>
                              <a:gd name="T9" fmla="*/ 16 h 17"/>
                              <a:gd name="T10" fmla="*/ 35 w 54"/>
                              <a:gd name="T11" fmla="*/ 16 h 17"/>
                              <a:gd name="T12" fmla="*/ 23 w 54"/>
                              <a:gd name="T13" fmla="*/ 16 h 17"/>
                              <a:gd name="T14" fmla="*/ 17 w 54"/>
                              <a:gd name="T15" fmla="*/ 16 h 17"/>
                              <a:gd name="T16" fmla="*/ 12 w 54"/>
                              <a:gd name="T17" fmla="*/ 16 h 17"/>
                              <a:gd name="T18" fmla="*/ 5 w 54"/>
                              <a:gd name="T19" fmla="*/ 0 h 17"/>
                              <a:gd name="T20" fmla="*/ 0 w 5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17">
                                <a:moveTo>
                                  <a:pt x="0" y="0"/>
                                </a:moveTo>
                                <a:lnTo>
                                  <a:pt x="5" y="0"/>
                                </a:lnTo>
                                <a:lnTo>
                                  <a:pt x="12" y="0"/>
                                </a:lnTo>
                                <a:lnTo>
                                  <a:pt x="17" y="0"/>
                                </a:lnTo>
                                <a:lnTo>
                                  <a:pt x="53" y="16"/>
                                </a:lnTo>
                                <a:lnTo>
                                  <a:pt x="35" y="16"/>
                                </a:lnTo>
                                <a:lnTo>
                                  <a:pt x="23" y="16"/>
                                </a:lnTo>
                                <a:lnTo>
                                  <a:pt x="17" y="16"/>
                                </a:lnTo>
                                <a:lnTo>
                                  <a:pt x="12" y="16"/>
                                </a:lnTo>
                                <a:lnTo>
                                  <a:pt x="5" y="0"/>
                                </a:lnTo>
                                <a:lnTo>
                                  <a:pt x="0"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05" name="Freeform 329">
                            <a:extLst>
                              <a:ext uri="{FF2B5EF4-FFF2-40B4-BE49-F238E27FC236}">
                                <a16:creationId xmlns:a16="http://schemas.microsoft.com/office/drawing/2014/main" id="{99EB8D49-FC1A-78BC-4878-7C17BE4F89F3}"/>
                              </a:ext>
                            </a:extLst>
                          </p:cNvPr>
                          <p:cNvSpPr>
                            <a:spLocks/>
                          </p:cNvSpPr>
                          <p:nvPr/>
                        </p:nvSpPr>
                        <p:spPr bwMode="auto">
                          <a:xfrm>
                            <a:off x="725" y="1328"/>
                            <a:ext cx="54" cy="17"/>
                          </a:xfrm>
                          <a:custGeom>
                            <a:avLst/>
                            <a:gdLst>
                              <a:gd name="T0" fmla="*/ 0 w 54"/>
                              <a:gd name="T1" fmla="*/ 0 h 17"/>
                              <a:gd name="T2" fmla="*/ 5 w 54"/>
                              <a:gd name="T3" fmla="*/ 0 h 17"/>
                              <a:gd name="T4" fmla="*/ 12 w 54"/>
                              <a:gd name="T5" fmla="*/ 0 h 17"/>
                              <a:gd name="T6" fmla="*/ 17 w 54"/>
                              <a:gd name="T7" fmla="*/ 0 h 17"/>
                              <a:gd name="T8" fmla="*/ 53 w 54"/>
                              <a:gd name="T9" fmla="*/ 16 h 17"/>
                              <a:gd name="T10" fmla="*/ 35 w 54"/>
                              <a:gd name="T11" fmla="*/ 16 h 17"/>
                              <a:gd name="T12" fmla="*/ 23 w 54"/>
                              <a:gd name="T13" fmla="*/ 16 h 17"/>
                              <a:gd name="T14" fmla="*/ 17 w 54"/>
                              <a:gd name="T15" fmla="*/ 16 h 17"/>
                              <a:gd name="T16" fmla="*/ 12 w 54"/>
                              <a:gd name="T17" fmla="*/ 16 h 17"/>
                              <a:gd name="T18" fmla="*/ 5 w 54"/>
                              <a:gd name="T19" fmla="*/ 0 h 17"/>
                              <a:gd name="T20" fmla="*/ 0 w 5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17">
                                <a:moveTo>
                                  <a:pt x="0" y="0"/>
                                </a:moveTo>
                                <a:lnTo>
                                  <a:pt x="5" y="0"/>
                                </a:lnTo>
                                <a:lnTo>
                                  <a:pt x="12" y="0"/>
                                </a:lnTo>
                                <a:lnTo>
                                  <a:pt x="17" y="0"/>
                                </a:lnTo>
                                <a:lnTo>
                                  <a:pt x="53" y="16"/>
                                </a:lnTo>
                                <a:lnTo>
                                  <a:pt x="35" y="16"/>
                                </a:lnTo>
                                <a:lnTo>
                                  <a:pt x="23" y="16"/>
                                </a:lnTo>
                                <a:lnTo>
                                  <a:pt x="17" y="16"/>
                                </a:lnTo>
                                <a:lnTo>
                                  <a:pt x="12" y="16"/>
                                </a:lnTo>
                                <a:lnTo>
                                  <a:pt x="5" y="0"/>
                                </a:lnTo>
                                <a:lnTo>
                                  <a:pt x="0"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106" name="Group 330">
                          <a:extLst>
                            <a:ext uri="{FF2B5EF4-FFF2-40B4-BE49-F238E27FC236}">
                              <a16:creationId xmlns:a16="http://schemas.microsoft.com/office/drawing/2014/main" id="{10162166-E306-EAEF-D249-066C37498EC4}"/>
                            </a:ext>
                          </a:extLst>
                        </p:cNvPr>
                        <p:cNvGrpSpPr>
                          <a:grpSpLocks/>
                        </p:cNvGrpSpPr>
                        <p:nvPr/>
                      </p:nvGrpSpPr>
                      <p:grpSpPr bwMode="auto">
                        <a:xfrm>
                          <a:off x="693" y="1308"/>
                          <a:ext cx="54" cy="17"/>
                          <a:chOff x="693" y="1308"/>
                          <a:chExt cx="54" cy="17"/>
                        </a:xfrm>
                      </p:grpSpPr>
                      <p:sp>
                        <p:nvSpPr>
                          <p:cNvPr id="76107" name="Freeform 331">
                            <a:extLst>
                              <a:ext uri="{FF2B5EF4-FFF2-40B4-BE49-F238E27FC236}">
                                <a16:creationId xmlns:a16="http://schemas.microsoft.com/office/drawing/2014/main" id="{E8F394D7-B5AD-6DF7-21A3-0964797C5D4C}"/>
                              </a:ext>
                            </a:extLst>
                          </p:cNvPr>
                          <p:cNvSpPr>
                            <a:spLocks/>
                          </p:cNvSpPr>
                          <p:nvPr/>
                        </p:nvSpPr>
                        <p:spPr bwMode="auto">
                          <a:xfrm>
                            <a:off x="693" y="1308"/>
                            <a:ext cx="54" cy="17"/>
                          </a:xfrm>
                          <a:custGeom>
                            <a:avLst/>
                            <a:gdLst>
                              <a:gd name="T0" fmla="*/ 12 w 54"/>
                              <a:gd name="T1" fmla="*/ 0 h 17"/>
                              <a:gd name="T2" fmla="*/ 23 w 54"/>
                              <a:gd name="T3" fmla="*/ 0 h 17"/>
                              <a:gd name="T4" fmla="*/ 35 w 54"/>
                              <a:gd name="T5" fmla="*/ 8 h 17"/>
                              <a:gd name="T6" fmla="*/ 40 w 54"/>
                              <a:gd name="T7" fmla="*/ 8 h 17"/>
                              <a:gd name="T8" fmla="*/ 53 w 54"/>
                              <a:gd name="T9" fmla="*/ 8 h 17"/>
                              <a:gd name="T10" fmla="*/ 40 w 54"/>
                              <a:gd name="T11" fmla="*/ 16 h 17"/>
                              <a:gd name="T12" fmla="*/ 35 w 54"/>
                              <a:gd name="T13" fmla="*/ 16 h 17"/>
                              <a:gd name="T14" fmla="*/ 23 w 54"/>
                              <a:gd name="T15" fmla="*/ 16 h 17"/>
                              <a:gd name="T16" fmla="*/ 17 w 54"/>
                              <a:gd name="T17" fmla="*/ 16 h 17"/>
                              <a:gd name="T18" fmla="*/ 12 w 54"/>
                              <a:gd name="T19" fmla="*/ 8 h 17"/>
                              <a:gd name="T20" fmla="*/ 5 w 54"/>
                              <a:gd name="T21" fmla="*/ 8 h 17"/>
                              <a:gd name="T22" fmla="*/ 0 w 54"/>
                              <a:gd name="T23" fmla="*/ 8 h 17"/>
                              <a:gd name="T24" fmla="*/ 5 w 54"/>
                              <a:gd name="T25" fmla="*/ 0 h 17"/>
                              <a:gd name="T26" fmla="*/ 12 w 54"/>
                              <a:gd name="T2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7">
                                <a:moveTo>
                                  <a:pt x="12" y="0"/>
                                </a:moveTo>
                                <a:lnTo>
                                  <a:pt x="23" y="0"/>
                                </a:lnTo>
                                <a:lnTo>
                                  <a:pt x="35" y="8"/>
                                </a:lnTo>
                                <a:lnTo>
                                  <a:pt x="40" y="8"/>
                                </a:lnTo>
                                <a:lnTo>
                                  <a:pt x="53" y="8"/>
                                </a:lnTo>
                                <a:lnTo>
                                  <a:pt x="40" y="16"/>
                                </a:lnTo>
                                <a:lnTo>
                                  <a:pt x="35" y="16"/>
                                </a:lnTo>
                                <a:lnTo>
                                  <a:pt x="23" y="16"/>
                                </a:lnTo>
                                <a:lnTo>
                                  <a:pt x="17" y="16"/>
                                </a:lnTo>
                                <a:lnTo>
                                  <a:pt x="12" y="8"/>
                                </a:lnTo>
                                <a:lnTo>
                                  <a:pt x="5" y="8"/>
                                </a:lnTo>
                                <a:lnTo>
                                  <a:pt x="0" y="8"/>
                                </a:lnTo>
                                <a:lnTo>
                                  <a:pt x="5" y="0"/>
                                </a:lnTo>
                                <a:lnTo>
                                  <a:pt x="12" y="0"/>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08" name="Freeform 332">
                            <a:extLst>
                              <a:ext uri="{FF2B5EF4-FFF2-40B4-BE49-F238E27FC236}">
                                <a16:creationId xmlns:a16="http://schemas.microsoft.com/office/drawing/2014/main" id="{08D448D9-894B-E5B0-D235-A12030624BA0}"/>
                              </a:ext>
                            </a:extLst>
                          </p:cNvPr>
                          <p:cNvSpPr>
                            <a:spLocks/>
                          </p:cNvSpPr>
                          <p:nvPr/>
                        </p:nvSpPr>
                        <p:spPr bwMode="auto">
                          <a:xfrm>
                            <a:off x="693" y="1308"/>
                            <a:ext cx="54" cy="17"/>
                          </a:xfrm>
                          <a:custGeom>
                            <a:avLst/>
                            <a:gdLst>
                              <a:gd name="T0" fmla="*/ 12 w 54"/>
                              <a:gd name="T1" fmla="*/ 0 h 17"/>
                              <a:gd name="T2" fmla="*/ 23 w 54"/>
                              <a:gd name="T3" fmla="*/ 0 h 17"/>
                              <a:gd name="T4" fmla="*/ 35 w 54"/>
                              <a:gd name="T5" fmla="*/ 8 h 17"/>
                              <a:gd name="T6" fmla="*/ 40 w 54"/>
                              <a:gd name="T7" fmla="*/ 8 h 17"/>
                              <a:gd name="T8" fmla="*/ 53 w 54"/>
                              <a:gd name="T9" fmla="*/ 8 h 17"/>
                              <a:gd name="T10" fmla="*/ 40 w 54"/>
                              <a:gd name="T11" fmla="*/ 16 h 17"/>
                              <a:gd name="T12" fmla="*/ 35 w 54"/>
                              <a:gd name="T13" fmla="*/ 16 h 17"/>
                              <a:gd name="T14" fmla="*/ 23 w 54"/>
                              <a:gd name="T15" fmla="*/ 16 h 17"/>
                              <a:gd name="T16" fmla="*/ 17 w 54"/>
                              <a:gd name="T17" fmla="*/ 16 h 17"/>
                              <a:gd name="T18" fmla="*/ 12 w 54"/>
                              <a:gd name="T19" fmla="*/ 8 h 17"/>
                              <a:gd name="T20" fmla="*/ 5 w 54"/>
                              <a:gd name="T21" fmla="*/ 8 h 17"/>
                              <a:gd name="T22" fmla="*/ 0 w 54"/>
                              <a:gd name="T23" fmla="*/ 8 h 17"/>
                              <a:gd name="T24" fmla="*/ 5 w 54"/>
                              <a:gd name="T25" fmla="*/ 0 h 17"/>
                              <a:gd name="T26" fmla="*/ 12 w 54"/>
                              <a:gd name="T2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7">
                                <a:moveTo>
                                  <a:pt x="12" y="0"/>
                                </a:moveTo>
                                <a:lnTo>
                                  <a:pt x="23" y="0"/>
                                </a:lnTo>
                                <a:lnTo>
                                  <a:pt x="35" y="8"/>
                                </a:lnTo>
                                <a:lnTo>
                                  <a:pt x="40" y="8"/>
                                </a:lnTo>
                                <a:lnTo>
                                  <a:pt x="53" y="8"/>
                                </a:lnTo>
                                <a:lnTo>
                                  <a:pt x="40" y="16"/>
                                </a:lnTo>
                                <a:lnTo>
                                  <a:pt x="35" y="16"/>
                                </a:lnTo>
                                <a:lnTo>
                                  <a:pt x="23" y="16"/>
                                </a:lnTo>
                                <a:lnTo>
                                  <a:pt x="17" y="16"/>
                                </a:lnTo>
                                <a:lnTo>
                                  <a:pt x="12" y="8"/>
                                </a:lnTo>
                                <a:lnTo>
                                  <a:pt x="5" y="8"/>
                                </a:lnTo>
                                <a:lnTo>
                                  <a:pt x="0" y="8"/>
                                </a:lnTo>
                                <a:lnTo>
                                  <a:pt x="5" y="0"/>
                                </a:lnTo>
                                <a:lnTo>
                                  <a:pt x="12" y="0"/>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09" name="Freeform 333">
                            <a:extLst>
                              <a:ext uri="{FF2B5EF4-FFF2-40B4-BE49-F238E27FC236}">
                                <a16:creationId xmlns:a16="http://schemas.microsoft.com/office/drawing/2014/main" id="{FEAA73A5-2A60-FA63-51AC-F203826E2540}"/>
                              </a:ext>
                            </a:extLst>
                          </p:cNvPr>
                          <p:cNvSpPr>
                            <a:spLocks/>
                          </p:cNvSpPr>
                          <p:nvPr/>
                        </p:nvSpPr>
                        <p:spPr bwMode="auto">
                          <a:xfrm>
                            <a:off x="705" y="1308"/>
                            <a:ext cx="42" cy="17"/>
                          </a:xfrm>
                          <a:custGeom>
                            <a:avLst/>
                            <a:gdLst>
                              <a:gd name="T0" fmla="*/ 0 w 42"/>
                              <a:gd name="T1" fmla="*/ 0 h 17"/>
                              <a:gd name="T2" fmla="*/ 11 w 42"/>
                              <a:gd name="T3" fmla="*/ 0 h 17"/>
                              <a:gd name="T4" fmla="*/ 23 w 42"/>
                              <a:gd name="T5" fmla="*/ 8 h 17"/>
                              <a:gd name="T6" fmla="*/ 29 w 42"/>
                              <a:gd name="T7" fmla="*/ 8 h 17"/>
                              <a:gd name="T8" fmla="*/ 41 w 42"/>
                              <a:gd name="T9" fmla="*/ 8 h 17"/>
                              <a:gd name="T10" fmla="*/ 29 w 42"/>
                              <a:gd name="T11" fmla="*/ 16 h 17"/>
                              <a:gd name="T12" fmla="*/ 23 w 42"/>
                              <a:gd name="T13" fmla="*/ 16 h 17"/>
                              <a:gd name="T14" fmla="*/ 11 w 42"/>
                              <a:gd name="T15" fmla="*/ 16 h 17"/>
                              <a:gd name="T16" fmla="*/ 0 w 42"/>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7">
                                <a:moveTo>
                                  <a:pt x="0" y="0"/>
                                </a:moveTo>
                                <a:lnTo>
                                  <a:pt x="11" y="0"/>
                                </a:lnTo>
                                <a:lnTo>
                                  <a:pt x="23" y="8"/>
                                </a:lnTo>
                                <a:lnTo>
                                  <a:pt x="29" y="8"/>
                                </a:lnTo>
                                <a:lnTo>
                                  <a:pt x="41" y="8"/>
                                </a:lnTo>
                                <a:lnTo>
                                  <a:pt x="29" y="16"/>
                                </a:lnTo>
                                <a:lnTo>
                                  <a:pt x="23" y="16"/>
                                </a:lnTo>
                                <a:lnTo>
                                  <a:pt x="11" y="16"/>
                                </a:lnTo>
                                <a:lnTo>
                                  <a:pt x="0"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10" name="Freeform 334">
                            <a:extLst>
                              <a:ext uri="{FF2B5EF4-FFF2-40B4-BE49-F238E27FC236}">
                                <a16:creationId xmlns:a16="http://schemas.microsoft.com/office/drawing/2014/main" id="{0107D30C-B423-7D3B-953A-039DE8027824}"/>
                              </a:ext>
                            </a:extLst>
                          </p:cNvPr>
                          <p:cNvSpPr>
                            <a:spLocks/>
                          </p:cNvSpPr>
                          <p:nvPr/>
                        </p:nvSpPr>
                        <p:spPr bwMode="auto">
                          <a:xfrm>
                            <a:off x="705" y="1308"/>
                            <a:ext cx="42" cy="17"/>
                          </a:xfrm>
                          <a:custGeom>
                            <a:avLst/>
                            <a:gdLst>
                              <a:gd name="T0" fmla="*/ 0 w 42"/>
                              <a:gd name="T1" fmla="*/ 0 h 17"/>
                              <a:gd name="T2" fmla="*/ 11 w 42"/>
                              <a:gd name="T3" fmla="*/ 0 h 17"/>
                              <a:gd name="T4" fmla="*/ 23 w 42"/>
                              <a:gd name="T5" fmla="*/ 8 h 17"/>
                              <a:gd name="T6" fmla="*/ 29 w 42"/>
                              <a:gd name="T7" fmla="*/ 8 h 17"/>
                              <a:gd name="T8" fmla="*/ 41 w 42"/>
                              <a:gd name="T9" fmla="*/ 8 h 17"/>
                              <a:gd name="T10" fmla="*/ 29 w 42"/>
                              <a:gd name="T11" fmla="*/ 16 h 17"/>
                              <a:gd name="T12" fmla="*/ 23 w 42"/>
                              <a:gd name="T13" fmla="*/ 16 h 17"/>
                              <a:gd name="T14" fmla="*/ 11 w 42"/>
                              <a:gd name="T15" fmla="*/ 16 h 17"/>
                              <a:gd name="T16" fmla="*/ 0 w 42"/>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7">
                                <a:moveTo>
                                  <a:pt x="0" y="0"/>
                                </a:moveTo>
                                <a:lnTo>
                                  <a:pt x="11" y="0"/>
                                </a:lnTo>
                                <a:lnTo>
                                  <a:pt x="23" y="8"/>
                                </a:lnTo>
                                <a:lnTo>
                                  <a:pt x="29" y="8"/>
                                </a:lnTo>
                                <a:lnTo>
                                  <a:pt x="41" y="8"/>
                                </a:lnTo>
                                <a:lnTo>
                                  <a:pt x="29" y="16"/>
                                </a:lnTo>
                                <a:lnTo>
                                  <a:pt x="23" y="16"/>
                                </a:lnTo>
                                <a:lnTo>
                                  <a:pt x="11" y="16"/>
                                </a:lnTo>
                                <a:lnTo>
                                  <a:pt x="0"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grpSp>
          </p:grpSp>
        </p:grpSp>
        <p:grpSp>
          <p:nvGrpSpPr>
            <p:cNvPr id="76111" name="Group 335">
              <a:extLst>
                <a:ext uri="{FF2B5EF4-FFF2-40B4-BE49-F238E27FC236}">
                  <a16:creationId xmlns:a16="http://schemas.microsoft.com/office/drawing/2014/main" id="{19D83949-DEB3-6DCB-3BF5-078E84B52C6B}"/>
                </a:ext>
              </a:extLst>
            </p:cNvPr>
            <p:cNvGrpSpPr>
              <a:grpSpLocks/>
            </p:cNvGrpSpPr>
            <p:nvPr/>
          </p:nvGrpSpPr>
          <p:grpSpPr bwMode="auto">
            <a:xfrm>
              <a:off x="512" y="1977"/>
              <a:ext cx="803" cy="361"/>
              <a:chOff x="512" y="1977"/>
              <a:chExt cx="803" cy="361"/>
            </a:xfrm>
          </p:grpSpPr>
          <p:sp>
            <p:nvSpPr>
              <p:cNvPr id="76112" name="Rectangle 336">
                <a:extLst>
                  <a:ext uri="{FF2B5EF4-FFF2-40B4-BE49-F238E27FC236}">
                    <a16:creationId xmlns:a16="http://schemas.microsoft.com/office/drawing/2014/main" id="{3BD87CDF-478E-ACEA-E5AF-601C6837AF5A}"/>
                  </a:ext>
                </a:extLst>
              </p:cNvPr>
              <p:cNvSpPr>
                <a:spLocks noChangeArrowheads="1"/>
              </p:cNvSpPr>
              <p:nvPr/>
            </p:nvSpPr>
            <p:spPr bwMode="auto">
              <a:xfrm>
                <a:off x="819" y="2163"/>
                <a:ext cx="282"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200">
                    <a:solidFill>
                      <a:srgbClr val="000000"/>
                    </a:solidFill>
                  </a:rPr>
                  <a:t>Car</a:t>
                </a:r>
              </a:p>
            </p:txBody>
          </p:sp>
          <p:grpSp>
            <p:nvGrpSpPr>
              <p:cNvPr id="76113" name="Group 337">
                <a:extLst>
                  <a:ext uri="{FF2B5EF4-FFF2-40B4-BE49-F238E27FC236}">
                    <a16:creationId xmlns:a16="http://schemas.microsoft.com/office/drawing/2014/main" id="{6B753331-C6EE-FBE7-F391-2071517E2684}"/>
                  </a:ext>
                </a:extLst>
              </p:cNvPr>
              <p:cNvGrpSpPr>
                <a:grpSpLocks/>
              </p:cNvGrpSpPr>
              <p:nvPr/>
            </p:nvGrpSpPr>
            <p:grpSpPr bwMode="auto">
              <a:xfrm>
                <a:off x="512" y="1977"/>
                <a:ext cx="803" cy="213"/>
                <a:chOff x="512" y="1977"/>
                <a:chExt cx="803" cy="213"/>
              </a:xfrm>
            </p:grpSpPr>
            <p:grpSp>
              <p:nvGrpSpPr>
                <p:cNvPr id="76114" name="Group 338">
                  <a:extLst>
                    <a:ext uri="{FF2B5EF4-FFF2-40B4-BE49-F238E27FC236}">
                      <a16:creationId xmlns:a16="http://schemas.microsoft.com/office/drawing/2014/main" id="{A93D570E-532B-5637-D35B-D268E228963E}"/>
                    </a:ext>
                  </a:extLst>
                </p:cNvPr>
                <p:cNvGrpSpPr>
                  <a:grpSpLocks/>
                </p:cNvGrpSpPr>
                <p:nvPr/>
              </p:nvGrpSpPr>
              <p:grpSpPr bwMode="auto">
                <a:xfrm>
                  <a:off x="512" y="1977"/>
                  <a:ext cx="803" cy="196"/>
                  <a:chOff x="512" y="1977"/>
                  <a:chExt cx="803" cy="196"/>
                </a:xfrm>
              </p:grpSpPr>
              <p:grpSp>
                <p:nvGrpSpPr>
                  <p:cNvPr id="76115" name="Group 339">
                    <a:extLst>
                      <a:ext uri="{FF2B5EF4-FFF2-40B4-BE49-F238E27FC236}">
                        <a16:creationId xmlns:a16="http://schemas.microsoft.com/office/drawing/2014/main" id="{BF5990BC-09AC-B41A-4370-BF640740BAF2}"/>
                      </a:ext>
                    </a:extLst>
                  </p:cNvPr>
                  <p:cNvGrpSpPr>
                    <a:grpSpLocks/>
                  </p:cNvGrpSpPr>
                  <p:nvPr/>
                </p:nvGrpSpPr>
                <p:grpSpPr bwMode="auto">
                  <a:xfrm>
                    <a:off x="718" y="1977"/>
                    <a:ext cx="554" cy="75"/>
                    <a:chOff x="718" y="1977"/>
                    <a:chExt cx="554" cy="75"/>
                  </a:xfrm>
                </p:grpSpPr>
                <p:grpSp>
                  <p:nvGrpSpPr>
                    <p:cNvPr id="76116" name="Group 340">
                      <a:extLst>
                        <a:ext uri="{FF2B5EF4-FFF2-40B4-BE49-F238E27FC236}">
                          <a16:creationId xmlns:a16="http://schemas.microsoft.com/office/drawing/2014/main" id="{9173FF67-4F10-DF42-FF52-5B4789A4B656}"/>
                        </a:ext>
                      </a:extLst>
                    </p:cNvPr>
                    <p:cNvGrpSpPr>
                      <a:grpSpLocks/>
                    </p:cNvGrpSpPr>
                    <p:nvPr/>
                  </p:nvGrpSpPr>
                  <p:grpSpPr bwMode="auto">
                    <a:xfrm>
                      <a:off x="783" y="1983"/>
                      <a:ext cx="296" cy="69"/>
                      <a:chOff x="783" y="1983"/>
                      <a:chExt cx="296" cy="69"/>
                    </a:xfrm>
                  </p:grpSpPr>
                  <p:grpSp>
                    <p:nvGrpSpPr>
                      <p:cNvPr id="76117" name="Group 341">
                        <a:extLst>
                          <a:ext uri="{FF2B5EF4-FFF2-40B4-BE49-F238E27FC236}">
                            <a16:creationId xmlns:a16="http://schemas.microsoft.com/office/drawing/2014/main" id="{D36EA1BD-98D1-5FB2-D7D9-A56F677EE189}"/>
                          </a:ext>
                        </a:extLst>
                      </p:cNvPr>
                      <p:cNvGrpSpPr>
                        <a:grpSpLocks/>
                      </p:cNvGrpSpPr>
                      <p:nvPr/>
                    </p:nvGrpSpPr>
                    <p:grpSpPr bwMode="auto">
                      <a:xfrm>
                        <a:off x="827" y="1983"/>
                        <a:ext cx="188" cy="62"/>
                        <a:chOff x="827" y="1983"/>
                        <a:chExt cx="188" cy="62"/>
                      </a:xfrm>
                    </p:grpSpPr>
                    <p:sp>
                      <p:nvSpPr>
                        <p:cNvPr id="76118" name="Freeform 342">
                          <a:extLst>
                            <a:ext uri="{FF2B5EF4-FFF2-40B4-BE49-F238E27FC236}">
                              <a16:creationId xmlns:a16="http://schemas.microsoft.com/office/drawing/2014/main" id="{5438E692-B813-F70B-175C-BD9248437DF9}"/>
                            </a:ext>
                          </a:extLst>
                        </p:cNvPr>
                        <p:cNvSpPr>
                          <a:spLocks/>
                        </p:cNvSpPr>
                        <p:nvPr/>
                      </p:nvSpPr>
                      <p:spPr bwMode="auto">
                        <a:xfrm>
                          <a:off x="981" y="1983"/>
                          <a:ext cx="29" cy="51"/>
                        </a:xfrm>
                        <a:custGeom>
                          <a:avLst/>
                          <a:gdLst>
                            <a:gd name="T0" fmla="*/ 28 w 29"/>
                            <a:gd name="T1" fmla="*/ 6 h 51"/>
                            <a:gd name="T2" fmla="*/ 28 w 29"/>
                            <a:gd name="T3" fmla="*/ 0 h 51"/>
                            <a:gd name="T4" fmla="*/ 11 w 29"/>
                            <a:gd name="T5" fmla="*/ 50 h 51"/>
                            <a:gd name="T6" fmla="*/ 0 w 29"/>
                            <a:gd name="T7" fmla="*/ 50 h 51"/>
                            <a:gd name="T8" fmla="*/ 22 w 29"/>
                            <a:gd name="T9" fmla="*/ 0 h 51"/>
                            <a:gd name="T10" fmla="*/ 28 w 29"/>
                            <a:gd name="T11" fmla="*/ 6 h 51"/>
                          </a:gdLst>
                          <a:ahLst/>
                          <a:cxnLst>
                            <a:cxn ang="0">
                              <a:pos x="T0" y="T1"/>
                            </a:cxn>
                            <a:cxn ang="0">
                              <a:pos x="T2" y="T3"/>
                            </a:cxn>
                            <a:cxn ang="0">
                              <a:pos x="T4" y="T5"/>
                            </a:cxn>
                            <a:cxn ang="0">
                              <a:pos x="T6" y="T7"/>
                            </a:cxn>
                            <a:cxn ang="0">
                              <a:pos x="T8" y="T9"/>
                            </a:cxn>
                            <a:cxn ang="0">
                              <a:pos x="T10" y="T11"/>
                            </a:cxn>
                          </a:cxnLst>
                          <a:rect l="0" t="0" r="r" b="b"/>
                          <a:pathLst>
                            <a:path w="29" h="51">
                              <a:moveTo>
                                <a:pt x="28" y="6"/>
                              </a:moveTo>
                              <a:lnTo>
                                <a:pt x="28" y="0"/>
                              </a:lnTo>
                              <a:lnTo>
                                <a:pt x="11" y="50"/>
                              </a:lnTo>
                              <a:lnTo>
                                <a:pt x="0" y="50"/>
                              </a:lnTo>
                              <a:lnTo>
                                <a:pt x="22" y="0"/>
                              </a:lnTo>
                              <a:lnTo>
                                <a:pt x="28" y="6"/>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19" name="Freeform 343">
                          <a:extLst>
                            <a:ext uri="{FF2B5EF4-FFF2-40B4-BE49-F238E27FC236}">
                              <a16:creationId xmlns:a16="http://schemas.microsoft.com/office/drawing/2014/main" id="{9CAFC7D6-D712-8822-78F6-D2DFE38364A4}"/>
                            </a:ext>
                          </a:extLst>
                        </p:cNvPr>
                        <p:cNvSpPr>
                          <a:spLocks/>
                        </p:cNvSpPr>
                        <p:nvPr/>
                      </p:nvSpPr>
                      <p:spPr bwMode="auto">
                        <a:xfrm>
                          <a:off x="981" y="1983"/>
                          <a:ext cx="29" cy="51"/>
                        </a:xfrm>
                        <a:custGeom>
                          <a:avLst/>
                          <a:gdLst>
                            <a:gd name="T0" fmla="*/ 28 w 29"/>
                            <a:gd name="T1" fmla="*/ 6 h 51"/>
                            <a:gd name="T2" fmla="*/ 28 w 29"/>
                            <a:gd name="T3" fmla="*/ 0 h 51"/>
                            <a:gd name="T4" fmla="*/ 11 w 29"/>
                            <a:gd name="T5" fmla="*/ 50 h 51"/>
                            <a:gd name="T6" fmla="*/ 0 w 29"/>
                            <a:gd name="T7" fmla="*/ 50 h 51"/>
                            <a:gd name="T8" fmla="*/ 22 w 29"/>
                            <a:gd name="T9" fmla="*/ 0 h 51"/>
                            <a:gd name="T10" fmla="*/ 28 w 29"/>
                            <a:gd name="T11" fmla="*/ 6 h 51"/>
                          </a:gdLst>
                          <a:ahLst/>
                          <a:cxnLst>
                            <a:cxn ang="0">
                              <a:pos x="T0" y="T1"/>
                            </a:cxn>
                            <a:cxn ang="0">
                              <a:pos x="T2" y="T3"/>
                            </a:cxn>
                            <a:cxn ang="0">
                              <a:pos x="T4" y="T5"/>
                            </a:cxn>
                            <a:cxn ang="0">
                              <a:pos x="T6" y="T7"/>
                            </a:cxn>
                            <a:cxn ang="0">
                              <a:pos x="T8" y="T9"/>
                            </a:cxn>
                            <a:cxn ang="0">
                              <a:pos x="T10" y="T11"/>
                            </a:cxn>
                          </a:cxnLst>
                          <a:rect l="0" t="0" r="r" b="b"/>
                          <a:pathLst>
                            <a:path w="29" h="51">
                              <a:moveTo>
                                <a:pt x="28" y="6"/>
                              </a:moveTo>
                              <a:lnTo>
                                <a:pt x="28" y="0"/>
                              </a:lnTo>
                              <a:lnTo>
                                <a:pt x="11" y="50"/>
                              </a:lnTo>
                              <a:lnTo>
                                <a:pt x="0" y="50"/>
                              </a:lnTo>
                              <a:lnTo>
                                <a:pt x="22" y="0"/>
                              </a:lnTo>
                              <a:lnTo>
                                <a:pt x="28" y="6"/>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20" name="Freeform 344">
                          <a:extLst>
                            <a:ext uri="{FF2B5EF4-FFF2-40B4-BE49-F238E27FC236}">
                              <a16:creationId xmlns:a16="http://schemas.microsoft.com/office/drawing/2014/main" id="{E7C2F879-B1F2-998F-E38B-89ADACB747C9}"/>
                            </a:ext>
                          </a:extLst>
                        </p:cNvPr>
                        <p:cNvSpPr>
                          <a:spLocks/>
                        </p:cNvSpPr>
                        <p:nvPr/>
                      </p:nvSpPr>
                      <p:spPr bwMode="auto">
                        <a:xfrm>
                          <a:off x="981" y="1983"/>
                          <a:ext cx="34" cy="56"/>
                        </a:xfrm>
                        <a:custGeom>
                          <a:avLst/>
                          <a:gdLst>
                            <a:gd name="T0" fmla="*/ 33 w 34"/>
                            <a:gd name="T1" fmla="*/ 6 h 56"/>
                            <a:gd name="T2" fmla="*/ 33 w 34"/>
                            <a:gd name="T3" fmla="*/ 0 h 56"/>
                            <a:gd name="T4" fmla="*/ 6 w 34"/>
                            <a:gd name="T5" fmla="*/ 55 h 56"/>
                            <a:gd name="T6" fmla="*/ 0 w 34"/>
                            <a:gd name="T7" fmla="*/ 55 h 56"/>
                            <a:gd name="T8" fmla="*/ 19 w 34"/>
                            <a:gd name="T9" fmla="*/ 0 h 56"/>
                            <a:gd name="T10" fmla="*/ 33 w 34"/>
                            <a:gd name="T11" fmla="*/ 6 h 56"/>
                          </a:gdLst>
                          <a:ahLst/>
                          <a:cxnLst>
                            <a:cxn ang="0">
                              <a:pos x="T0" y="T1"/>
                            </a:cxn>
                            <a:cxn ang="0">
                              <a:pos x="T2" y="T3"/>
                            </a:cxn>
                            <a:cxn ang="0">
                              <a:pos x="T4" y="T5"/>
                            </a:cxn>
                            <a:cxn ang="0">
                              <a:pos x="T6" y="T7"/>
                            </a:cxn>
                            <a:cxn ang="0">
                              <a:pos x="T8" y="T9"/>
                            </a:cxn>
                            <a:cxn ang="0">
                              <a:pos x="T10" y="T11"/>
                            </a:cxn>
                          </a:cxnLst>
                          <a:rect l="0" t="0" r="r" b="b"/>
                          <a:pathLst>
                            <a:path w="34" h="56">
                              <a:moveTo>
                                <a:pt x="33" y="6"/>
                              </a:moveTo>
                              <a:lnTo>
                                <a:pt x="33" y="0"/>
                              </a:lnTo>
                              <a:lnTo>
                                <a:pt x="6" y="55"/>
                              </a:lnTo>
                              <a:lnTo>
                                <a:pt x="0" y="55"/>
                              </a:lnTo>
                              <a:lnTo>
                                <a:pt x="19" y="0"/>
                              </a:lnTo>
                              <a:lnTo>
                                <a:pt x="33" y="6"/>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21" name="Freeform 345">
                          <a:extLst>
                            <a:ext uri="{FF2B5EF4-FFF2-40B4-BE49-F238E27FC236}">
                              <a16:creationId xmlns:a16="http://schemas.microsoft.com/office/drawing/2014/main" id="{D5729633-C69E-AF4C-43C0-D9D23F04B0BF}"/>
                            </a:ext>
                          </a:extLst>
                        </p:cNvPr>
                        <p:cNvSpPr>
                          <a:spLocks/>
                        </p:cNvSpPr>
                        <p:nvPr/>
                      </p:nvSpPr>
                      <p:spPr bwMode="auto">
                        <a:xfrm>
                          <a:off x="827" y="2017"/>
                          <a:ext cx="22" cy="23"/>
                        </a:xfrm>
                        <a:custGeom>
                          <a:avLst/>
                          <a:gdLst>
                            <a:gd name="T0" fmla="*/ 16 w 22"/>
                            <a:gd name="T1" fmla="*/ 0 h 23"/>
                            <a:gd name="T2" fmla="*/ 16 w 22"/>
                            <a:gd name="T3" fmla="*/ 0 h 23"/>
                            <a:gd name="T4" fmla="*/ 0 w 22"/>
                            <a:gd name="T5" fmla="*/ 22 h 23"/>
                            <a:gd name="T6" fmla="*/ 10 w 22"/>
                            <a:gd name="T7" fmla="*/ 22 h 23"/>
                            <a:gd name="T8" fmla="*/ 21 w 22"/>
                            <a:gd name="T9" fmla="*/ 0 h 23"/>
                            <a:gd name="T10" fmla="*/ 16 w 22"/>
                            <a:gd name="T11" fmla="*/ 0 h 23"/>
                          </a:gdLst>
                          <a:ahLst/>
                          <a:cxnLst>
                            <a:cxn ang="0">
                              <a:pos x="T0" y="T1"/>
                            </a:cxn>
                            <a:cxn ang="0">
                              <a:pos x="T2" y="T3"/>
                            </a:cxn>
                            <a:cxn ang="0">
                              <a:pos x="T4" y="T5"/>
                            </a:cxn>
                            <a:cxn ang="0">
                              <a:pos x="T6" y="T7"/>
                            </a:cxn>
                            <a:cxn ang="0">
                              <a:pos x="T8" y="T9"/>
                            </a:cxn>
                            <a:cxn ang="0">
                              <a:pos x="T10" y="T11"/>
                            </a:cxn>
                          </a:cxnLst>
                          <a:rect l="0" t="0" r="r" b="b"/>
                          <a:pathLst>
                            <a:path w="22" h="23">
                              <a:moveTo>
                                <a:pt x="16" y="0"/>
                              </a:moveTo>
                              <a:lnTo>
                                <a:pt x="16" y="0"/>
                              </a:lnTo>
                              <a:lnTo>
                                <a:pt x="0" y="22"/>
                              </a:lnTo>
                              <a:lnTo>
                                <a:pt x="10" y="22"/>
                              </a:lnTo>
                              <a:lnTo>
                                <a:pt x="21" y="0"/>
                              </a:lnTo>
                              <a:lnTo>
                                <a:pt x="16" y="0"/>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22" name="Freeform 346">
                          <a:extLst>
                            <a:ext uri="{FF2B5EF4-FFF2-40B4-BE49-F238E27FC236}">
                              <a16:creationId xmlns:a16="http://schemas.microsoft.com/office/drawing/2014/main" id="{C5EE015E-F188-A350-5A43-66C2C60C26DA}"/>
                            </a:ext>
                          </a:extLst>
                        </p:cNvPr>
                        <p:cNvSpPr>
                          <a:spLocks/>
                        </p:cNvSpPr>
                        <p:nvPr/>
                      </p:nvSpPr>
                      <p:spPr bwMode="auto">
                        <a:xfrm>
                          <a:off x="827" y="2017"/>
                          <a:ext cx="22" cy="23"/>
                        </a:xfrm>
                        <a:custGeom>
                          <a:avLst/>
                          <a:gdLst>
                            <a:gd name="T0" fmla="*/ 16 w 22"/>
                            <a:gd name="T1" fmla="*/ 0 h 23"/>
                            <a:gd name="T2" fmla="*/ 0 w 22"/>
                            <a:gd name="T3" fmla="*/ 22 h 23"/>
                            <a:gd name="T4" fmla="*/ 10 w 22"/>
                            <a:gd name="T5" fmla="*/ 22 h 23"/>
                            <a:gd name="T6" fmla="*/ 21 w 22"/>
                            <a:gd name="T7" fmla="*/ 0 h 23"/>
                            <a:gd name="T8" fmla="*/ 16 w 22"/>
                            <a:gd name="T9" fmla="*/ 0 h 23"/>
                          </a:gdLst>
                          <a:ahLst/>
                          <a:cxnLst>
                            <a:cxn ang="0">
                              <a:pos x="T0" y="T1"/>
                            </a:cxn>
                            <a:cxn ang="0">
                              <a:pos x="T2" y="T3"/>
                            </a:cxn>
                            <a:cxn ang="0">
                              <a:pos x="T4" y="T5"/>
                            </a:cxn>
                            <a:cxn ang="0">
                              <a:pos x="T6" y="T7"/>
                            </a:cxn>
                            <a:cxn ang="0">
                              <a:pos x="T8" y="T9"/>
                            </a:cxn>
                          </a:cxnLst>
                          <a:rect l="0" t="0" r="r" b="b"/>
                          <a:pathLst>
                            <a:path w="22" h="23">
                              <a:moveTo>
                                <a:pt x="16" y="0"/>
                              </a:moveTo>
                              <a:lnTo>
                                <a:pt x="0" y="22"/>
                              </a:lnTo>
                              <a:lnTo>
                                <a:pt x="10" y="22"/>
                              </a:lnTo>
                              <a:lnTo>
                                <a:pt x="21" y="0"/>
                              </a:lnTo>
                              <a:lnTo>
                                <a:pt x="16" y="0"/>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23" name="Freeform 347">
                          <a:extLst>
                            <a:ext uri="{FF2B5EF4-FFF2-40B4-BE49-F238E27FC236}">
                              <a16:creationId xmlns:a16="http://schemas.microsoft.com/office/drawing/2014/main" id="{458655C0-9EB6-DB1D-467E-FBAB1D0AADB0}"/>
                            </a:ext>
                          </a:extLst>
                        </p:cNvPr>
                        <p:cNvSpPr>
                          <a:spLocks/>
                        </p:cNvSpPr>
                        <p:nvPr/>
                      </p:nvSpPr>
                      <p:spPr bwMode="auto">
                        <a:xfrm>
                          <a:off x="827" y="2011"/>
                          <a:ext cx="27" cy="34"/>
                        </a:xfrm>
                        <a:custGeom>
                          <a:avLst/>
                          <a:gdLst>
                            <a:gd name="T0" fmla="*/ 19 w 27"/>
                            <a:gd name="T1" fmla="*/ 6 h 34"/>
                            <a:gd name="T2" fmla="*/ 0 w 27"/>
                            <a:gd name="T3" fmla="*/ 33 h 34"/>
                            <a:gd name="T4" fmla="*/ 6 w 27"/>
                            <a:gd name="T5" fmla="*/ 33 h 34"/>
                            <a:gd name="T6" fmla="*/ 26 w 27"/>
                            <a:gd name="T7" fmla="*/ 0 h 34"/>
                            <a:gd name="T8" fmla="*/ 19 w 27"/>
                            <a:gd name="T9" fmla="*/ 6 h 34"/>
                          </a:gdLst>
                          <a:ahLst/>
                          <a:cxnLst>
                            <a:cxn ang="0">
                              <a:pos x="T0" y="T1"/>
                            </a:cxn>
                            <a:cxn ang="0">
                              <a:pos x="T2" y="T3"/>
                            </a:cxn>
                            <a:cxn ang="0">
                              <a:pos x="T4" y="T5"/>
                            </a:cxn>
                            <a:cxn ang="0">
                              <a:pos x="T6" y="T7"/>
                            </a:cxn>
                            <a:cxn ang="0">
                              <a:pos x="T8" y="T9"/>
                            </a:cxn>
                          </a:cxnLst>
                          <a:rect l="0" t="0" r="r" b="b"/>
                          <a:pathLst>
                            <a:path w="27" h="34">
                              <a:moveTo>
                                <a:pt x="19" y="6"/>
                              </a:moveTo>
                              <a:lnTo>
                                <a:pt x="0" y="33"/>
                              </a:lnTo>
                              <a:lnTo>
                                <a:pt x="6" y="33"/>
                              </a:lnTo>
                              <a:lnTo>
                                <a:pt x="26" y="0"/>
                              </a:lnTo>
                              <a:lnTo>
                                <a:pt x="19" y="6"/>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6124" name="Freeform 348">
                        <a:extLst>
                          <a:ext uri="{FF2B5EF4-FFF2-40B4-BE49-F238E27FC236}">
                            <a16:creationId xmlns:a16="http://schemas.microsoft.com/office/drawing/2014/main" id="{4C6870F1-BFB8-11F8-4D0C-324545035A92}"/>
                          </a:ext>
                        </a:extLst>
                      </p:cNvPr>
                      <p:cNvSpPr>
                        <a:spLocks/>
                      </p:cNvSpPr>
                      <p:nvPr/>
                    </p:nvSpPr>
                    <p:spPr bwMode="auto">
                      <a:xfrm>
                        <a:off x="789" y="1983"/>
                        <a:ext cx="285" cy="64"/>
                      </a:xfrm>
                      <a:custGeom>
                        <a:avLst/>
                        <a:gdLst>
                          <a:gd name="T0" fmla="*/ 284 w 285"/>
                          <a:gd name="T1" fmla="*/ 5 h 64"/>
                          <a:gd name="T2" fmla="*/ 259 w 285"/>
                          <a:gd name="T3" fmla="*/ 5 h 64"/>
                          <a:gd name="T4" fmla="*/ 233 w 285"/>
                          <a:gd name="T5" fmla="*/ 5 h 64"/>
                          <a:gd name="T6" fmla="*/ 208 w 285"/>
                          <a:gd name="T7" fmla="*/ 5 h 64"/>
                          <a:gd name="T8" fmla="*/ 182 w 285"/>
                          <a:gd name="T9" fmla="*/ 5 h 64"/>
                          <a:gd name="T10" fmla="*/ 151 w 285"/>
                          <a:gd name="T11" fmla="*/ 5 h 64"/>
                          <a:gd name="T12" fmla="*/ 125 w 285"/>
                          <a:gd name="T13" fmla="*/ 5 h 64"/>
                          <a:gd name="T14" fmla="*/ 113 w 285"/>
                          <a:gd name="T15" fmla="*/ 5 h 64"/>
                          <a:gd name="T16" fmla="*/ 100 w 285"/>
                          <a:gd name="T17" fmla="*/ 12 h 64"/>
                          <a:gd name="T18" fmla="*/ 94 w 285"/>
                          <a:gd name="T19" fmla="*/ 18 h 64"/>
                          <a:gd name="T20" fmla="*/ 81 w 285"/>
                          <a:gd name="T21" fmla="*/ 18 h 64"/>
                          <a:gd name="T22" fmla="*/ 37 w 285"/>
                          <a:gd name="T23" fmla="*/ 44 h 64"/>
                          <a:gd name="T24" fmla="*/ 18 w 285"/>
                          <a:gd name="T25" fmla="*/ 50 h 64"/>
                          <a:gd name="T26" fmla="*/ 5 w 285"/>
                          <a:gd name="T27" fmla="*/ 57 h 64"/>
                          <a:gd name="T28" fmla="*/ 18 w 285"/>
                          <a:gd name="T29" fmla="*/ 57 h 64"/>
                          <a:gd name="T30" fmla="*/ 284 w 285"/>
                          <a:gd name="T31" fmla="*/ 37 h 64"/>
                          <a:gd name="T32" fmla="*/ 284 w 285"/>
                          <a:gd name="T33" fmla="*/ 44 h 64"/>
                          <a:gd name="T34" fmla="*/ 5 w 285"/>
                          <a:gd name="T35" fmla="*/ 63 h 64"/>
                          <a:gd name="T36" fmla="*/ 0 w 285"/>
                          <a:gd name="T37" fmla="*/ 63 h 64"/>
                          <a:gd name="T38" fmla="*/ 0 w 285"/>
                          <a:gd name="T39" fmla="*/ 57 h 64"/>
                          <a:gd name="T40" fmla="*/ 5 w 285"/>
                          <a:gd name="T41" fmla="*/ 50 h 64"/>
                          <a:gd name="T42" fmla="*/ 24 w 285"/>
                          <a:gd name="T43" fmla="*/ 44 h 64"/>
                          <a:gd name="T44" fmla="*/ 43 w 285"/>
                          <a:gd name="T45" fmla="*/ 31 h 64"/>
                          <a:gd name="T46" fmla="*/ 74 w 285"/>
                          <a:gd name="T47" fmla="*/ 12 h 64"/>
                          <a:gd name="T48" fmla="*/ 94 w 285"/>
                          <a:gd name="T49" fmla="*/ 5 h 64"/>
                          <a:gd name="T50" fmla="*/ 113 w 285"/>
                          <a:gd name="T51" fmla="*/ 5 h 64"/>
                          <a:gd name="T52" fmla="*/ 151 w 285"/>
                          <a:gd name="T53" fmla="*/ 0 h 64"/>
                          <a:gd name="T54" fmla="*/ 201 w 285"/>
                          <a:gd name="T55" fmla="*/ 0 h 64"/>
                          <a:gd name="T56" fmla="*/ 284 w 285"/>
                          <a:gd name="T57" fmla="*/ 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64">
                            <a:moveTo>
                              <a:pt x="284" y="5"/>
                            </a:moveTo>
                            <a:lnTo>
                              <a:pt x="259" y="5"/>
                            </a:lnTo>
                            <a:lnTo>
                              <a:pt x="233" y="5"/>
                            </a:lnTo>
                            <a:lnTo>
                              <a:pt x="208" y="5"/>
                            </a:lnTo>
                            <a:lnTo>
                              <a:pt x="182" y="5"/>
                            </a:lnTo>
                            <a:lnTo>
                              <a:pt x="151" y="5"/>
                            </a:lnTo>
                            <a:lnTo>
                              <a:pt x="125" y="5"/>
                            </a:lnTo>
                            <a:lnTo>
                              <a:pt x="113" y="5"/>
                            </a:lnTo>
                            <a:lnTo>
                              <a:pt x="100" y="12"/>
                            </a:lnTo>
                            <a:lnTo>
                              <a:pt x="94" y="18"/>
                            </a:lnTo>
                            <a:lnTo>
                              <a:pt x="81" y="18"/>
                            </a:lnTo>
                            <a:lnTo>
                              <a:pt x="37" y="44"/>
                            </a:lnTo>
                            <a:lnTo>
                              <a:pt x="18" y="50"/>
                            </a:lnTo>
                            <a:lnTo>
                              <a:pt x="5" y="57"/>
                            </a:lnTo>
                            <a:lnTo>
                              <a:pt x="18" y="57"/>
                            </a:lnTo>
                            <a:lnTo>
                              <a:pt x="284" y="37"/>
                            </a:lnTo>
                            <a:lnTo>
                              <a:pt x="284" y="44"/>
                            </a:lnTo>
                            <a:lnTo>
                              <a:pt x="5" y="63"/>
                            </a:lnTo>
                            <a:lnTo>
                              <a:pt x="0" y="63"/>
                            </a:lnTo>
                            <a:lnTo>
                              <a:pt x="0" y="57"/>
                            </a:lnTo>
                            <a:lnTo>
                              <a:pt x="5" y="50"/>
                            </a:lnTo>
                            <a:lnTo>
                              <a:pt x="24" y="44"/>
                            </a:lnTo>
                            <a:lnTo>
                              <a:pt x="43" y="31"/>
                            </a:lnTo>
                            <a:lnTo>
                              <a:pt x="74" y="12"/>
                            </a:lnTo>
                            <a:lnTo>
                              <a:pt x="94" y="5"/>
                            </a:lnTo>
                            <a:lnTo>
                              <a:pt x="113" y="5"/>
                            </a:lnTo>
                            <a:lnTo>
                              <a:pt x="151" y="0"/>
                            </a:lnTo>
                            <a:lnTo>
                              <a:pt x="201" y="0"/>
                            </a:lnTo>
                            <a:lnTo>
                              <a:pt x="284" y="5"/>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25" name="Freeform 349">
                        <a:extLst>
                          <a:ext uri="{FF2B5EF4-FFF2-40B4-BE49-F238E27FC236}">
                            <a16:creationId xmlns:a16="http://schemas.microsoft.com/office/drawing/2014/main" id="{AF64071A-FE06-179D-7493-420D7697FB82}"/>
                          </a:ext>
                        </a:extLst>
                      </p:cNvPr>
                      <p:cNvSpPr>
                        <a:spLocks/>
                      </p:cNvSpPr>
                      <p:nvPr/>
                    </p:nvSpPr>
                    <p:spPr bwMode="auto">
                      <a:xfrm>
                        <a:off x="789" y="1983"/>
                        <a:ext cx="285" cy="64"/>
                      </a:xfrm>
                      <a:custGeom>
                        <a:avLst/>
                        <a:gdLst>
                          <a:gd name="T0" fmla="*/ 284 w 285"/>
                          <a:gd name="T1" fmla="*/ 5 h 64"/>
                          <a:gd name="T2" fmla="*/ 259 w 285"/>
                          <a:gd name="T3" fmla="*/ 5 h 64"/>
                          <a:gd name="T4" fmla="*/ 233 w 285"/>
                          <a:gd name="T5" fmla="*/ 5 h 64"/>
                          <a:gd name="T6" fmla="*/ 208 w 285"/>
                          <a:gd name="T7" fmla="*/ 5 h 64"/>
                          <a:gd name="T8" fmla="*/ 182 w 285"/>
                          <a:gd name="T9" fmla="*/ 5 h 64"/>
                          <a:gd name="T10" fmla="*/ 151 w 285"/>
                          <a:gd name="T11" fmla="*/ 5 h 64"/>
                          <a:gd name="T12" fmla="*/ 125 w 285"/>
                          <a:gd name="T13" fmla="*/ 5 h 64"/>
                          <a:gd name="T14" fmla="*/ 113 w 285"/>
                          <a:gd name="T15" fmla="*/ 5 h 64"/>
                          <a:gd name="T16" fmla="*/ 100 w 285"/>
                          <a:gd name="T17" fmla="*/ 12 h 64"/>
                          <a:gd name="T18" fmla="*/ 94 w 285"/>
                          <a:gd name="T19" fmla="*/ 18 h 64"/>
                          <a:gd name="T20" fmla="*/ 81 w 285"/>
                          <a:gd name="T21" fmla="*/ 18 h 64"/>
                          <a:gd name="T22" fmla="*/ 37 w 285"/>
                          <a:gd name="T23" fmla="*/ 44 h 64"/>
                          <a:gd name="T24" fmla="*/ 18 w 285"/>
                          <a:gd name="T25" fmla="*/ 50 h 64"/>
                          <a:gd name="T26" fmla="*/ 5 w 285"/>
                          <a:gd name="T27" fmla="*/ 57 h 64"/>
                          <a:gd name="T28" fmla="*/ 18 w 285"/>
                          <a:gd name="T29" fmla="*/ 57 h 64"/>
                          <a:gd name="T30" fmla="*/ 284 w 285"/>
                          <a:gd name="T31" fmla="*/ 37 h 64"/>
                          <a:gd name="T32" fmla="*/ 284 w 285"/>
                          <a:gd name="T33" fmla="*/ 44 h 64"/>
                          <a:gd name="T34" fmla="*/ 5 w 285"/>
                          <a:gd name="T35" fmla="*/ 63 h 64"/>
                          <a:gd name="T36" fmla="*/ 0 w 285"/>
                          <a:gd name="T37" fmla="*/ 63 h 64"/>
                          <a:gd name="T38" fmla="*/ 0 w 285"/>
                          <a:gd name="T39" fmla="*/ 57 h 64"/>
                          <a:gd name="T40" fmla="*/ 5 w 285"/>
                          <a:gd name="T41" fmla="*/ 50 h 64"/>
                          <a:gd name="T42" fmla="*/ 24 w 285"/>
                          <a:gd name="T43" fmla="*/ 44 h 64"/>
                          <a:gd name="T44" fmla="*/ 43 w 285"/>
                          <a:gd name="T45" fmla="*/ 31 h 64"/>
                          <a:gd name="T46" fmla="*/ 74 w 285"/>
                          <a:gd name="T47" fmla="*/ 12 h 64"/>
                          <a:gd name="T48" fmla="*/ 94 w 285"/>
                          <a:gd name="T49" fmla="*/ 5 h 64"/>
                          <a:gd name="T50" fmla="*/ 113 w 285"/>
                          <a:gd name="T51" fmla="*/ 5 h 64"/>
                          <a:gd name="T52" fmla="*/ 151 w 285"/>
                          <a:gd name="T53" fmla="*/ 0 h 64"/>
                          <a:gd name="T54" fmla="*/ 201 w 285"/>
                          <a:gd name="T55" fmla="*/ 0 h 64"/>
                          <a:gd name="T56" fmla="*/ 284 w 285"/>
                          <a:gd name="T57" fmla="*/ 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64">
                            <a:moveTo>
                              <a:pt x="284" y="5"/>
                            </a:moveTo>
                            <a:lnTo>
                              <a:pt x="259" y="5"/>
                            </a:lnTo>
                            <a:lnTo>
                              <a:pt x="233" y="5"/>
                            </a:lnTo>
                            <a:lnTo>
                              <a:pt x="208" y="5"/>
                            </a:lnTo>
                            <a:lnTo>
                              <a:pt x="182" y="5"/>
                            </a:lnTo>
                            <a:lnTo>
                              <a:pt x="151" y="5"/>
                            </a:lnTo>
                            <a:lnTo>
                              <a:pt x="125" y="5"/>
                            </a:lnTo>
                            <a:lnTo>
                              <a:pt x="113" y="5"/>
                            </a:lnTo>
                            <a:lnTo>
                              <a:pt x="100" y="12"/>
                            </a:lnTo>
                            <a:lnTo>
                              <a:pt x="94" y="18"/>
                            </a:lnTo>
                            <a:lnTo>
                              <a:pt x="81" y="18"/>
                            </a:lnTo>
                            <a:lnTo>
                              <a:pt x="37" y="44"/>
                            </a:lnTo>
                            <a:lnTo>
                              <a:pt x="18" y="50"/>
                            </a:lnTo>
                            <a:lnTo>
                              <a:pt x="5" y="57"/>
                            </a:lnTo>
                            <a:lnTo>
                              <a:pt x="18" y="57"/>
                            </a:lnTo>
                            <a:lnTo>
                              <a:pt x="284" y="37"/>
                            </a:lnTo>
                            <a:lnTo>
                              <a:pt x="284" y="44"/>
                            </a:lnTo>
                            <a:lnTo>
                              <a:pt x="5" y="63"/>
                            </a:lnTo>
                            <a:lnTo>
                              <a:pt x="0" y="63"/>
                            </a:lnTo>
                            <a:lnTo>
                              <a:pt x="0" y="57"/>
                            </a:lnTo>
                            <a:lnTo>
                              <a:pt x="5" y="50"/>
                            </a:lnTo>
                            <a:lnTo>
                              <a:pt x="24" y="44"/>
                            </a:lnTo>
                            <a:lnTo>
                              <a:pt x="43" y="31"/>
                            </a:lnTo>
                            <a:lnTo>
                              <a:pt x="74" y="12"/>
                            </a:lnTo>
                            <a:lnTo>
                              <a:pt x="94" y="5"/>
                            </a:lnTo>
                            <a:lnTo>
                              <a:pt x="113" y="5"/>
                            </a:lnTo>
                            <a:lnTo>
                              <a:pt x="151" y="0"/>
                            </a:lnTo>
                            <a:lnTo>
                              <a:pt x="201" y="0"/>
                            </a:lnTo>
                            <a:lnTo>
                              <a:pt x="284" y="5"/>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26" name="Freeform 350">
                        <a:extLst>
                          <a:ext uri="{FF2B5EF4-FFF2-40B4-BE49-F238E27FC236}">
                            <a16:creationId xmlns:a16="http://schemas.microsoft.com/office/drawing/2014/main" id="{E6EF163A-A8A4-9867-0532-C5B396ED4BEB}"/>
                          </a:ext>
                        </a:extLst>
                      </p:cNvPr>
                      <p:cNvSpPr>
                        <a:spLocks/>
                      </p:cNvSpPr>
                      <p:nvPr/>
                    </p:nvSpPr>
                    <p:spPr bwMode="auto">
                      <a:xfrm>
                        <a:off x="783" y="1983"/>
                        <a:ext cx="296" cy="69"/>
                      </a:xfrm>
                      <a:custGeom>
                        <a:avLst/>
                        <a:gdLst>
                          <a:gd name="T0" fmla="*/ 295 w 296"/>
                          <a:gd name="T1" fmla="*/ 6 h 69"/>
                          <a:gd name="T2" fmla="*/ 262 w 296"/>
                          <a:gd name="T3" fmla="*/ 6 h 69"/>
                          <a:gd name="T4" fmla="*/ 243 w 296"/>
                          <a:gd name="T5" fmla="*/ 6 h 69"/>
                          <a:gd name="T6" fmla="*/ 217 w 296"/>
                          <a:gd name="T7" fmla="*/ 6 h 69"/>
                          <a:gd name="T8" fmla="*/ 192 w 296"/>
                          <a:gd name="T9" fmla="*/ 6 h 69"/>
                          <a:gd name="T10" fmla="*/ 159 w 296"/>
                          <a:gd name="T11" fmla="*/ 6 h 69"/>
                          <a:gd name="T12" fmla="*/ 134 w 296"/>
                          <a:gd name="T13" fmla="*/ 6 h 69"/>
                          <a:gd name="T14" fmla="*/ 121 w 296"/>
                          <a:gd name="T15" fmla="*/ 6 h 69"/>
                          <a:gd name="T16" fmla="*/ 108 w 296"/>
                          <a:gd name="T17" fmla="*/ 13 h 69"/>
                          <a:gd name="T18" fmla="*/ 95 w 296"/>
                          <a:gd name="T19" fmla="*/ 20 h 69"/>
                          <a:gd name="T20" fmla="*/ 89 w 296"/>
                          <a:gd name="T21" fmla="*/ 20 h 69"/>
                          <a:gd name="T22" fmla="*/ 44 w 296"/>
                          <a:gd name="T23" fmla="*/ 40 h 69"/>
                          <a:gd name="T24" fmla="*/ 24 w 296"/>
                          <a:gd name="T25" fmla="*/ 54 h 69"/>
                          <a:gd name="T26" fmla="*/ 12 w 296"/>
                          <a:gd name="T27" fmla="*/ 61 h 69"/>
                          <a:gd name="T28" fmla="*/ 24 w 296"/>
                          <a:gd name="T29" fmla="*/ 61 h 69"/>
                          <a:gd name="T30" fmla="*/ 295 w 296"/>
                          <a:gd name="T31" fmla="*/ 40 h 69"/>
                          <a:gd name="T32" fmla="*/ 295 w 296"/>
                          <a:gd name="T33" fmla="*/ 47 h 69"/>
                          <a:gd name="T34" fmla="*/ 12 w 296"/>
                          <a:gd name="T35" fmla="*/ 68 h 69"/>
                          <a:gd name="T36" fmla="*/ 0 w 296"/>
                          <a:gd name="T37" fmla="*/ 68 h 69"/>
                          <a:gd name="T38" fmla="*/ 6 w 296"/>
                          <a:gd name="T39" fmla="*/ 61 h 69"/>
                          <a:gd name="T40" fmla="*/ 12 w 296"/>
                          <a:gd name="T41" fmla="*/ 54 h 69"/>
                          <a:gd name="T42" fmla="*/ 31 w 296"/>
                          <a:gd name="T43" fmla="*/ 40 h 69"/>
                          <a:gd name="T44" fmla="*/ 44 w 296"/>
                          <a:gd name="T45" fmla="*/ 34 h 69"/>
                          <a:gd name="T46" fmla="*/ 82 w 296"/>
                          <a:gd name="T47" fmla="*/ 13 h 69"/>
                          <a:gd name="T48" fmla="*/ 102 w 296"/>
                          <a:gd name="T49" fmla="*/ 6 h 69"/>
                          <a:gd name="T50" fmla="*/ 121 w 296"/>
                          <a:gd name="T51" fmla="*/ 6 h 69"/>
                          <a:gd name="T52" fmla="*/ 153 w 296"/>
                          <a:gd name="T53" fmla="*/ 0 h 69"/>
                          <a:gd name="T54" fmla="*/ 204 w 296"/>
                          <a:gd name="T55" fmla="*/ 0 h 69"/>
                          <a:gd name="T56" fmla="*/ 295 w 296"/>
                          <a:gd name="T57" fmla="*/ 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6" h="69">
                            <a:moveTo>
                              <a:pt x="295" y="6"/>
                            </a:moveTo>
                            <a:lnTo>
                              <a:pt x="262" y="6"/>
                            </a:lnTo>
                            <a:lnTo>
                              <a:pt x="243" y="6"/>
                            </a:lnTo>
                            <a:lnTo>
                              <a:pt x="217" y="6"/>
                            </a:lnTo>
                            <a:lnTo>
                              <a:pt x="192" y="6"/>
                            </a:lnTo>
                            <a:lnTo>
                              <a:pt x="159" y="6"/>
                            </a:lnTo>
                            <a:lnTo>
                              <a:pt x="134" y="6"/>
                            </a:lnTo>
                            <a:lnTo>
                              <a:pt x="121" y="6"/>
                            </a:lnTo>
                            <a:lnTo>
                              <a:pt x="108" y="13"/>
                            </a:lnTo>
                            <a:lnTo>
                              <a:pt x="95" y="20"/>
                            </a:lnTo>
                            <a:lnTo>
                              <a:pt x="89" y="20"/>
                            </a:lnTo>
                            <a:lnTo>
                              <a:pt x="44" y="40"/>
                            </a:lnTo>
                            <a:lnTo>
                              <a:pt x="24" y="54"/>
                            </a:lnTo>
                            <a:lnTo>
                              <a:pt x="12" y="61"/>
                            </a:lnTo>
                            <a:lnTo>
                              <a:pt x="24" y="61"/>
                            </a:lnTo>
                            <a:lnTo>
                              <a:pt x="295" y="40"/>
                            </a:lnTo>
                            <a:lnTo>
                              <a:pt x="295" y="47"/>
                            </a:lnTo>
                            <a:lnTo>
                              <a:pt x="12" y="68"/>
                            </a:lnTo>
                            <a:lnTo>
                              <a:pt x="0" y="68"/>
                            </a:lnTo>
                            <a:lnTo>
                              <a:pt x="6" y="61"/>
                            </a:lnTo>
                            <a:lnTo>
                              <a:pt x="12" y="54"/>
                            </a:lnTo>
                            <a:lnTo>
                              <a:pt x="31" y="40"/>
                            </a:lnTo>
                            <a:lnTo>
                              <a:pt x="44" y="34"/>
                            </a:lnTo>
                            <a:lnTo>
                              <a:pt x="82" y="13"/>
                            </a:lnTo>
                            <a:lnTo>
                              <a:pt x="102" y="6"/>
                            </a:lnTo>
                            <a:lnTo>
                              <a:pt x="121" y="6"/>
                            </a:lnTo>
                            <a:lnTo>
                              <a:pt x="153" y="0"/>
                            </a:lnTo>
                            <a:lnTo>
                              <a:pt x="204" y="0"/>
                            </a:lnTo>
                            <a:lnTo>
                              <a:pt x="295" y="6"/>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6127" name="Freeform 351">
                      <a:extLst>
                        <a:ext uri="{FF2B5EF4-FFF2-40B4-BE49-F238E27FC236}">
                          <a16:creationId xmlns:a16="http://schemas.microsoft.com/office/drawing/2014/main" id="{367ECB11-5353-346A-1135-A047E2A49964}"/>
                        </a:ext>
                      </a:extLst>
                    </p:cNvPr>
                    <p:cNvSpPr>
                      <a:spLocks/>
                    </p:cNvSpPr>
                    <p:nvPr/>
                  </p:nvSpPr>
                  <p:spPr bwMode="auto">
                    <a:xfrm>
                      <a:off x="725" y="1977"/>
                      <a:ext cx="542" cy="70"/>
                    </a:xfrm>
                    <a:custGeom>
                      <a:avLst/>
                      <a:gdLst>
                        <a:gd name="T0" fmla="*/ 521 w 542"/>
                        <a:gd name="T1" fmla="*/ 43 h 70"/>
                        <a:gd name="T2" fmla="*/ 495 w 542"/>
                        <a:gd name="T3" fmla="*/ 37 h 70"/>
                        <a:gd name="T4" fmla="*/ 471 w 542"/>
                        <a:gd name="T5" fmla="*/ 31 h 70"/>
                        <a:gd name="T6" fmla="*/ 451 w 542"/>
                        <a:gd name="T7" fmla="*/ 25 h 70"/>
                        <a:gd name="T8" fmla="*/ 432 w 542"/>
                        <a:gd name="T9" fmla="*/ 25 h 70"/>
                        <a:gd name="T10" fmla="*/ 413 w 542"/>
                        <a:gd name="T11" fmla="*/ 18 h 70"/>
                        <a:gd name="T12" fmla="*/ 394 w 542"/>
                        <a:gd name="T13" fmla="*/ 18 h 70"/>
                        <a:gd name="T14" fmla="*/ 375 w 542"/>
                        <a:gd name="T15" fmla="*/ 12 h 70"/>
                        <a:gd name="T16" fmla="*/ 356 w 542"/>
                        <a:gd name="T17" fmla="*/ 0 h 70"/>
                        <a:gd name="T18" fmla="*/ 330 w 542"/>
                        <a:gd name="T19" fmla="*/ 0 h 70"/>
                        <a:gd name="T20" fmla="*/ 292 w 542"/>
                        <a:gd name="T21" fmla="*/ 0 h 70"/>
                        <a:gd name="T22" fmla="*/ 247 w 542"/>
                        <a:gd name="T23" fmla="*/ 0 h 70"/>
                        <a:gd name="T24" fmla="*/ 216 w 542"/>
                        <a:gd name="T25" fmla="*/ 0 h 70"/>
                        <a:gd name="T26" fmla="*/ 177 w 542"/>
                        <a:gd name="T27" fmla="*/ 0 h 70"/>
                        <a:gd name="T28" fmla="*/ 158 w 542"/>
                        <a:gd name="T29" fmla="*/ 12 h 70"/>
                        <a:gd name="T30" fmla="*/ 127 w 542"/>
                        <a:gd name="T31" fmla="*/ 18 h 70"/>
                        <a:gd name="T32" fmla="*/ 101 w 542"/>
                        <a:gd name="T33" fmla="*/ 25 h 70"/>
                        <a:gd name="T34" fmla="*/ 69 w 542"/>
                        <a:gd name="T35" fmla="*/ 37 h 70"/>
                        <a:gd name="T36" fmla="*/ 50 w 542"/>
                        <a:gd name="T37" fmla="*/ 43 h 70"/>
                        <a:gd name="T38" fmla="*/ 25 w 542"/>
                        <a:gd name="T39" fmla="*/ 50 h 70"/>
                        <a:gd name="T40" fmla="*/ 0 w 542"/>
                        <a:gd name="T41" fmla="*/ 63 h 70"/>
                        <a:gd name="T42" fmla="*/ 12 w 542"/>
                        <a:gd name="T43" fmla="*/ 69 h 70"/>
                        <a:gd name="T44" fmla="*/ 32 w 542"/>
                        <a:gd name="T45" fmla="*/ 69 h 70"/>
                        <a:gd name="T46" fmla="*/ 57 w 542"/>
                        <a:gd name="T47" fmla="*/ 69 h 70"/>
                        <a:gd name="T48" fmla="*/ 69 w 542"/>
                        <a:gd name="T49" fmla="*/ 56 h 70"/>
                        <a:gd name="T50" fmla="*/ 107 w 542"/>
                        <a:gd name="T51" fmla="*/ 37 h 70"/>
                        <a:gd name="T52" fmla="*/ 139 w 542"/>
                        <a:gd name="T53" fmla="*/ 25 h 70"/>
                        <a:gd name="T54" fmla="*/ 171 w 542"/>
                        <a:gd name="T55" fmla="*/ 12 h 70"/>
                        <a:gd name="T56" fmla="*/ 209 w 542"/>
                        <a:gd name="T57" fmla="*/ 5 h 70"/>
                        <a:gd name="T58" fmla="*/ 279 w 542"/>
                        <a:gd name="T59" fmla="*/ 5 h 70"/>
                        <a:gd name="T60" fmla="*/ 349 w 542"/>
                        <a:gd name="T61" fmla="*/ 12 h 70"/>
                        <a:gd name="T62" fmla="*/ 541 w 542"/>
                        <a:gd name="T63" fmla="*/ 5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2" h="70">
                          <a:moveTo>
                            <a:pt x="541" y="50"/>
                          </a:moveTo>
                          <a:lnTo>
                            <a:pt x="521" y="43"/>
                          </a:lnTo>
                          <a:lnTo>
                            <a:pt x="502" y="43"/>
                          </a:lnTo>
                          <a:lnTo>
                            <a:pt x="495" y="37"/>
                          </a:lnTo>
                          <a:lnTo>
                            <a:pt x="483" y="37"/>
                          </a:lnTo>
                          <a:lnTo>
                            <a:pt x="471" y="31"/>
                          </a:lnTo>
                          <a:lnTo>
                            <a:pt x="464" y="31"/>
                          </a:lnTo>
                          <a:lnTo>
                            <a:pt x="451" y="25"/>
                          </a:lnTo>
                          <a:lnTo>
                            <a:pt x="445" y="25"/>
                          </a:lnTo>
                          <a:lnTo>
                            <a:pt x="432" y="25"/>
                          </a:lnTo>
                          <a:lnTo>
                            <a:pt x="419" y="18"/>
                          </a:lnTo>
                          <a:lnTo>
                            <a:pt x="413" y="18"/>
                          </a:lnTo>
                          <a:lnTo>
                            <a:pt x="401" y="18"/>
                          </a:lnTo>
                          <a:lnTo>
                            <a:pt x="394" y="18"/>
                          </a:lnTo>
                          <a:lnTo>
                            <a:pt x="381" y="12"/>
                          </a:lnTo>
                          <a:lnTo>
                            <a:pt x="375" y="12"/>
                          </a:lnTo>
                          <a:lnTo>
                            <a:pt x="362" y="5"/>
                          </a:lnTo>
                          <a:lnTo>
                            <a:pt x="356" y="0"/>
                          </a:lnTo>
                          <a:lnTo>
                            <a:pt x="343" y="0"/>
                          </a:lnTo>
                          <a:lnTo>
                            <a:pt x="330" y="0"/>
                          </a:lnTo>
                          <a:lnTo>
                            <a:pt x="311" y="0"/>
                          </a:lnTo>
                          <a:lnTo>
                            <a:pt x="292" y="0"/>
                          </a:lnTo>
                          <a:lnTo>
                            <a:pt x="273" y="0"/>
                          </a:lnTo>
                          <a:lnTo>
                            <a:pt x="247" y="0"/>
                          </a:lnTo>
                          <a:lnTo>
                            <a:pt x="228" y="0"/>
                          </a:lnTo>
                          <a:lnTo>
                            <a:pt x="216" y="0"/>
                          </a:lnTo>
                          <a:lnTo>
                            <a:pt x="196" y="0"/>
                          </a:lnTo>
                          <a:lnTo>
                            <a:pt x="177" y="0"/>
                          </a:lnTo>
                          <a:lnTo>
                            <a:pt x="164" y="5"/>
                          </a:lnTo>
                          <a:lnTo>
                            <a:pt x="158" y="12"/>
                          </a:lnTo>
                          <a:lnTo>
                            <a:pt x="145" y="12"/>
                          </a:lnTo>
                          <a:lnTo>
                            <a:pt x="127" y="18"/>
                          </a:lnTo>
                          <a:lnTo>
                            <a:pt x="114" y="25"/>
                          </a:lnTo>
                          <a:lnTo>
                            <a:pt x="101" y="25"/>
                          </a:lnTo>
                          <a:lnTo>
                            <a:pt x="88" y="31"/>
                          </a:lnTo>
                          <a:lnTo>
                            <a:pt x="69" y="37"/>
                          </a:lnTo>
                          <a:lnTo>
                            <a:pt x="57" y="43"/>
                          </a:lnTo>
                          <a:lnTo>
                            <a:pt x="50" y="43"/>
                          </a:lnTo>
                          <a:lnTo>
                            <a:pt x="38" y="50"/>
                          </a:lnTo>
                          <a:lnTo>
                            <a:pt x="25" y="50"/>
                          </a:lnTo>
                          <a:lnTo>
                            <a:pt x="12" y="56"/>
                          </a:lnTo>
                          <a:lnTo>
                            <a:pt x="0" y="63"/>
                          </a:lnTo>
                          <a:lnTo>
                            <a:pt x="6" y="63"/>
                          </a:lnTo>
                          <a:lnTo>
                            <a:pt x="12" y="69"/>
                          </a:lnTo>
                          <a:lnTo>
                            <a:pt x="19" y="69"/>
                          </a:lnTo>
                          <a:lnTo>
                            <a:pt x="32" y="69"/>
                          </a:lnTo>
                          <a:lnTo>
                            <a:pt x="45" y="69"/>
                          </a:lnTo>
                          <a:lnTo>
                            <a:pt x="57" y="69"/>
                          </a:lnTo>
                          <a:lnTo>
                            <a:pt x="63" y="63"/>
                          </a:lnTo>
                          <a:lnTo>
                            <a:pt x="69" y="56"/>
                          </a:lnTo>
                          <a:lnTo>
                            <a:pt x="88" y="50"/>
                          </a:lnTo>
                          <a:lnTo>
                            <a:pt x="107" y="37"/>
                          </a:lnTo>
                          <a:lnTo>
                            <a:pt x="120" y="31"/>
                          </a:lnTo>
                          <a:lnTo>
                            <a:pt x="139" y="25"/>
                          </a:lnTo>
                          <a:lnTo>
                            <a:pt x="158" y="12"/>
                          </a:lnTo>
                          <a:lnTo>
                            <a:pt x="171" y="12"/>
                          </a:lnTo>
                          <a:lnTo>
                            <a:pt x="184" y="5"/>
                          </a:lnTo>
                          <a:lnTo>
                            <a:pt x="209" y="5"/>
                          </a:lnTo>
                          <a:lnTo>
                            <a:pt x="241" y="5"/>
                          </a:lnTo>
                          <a:lnTo>
                            <a:pt x="279" y="5"/>
                          </a:lnTo>
                          <a:lnTo>
                            <a:pt x="305" y="5"/>
                          </a:lnTo>
                          <a:lnTo>
                            <a:pt x="349" y="12"/>
                          </a:lnTo>
                          <a:lnTo>
                            <a:pt x="349" y="56"/>
                          </a:lnTo>
                          <a:lnTo>
                            <a:pt x="541" y="5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28" name="Freeform 352">
                      <a:extLst>
                        <a:ext uri="{FF2B5EF4-FFF2-40B4-BE49-F238E27FC236}">
                          <a16:creationId xmlns:a16="http://schemas.microsoft.com/office/drawing/2014/main" id="{CDF58054-B88E-5F9C-F9E9-3F2A7DD4E66D}"/>
                        </a:ext>
                      </a:extLst>
                    </p:cNvPr>
                    <p:cNvSpPr>
                      <a:spLocks/>
                    </p:cNvSpPr>
                    <p:nvPr/>
                  </p:nvSpPr>
                  <p:spPr bwMode="auto">
                    <a:xfrm>
                      <a:off x="725" y="1977"/>
                      <a:ext cx="542" cy="70"/>
                    </a:xfrm>
                    <a:custGeom>
                      <a:avLst/>
                      <a:gdLst>
                        <a:gd name="T0" fmla="*/ 521 w 542"/>
                        <a:gd name="T1" fmla="*/ 43 h 70"/>
                        <a:gd name="T2" fmla="*/ 495 w 542"/>
                        <a:gd name="T3" fmla="*/ 37 h 70"/>
                        <a:gd name="T4" fmla="*/ 471 w 542"/>
                        <a:gd name="T5" fmla="*/ 31 h 70"/>
                        <a:gd name="T6" fmla="*/ 451 w 542"/>
                        <a:gd name="T7" fmla="*/ 25 h 70"/>
                        <a:gd name="T8" fmla="*/ 432 w 542"/>
                        <a:gd name="T9" fmla="*/ 25 h 70"/>
                        <a:gd name="T10" fmla="*/ 413 w 542"/>
                        <a:gd name="T11" fmla="*/ 18 h 70"/>
                        <a:gd name="T12" fmla="*/ 394 w 542"/>
                        <a:gd name="T13" fmla="*/ 18 h 70"/>
                        <a:gd name="T14" fmla="*/ 375 w 542"/>
                        <a:gd name="T15" fmla="*/ 12 h 70"/>
                        <a:gd name="T16" fmla="*/ 356 w 542"/>
                        <a:gd name="T17" fmla="*/ 0 h 70"/>
                        <a:gd name="T18" fmla="*/ 330 w 542"/>
                        <a:gd name="T19" fmla="*/ 0 h 70"/>
                        <a:gd name="T20" fmla="*/ 292 w 542"/>
                        <a:gd name="T21" fmla="*/ 0 h 70"/>
                        <a:gd name="T22" fmla="*/ 247 w 542"/>
                        <a:gd name="T23" fmla="*/ 0 h 70"/>
                        <a:gd name="T24" fmla="*/ 216 w 542"/>
                        <a:gd name="T25" fmla="*/ 0 h 70"/>
                        <a:gd name="T26" fmla="*/ 177 w 542"/>
                        <a:gd name="T27" fmla="*/ 0 h 70"/>
                        <a:gd name="T28" fmla="*/ 158 w 542"/>
                        <a:gd name="T29" fmla="*/ 12 h 70"/>
                        <a:gd name="T30" fmla="*/ 127 w 542"/>
                        <a:gd name="T31" fmla="*/ 18 h 70"/>
                        <a:gd name="T32" fmla="*/ 101 w 542"/>
                        <a:gd name="T33" fmla="*/ 25 h 70"/>
                        <a:gd name="T34" fmla="*/ 69 w 542"/>
                        <a:gd name="T35" fmla="*/ 37 h 70"/>
                        <a:gd name="T36" fmla="*/ 50 w 542"/>
                        <a:gd name="T37" fmla="*/ 43 h 70"/>
                        <a:gd name="T38" fmla="*/ 25 w 542"/>
                        <a:gd name="T39" fmla="*/ 50 h 70"/>
                        <a:gd name="T40" fmla="*/ 0 w 542"/>
                        <a:gd name="T41" fmla="*/ 63 h 70"/>
                        <a:gd name="T42" fmla="*/ 12 w 542"/>
                        <a:gd name="T43" fmla="*/ 69 h 70"/>
                        <a:gd name="T44" fmla="*/ 32 w 542"/>
                        <a:gd name="T45" fmla="*/ 69 h 70"/>
                        <a:gd name="T46" fmla="*/ 57 w 542"/>
                        <a:gd name="T47" fmla="*/ 69 h 70"/>
                        <a:gd name="T48" fmla="*/ 69 w 542"/>
                        <a:gd name="T49" fmla="*/ 56 h 70"/>
                        <a:gd name="T50" fmla="*/ 107 w 542"/>
                        <a:gd name="T51" fmla="*/ 37 h 70"/>
                        <a:gd name="T52" fmla="*/ 139 w 542"/>
                        <a:gd name="T53" fmla="*/ 25 h 70"/>
                        <a:gd name="T54" fmla="*/ 171 w 542"/>
                        <a:gd name="T55" fmla="*/ 12 h 70"/>
                        <a:gd name="T56" fmla="*/ 209 w 542"/>
                        <a:gd name="T57" fmla="*/ 5 h 70"/>
                        <a:gd name="T58" fmla="*/ 279 w 542"/>
                        <a:gd name="T59" fmla="*/ 5 h 70"/>
                        <a:gd name="T60" fmla="*/ 349 w 542"/>
                        <a:gd name="T61" fmla="*/ 12 h 70"/>
                        <a:gd name="T62" fmla="*/ 541 w 542"/>
                        <a:gd name="T63" fmla="*/ 5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2" h="70">
                          <a:moveTo>
                            <a:pt x="541" y="50"/>
                          </a:moveTo>
                          <a:lnTo>
                            <a:pt x="521" y="43"/>
                          </a:lnTo>
                          <a:lnTo>
                            <a:pt x="502" y="43"/>
                          </a:lnTo>
                          <a:lnTo>
                            <a:pt x="495" y="37"/>
                          </a:lnTo>
                          <a:lnTo>
                            <a:pt x="483" y="37"/>
                          </a:lnTo>
                          <a:lnTo>
                            <a:pt x="471" y="31"/>
                          </a:lnTo>
                          <a:lnTo>
                            <a:pt x="464" y="31"/>
                          </a:lnTo>
                          <a:lnTo>
                            <a:pt x="451" y="25"/>
                          </a:lnTo>
                          <a:lnTo>
                            <a:pt x="445" y="25"/>
                          </a:lnTo>
                          <a:lnTo>
                            <a:pt x="432" y="25"/>
                          </a:lnTo>
                          <a:lnTo>
                            <a:pt x="419" y="18"/>
                          </a:lnTo>
                          <a:lnTo>
                            <a:pt x="413" y="18"/>
                          </a:lnTo>
                          <a:lnTo>
                            <a:pt x="401" y="18"/>
                          </a:lnTo>
                          <a:lnTo>
                            <a:pt x="394" y="18"/>
                          </a:lnTo>
                          <a:lnTo>
                            <a:pt x="381" y="12"/>
                          </a:lnTo>
                          <a:lnTo>
                            <a:pt x="375" y="12"/>
                          </a:lnTo>
                          <a:lnTo>
                            <a:pt x="362" y="5"/>
                          </a:lnTo>
                          <a:lnTo>
                            <a:pt x="356" y="0"/>
                          </a:lnTo>
                          <a:lnTo>
                            <a:pt x="343" y="0"/>
                          </a:lnTo>
                          <a:lnTo>
                            <a:pt x="330" y="0"/>
                          </a:lnTo>
                          <a:lnTo>
                            <a:pt x="311" y="0"/>
                          </a:lnTo>
                          <a:lnTo>
                            <a:pt x="292" y="0"/>
                          </a:lnTo>
                          <a:lnTo>
                            <a:pt x="273" y="0"/>
                          </a:lnTo>
                          <a:lnTo>
                            <a:pt x="247" y="0"/>
                          </a:lnTo>
                          <a:lnTo>
                            <a:pt x="228" y="0"/>
                          </a:lnTo>
                          <a:lnTo>
                            <a:pt x="216" y="0"/>
                          </a:lnTo>
                          <a:lnTo>
                            <a:pt x="196" y="0"/>
                          </a:lnTo>
                          <a:lnTo>
                            <a:pt x="177" y="0"/>
                          </a:lnTo>
                          <a:lnTo>
                            <a:pt x="164" y="5"/>
                          </a:lnTo>
                          <a:lnTo>
                            <a:pt x="158" y="12"/>
                          </a:lnTo>
                          <a:lnTo>
                            <a:pt x="145" y="12"/>
                          </a:lnTo>
                          <a:lnTo>
                            <a:pt x="127" y="18"/>
                          </a:lnTo>
                          <a:lnTo>
                            <a:pt x="114" y="25"/>
                          </a:lnTo>
                          <a:lnTo>
                            <a:pt x="101" y="25"/>
                          </a:lnTo>
                          <a:lnTo>
                            <a:pt x="88" y="31"/>
                          </a:lnTo>
                          <a:lnTo>
                            <a:pt x="69" y="37"/>
                          </a:lnTo>
                          <a:lnTo>
                            <a:pt x="57" y="43"/>
                          </a:lnTo>
                          <a:lnTo>
                            <a:pt x="50" y="43"/>
                          </a:lnTo>
                          <a:lnTo>
                            <a:pt x="38" y="50"/>
                          </a:lnTo>
                          <a:lnTo>
                            <a:pt x="25" y="50"/>
                          </a:lnTo>
                          <a:lnTo>
                            <a:pt x="12" y="56"/>
                          </a:lnTo>
                          <a:lnTo>
                            <a:pt x="0" y="63"/>
                          </a:lnTo>
                          <a:lnTo>
                            <a:pt x="6" y="63"/>
                          </a:lnTo>
                          <a:lnTo>
                            <a:pt x="12" y="69"/>
                          </a:lnTo>
                          <a:lnTo>
                            <a:pt x="19" y="69"/>
                          </a:lnTo>
                          <a:lnTo>
                            <a:pt x="32" y="69"/>
                          </a:lnTo>
                          <a:lnTo>
                            <a:pt x="45" y="69"/>
                          </a:lnTo>
                          <a:lnTo>
                            <a:pt x="57" y="69"/>
                          </a:lnTo>
                          <a:lnTo>
                            <a:pt x="63" y="63"/>
                          </a:lnTo>
                          <a:lnTo>
                            <a:pt x="69" y="56"/>
                          </a:lnTo>
                          <a:lnTo>
                            <a:pt x="88" y="50"/>
                          </a:lnTo>
                          <a:lnTo>
                            <a:pt x="107" y="37"/>
                          </a:lnTo>
                          <a:lnTo>
                            <a:pt x="120" y="31"/>
                          </a:lnTo>
                          <a:lnTo>
                            <a:pt x="139" y="25"/>
                          </a:lnTo>
                          <a:lnTo>
                            <a:pt x="158" y="12"/>
                          </a:lnTo>
                          <a:lnTo>
                            <a:pt x="171" y="12"/>
                          </a:lnTo>
                          <a:lnTo>
                            <a:pt x="184" y="5"/>
                          </a:lnTo>
                          <a:lnTo>
                            <a:pt x="209" y="5"/>
                          </a:lnTo>
                          <a:lnTo>
                            <a:pt x="241" y="5"/>
                          </a:lnTo>
                          <a:lnTo>
                            <a:pt x="279" y="5"/>
                          </a:lnTo>
                          <a:lnTo>
                            <a:pt x="305" y="5"/>
                          </a:lnTo>
                          <a:lnTo>
                            <a:pt x="349" y="12"/>
                          </a:lnTo>
                          <a:lnTo>
                            <a:pt x="349" y="56"/>
                          </a:lnTo>
                          <a:lnTo>
                            <a:pt x="541" y="5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29" name="Freeform 353">
                      <a:extLst>
                        <a:ext uri="{FF2B5EF4-FFF2-40B4-BE49-F238E27FC236}">
                          <a16:creationId xmlns:a16="http://schemas.microsoft.com/office/drawing/2014/main" id="{2D275191-597C-BA02-E4C9-1D65428A9198}"/>
                        </a:ext>
                      </a:extLst>
                    </p:cNvPr>
                    <p:cNvSpPr>
                      <a:spLocks/>
                    </p:cNvSpPr>
                    <p:nvPr/>
                  </p:nvSpPr>
                  <p:spPr bwMode="auto">
                    <a:xfrm>
                      <a:off x="718" y="1977"/>
                      <a:ext cx="554" cy="75"/>
                    </a:xfrm>
                    <a:custGeom>
                      <a:avLst/>
                      <a:gdLst>
                        <a:gd name="T0" fmla="*/ 533 w 554"/>
                        <a:gd name="T1" fmla="*/ 47 h 75"/>
                        <a:gd name="T2" fmla="*/ 501 w 554"/>
                        <a:gd name="T3" fmla="*/ 40 h 75"/>
                        <a:gd name="T4" fmla="*/ 482 w 554"/>
                        <a:gd name="T5" fmla="*/ 33 h 75"/>
                        <a:gd name="T6" fmla="*/ 462 w 554"/>
                        <a:gd name="T7" fmla="*/ 26 h 75"/>
                        <a:gd name="T8" fmla="*/ 443 w 554"/>
                        <a:gd name="T9" fmla="*/ 26 h 75"/>
                        <a:gd name="T10" fmla="*/ 424 w 554"/>
                        <a:gd name="T11" fmla="*/ 20 h 75"/>
                        <a:gd name="T12" fmla="*/ 398 w 554"/>
                        <a:gd name="T13" fmla="*/ 20 h 75"/>
                        <a:gd name="T14" fmla="*/ 379 w 554"/>
                        <a:gd name="T15" fmla="*/ 13 h 75"/>
                        <a:gd name="T16" fmla="*/ 366 w 554"/>
                        <a:gd name="T17" fmla="*/ 0 h 75"/>
                        <a:gd name="T18" fmla="*/ 340 w 554"/>
                        <a:gd name="T19" fmla="*/ 0 h 75"/>
                        <a:gd name="T20" fmla="*/ 301 w 554"/>
                        <a:gd name="T21" fmla="*/ 0 h 75"/>
                        <a:gd name="T22" fmla="*/ 256 w 554"/>
                        <a:gd name="T23" fmla="*/ 0 h 75"/>
                        <a:gd name="T24" fmla="*/ 224 w 554"/>
                        <a:gd name="T25" fmla="*/ 0 h 75"/>
                        <a:gd name="T26" fmla="*/ 185 w 554"/>
                        <a:gd name="T27" fmla="*/ 0 h 75"/>
                        <a:gd name="T28" fmla="*/ 160 w 554"/>
                        <a:gd name="T29" fmla="*/ 13 h 75"/>
                        <a:gd name="T30" fmla="*/ 134 w 554"/>
                        <a:gd name="T31" fmla="*/ 20 h 75"/>
                        <a:gd name="T32" fmla="*/ 108 w 554"/>
                        <a:gd name="T33" fmla="*/ 26 h 75"/>
                        <a:gd name="T34" fmla="*/ 76 w 554"/>
                        <a:gd name="T35" fmla="*/ 40 h 75"/>
                        <a:gd name="T36" fmla="*/ 57 w 554"/>
                        <a:gd name="T37" fmla="*/ 47 h 75"/>
                        <a:gd name="T38" fmla="*/ 32 w 554"/>
                        <a:gd name="T39" fmla="*/ 53 h 75"/>
                        <a:gd name="T40" fmla="*/ 0 w 554"/>
                        <a:gd name="T41" fmla="*/ 67 h 75"/>
                        <a:gd name="T42" fmla="*/ 19 w 554"/>
                        <a:gd name="T43" fmla="*/ 74 h 75"/>
                        <a:gd name="T44" fmla="*/ 38 w 554"/>
                        <a:gd name="T45" fmla="*/ 74 h 75"/>
                        <a:gd name="T46" fmla="*/ 64 w 554"/>
                        <a:gd name="T47" fmla="*/ 74 h 75"/>
                        <a:gd name="T48" fmla="*/ 76 w 554"/>
                        <a:gd name="T49" fmla="*/ 60 h 75"/>
                        <a:gd name="T50" fmla="*/ 108 w 554"/>
                        <a:gd name="T51" fmla="*/ 40 h 75"/>
                        <a:gd name="T52" fmla="*/ 147 w 554"/>
                        <a:gd name="T53" fmla="*/ 26 h 75"/>
                        <a:gd name="T54" fmla="*/ 179 w 554"/>
                        <a:gd name="T55" fmla="*/ 13 h 75"/>
                        <a:gd name="T56" fmla="*/ 218 w 554"/>
                        <a:gd name="T57" fmla="*/ 6 h 75"/>
                        <a:gd name="T58" fmla="*/ 282 w 554"/>
                        <a:gd name="T59" fmla="*/ 6 h 75"/>
                        <a:gd name="T60" fmla="*/ 359 w 554"/>
                        <a:gd name="T61" fmla="*/ 13 h 75"/>
                        <a:gd name="T62" fmla="*/ 553 w 554"/>
                        <a:gd name="T63" fmla="*/ 4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4" h="75">
                          <a:moveTo>
                            <a:pt x="553" y="47"/>
                          </a:moveTo>
                          <a:lnTo>
                            <a:pt x="533" y="47"/>
                          </a:lnTo>
                          <a:lnTo>
                            <a:pt x="514" y="40"/>
                          </a:lnTo>
                          <a:lnTo>
                            <a:pt x="501" y="40"/>
                          </a:lnTo>
                          <a:lnTo>
                            <a:pt x="495" y="33"/>
                          </a:lnTo>
                          <a:lnTo>
                            <a:pt x="482" y="33"/>
                          </a:lnTo>
                          <a:lnTo>
                            <a:pt x="475" y="26"/>
                          </a:lnTo>
                          <a:lnTo>
                            <a:pt x="462" y="26"/>
                          </a:lnTo>
                          <a:lnTo>
                            <a:pt x="449" y="26"/>
                          </a:lnTo>
                          <a:lnTo>
                            <a:pt x="443" y="26"/>
                          </a:lnTo>
                          <a:lnTo>
                            <a:pt x="430" y="20"/>
                          </a:lnTo>
                          <a:lnTo>
                            <a:pt x="424" y="20"/>
                          </a:lnTo>
                          <a:lnTo>
                            <a:pt x="411" y="20"/>
                          </a:lnTo>
                          <a:lnTo>
                            <a:pt x="398" y="20"/>
                          </a:lnTo>
                          <a:lnTo>
                            <a:pt x="392" y="13"/>
                          </a:lnTo>
                          <a:lnTo>
                            <a:pt x="379" y="13"/>
                          </a:lnTo>
                          <a:lnTo>
                            <a:pt x="372" y="6"/>
                          </a:lnTo>
                          <a:lnTo>
                            <a:pt x="366" y="0"/>
                          </a:lnTo>
                          <a:lnTo>
                            <a:pt x="353" y="0"/>
                          </a:lnTo>
                          <a:lnTo>
                            <a:pt x="340" y="0"/>
                          </a:lnTo>
                          <a:lnTo>
                            <a:pt x="321" y="0"/>
                          </a:lnTo>
                          <a:lnTo>
                            <a:pt x="301" y="0"/>
                          </a:lnTo>
                          <a:lnTo>
                            <a:pt x="282" y="0"/>
                          </a:lnTo>
                          <a:lnTo>
                            <a:pt x="256" y="0"/>
                          </a:lnTo>
                          <a:lnTo>
                            <a:pt x="237" y="0"/>
                          </a:lnTo>
                          <a:lnTo>
                            <a:pt x="224" y="0"/>
                          </a:lnTo>
                          <a:lnTo>
                            <a:pt x="205" y="0"/>
                          </a:lnTo>
                          <a:lnTo>
                            <a:pt x="185" y="0"/>
                          </a:lnTo>
                          <a:lnTo>
                            <a:pt x="173" y="6"/>
                          </a:lnTo>
                          <a:lnTo>
                            <a:pt x="160" y="13"/>
                          </a:lnTo>
                          <a:lnTo>
                            <a:pt x="153" y="13"/>
                          </a:lnTo>
                          <a:lnTo>
                            <a:pt x="134" y="20"/>
                          </a:lnTo>
                          <a:lnTo>
                            <a:pt x="121" y="26"/>
                          </a:lnTo>
                          <a:lnTo>
                            <a:pt x="108" y="26"/>
                          </a:lnTo>
                          <a:lnTo>
                            <a:pt x="95" y="33"/>
                          </a:lnTo>
                          <a:lnTo>
                            <a:pt x="76" y="40"/>
                          </a:lnTo>
                          <a:lnTo>
                            <a:pt x="64" y="40"/>
                          </a:lnTo>
                          <a:lnTo>
                            <a:pt x="57" y="47"/>
                          </a:lnTo>
                          <a:lnTo>
                            <a:pt x="45" y="53"/>
                          </a:lnTo>
                          <a:lnTo>
                            <a:pt x="32" y="53"/>
                          </a:lnTo>
                          <a:lnTo>
                            <a:pt x="19" y="60"/>
                          </a:lnTo>
                          <a:lnTo>
                            <a:pt x="0" y="67"/>
                          </a:lnTo>
                          <a:lnTo>
                            <a:pt x="6" y="67"/>
                          </a:lnTo>
                          <a:lnTo>
                            <a:pt x="19" y="74"/>
                          </a:lnTo>
                          <a:lnTo>
                            <a:pt x="25" y="74"/>
                          </a:lnTo>
                          <a:lnTo>
                            <a:pt x="38" y="74"/>
                          </a:lnTo>
                          <a:lnTo>
                            <a:pt x="51" y="74"/>
                          </a:lnTo>
                          <a:lnTo>
                            <a:pt x="64" y="74"/>
                          </a:lnTo>
                          <a:lnTo>
                            <a:pt x="70" y="67"/>
                          </a:lnTo>
                          <a:lnTo>
                            <a:pt x="76" y="60"/>
                          </a:lnTo>
                          <a:lnTo>
                            <a:pt x="95" y="53"/>
                          </a:lnTo>
                          <a:lnTo>
                            <a:pt x="108" y="40"/>
                          </a:lnTo>
                          <a:lnTo>
                            <a:pt x="127" y="33"/>
                          </a:lnTo>
                          <a:lnTo>
                            <a:pt x="147" y="26"/>
                          </a:lnTo>
                          <a:lnTo>
                            <a:pt x="166" y="13"/>
                          </a:lnTo>
                          <a:lnTo>
                            <a:pt x="179" y="13"/>
                          </a:lnTo>
                          <a:lnTo>
                            <a:pt x="192" y="6"/>
                          </a:lnTo>
                          <a:lnTo>
                            <a:pt x="218" y="6"/>
                          </a:lnTo>
                          <a:lnTo>
                            <a:pt x="250" y="6"/>
                          </a:lnTo>
                          <a:lnTo>
                            <a:pt x="282" y="6"/>
                          </a:lnTo>
                          <a:lnTo>
                            <a:pt x="314" y="6"/>
                          </a:lnTo>
                          <a:lnTo>
                            <a:pt x="359" y="13"/>
                          </a:lnTo>
                          <a:lnTo>
                            <a:pt x="359" y="60"/>
                          </a:lnTo>
                          <a:lnTo>
                            <a:pt x="553" y="47"/>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6130" name="Freeform 354">
                    <a:extLst>
                      <a:ext uri="{FF2B5EF4-FFF2-40B4-BE49-F238E27FC236}">
                        <a16:creationId xmlns:a16="http://schemas.microsoft.com/office/drawing/2014/main" id="{E4A5FDD5-F106-7E88-EB01-1F4C72B139BD}"/>
                      </a:ext>
                    </a:extLst>
                  </p:cNvPr>
                  <p:cNvSpPr>
                    <a:spLocks/>
                  </p:cNvSpPr>
                  <p:nvPr/>
                </p:nvSpPr>
                <p:spPr bwMode="auto">
                  <a:xfrm>
                    <a:off x="512" y="2051"/>
                    <a:ext cx="742" cy="117"/>
                  </a:xfrm>
                  <a:custGeom>
                    <a:avLst/>
                    <a:gdLst>
                      <a:gd name="T0" fmla="*/ 115 w 742"/>
                      <a:gd name="T1" fmla="*/ 58 h 117"/>
                      <a:gd name="T2" fmla="*/ 108 w 742"/>
                      <a:gd name="T3" fmla="*/ 71 h 117"/>
                      <a:gd name="T4" fmla="*/ 108 w 742"/>
                      <a:gd name="T5" fmla="*/ 83 h 117"/>
                      <a:gd name="T6" fmla="*/ 0 w 742"/>
                      <a:gd name="T7" fmla="*/ 83 h 117"/>
                      <a:gd name="T8" fmla="*/ 6 w 742"/>
                      <a:gd name="T9" fmla="*/ 96 h 117"/>
                      <a:gd name="T10" fmla="*/ 0 w 742"/>
                      <a:gd name="T11" fmla="*/ 103 h 117"/>
                      <a:gd name="T12" fmla="*/ 0 w 742"/>
                      <a:gd name="T13" fmla="*/ 109 h 117"/>
                      <a:gd name="T14" fmla="*/ 6 w 742"/>
                      <a:gd name="T15" fmla="*/ 116 h 117"/>
                      <a:gd name="T16" fmla="*/ 69 w 742"/>
                      <a:gd name="T17" fmla="*/ 116 h 117"/>
                      <a:gd name="T18" fmla="*/ 76 w 742"/>
                      <a:gd name="T19" fmla="*/ 116 h 117"/>
                      <a:gd name="T20" fmla="*/ 108 w 742"/>
                      <a:gd name="T21" fmla="*/ 116 h 117"/>
                      <a:gd name="T22" fmla="*/ 695 w 742"/>
                      <a:gd name="T23" fmla="*/ 116 h 117"/>
                      <a:gd name="T24" fmla="*/ 715 w 742"/>
                      <a:gd name="T25" fmla="*/ 89 h 117"/>
                      <a:gd name="T26" fmla="*/ 734 w 742"/>
                      <a:gd name="T27" fmla="*/ 96 h 117"/>
                      <a:gd name="T28" fmla="*/ 741 w 742"/>
                      <a:gd name="T29" fmla="*/ 45 h 117"/>
                      <a:gd name="T30" fmla="*/ 695 w 742"/>
                      <a:gd name="T31" fmla="*/ 0 h 117"/>
                      <a:gd name="T32" fmla="*/ 625 w 742"/>
                      <a:gd name="T33" fmla="*/ 0 h 117"/>
                      <a:gd name="T34" fmla="*/ 262 w 742"/>
                      <a:gd name="T35" fmla="*/ 96 h 117"/>
                      <a:gd name="T36" fmla="*/ 249 w 742"/>
                      <a:gd name="T37" fmla="*/ 83 h 117"/>
                      <a:gd name="T38" fmla="*/ 242 w 742"/>
                      <a:gd name="T39" fmla="*/ 58 h 117"/>
                      <a:gd name="T40" fmla="*/ 230 w 742"/>
                      <a:gd name="T41" fmla="*/ 32 h 117"/>
                      <a:gd name="T42" fmla="*/ 191 w 742"/>
                      <a:gd name="T43" fmla="*/ 12 h 117"/>
                      <a:gd name="T44" fmla="*/ 153 w 742"/>
                      <a:gd name="T45" fmla="*/ 12 h 117"/>
                      <a:gd name="T46" fmla="*/ 127 w 742"/>
                      <a:gd name="T47" fmla="*/ 26 h 117"/>
                      <a:gd name="T48" fmla="*/ 115 w 742"/>
                      <a:gd name="T49" fmla="*/ 5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42" h="117">
                        <a:moveTo>
                          <a:pt x="115" y="58"/>
                        </a:moveTo>
                        <a:lnTo>
                          <a:pt x="108" y="71"/>
                        </a:lnTo>
                        <a:lnTo>
                          <a:pt x="108" y="83"/>
                        </a:lnTo>
                        <a:lnTo>
                          <a:pt x="0" y="83"/>
                        </a:lnTo>
                        <a:lnTo>
                          <a:pt x="6" y="96"/>
                        </a:lnTo>
                        <a:lnTo>
                          <a:pt x="0" y="103"/>
                        </a:lnTo>
                        <a:lnTo>
                          <a:pt x="0" y="109"/>
                        </a:lnTo>
                        <a:lnTo>
                          <a:pt x="6" y="116"/>
                        </a:lnTo>
                        <a:lnTo>
                          <a:pt x="69" y="116"/>
                        </a:lnTo>
                        <a:lnTo>
                          <a:pt x="76" y="116"/>
                        </a:lnTo>
                        <a:lnTo>
                          <a:pt x="108" y="116"/>
                        </a:lnTo>
                        <a:lnTo>
                          <a:pt x="695" y="116"/>
                        </a:lnTo>
                        <a:lnTo>
                          <a:pt x="715" y="89"/>
                        </a:lnTo>
                        <a:lnTo>
                          <a:pt x="734" y="96"/>
                        </a:lnTo>
                        <a:lnTo>
                          <a:pt x="741" y="45"/>
                        </a:lnTo>
                        <a:lnTo>
                          <a:pt x="695" y="0"/>
                        </a:lnTo>
                        <a:lnTo>
                          <a:pt x="625" y="0"/>
                        </a:lnTo>
                        <a:lnTo>
                          <a:pt x="262" y="96"/>
                        </a:lnTo>
                        <a:lnTo>
                          <a:pt x="249" y="83"/>
                        </a:lnTo>
                        <a:lnTo>
                          <a:pt x="242" y="58"/>
                        </a:lnTo>
                        <a:lnTo>
                          <a:pt x="230" y="32"/>
                        </a:lnTo>
                        <a:lnTo>
                          <a:pt x="191" y="12"/>
                        </a:lnTo>
                        <a:lnTo>
                          <a:pt x="153" y="12"/>
                        </a:lnTo>
                        <a:lnTo>
                          <a:pt x="127" y="26"/>
                        </a:lnTo>
                        <a:lnTo>
                          <a:pt x="115" y="5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31" name="Freeform 355">
                    <a:extLst>
                      <a:ext uri="{FF2B5EF4-FFF2-40B4-BE49-F238E27FC236}">
                        <a16:creationId xmlns:a16="http://schemas.microsoft.com/office/drawing/2014/main" id="{730C99AE-5791-8190-86DC-776318045908}"/>
                      </a:ext>
                    </a:extLst>
                  </p:cNvPr>
                  <p:cNvSpPr>
                    <a:spLocks/>
                  </p:cNvSpPr>
                  <p:nvPr/>
                </p:nvSpPr>
                <p:spPr bwMode="auto">
                  <a:xfrm>
                    <a:off x="512" y="2051"/>
                    <a:ext cx="747" cy="122"/>
                  </a:xfrm>
                  <a:custGeom>
                    <a:avLst/>
                    <a:gdLst>
                      <a:gd name="T0" fmla="*/ 115 w 747"/>
                      <a:gd name="T1" fmla="*/ 60 h 122"/>
                      <a:gd name="T2" fmla="*/ 109 w 747"/>
                      <a:gd name="T3" fmla="*/ 74 h 122"/>
                      <a:gd name="T4" fmla="*/ 109 w 747"/>
                      <a:gd name="T5" fmla="*/ 87 h 122"/>
                      <a:gd name="T6" fmla="*/ 0 w 747"/>
                      <a:gd name="T7" fmla="*/ 87 h 122"/>
                      <a:gd name="T8" fmla="*/ 6 w 747"/>
                      <a:gd name="T9" fmla="*/ 100 h 122"/>
                      <a:gd name="T10" fmla="*/ 0 w 747"/>
                      <a:gd name="T11" fmla="*/ 107 h 122"/>
                      <a:gd name="T12" fmla="*/ 0 w 747"/>
                      <a:gd name="T13" fmla="*/ 114 h 122"/>
                      <a:gd name="T14" fmla="*/ 6 w 747"/>
                      <a:gd name="T15" fmla="*/ 121 h 122"/>
                      <a:gd name="T16" fmla="*/ 70 w 747"/>
                      <a:gd name="T17" fmla="*/ 121 h 122"/>
                      <a:gd name="T18" fmla="*/ 77 w 747"/>
                      <a:gd name="T19" fmla="*/ 121 h 122"/>
                      <a:gd name="T20" fmla="*/ 109 w 747"/>
                      <a:gd name="T21" fmla="*/ 121 h 122"/>
                      <a:gd name="T22" fmla="*/ 700 w 747"/>
                      <a:gd name="T23" fmla="*/ 121 h 122"/>
                      <a:gd name="T24" fmla="*/ 720 w 747"/>
                      <a:gd name="T25" fmla="*/ 93 h 122"/>
                      <a:gd name="T26" fmla="*/ 739 w 747"/>
                      <a:gd name="T27" fmla="*/ 100 h 122"/>
                      <a:gd name="T28" fmla="*/ 746 w 747"/>
                      <a:gd name="T29" fmla="*/ 47 h 122"/>
                      <a:gd name="T30" fmla="*/ 700 w 747"/>
                      <a:gd name="T31" fmla="*/ 0 h 122"/>
                      <a:gd name="T32" fmla="*/ 630 w 747"/>
                      <a:gd name="T33" fmla="*/ 0 h 122"/>
                      <a:gd name="T34" fmla="*/ 263 w 747"/>
                      <a:gd name="T35" fmla="*/ 100 h 122"/>
                      <a:gd name="T36" fmla="*/ 251 w 747"/>
                      <a:gd name="T37" fmla="*/ 87 h 122"/>
                      <a:gd name="T38" fmla="*/ 244 w 747"/>
                      <a:gd name="T39" fmla="*/ 60 h 122"/>
                      <a:gd name="T40" fmla="*/ 231 w 747"/>
                      <a:gd name="T41" fmla="*/ 33 h 122"/>
                      <a:gd name="T42" fmla="*/ 193 w 747"/>
                      <a:gd name="T43" fmla="*/ 13 h 122"/>
                      <a:gd name="T44" fmla="*/ 154 w 747"/>
                      <a:gd name="T45" fmla="*/ 13 h 122"/>
                      <a:gd name="T46" fmla="*/ 128 w 747"/>
                      <a:gd name="T47" fmla="*/ 27 h 122"/>
                      <a:gd name="T48" fmla="*/ 115 w 747"/>
                      <a:gd name="T49"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47" h="122">
                        <a:moveTo>
                          <a:pt x="115" y="60"/>
                        </a:moveTo>
                        <a:lnTo>
                          <a:pt x="109" y="74"/>
                        </a:lnTo>
                        <a:lnTo>
                          <a:pt x="109" y="87"/>
                        </a:lnTo>
                        <a:lnTo>
                          <a:pt x="0" y="87"/>
                        </a:lnTo>
                        <a:lnTo>
                          <a:pt x="6" y="100"/>
                        </a:lnTo>
                        <a:lnTo>
                          <a:pt x="0" y="107"/>
                        </a:lnTo>
                        <a:lnTo>
                          <a:pt x="0" y="114"/>
                        </a:lnTo>
                        <a:lnTo>
                          <a:pt x="6" y="121"/>
                        </a:lnTo>
                        <a:lnTo>
                          <a:pt x="70" y="121"/>
                        </a:lnTo>
                        <a:lnTo>
                          <a:pt x="77" y="121"/>
                        </a:lnTo>
                        <a:lnTo>
                          <a:pt x="109" y="121"/>
                        </a:lnTo>
                        <a:lnTo>
                          <a:pt x="700" y="121"/>
                        </a:lnTo>
                        <a:lnTo>
                          <a:pt x="720" y="93"/>
                        </a:lnTo>
                        <a:lnTo>
                          <a:pt x="739" y="100"/>
                        </a:lnTo>
                        <a:lnTo>
                          <a:pt x="746" y="47"/>
                        </a:lnTo>
                        <a:lnTo>
                          <a:pt x="700" y="0"/>
                        </a:lnTo>
                        <a:lnTo>
                          <a:pt x="630" y="0"/>
                        </a:lnTo>
                        <a:lnTo>
                          <a:pt x="263" y="100"/>
                        </a:lnTo>
                        <a:lnTo>
                          <a:pt x="251" y="87"/>
                        </a:lnTo>
                        <a:lnTo>
                          <a:pt x="244" y="60"/>
                        </a:lnTo>
                        <a:lnTo>
                          <a:pt x="231" y="33"/>
                        </a:lnTo>
                        <a:lnTo>
                          <a:pt x="193" y="13"/>
                        </a:lnTo>
                        <a:lnTo>
                          <a:pt x="154" y="13"/>
                        </a:lnTo>
                        <a:lnTo>
                          <a:pt x="128" y="27"/>
                        </a:lnTo>
                        <a:lnTo>
                          <a:pt x="115" y="60"/>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132" name="Group 356">
                    <a:extLst>
                      <a:ext uri="{FF2B5EF4-FFF2-40B4-BE49-F238E27FC236}">
                        <a16:creationId xmlns:a16="http://schemas.microsoft.com/office/drawing/2014/main" id="{2CB7462D-7B38-9FFD-4684-0E1829781996}"/>
                      </a:ext>
                    </a:extLst>
                  </p:cNvPr>
                  <p:cNvGrpSpPr>
                    <a:grpSpLocks/>
                  </p:cNvGrpSpPr>
                  <p:nvPr/>
                </p:nvGrpSpPr>
                <p:grpSpPr bwMode="auto">
                  <a:xfrm>
                    <a:off x="512" y="2008"/>
                    <a:ext cx="803" cy="145"/>
                    <a:chOff x="512" y="2008"/>
                    <a:chExt cx="803" cy="145"/>
                  </a:xfrm>
                </p:grpSpPr>
                <p:grpSp>
                  <p:nvGrpSpPr>
                    <p:cNvPr id="76133" name="Group 357">
                      <a:extLst>
                        <a:ext uri="{FF2B5EF4-FFF2-40B4-BE49-F238E27FC236}">
                          <a16:creationId xmlns:a16="http://schemas.microsoft.com/office/drawing/2014/main" id="{28988E4C-7CA8-847A-4960-571B42ED0599}"/>
                        </a:ext>
                      </a:extLst>
                    </p:cNvPr>
                    <p:cNvGrpSpPr>
                      <a:grpSpLocks/>
                    </p:cNvGrpSpPr>
                    <p:nvPr/>
                  </p:nvGrpSpPr>
                  <p:grpSpPr bwMode="auto">
                    <a:xfrm>
                      <a:off x="1269" y="2055"/>
                      <a:ext cx="46" cy="95"/>
                      <a:chOff x="1269" y="2055"/>
                      <a:chExt cx="46" cy="95"/>
                    </a:xfrm>
                  </p:grpSpPr>
                  <p:sp>
                    <p:nvSpPr>
                      <p:cNvPr id="76134" name="Rectangle 358">
                        <a:extLst>
                          <a:ext uri="{FF2B5EF4-FFF2-40B4-BE49-F238E27FC236}">
                            <a16:creationId xmlns:a16="http://schemas.microsoft.com/office/drawing/2014/main" id="{D546C103-F314-BEA4-C0A6-622B937EE866}"/>
                          </a:ext>
                        </a:extLst>
                      </p:cNvPr>
                      <p:cNvSpPr>
                        <a:spLocks noChangeArrowheads="1"/>
                      </p:cNvSpPr>
                      <p:nvPr/>
                    </p:nvSpPr>
                    <p:spPr bwMode="auto">
                      <a:xfrm>
                        <a:off x="1294" y="2075"/>
                        <a:ext cx="8" cy="8"/>
                      </a:xfrm>
                      <a:prstGeom prst="rect">
                        <a:avLst/>
                      </a:prstGeom>
                      <a:solidFill>
                        <a:srgbClr val="808080"/>
                      </a:solidFill>
                      <a:ln w="12700">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135" name="Rectangle 359">
                        <a:extLst>
                          <a:ext uri="{FF2B5EF4-FFF2-40B4-BE49-F238E27FC236}">
                            <a16:creationId xmlns:a16="http://schemas.microsoft.com/office/drawing/2014/main" id="{9DDC3836-697E-1549-3494-EFC0171DC100}"/>
                          </a:ext>
                        </a:extLst>
                      </p:cNvPr>
                      <p:cNvSpPr>
                        <a:spLocks noChangeArrowheads="1"/>
                      </p:cNvSpPr>
                      <p:nvPr/>
                    </p:nvSpPr>
                    <p:spPr bwMode="auto">
                      <a:xfrm>
                        <a:off x="1294" y="2055"/>
                        <a:ext cx="8" cy="8"/>
                      </a:xfrm>
                      <a:prstGeom prst="rect">
                        <a:avLst/>
                      </a:prstGeom>
                      <a:solidFill>
                        <a:srgbClr val="808080"/>
                      </a:solidFill>
                      <a:ln w="12700">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136" name="Rectangle 360">
                        <a:extLst>
                          <a:ext uri="{FF2B5EF4-FFF2-40B4-BE49-F238E27FC236}">
                            <a16:creationId xmlns:a16="http://schemas.microsoft.com/office/drawing/2014/main" id="{C76AFFC8-D5C6-2A2E-782A-EBB9D1C68CF7}"/>
                          </a:ext>
                        </a:extLst>
                      </p:cNvPr>
                      <p:cNvSpPr>
                        <a:spLocks noChangeArrowheads="1"/>
                      </p:cNvSpPr>
                      <p:nvPr/>
                    </p:nvSpPr>
                    <p:spPr bwMode="auto">
                      <a:xfrm>
                        <a:off x="1294" y="2069"/>
                        <a:ext cx="8" cy="8"/>
                      </a:xfrm>
                      <a:prstGeom prst="rect">
                        <a:avLst/>
                      </a:prstGeom>
                      <a:solidFill>
                        <a:srgbClr val="808080"/>
                      </a:solidFill>
                      <a:ln w="12700">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137" name="Arc 361">
                        <a:extLst>
                          <a:ext uri="{FF2B5EF4-FFF2-40B4-BE49-F238E27FC236}">
                            <a16:creationId xmlns:a16="http://schemas.microsoft.com/office/drawing/2014/main" id="{61926BC6-A4A5-7C19-B7DC-E85DAD8E195B}"/>
                          </a:ext>
                        </a:extLst>
                      </p:cNvPr>
                      <p:cNvSpPr>
                        <a:spLocks/>
                      </p:cNvSpPr>
                      <p:nvPr/>
                    </p:nvSpPr>
                    <p:spPr bwMode="auto">
                      <a:xfrm>
                        <a:off x="1288" y="2076"/>
                        <a:ext cx="17" cy="18"/>
                      </a:xfrm>
                      <a:custGeom>
                        <a:avLst/>
                        <a:gdLst>
                          <a:gd name="G0" fmla="+- 0 0 0"/>
                          <a:gd name="G1" fmla="+- 1232 0 0"/>
                          <a:gd name="G2" fmla="+- 21600 0 0"/>
                          <a:gd name="T0" fmla="*/ 21565 w 21600"/>
                          <a:gd name="T1" fmla="*/ 0 h 22832"/>
                          <a:gd name="T2" fmla="*/ 0 w 21600"/>
                          <a:gd name="T3" fmla="*/ 22832 h 22832"/>
                          <a:gd name="T4" fmla="*/ 0 w 21600"/>
                          <a:gd name="T5" fmla="*/ 1232 h 22832"/>
                        </a:gdLst>
                        <a:ahLst/>
                        <a:cxnLst>
                          <a:cxn ang="0">
                            <a:pos x="T0" y="T1"/>
                          </a:cxn>
                          <a:cxn ang="0">
                            <a:pos x="T2" y="T3"/>
                          </a:cxn>
                          <a:cxn ang="0">
                            <a:pos x="T4" y="T5"/>
                          </a:cxn>
                        </a:cxnLst>
                        <a:rect l="0" t="0" r="r" b="b"/>
                        <a:pathLst>
                          <a:path w="21600" h="22832" fill="none" extrusionOk="0">
                            <a:moveTo>
                              <a:pt x="21564" y="0"/>
                            </a:moveTo>
                            <a:cubicBezTo>
                              <a:pt x="21588" y="410"/>
                              <a:pt x="21600" y="821"/>
                              <a:pt x="21600" y="1232"/>
                            </a:cubicBezTo>
                            <a:cubicBezTo>
                              <a:pt x="21600" y="13161"/>
                              <a:pt x="11929" y="22832"/>
                              <a:pt x="-1" y="22832"/>
                            </a:cubicBezTo>
                          </a:path>
                          <a:path w="21600" h="22832" stroke="0" extrusionOk="0">
                            <a:moveTo>
                              <a:pt x="21564" y="0"/>
                            </a:moveTo>
                            <a:cubicBezTo>
                              <a:pt x="21588" y="410"/>
                              <a:pt x="21600" y="821"/>
                              <a:pt x="21600" y="1232"/>
                            </a:cubicBezTo>
                            <a:cubicBezTo>
                              <a:pt x="21600" y="13161"/>
                              <a:pt x="11929" y="22832"/>
                              <a:pt x="-1" y="22832"/>
                            </a:cubicBezTo>
                            <a:lnTo>
                              <a:pt x="0" y="1232"/>
                            </a:lnTo>
                            <a:close/>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138" name="Arc 362">
                        <a:extLst>
                          <a:ext uri="{FF2B5EF4-FFF2-40B4-BE49-F238E27FC236}">
                            <a16:creationId xmlns:a16="http://schemas.microsoft.com/office/drawing/2014/main" id="{37603B9E-DAA2-DA36-7DAB-780E98FCAA71}"/>
                          </a:ext>
                        </a:extLst>
                      </p:cNvPr>
                      <p:cNvSpPr>
                        <a:spLocks/>
                      </p:cNvSpPr>
                      <p:nvPr/>
                    </p:nvSpPr>
                    <p:spPr bwMode="auto">
                      <a:xfrm>
                        <a:off x="1288" y="2076"/>
                        <a:ext cx="17" cy="18"/>
                      </a:xfrm>
                      <a:custGeom>
                        <a:avLst/>
                        <a:gdLst>
                          <a:gd name="G0" fmla="+- 0 0 0"/>
                          <a:gd name="G1" fmla="+- 1232 0 0"/>
                          <a:gd name="G2" fmla="+- 21600 0 0"/>
                          <a:gd name="T0" fmla="*/ 21565 w 21600"/>
                          <a:gd name="T1" fmla="*/ 0 h 22832"/>
                          <a:gd name="T2" fmla="*/ 0 w 21600"/>
                          <a:gd name="T3" fmla="*/ 22832 h 22832"/>
                          <a:gd name="T4" fmla="*/ 0 w 21600"/>
                          <a:gd name="T5" fmla="*/ 1232 h 22832"/>
                        </a:gdLst>
                        <a:ahLst/>
                        <a:cxnLst>
                          <a:cxn ang="0">
                            <a:pos x="T0" y="T1"/>
                          </a:cxn>
                          <a:cxn ang="0">
                            <a:pos x="T2" y="T3"/>
                          </a:cxn>
                          <a:cxn ang="0">
                            <a:pos x="T4" y="T5"/>
                          </a:cxn>
                        </a:cxnLst>
                        <a:rect l="0" t="0" r="r" b="b"/>
                        <a:pathLst>
                          <a:path w="21600" h="22832" fill="none" extrusionOk="0">
                            <a:moveTo>
                              <a:pt x="21564" y="0"/>
                            </a:moveTo>
                            <a:cubicBezTo>
                              <a:pt x="21588" y="410"/>
                              <a:pt x="21600" y="821"/>
                              <a:pt x="21600" y="1232"/>
                            </a:cubicBezTo>
                            <a:cubicBezTo>
                              <a:pt x="21600" y="13161"/>
                              <a:pt x="11929" y="22832"/>
                              <a:pt x="-1" y="22832"/>
                            </a:cubicBezTo>
                          </a:path>
                          <a:path w="21600" h="22832" stroke="0" extrusionOk="0">
                            <a:moveTo>
                              <a:pt x="21564" y="0"/>
                            </a:moveTo>
                            <a:cubicBezTo>
                              <a:pt x="21588" y="410"/>
                              <a:pt x="21600" y="821"/>
                              <a:pt x="21600" y="1232"/>
                            </a:cubicBezTo>
                            <a:cubicBezTo>
                              <a:pt x="21600" y="13161"/>
                              <a:pt x="11929" y="22832"/>
                              <a:pt x="-1" y="22832"/>
                            </a:cubicBezTo>
                            <a:lnTo>
                              <a:pt x="0" y="1232"/>
                            </a:lnTo>
                            <a:close/>
                          </a:path>
                        </a:pathLst>
                      </a:custGeom>
                      <a:noFill/>
                      <a:ln w="12700" cap="rnd">
                        <a:solidFill>
                          <a:srgbClr val="C0C0C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139" name="Line 363">
                        <a:extLst>
                          <a:ext uri="{FF2B5EF4-FFF2-40B4-BE49-F238E27FC236}">
                            <a16:creationId xmlns:a16="http://schemas.microsoft.com/office/drawing/2014/main" id="{2DDC9458-4B4F-81FF-9717-069DA03806B8}"/>
                          </a:ext>
                        </a:extLst>
                      </p:cNvPr>
                      <p:cNvSpPr>
                        <a:spLocks noChangeShapeType="1"/>
                      </p:cNvSpPr>
                      <p:nvPr/>
                    </p:nvSpPr>
                    <p:spPr bwMode="auto">
                      <a:xfrm>
                        <a:off x="1290" y="2078"/>
                        <a:ext cx="0" cy="20"/>
                      </a:xfrm>
                      <a:prstGeom prst="line">
                        <a:avLst/>
                      </a:prstGeom>
                      <a:noFill/>
                      <a:ln w="127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140" name="Line 364">
                        <a:extLst>
                          <a:ext uri="{FF2B5EF4-FFF2-40B4-BE49-F238E27FC236}">
                            <a16:creationId xmlns:a16="http://schemas.microsoft.com/office/drawing/2014/main" id="{F4604F0D-1278-CEA0-F420-732941055A49}"/>
                          </a:ext>
                        </a:extLst>
                      </p:cNvPr>
                      <p:cNvSpPr>
                        <a:spLocks noChangeShapeType="1"/>
                      </p:cNvSpPr>
                      <p:nvPr/>
                    </p:nvSpPr>
                    <p:spPr bwMode="auto">
                      <a:xfrm>
                        <a:off x="1290" y="2078"/>
                        <a:ext cx="19" cy="0"/>
                      </a:xfrm>
                      <a:prstGeom prst="line">
                        <a:avLst/>
                      </a:prstGeom>
                      <a:noFill/>
                      <a:ln w="1270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6141" name="Group 365">
                        <a:extLst>
                          <a:ext uri="{FF2B5EF4-FFF2-40B4-BE49-F238E27FC236}">
                            <a16:creationId xmlns:a16="http://schemas.microsoft.com/office/drawing/2014/main" id="{1FAFB070-F3F3-C9FE-B190-D7BF527E0C9D}"/>
                          </a:ext>
                        </a:extLst>
                      </p:cNvPr>
                      <p:cNvGrpSpPr>
                        <a:grpSpLocks/>
                      </p:cNvGrpSpPr>
                      <p:nvPr/>
                    </p:nvGrpSpPr>
                    <p:grpSpPr bwMode="auto">
                      <a:xfrm>
                        <a:off x="1269" y="2136"/>
                        <a:ext cx="46" cy="8"/>
                        <a:chOff x="1269" y="2136"/>
                        <a:chExt cx="46" cy="8"/>
                      </a:xfrm>
                    </p:grpSpPr>
                    <p:sp>
                      <p:nvSpPr>
                        <p:cNvPr id="76142" name="Rectangle 366">
                          <a:extLst>
                            <a:ext uri="{FF2B5EF4-FFF2-40B4-BE49-F238E27FC236}">
                              <a16:creationId xmlns:a16="http://schemas.microsoft.com/office/drawing/2014/main" id="{C792F877-06EC-B666-E2A4-356F9F99245B}"/>
                            </a:ext>
                          </a:extLst>
                        </p:cNvPr>
                        <p:cNvSpPr>
                          <a:spLocks noChangeArrowheads="1"/>
                        </p:cNvSpPr>
                        <p:nvPr/>
                      </p:nvSpPr>
                      <p:spPr bwMode="auto">
                        <a:xfrm>
                          <a:off x="1269" y="2136"/>
                          <a:ext cx="32" cy="8"/>
                        </a:xfrm>
                        <a:prstGeom prst="rect">
                          <a:avLst/>
                        </a:prstGeom>
                        <a:solidFill>
                          <a:srgbClr val="808080"/>
                        </a:solidFill>
                        <a:ln w="12700">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143" name="Oval 367">
                          <a:extLst>
                            <a:ext uri="{FF2B5EF4-FFF2-40B4-BE49-F238E27FC236}">
                              <a16:creationId xmlns:a16="http://schemas.microsoft.com/office/drawing/2014/main" id="{02D5555C-50C3-56CE-AB4F-60F066FB2A29}"/>
                            </a:ext>
                          </a:extLst>
                        </p:cNvPr>
                        <p:cNvSpPr>
                          <a:spLocks noChangeArrowheads="1"/>
                        </p:cNvSpPr>
                        <p:nvPr/>
                      </p:nvSpPr>
                      <p:spPr bwMode="auto">
                        <a:xfrm>
                          <a:off x="1307" y="2136"/>
                          <a:ext cx="8" cy="8"/>
                        </a:xfrm>
                        <a:prstGeom prst="ellipse">
                          <a:avLst/>
                        </a:prstGeom>
                        <a:solidFill>
                          <a:srgbClr val="808080"/>
                        </a:solidFill>
                        <a:ln w="1270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6144" name="Group 368">
                        <a:extLst>
                          <a:ext uri="{FF2B5EF4-FFF2-40B4-BE49-F238E27FC236}">
                            <a16:creationId xmlns:a16="http://schemas.microsoft.com/office/drawing/2014/main" id="{1957E8DB-3383-E557-38CA-C57172E61524}"/>
                          </a:ext>
                        </a:extLst>
                      </p:cNvPr>
                      <p:cNvGrpSpPr>
                        <a:grpSpLocks/>
                      </p:cNvGrpSpPr>
                      <p:nvPr/>
                    </p:nvGrpSpPr>
                    <p:grpSpPr bwMode="auto">
                      <a:xfrm>
                        <a:off x="1269" y="2142"/>
                        <a:ext cx="46" cy="8"/>
                        <a:chOff x="1269" y="2142"/>
                        <a:chExt cx="46" cy="8"/>
                      </a:xfrm>
                    </p:grpSpPr>
                    <p:sp>
                      <p:nvSpPr>
                        <p:cNvPr id="76145" name="Rectangle 369">
                          <a:extLst>
                            <a:ext uri="{FF2B5EF4-FFF2-40B4-BE49-F238E27FC236}">
                              <a16:creationId xmlns:a16="http://schemas.microsoft.com/office/drawing/2014/main" id="{2DC38B42-10EB-2230-32C4-555B43E60A12}"/>
                            </a:ext>
                          </a:extLst>
                        </p:cNvPr>
                        <p:cNvSpPr>
                          <a:spLocks noChangeArrowheads="1"/>
                        </p:cNvSpPr>
                        <p:nvPr/>
                      </p:nvSpPr>
                      <p:spPr bwMode="auto">
                        <a:xfrm>
                          <a:off x="1269" y="2142"/>
                          <a:ext cx="32" cy="8"/>
                        </a:xfrm>
                        <a:prstGeom prst="rect">
                          <a:avLst/>
                        </a:prstGeom>
                        <a:solidFill>
                          <a:srgbClr val="808080"/>
                        </a:solidFill>
                        <a:ln w="12700">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146" name="Oval 370">
                          <a:extLst>
                            <a:ext uri="{FF2B5EF4-FFF2-40B4-BE49-F238E27FC236}">
                              <a16:creationId xmlns:a16="http://schemas.microsoft.com/office/drawing/2014/main" id="{E0A02380-A811-5319-C89A-B32CDA2D28D6}"/>
                            </a:ext>
                          </a:extLst>
                        </p:cNvPr>
                        <p:cNvSpPr>
                          <a:spLocks noChangeArrowheads="1"/>
                        </p:cNvSpPr>
                        <p:nvPr/>
                      </p:nvSpPr>
                      <p:spPr bwMode="auto">
                        <a:xfrm>
                          <a:off x="1307" y="2142"/>
                          <a:ext cx="8" cy="8"/>
                        </a:xfrm>
                        <a:prstGeom prst="ellipse">
                          <a:avLst/>
                        </a:prstGeom>
                        <a:solidFill>
                          <a:srgbClr val="808080"/>
                        </a:solidFill>
                        <a:ln w="1270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76147" name="Freeform 371">
                      <a:extLst>
                        <a:ext uri="{FF2B5EF4-FFF2-40B4-BE49-F238E27FC236}">
                          <a16:creationId xmlns:a16="http://schemas.microsoft.com/office/drawing/2014/main" id="{08D2DA04-02BC-BCE3-0D1B-801E1751CACC}"/>
                        </a:ext>
                      </a:extLst>
                    </p:cNvPr>
                    <p:cNvSpPr>
                      <a:spLocks/>
                    </p:cNvSpPr>
                    <p:nvPr/>
                  </p:nvSpPr>
                  <p:spPr bwMode="auto">
                    <a:xfrm>
                      <a:off x="512" y="2031"/>
                      <a:ext cx="794" cy="117"/>
                    </a:xfrm>
                    <a:custGeom>
                      <a:avLst/>
                      <a:gdLst>
                        <a:gd name="T0" fmla="*/ 754 w 794"/>
                        <a:gd name="T1" fmla="*/ 0 h 117"/>
                        <a:gd name="T2" fmla="*/ 786 w 794"/>
                        <a:gd name="T3" fmla="*/ 0 h 117"/>
                        <a:gd name="T4" fmla="*/ 793 w 794"/>
                        <a:gd name="T5" fmla="*/ 12 h 117"/>
                        <a:gd name="T6" fmla="*/ 780 w 794"/>
                        <a:gd name="T7" fmla="*/ 12 h 117"/>
                        <a:gd name="T8" fmla="*/ 780 w 794"/>
                        <a:gd name="T9" fmla="*/ 84 h 117"/>
                        <a:gd name="T10" fmla="*/ 747 w 794"/>
                        <a:gd name="T11" fmla="*/ 116 h 117"/>
                        <a:gd name="T12" fmla="*/ 741 w 794"/>
                        <a:gd name="T13" fmla="*/ 116 h 117"/>
                        <a:gd name="T14" fmla="*/ 735 w 794"/>
                        <a:gd name="T15" fmla="*/ 116 h 117"/>
                        <a:gd name="T16" fmla="*/ 735 w 794"/>
                        <a:gd name="T17" fmla="*/ 103 h 117"/>
                        <a:gd name="T18" fmla="*/ 735 w 794"/>
                        <a:gd name="T19" fmla="*/ 84 h 117"/>
                        <a:gd name="T20" fmla="*/ 728 w 794"/>
                        <a:gd name="T21" fmla="*/ 71 h 117"/>
                        <a:gd name="T22" fmla="*/ 728 w 794"/>
                        <a:gd name="T23" fmla="*/ 58 h 117"/>
                        <a:gd name="T24" fmla="*/ 722 w 794"/>
                        <a:gd name="T25" fmla="*/ 45 h 117"/>
                        <a:gd name="T26" fmla="*/ 710 w 794"/>
                        <a:gd name="T27" fmla="*/ 38 h 117"/>
                        <a:gd name="T28" fmla="*/ 697 w 794"/>
                        <a:gd name="T29" fmla="*/ 32 h 117"/>
                        <a:gd name="T30" fmla="*/ 677 w 794"/>
                        <a:gd name="T31" fmla="*/ 26 h 117"/>
                        <a:gd name="T32" fmla="*/ 658 w 794"/>
                        <a:gd name="T33" fmla="*/ 26 h 117"/>
                        <a:gd name="T34" fmla="*/ 639 w 794"/>
                        <a:gd name="T35" fmla="*/ 26 h 117"/>
                        <a:gd name="T36" fmla="*/ 626 w 794"/>
                        <a:gd name="T37" fmla="*/ 32 h 117"/>
                        <a:gd name="T38" fmla="*/ 619 w 794"/>
                        <a:gd name="T39" fmla="*/ 45 h 117"/>
                        <a:gd name="T40" fmla="*/ 607 w 794"/>
                        <a:gd name="T41" fmla="*/ 51 h 117"/>
                        <a:gd name="T42" fmla="*/ 600 w 794"/>
                        <a:gd name="T43" fmla="*/ 65 h 117"/>
                        <a:gd name="T44" fmla="*/ 594 w 794"/>
                        <a:gd name="T45" fmla="*/ 77 h 117"/>
                        <a:gd name="T46" fmla="*/ 594 w 794"/>
                        <a:gd name="T47" fmla="*/ 90 h 117"/>
                        <a:gd name="T48" fmla="*/ 594 w 794"/>
                        <a:gd name="T49" fmla="*/ 116 h 117"/>
                        <a:gd name="T50" fmla="*/ 243 w 794"/>
                        <a:gd name="T51" fmla="*/ 116 h 117"/>
                        <a:gd name="T52" fmla="*/ 243 w 794"/>
                        <a:gd name="T53" fmla="*/ 97 h 117"/>
                        <a:gd name="T54" fmla="*/ 243 w 794"/>
                        <a:gd name="T55" fmla="*/ 77 h 117"/>
                        <a:gd name="T56" fmla="*/ 236 w 794"/>
                        <a:gd name="T57" fmla="*/ 65 h 117"/>
                        <a:gd name="T58" fmla="*/ 223 w 794"/>
                        <a:gd name="T59" fmla="*/ 58 h 117"/>
                        <a:gd name="T60" fmla="*/ 217 w 794"/>
                        <a:gd name="T61" fmla="*/ 45 h 117"/>
                        <a:gd name="T62" fmla="*/ 204 w 794"/>
                        <a:gd name="T63" fmla="*/ 38 h 117"/>
                        <a:gd name="T64" fmla="*/ 192 w 794"/>
                        <a:gd name="T65" fmla="*/ 32 h 117"/>
                        <a:gd name="T66" fmla="*/ 166 w 794"/>
                        <a:gd name="T67" fmla="*/ 32 h 117"/>
                        <a:gd name="T68" fmla="*/ 160 w 794"/>
                        <a:gd name="T69" fmla="*/ 38 h 117"/>
                        <a:gd name="T70" fmla="*/ 147 w 794"/>
                        <a:gd name="T71" fmla="*/ 45 h 117"/>
                        <a:gd name="T72" fmla="*/ 134 w 794"/>
                        <a:gd name="T73" fmla="*/ 51 h 117"/>
                        <a:gd name="T74" fmla="*/ 121 w 794"/>
                        <a:gd name="T75" fmla="*/ 65 h 117"/>
                        <a:gd name="T76" fmla="*/ 115 w 794"/>
                        <a:gd name="T77" fmla="*/ 77 h 117"/>
                        <a:gd name="T78" fmla="*/ 115 w 794"/>
                        <a:gd name="T79" fmla="*/ 90 h 117"/>
                        <a:gd name="T80" fmla="*/ 115 w 794"/>
                        <a:gd name="T81" fmla="*/ 109 h 117"/>
                        <a:gd name="T82" fmla="*/ 0 w 794"/>
                        <a:gd name="T83" fmla="*/ 109 h 117"/>
                        <a:gd name="T84" fmla="*/ 0 w 794"/>
                        <a:gd name="T85" fmla="*/ 103 h 117"/>
                        <a:gd name="T86" fmla="*/ 0 w 794"/>
                        <a:gd name="T87" fmla="*/ 97 h 117"/>
                        <a:gd name="T88" fmla="*/ 0 w 794"/>
                        <a:gd name="T89" fmla="*/ 71 h 117"/>
                        <a:gd name="T90" fmla="*/ 0 w 794"/>
                        <a:gd name="T91" fmla="*/ 65 h 117"/>
                        <a:gd name="T92" fmla="*/ 32 w 794"/>
                        <a:gd name="T93" fmla="*/ 58 h 117"/>
                        <a:gd name="T94" fmla="*/ 57 w 794"/>
                        <a:gd name="T95" fmla="*/ 45 h 117"/>
                        <a:gd name="T96" fmla="*/ 95 w 794"/>
                        <a:gd name="T97" fmla="*/ 32 h 117"/>
                        <a:gd name="T98" fmla="*/ 134 w 794"/>
                        <a:gd name="T99" fmla="*/ 19 h 117"/>
                        <a:gd name="T100" fmla="*/ 166 w 794"/>
                        <a:gd name="T101" fmla="*/ 12 h 117"/>
                        <a:gd name="T102" fmla="*/ 198 w 794"/>
                        <a:gd name="T103" fmla="*/ 6 h 117"/>
                        <a:gd name="T104" fmla="*/ 210 w 794"/>
                        <a:gd name="T105" fmla="*/ 6 h 117"/>
                        <a:gd name="T106" fmla="*/ 217 w 794"/>
                        <a:gd name="T107" fmla="*/ 12 h 117"/>
                        <a:gd name="T108" fmla="*/ 256 w 794"/>
                        <a:gd name="T109" fmla="*/ 19 h 117"/>
                        <a:gd name="T110" fmla="*/ 280 w 794"/>
                        <a:gd name="T111" fmla="*/ 19 h 117"/>
                        <a:gd name="T112" fmla="*/ 434 w 794"/>
                        <a:gd name="T113" fmla="*/ 12 h 117"/>
                        <a:gd name="T114" fmla="*/ 498 w 794"/>
                        <a:gd name="T115" fmla="*/ 6 h 117"/>
                        <a:gd name="T116" fmla="*/ 569 w 794"/>
                        <a:gd name="T117" fmla="*/ 0 h 117"/>
                        <a:gd name="T118" fmla="*/ 600 w 794"/>
                        <a:gd name="T119" fmla="*/ 0 h 117"/>
                        <a:gd name="T120" fmla="*/ 754 w 794"/>
                        <a:gd name="T12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4" h="117">
                          <a:moveTo>
                            <a:pt x="754" y="0"/>
                          </a:moveTo>
                          <a:lnTo>
                            <a:pt x="786" y="0"/>
                          </a:lnTo>
                          <a:lnTo>
                            <a:pt x="793" y="12"/>
                          </a:lnTo>
                          <a:lnTo>
                            <a:pt x="780" y="12"/>
                          </a:lnTo>
                          <a:lnTo>
                            <a:pt x="780" y="84"/>
                          </a:lnTo>
                          <a:lnTo>
                            <a:pt x="747" y="116"/>
                          </a:lnTo>
                          <a:lnTo>
                            <a:pt x="741" y="116"/>
                          </a:lnTo>
                          <a:lnTo>
                            <a:pt x="735" y="116"/>
                          </a:lnTo>
                          <a:lnTo>
                            <a:pt x="735" y="103"/>
                          </a:lnTo>
                          <a:lnTo>
                            <a:pt x="735" y="84"/>
                          </a:lnTo>
                          <a:lnTo>
                            <a:pt x="728" y="71"/>
                          </a:lnTo>
                          <a:lnTo>
                            <a:pt x="728" y="58"/>
                          </a:lnTo>
                          <a:lnTo>
                            <a:pt x="722" y="45"/>
                          </a:lnTo>
                          <a:lnTo>
                            <a:pt x="710" y="38"/>
                          </a:lnTo>
                          <a:lnTo>
                            <a:pt x="697" y="32"/>
                          </a:lnTo>
                          <a:lnTo>
                            <a:pt x="677" y="26"/>
                          </a:lnTo>
                          <a:lnTo>
                            <a:pt x="658" y="26"/>
                          </a:lnTo>
                          <a:lnTo>
                            <a:pt x="639" y="26"/>
                          </a:lnTo>
                          <a:lnTo>
                            <a:pt x="626" y="32"/>
                          </a:lnTo>
                          <a:lnTo>
                            <a:pt x="619" y="45"/>
                          </a:lnTo>
                          <a:lnTo>
                            <a:pt x="607" y="51"/>
                          </a:lnTo>
                          <a:lnTo>
                            <a:pt x="600" y="65"/>
                          </a:lnTo>
                          <a:lnTo>
                            <a:pt x="594" y="77"/>
                          </a:lnTo>
                          <a:lnTo>
                            <a:pt x="594" y="90"/>
                          </a:lnTo>
                          <a:lnTo>
                            <a:pt x="594" y="116"/>
                          </a:lnTo>
                          <a:lnTo>
                            <a:pt x="243" y="116"/>
                          </a:lnTo>
                          <a:lnTo>
                            <a:pt x="243" y="97"/>
                          </a:lnTo>
                          <a:lnTo>
                            <a:pt x="243" y="77"/>
                          </a:lnTo>
                          <a:lnTo>
                            <a:pt x="236" y="65"/>
                          </a:lnTo>
                          <a:lnTo>
                            <a:pt x="223" y="58"/>
                          </a:lnTo>
                          <a:lnTo>
                            <a:pt x="217" y="45"/>
                          </a:lnTo>
                          <a:lnTo>
                            <a:pt x="204" y="38"/>
                          </a:lnTo>
                          <a:lnTo>
                            <a:pt x="192" y="32"/>
                          </a:lnTo>
                          <a:lnTo>
                            <a:pt x="166" y="32"/>
                          </a:lnTo>
                          <a:lnTo>
                            <a:pt x="160" y="38"/>
                          </a:lnTo>
                          <a:lnTo>
                            <a:pt x="147" y="45"/>
                          </a:lnTo>
                          <a:lnTo>
                            <a:pt x="134" y="51"/>
                          </a:lnTo>
                          <a:lnTo>
                            <a:pt x="121" y="65"/>
                          </a:lnTo>
                          <a:lnTo>
                            <a:pt x="115" y="77"/>
                          </a:lnTo>
                          <a:lnTo>
                            <a:pt x="115" y="90"/>
                          </a:lnTo>
                          <a:lnTo>
                            <a:pt x="115" y="109"/>
                          </a:lnTo>
                          <a:lnTo>
                            <a:pt x="0" y="109"/>
                          </a:lnTo>
                          <a:lnTo>
                            <a:pt x="0" y="103"/>
                          </a:lnTo>
                          <a:lnTo>
                            <a:pt x="0" y="97"/>
                          </a:lnTo>
                          <a:lnTo>
                            <a:pt x="0" y="71"/>
                          </a:lnTo>
                          <a:lnTo>
                            <a:pt x="0" y="65"/>
                          </a:lnTo>
                          <a:lnTo>
                            <a:pt x="32" y="58"/>
                          </a:lnTo>
                          <a:lnTo>
                            <a:pt x="57" y="45"/>
                          </a:lnTo>
                          <a:lnTo>
                            <a:pt x="95" y="32"/>
                          </a:lnTo>
                          <a:lnTo>
                            <a:pt x="134" y="19"/>
                          </a:lnTo>
                          <a:lnTo>
                            <a:pt x="166" y="12"/>
                          </a:lnTo>
                          <a:lnTo>
                            <a:pt x="198" y="6"/>
                          </a:lnTo>
                          <a:lnTo>
                            <a:pt x="210" y="6"/>
                          </a:lnTo>
                          <a:lnTo>
                            <a:pt x="217" y="12"/>
                          </a:lnTo>
                          <a:lnTo>
                            <a:pt x="256" y="19"/>
                          </a:lnTo>
                          <a:lnTo>
                            <a:pt x="280" y="19"/>
                          </a:lnTo>
                          <a:lnTo>
                            <a:pt x="434" y="12"/>
                          </a:lnTo>
                          <a:lnTo>
                            <a:pt x="498" y="6"/>
                          </a:lnTo>
                          <a:lnTo>
                            <a:pt x="569" y="0"/>
                          </a:lnTo>
                          <a:lnTo>
                            <a:pt x="600" y="0"/>
                          </a:lnTo>
                          <a:lnTo>
                            <a:pt x="754"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48" name="Freeform 372">
                      <a:extLst>
                        <a:ext uri="{FF2B5EF4-FFF2-40B4-BE49-F238E27FC236}">
                          <a16:creationId xmlns:a16="http://schemas.microsoft.com/office/drawing/2014/main" id="{8B9C164E-3B67-C78F-1C7F-AD1693764D14}"/>
                        </a:ext>
                      </a:extLst>
                    </p:cNvPr>
                    <p:cNvSpPr>
                      <a:spLocks/>
                    </p:cNvSpPr>
                    <p:nvPr/>
                  </p:nvSpPr>
                  <p:spPr bwMode="auto">
                    <a:xfrm>
                      <a:off x="512" y="2031"/>
                      <a:ext cx="794" cy="117"/>
                    </a:xfrm>
                    <a:custGeom>
                      <a:avLst/>
                      <a:gdLst>
                        <a:gd name="T0" fmla="*/ 754 w 794"/>
                        <a:gd name="T1" fmla="*/ 0 h 117"/>
                        <a:gd name="T2" fmla="*/ 786 w 794"/>
                        <a:gd name="T3" fmla="*/ 0 h 117"/>
                        <a:gd name="T4" fmla="*/ 793 w 794"/>
                        <a:gd name="T5" fmla="*/ 12 h 117"/>
                        <a:gd name="T6" fmla="*/ 780 w 794"/>
                        <a:gd name="T7" fmla="*/ 12 h 117"/>
                        <a:gd name="T8" fmla="*/ 780 w 794"/>
                        <a:gd name="T9" fmla="*/ 84 h 117"/>
                        <a:gd name="T10" fmla="*/ 747 w 794"/>
                        <a:gd name="T11" fmla="*/ 116 h 117"/>
                        <a:gd name="T12" fmla="*/ 741 w 794"/>
                        <a:gd name="T13" fmla="*/ 116 h 117"/>
                        <a:gd name="T14" fmla="*/ 735 w 794"/>
                        <a:gd name="T15" fmla="*/ 116 h 117"/>
                        <a:gd name="T16" fmla="*/ 735 w 794"/>
                        <a:gd name="T17" fmla="*/ 103 h 117"/>
                        <a:gd name="T18" fmla="*/ 735 w 794"/>
                        <a:gd name="T19" fmla="*/ 84 h 117"/>
                        <a:gd name="T20" fmla="*/ 728 w 794"/>
                        <a:gd name="T21" fmla="*/ 71 h 117"/>
                        <a:gd name="T22" fmla="*/ 728 w 794"/>
                        <a:gd name="T23" fmla="*/ 58 h 117"/>
                        <a:gd name="T24" fmla="*/ 722 w 794"/>
                        <a:gd name="T25" fmla="*/ 45 h 117"/>
                        <a:gd name="T26" fmla="*/ 710 w 794"/>
                        <a:gd name="T27" fmla="*/ 38 h 117"/>
                        <a:gd name="T28" fmla="*/ 697 w 794"/>
                        <a:gd name="T29" fmla="*/ 32 h 117"/>
                        <a:gd name="T30" fmla="*/ 677 w 794"/>
                        <a:gd name="T31" fmla="*/ 26 h 117"/>
                        <a:gd name="T32" fmla="*/ 658 w 794"/>
                        <a:gd name="T33" fmla="*/ 26 h 117"/>
                        <a:gd name="T34" fmla="*/ 639 w 794"/>
                        <a:gd name="T35" fmla="*/ 26 h 117"/>
                        <a:gd name="T36" fmla="*/ 626 w 794"/>
                        <a:gd name="T37" fmla="*/ 32 h 117"/>
                        <a:gd name="T38" fmla="*/ 619 w 794"/>
                        <a:gd name="T39" fmla="*/ 45 h 117"/>
                        <a:gd name="T40" fmla="*/ 607 w 794"/>
                        <a:gd name="T41" fmla="*/ 51 h 117"/>
                        <a:gd name="T42" fmla="*/ 600 w 794"/>
                        <a:gd name="T43" fmla="*/ 65 h 117"/>
                        <a:gd name="T44" fmla="*/ 594 w 794"/>
                        <a:gd name="T45" fmla="*/ 77 h 117"/>
                        <a:gd name="T46" fmla="*/ 594 w 794"/>
                        <a:gd name="T47" fmla="*/ 90 h 117"/>
                        <a:gd name="T48" fmla="*/ 594 w 794"/>
                        <a:gd name="T49" fmla="*/ 116 h 117"/>
                        <a:gd name="T50" fmla="*/ 243 w 794"/>
                        <a:gd name="T51" fmla="*/ 116 h 117"/>
                        <a:gd name="T52" fmla="*/ 243 w 794"/>
                        <a:gd name="T53" fmla="*/ 97 h 117"/>
                        <a:gd name="T54" fmla="*/ 243 w 794"/>
                        <a:gd name="T55" fmla="*/ 77 h 117"/>
                        <a:gd name="T56" fmla="*/ 236 w 794"/>
                        <a:gd name="T57" fmla="*/ 65 h 117"/>
                        <a:gd name="T58" fmla="*/ 223 w 794"/>
                        <a:gd name="T59" fmla="*/ 58 h 117"/>
                        <a:gd name="T60" fmla="*/ 217 w 794"/>
                        <a:gd name="T61" fmla="*/ 45 h 117"/>
                        <a:gd name="T62" fmla="*/ 204 w 794"/>
                        <a:gd name="T63" fmla="*/ 38 h 117"/>
                        <a:gd name="T64" fmla="*/ 192 w 794"/>
                        <a:gd name="T65" fmla="*/ 32 h 117"/>
                        <a:gd name="T66" fmla="*/ 166 w 794"/>
                        <a:gd name="T67" fmla="*/ 32 h 117"/>
                        <a:gd name="T68" fmla="*/ 160 w 794"/>
                        <a:gd name="T69" fmla="*/ 38 h 117"/>
                        <a:gd name="T70" fmla="*/ 147 w 794"/>
                        <a:gd name="T71" fmla="*/ 45 h 117"/>
                        <a:gd name="T72" fmla="*/ 134 w 794"/>
                        <a:gd name="T73" fmla="*/ 51 h 117"/>
                        <a:gd name="T74" fmla="*/ 121 w 794"/>
                        <a:gd name="T75" fmla="*/ 65 h 117"/>
                        <a:gd name="T76" fmla="*/ 115 w 794"/>
                        <a:gd name="T77" fmla="*/ 77 h 117"/>
                        <a:gd name="T78" fmla="*/ 115 w 794"/>
                        <a:gd name="T79" fmla="*/ 90 h 117"/>
                        <a:gd name="T80" fmla="*/ 115 w 794"/>
                        <a:gd name="T81" fmla="*/ 109 h 117"/>
                        <a:gd name="T82" fmla="*/ 0 w 794"/>
                        <a:gd name="T83" fmla="*/ 109 h 117"/>
                        <a:gd name="T84" fmla="*/ 0 w 794"/>
                        <a:gd name="T85" fmla="*/ 103 h 117"/>
                        <a:gd name="T86" fmla="*/ 0 w 794"/>
                        <a:gd name="T87" fmla="*/ 97 h 117"/>
                        <a:gd name="T88" fmla="*/ 0 w 794"/>
                        <a:gd name="T89" fmla="*/ 71 h 117"/>
                        <a:gd name="T90" fmla="*/ 0 w 794"/>
                        <a:gd name="T91" fmla="*/ 65 h 117"/>
                        <a:gd name="T92" fmla="*/ 32 w 794"/>
                        <a:gd name="T93" fmla="*/ 58 h 117"/>
                        <a:gd name="T94" fmla="*/ 57 w 794"/>
                        <a:gd name="T95" fmla="*/ 45 h 117"/>
                        <a:gd name="T96" fmla="*/ 95 w 794"/>
                        <a:gd name="T97" fmla="*/ 32 h 117"/>
                        <a:gd name="T98" fmla="*/ 134 w 794"/>
                        <a:gd name="T99" fmla="*/ 19 h 117"/>
                        <a:gd name="T100" fmla="*/ 166 w 794"/>
                        <a:gd name="T101" fmla="*/ 12 h 117"/>
                        <a:gd name="T102" fmla="*/ 198 w 794"/>
                        <a:gd name="T103" fmla="*/ 6 h 117"/>
                        <a:gd name="T104" fmla="*/ 210 w 794"/>
                        <a:gd name="T105" fmla="*/ 6 h 117"/>
                        <a:gd name="T106" fmla="*/ 217 w 794"/>
                        <a:gd name="T107" fmla="*/ 12 h 117"/>
                        <a:gd name="T108" fmla="*/ 256 w 794"/>
                        <a:gd name="T109" fmla="*/ 19 h 117"/>
                        <a:gd name="T110" fmla="*/ 280 w 794"/>
                        <a:gd name="T111" fmla="*/ 19 h 117"/>
                        <a:gd name="T112" fmla="*/ 434 w 794"/>
                        <a:gd name="T113" fmla="*/ 12 h 117"/>
                        <a:gd name="T114" fmla="*/ 498 w 794"/>
                        <a:gd name="T115" fmla="*/ 6 h 117"/>
                        <a:gd name="T116" fmla="*/ 569 w 794"/>
                        <a:gd name="T117" fmla="*/ 0 h 117"/>
                        <a:gd name="T118" fmla="*/ 600 w 794"/>
                        <a:gd name="T119" fmla="*/ 0 h 117"/>
                        <a:gd name="T120" fmla="*/ 754 w 794"/>
                        <a:gd name="T12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4" h="117">
                          <a:moveTo>
                            <a:pt x="754" y="0"/>
                          </a:moveTo>
                          <a:lnTo>
                            <a:pt x="786" y="0"/>
                          </a:lnTo>
                          <a:lnTo>
                            <a:pt x="793" y="12"/>
                          </a:lnTo>
                          <a:lnTo>
                            <a:pt x="780" y="12"/>
                          </a:lnTo>
                          <a:lnTo>
                            <a:pt x="780" y="84"/>
                          </a:lnTo>
                          <a:lnTo>
                            <a:pt x="747" y="116"/>
                          </a:lnTo>
                          <a:lnTo>
                            <a:pt x="741" y="116"/>
                          </a:lnTo>
                          <a:lnTo>
                            <a:pt x="735" y="116"/>
                          </a:lnTo>
                          <a:lnTo>
                            <a:pt x="735" y="103"/>
                          </a:lnTo>
                          <a:lnTo>
                            <a:pt x="735" y="84"/>
                          </a:lnTo>
                          <a:lnTo>
                            <a:pt x="728" y="71"/>
                          </a:lnTo>
                          <a:lnTo>
                            <a:pt x="728" y="58"/>
                          </a:lnTo>
                          <a:lnTo>
                            <a:pt x="722" y="45"/>
                          </a:lnTo>
                          <a:lnTo>
                            <a:pt x="710" y="38"/>
                          </a:lnTo>
                          <a:lnTo>
                            <a:pt x="697" y="32"/>
                          </a:lnTo>
                          <a:lnTo>
                            <a:pt x="677" y="26"/>
                          </a:lnTo>
                          <a:lnTo>
                            <a:pt x="658" y="26"/>
                          </a:lnTo>
                          <a:lnTo>
                            <a:pt x="639" y="26"/>
                          </a:lnTo>
                          <a:lnTo>
                            <a:pt x="626" y="32"/>
                          </a:lnTo>
                          <a:lnTo>
                            <a:pt x="619" y="45"/>
                          </a:lnTo>
                          <a:lnTo>
                            <a:pt x="607" y="51"/>
                          </a:lnTo>
                          <a:lnTo>
                            <a:pt x="600" y="65"/>
                          </a:lnTo>
                          <a:lnTo>
                            <a:pt x="594" y="77"/>
                          </a:lnTo>
                          <a:lnTo>
                            <a:pt x="594" y="90"/>
                          </a:lnTo>
                          <a:lnTo>
                            <a:pt x="594" y="116"/>
                          </a:lnTo>
                          <a:lnTo>
                            <a:pt x="243" y="116"/>
                          </a:lnTo>
                          <a:lnTo>
                            <a:pt x="243" y="97"/>
                          </a:lnTo>
                          <a:lnTo>
                            <a:pt x="243" y="77"/>
                          </a:lnTo>
                          <a:lnTo>
                            <a:pt x="236" y="65"/>
                          </a:lnTo>
                          <a:lnTo>
                            <a:pt x="223" y="58"/>
                          </a:lnTo>
                          <a:lnTo>
                            <a:pt x="217" y="45"/>
                          </a:lnTo>
                          <a:lnTo>
                            <a:pt x="204" y="38"/>
                          </a:lnTo>
                          <a:lnTo>
                            <a:pt x="192" y="32"/>
                          </a:lnTo>
                          <a:lnTo>
                            <a:pt x="166" y="32"/>
                          </a:lnTo>
                          <a:lnTo>
                            <a:pt x="160" y="38"/>
                          </a:lnTo>
                          <a:lnTo>
                            <a:pt x="147" y="45"/>
                          </a:lnTo>
                          <a:lnTo>
                            <a:pt x="134" y="51"/>
                          </a:lnTo>
                          <a:lnTo>
                            <a:pt x="121" y="65"/>
                          </a:lnTo>
                          <a:lnTo>
                            <a:pt x="115" y="77"/>
                          </a:lnTo>
                          <a:lnTo>
                            <a:pt x="115" y="90"/>
                          </a:lnTo>
                          <a:lnTo>
                            <a:pt x="115" y="109"/>
                          </a:lnTo>
                          <a:lnTo>
                            <a:pt x="0" y="109"/>
                          </a:lnTo>
                          <a:lnTo>
                            <a:pt x="0" y="103"/>
                          </a:lnTo>
                          <a:lnTo>
                            <a:pt x="0" y="97"/>
                          </a:lnTo>
                          <a:lnTo>
                            <a:pt x="0" y="71"/>
                          </a:lnTo>
                          <a:lnTo>
                            <a:pt x="0" y="65"/>
                          </a:lnTo>
                          <a:lnTo>
                            <a:pt x="32" y="58"/>
                          </a:lnTo>
                          <a:lnTo>
                            <a:pt x="57" y="45"/>
                          </a:lnTo>
                          <a:lnTo>
                            <a:pt x="95" y="32"/>
                          </a:lnTo>
                          <a:lnTo>
                            <a:pt x="134" y="19"/>
                          </a:lnTo>
                          <a:lnTo>
                            <a:pt x="166" y="12"/>
                          </a:lnTo>
                          <a:lnTo>
                            <a:pt x="198" y="6"/>
                          </a:lnTo>
                          <a:lnTo>
                            <a:pt x="210" y="6"/>
                          </a:lnTo>
                          <a:lnTo>
                            <a:pt x="217" y="12"/>
                          </a:lnTo>
                          <a:lnTo>
                            <a:pt x="256" y="19"/>
                          </a:lnTo>
                          <a:lnTo>
                            <a:pt x="280" y="19"/>
                          </a:lnTo>
                          <a:lnTo>
                            <a:pt x="434" y="12"/>
                          </a:lnTo>
                          <a:lnTo>
                            <a:pt x="498" y="6"/>
                          </a:lnTo>
                          <a:lnTo>
                            <a:pt x="569" y="0"/>
                          </a:lnTo>
                          <a:lnTo>
                            <a:pt x="600" y="0"/>
                          </a:lnTo>
                          <a:lnTo>
                            <a:pt x="754"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49" name="Freeform 373">
                      <a:extLst>
                        <a:ext uri="{FF2B5EF4-FFF2-40B4-BE49-F238E27FC236}">
                          <a16:creationId xmlns:a16="http://schemas.microsoft.com/office/drawing/2014/main" id="{D1E565E5-0B69-16C8-90A0-477C93B6DF02}"/>
                        </a:ext>
                      </a:extLst>
                    </p:cNvPr>
                    <p:cNvSpPr>
                      <a:spLocks/>
                    </p:cNvSpPr>
                    <p:nvPr/>
                  </p:nvSpPr>
                  <p:spPr bwMode="auto">
                    <a:xfrm>
                      <a:off x="512" y="2024"/>
                      <a:ext cx="799" cy="129"/>
                    </a:xfrm>
                    <a:custGeom>
                      <a:avLst/>
                      <a:gdLst>
                        <a:gd name="T0" fmla="*/ 759 w 799"/>
                        <a:gd name="T1" fmla="*/ 0 h 129"/>
                        <a:gd name="T2" fmla="*/ 791 w 799"/>
                        <a:gd name="T3" fmla="*/ 0 h 129"/>
                        <a:gd name="T4" fmla="*/ 798 w 799"/>
                        <a:gd name="T5" fmla="*/ 20 h 129"/>
                        <a:gd name="T6" fmla="*/ 785 w 799"/>
                        <a:gd name="T7" fmla="*/ 20 h 129"/>
                        <a:gd name="T8" fmla="*/ 785 w 799"/>
                        <a:gd name="T9" fmla="*/ 94 h 129"/>
                        <a:gd name="T10" fmla="*/ 752 w 799"/>
                        <a:gd name="T11" fmla="*/ 128 h 129"/>
                        <a:gd name="T12" fmla="*/ 746 w 799"/>
                        <a:gd name="T13" fmla="*/ 128 h 129"/>
                        <a:gd name="T14" fmla="*/ 740 w 799"/>
                        <a:gd name="T15" fmla="*/ 128 h 129"/>
                        <a:gd name="T16" fmla="*/ 740 w 799"/>
                        <a:gd name="T17" fmla="*/ 114 h 129"/>
                        <a:gd name="T18" fmla="*/ 740 w 799"/>
                        <a:gd name="T19" fmla="*/ 94 h 129"/>
                        <a:gd name="T20" fmla="*/ 733 w 799"/>
                        <a:gd name="T21" fmla="*/ 81 h 129"/>
                        <a:gd name="T22" fmla="*/ 733 w 799"/>
                        <a:gd name="T23" fmla="*/ 67 h 129"/>
                        <a:gd name="T24" fmla="*/ 720 w 799"/>
                        <a:gd name="T25" fmla="*/ 54 h 129"/>
                        <a:gd name="T26" fmla="*/ 714 w 799"/>
                        <a:gd name="T27" fmla="*/ 47 h 129"/>
                        <a:gd name="T28" fmla="*/ 701 w 799"/>
                        <a:gd name="T29" fmla="*/ 40 h 129"/>
                        <a:gd name="T30" fmla="*/ 682 w 799"/>
                        <a:gd name="T31" fmla="*/ 33 h 129"/>
                        <a:gd name="T32" fmla="*/ 656 w 799"/>
                        <a:gd name="T33" fmla="*/ 33 h 129"/>
                        <a:gd name="T34" fmla="*/ 643 w 799"/>
                        <a:gd name="T35" fmla="*/ 33 h 129"/>
                        <a:gd name="T36" fmla="*/ 630 w 799"/>
                        <a:gd name="T37" fmla="*/ 40 h 129"/>
                        <a:gd name="T38" fmla="*/ 624 w 799"/>
                        <a:gd name="T39" fmla="*/ 47 h 129"/>
                        <a:gd name="T40" fmla="*/ 611 w 799"/>
                        <a:gd name="T41" fmla="*/ 61 h 129"/>
                        <a:gd name="T42" fmla="*/ 604 w 799"/>
                        <a:gd name="T43" fmla="*/ 74 h 129"/>
                        <a:gd name="T44" fmla="*/ 598 w 799"/>
                        <a:gd name="T45" fmla="*/ 88 h 129"/>
                        <a:gd name="T46" fmla="*/ 591 w 799"/>
                        <a:gd name="T47" fmla="*/ 101 h 129"/>
                        <a:gd name="T48" fmla="*/ 591 w 799"/>
                        <a:gd name="T49" fmla="*/ 121 h 129"/>
                        <a:gd name="T50" fmla="*/ 244 w 799"/>
                        <a:gd name="T51" fmla="*/ 128 h 129"/>
                        <a:gd name="T52" fmla="*/ 244 w 799"/>
                        <a:gd name="T53" fmla="*/ 108 h 129"/>
                        <a:gd name="T54" fmla="*/ 244 w 799"/>
                        <a:gd name="T55" fmla="*/ 88 h 129"/>
                        <a:gd name="T56" fmla="*/ 238 w 799"/>
                        <a:gd name="T57" fmla="*/ 74 h 129"/>
                        <a:gd name="T58" fmla="*/ 225 w 799"/>
                        <a:gd name="T59" fmla="*/ 67 h 129"/>
                        <a:gd name="T60" fmla="*/ 212 w 799"/>
                        <a:gd name="T61" fmla="*/ 54 h 129"/>
                        <a:gd name="T62" fmla="*/ 199 w 799"/>
                        <a:gd name="T63" fmla="*/ 47 h 129"/>
                        <a:gd name="T64" fmla="*/ 193 w 799"/>
                        <a:gd name="T65" fmla="*/ 40 h 129"/>
                        <a:gd name="T66" fmla="*/ 167 w 799"/>
                        <a:gd name="T67" fmla="*/ 40 h 129"/>
                        <a:gd name="T68" fmla="*/ 154 w 799"/>
                        <a:gd name="T69" fmla="*/ 47 h 129"/>
                        <a:gd name="T70" fmla="*/ 141 w 799"/>
                        <a:gd name="T71" fmla="*/ 47 h 129"/>
                        <a:gd name="T72" fmla="*/ 135 w 799"/>
                        <a:gd name="T73" fmla="*/ 61 h 129"/>
                        <a:gd name="T74" fmla="*/ 122 w 799"/>
                        <a:gd name="T75" fmla="*/ 74 h 129"/>
                        <a:gd name="T76" fmla="*/ 115 w 799"/>
                        <a:gd name="T77" fmla="*/ 88 h 129"/>
                        <a:gd name="T78" fmla="*/ 115 w 799"/>
                        <a:gd name="T79" fmla="*/ 101 h 129"/>
                        <a:gd name="T80" fmla="*/ 115 w 799"/>
                        <a:gd name="T81" fmla="*/ 121 h 129"/>
                        <a:gd name="T82" fmla="*/ 0 w 799"/>
                        <a:gd name="T83" fmla="*/ 121 h 129"/>
                        <a:gd name="T84" fmla="*/ 0 w 799"/>
                        <a:gd name="T85" fmla="*/ 114 h 129"/>
                        <a:gd name="T86" fmla="*/ 0 w 799"/>
                        <a:gd name="T87" fmla="*/ 108 h 129"/>
                        <a:gd name="T88" fmla="*/ 0 w 799"/>
                        <a:gd name="T89" fmla="*/ 81 h 129"/>
                        <a:gd name="T90" fmla="*/ 0 w 799"/>
                        <a:gd name="T91" fmla="*/ 74 h 129"/>
                        <a:gd name="T92" fmla="*/ 25 w 799"/>
                        <a:gd name="T93" fmla="*/ 61 h 129"/>
                        <a:gd name="T94" fmla="*/ 57 w 799"/>
                        <a:gd name="T95" fmla="*/ 47 h 129"/>
                        <a:gd name="T96" fmla="*/ 90 w 799"/>
                        <a:gd name="T97" fmla="*/ 40 h 129"/>
                        <a:gd name="T98" fmla="*/ 135 w 799"/>
                        <a:gd name="T99" fmla="*/ 27 h 129"/>
                        <a:gd name="T100" fmla="*/ 167 w 799"/>
                        <a:gd name="T101" fmla="*/ 20 h 129"/>
                        <a:gd name="T102" fmla="*/ 199 w 799"/>
                        <a:gd name="T103" fmla="*/ 13 h 129"/>
                        <a:gd name="T104" fmla="*/ 212 w 799"/>
                        <a:gd name="T105" fmla="*/ 13 h 129"/>
                        <a:gd name="T106" fmla="*/ 219 w 799"/>
                        <a:gd name="T107" fmla="*/ 20 h 129"/>
                        <a:gd name="T108" fmla="*/ 257 w 799"/>
                        <a:gd name="T109" fmla="*/ 27 h 129"/>
                        <a:gd name="T110" fmla="*/ 282 w 799"/>
                        <a:gd name="T111" fmla="*/ 27 h 129"/>
                        <a:gd name="T112" fmla="*/ 430 w 799"/>
                        <a:gd name="T113" fmla="*/ 20 h 129"/>
                        <a:gd name="T114" fmla="*/ 501 w 799"/>
                        <a:gd name="T115" fmla="*/ 13 h 129"/>
                        <a:gd name="T116" fmla="*/ 572 w 799"/>
                        <a:gd name="T117" fmla="*/ 6 h 129"/>
                        <a:gd name="T118" fmla="*/ 604 w 799"/>
                        <a:gd name="T119" fmla="*/ 0 h 129"/>
                        <a:gd name="T120" fmla="*/ 759 w 799"/>
                        <a:gd name="T12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9" h="129">
                          <a:moveTo>
                            <a:pt x="759" y="0"/>
                          </a:moveTo>
                          <a:lnTo>
                            <a:pt x="791" y="0"/>
                          </a:lnTo>
                          <a:lnTo>
                            <a:pt x="798" y="20"/>
                          </a:lnTo>
                          <a:lnTo>
                            <a:pt x="785" y="20"/>
                          </a:lnTo>
                          <a:lnTo>
                            <a:pt x="785" y="94"/>
                          </a:lnTo>
                          <a:lnTo>
                            <a:pt x="752" y="128"/>
                          </a:lnTo>
                          <a:lnTo>
                            <a:pt x="746" y="128"/>
                          </a:lnTo>
                          <a:lnTo>
                            <a:pt x="740" y="128"/>
                          </a:lnTo>
                          <a:lnTo>
                            <a:pt x="740" y="114"/>
                          </a:lnTo>
                          <a:lnTo>
                            <a:pt x="740" y="94"/>
                          </a:lnTo>
                          <a:lnTo>
                            <a:pt x="733" y="81"/>
                          </a:lnTo>
                          <a:lnTo>
                            <a:pt x="733" y="67"/>
                          </a:lnTo>
                          <a:lnTo>
                            <a:pt x="720" y="54"/>
                          </a:lnTo>
                          <a:lnTo>
                            <a:pt x="714" y="47"/>
                          </a:lnTo>
                          <a:lnTo>
                            <a:pt x="701" y="40"/>
                          </a:lnTo>
                          <a:lnTo>
                            <a:pt x="682" y="33"/>
                          </a:lnTo>
                          <a:lnTo>
                            <a:pt x="656" y="33"/>
                          </a:lnTo>
                          <a:lnTo>
                            <a:pt x="643" y="33"/>
                          </a:lnTo>
                          <a:lnTo>
                            <a:pt x="630" y="40"/>
                          </a:lnTo>
                          <a:lnTo>
                            <a:pt x="624" y="47"/>
                          </a:lnTo>
                          <a:lnTo>
                            <a:pt x="611" y="61"/>
                          </a:lnTo>
                          <a:lnTo>
                            <a:pt x="604" y="74"/>
                          </a:lnTo>
                          <a:lnTo>
                            <a:pt x="598" y="88"/>
                          </a:lnTo>
                          <a:lnTo>
                            <a:pt x="591" y="101"/>
                          </a:lnTo>
                          <a:lnTo>
                            <a:pt x="591" y="121"/>
                          </a:lnTo>
                          <a:lnTo>
                            <a:pt x="244" y="128"/>
                          </a:lnTo>
                          <a:lnTo>
                            <a:pt x="244" y="108"/>
                          </a:lnTo>
                          <a:lnTo>
                            <a:pt x="244" y="88"/>
                          </a:lnTo>
                          <a:lnTo>
                            <a:pt x="238" y="74"/>
                          </a:lnTo>
                          <a:lnTo>
                            <a:pt x="225" y="67"/>
                          </a:lnTo>
                          <a:lnTo>
                            <a:pt x="212" y="54"/>
                          </a:lnTo>
                          <a:lnTo>
                            <a:pt x="199" y="47"/>
                          </a:lnTo>
                          <a:lnTo>
                            <a:pt x="193" y="40"/>
                          </a:lnTo>
                          <a:lnTo>
                            <a:pt x="167" y="40"/>
                          </a:lnTo>
                          <a:lnTo>
                            <a:pt x="154" y="47"/>
                          </a:lnTo>
                          <a:lnTo>
                            <a:pt x="141" y="47"/>
                          </a:lnTo>
                          <a:lnTo>
                            <a:pt x="135" y="61"/>
                          </a:lnTo>
                          <a:lnTo>
                            <a:pt x="122" y="74"/>
                          </a:lnTo>
                          <a:lnTo>
                            <a:pt x="115" y="88"/>
                          </a:lnTo>
                          <a:lnTo>
                            <a:pt x="115" y="101"/>
                          </a:lnTo>
                          <a:lnTo>
                            <a:pt x="115" y="121"/>
                          </a:lnTo>
                          <a:lnTo>
                            <a:pt x="0" y="121"/>
                          </a:lnTo>
                          <a:lnTo>
                            <a:pt x="0" y="114"/>
                          </a:lnTo>
                          <a:lnTo>
                            <a:pt x="0" y="108"/>
                          </a:lnTo>
                          <a:lnTo>
                            <a:pt x="0" y="81"/>
                          </a:lnTo>
                          <a:lnTo>
                            <a:pt x="0" y="74"/>
                          </a:lnTo>
                          <a:lnTo>
                            <a:pt x="25" y="61"/>
                          </a:lnTo>
                          <a:lnTo>
                            <a:pt x="57" y="47"/>
                          </a:lnTo>
                          <a:lnTo>
                            <a:pt x="90" y="40"/>
                          </a:lnTo>
                          <a:lnTo>
                            <a:pt x="135" y="27"/>
                          </a:lnTo>
                          <a:lnTo>
                            <a:pt x="167" y="20"/>
                          </a:lnTo>
                          <a:lnTo>
                            <a:pt x="199" y="13"/>
                          </a:lnTo>
                          <a:lnTo>
                            <a:pt x="212" y="13"/>
                          </a:lnTo>
                          <a:lnTo>
                            <a:pt x="219" y="20"/>
                          </a:lnTo>
                          <a:lnTo>
                            <a:pt x="257" y="27"/>
                          </a:lnTo>
                          <a:lnTo>
                            <a:pt x="282" y="27"/>
                          </a:lnTo>
                          <a:lnTo>
                            <a:pt x="430" y="20"/>
                          </a:lnTo>
                          <a:lnTo>
                            <a:pt x="501" y="13"/>
                          </a:lnTo>
                          <a:lnTo>
                            <a:pt x="572" y="6"/>
                          </a:lnTo>
                          <a:lnTo>
                            <a:pt x="604" y="0"/>
                          </a:lnTo>
                          <a:lnTo>
                            <a:pt x="759"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50" name="Freeform 374">
                      <a:extLst>
                        <a:ext uri="{FF2B5EF4-FFF2-40B4-BE49-F238E27FC236}">
                          <a16:creationId xmlns:a16="http://schemas.microsoft.com/office/drawing/2014/main" id="{1194D996-A674-BFE7-A878-0520203A2F72}"/>
                        </a:ext>
                      </a:extLst>
                    </p:cNvPr>
                    <p:cNvSpPr>
                      <a:spLocks/>
                    </p:cNvSpPr>
                    <p:nvPr/>
                  </p:nvSpPr>
                  <p:spPr bwMode="auto">
                    <a:xfrm>
                      <a:off x="827" y="2038"/>
                      <a:ext cx="157" cy="110"/>
                    </a:xfrm>
                    <a:custGeom>
                      <a:avLst/>
                      <a:gdLst>
                        <a:gd name="T0" fmla="*/ 156 w 157"/>
                        <a:gd name="T1" fmla="*/ 0 h 110"/>
                        <a:gd name="T2" fmla="*/ 156 w 157"/>
                        <a:gd name="T3" fmla="*/ 109 h 110"/>
                        <a:gd name="T4" fmla="*/ 0 w 157"/>
                        <a:gd name="T5" fmla="*/ 109 h 110"/>
                        <a:gd name="T6" fmla="*/ 0 w 157"/>
                        <a:gd name="T7" fmla="*/ 12 h 110"/>
                        <a:gd name="T8" fmla="*/ 18 w 157"/>
                        <a:gd name="T9" fmla="*/ 12 h 110"/>
                        <a:gd name="T10" fmla="*/ 49 w 157"/>
                        <a:gd name="T11" fmla="*/ 6 h 110"/>
                        <a:gd name="T12" fmla="*/ 74 w 157"/>
                        <a:gd name="T13" fmla="*/ 6 h 110"/>
                        <a:gd name="T14" fmla="*/ 99 w 157"/>
                        <a:gd name="T15" fmla="*/ 6 h 110"/>
                        <a:gd name="T16" fmla="*/ 118 w 157"/>
                        <a:gd name="T17" fmla="*/ 6 h 110"/>
                        <a:gd name="T18" fmla="*/ 137 w 157"/>
                        <a:gd name="T19" fmla="*/ 0 h 110"/>
                        <a:gd name="T20" fmla="*/ 156 w 157"/>
                        <a:gd name="T21"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10">
                          <a:moveTo>
                            <a:pt x="156" y="0"/>
                          </a:moveTo>
                          <a:lnTo>
                            <a:pt x="156" y="109"/>
                          </a:lnTo>
                          <a:lnTo>
                            <a:pt x="0" y="109"/>
                          </a:lnTo>
                          <a:lnTo>
                            <a:pt x="0" y="12"/>
                          </a:lnTo>
                          <a:lnTo>
                            <a:pt x="18" y="12"/>
                          </a:lnTo>
                          <a:lnTo>
                            <a:pt x="49" y="6"/>
                          </a:lnTo>
                          <a:lnTo>
                            <a:pt x="74" y="6"/>
                          </a:lnTo>
                          <a:lnTo>
                            <a:pt x="99" y="6"/>
                          </a:lnTo>
                          <a:lnTo>
                            <a:pt x="118" y="6"/>
                          </a:lnTo>
                          <a:lnTo>
                            <a:pt x="137" y="0"/>
                          </a:lnTo>
                          <a:lnTo>
                            <a:pt x="156"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51" name="Freeform 375">
                      <a:extLst>
                        <a:ext uri="{FF2B5EF4-FFF2-40B4-BE49-F238E27FC236}">
                          <a16:creationId xmlns:a16="http://schemas.microsoft.com/office/drawing/2014/main" id="{85FFE2D1-7588-3382-AEF0-38085DC1A270}"/>
                        </a:ext>
                      </a:extLst>
                    </p:cNvPr>
                    <p:cNvSpPr>
                      <a:spLocks/>
                    </p:cNvSpPr>
                    <p:nvPr/>
                  </p:nvSpPr>
                  <p:spPr bwMode="auto">
                    <a:xfrm>
                      <a:off x="827" y="2038"/>
                      <a:ext cx="157" cy="110"/>
                    </a:xfrm>
                    <a:custGeom>
                      <a:avLst/>
                      <a:gdLst>
                        <a:gd name="T0" fmla="*/ 156 w 157"/>
                        <a:gd name="T1" fmla="*/ 0 h 110"/>
                        <a:gd name="T2" fmla="*/ 156 w 157"/>
                        <a:gd name="T3" fmla="*/ 109 h 110"/>
                        <a:gd name="T4" fmla="*/ 0 w 157"/>
                        <a:gd name="T5" fmla="*/ 109 h 110"/>
                        <a:gd name="T6" fmla="*/ 0 w 157"/>
                        <a:gd name="T7" fmla="*/ 12 h 110"/>
                        <a:gd name="T8" fmla="*/ 18 w 157"/>
                        <a:gd name="T9" fmla="*/ 12 h 110"/>
                        <a:gd name="T10" fmla="*/ 49 w 157"/>
                        <a:gd name="T11" fmla="*/ 6 h 110"/>
                        <a:gd name="T12" fmla="*/ 74 w 157"/>
                        <a:gd name="T13" fmla="*/ 6 h 110"/>
                        <a:gd name="T14" fmla="*/ 99 w 157"/>
                        <a:gd name="T15" fmla="*/ 6 h 110"/>
                        <a:gd name="T16" fmla="*/ 118 w 157"/>
                        <a:gd name="T17" fmla="*/ 6 h 110"/>
                        <a:gd name="T18" fmla="*/ 137 w 157"/>
                        <a:gd name="T19" fmla="*/ 0 h 110"/>
                        <a:gd name="T20" fmla="*/ 156 w 157"/>
                        <a:gd name="T21"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10">
                          <a:moveTo>
                            <a:pt x="156" y="0"/>
                          </a:moveTo>
                          <a:lnTo>
                            <a:pt x="156" y="109"/>
                          </a:lnTo>
                          <a:lnTo>
                            <a:pt x="0" y="109"/>
                          </a:lnTo>
                          <a:lnTo>
                            <a:pt x="0" y="12"/>
                          </a:lnTo>
                          <a:lnTo>
                            <a:pt x="18" y="12"/>
                          </a:lnTo>
                          <a:lnTo>
                            <a:pt x="49" y="6"/>
                          </a:lnTo>
                          <a:lnTo>
                            <a:pt x="74" y="6"/>
                          </a:lnTo>
                          <a:lnTo>
                            <a:pt x="99" y="6"/>
                          </a:lnTo>
                          <a:lnTo>
                            <a:pt x="118" y="6"/>
                          </a:lnTo>
                          <a:lnTo>
                            <a:pt x="137" y="0"/>
                          </a:lnTo>
                          <a:lnTo>
                            <a:pt x="156"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52" name="Freeform 376">
                      <a:extLst>
                        <a:ext uri="{FF2B5EF4-FFF2-40B4-BE49-F238E27FC236}">
                          <a16:creationId xmlns:a16="http://schemas.microsoft.com/office/drawing/2014/main" id="{152B7D31-48B0-0788-B8D5-1593EEF38B37}"/>
                        </a:ext>
                      </a:extLst>
                    </p:cNvPr>
                    <p:cNvSpPr>
                      <a:spLocks/>
                    </p:cNvSpPr>
                    <p:nvPr/>
                  </p:nvSpPr>
                  <p:spPr bwMode="auto">
                    <a:xfrm>
                      <a:off x="827" y="2038"/>
                      <a:ext cx="162" cy="115"/>
                    </a:xfrm>
                    <a:custGeom>
                      <a:avLst/>
                      <a:gdLst>
                        <a:gd name="T0" fmla="*/ 161 w 162"/>
                        <a:gd name="T1" fmla="*/ 0 h 115"/>
                        <a:gd name="T2" fmla="*/ 161 w 162"/>
                        <a:gd name="T3" fmla="*/ 114 h 115"/>
                        <a:gd name="T4" fmla="*/ 0 w 162"/>
                        <a:gd name="T5" fmla="*/ 114 h 115"/>
                        <a:gd name="T6" fmla="*/ 0 w 162"/>
                        <a:gd name="T7" fmla="*/ 13 h 115"/>
                        <a:gd name="T8" fmla="*/ 19 w 162"/>
                        <a:gd name="T9" fmla="*/ 13 h 115"/>
                        <a:gd name="T10" fmla="*/ 51 w 162"/>
                        <a:gd name="T11" fmla="*/ 6 h 115"/>
                        <a:gd name="T12" fmla="*/ 77 w 162"/>
                        <a:gd name="T13" fmla="*/ 6 h 115"/>
                        <a:gd name="T14" fmla="*/ 103 w 162"/>
                        <a:gd name="T15" fmla="*/ 6 h 115"/>
                        <a:gd name="T16" fmla="*/ 115 w 162"/>
                        <a:gd name="T17" fmla="*/ 6 h 115"/>
                        <a:gd name="T18" fmla="*/ 141 w 162"/>
                        <a:gd name="T19" fmla="*/ 0 h 115"/>
                        <a:gd name="T20" fmla="*/ 161 w 162"/>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115">
                          <a:moveTo>
                            <a:pt x="161" y="0"/>
                          </a:moveTo>
                          <a:lnTo>
                            <a:pt x="161" y="114"/>
                          </a:lnTo>
                          <a:lnTo>
                            <a:pt x="0" y="114"/>
                          </a:lnTo>
                          <a:lnTo>
                            <a:pt x="0" y="13"/>
                          </a:lnTo>
                          <a:lnTo>
                            <a:pt x="19" y="13"/>
                          </a:lnTo>
                          <a:lnTo>
                            <a:pt x="51" y="6"/>
                          </a:lnTo>
                          <a:lnTo>
                            <a:pt x="77" y="6"/>
                          </a:lnTo>
                          <a:lnTo>
                            <a:pt x="103" y="6"/>
                          </a:lnTo>
                          <a:lnTo>
                            <a:pt x="115" y="6"/>
                          </a:lnTo>
                          <a:lnTo>
                            <a:pt x="141" y="0"/>
                          </a:lnTo>
                          <a:lnTo>
                            <a:pt x="161"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153" name="Group 377">
                      <a:extLst>
                        <a:ext uri="{FF2B5EF4-FFF2-40B4-BE49-F238E27FC236}">
                          <a16:creationId xmlns:a16="http://schemas.microsoft.com/office/drawing/2014/main" id="{E5D3DC8B-FDCE-2374-EC0F-7360696E865B}"/>
                        </a:ext>
                      </a:extLst>
                    </p:cNvPr>
                    <p:cNvGrpSpPr>
                      <a:grpSpLocks/>
                    </p:cNvGrpSpPr>
                    <p:nvPr/>
                  </p:nvGrpSpPr>
                  <p:grpSpPr bwMode="auto">
                    <a:xfrm>
                      <a:off x="846" y="2008"/>
                      <a:ext cx="270" cy="125"/>
                      <a:chOff x="846" y="2008"/>
                      <a:chExt cx="270" cy="125"/>
                    </a:xfrm>
                  </p:grpSpPr>
                  <p:sp>
                    <p:nvSpPr>
                      <p:cNvPr id="76154" name="Oval 378">
                        <a:extLst>
                          <a:ext uri="{FF2B5EF4-FFF2-40B4-BE49-F238E27FC236}">
                            <a16:creationId xmlns:a16="http://schemas.microsoft.com/office/drawing/2014/main" id="{13EB81C3-9F32-5E23-A8CC-ECB5F1955B5C}"/>
                          </a:ext>
                        </a:extLst>
                      </p:cNvPr>
                      <p:cNvSpPr>
                        <a:spLocks noChangeArrowheads="1"/>
                      </p:cNvSpPr>
                      <p:nvPr/>
                    </p:nvSpPr>
                    <p:spPr bwMode="auto">
                      <a:xfrm>
                        <a:off x="1088" y="2008"/>
                        <a:ext cx="20" cy="8"/>
                      </a:xfrm>
                      <a:prstGeom prst="ellipse">
                        <a:avLst/>
                      </a:prstGeom>
                      <a:solidFill>
                        <a:srgbClr val="800000"/>
                      </a:solidFill>
                      <a:ln w="1270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155" name="Oval 379">
                        <a:extLst>
                          <a:ext uri="{FF2B5EF4-FFF2-40B4-BE49-F238E27FC236}">
                            <a16:creationId xmlns:a16="http://schemas.microsoft.com/office/drawing/2014/main" id="{495615E0-98CE-FD4F-D73C-DE629788959C}"/>
                          </a:ext>
                        </a:extLst>
                      </p:cNvPr>
                      <p:cNvSpPr>
                        <a:spLocks noChangeArrowheads="1"/>
                      </p:cNvSpPr>
                      <p:nvPr/>
                    </p:nvSpPr>
                    <p:spPr bwMode="auto">
                      <a:xfrm>
                        <a:off x="1108" y="2015"/>
                        <a:ext cx="8" cy="8"/>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6156" name="Group 380">
                        <a:extLst>
                          <a:ext uri="{FF2B5EF4-FFF2-40B4-BE49-F238E27FC236}">
                            <a16:creationId xmlns:a16="http://schemas.microsoft.com/office/drawing/2014/main" id="{73B241D6-05D7-CE5B-9644-51FEC7400B97}"/>
                          </a:ext>
                        </a:extLst>
                      </p:cNvPr>
                      <p:cNvGrpSpPr>
                        <a:grpSpLocks/>
                      </p:cNvGrpSpPr>
                      <p:nvPr/>
                    </p:nvGrpSpPr>
                    <p:grpSpPr bwMode="auto">
                      <a:xfrm>
                        <a:off x="846" y="2051"/>
                        <a:ext cx="175" cy="82"/>
                        <a:chOff x="846" y="2051"/>
                        <a:chExt cx="175" cy="82"/>
                      </a:xfrm>
                    </p:grpSpPr>
                    <p:sp>
                      <p:nvSpPr>
                        <p:cNvPr id="76157" name="Freeform 381">
                          <a:extLst>
                            <a:ext uri="{FF2B5EF4-FFF2-40B4-BE49-F238E27FC236}">
                              <a16:creationId xmlns:a16="http://schemas.microsoft.com/office/drawing/2014/main" id="{CC254638-5BBC-3FA8-7342-F73D89A82107}"/>
                            </a:ext>
                          </a:extLst>
                        </p:cNvPr>
                        <p:cNvSpPr>
                          <a:spLocks/>
                        </p:cNvSpPr>
                        <p:nvPr/>
                      </p:nvSpPr>
                      <p:spPr bwMode="auto">
                        <a:xfrm>
                          <a:off x="846" y="2105"/>
                          <a:ext cx="170" cy="23"/>
                        </a:xfrm>
                        <a:custGeom>
                          <a:avLst/>
                          <a:gdLst>
                            <a:gd name="T0" fmla="*/ 169 w 170"/>
                            <a:gd name="T1" fmla="*/ 11 h 23"/>
                            <a:gd name="T2" fmla="*/ 169 w 170"/>
                            <a:gd name="T3" fmla="*/ 22 h 23"/>
                            <a:gd name="T4" fmla="*/ 0 w 170"/>
                            <a:gd name="T5" fmla="*/ 0 h 23"/>
                            <a:gd name="T6" fmla="*/ 169 w 170"/>
                            <a:gd name="T7" fmla="*/ 11 h 23"/>
                          </a:gdLst>
                          <a:ahLst/>
                          <a:cxnLst>
                            <a:cxn ang="0">
                              <a:pos x="T0" y="T1"/>
                            </a:cxn>
                            <a:cxn ang="0">
                              <a:pos x="T2" y="T3"/>
                            </a:cxn>
                            <a:cxn ang="0">
                              <a:pos x="T4" y="T5"/>
                            </a:cxn>
                            <a:cxn ang="0">
                              <a:pos x="T6" y="T7"/>
                            </a:cxn>
                          </a:cxnLst>
                          <a:rect l="0" t="0" r="r" b="b"/>
                          <a:pathLst>
                            <a:path w="170" h="23">
                              <a:moveTo>
                                <a:pt x="169" y="11"/>
                              </a:moveTo>
                              <a:lnTo>
                                <a:pt x="169" y="22"/>
                              </a:lnTo>
                              <a:lnTo>
                                <a:pt x="0" y="0"/>
                              </a:lnTo>
                              <a:lnTo>
                                <a:pt x="169" y="11"/>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58" name="Freeform 382">
                          <a:extLst>
                            <a:ext uri="{FF2B5EF4-FFF2-40B4-BE49-F238E27FC236}">
                              <a16:creationId xmlns:a16="http://schemas.microsoft.com/office/drawing/2014/main" id="{68D2627F-A1CF-F3BF-D2B8-6AB8A575A3E3}"/>
                            </a:ext>
                          </a:extLst>
                        </p:cNvPr>
                        <p:cNvSpPr>
                          <a:spLocks/>
                        </p:cNvSpPr>
                        <p:nvPr/>
                      </p:nvSpPr>
                      <p:spPr bwMode="auto">
                        <a:xfrm>
                          <a:off x="846" y="2105"/>
                          <a:ext cx="175" cy="28"/>
                        </a:xfrm>
                        <a:custGeom>
                          <a:avLst/>
                          <a:gdLst>
                            <a:gd name="T0" fmla="*/ 174 w 175"/>
                            <a:gd name="T1" fmla="*/ 13 h 28"/>
                            <a:gd name="T2" fmla="*/ 174 w 175"/>
                            <a:gd name="T3" fmla="*/ 27 h 28"/>
                            <a:gd name="T4" fmla="*/ 0 w 175"/>
                            <a:gd name="T5" fmla="*/ 0 h 28"/>
                            <a:gd name="T6" fmla="*/ 174 w 175"/>
                            <a:gd name="T7" fmla="*/ 13 h 28"/>
                          </a:gdLst>
                          <a:ahLst/>
                          <a:cxnLst>
                            <a:cxn ang="0">
                              <a:pos x="T0" y="T1"/>
                            </a:cxn>
                            <a:cxn ang="0">
                              <a:pos x="T2" y="T3"/>
                            </a:cxn>
                            <a:cxn ang="0">
                              <a:pos x="T4" y="T5"/>
                            </a:cxn>
                            <a:cxn ang="0">
                              <a:pos x="T6" y="T7"/>
                            </a:cxn>
                          </a:cxnLst>
                          <a:rect l="0" t="0" r="r" b="b"/>
                          <a:pathLst>
                            <a:path w="175" h="28">
                              <a:moveTo>
                                <a:pt x="174" y="13"/>
                              </a:moveTo>
                              <a:lnTo>
                                <a:pt x="174" y="27"/>
                              </a:lnTo>
                              <a:lnTo>
                                <a:pt x="0" y="0"/>
                              </a:lnTo>
                              <a:lnTo>
                                <a:pt x="174" y="13"/>
                              </a:lnTo>
                            </a:path>
                          </a:pathLst>
                        </a:custGeom>
                        <a:solidFill>
                          <a:srgbClr val="800000"/>
                        </a:solidFill>
                        <a:ln w="12700" cap="rnd" cmpd="sng">
                          <a:solidFill>
                            <a:srgbClr val="8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59" name="Freeform 383">
                          <a:extLst>
                            <a:ext uri="{FF2B5EF4-FFF2-40B4-BE49-F238E27FC236}">
                              <a16:creationId xmlns:a16="http://schemas.microsoft.com/office/drawing/2014/main" id="{5CA838FD-E777-3F79-C25E-0E4E068A43F7}"/>
                            </a:ext>
                          </a:extLst>
                        </p:cNvPr>
                        <p:cNvSpPr>
                          <a:spLocks/>
                        </p:cNvSpPr>
                        <p:nvPr/>
                      </p:nvSpPr>
                      <p:spPr bwMode="auto">
                        <a:xfrm>
                          <a:off x="846" y="2051"/>
                          <a:ext cx="170" cy="30"/>
                        </a:xfrm>
                        <a:custGeom>
                          <a:avLst/>
                          <a:gdLst>
                            <a:gd name="T0" fmla="*/ 169 w 170"/>
                            <a:gd name="T1" fmla="*/ 0 h 30"/>
                            <a:gd name="T2" fmla="*/ 169 w 170"/>
                            <a:gd name="T3" fmla="*/ 11 h 30"/>
                            <a:gd name="T4" fmla="*/ 0 w 170"/>
                            <a:gd name="T5" fmla="*/ 29 h 30"/>
                            <a:gd name="T6" fmla="*/ 169 w 170"/>
                            <a:gd name="T7" fmla="*/ 0 h 30"/>
                          </a:gdLst>
                          <a:ahLst/>
                          <a:cxnLst>
                            <a:cxn ang="0">
                              <a:pos x="T0" y="T1"/>
                            </a:cxn>
                            <a:cxn ang="0">
                              <a:pos x="T2" y="T3"/>
                            </a:cxn>
                            <a:cxn ang="0">
                              <a:pos x="T4" y="T5"/>
                            </a:cxn>
                            <a:cxn ang="0">
                              <a:pos x="T6" y="T7"/>
                            </a:cxn>
                          </a:cxnLst>
                          <a:rect l="0" t="0" r="r" b="b"/>
                          <a:pathLst>
                            <a:path w="170" h="30">
                              <a:moveTo>
                                <a:pt x="169" y="0"/>
                              </a:moveTo>
                              <a:lnTo>
                                <a:pt x="169" y="11"/>
                              </a:lnTo>
                              <a:lnTo>
                                <a:pt x="0" y="29"/>
                              </a:lnTo>
                              <a:lnTo>
                                <a:pt x="169" y="0"/>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60" name="Freeform 384">
                          <a:extLst>
                            <a:ext uri="{FF2B5EF4-FFF2-40B4-BE49-F238E27FC236}">
                              <a16:creationId xmlns:a16="http://schemas.microsoft.com/office/drawing/2014/main" id="{7BF36D6E-DC7A-FF1D-4E60-42FF8DB34C03}"/>
                            </a:ext>
                          </a:extLst>
                        </p:cNvPr>
                        <p:cNvSpPr>
                          <a:spLocks/>
                        </p:cNvSpPr>
                        <p:nvPr/>
                      </p:nvSpPr>
                      <p:spPr bwMode="auto">
                        <a:xfrm>
                          <a:off x="846" y="2051"/>
                          <a:ext cx="175" cy="35"/>
                        </a:xfrm>
                        <a:custGeom>
                          <a:avLst/>
                          <a:gdLst>
                            <a:gd name="T0" fmla="*/ 174 w 175"/>
                            <a:gd name="T1" fmla="*/ 0 h 35"/>
                            <a:gd name="T2" fmla="*/ 174 w 175"/>
                            <a:gd name="T3" fmla="*/ 13 h 35"/>
                            <a:gd name="T4" fmla="*/ 0 w 175"/>
                            <a:gd name="T5" fmla="*/ 34 h 35"/>
                            <a:gd name="T6" fmla="*/ 174 w 175"/>
                            <a:gd name="T7" fmla="*/ 0 h 35"/>
                          </a:gdLst>
                          <a:ahLst/>
                          <a:cxnLst>
                            <a:cxn ang="0">
                              <a:pos x="T0" y="T1"/>
                            </a:cxn>
                            <a:cxn ang="0">
                              <a:pos x="T2" y="T3"/>
                            </a:cxn>
                            <a:cxn ang="0">
                              <a:pos x="T4" y="T5"/>
                            </a:cxn>
                            <a:cxn ang="0">
                              <a:pos x="T6" y="T7"/>
                            </a:cxn>
                          </a:cxnLst>
                          <a:rect l="0" t="0" r="r" b="b"/>
                          <a:pathLst>
                            <a:path w="175" h="35">
                              <a:moveTo>
                                <a:pt x="174" y="0"/>
                              </a:moveTo>
                              <a:lnTo>
                                <a:pt x="174" y="13"/>
                              </a:lnTo>
                              <a:lnTo>
                                <a:pt x="0" y="34"/>
                              </a:lnTo>
                              <a:lnTo>
                                <a:pt x="174" y="0"/>
                              </a:lnTo>
                            </a:path>
                          </a:pathLst>
                        </a:custGeom>
                        <a:solidFill>
                          <a:srgbClr val="800000"/>
                        </a:solidFill>
                        <a:ln w="12700" cap="rnd" cmpd="sng">
                          <a:solidFill>
                            <a:srgbClr val="8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61" name="Freeform 385">
                          <a:extLst>
                            <a:ext uri="{FF2B5EF4-FFF2-40B4-BE49-F238E27FC236}">
                              <a16:creationId xmlns:a16="http://schemas.microsoft.com/office/drawing/2014/main" id="{342A6E37-C950-DF90-8396-F20A6DF63DC3}"/>
                            </a:ext>
                          </a:extLst>
                        </p:cNvPr>
                        <p:cNvSpPr>
                          <a:spLocks/>
                        </p:cNvSpPr>
                        <p:nvPr/>
                      </p:nvSpPr>
                      <p:spPr bwMode="auto">
                        <a:xfrm>
                          <a:off x="846" y="2071"/>
                          <a:ext cx="170" cy="17"/>
                        </a:xfrm>
                        <a:custGeom>
                          <a:avLst/>
                          <a:gdLst>
                            <a:gd name="T0" fmla="*/ 169 w 170"/>
                            <a:gd name="T1" fmla="*/ 0 h 17"/>
                            <a:gd name="T2" fmla="*/ 169 w 170"/>
                            <a:gd name="T3" fmla="*/ 10 h 17"/>
                            <a:gd name="T4" fmla="*/ 0 w 170"/>
                            <a:gd name="T5" fmla="*/ 16 h 17"/>
                            <a:gd name="T6" fmla="*/ 169 w 170"/>
                            <a:gd name="T7" fmla="*/ 0 h 17"/>
                          </a:gdLst>
                          <a:ahLst/>
                          <a:cxnLst>
                            <a:cxn ang="0">
                              <a:pos x="T0" y="T1"/>
                            </a:cxn>
                            <a:cxn ang="0">
                              <a:pos x="T2" y="T3"/>
                            </a:cxn>
                            <a:cxn ang="0">
                              <a:pos x="T4" y="T5"/>
                            </a:cxn>
                            <a:cxn ang="0">
                              <a:pos x="T6" y="T7"/>
                            </a:cxn>
                          </a:cxnLst>
                          <a:rect l="0" t="0" r="r" b="b"/>
                          <a:pathLst>
                            <a:path w="170" h="17">
                              <a:moveTo>
                                <a:pt x="169" y="0"/>
                              </a:moveTo>
                              <a:lnTo>
                                <a:pt x="169" y="10"/>
                              </a:lnTo>
                              <a:lnTo>
                                <a:pt x="0" y="16"/>
                              </a:lnTo>
                              <a:lnTo>
                                <a:pt x="169" y="0"/>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62" name="Freeform 386">
                          <a:extLst>
                            <a:ext uri="{FF2B5EF4-FFF2-40B4-BE49-F238E27FC236}">
                              <a16:creationId xmlns:a16="http://schemas.microsoft.com/office/drawing/2014/main" id="{94BC4637-2561-BC3B-C98F-20A3C9B84520}"/>
                            </a:ext>
                          </a:extLst>
                        </p:cNvPr>
                        <p:cNvSpPr>
                          <a:spLocks/>
                        </p:cNvSpPr>
                        <p:nvPr/>
                      </p:nvSpPr>
                      <p:spPr bwMode="auto">
                        <a:xfrm>
                          <a:off x="846" y="2071"/>
                          <a:ext cx="175" cy="22"/>
                        </a:xfrm>
                        <a:custGeom>
                          <a:avLst/>
                          <a:gdLst>
                            <a:gd name="T0" fmla="*/ 174 w 175"/>
                            <a:gd name="T1" fmla="*/ 0 h 22"/>
                            <a:gd name="T2" fmla="*/ 174 w 175"/>
                            <a:gd name="T3" fmla="*/ 14 h 22"/>
                            <a:gd name="T4" fmla="*/ 0 w 175"/>
                            <a:gd name="T5" fmla="*/ 21 h 22"/>
                            <a:gd name="T6" fmla="*/ 174 w 175"/>
                            <a:gd name="T7" fmla="*/ 0 h 22"/>
                          </a:gdLst>
                          <a:ahLst/>
                          <a:cxnLst>
                            <a:cxn ang="0">
                              <a:pos x="T0" y="T1"/>
                            </a:cxn>
                            <a:cxn ang="0">
                              <a:pos x="T2" y="T3"/>
                            </a:cxn>
                            <a:cxn ang="0">
                              <a:pos x="T4" y="T5"/>
                            </a:cxn>
                            <a:cxn ang="0">
                              <a:pos x="T6" y="T7"/>
                            </a:cxn>
                          </a:cxnLst>
                          <a:rect l="0" t="0" r="r" b="b"/>
                          <a:pathLst>
                            <a:path w="175" h="22">
                              <a:moveTo>
                                <a:pt x="174" y="0"/>
                              </a:moveTo>
                              <a:lnTo>
                                <a:pt x="174" y="14"/>
                              </a:lnTo>
                              <a:lnTo>
                                <a:pt x="0" y="21"/>
                              </a:lnTo>
                              <a:lnTo>
                                <a:pt x="174" y="0"/>
                              </a:lnTo>
                            </a:path>
                          </a:pathLst>
                        </a:custGeom>
                        <a:solidFill>
                          <a:srgbClr val="800000"/>
                        </a:solidFill>
                        <a:ln w="12700" cap="rnd" cmpd="sng">
                          <a:solidFill>
                            <a:srgbClr val="8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63" name="Freeform 387">
                          <a:extLst>
                            <a:ext uri="{FF2B5EF4-FFF2-40B4-BE49-F238E27FC236}">
                              <a16:creationId xmlns:a16="http://schemas.microsoft.com/office/drawing/2014/main" id="{63CAFBE3-EDAC-D018-4700-90175EE9C29B}"/>
                            </a:ext>
                          </a:extLst>
                        </p:cNvPr>
                        <p:cNvSpPr>
                          <a:spLocks/>
                        </p:cNvSpPr>
                        <p:nvPr/>
                      </p:nvSpPr>
                      <p:spPr bwMode="auto">
                        <a:xfrm>
                          <a:off x="846" y="2085"/>
                          <a:ext cx="170" cy="17"/>
                        </a:xfrm>
                        <a:custGeom>
                          <a:avLst/>
                          <a:gdLst>
                            <a:gd name="T0" fmla="*/ 169 w 170"/>
                            <a:gd name="T1" fmla="*/ 0 h 17"/>
                            <a:gd name="T2" fmla="*/ 169 w 170"/>
                            <a:gd name="T3" fmla="*/ 16 h 17"/>
                            <a:gd name="T4" fmla="*/ 0 w 170"/>
                            <a:gd name="T5" fmla="*/ 8 h 17"/>
                            <a:gd name="T6" fmla="*/ 169 w 170"/>
                            <a:gd name="T7" fmla="*/ 0 h 17"/>
                          </a:gdLst>
                          <a:ahLst/>
                          <a:cxnLst>
                            <a:cxn ang="0">
                              <a:pos x="T0" y="T1"/>
                            </a:cxn>
                            <a:cxn ang="0">
                              <a:pos x="T2" y="T3"/>
                            </a:cxn>
                            <a:cxn ang="0">
                              <a:pos x="T4" y="T5"/>
                            </a:cxn>
                            <a:cxn ang="0">
                              <a:pos x="T6" y="T7"/>
                            </a:cxn>
                          </a:cxnLst>
                          <a:rect l="0" t="0" r="r" b="b"/>
                          <a:pathLst>
                            <a:path w="170" h="17">
                              <a:moveTo>
                                <a:pt x="169" y="0"/>
                              </a:moveTo>
                              <a:lnTo>
                                <a:pt x="169" y="16"/>
                              </a:lnTo>
                              <a:lnTo>
                                <a:pt x="0" y="8"/>
                              </a:lnTo>
                              <a:lnTo>
                                <a:pt x="169" y="0"/>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64" name="Freeform 388">
                          <a:extLst>
                            <a:ext uri="{FF2B5EF4-FFF2-40B4-BE49-F238E27FC236}">
                              <a16:creationId xmlns:a16="http://schemas.microsoft.com/office/drawing/2014/main" id="{94A9CDC8-A9FE-84C9-2B94-32ED202E588E}"/>
                            </a:ext>
                          </a:extLst>
                        </p:cNvPr>
                        <p:cNvSpPr>
                          <a:spLocks/>
                        </p:cNvSpPr>
                        <p:nvPr/>
                      </p:nvSpPr>
                      <p:spPr bwMode="auto">
                        <a:xfrm>
                          <a:off x="846" y="2085"/>
                          <a:ext cx="175" cy="17"/>
                        </a:xfrm>
                        <a:custGeom>
                          <a:avLst/>
                          <a:gdLst>
                            <a:gd name="T0" fmla="*/ 174 w 175"/>
                            <a:gd name="T1" fmla="*/ 0 h 17"/>
                            <a:gd name="T2" fmla="*/ 174 w 175"/>
                            <a:gd name="T3" fmla="*/ 16 h 17"/>
                            <a:gd name="T4" fmla="*/ 0 w 175"/>
                            <a:gd name="T5" fmla="*/ 8 h 17"/>
                            <a:gd name="T6" fmla="*/ 174 w 175"/>
                            <a:gd name="T7" fmla="*/ 0 h 17"/>
                          </a:gdLst>
                          <a:ahLst/>
                          <a:cxnLst>
                            <a:cxn ang="0">
                              <a:pos x="T0" y="T1"/>
                            </a:cxn>
                            <a:cxn ang="0">
                              <a:pos x="T2" y="T3"/>
                            </a:cxn>
                            <a:cxn ang="0">
                              <a:pos x="T4" y="T5"/>
                            </a:cxn>
                            <a:cxn ang="0">
                              <a:pos x="T6" y="T7"/>
                            </a:cxn>
                          </a:cxnLst>
                          <a:rect l="0" t="0" r="r" b="b"/>
                          <a:pathLst>
                            <a:path w="175" h="17">
                              <a:moveTo>
                                <a:pt x="174" y="0"/>
                              </a:moveTo>
                              <a:lnTo>
                                <a:pt x="174" y="16"/>
                              </a:lnTo>
                              <a:lnTo>
                                <a:pt x="0" y="8"/>
                              </a:lnTo>
                              <a:lnTo>
                                <a:pt x="174" y="0"/>
                              </a:lnTo>
                            </a:path>
                          </a:pathLst>
                        </a:custGeom>
                        <a:solidFill>
                          <a:srgbClr val="800000"/>
                        </a:solidFill>
                        <a:ln w="12700" cap="rnd" cmpd="sng">
                          <a:solidFill>
                            <a:srgbClr val="8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65" name="Freeform 389">
                          <a:extLst>
                            <a:ext uri="{FF2B5EF4-FFF2-40B4-BE49-F238E27FC236}">
                              <a16:creationId xmlns:a16="http://schemas.microsoft.com/office/drawing/2014/main" id="{DAC404CE-230D-9D06-97F7-8C299DA58D36}"/>
                            </a:ext>
                          </a:extLst>
                        </p:cNvPr>
                        <p:cNvSpPr>
                          <a:spLocks/>
                        </p:cNvSpPr>
                        <p:nvPr/>
                      </p:nvSpPr>
                      <p:spPr bwMode="auto">
                        <a:xfrm>
                          <a:off x="846" y="2098"/>
                          <a:ext cx="170" cy="17"/>
                        </a:xfrm>
                        <a:custGeom>
                          <a:avLst/>
                          <a:gdLst>
                            <a:gd name="T0" fmla="*/ 169 w 170"/>
                            <a:gd name="T1" fmla="*/ 5 h 17"/>
                            <a:gd name="T2" fmla="*/ 169 w 170"/>
                            <a:gd name="T3" fmla="*/ 16 h 17"/>
                            <a:gd name="T4" fmla="*/ 0 w 170"/>
                            <a:gd name="T5" fmla="*/ 0 h 17"/>
                            <a:gd name="T6" fmla="*/ 169 w 170"/>
                            <a:gd name="T7" fmla="*/ 5 h 17"/>
                          </a:gdLst>
                          <a:ahLst/>
                          <a:cxnLst>
                            <a:cxn ang="0">
                              <a:pos x="T0" y="T1"/>
                            </a:cxn>
                            <a:cxn ang="0">
                              <a:pos x="T2" y="T3"/>
                            </a:cxn>
                            <a:cxn ang="0">
                              <a:pos x="T4" y="T5"/>
                            </a:cxn>
                            <a:cxn ang="0">
                              <a:pos x="T6" y="T7"/>
                            </a:cxn>
                          </a:cxnLst>
                          <a:rect l="0" t="0" r="r" b="b"/>
                          <a:pathLst>
                            <a:path w="170" h="17">
                              <a:moveTo>
                                <a:pt x="169" y="5"/>
                              </a:moveTo>
                              <a:lnTo>
                                <a:pt x="169" y="16"/>
                              </a:lnTo>
                              <a:lnTo>
                                <a:pt x="0" y="0"/>
                              </a:lnTo>
                              <a:lnTo>
                                <a:pt x="169" y="5"/>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66" name="Freeform 390">
                          <a:extLst>
                            <a:ext uri="{FF2B5EF4-FFF2-40B4-BE49-F238E27FC236}">
                              <a16:creationId xmlns:a16="http://schemas.microsoft.com/office/drawing/2014/main" id="{0620F26E-3E6E-0006-B26F-3961ED0E6FD1}"/>
                            </a:ext>
                          </a:extLst>
                        </p:cNvPr>
                        <p:cNvSpPr>
                          <a:spLocks/>
                        </p:cNvSpPr>
                        <p:nvPr/>
                      </p:nvSpPr>
                      <p:spPr bwMode="auto">
                        <a:xfrm>
                          <a:off x="846" y="2098"/>
                          <a:ext cx="175" cy="22"/>
                        </a:xfrm>
                        <a:custGeom>
                          <a:avLst/>
                          <a:gdLst>
                            <a:gd name="T0" fmla="*/ 174 w 175"/>
                            <a:gd name="T1" fmla="*/ 7 h 22"/>
                            <a:gd name="T2" fmla="*/ 174 w 175"/>
                            <a:gd name="T3" fmla="*/ 21 h 22"/>
                            <a:gd name="T4" fmla="*/ 0 w 175"/>
                            <a:gd name="T5" fmla="*/ 0 h 22"/>
                            <a:gd name="T6" fmla="*/ 174 w 175"/>
                            <a:gd name="T7" fmla="*/ 7 h 22"/>
                          </a:gdLst>
                          <a:ahLst/>
                          <a:cxnLst>
                            <a:cxn ang="0">
                              <a:pos x="T0" y="T1"/>
                            </a:cxn>
                            <a:cxn ang="0">
                              <a:pos x="T2" y="T3"/>
                            </a:cxn>
                            <a:cxn ang="0">
                              <a:pos x="T4" y="T5"/>
                            </a:cxn>
                            <a:cxn ang="0">
                              <a:pos x="T6" y="T7"/>
                            </a:cxn>
                          </a:cxnLst>
                          <a:rect l="0" t="0" r="r" b="b"/>
                          <a:pathLst>
                            <a:path w="175" h="22">
                              <a:moveTo>
                                <a:pt x="174" y="7"/>
                              </a:moveTo>
                              <a:lnTo>
                                <a:pt x="174" y="21"/>
                              </a:lnTo>
                              <a:lnTo>
                                <a:pt x="0" y="0"/>
                              </a:lnTo>
                              <a:lnTo>
                                <a:pt x="174" y="7"/>
                              </a:lnTo>
                            </a:path>
                          </a:pathLst>
                        </a:custGeom>
                        <a:solidFill>
                          <a:srgbClr val="800000"/>
                        </a:solidFill>
                        <a:ln w="12700" cap="rnd" cmpd="sng">
                          <a:solidFill>
                            <a:srgbClr val="8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grpSp>
              <p:nvGrpSpPr>
                <p:cNvPr id="76167" name="Group 391">
                  <a:extLst>
                    <a:ext uri="{FF2B5EF4-FFF2-40B4-BE49-F238E27FC236}">
                      <a16:creationId xmlns:a16="http://schemas.microsoft.com/office/drawing/2014/main" id="{9D627EB7-628A-3A19-54F8-E7A288B86763}"/>
                    </a:ext>
                  </a:extLst>
                </p:cNvPr>
                <p:cNvGrpSpPr>
                  <a:grpSpLocks/>
                </p:cNvGrpSpPr>
                <p:nvPr/>
              </p:nvGrpSpPr>
              <p:grpSpPr bwMode="auto">
                <a:xfrm>
                  <a:off x="632" y="2062"/>
                  <a:ext cx="604" cy="128"/>
                  <a:chOff x="632" y="2062"/>
                  <a:chExt cx="604" cy="128"/>
                </a:xfrm>
              </p:grpSpPr>
              <p:grpSp>
                <p:nvGrpSpPr>
                  <p:cNvPr id="76168" name="Group 392">
                    <a:extLst>
                      <a:ext uri="{FF2B5EF4-FFF2-40B4-BE49-F238E27FC236}">
                        <a16:creationId xmlns:a16="http://schemas.microsoft.com/office/drawing/2014/main" id="{BAB70EDE-4703-531A-B90C-E9AA8FFEF28B}"/>
                      </a:ext>
                    </a:extLst>
                  </p:cNvPr>
                  <p:cNvGrpSpPr>
                    <a:grpSpLocks/>
                  </p:cNvGrpSpPr>
                  <p:nvPr/>
                </p:nvGrpSpPr>
                <p:grpSpPr bwMode="auto">
                  <a:xfrm>
                    <a:off x="632" y="2062"/>
                    <a:ext cx="116" cy="128"/>
                    <a:chOff x="632" y="2062"/>
                    <a:chExt cx="116" cy="128"/>
                  </a:xfrm>
                </p:grpSpPr>
                <p:sp>
                  <p:nvSpPr>
                    <p:cNvPr id="76169" name="Oval 393">
                      <a:extLst>
                        <a:ext uri="{FF2B5EF4-FFF2-40B4-BE49-F238E27FC236}">
                          <a16:creationId xmlns:a16="http://schemas.microsoft.com/office/drawing/2014/main" id="{102CB911-723E-D70B-98DA-AE940B030EA1}"/>
                        </a:ext>
                      </a:extLst>
                    </p:cNvPr>
                    <p:cNvSpPr>
                      <a:spLocks noChangeArrowheads="1"/>
                    </p:cNvSpPr>
                    <p:nvPr/>
                  </p:nvSpPr>
                  <p:spPr bwMode="auto">
                    <a:xfrm>
                      <a:off x="632" y="2062"/>
                      <a:ext cx="116" cy="128"/>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170" name="Freeform 394">
                      <a:extLst>
                        <a:ext uri="{FF2B5EF4-FFF2-40B4-BE49-F238E27FC236}">
                          <a16:creationId xmlns:a16="http://schemas.microsoft.com/office/drawing/2014/main" id="{7B36E507-4A1F-36D8-8FB0-D9DD8983EE2F}"/>
                        </a:ext>
                      </a:extLst>
                    </p:cNvPr>
                    <p:cNvSpPr>
                      <a:spLocks/>
                    </p:cNvSpPr>
                    <p:nvPr/>
                  </p:nvSpPr>
                  <p:spPr bwMode="auto">
                    <a:xfrm>
                      <a:off x="680" y="2152"/>
                      <a:ext cx="22" cy="23"/>
                    </a:xfrm>
                    <a:custGeom>
                      <a:avLst/>
                      <a:gdLst>
                        <a:gd name="T0" fmla="*/ 21 w 22"/>
                        <a:gd name="T1" fmla="*/ 16 h 23"/>
                        <a:gd name="T2" fmla="*/ 10 w 22"/>
                        <a:gd name="T3" fmla="*/ 0 h 23"/>
                        <a:gd name="T4" fmla="*/ 5 w 22"/>
                        <a:gd name="T5" fmla="*/ 0 h 23"/>
                        <a:gd name="T6" fmla="*/ 0 w 22"/>
                        <a:gd name="T7" fmla="*/ 16 h 23"/>
                        <a:gd name="T8" fmla="*/ 10 w 22"/>
                        <a:gd name="T9" fmla="*/ 22 h 23"/>
                        <a:gd name="T10" fmla="*/ 21 w 22"/>
                        <a:gd name="T11" fmla="*/ 16 h 23"/>
                      </a:gdLst>
                      <a:ahLst/>
                      <a:cxnLst>
                        <a:cxn ang="0">
                          <a:pos x="T0" y="T1"/>
                        </a:cxn>
                        <a:cxn ang="0">
                          <a:pos x="T2" y="T3"/>
                        </a:cxn>
                        <a:cxn ang="0">
                          <a:pos x="T4" y="T5"/>
                        </a:cxn>
                        <a:cxn ang="0">
                          <a:pos x="T6" y="T7"/>
                        </a:cxn>
                        <a:cxn ang="0">
                          <a:pos x="T8" y="T9"/>
                        </a:cxn>
                        <a:cxn ang="0">
                          <a:pos x="T10" y="T11"/>
                        </a:cxn>
                      </a:cxnLst>
                      <a:rect l="0" t="0" r="r" b="b"/>
                      <a:pathLst>
                        <a:path w="22" h="23">
                          <a:moveTo>
                            <a:pt x="21" y="16"/>
                          </a:moveTo>
                          <a:lnTo>
                            <a:pt x="10" y="0"/>
                          </a:lnTo>
                          <a:lnTo>
                            <a:pt x="5" y="0"/>
                          </a:lnTo>
                          <a:lnTo>
                            <a:pt x="0" y="16"/>
                          </a:lnTo>
                          <a:lnTo>
                            <a:pt x="10" y="22"/>
                          </a:lnTo>
                          <a:lnTo>
                            <a:pt x="21" y="16"/>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71" name="Freeform 395">
                      <a:extLst>
                        <a:ext uri="{FF2B5EF4-FFF2-40B4-BE49-F238E27FC236}">
                          <a16:creationId xmlns:a16="http://schemas.microsoft.com/office/drawing/2014/main" id="{63D16F0E-E5AA-91C3-9263-2117E8786E8C}"/>
                        </a:ext>
                      </a:extLst>
                    </p:cNvPr>
                    <p:cNvSpPr>
                      <a:spLocks/>
                    </p:cNvSpPr>
                    <p:nvPr/>
                  </p:nvSpPr>
                  <p:spPr bwMode="auto">
                    <a:xfrm>
                      <a:off x="680" y="2152"/>
                      <a:ext cx="22" cy="23"/>
                    </a:xfrm>
                    <a:custGeom>
                      <a:avLst/>
                      <a:gdLst>
                        <a:gd name="T0" fmla="*/ 21 w 22"/>
                        <a:gd name="T1" fmla="*/ 16 h 23"/>
                        <a:gd name="T2" fmla="*/ 10 w 22"/>
                        <a:gd name="T3" fmla="*/ 0 h 23"/>
                        <a:gd name="T4" fmla="*/ 5 w 22"/>
                        <a:gd name="T5" fmla="*/ 0 h 23"/>
                        <a:gd name="T6" fmla="*/ 0 w 22"/>
                        <a:gd name="T7" fmla="*/ 16 h 23"/>
                        <a:gd name="T8" fmla="*/ 10 w 22"/>
                        <a:gd name="T9" fmla="*/ 22 h 23"/>
                        <a:gd name="T10" fmla="*/ 21 w 22"/>
                        <a:gd name="T11" fmla="*/ 16 h 23"/>
                      </a:gdLst>
                      <a:ahLst/>
                      <a:cxnLst>
                        <a:cxn ang="0">
                          <a:pos x="T0" y="T1"/>
                        </a:cxn>
                        <a:cxn ang="0">
                          <a:pos x="T2" y="T3"/>
                        </a:cxn>
                        <a:cxn ang="0">
                          <a:pos x="T4" y="T5"/>
                        </a:cxn>
                        <a:cxn ang="0">
                          <a:pos x="T6" y="T7"/>
                        </a:cxn>
                        <a:cxn ang="0">
                          <a:pos x="T8" y="T9"/>
                        </a:cxn>
                        <a:cxn ang="0">
                          <a:pos x="T10" y="T11"/>
                        </a:cxn>
                      </a:cxnLst>
                      <a:rect l="0" t="0" r="r" b="b"/>
                      <a:pathLst>
                        <a:path w="22" h="23">
                          <a:moveTo>
                            <a:pt x="21" y="16"/>
                          </a:moveTo>
                          <a:lnTo>
                            <a:pt x="10" y="0"/>
                          </a:lnTo>
                          <a:lnTo>
                            <a:pt x="5" y="0"/>
                          </a:lnTo>
                          <a:lnTo>
                            <a:pt x="0" y="16"/>
                          </a:lnTo>
                          <a:lnTo>
                            <a:pt x="10" y="22"/>
                          </a:lnTo>
                          <a:lnTo>
                            <a:pt x="21" y="16"/>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72" name="Freeform 396">
                      <a:extLst>
                        <a:ext uri="{FF2B5EF4-FFF2-40B4-BE49-F238E27FC236}">
                          <a16:creationId xmlns:a16="http://schemas.microsoft.com/office/drawing/2014/main" id="{3502F3B5-F278-E026-2052-784CB3B1654F}"/>
                        </a:ext>
                      </a:extLst>
                    </p:cNvPr>
                    <p:cNvSpPr>
                      <a:spLocks/>
                    </p:cNvSpPr>
                    <p:nvPr/>
                  </p:nvSpPr>
                  <p:spPr bwMode="auto">
                    <a:xfrm>
                      <a:off x="680" y="2145"/>
                      <a:ext cx="26" cy="35"/>
                    </a:xfrm>
                    <a:custGeom>
                      <a:avLst/>
                      <a:gdLst>
                        <a:gd name="T0" fmla="*/ 25 w 26"/>
                        <a:gd name="T1" fmla="*/ 27 h 35"/>
                        <a:gd name="T2" fmla="*/ 12 w 26"/>
                        <a:gd name="T3" fmla="*/ 0 h 35"/>
                        <a:gd name="T4" fmla="*/ 6 w 26"/>
                        <a:gd name="T5" fmla="*/ 0 h 35"/>
                        <a:gd name="T6" fmla="*/ 0 w 26"/>
                        <a:gd name="T7" fmla="*/ 27 h 35"/>
                        <a:gd name="T8" fmla="*/ 12 w 26"/>
                        <a:gd name="T9" fmla="*/ 34 h 35"/>
                        <a:gd name="T10" fmla="*/ 25 w 26"/>
                        <a:gd name="T11" fmla="*/ 27 h 35"/>
                      </a:gdLst>
                      <a:ahLst/>
                      <a:cxnLst>
                        <a:cxn ang="0">
                          <a:pos x="T0" y="T1"/>
                        </a:cxn>
                        <a:cxn ang="0">
                          <a:pos x="T2" y="T3"/>
                        </a:cxn>
                        <a:cxn ang="0">
                          <a:pos x="T4" y="T5"/>
                        </a:cxn>
                        <a:cxn ang="0">
                          <a:pos x="T6" y="T7"/>
                        </a:cxn>
                        <a:cxn ang="0">
                          <a:pos x="T8" y="T9"/>
                        </a:cxn>
                        <a:cxn ang="0">
                          <a:pos x="T10" y="T11"/>
                        </a:cxn>
                      </a:cxnLst>
                      <a:rect l="0" t="0" r="r" b="b"/>
                      <a:pathLst>
                        <a:path w="26" h="35">
                          <a:moveTo>
                            <a:pt x="25" y="27"/>
                          </a:moveTo>
                          <a:lnTo>
                            <a:pt x="12" y="0"/>
                          </a:lnTo>
                          <a:lnTo>
                            <a:pt x="6" y="0"/>
                          </a:lnTo>
                          <a:lnTo>
                            <a:pt x="0" y="27"/>
                          </a:lnTo>
                          <a:lnTo>
                            <a:pt x="12" y="34"/>
                          </a:lnTo>
                          <a:lnTo>
                            <a:pt x="25" y="27"/>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73" name="Freeform 397">
                      <a:extLst>
                        <a:ext uri="{FF2B5EF4-FFF2-40B4-BE49-F238E27FC236}">
                          <a16:creationId xmlns:a16="http://schemas.microsoft.com/office/drawing/2014/main" id="{996D6E1F-2487-2104-8401-869F9FDFA533}"/>
                        </a:ext>
                      </a:extLst>
                    </p:cNvPr>
                    <p:cNvSpPr>
                      <a:spLocks/>
                    </p:cNvSpPr>
                    <p:nvPr/>
                  </p:nvSpPr>
                  <p:spPr bwMode="auto">
                    <a:xfrm>
                      <a:off x="680" y="2078"/>
                      <a:ext cx="22" cy="23"/>
                    </a:xfrm>
                    <a:custGeom>
                      <a:avLst/>
                      <a:gdLst>
                        <a:gd name="T0" fmla="*/ 21 w 22"/>
                        <a:gd name="T1" fmla="*/ 0 h 23"/>
                        <a:gd name="T2" fmla="*/ 10 w 22"/>
                        <a:gd name="T3" fmla="*/ 22 h 23"/>
                        <a:gd name="T4" fmla="*/ 5 w 22"/>
                        <a:gd name="T5" fmla="*/ 22 h 23"/>
                        <a:gd name="T6" fmla="*/ 0 w 22"/>
                        <a:gd name="T7" fmla="*/ 0 h 23"/>
                        <a:gd name="T8" fmla="*/ 10 w 22"/>
                        <a:gd name="T9" fmla="*/ 0 h 23"/>
                        <a:gd name="T10" fmla="*/ 21 w 22"/>
                        <a:gd name="T11" fmla="*/ 0 h 23"/>
                      </a:gdLst>
                      <a:ahLst/>
                      <a:cxnLst>
                        <a:cxn ang="0">
                          <a:pos x="T0" y="T1"/>
                        </a:cxn>
                        <a:cxn ang="0">
                          <a:pos x="T2" y="T3"/>
                        </a:cxn>
                        <a:cxn ang="0">
                          <a:pos x="T4" y="T5"/>
                        </a:cxn>
                        <a:cxn ang="0">
                          <a:pos x="T6" y="T7"/>
                        </a:cxn>
                        <a:cxn ang="0">
                          <a:pos x="T8" y="T9"/>
                        </a:cxn>
                        <a:cxn ang="0">
                          <a:pos x="T10" y="T11"/>
                        </a:cxn>
                      </a:cxnLst>
                      <a:rect l="0" t="0" r="r" b="b"/>
                      <a:pathLst>
                        <a:path w="22" h="23">
                          <a:moveTo>
                            <a:pt x="21" y="0"/>
                          </a:moveTo>
                          <a:lnTo>
                            <a:pt x="10" y="22"/>
                          </a:lnTo>
                          <a:lnTo>
                            <a:pt x="5" y="22"/>
                          </a:lnTo>
                          <a:lnTo>
                            <a:pt x="0" y="0"/>
                          </a:lnTo>
                          <a:lnTo>
                            <a:pt x="10" y="0"/>
                          </a:lnTo>
                          <a:lnTo>
                            <a:pt x="21"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74" name="Freeform 398">
                      <a:extLst>
                        <a:ext uri="{FF2B5EF4-FFF2-40B4-BE49-F238E27FC236}">
                          <a16:creationId xmlns:a16="http://schemas.microsoft.com/office/drawing/2014/main" id="{E3AA44A4-2F19-5296-7197-E3CBBBC3ABA5}"/>
                        </a:ext>
                      </a:extLst>
                    </p:cNvPr>
                    <p:cNvSpPr>
                      <a:spLocks/>
                    </p:cNvSpPr>
                    <p:nvPr/>
                  </p:nvSpPr>
                  <p:spPr bwMode="auto">
                    <a:xfrm>
                      <a:off x="680" y="2078"/>
                      <a:ext cx="22" cy="23"/>
                    </a:xfrm>
                    <a:custGeom>
                      <a:avLst/>
                      <a:gdLst>
                        <a:gd name="T0" fmla="*/ 21 w 22"/>
                        <a:gd name="T1" fmla="*/ 0 h 23"/>
                        <a:gd name="T2" fmla="*/ 10 w 22"/>
                        <a:gd name="T3" fmla="*/ 22 h 23"/>
                        <a:gd name="T4" fmla="*/ 5 w 22"/>
                        <a:gd name="T5" fmla="*/ 22 h 23"/>
                        <a:gd name="T6" fmla="*/ 0 w 22"/>
                        <a:gd name="T7" fmla="*/ 0 h 23"/>
                        <a:gd name="T8" fmla="*/ 10 w 22"/>
                        <a:gd name="T9" fmla="*/ 0 h 23"/>
                        <a:gd name="T10" fmla="*/ 21 w 22"/>
                        <a:gd name="T11" fmla="*/ 0 h 23"/>
                      </a:gdLst>
                      <a:ahLst/>
                      <a:cxnLst>
                        <a:cxn ang="0">
                          <a:pos x="T0" y="T1"/>
                        </a:cxn>
                        <a:cxn ang="0">
                          <a:pos x="T2" y="T3"/>
                        </a:cxn>
                        <a:cxn ang="0">
                          <a:pos x="T4" y="T5"/>
                        </a:cxn>
                        <a:cxn ang="0">
                          <a:pos x="T6" y="T7"/>
                        </a:cxn>
                        <a:cxn ang="0">
                          <a:pos x="T8" y="T9"/>
                        </a:cxn>
                        <a:cxn ang="0">
                          <a:pos x="T10" y="T11"/>
                        </a:cxn>
                      </a:cxnLst>
                      <a:rect l="0" t="0" r="r" b="b"/>
                      <a:pathLst>
                        <a:path w="22" h="23">
                          <a:moveTo>
                            <a:pt x="21" y="0"/>
                          </a:moveTo>
                          <a:lnTo>
                            <a:pt x="10" y="22"/>
                          </a:lnTo>
                          <a:lnTo>
                            <a:pt x="5" y="22"/>
                          </a:lnTo>
                          <a:lnTo>
                            <a:pt x="0" y="0"/>
                          </a:lnTo>
                          <a:lnTo>
                            <a:pt x="10" y="0"/>
                          </a:lnTo>
                          <a:lnTo>
                            <a:pt x="21"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75" name="Freeform 399">
                      <a:extLst>
                        <a:ext uri="{FF2B5EF4-FFF2-40B4-BE49-F238E27FC236}">
                          <a16:creationId xmlns:a16="http://schemas.microsoft.com/office/drawing/2014/main" id="{54E6EA16-0AF9-78C7-3E73-59E54EB83D24}"/>
                        </a:ext>
                      </a:extLst>
                    </p:cNvPr>
                    <p:cNvSpPr>
                      <a:spLocks/>
                    </p:cNvSpPr>
                    <p:nvPr/>
                  </p:nvSpPr>
                  <p:spPr bwMode="auto">
                    <a:xfrm>
                      <a:off x="680" y="2078"/>
                      <a:ext cx="26" cy="28"/>
                    </a:xfrm>
                    <a:custGeom>
                      <a:avLst/>
                      <a:gdLst>
                        <a:gd name="T0" fmla="*/ 25 w 26"/>
                        <a:gd name="T1" fmla="*/ 0 h 28"/>
                        <a:gd name="T2" fmla="*/ 12 w 26"/>
                        <a:gd name="T3" fmla="*/ 27 h 28"/>
                        <a:gd name="T4" fmla="*/ 6 w 26"/>
                        <a:gd name="T5" fmla="*/ 27 h 28"/>
                        <a:gd name="T6" fmla="*/ 0 w 26"/>
                        <a:gd name="T7" fmla="*/ 0 h 28"/>
                        <a:gd name="T8" fmla="*/ 12 w 26"/>
                        <a:gd name="T9" fmla="*/ 0 h 28"/>
                        <a:gd name="T10" fmla="*/ 25 w 26"/>
                        <a:gd name="T11" fmla="*/ 0 h 28"/>
                      </a:gdLst>
                      <a:ahLst/>
                      <a:cxnLst>
                        <a:cxn ang="0">
                          <a:pos x="T0" y="T1"/>
                        </a:cxn>
                        <a:cxn ang="0">
                          <a:pos x="T2" y="T3"/>
                        </a:cxn>
                        <a:cxn ang="0">
                          <a:pos x="T4" y="T5"/>
                        </a:cxn>
                        <a:cxn ang="0">
                          <a:pos x="T6" y="T7"/>
                        </a:cxn>
                        <a:cxn ang="0">
                          <a:pos x="T8" y="T9"/>
                        </a:cxn>
                        <a:cxn ang="0">
                          <a:pos x="T10" y="T11"/>
                        </a:cxn>
                      </a:cxnLst>
                      <a:rect l="0" t="0" r="r" b="b"/>
                      <a:pathLst>
                        <a:path w="26" h="28">
                          <a:moveTo>
                            <a:pt x="25" y="0"/>
                          </a:moveTo>
                          <a:lnTo>
                            <a:pt x="12" y="27"/>
                          </a:lnTo>
                          <a:lnTo>
                            <a:pt x="6" y="27"/>
                          </a:lnTo>
                          <a:lnTo>
                            <a:pt x="0" y="0"/>
                          </a:lnTo>
                          <a:lnTo>
                            <a:pt x="12" y="0"/>
                          </a:lnTo>
                          <a:lnTo>
                            <a:pt x="25"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76" name="Freeform 400">
                      <a:extLst>
                        <a:ext uri="{FF2B5EF4-FFF2-40B4-BE49-F238E27FC236}">
                          <a16:creationId xmlns:a16="http://schemas.microsoft.com/office/drawing/2014/main" id="{0B203A7E-50F7-BCD9-59F2-B3C302CCEB61}"/>
                        </a:ext>
                      </a:extLst>
                    </p:cNvPr>
                    <p:cNvSpPr>
                      <a:spLocks/>
                    </p:cNvSpPr>
                    <p:nvPr/>
                  </p:nvSpPr>
                  <p:spPr bwMode="auto">
                    <a:xfrm>
                      <a:off x="647" y="2119"/>
                      <a:ext cx="22" cy="17"/>
                    </a:xfrm>
                    <a:custGeom>
                      <a:avLst/>
                      <a:gdLst>
                        <a:gd name="T0" fmla="*/ 0 w 22"/>
                        <a:gd name="T1" fmla="*/ 0 h 17"/>
                        <a:gd name="T2" fmla="*/ 21 w 22"/>
                        <a:gd name="T3" fmla="*/ 5 h 17"/>
                        <a:gd name="T4" fmla="*/ 21 w 22"/>
                        <a:gd name="T5" fmla="*/ 11 h 17"/>
                        <a:gd name="T6" fmla="*/ 0 w 22"/>
                        <a:gd name="T7" fmla="*/ 16 h 17"/>
                        <a:gd name="T8" fmla="*/ 0 w 22"/>
                        <a:gd name="T9" fmla="*/ 5 h 17"/>
                        <a:gd name="T10" fmla="*/ 0 w 22"/>
                        <a:gd name="T11" fmla="*/ 0 h 17"/>
                      </a:gdLst>
                      <a:ahLst/>
                      <a:cxnLst>
                        <a:cxn ang="0">
                          <a:pos x="T0" y="T1"/>
                        </a:cxn>
                        <a:cxn ang="0">
                          <a:pos x="T2" y="T3"/>
                        </a:cxn>
                        <a:cxn ang="0">
                          <a:pos x="T4" y="T5"/>
                        </a:cxn>
                        <a:cxn ang="0">
                          <a:pos x="T6" y="T7"/>
                        </a:cxn>
                        <a:cxn ang="0">
                          <a:pos x="T8" y="T9"/>
                        </a:cxn>
                        <a:cxn ang="0">
                          <a:pos x="T10" y="T11"/>
                        </a:cxn>
                      </a:cxnLst>
                      <a:rect l="0" t="0" r="r" b="b"/>
                      <a:pathLst>
                        <a:path w="22" h="17">
                          <a:moveTo>
                            <a:pt x="0" y="0"/>
                          </a:moveTo>
                          <a:lnTo>
                            <a:pt x="21" y="5"/>
                          </a:lnTo>
                          <a:lnTo>
                            <a:pt x="21" y="11"/>
                          </a:lnTo>
                          <a:lnTo>
                            <a:pt x="0" y="16"/>
                          </a:lnTo>
                          <a:lnTo>
                            <a:pt x="0" y="5"/>
                          </a:lnTo>
                          <a:lnTo>
                            <a:pt x="0"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77" name="Freeform 401">
                      <a:extLst>
                        <a:ext uri="{FF2B5EF4-FFF2-40B4-BE49-F238E27FC236}">
                          <a16:creationId xmlns:a16="http://schemas.microsoft.com/office/drawing/2014/main" id="{B8DD523B-B6C1-14CB-B9C9-AA74E541591A}"/>
                        </a:ext>
                      </a:extLst>
                    </p:cNvPr>
                    <p:cNvSpPr>
                      <a:spLocks/>
                    </p:cNvSpPr>
                    <p:nvPr/>
                  </p:nvSpPr>
                  <p:spPr bwMode="auto">
                    <a:xfrm>
                      <a:off x="647" y="2119"/>
                      <a:ext cx="22" cy="17"/>
                    </a:xfrm>
                    <a:custGeom>
                      <a:avLst/>
                      <a:gdLst>
                        <a:gd name="T0" fmla="*/ 0 w 22"/>
                        <a:gd name="T1" fmla="*/ 0 h 17"/>
                        <a:gd name="T2" fmla="*/ 21 w 22"/>
                        <a:gd name="T3" fmla="*/ 5 h 17"/>
                        <a:gd name="T4" fmla="*/ 21 w 22"/>
                        <a:gd name="T5" fmla="*/ 11 h 17"/>
                        <a:gd name="T6" fmla="*/ 0 w 22"/>
                        <a:gd name="T7" fmla="*/ 16 h 17"/>
                        <a:gd name="T8" fmla="*/ 0 w 22"/>
                        <a:gd name="T9" fmla="*/ 5 h 17"/>
                        <a:gd name="T10" fmla="*/ 0 w 22"/>
                        <a:gd name="T11" fmla="*/ 0 h 17"/>
                      </a:gdLst>
                      <a:ahLst/>
                      <a:cxnLst>
                        <a:cxn ang="0">
                          <a:pos x="T0" y="T1"/>
                        </a:cxn>
                        <a:cxn ang="0">
                          <a:pos x="T2" y="T3"/>
                        </a:cxn>
                        <a:cxn ang="0">
                          <a:pos x="T4" y="T5"/>
                        </a:cxn>
                        <a:cxn ang="0">
                          <a:pos x="T6" y="T7"/>
                        </a:cxn>
                        <a:cxn ang="0">
                          <a:pos x="T8" y="T9"/>
                        </a:cxn>
                        <a:cxn ang="0">
                          <a:pos x="T10" y="T11"/>
                        </a:cxn>
                      </a:cxnLst>
                      <a:rect l="0" t="0" r="r" b="b"/>
                      <a:pathLst>
                        <a:path w="22" h="17">
                          <a:moveTo>
                            <a:pt x="0" y="0"/>
                          </a:moveTo>
                          <a:lnTo>
                            <a:pt x="21" y="5"/>
                          </a:lnTo>
                          <a:lnTo>
                            <a:pt x="21" y="11"/>
                          </a:lnTo>
                          <a:lnTo>
                            <a:pt x="0" y="16"/>
                          </a:lnTo>
                          <a:lnTo>
                            <a:pt x="0" y="5"/>
                          </a:lnTo>
                          <a:lnTo>
                            <a:pt x="0"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78" name="Freeform 402">
                      <a:extLst>
                        <a:ext uri="{FF2B5EF4-FFF2-40B4-BE49-F238E27FC236}">
                          <a16:creationId xmlns:a16="http://schemas.microsoft.com/office/drawing/2014/main" id="{7E0A7C47-BF96-D97F-3325-530D236269EA}"/>
                        </a:ext>
                      </a:extLst>
                    </p:cNvPr>
                    <p:cNvSpPr>
                      <a:spLocks/>
                    </p:cNvSpPr>
                    <p:nvPr/>
                  </p:nvSpPr>
                  <p:spPr bwMode="auto">
                    <a:xfrm>
                      <a:off x="647" y="2119"/>
                      <a:ext cx="27" cy="20"/>
                    </a:xfrm>
                    <a:custGeom>
                      <a:avLst/>
                      <a:gdLst>
                        <a:gd name="T0" fmla="*/ 0 w 27"/>
                        <a:gd name="T1" fmla="*/ 0 h 20"/>
                        <a:gd name="T2" fmla="*/ 26 w 27"/>
                        <a:gd name="T3" fmla="*/ 6 h 20"/>
                        <a:gd name="T4" fmla="*/ 26 w 27"/>
                        <a:gd name="T5" fmla="*/ 13 h 20"/>
                        <a:gd name="T6" fmla="*/ 0 w 27"/>
                        <a:gd name="T7" fmla="*/ 19 h 20"/>
                        <a:gd name="T8" fmla="*/ 0 w 27"/>
                        <a:gd name="T9" fmla="*/ 6 h 20"/>
                        <a:gd name="T10" fmla="*/ 0 w 27"/>
                        <a:gd name="T11" fmla="*/ 0 h 20"/>
                      </a:gdLst>
                      <a:ahLst/>
                      <a:cxnLst>
                        <a:cxn ang="0">
                          <a:pos x="T0" y="T1"/>
                        </a:cxn>
                        <a:cxn ang="0">
                          <a:pos x="T2" y="T3"/>
                        </a:cxn>
                        <a:cxn ang="0">
                          <a:pos x="T4" y="T5"/>
                        </a:cxn>
                        <a:cxn ang="0">
                          <a:pos x="T6" y="T7"/>
                        </a:cxn>
                        <a:cxn ang="0">
                          <a:pos x="T8" y="T9"/>
                        </a:cxn>
                        <a:cxn ang="0">
                          <a:pos x="T10" y="T11"/>
                        </a:cxn>
                      </a:cxnLst>
                      <a:rect l="0" t="0" r="r" b="b"/>
                      <a:pathLst>
                        <a:path w="27" h="20">
                          <a:moveTo>
                            <a:pt x="0" y="0"/>
                          </a:moveTo>
                          <a:lnTo>
                            <a:pt x="26" y="6"/>
                          </a:lnTo>
                          <a:lnTo>
                            <a:pt x="26" y="13"/>
                          </a:lnTo>
                          <a:lnTo>
                            <a:pt x="0" y="19"/>
                          </a:lnTo>
                          <a:lnTo>
                            <a:pt x="0" y="6"/>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79" name="Freeform 403">
                      <a:extLst>
                        <a:ext uri="{FF2B5EF4-FFF2-40B4-BE49-F238E27FC236}">
                          <a16:creationId xmlns:a16="http://schemas.microsoft.com/office/drawing/2014/main" id="{5B2A4DB2-7711-8B76-F5D1-671527AF6364}"/>
                        </a:ext>
                      </a:extLst>
                    </p:cNvPr>
                    <p:cNvSpPr>
                      <a:spLocks/>
                    </p:cNvSpPr>
                    <p:nvPr/>
                  </p:nvSpPr>
                  <p:spPr bwMode="auto">
                    <a:xfrm>
                      <a:off x="712" y="2119"/>
                      <a:ext cx="22" cy="17"/>
                    </a:xfrm>
                    <a:custGeom>
                      <a:avLst/>
                      <a:gdLst>
                        <a:gd name="T0" fmla="*/ 21 w 22"/>
                        <a:gd name="T1" fmla="*/ 0 h 17"/>
                        <a:gd name="T2" fmla="*/ 0 w 22"/>
                        <a:gd name="T3" fmla="*/ 5 h 17"/>
                        <a:gd name="T4" fmla="*/ 0 w 22"/>
                        <a:gd name="T5" fmla="*/ 11 h 17"/>
                        <a:gd name="T6" fmla="*/ 21 w 22"/>
                        <a:gd name="T7" fmla="*/ 16 h 17"/>
                        <a:gd name="T8" fmla="*/ 21 w 22"/>
                        <a:gd name="T9" fmla="*/ 5 h 17"/>
                        <a:gd name="T10" fmla="*/ 21 w 22"/>
                        <a:gd name="T11" fmla="*/ 0 h 17"/>
                      </a:gdLst>
                      <a:ahLst/>
                      <a:cxnLst>
                        <a:cxn ang="0">
                          <a:pos x="T0" y="T1"/>
                        </a:cxn>
                        <a:cxn ang="0">
                          <a:pos x="T2" y="T3"/>
                        </a:cxn>
                        <a:cxn ang="0">
                          <a:pos x="T4" y="T5"/>
                        </a:cxn>
                        <a:cxn ang="0">
                          <a:pos x="T6" y="T7"/>
                        </a:cxn>
                        <a:cxn ang="0">
                          <a:pos x="T8" y="T9"/>
                        </a:cxn>
                        <a:cxn ang="0">
                          <a:pos x="T10" y="T11"/>
                        </a:cxn>
                      </a:cxnLst>
                      <a:rect l="0" t="0" r="r" b="b"/>
                      <a:pathLst>
                        <a:path w="22" h="17">
                          <a:moveTo>
                            <a:pt x="21" y="0"/>
                          </a:moveTo>
                          <a:lnTo>
                            <a:pt x="0" y="5"/>
                          </a:lnTo>
                          <a:lnTo>
                            <a:pt x="0" y="11"/>
                          </a:lnTo>
                          <a:lnTo>
                            <a:pt x="21" y="16"/>
                          </a:lnTo>
                          <a:lnTo>
                            <a:pt x="21" y="5"/>
                          </a:lnTo>
                          <a:lnTo>
                            <a:pt x="21"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80" name="Freeform 404">
                      <a:extLst>
                        <a:ext uri="{FF2B5EF4-FFF2-40B4-BE49-F238E27FC236}">
                          <a16:creationId xmlns:a16="http://schemas.microsoft.com/office/drawing/2014/main" id="{F8954E27-5659-8A6B-EBC8-0A31DB4D19E3}"/>
                        </a:ext>
                      </a:extLst>
                    </p:cNvPr>
                    <p:cNvSpPr>
                      <a:spLocks/>
                    </p:cNvSpPr>
                    <p:nvPr/>
                  </p:nvSpPr>
                  <p:spPr bwMode="auto">
                    <a:xfrm>
                      <a:off x="712" y="2119"/>
                      <a:ext cx="22" cy="17"/>
                    </a:xfrm>
                    <a:custGeom>
                      <a:avLst/>
                      <a:gdLst>
                        <a:gd name="T0" fmla="*/ 21 w 22"/>
                        <a:gd name="T1" fmla="*/ 0 h 17"/>
                        <a:gd name="T2" fmla="*/ 0 w 22"/>
                        <a:gd name="T3" fmla="*/ 5 h 17"/>
                        <a:gd name="T4" fmla="*/ 0 w 22"/>
                        <a:gd name="T5" fmla="*/ 11 h 17"/>
                        <a:gd name="T6" fmla="*/ 21 w 22"/>
                        <a:gd name="T7" fmla="*/ 16 h 17"/>
                        <a:gd name="T8" fmla="*/ 21 w 22"/>
                        <a:gd name="T9" fmla="*/ 5 h 17"/>
                        <a:gd name="T10" fmla="*/ 21 w 22"/>
                        <a:gd name="T11" fmla="*/ 0 h 17"/>
                      </a:gdLst>
                      <a:ahLst/>
                      <a:cxnLst>
                        <a:cxn ang="0">
                          <a:pos x="T0" y="T1"/>
                        </a:cxn>
                        <a:cxn ang="0">
                          <a:pos x="T2" y="T3"/>
                        </a:cxn>
                        <a:cxn ang="0">
                          <a:pos x="T4" y="T5"/>
                        </a:cxn>
                        <a:cxn ang="0">
                          <a:pos x="T6" y="T7"/>
                        </a:cxn>
                        <a:cxn ang="0">
                          <a:pos x="T8" y="T9"/>
                        </a:cxn>
                        <a:cxn ang="0">
                          <a:pos x="T10" y="T11"/>
                        </a:cxn>
                      </a:cxnLst>
                      <a:rect l="0" t="0" r="r" b="b"/>
                      <a:pathLst>
                        <a:path w="22" h="17">
                          <a:moveTo>
                            <a:pt x="21" y="0"/>
                          </a:moveTo>
                          <a:lnTo>
                            <a:pt x="0" y="5"/>
                          </a:lnTo>
                          <a:lnTo>
                            <a:pt x="0" y="11"/>
                          </a:lnTo>
                          <a:lnTo>
                            <a:pt x="21" y="16"/>
                          </a:lnTo>
                          <a:lnTo>
                            <a:pt x="21" y="5"/>
                          </a:lnTo>
                          <a:lnTo>
                            <a:pt x="21"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81" name="Freeform 405">
                      <a:extLst>
                        <a:ext uri="{FF2B5EF4-FFF2-40B4-BE49-F238E27FC236}">
                          <a16:creationId xmlns:a16="http://schemas.microsoft.com/office/drawing/2014/main" id="{4826A8CD-80D8-14DC-8A4C-839B0B65B3C9}"/>
                        </a:ext>
                      </a:extLst>
                    </p:cNvPr>
                    <p:cNvSpPr>
                      <a:spLocks/>
                    </p:cNvSpPr>
                    <p:nvPr/>
                  </p:nvSpPr>
                  <p:spPr bwMode="auto">
                    <a:xfrm>
                      <a:off x="712" y="2119"/>
                      <a:ext cx="27" cy="20"/>
                    </a:xfrm>
                    <a:custGeom>
                      <a:avLst/>
                      <a:gdLst>
                        <a:gd name="T0" fmla="*/ 26 w 27"/>
                        <a:gd name="T1" fmla="*/ 0 h 20"/>
                        <a:gd name="T2" fmla="*/ 0 w 27"/>
                        <a:gd name="T3" fmla="*/ 6 h 20"/>
                        <a:gd name="T4" fmla="*/ 0 w 27"/>
                        <a:gd name="T5" fmla="*/ 13 h 20"/>
                        <a:gd name="T6" fmla="*/ 26 w 27"/>
                        <a:gd name="T7" fmla="*/ 19 h 20"/>
                        <a:gd name="T8" fmla="*/ 26 w 27"/>
                        <a:gd name="T9" fmla="*/ 6 h 20"/>
                        <a:gd name="T10" fmla="*/ 26 w 27"/>
                        <a:gd name="T11" fmla="*/ 0 h 20"/>
                      </a:gdLst>
                      <a:ahLst/>
                      <a:cxnLst>
                        <a:cxn ang="0">
                          <a:pos x="T0" y="T1"/>
                        </a:cxn>
                        <a:cxn ang="0">
                          <a:pos x="T2" y="T3"/>
                        </a:cxn>
                        <a:cxn ang="0">
                          <a:pos x="T4" y="T5"/>
                        </a:cxn>
                        <a:cxn ang="0">
                          <a:pos x="T6" y="T7"/>
                        </a:cxn>
                        <a:cxn ang="0">
                          <a:pos x="T8" y="T9"/>
                        </a:cxn>
                        <a:cxn ang="0">
                          <a:pos x="T10" y="T11"/>
                        </a:cxn>
                      </a:cxnLst>
                      <a:rect l="0" t="0" r="r" b="b"/>
                      <a:pathLst>
                        <a:path w="27" h="20">
                          <a:moveTo>
                            <a:pt x="26" y="0"/>
                          </a:moveTo>
                          <a:lnTo>
                            <a:pt x="0" y="6"/>
                          </a:lnTo>
                          <a:lnTo>
                            <a:pt x="0" y="13"/>
                          </a:lnTo>
                          <a:lnTo>
                            <a:pt x="26" y="19"/>
                          </a:lnTo>
                          <a:lnTo>
                            <a:pt x="26" y="6"/>
                          </a:lnTo>
                          <a:lnTo>
                            <a:pt x="26"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82" name="Oval 406">
                      <a:extLst>
                        <a:ext uri="{FF2B5EF4-FFF2-40B4-BE49-F238E27FC236}">
                          <a16:creationId xmlns:a16="http://schemas.microsoft.com/office/drawing/2014/main" id="{7B255512-297B-CB88-AF47-BC9DC9B2538F}"/>
                        </a:ext>
                      </a:extLst>
                    </p:cNvPr>
                    <p:cNvSpPr>
                      <a:spLocks noChangeArrowheads="1"/>
                    </p:cNvSpPr>
                    <p:nvPr/>
                  </p:nvSpPr>
                  <p:spPr bwMode="auto">
                    <a:xfrm>
                      <a:off x="651" y="2082"/>
                      <a:ext cx="78" cy="88"/>
                    </a:xfrm>
                    <a:prstGeom prst="ellipse">
                      <a:avLst/>
                    </a:prstGeom>
                    <a:noFill/>
                    <a:ln w="1270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6183" name="Group 407">
                      <a:extLst>
                        <a:ext uri="{FF2B5EF4-FFF2-40B4-BE49-F238E27FC236}">
                          <a16:creationId xmlns:a16="http://schemas.microsoft.com/office/drawing/2014/main" id="{5B7E6617-AB30-F82E-EC0D-7746F6A75C14}"/>
                        </a:ext>
                      </a:extLst>
                    </p:cNvPr>
                    <p:cNvGrpSpPr>
                      <a:grpSpLocks/>
                    </p:cNvGrpSpPr>
                    <p:nvPr/>
                  </p:nvGrpSpPr>
                  <p:grpSpPr bwMode="auto">
                    <a:xfrm>
                      <a:off x="677" y="2109"/>
                      <a:ext cx="26" cy="34"/>
                      <a:chOff x="677" y="2109"/>
                      <a:chExt cx="26" cy="34"/>
                    </a:xfrm>
                  </p:grpSpPr>
                  <p:sp>
                    <p:nvSpPr>
                      <p:cNvPr id="76184" name="Oval 408">
                        <a:extLst>
                          <a:ext uri="{FF2B5EF4-FFF2-40B4-BE49-F238E27FC236}">
                            <a16:creationId xmlns:a16="http://schemas.microsoft.com/office/drawing/2014/main" id="{D6BC4BD7-F36F-398D-4689-C11A08623ACD}"/>
                          </a:ext>
                        </a:extLst>
                      </p:cNvPr>
                      <p:cNvSpPr>
                        <a:spLocks noChangeArrowheads="1"/>
                      </p:cNvSpPr>
                      <p:nvPr/>
                    </p:nvSpPr>
                    <p:spPr bwMode="auto">
                      <a:xfrm>
                        <a:off x="677" y="2109"/>
                        <a:ext cx="26" cy="34"/>
                      </a:xfrm>
                      <a:prstGeom prst="ellipse">
                        <a:avLst/>
                      </a:prstGeom>
                      <a:solidFill>
                        <a:srgbClr val="00000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185" name="Oval 409">
                        <a:extLst>
                          <a:ext uri="{FF2B5EF4-FFF2-40B4-BE49-F238E27FC236}">
                            <a16:creationId xmlns:a16="http://schemas.microsoft.com/office/drawing/2014/main" id="{223BFE2F-4DCA-346A-FAB5-A622A6622732}"/>
                          </a:ext>
                        </a:extLst>
                      </p:cNvPr>
                      <p:cNvSpPr>
                        <a:spLocks noChangeArrowheads="1"/>
                      </p:cNvSpPr>
                      <p:nvPr/>
                    </p:nvSpPr>
                    <p:spPr bwMode="auto">
                      <a:xfrm>
                        <a:off x="684" y="2123"/>
                        <a:ext cx="13" cy="8"/>
                      </a:xfrm>
                      <a:prstGeom prst="ellipse">
                        <a:avLst/>
                      </a:prstGeom>
                      <a:solidFill>
                        <a:srgbClr val="00000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76186" name="Group 410">
                    <a:extLst>
                      <a:ext uri="{FF2B5EF4-FFF2-40B4-BE49-F238E27FC236}">
                        <a16:creationId xmlns:a16="http://schemas.microsoft.com/office/drawing/2014/main" id="{F37CFBA7-4413-19E8-2782-023FF4BE47FB}"/>
                      </a:ext>
                    </a:extLst>
                  </p:cNvPr>
                  <p:cNvGrpSpPr>
                    <a:grpSpLocks/>
                  </p:cNvGrpSpPr>
                  <p:nvPr/>
                </p:nvGrpSpPr>
                <p:grpSpPr bwMode="auto">
                  <a:xfrm>
                    <a:off x="1121" y="2062"/>
                    <a:ext cx="115" cy="128"/>
                    <a:chOff x="1121" y="2062"/>
                    <a:chExt cx="115" cy="128"/>
                  </a:xfrm>
                </p:grpSpPr>
                <p:sp>
                  <p:nvSpPr>
                    <p:cNvPr id="76187" name="Oval 411">
                      <a:extLst>
                        <a:ext uri="{FF2B5EF4-FFF2-40B4-BE49-F238E27FC236}">
                          <a16:creationId xmlns:a16="http://schemas.microsoft.com/office/drawing/2014/main" id="{0C0A9299-939E-BA5B-E4A8-589CC89CB32A}"/>
                        </a:ext>
                      </a:extLst>
                    </p:cNvPr>
                    <p:cNvSpPr>
                      <a:spLocks noChangeArrowheads="1"/>
                    </p:cNvSpPr>
                    <p:nvPr/>
                  </p:nvSpPr>
                  <p:spPr bwMode="auto">
                    <a:xfrm>
                      <a:off x="1121" y="2062"/>
                      <a:ext cx="115" cy="128"/>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188" name="Freeform 412">
                      <a:extLst>
                        <a:ext uri="{FF2B5EF4-FFF2-40B4-BE49-F238E27FC236}">
                          <a16:creationId xmlns:a16="http://schemas.microsoft.com/office/drawing/2014/main" id="{0AA48B84-FE38-7370-D8E8-C66CD25FB465}"/>
                        </a:ext>
                      </a:extLst>
                    </p:cNvPr>
                    <p:cNvSpPr>
                      <a:spLocks/>
                    </p:cNvSpPr>
                    <p:nvPr/>
                  </p:nvSpPr>
                  <p:spPr bwMode="auto">
                    <a:xfrm>
                      <a:off x="1168" y="2152"/>
                      <a:ext cx="22" cy="23"/>
                    </a:xfrm>
                    <a:custGeom>
                      <a:avLst/>
                      <a:gdLst>
                        <a:gd name="T0" fmla="*/ 21 w 22"/>
                        <a:gd name="T1" fmla="*/ 16 h 23"/>
                        <a:gd name="T2" fmla="*/ 10 w 22"/>
                        <a:gd name="T3" fmla="*/ 0 h 23"/>
                        <a:gd name="T4" fmla="*/ 0 w 22"/>
                        <a:gd name="T5" fmla="*/ 16 h 23"/>
                        <a:gd name="T6" fmla="*/ 10 w 22"/>
                        <a:gd name="T7" fmla="*/ 22 h 23"/>
                        <a:gd name="T8" fmla="*/ 21 w 22"/>
                        <a:gd name="T9" fmla="*/ 16 h 23"/>
                      </a:gdLst>
                      <a:ahLst/>
                      <a:cxnLst>
                        <a:cxn ang="0">
                          <a:pos x="T0" y="T1"/>
                        </a:cxn>
                        <a:cxn ang="0">
                          <a:pos x="T2" y="T3"/>
                        </a:cxn>
                        <a:cxn ang="0">
                          <a:pos x="T4" y="T5"/>
                        </a:cxn>
                        <a:cxn ang="0">
                          <a:pos x="T6" y="T7"/>
                        </a:cxn>
                        <a:cxn ang="0">
                          <a:pos x="T8" y="T9"/>
                        </a:cxn>
                      </a:cxnLst>
                      <a:rect l="0" t="0" r="r" b="b"/>
                      <a:pathLst>
                        <a:path w="22" h="23">
                          <a:moveTo>
                            <a:pt x="21" y="16"/>
                          </a:moveTo>
                          <a:lnTo>
                            <a:pt x="10" y="0"/>
                          </a:lnTo>
                          <a:lnTo>
                            <a:pt x="0" y="16"/>
                          </a:lnTo>
                          <a:lnTo>
                            <a:pt x="10" y="22"/>
                          </a:lnTo>
                          <a:lnTo>
                            <a:pt x="21" y="16"/>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89" name="Freeform 413">
                      <a:extLst>
                        <a:ext uri="{FF2B5EF4-FFF2-40B4-BE49-F238E27FC236}">
                          <a16:creationId xmlns:a16="http://schemas.microsoft.com/office/drawing/2014/main" id="{714AB1FB-E72C-EE2D-B079-F067D124DCFE}"/>
                        </a:ext>
                      </a:extLst>
                    </p:cNvPr>
                    <p:cNvSpPr>
                      <a:spLocks/>
                    </p:cNvSpPr>
                    <p:nvPr/>
                  </p:nvSpPr>
                  <p:spPr bwMode="auto">
                    <a:xfrm>
                      <a:off x="1168" y="2152"/>
                      <a:ext cx="22" cy="23"/>
                    </a:xfrm>
                    <a:custGeom>
                      <a:avLst/>
                      <a:gdLst>
                        <a:gd name="T0" fmla="*/ 21 w 22"/>
                        <a:gd name="T1" fmla="*/ 16 h 23"/>
                        <a:gd name="T2" fmla="*/ 10 w 22"/>
                        <a:gd name="T3" fmla="*/ 0 h 23"/>
                        <a:gd name="T4" fmla="*/ 0 w 22"/>
                        <a:gd name="T5" fmla="*/ 16 h 23"/>
                        <a:gd name="T6" fmla="*/ 10 w 22"/>
                        <a:gd name="T7" fmla="*/ 22 h 23"/>
                        <a:gd name="T8" fmla="*/ 21 w 22"/>
                        <a:gd name="T9" fmla="*/ 16 h 23"/>
                      </a:gdLst>
                      <a:ahLst/>
                      <a:cxnLst>
                        <a:cxn ang="0">
                          <a:pos x="T0" y="T1"/>
                        </a:cxn>
                        <a:cxn ang="0">
                          <a:pos x="T2" y="T3"/>
                        </a:cxn>
                        <a:cxn ang="0">
                          <a:pos x="T4" y="T5"/>
                        </a:cxn>
                        <a:cxn ang="0">
                          <a:pos x="T6" y="T7"/>
                        </a:cxn>
                        <a:cxn ang="0">
                          <a:pos x="T8" y="T9"/>
                        </a:cxn>
                      </a:cxnLst>
                      <a:rect l="0" t="0" r="r" b="b"/>
                      <a:pathLst>
                        <a:path w="22" h="23">
                          <a:moveTo>
                            <a:pt x="21" y="16"/>
                          </a:moveTo>
                          <a:lnTo>
                            <a:pt x="10" y="0"/>
                          </a:lnTo>
                          <a:lnTo>
                            <a:pt x="0" y="16"/>
                          </a:lnTo>
                          <a:lnTo>
                            <a:pt x="10" y="22"/>
                          </a:lnTo>
                          <a:lnTo>
                            <a:pt x="21" y="16"/>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90" name="Freeform 414">
                      <a:extLst>
                        <a:ext uri="{FF2B5EF4-FFF2-40B4-BE49-F238E27FC236}">
                          <a16:creationId xmlns:a16="http://schemas.microsoft.com/office/drawing/2014/main" id="{438DCC56-6FCE-B76D-A74A-9C3DF7467CE1}"/>
                        </a:ext>
                      </a:extLst>
                    </p:cNvPr>
                    <p:cNvSpPr>
                      <a:spLocks/>
                    </p:cNvSpPr>
                    <p:nvPr/>
                  </p:nvSpPr>
                  <p:spPr bwMode="auto">
                    <a:xfrm>
                      <a:off x="1168" y="2145"/>
                      <a:ext cx="27" cy="35"/>
                    </a:xfrm>
                    <a:custGeom>
                      <a:avLst/>
                      <a:gdLst>
                        <a:gd name="T0" fmla="*/ 26 w 27"/>
                        <a:gd name="T1" fmla="*/ 27 h 35"/>
                        <a:gd name="T2" fmla="*/ 13 w 27"/>
                        <a:gd name="T3" fmla="*/ 0 h 35"/>
                        <a:gd name="T4" fmla="*/ 6 w 27"/>
                        <a:gd name="T5" fmla="*/ 0 h 35"/>
                        <a:gd name="T6" fmla="*/ 0 w 27"/>
                        <a:gd name="T7" fmla="*/ 27 h 35"/>
                        <a:gd name="T8" fmla="*/ 13 w 27"/>
                        <a:gd name="T9" fmla="*/ 34 h 35"/>
                        <a:gd name="T10" fmla="*/ 26 w 27"/>
                        <a:gd name="T11" fmla="*/ 27 h 35"/>
                      </a:gdLst>
                      <a:ahLst/>
                      <a:cxnLst>
                        <a:cxn ang="0">
                          <a:pos x="T0" y="T1"/>
                        </a:cxn>
                        <a:cxn ang="0">
                          <a:pos x="T2" y="T3"/>
                        </a:cxn>
                        <a:cxn ang="0">
                          <a:pos x="T4" y="T5"/>
                        </a:cxn>
                        <a:cxn ang="0">
                          <a:pos x="T6" y="T7"/>
                        </a:cxn>
                        <a:cxn ang="0">
                          <a:pos x="T8" y="T9"/>
                        </a:cxn>
                        <a:cxn ang="0">
                          <a:pos x="T10" y="T11"/>
                        </a:cxn>
                      </a:cxnLst>
                      <a:rect l="0" t="0" r="r" b="b"/>
                      <a:pathLst>
                        <a:path w="27" h="35">
                          <a:moveTo>
                            <a:pt x="26" y="27"/>
                          </a:moveTo>
                          <a:lnTo>
                            <a:pt x="13" y="0"/>
                          </a:lnTo>
                          <a:lnTo>
                            <a:pt x="6" y="0"/>
                          </a:lnTo>
                          <a:lnTo>
                            <a:pt x="0" y="27"/>
                          </a:lnTo>
                          <a:lnTo>
                            <a:pt x="13" y="34"/>
                          </a:lnTo>
                          <a:lnTo>
                            <a:pt x="26" y="27"/>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91" name="Freeform 415">
                      <a:extLst>
                        <a:ext uri="{FF2B5EF4-FFF2-40B4-BE49-F238E27FC236}">
                          <a16:creationId xmlns:a16="http://schemas.microsoft.com/office/drawing/2014/main" id="{2A58AE5D-29FA-F489-5D64-ED02780B1D48}"/>
                        </a:ext>
                      </a:extLst>
                    </p:cNvPr>
                    <p:cNvSpPr>
                      <a:spLocks/>
                    </p:cNvSpPr>
                    <p:nvPr/>
                  </p:nvSpPr>
                  <p:spPr bwMode="auto">
                    <a:xfrm>
                      <a:off x="1168" y="2078"/>
                      <a:ext cx="22" cy="23"/>
                    </a:xfrm>
                    <a:custGeom>
                      <a:avLst/>
                      <a:gdLst>
                        <a:gd name="T0" fmla="*/ 21 w 22"/>
                        <a:gd name="T1" fmla="*/ 0 h 23"/>
                        <a:gd name="T2" fmla="*/ 10 w 22"/>
                        <a:gd name="T3" fmla="*/ 22 h 23"/>
                        <a:gd name="T4" fmla="*/ 0 w 22"/>
                        <a:gd name="T5" fmla="*/ 0 h 23"/>
                        <a:gd name="T6" fmla="*/ 10 w 22"/>
                        <a:gd name="T7" fmla="*/ 0 h 23"/>
                        <a:gd name="T8" fmla="*/ 21 w 22"/>
                        <a:gd name="T9" fmla="*/ 0 h 23"/>
                      </a:gdLst>
                      <a:ahLst/>
                      <a:cxnLst>
                        <a:cxn ang="0">
                          <a:pos x="T0" y="T1"/>
                        </a:cxn>
                        <a:cxn ang="0">
                          <a:pos x="T2" y="T3"/>
                        </a:cxn>
                        <a:cxn ang="0">
                          <a:pos x="T4" y="T5"/>
                        </a:cxn>
                        <a:cxn ang="0">
                          <a:pos x="T6" y="T7"/>
                        </a:cxn>
                        <a:cxn ang="0">
                          <a:pos x="T8" y="T9"/>
                        </a:cxn>
                      </a:cxnLst>
                      <a:rect l="0" t="0" r="r" b="b"/>
                      <a:pathLst>
                        <a:path w="22" h="23">
                          <a:moveTo>
                            <a:pt x="21" y="0"/>
                          </a:moveTo>
                          <a:lnTo>
                            <a:pt x="10" y="22"/>
                          </a:lnTo>
                          <a:lnTo>
                            <a:pt x="0" y="0"/>
                          </a:lnTo>
                          <a:lnTo>
                            <a:pt x="10" y="0"/>
                          </a:lnTo>
                          <a:lnTo>
                            <a:pt x="21"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92" name="Freeform 416">
                      <a:extLst>
                        <a:ext uri="{FF2B5EF4-FFF2-40B4-BE49-F238E27FC236}">
                          <a16:creationId xmlns:a16="http://schemas.microsoft.com/office/drawing/2014/main" id="{43D9E8E1-524C-C1CB-EDBA-E91138C5B757}"/>
                        </a:ext>
                      </a:extLst>
                    </p:cNvPr>
                    <p:cNvSpPr>
                      <a:spLocks/>
                    </p:cNvSpPr>
                    <p:nvPr/>
                  </p:nvSpPr>
                  <p:spPr bwMode="auto">
                    <a:xfrm>
                      <a:off x="1168" y="2078"/>
                      <a:ext cx="22" cy="23"/>
                    </a:xfrm>
                    <a:custGeom>
                      <a:avLst/>
                      <a:gdLst>
                        <a:gd name="T0" fmla="*/ 21 w 22"/>
                        <a:gd name="T1" fmla="*/ 0 h 23"/>
                        <a:gd name="T2" fmla="*/ 10 w 22"/>
                        <a:gd name="T3" fmla="*/ 22 h 23"/>
                        <a:gd name="T4" fmla="*/ 0 w 22"/>
                        <a:gd name="T5" fmla="*/ 0 h 23"/>
                        <a:gd name="T6" fmla="*/ 10 w 22"/>
                        <a:gd name="T7" fmla="*/ 0 h 23"/>
                        <a:gd name="T8" fmla="*/ 21 w 22"/>
                        <a:gd name="T9" fmla="*/ 0 h 23"/>
                      </a:gdLst>
                      <a:ahLst/>
                      <a:cxnLst>
                        <a:cxn ang="0">
                          <a:pos x="T0" y="T1"/>
                        </a:cxn>
                        <a:cxn ang="0">
                          <a:pos x="T2" y="T3"/>
                        </a:cxn>
                        <a:cxn ang="0">
                          <a:pos x="T4" y="T5"/>
                        </a:cxn>
                        <a:cxn ang="0">
                          <a:pos x="T6" y="T7"/>
                        </a:cxn>
                        <a:cxn ang="0">
                          <a:pos x="T8" y="T9"/>
                        </a:cxn>
                      </a:cxnLst>
                      <a:rect l="0" t="0" r="r" b="b"/>
                      <a:pathLst>
                        <a:path w="22" h="23">
                          <a:moveTo>
                            <a:pt x="21" y="0"/>
                          </a:moveTo>
                          <a:lnTo>
                            <a:pt x="10" y="22"/>
                          </a:lnTo>
                          <a:lnTo>
                            <a:pt x="0" y="0"/>
                          </a:lnTo>
                          <a:lnTo>
                            <a:pt x="10" y="0"/>
                          </a:lnTo>
                          <a:lnTo>
                            <a:pt x="21"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93" name="Freeform 417">
                      <a:extLst>
                        <a:ext uri="{FF2B5EF4-FFF2-40B4-BE49-F238E27FC236}">
                          <a16:creationId xmlns:a16="http://schemas.microsoft.com/office/drawing/2014/main" id="{AE7B2F2B-5CED-3CB5-AED2-2493EDAF8EBE}"/>
                        </a:ext>
                      </a:extLst>
                    </p:cNvPr>
                    <p:cNvSpPr>
                      <a:spLocks/>
                    </p:cNvSpPr>
                    <p:nvPr/>
                  </p:nvSpPr>
                  <p:spPr bwMode="auto">
                    <a:xfrm>
                      <a:off x="1168" y="2078"/>
                      <a:ext cx="27" cy="28"/>
                    </a:xfrm>
                    <a:custGeom>
                      <a:avLst/>
                      <a:gdLst>
                        <a:gd name="T0" fmla="*/ 26 w 27"/>
                        <a:gd name="T1" fmla="*/ 0 h 28"/>
                        <a:gd name="T2" fmla="*/ 13 w 27"/>
                        <a:gd name="T3" fmla="*/ 27 h 28"/>
                        <a:gd name="T4" fmla="*/ 6 w 27"/>
                        <a:gd name="T5" fmla="*/ 27 h 28"/>
                        <a:gd name="T6" fmla="*/ 0 w 27"/>
                        <a:gd name="T7" fmla="*/ 0 h 28"/>
                        <a:gd name="T8" fmla="*/ 13 w 27"/>
                        <a:gd name="T9" fmla="*/ 0 h 28"/>
                        <a:gd name="T10" fmla="*/ 26 w 27"/>
                        <a:gd name="T11" fmla="*/ 0 h 28"/>
                      </a:gdLst>
                      <a:ahLst/>
                      <a:cxnLst>
                        <a:cxn ang="0">
                          <a:pos x="T0" y="T1"/>
                        </a:cxn>
                        <a:cxn ang="0">
                          <a:pos x="T2" y="T3"/>
                        </a:cxn>
                        <a:cxn ang="0">
                          <a:pos x="T4" y="T5"/>
                        </a:cxn>
                        <a:cxn ang="0">
                          <a:pos x="T6" y="T7"/>
                        </a:cxn>
                        <a:cxn ang="0">
                          <a:pos x="T8" y="T9"/>
                        </a:cxn>
                        <a:cxn ang="0">
                          <a:pos x="T10" y="T11"/>
                        </a:cxn>
                      </a:cxnLst>
                      <a:rect l="0" t="0" r="r" b="b"/>
                      <a:pathLst>
                        <a:path w="27" h="28">
                          <a:moveTo>
                            <a:pt x="26" y="0"/>
                          </a:moveTo>
                          <a:lnTo>
                            <a:pt x="13" y="27"/>
                          </a:lnTo>
                          <a:lnTo>
                            <a:pt x="6" y="27"/>
                          </a:lnTo>
                          <a:lnTo>
                            <a:pt x="0" y="0"/>
                          </a:lnTo>
                          <a:lnTo>
                            <a:pt x="13" y="0"/>
                          </a:lnTo>
                          <a:lnTo>
                            <a:pt x="26"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94" name="Freeform 418">
                      <a:extLst>
                        <a:ext uri="{FF2B5EF4-FFF2-40B4-BE49-F238E27FC236}">
                          <a16:creationId xmlns:a16="http://schemas.microsoft.com/office/drawing/2014/main" id="{37C14337-4D20-3AD9-E5C9-083FB5CF314A}"/>
                        </a:ext>
                      </a:extLst>
                    </p:cNvPr>
                    <p:cNvSpPr>
                      <a:spLocks/>
                    </p:cNvSpPr>
                    <p:nvPr/>
                  </p:nvSpPr>
                  <p:spPr bwMode="auto">
                    <a:xfrm>
                      <a:off x="1136" y="2119"/>
                      <a:ext cx="22" cy="17"/>
                    </a:xfrm>
                    <a:custGeom>
                      <a:avLst/>
                      <a:gdLst>
                        <a:gd name="T0" fmla="*/ 0 w 22"/>
                        <a:gd name="T1" fmla="*/ 0 h 17"/>
                        <a:gd name="T2" fmla="*/ 21 w 22"/>
                        <a:gd name="T3" fmla="*/ 5 h 17"/>
                        <a:gd name="T4" fmla="*/ 21 w 22"/>
                        <a:gd name="T5" fmla="*/ 11 h 17"/>
                        <a:gd name="T6" fmla="*/ 0 w 22"/>
                        <a:gd name="T7" fmla="*/ 16 h 17"/>
                        <a:gd name="T8" fmla="*/ 0 w 22"/>
                        <a:gd name="T9" fmla="*/ 5 h 17"/>
                        <a:gd name="T10" fmla="*/ 0 w 22"/>
                        <a:gd name="T11" fmla="*/ 0 h 17"/>
                      </a:gdLst>
                      <a:ahLst/>
                      <a:cxnLst>
                        <a:cxn ang="0">
                          <a:pos x="T0" y="T1"/>
                        </a:cxn>
                        <a:cxn ang="0">
                          <a:pos x="T2" y="T3"/>
                        </a:cxn>
                        <a:cxn ang="0">
                          <a:pos x="T4" y="T5"/>
                        </a:cxn>
                        <a:cxn ang="0">
                          <a:pos x="T6" y="T7"/>
                        </a:cxn>
                        <a:cxn ang="0">
                          <a:pos x="T8" y="T9"/>
                        </a:cxn>
                        <a:cxn ang="0">
                          <a:pos x="T10" y="T11"/>
                        </a:cxn>
                      </a:cxnLst>
                      <a:rect l="0" t="0" r="r" b="b"/>
                      <a:pathLst>
                        <a:path w="22" h="17">
                          <a:moveTo>
                            <a:pt x="0" y="0"/>
                          </a:moveTo>
                          <a:lnTo>
                            <a:pt x="21" y="5"/>
                          </a:lnTo>
                          <a:lnTo>
                            <a:pt x="21" y="11"/>
                          </a:lnTo>
                          <a:lnTo>
                            <a:pt x="0" y="16"/>
                          </a:lnTo>
                          <a:lnTo>
                            <a:pt x="0" y="5"/>
                          </a:lnTo>
                          <a:lnTo>
                            <a:pt x="0"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95" name="Freeform 419">
                      <a:extLst>
                        <a:ext uri="{FF2B5EF4-FFF2-40B4-BE49-F238E27FC236}">
                          <a16:creationId xmlns:a16="http://schemas.microsoft.com/office/drawing/2014/main" id="{1D23CDE9-1421-E071-8FA6-098F9B991835}"/>
                        </a:ext>
                      </a:extLst>
                    </p:cNvPr>
                    <p:cNvSpPr>
                      <a:spLocks/>
                    </p:cNvSpPr>
                    <p:nvPr/>
                  </p:nvSpPr>
                  <p:spPr bwMode="auto">
                    <a:xfrm>
                      <a:off x="1136" y="2119"/>
                      <a:ext cx="22" cy="17"/>
                    </a:xfrm>
                    <a:custGeom>
                      <a:avLst/>
                      <a:gdLst>
                        <a:gd name="T0" fmla="*/ 0 w 22"/>
                        <a:gd name="T1" fmla="*/ 0 h 17"/>
                        <a:gd name="T2" fmla="*/ 21 w 22"/>
                        <a:gd name="T3" fmla="*/ 5 h 17"/>
                        <a:gd name="T4" fmla="*/ 21 w 22"/>
                        <a:gd name="T5" fmla="*/ 11 h 17"/>
                        <a:gd name="T6" fmla="*/ 0 w 22"/>
                        <a:gd name="T7" fmla="*/ 16 h 17"/>
                        <a:gd name="T8" fmla="*/ 0 w 22"/>
                        <a:gd name="T9" fmla="*/ 5 h 17"/>
                        <a:gd name="T10" fmla="*/ 0 w 22"/>
                        <a:gd name="T11" fmla="*/ 0 h 17"/>
                      </a:gdLst>
                      <a:ahLst/>
                      <a:cxnLst>
                        <a:cxn ang="0">
                          <a:pos x="T0" y="T1"/>
                        </a:cxn>
                        <a:cxn ang="0">
                          <a:pos x="T2" y="T3"/>
                        </a:cxn>
                        <a:cxn ang="0">
                          <a:pos x="T4" y="T5"/>
                        </a:cxn>
                        <a:cxn ang="0">
                          <a:pos x="T6" y="T7"/>
                        </a:cxn>
                        <a:cxn ang="0">
                          <a:pos x="T8" y="T9"/>
                        </a:cxn>
                        <a:cxn ang="0">
                          <a:pos x="T10" y="T11"/>
                        </a:cxn>
                      </a:cxnLst>
                      <a:rect l="0" t="0" r="r" b="b"/>
                      <a:pathLst>
                        <a:path w="22" h="17">
                          <a:moveTo>
                            <a:pt x="0" y="0"/>
                          </a:moveTo>
                          <a:lnTo>
                            <a:pt x="21" y="5"/>
                          </a:lnTo>
                          <a:lnTo>
                            <a:pt x="21" y="11"/>
                          </a:lnTo>
                          <a:lnTo>
                            <a:pt x="0" y="16"/>
                          </a:lnTo>
                          <a:lnTo>
                            <a:pt x="0" y="5"/>
                          </a:lnTo>
                          <a:lnTo>
                            <a:pt x="0"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96" name="Freeform 420">
                      <a:extLst>
                        <a:ext uri="{FF2B5EF4-FFF2-40B4-BE49-F238E27FC236}">
                          <a16:creationId xmlns:a16="http://schemas.microsoft.com/office/drawing/2014/main" id="{2B7B1A78-79B1-B4F7-B078-2676B9C98DDD}"/>
                        </a:ext>
                      </a:extLst>
                    </p:cNvPr>
                    <p:cNvSpPr>
                      <a:spLocks/>
                    </p:cNvSpPr>
                    <p:nvPr/>
                  </p:nvSpPr>
                  <p:spPr bwMode="auto">
                    <a:xfrm>
                      <a:off x="1136" y="2119"/>
                      <a:ext cx="27" cy="20"/>
                    </a:xfrm>
                    <a:custGeom>
                      <a:avLst/>
                      <a:gdLst>
                        <a:gd name="T0" fmla="*/ 0 w 27"/>
                        <a:gd name="T1" fmla="*/ 0 h 20"/>
                        <a:gd name="T2" fmla="*/ 26 w 27"/>
                        <a:gd name="T3" fmla="*/ 6 h 20"/>
                        <a:gd name="T4" fmla="*/ 26 w 27"/>
                        <a:gd name="T5" fmla="*/ 13 h 20"/>
                        <a:gd name="T6" fmla="*/ 0 w 27"/>
                        <a:gd name="T7" fmla="*/ 19 h 20"/>
                        <a:gd name="T8" fmla="*/ 0 w 27"/>
                        <a:gd name="T9" fmla="*/ 6 h 20"/>
                        <a:gd name="T10" fmla="*/ 0 w 27"/>
                        <a:gd name="T11" fmla="*/ 0 h 20"/>
                      </a:gdLst>
                      <a:ahLst/>
                      <a:cxnLst>
                        <a:cxn ang="0">
                          <a:pos x="T0" y="T1"/>
                        </a:cxn>
                        <a:cxn ang="0">
                          <a:pos x="T2" y="T3"/>
                        </a:cxn>
                        <a:cxn ang="0">
                          <a:pos x="T4" y="T5"/>
                        </a:cxn>
                        <a:cxn ang="0">
                          <a:pos x="T6" y="T7"/>
                        </a:cxn>
                        <a:cxn ang="0">
                          <a:pos x="T8" y="T9"/>
                        </a:cxn>
                        <a:cxn ang="0">
                          <a:pos x="T10" y="T11"/>
                        </a:cxn>
                      </a:cxnLst>
                      <a:rect l="0" t="0" r="r" b="b"/>
                      <a:pathLst>
                        <a:path w="27" h="20">
                          <a:moveTo>
                            <a:pt x="0" y="0"/>
                          </a:moveTo>
                          <a:lnTo>
                            <a:pt x="26" y="6"/>
                          </a:lnTo>
                          <a:lnTo>
                            <a:pt x="26" y="13"/>
                          </a:lnTo>
                          <a:lnTo>
                            <a:pt x="0" y="19"/>
                          </a:lnTo>
                          <a:lnTo>
                            <a:pt x="0" y="6"/>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97" name="Freeform 421">
                      <a:extLst>
                        <a:ext uri="{FF2B5EF4-FFF2-40B4-BE49-F238E27FC236}">
                          <a16:creationId xmlns:a16="http://schemas.microsoft.com/office/drawing/2014/main" id="{036B63DD-A96D-F2FC-F919-2673342892F3}"/>
                        </a:ext>
                      </a:extLst>
                    </p:cNvPr>
                    <p:cNvSpPr>
                      <a:spLocks/>
                    </p:cNvSpPr>
                    <p:nvPr/>
                  </p:nvSpPr>
                  <p:spPr bwMode="auto">
                    <a:xfrm>
                      <a:off x="1200" y="2119"/>
                      <a:ext cx="22" cy="17"/>
                    </a:xfrm>
                    <a:custGeom>
                      <a:avLst/>
                      <a:gdLst>
                        <a:gd name="T0" fmla="*/ 21 w 22"/>
                        <a:gd name="T1" fmla="*/ 0 h 17"/>
                        <a:gd name="T2" fmla="*/ 0 w 22"/>
                        <a:gd name="T3" fmla="*/ 5 h 17"/>
                        <a:gd name="T4" fmla="*/ 0 w 22"/>
                        <a:gd name="T5" fmla="*/ 11 h 17"/>
                        <a:gd name="T6" fmla="*/ 21 w 22"/>
                        <a:gd name="T7" fmla="*/ 16 h 17"/>
                        <a:gd name="T8" fmla="*/ 21 w 22"/>
                        <a:gd name="T9" fmla="*/ 5 h 17"/>
                        <a:gd name="T10" fmla="*/ 21 w 22"/>
                        <a:gd name="T11" fmla="*/ 0 h 17"/>
                      </a:gdLst>
                      <a:ahLst/>
                      <a:cxnLst>
                        <a:cxn ang="0">
                          <a:pos x="T0" y="T1"/>
                        </a:cxn>
                        <a:cxn ang="0">
                          <a:pos x="T2" y="T3"/>
                        </a:cxn>
                        <a:cxn ang="0">
                          <a:pos x="T4" y="T5"/>
                        </a:cxn>
                        <a:cxn ang="0">
                          <a:pos x="T6" y="T7"/>
                        </a:cxn>
                        <a:cxn ang="0">
                          <a:pos x="T8" y="T9"/>
                        </a:cxn>
                        <a:cxn ang="0">
                          <a:pos x="T10" y="T11"/>
                        </a:cxn>
                      </a:cxnLst>
                      <a:rect l="0" t="0" r="r" b="b"/>
                      <a:pathLst>
                        <a:path w="22" h="17">
                          <a:moveTo>
                            <a:pt x="21" y="0"/>
                          </a:moveTo>
                          <a:lnTo>
                            <a:pt x="0" y="5"/>
                          </a:lnTo>
                          <a:lnTo>
                            <a:pt x="0" y="11"/>
                          </a:lnTo>
                          <a:lnTo>
                            <a:pt x="21" y="16"/>
                          </a:lnTo>
                          <a:lnTo>
                            <a:pt x="21" y="5"/>
                          </a:lnTo>
                          <a:lnTo>
                            <a:pt x="21"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98" name="Freeform 422">
                      <a:extLst>
                        <a:ext uri="{FF2B5EF4-FFF2-40B4-BE49-F238E27FC236}">
                          <a16:creationId xmlns:a16="http://schemas.microsoft.com/office/drawing/2014/main" id="{F21FBF6F-5BF2-9A60-0F21-BD33611CBFBF}"/>
                        </a:ext>
                      </a:extLst>
                    </p:cNvPr>
                    <p:cNvSpPr>
                      <a:spLocks/>
                    </p:cNvSpPr>
                    <p:nvPr/>
                  </p:nvSpPr>
                  <p:spPr bwMode="auto">
                    <a:xfrm>
                      <a:off x="1200" y="2119"/>
                      <a:ext cx="22" cy="17"/>
                    </a:xfrm>
                    <a:custGeom>
                      <a:avLst/>
                      <a:gdLst>
                        <a:gd name="T0" fmla="*/ 21 w 22"/>
                        <a:gd name="T1" fmla="*/ 0 h 17"/>
                        <a:gd name="T2" fmla="*/ 0 w 22"/>
                        <a:gd name="T3" fmla="*/ 5 h 17"/>
                        <a:gd name="T4" fmla="*/ 0 w 22"/>
                        <a:gd name="T5" fmla="*/ 11 h 17"/>
                        <a:gd name="T6" fmla="*/ 21 w 22"/>
                        <a:gd name="T7" fmla="*/ 16 h 17"/>
                        <a:gd name="T8" fmla="*/ 21 w 22"/>
                        <a:gd name="T9" fmla="*/ 5 h 17"/>
                        <a:gd name="T10" fmla="*/ 21 w 22"/>
                        <a:gd name="T11" fmla="*/ 0 h 17"/>
                      </a:gdLst>
                      <a:ahLst/>
                      <a:cxnLst>
                        <a:cxn ang="0">
                          <a:pos x="T0" y="T1"/>
                        </a:cxn>
                        <a:cxn ang="0">
                          <a:pos x="T2" y="T3"/>
                        </a:cxn>
                        <a:cxn ang="0">
                          <a:pos x="T4" y="T5"/>
                        </a:cxn>
                        <a:cxn ang="0">
                          <a:pos x="T6" y="T7"/>
                        </a:cxn>
                        <a:cxn ang="0">
                          <a:pos x="T8" y="T9"/>
                        </a:cxn>
                        <a:cxn ang="0">
                          <a:pos x="T10" y="T11"/>
                        </a:cxn>
                      </a:cxnLst>
                      <a:rect l="0" t="0" r="r" b="b"/>
                      <a:pathLst>
                        <a:path w="22" h="17">
                          <a:moveTo>
                            <a:pt x="21" y="0"/>
                          </a:moveTo>
                          <a:lnTo>
                            <a:pt x="0" y="5"/>
                          </a:lnTo>
                          <a:lnTo>
                            <a:pt x="0" y="11"/>
                          </a:lnTo>
                          <a:lnTo>
                            <a:pt x="21" y="16"/>
                          </a:lnTo>
                          <a:lnTo>
                            <a:pt x="21" y="5"/>
                          </a:lnTo>
                          <a:lnTo>
                            <a:pt x="21"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199" name="Freeform 423">
                      <a:extLst>
                        <a:ext uri="{FF2B5EF4-FFF2-40B4-BE49-F238E27FC236}">
                          <a16:creationId xmlns:a16="http://schemas.microsoft.com/office/drawing/2014/main" id="{8016A5B1-CB30-2935-4621-30FAC63035CA}"/>
                        </a:ext>
                      </a:extLst>
                    </p:cNvPr>
                    <p:cNvSpPr>
                      <a:spLocks/>
                    </p:cNvSpPr>
                    <p:nvPr/>
                  </p:nvSpPr>
                  <p:spPr bwMode="auto">
                    <a:xfrm>
                      <a:off x="1200" y="2119"/>
                      <a:ext cx="27" cy="20"/>
                    </a:xfrm>
                    <a:custGeom>
                      <a:avLst/>
                      <a:gdLst>
                        <a:gd name="T0" fmla="*/ 26 w 27"/>
                        <a:gd name="T1" fmla="*/ 0 h 20"/>
                        <a:gd name="T2" fmla="*/ 0 w 27"/>
                        <a:gd name="T3" fmla="*/ 6 h 20"/>
                        <a:gd name="T4" fmla="*/ 0 w 27"/>
                        <a:gd name="T5" fmla="*/ 13 h 20"/>
                        <a:gd name="T6" fmla="*/ 26 w 27"/>
                        <a:gd name="T7" fmla="*/ 19 h 20"/>
                        <a:gd name="T8" fmla="*/ 26 w 27"/>
                        <a:gd name="T9" fmla="*/ 6 h 20"/>
                        <a:gd name="T10" fmla="*/ 26 w 27"/>
                        <a:gd name="T11" fmla="*/ 0 h 20"/>
                      </a:gdLst>
                      <a:ahLst/>
                      <a:cxnLst>
                        <a:cxn ang="0">
                          <a:pos x="T0" y="T1"/>
                        </a:cxn>
                        <a:cxn ang="0">
                          <a:pos x="T2" y="T3"/>
                        </a:cxn>
                        <a:cxn ang="0">
                          <a:pos x="T4" y="T5"/>
                        </a:cxn>
                        <a:cxn ang="0">
                          <a:pos x="T6" y="T7"/>
                        </a:cxn>
                        <a:cxn ang="0">
                          <a:pos x="T8" y="T9"/>
                        </a:cxn>
                        <a:cxn ang="0">
                          <a:pos x="T10" y="T11"/>
                        </a:cxn>
                      </a:cxnLst>
                      <a:rect l="0" t="0" r="r" b="b"/>
                      <a:pathLst>
                        <a:path w="27" h="20">
                          <a:moveTo>
                            <a:pt x="26" y="0"/>
                          </a:moveTo>
                          <a:lnTo>
                            <a:pt x="0" y="6"/>
                          </a:lnTo>
                          <a:lnTo>
                            <a:pt x="0" y="13"/>
                          </a:lnTo>
                          <a:lnTo>
                            <a:pt x="26" y="19"/>
                          </a:lnTo>
                          <a:lnTo>
                            <a:pt x="26" y="6"/>
                          </a:lnTo>
                          <a:lnTo>
                            <a:pt x="26"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00" name="Oval 424">
                      <a:extLst>
                        <a:ext uri="{FF2B5EF4-FFF2-40B4-BE49-F238E27FC236}">
                          <a16:creationId xmlns:a16="http://schemas.microsoft.com/office/drawing/2014/main" id="{3F61DABF-339F-B98A-EFC7-5F4E0AC2C121}"/>
                        </a:ext>
                      </a:extLst>
                    </p:cNvPr>
                    <p:cNvSpPr>
                      <a:spLocks noChangeArrowheads="1"/>
                    </p:cNvSpPr>
                    <p:nvPr/>
                  </p:nvSpPr>
                  <p:spPr bwMode="auto">
                    <a:xfrm>
                      <a:off x="1140" y="2082"/>
                      <a:ext cx="77" cy="88"/>
                    </a:xfrm>
                    <a:prstGeom prst="ellipse">
                      <a:avLst/>
                    </a:prstGeom>
                    <a:noFill/>
                    <a:ln w="1270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6201" name="Group 425">
                      <a:extLst>
                        <a:ext uri="{FF2B5EF4-FFF2-40B4-BE49-F238E27FC236}">
                          <a16:creationId xmlns:a16="http://schemas.microsoft.com/office/drawing/2014/main" id="{083E55AE-BCF9-2692-2BFC-643B46C119E6}"/>
                        </a:ext>
                      </a:extLst>
                    </p:cNvPr>
                    <p:cNvGrpSpPr>
                      <a:grpSpLocks/>
                    </p:cNvGrpSpPr>
                    <p:nvPr/>
                  </p:nvGrpSpPr>
                  <p:grpSpPr bwMode="auto">
                    <a:xfrm>
                      <a:off x="1166" y="2109"/>
                      <a:ext cx="25" cy="34"/>
                      <a:chOff x="1166" y="2109"/>
                      <a:chExt cx="25" cy="34"/>
                    </a:xfrm>
                  </p:grpSpPr>
                  <p:sp>
                    <p:nvSpPr>
                      <p:cNvPr id="76202" name="Oval 426">
                        <a:extLst>
                          <a:ext uri="{FF2B5EF4-FFF2-40B4-BE49-F238E27FC236}">
                            <a16:creationId xmlns:a16="http://schemas.microsoft.com/office/drawing/2014/main" id="{366DB422-CFF3-4D46-9CF6-8E3B64FC94ED}"/>
                          </a:ext>
                        </a:extLst>
                      </p:cNvPr>
                      <p:cNvSpPr>
                        <a:spLocks noChangeArrowheads="1"/>
                      </p:cNvSpPr>
                      <p:nvPr/>
                    </p:nvSpPr>
                    <p:spPr bwMode="auto">
                      <a:xfrm>
                        <a:off x="1166" y="2109"/>
                        <a:ext cx="25" cy="34"/>
                      </a:xfrm>
                      <a:prstGeom prst="ellipse">
                        <a:avLst/>
                      </a:prstGeom>
                      <a:solidFill>
                        <a:srgbClr val="00000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03" name="Oval 427">
                        <a:extLst>
                          <a:ext uri="{FF2B5EF4-FFF2-40B4-BE49-F238E27FC236}">
                            <a16:creationId xmlns:a16="http://schemas.microsoft.com/office/drawing/2014/main" id="{3717F092-4615-247B-6DBD-9CF55B1A0936}"/>
                          </a:ext>
                        </a:extLst>
                      </p:cNvPr>
                      <p:cNvSpPr>
                        <a:spLocks noChangeArrowheads="1"/>
                      </p:cNvSpPr>
                      <p:nvPr/>
                    </p:nvSpPr>
                    <p:spPr bwMode="auto">
                      <a:xfrm>
                        <a:off x="1172" y="2123"/>
                        <a:ext cx="13" cy="8"/>
                      </a:xfrm>
                      <a:prstGeom prst="ellipse">
                        <a:avLst/>
                      </a:prstGeom>
                      <a:solidFill>
                        <a:srgbClr val="00000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grpSp>
        </p:grpSp>
        <p:grpSp>
          <p:nvGrpSpPr>
            <p:cNvPr id="76204" name="Group 428">
              <a:extLst>
                <a:ext uri="{FF2B5EF4-FFF2-40B4-BE49-F238E27FC236}">
                  <a16:creationId xmlns:a16="http://schemas.microsoft.com/office/drawing/2014/main" id="{C54A5BEE-F2D0-13A0-341C-9A815DB3C500}"/>
                </a:ext>
              </a:extLst>
            </p:cNvPr>
            <p:cNvGrpSpPr>
              <a:grpSpLocks/>
            </p:cNvGrpSpPr>
            <p:nvPr/>
          </p:nvGrpSpPr>
          <p:grpSpPr bwMode="auto">
            <a:xfrm>
              <a:off x="255" y="1464"/>
              <a:ext cx="1020" cy="509"/>
              <a:chOff x="255" y="1464"/>
              <a:chExt cx="1020" cy="509"/>
            </a:xfrm>
          </p:grpSpPr>
          <p:sp>
            <p:nvSpPr>
              <p:cNvPr id="76205" name="Rectangle 429">
                <a:extLst>
                  <a:ext uri="{FF2B5EF4-FFF2-40B4-BE49-F238E27FC236}">
                    <a16:creationId xmlns:a16="http://schemas.microsoft.com/office/drawing/2014/main" id="{896F7D11-8EB8-FC5B-F70F-CD1D8A0ADC95}"/>
                  </a:ext>
                </a:extLst>
              </p:cNvPr>
              <p:cNvSpPr>
                <a:spLocks noChangeArrowheads="1"/>
              </p:cNvSpPr>
              <p:nvPr/>
            </p:nvSpPr>
            <p:spPr bwMode="auto">
              <a:xfrm>
                <a:off x="705" y="1595"/>
                <a:ext cx="570"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200">
                    <a:solidFill>
                      <a:srgbClr val="000000"/>
                    </a:solidFill>
                  </a:rPr>
                  <a:t>Computer</a:t>
                </a:r>
              </a:p>
            </p:txBody>
          </p:sp>
          <p:grpSp>
            <p:nvGrpSpPr>
              <p:cNvPr id="76206" name="Group 430">
                <a:extLst>
                  <a:ext uri="{FF2B5EF4-FFF2-40B4-BE49-F238E27FC236}">
                    <a16:creationId xmlns:a16="http://schemas.microsoft.com/office/drawing/2014/main" id="{A8462CE7-1C79-7B5F-2A56-61D774ABAE00}"/>
                  </a:ext>
                </a:extLst>
              </p:cNvPr>
              <p:cNvGrpSpPr>
                <a:grpSpLocks/>
              </p:cNvGrpSpPr>
              <p:nvPr/>
            </p:nvGrpSpPr>
            <p:grpSpPr bwMode="auto">
              <a:xfrm>
                <a:off x="255" y="1464"/>
                <a:ext cx="618" cy="509"/>
                <a:chOff x="255" y="1464"/>
                <a:chExt cx="618" cy="509"/>
              </a:xfrm>
            </p:grpSpPr>
            <p:sp>
              <p:nvSpPr>
                <p:cNvPr id="76207" name="Freeform 431">
                  <a:extLst>
                    <a:ext uri="{FF2B5EF4-FFF2-40B4-BE49-F238E27FC236}">
                      <a16:creationId xmlns:a16="http://schemas.microsoft.com/office/drawing/2014/main" id="{69002ADA-0CAF-C07A-3DC0-0E062219A682}"/>
                    </a:ext>
                  </a:extLst>
                </p:cNvPr>
                <p:cNvSpPr>
                  <a:spLocks/>
                </p:cNvSpPr>
                <p:nvPr/>
              </p:nvSpPr>
              <p:spPr bwMode="auto">
                <a:xfrm>
                  <a:off x="814" y="1848"/>
                  <a:ext cx="59" cy="35"/>
                </a:xfrm>
                <a:custGeom>
                  <a:avLst/>
                  <a:gdLst>
                    <a:gd name="T0" fmla="*/ 0 w 59"/>
                    <a:gd name="T1" fmla="*/ 0 h 35"/>
                    <a:gd name="T2" fmla="*/ 12 w 59"/>
                    <a:gd name="T3" fmla="*/ 0 h 35"/>
                    <a:gd name="T4" fmla="*/ 25 w 59"/>
                    <a:gd name="T5" fmla="*/ 0 h 35"/>
                    <a:gd name="T6" fmla="*/ 32 w 59"/>
                    <a:gd name="T7" fmla="*/ 0 h 35"/>
                    <a:gd name="T8" fmla="*/ 38 w 59"/>
                    <a:gd name="T9" fmla="*/ 0 h 35"/>
                    <a:gd name="T10" fmla="*/ 45 w 59"/>
                    <a:gd name="T11" fmla="*/ 6 h 35"/>
                    <a:gd name="T12" fmla="*/ 51 w 59"/>
                    <a:gd name="T13" fmla="*/ 6 h 35"/>
                    <a:gd name="T14" fmla="*/ 58 w 59"/>
                    <a:gd name="T15" fmla="*/ 13 h 35"/>
                    <a:gd name="T16" fmla="*/ 58 w 59"/>
                    <a:gd name="T17" fmla="*/ 20 h 35"/>
                    <a:gd name="T18" fmla="*/ 51 w 59"/>
                    <a:gd name="T19" fmla="*/ 20 h 35"/>
                    <a:gd name="T20" fmla="*/ 45 w 59"/>
                    <a:gd name="T21" fmla="*/ 20 h 35"/>
                    <a:gd name="T22" fmla="*/ 32 w 59"/>
                    <a:gd name="T23" fmla="*/ 20 h 35"/>
                    <a:gd name="T24" fmla="*/ 25 w 59"/>
                    <a:gd name="T25" fmla="*/ 20 h 35"/>
                    <a:gd name="T26" fmla="*/ 19 w 59"/>
                    <a:gd name="T27" fmla="*/ 27 h 35"/>
                    <a:gd name="T28" fmla="*/ 12 w 59"/>
                    <a:gd name="T29" fmla="*/ 27 h 35"/>
                    <a:gd name="T30" fmla="*/ 0 w 59"/>
                    <a:gd name="T31"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 h="35">
                      <a:moveTo>
                        <a:pt x="0" y="0"/>
                      </a:moveTo>
                      <a:lnTo>
                        <a:pt x="12" y="0"/>
                      </a:lnTo>
                      <a:lnTo>
                        <a:pt x="25" y="0"/>
                      </a:lnTo>
                      <a:lnTo>
                        <a:pt x="32" y="0"/>
                      </a:lnTo>
                      <a:lnTo>
                        <a:pt x="38" y="0"/>
                      </a:lnTo>
                      <a:lnTo>
                        <a:pt x="45" y="6"/>
                      </a:lnTo>
                      <a:lnTo>
                        <a:pt x="51" y="6"/>
                      </a:lnTo>
                      <a:lnTo>
                        <a:pt x="58" y="13"/>
                      </a:lnTo>
                      <a:lnTo>
                        <a:pt x="58" y="20"/>
                      </a:lnTo>
                      <a:lnTo>
                        <a:pt x="51" y="20"/>
                      </a:lnTo>
                      <a:lnTo>
                        <a:pt x="45" y="20"/>
                      </a:lnTo>
                      <a:lnTo>
                        <a:pt x="32" y="20"/>
                      </a:lnTo>
                      <a:lnTo>
                        <a:pt x="25" y="20"/>
                      </a:lnTo>
                      <a:lnTo>
                        <a:pt x="19" y="27"/>
                      </a:lnTo>
                      <a:lnTo>
                        <a:pt x="12" y="27"/>
                      </a:lnTo>
                      <a:lnTo>
                        <a:pt x="0" y="34"/>
                      </a:lnTo>
                    </a:path>
                  </a:pathLst>
                </a:custGeom>
                <a:noFill/>
                <a:ln w="12700" cap="rnd" cmpd="sng">
                  <a:solidFill>
                    <a:srgbClr val="80808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208" name="Group 432">
                  <a:extLst>
                    <a:ext uri="{FF2B5EF4-FFF2-40B4-BE49-F238E27FC236}">
                      <a16:creationId xmlns:a16="http://schemas.microsoft.com/office/drawing/2014/main" id="{1C2E9FA0-93E4-8CAC-8D2B-70E2319D3169}"/>
                    </a:ext>
                  </a:extLst>
                </p:cNvPr>
                <p:cNvGrpSpPr>
                  <a:grpSpLocks/>
                </p:cNvGrpSpPr>
                <p:nvPr/>
              </p:nvGrpSpPr>
              <p:grpSpPr bwMode="auto">
                <a:xfrm>
                  <a:off x="332" y="1747"/>
                  <a:ext cx="488" cy="172"/>
                  <a:chOff x="332" y="1747"/>
                  <a:chExt cx="488" cy="172"/>
                </a:xfrm>
              </p:grpSpPr>
              <p:sp>
                <p:nvSpPr>
                  <p:cNvPr id="76209" name="Freeform 433">
                    <a:extLst>
                      <a:ext uri="{FF2B5EF4-FFF2-40B4-BE49-F238E27FC236}">
                        <a16:creationId xmlns:a16="http://schemas.microsoft.com/office/drawing/2014/main" id="{21CD6FA7-CD21-50D2-192A-C0420CAE68F2}"/>
                      </a:ext>
                    </a:extLst>
                  </p:cNvPr>
                  <p:cNvSpPr>
                    <a:spLocks/>
                  </p:cNvSpPr>
                  <p:nvPr/>
                </p:nvSpPr>
                <p:spPr bwMode="auto">
                  <a:xfrm>
                    <a:off x="332" y="1835"/>
                    <a:ext cx="485" cy="84"/>
                  </a:xfrm>
                  <a:custGeom>
                    <a:avLst/>
                    <a:gdLst>
                      <a:gd name="T0" fmla="*/ 484 w 485"/>
                      <a:gd name="T1" fmla="*/ 6 h 84"/>
                      <a:gd name="T2" fmla="*/ 484 w 485"/>
                      <a:gd name="T3" fmla="*/ 38 h 84"/>
                      <a:gd name="T4" fmla="*/ 89 w 485"/>
                      <a:gd name="T5" fmla="*/ 83 h 84"/>
                      <a:gd name="T6" fmla="*/ 0 w 485"/>
                      <a:gd name="T7" fmla="*/ 32 h 84"/>
                      <a:gd name="T8" fmla="*/ 0 w 485"/>
                      <a:gd name="T9" fmla="*/ 0 h 84"/>
                      <a:gd name="T10" fmla="*/ 95 w 485"/>
                      <a:gd name="T11" fmla="*/ 44 h 84"/>
                      <a:gd name="T12" fmla="*/ 484 w 485"/>
                      <a:gd name="T13" fmla="*/ 6 h 84"/>
                    </a:gdLst>
                    <a:ahLst/>
                    <a:cxnLst>
                      <a:cxn ang="0">
                        <a:pos x="T0" y="T1"/>
                      </a:cxn>
                      <a:cxn ang="0">
                        <a:pos x="T2" y="T3"/>
                      </a:cxn>
                      <a:cxn ang="0">
                        <a:pos x="T4" y="T5"/>
                      </a:cxn>
                      <a:cxn ang="0">
                        <a:pos x="T6" y="T7"/>
                      </a:cxn>
                      <a:cxn ang="0">
                        <a:pos x="T8" y="T9"/>
                      </a:cxn>
                      <a:cxn ang="0">
                        <a:pos x="T10" y="T11"/>
                      </a:cxn>
                      <a:cxn ang="0">
                        <a:pos x="T12" y="T13"/>
                      </a:cxn>
                    </a:cxnLst>
                    <a:rect l="0" t="0" r="r" b="b"/>
                    <a:pathLst>
                      <a:path w="485" h="84">
                        <a:moveTo>
                          <a:pt x="484" y="6"/>
                        </a:moveTo>
                        <a:lnTo>
                          <a:pt x="484" y="38"/>
                        </a:lnTo>
                        <a:lnTo>
                          <a:pt x="89" y="83"/>
                        </a:lnTo>
                        <a:lnTo>
                          <a:pt x="0" y="32"/>
                        </a:lnTo>
                        <a:lnTo>
                          <a:pt x="0" y="0"/>
                        </a:lnTo>
                        <a:lnTo>
                          <a:pt x="95" y="44"/>
                        </a:lnTo>
                        <a:lnTo>
                          <a:pt x="484" y="6"/>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10" name="Freeform 434">
                    <a:extLst>
                      <a:ext uri="{FF2B5EF4-FFF2-40B4-BE49-F238E27FC236}">
                        <a16:creationId xmlns:a16="http://schemas.microsoft.com/office/drawing/2014/main" id="{E02D0690-E965-88D6-D1A5-45925C1539ED}"/>
                      </a:ext>
                    </a:extLst>
                  </p:cNvPr>
                  <p:cNvSpPr>
                    <a:spLocks/>
                  </p:cNvSpPr>
                  <p:nvPr/>
                </p:nvSpPr>
                <p:spPr bwMode="auto">
                  <a:xfrm>
                    <a:off x="332" y="1835"/>
                    <a:ext cx="485" cy="84"/>
                  </a:xfrm>
                  <a:custGeom>
                    <a:avLst/>
                    <a:gdLst>
                      <a:gd name="T0" fmla="*/ 484 w 485"/>
                      <a:gd name="T1" fmla="*/ 6 h 84"/>
                      <a:gd name="T2" fmla="*/ 484 w 485"/>
                      <a:gd name="T3" fmla="*/ 38 h 84"/>
                      <a:gd name="T4" fmla="*/ 89 w 485"/>
                      <a:gd name="T5" fmla="*/ 83 h 84"/>
                      <a:gd name="T6" fmla="*/ 0 w 485"/>
                      <a:gd name="T7" fmla="*/ 32 h 84"/>
                      <a:gd name="T8" fmla="*/ 0 w 485"/>
                      <a:gd name="T9" fmla="*/ 0 h 84"/>
                      <a:gd name="T10" fmla="*/ 95 w 485"/>
                      <a:gd name="T11" fmla="*/ 44 h 84"/>
                      <a:gd name="T12" fmla="*/ 484 w 485"/>
                      <a:gd name="T13" fmla="*/ 6 h 84"/>
                    </a:gdLst>
                    <a:ahLst/>
                    <a:cxnLst>
                      <a:cxn ang="0">
                        <a:pos x="T0" y="T1"/>
                      </a:cxn>
                      <a:cxn ang="0">
                        <a:pos x="T2" y="T3"/>
                      </a:cxn>
                      <a:cxn ang="0">
                        <a:pos x="T4" y="T5"/>
                      </a:cxn>
                      <a:cxn ang="0">
                        <a:pos x="T6" y="T7"/>
                      </a:cxn>
                      <a:cxn ang="0">
                        <a:pos x="T8" y="T9"/>
                      </a:cxn>
                      <a:cxn ang="0">
                        <a:pos x="T10" y="T11"/>
                      </a:cxn>
                      <a:cxn ang="0">
                        <a:pos x="T12" y="T13"/>
                      </a:cxn>
                    </a:cxnLst>
                    <a:rect l="0" t="0" r="r" b="b"/>
                    <a:pathLst>
                      <a:path w="485" h="84">
                        <a:moveTo>
                          <a:pt x="484" y="6"/>
                        </a:moveTo>
                        <a:lnTo>
                          <a:pt x="484" y="38"/>
                        </a:lnTo>
                        <a:lnTo>
                          <a:pt x="89" y="83"/>
                        </a:lnTo>
                        <a:lnTo>
                          <a:pt x="0" y="32"/>
                        </a:lnTo>
                        <a:lnTo>
                          <a:pt x="0" y="0"/>
                        </a:lnTo>
                        <a:lnTo>
                          <a:pt x="95" y="44"/>
                        </a:lnTo>
                        <a:lnTo>
                          <a:pt x="484" y="6"/>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11" name="Freeform 435">
                    <a:extLst>
                      <a:ext uri="{FF2B5EF4-FFF2-40B4-BE49-F238E27FC236}">
                        <a16:creationId xmlns:a16="http://schemas.microsoft.com/office/drawing/2014/main" id="{5143CD16-7D4E-2E91-83FA-162C7CCCF06C}"/>
                      </a:ext>
                    </a:extLst>
                  </p:cNvPr>
                  <p:cNvSpPr>
                    <a:spLocks/>
                  </p:cNvSpPr>
                  <p:nvPr/>
                </p:nvSpPr>
                <p:spPr bwMode="auto">
                  <a:xfrm>
                    <a:off x="429" y="1747"/>
                    <a:ext cx="388" cy="131"/>
                  </a:xfrm>
                  <a:custGeom>
                    <a:avLst/>
                    <a:gdLst>
                      <a:gd name="T0" fmla="*/ 387 w 388"/>
                      <a:gd name="T1" fmla="*/ 0 h 131"/>
                      <a:gd name="T2" fmla="*/ 0 w 388"/>
                      <a:gd name="T3" fmla="*/ 26 h 131"/>
                      <a:gd name="T4" fmla="*/ 0 w 388"/>
                      <a:gd name="T5" fmla="*/ 130 h 131"/>
                      <a:gd name="T6" fmla="*/ 387 w 388"/>
                      <a:gd name="T7" fmla="*/ 91 h 131"/>
                      <a:gd name="T8" fmla="*/ 387 w 388"/>
                      <a:gd name="T9" fmla="*/ 0 h 131"/>
                    </a:gdLst>
                    <a:ahLst/>
                    <a:cxnLst>
                      <a:cxn ang="0">
                        <a:pos x="T0" y="T1"/>
                      </a:cxn>
                      <a:cxn ang="0">
                        <a:pos x="T2" y="T3"/>
                      </a:cxn>
                      <a:cxn ang="0">
                        <a:pos x="T4" y="T5"/>
                      </a:cxn>
                      <a:cxn ang="0">
                        <a:pos x="T6" y="T7"/>
                      </a:cxn>
                      <a:cxn ang="0">
                        <a:pos x="T8" y="T9"/>
                      </a:cxn>
                    </a:cxnLst>
                    <a:rect l="0" t="0" r="r" b="b"/>
                    <a:pathLst>
                      <a:path w="388" h="131">
                        <a:moveTo>
                          <a:pt x="387" y="0"/>
                        </a:moveTo>
                        <a:lnTo>
                          <a:pt x="0" y="26"/>
                        </a:lnTo>
                        <a:lnTo>
                          <a:pt x="0" y="130"/>
                        </a:lnTo>
                        <a:lnTo>
                          <a:pt x="387" y="91"/>
                        </a:lnTo>
                        <a:lnTo>
                          <a:pt x="387"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12" name="Freeform 436">
                    <a:extLst>
                      <a:ext uri="{FF2B5EF4-FFF2-40B4-BE49-F238E27FC236}">
                        <a16:creationId xmlns:a16="http://schemas.microsoft.com/office/drawing/2014/main" id="{87C78D54-6398-2B21-C6A0-7D515FF32D81}"/>
                      </a:ext>
                    </a:extLst>
                  </p:cNvPr>
                  <p:cNvSpPr>
                    <a:spLocks/>
                  </p:cNvSpPr>
                  <p:nvPr/>
                </p:nvSpPr>
                <p:spPr bwMode="auto">
                  <a:xfrm>
                    <a:off x="429" y="1747"/>
                    <a:ext cx="388" cy="131"/>
                  </a:xfrm>
                  <a:custGeom>
                    <a:avLst/>
                    <a:gdLst>
                      <a:gd name="T0" fmla="*/ 387 w 388"/>
                      <a:gd name="T1" fmla="*/ 0 h 131"/>
                      <a:gd name="T2" fmla="*/ 0 w 388"/>
                      <a:gd name="T3" fmla="*/ 26 h 131"/>
                      <a:gd name="T4" fmla="*/ 0 w 388"/>
                      <a:gd name="T5" fmla="*/ 130 h 131"/>
                      <a:gd name="T6" fmla="*/ 387 w 388"/>
                      <a:gd name="T7" fmla="*/ 91 h 131"/>
                      <a:gd name="T8" fmla="*/ 387 w 388"/>
                      <a:gd name="T9" fmla="*/ 0 h 131"/>
                    </a:gdLst>
                    <a:ahLst/>
                    <a:cxnLst>
                      <a:cxn ang="0">
                        <a:pos x="T0" y="T1"/>
                      </a:cxn>
                      <a:cxn ang="0">
                        <a:pos x="T2" y="T3"/>
                      </a:cxn>
                      <a:cxn ang="0">
                        <a:pos x="T4" y="T5"/>
                      </a:cxn>
                      <a:cxn ang="0">
                        <a:pos x="T6" y="T7"/>
                      </a:cxn>
                      <a:cxn ang="0">
                        <a:pos x="T8" y="T9"/>
                      </a:cxn>
                    </a:cxnLst>
                    <a:rect l="0" t="0" r="r" b="b"/>
                    <a:pathLst>
                      <a:path w="388" h="131">
                        <a:moveTo>
                          <a:pt x="387" y="0"/>
                        </a:moveTo>
                        <a:lnTo>
                          <a:pt x="0" y="26"/>
                        </a:lnTo>
                        <a:lnTo>
                          <a:pt x="0" y="130"/>
                        </a:lnTo>
                        <a:lnTo>
                          <a:pt x="387" y="91"/>
                        </a:lnTo>
                        <a:lnTo>
                          <a:pt x="387"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213" name="Group 437">
                    <a:extLst>
                      <a:ext uri="{FF2B5EF4-FFF2-40B4-BE49-F238E27FC236}">
                        <a16:creationId xmlns:a16="http://schemas.microsoft.com/office/drawing/2014/main" id="{422093EB-0437-1956-DFC5-6282460119A4}"/>
                      </a:ext>
                    </a:extLst>
                  </p:cNvPr>
                  <p:cNvGrpSpPr>
                    <a:grpSpLocks/>
                  </p:cNvGrpSpPr>
                  <p:nvPr/>
                </p:nvGrpSpPr>
                <p:grpSpPr bwMode="auto">
                  <a:xfrm>
                    <a:off x="429" y="1767"/>
                    <a:ext cx="391" cy="54"/>
                    <a:chOff x="429" y="1767"/>
                    <a:chExt cx="391" cy="54"/>
                  </a:xfrm>
                </p:grpSpPr>
                <p:sp>
                  <p:nvSpPr>
                    <p:cNvPr id="76214" name="Line 438">
                      <a:extLst>
                        <a:ext uri="{FF2B5EF4-FFF2-40B4-BE49-F238E27FC236}">
                          <a16:creationId xmlns:a16="http://schemas.microsoft.com/office/drawing/2014/main" id="{C6D98BBF-987E-68B6-4C62-8B647CFDC4D8}"/>
                        </a:ext>
                      </a:extLst>
                    </p:cNvPr>
                    <p:cNvSpPr>
                      <a:spLocks noChangeShapeType="1"/>
                    </p:cNvSpPr>
                    <p:nvPr/>
                  </p:nvSpPr>
                  <p:spPr bwMode="auto">
                    <a:xfrm flipH="1">
                      <a:off x="429" y="1767"/>
                      <a:ext cx="391" cy="3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15" name="Line 439">
                      <a:extLst>
                        <a:ext uri="{FF2B5EF4-FFF2-40B4-BE49-F238E27FC236}">
                          <a16:creationId xmlns:a16="http://schemas.microsoft.com/office/drawing/2014/main" id="{69659B8A-120B-FE73-078D-2818A85C67A4}"/>
                        </a:ext>
                      </a:extLst>
                    </p:cNvPr>
                    <p:cNvSpPr>
                      <a:spLocks noChangeShapeType="1"/>
                    </p:cNvSpPr>
                    <p:nvPr/>
                  </p:nvSpPr>
                  <p:spPr bwMode="auto">
                    <a:xfrm flipH="1">
                      <a:off x="448" y="1794"/>
                      <a:ext cx="84" cy="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16" name="Line 440">
                      <a:extLst>
                        <a:ext uri="{FF2B5EF4-FFF2-40B4-BE49-F238E27FC236}">
                          <a16:creationId xmlns:a16="http://schemas.microsoft.com/office/drawing/2014/main" id="{3B53AFC2-B888-6FE8-F769-6745E013B165}"/>
                        </a:ext>
                      </a:extLst>
                    </p:cNvPr>
                    <p:cNvSpPr>
                      <a:spLocks noChangeShapeType="1"/>
                    </p:cNvSpPr>
                    <p:nvPr/>
                  </p:nvSpPr>
                  <p:spPr bwMode="auto">
                    <a:xfrm flipH="1">
                      <a:off x="545" y="1787"/>
                      <a:ext cx="83" cy="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17" name="Line 441">
                      <a:extLst>
                        <a:ext uri="{FF2B5EF4-FFF2-40B4-BE49-F238E27FC236}">
                          <a16:creationId xmlns:a16="http://schemas.microsoft.com/office/drawing/2014/main" id="{11E3B902-796C-EC4E-110B-CF71AAFC25A0}"/>
                        </a:ext>
                      </a:extLst>
                    </p:cNvPr>
                    <p:cNvSpPr>
                      <a:spLocks noChangeShapeType="1"/>
                    </p:cNvSpPr>
                    <p:nvPr/>
                  </p:nvSpPr>
                  <p:spPr bwMode="auto">
                    <a:xfrm flipH="1">
                      <a:off x="429" y="1787"/>
                      <a:ext cx="391" cy="3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76218" name="Group 442">
                  <a:extLst>
                    <a:ext uri="{FF2B5EF4-FFF2-40B4-BE49-F238E27FC236}">
                      <a16:creationId xmlns:a16="http://schemas.microsoft.com/office/drawing/2014/main" id="{CAC5EC48-02AC-4D88-B4D5-BF035C5FD224}"/>
                    </a:ext>
                  </a:extLst>
                </p:cNvPr>
                <p:cNvGrpSpPr>
                  <a:grpSpLocks/>
                </p:cNvGrpSpPr>
                <p:nvPr/>
              </p:nvGrpSpPr>
              <p:grpSpPr bwMode="auto">
                <a:xfrm>
                  <a:off x="332" y="1726"/>
                  <a:ext cx="485" cy="44"/>
                  <a:chOff x="332" y="1726"/>
                  <a:chExt cx="485" cy="44"/>
                </a:xfrm>
              </p:grpSpPr>
              <p:sp>
                <p:nvSpPr>
                  <p:cNvPr id="76219" name="Freeform 443">
                    <a:extLst>
                      <a:ext uri="{FF2B5EF4-FFF2-40B4-BE49-F238E27FC236}">
                        <a16:creationId xmlns:a16="http://schemas.microsoft.com/office/drawing/2014/main" id="{3D6115CC-7F8E-EDCF-7EFB-129371504F55}"/>
                      </a:ext>
                    </a:extLst>
                  </p:cNvPr>
                  <p:cNvSpPr>
                    <a:spLocks/>
                  </p:cNvSpPr>
                  <p:nvPr/>
                </p:nvSpPr>
                <p:spPr bwMode="auto">
                  <a:xfrm>
                    <a:off x="332" y="1726"/>
                    <a:ext cx="485" cy="44"/>
                  </a:xfrm>
                  <a:custGeom>
                    <a:avLst/>
                    <a:gdLst>
                      <a:gd name="T0" fmla="*/ 484 w 485"/>
                      <a:gd name="T1" fmla="*/ 18 h 44"/>
                      <a:gd name="T2" fmla="*/ 95 w 485"/>
                      <a:gd name="T3" fmla="*/ 43 h 44"/>
                      <a:gd name="T4" fmla="*/ 0 w 485"/>
                      <a:gd name="T5" fmla="*/ 18 h 44"/>
                      <a:gd name="T6" fmla="*/ 32 w 485"/>
                      <a:gd name="T7" fmla="*/ 18 h 44"/>
                      <a:gd name="T8" fmla="*/ 338 w 485"/>
                      <a:gd name="T9" fmla="*/ 0 h 44"/>
                      <a:gd name="T10" fmla="*/ 484 w 485"/>
                      <a:gd name="T11" fmla="*/ 18 h 44"/>
                    </a:gdLst>
                    <a:ahLst/>
                    <a:cxnLst>
                      <a:cxn ang="0">
                        <a:pos x="T0" y="T1"/>
                      </a:cxn>
                      <a:cxn ang="0">
                        <a:pos x="T2" y="T3"/>
                      </a:cxn>
                      <a:cxn ang="0">
                        <a:pos x="T4" y="T5"/>
                      </a:cxn>
                      <a:cxn ang="0">
                        <a:pos x="T6" y="T7"/>
                      </a:cxn>
                      <a:cxn ang="0">
                        <a:pos x="T8" y="T9"/>
                      </a:cxn>
                      <a:cxn ang="0">
                        <a:pos x="T10" y="T11"/>
                      </a:cxn>
                    </a:cxnLst>
                    <a:rect l="0" t="0" r="r" b="b"/>
                    <a:pathLst>
                      <a:path w="485" h="44">
                        <a:moveTo>
                          <a:pt x="484" y="18"/>
                        </a:moveTo>
                        <a:lnTo>
                          <a:pt x="95" y="43"/>
                        </a:lnTo>
                        <a:lnTo>
                          <a:pt x="0" y="18"/>
                        </a:lnTo>
                        <a:lnTo>
                          <a:pt x="32" y="18"/>
                        </a:lnTo>
                        <a:lnTo>
                          <a:pt x="338" y="0"/>
                        </a:lnTo>
                        <a:lnTo>
                          <a:pt x="484" y="18"/>
                        </a:lnTo>
                      </a:path>
                    </a:pathLst>
                  </a:custGeom>
                  <a:solidFill>
                    <a:srgbClr val="DFDFD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20" name="Freeform 444">
                    <a:extLst>
                      <a:ext uri="{FF2B5EF4-FFF2-40B4-BE49-F238E27FC236}">
                        <a16:creationId xmlns:a16="http://schemas.microsoft.com/office/drawing/2014/main" id="{9B11B566-04A8-2506-E20F-58C663EEE61D}"/>
                      </a:ext>
                    </a:extLst>
                  </p:cNvPr>
                  <p:cNvSpPr>
                    <a:spLocks/>
                  </p:cNvSpPr>
                  <p:nvPr/>
                </p:nvSpPr>
                <p:spPr bwMode="auto">
                  <a:xfrm>
                    <a:off x="332" y="1726"/>
                    <a:ext cx="485" cy="44"/>
                  </a:xfrm>
                  <a:custGeom>
                    <a:avLst/>
                    <a:gdLst>
                      <a:gd name="T0" fmla="*/ 484 w 485"/>
                      <a:gd name="T1" fmla="*/ 18 h 44"/>
                      <a:gd name="T2" fmla="*/ 95 w 485"/>
                      <a:gd name="T3" fmla="*/ 43 h 44"/>
                      <a:gd name="T4" fmla="*/ 0 w 485"/>
                      <a:gd name="T5" fmla="*/ 18 h 44"/>
                      <a:gd name="T6" fmla="*/ 32 w 485"/>
                      <a:gd name="T7" fmla="*/ 18 h 44"/>
                      <a:gd name="T8" fmla="*/ 338 w 485"/>
                      <a:gd name="T9" fmla="*/ 0 h 44"/>
                      <a:gd name="T10" fmla="*/ 484 w 485"/>
                      <a:gd name="T11" fmla="*/ 18 h 44"/>
                    </a:gdLst>
                    <a:ahLst/>
                    <a:cxnLst>
                      <a:cxn ang="0">
                        <a:pos x="T0" y="T1"/>
                      </a:cxn>
                      <a:cxn ang="0">
                        <a:pos x="T2" y="T3"/>
                      </a:cxn>
                      <a:cxn ang="0">
                        <a:pos x="T4" y="T5"/>
                      </a:cxn>
                      <a:cxn ang="0">
                        <a:pos x="T6" y="T7"/>
                      </a:cxn>
                      <a:cxn ang="0">
                        <a:pos x="T8" y="T9"/>
                      </a:cxn>
                      <a:cxn ang="0">
                        <a:pos x="T10" y="T11"/>
                      </a:cxn>
                    </a:cxnLst>
                    <a:rect l="0" t="0" r="r" b="b"/>
                    <a:pathLst>
                      <a:path w="485" h="44">
                        <a:moveTo>
                          <a:pt x="484" y="18"/>
                        </a:moveTo>
                        <a:lnTo>
                          <a:pt x="95" y="43"/>
                        </a:lnTo>
                        <a:lnTo>
                          <a:pt x="0" y="18"/>
                        </a:lnTo>
                        <a:lnTo>
                          <a:pt x="32" y="18"/>
                        </a:lnTo>
                        <a:lnTo>
                          <a:pt x="338" y="0"/>
                        </a:lnTo>
                        <a:lnTo>
                          <a:pt x="484" y="18"/>
                        </a:lnTo>
                      </a:path>
                    </a:pathLst>
                  </a:custGeom>
                  <a:solidFill>
                    <a:srgbClr val="DFDFD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21" name="Freeform 445">
                    <a:extLst>
                      <a:ext uri="{FF2B5EF4-FFF2-40B4-BE49-F238E27FC236}">
                        <a16:creationId xmlns:a16="http://schemas.microsoft.com/office/drawing/2014/main" id="{A708FE96-57D1-8E4D-93A5-25B7880B6BFB}"/>
                      </a:ext>
                    </a:extLst>
                  </p:cNvPr>
                  <p:cNvSpPr>
                    <a:spLocks/>
                  </p:cNvSpPr>
                  <p:nvPr/>
                </p:nvSpPr>
                <p:spPr bwMode="auto">
                  <a:xfrm>
                    <a:off x="351" y="1740"/>
                    <a:ext cx="357" cy="23"/>
                  </a:xfrm>
                  <a:custGeom>
                    <a:avLst/>
                    <a:gdLst>
                      <a:gd name="T0" fmla="*/ 324 w 357"/>
                      <a:gd name="T1" fmla="*/ 0 h 23"/>
                      <a:gd name="T2" fmla="*/ 356 w 357"/>
                      <a:gd name="T3" fmla="*/ 11 h 23"/>
                      <a:gd name="T4" fmla="*/ 70 w 357"/>
                      <a:gd name="T5" fmla="*/ 22 h 23"/>
                      <a:gd name="T6" fmla="*/ 19 w 357"/>
                      <a:gd name="T7" fmla="*/ 11 h 23"/>
                      <a:gd name="T8" fmla="*/ 25 w 357"/>
                      <a:gd name="T9" fmla="*/ 11 h 23"/>
                      <a:gd name="T10" fmla="*/ 0 w 357"/>
                      <a:gd name="T11" fmla="*/ 5 h 23"/>
                      <a:gd name="T12" fmla="*/ 12 w 357"/>
                      <a:gd name="T13" fmla="*/ 5 h 23"/>
                      <a:gd name="T14" fmla="*/ 324 w 357"/>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7" h="23">
                        <a:moveTo>
                          <a:pt x="324" y="0"/>
                        </a:moveTo>
                        <a:lnTo>
                          <a:pt x="356" y="11"/>
                        </a:lnTo>
                        <a:lnTo>
                          <a:pt x="70" y="22"/>
                        </a:lnTo>
                        <a:lnTo>
                          <a:pt x="19" y="11"/>
                        </a:lnTo>
                        <a:lnTo>
                          <a:pt x="25" y="11"/>
                        </a:lnTo>
                        <a:lnTo>
                          <a:pt x="0" y="5"/>
                        </a:lnTo>
                        <a:lnTo>
                          <a:pt x="12" y="5"/>
                        </a:lnTo>
                        <a:lnTo>
                          <a:pt x="324"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22" name="Freeform 446">
                    <a:extLst>
                      <a:ext uri="{FF2B5EF4-FFF2-40B4-BE49-F238E27FC236}">
                        <a16:creationId xmlns:a16="http://schemas.microsoft.com/office/drawing/2014/main" id="{84BC2417-1524-13C7-01DC-FB5CB6463BE4}"/>
                      </a:ext>
                    </a:extLst>
                  </p:cNvPr>
                  <p:cNvSpPr>
                    <a:spLocks/>
                  </p:cNvSpPr>
                  <p:nvPr/>
                </p:nvSpPr>
                <p:spPr bwMode="auto">
                  <a:xfrm>
                    <a:off x="351" y="1740"/>
                    <a:ext cx="357" cy="23"/>
                  </a:xfrm>
                  <a:custGeom>
                    <a:avLst/>
                    <a:gdLst>
                      <a:gd name="T0" fmla="*/ 324 w 357"/>
                      <a:gd name="T1" fmla="*/ 0 h 23"/>
                      <a:gd name="T2" fmla="*/ 356 w 357"/>
                      <a:gd name="T3" fmla="*/ 11 h 23"/>
                      <a:gd name="T4" fmla="*/ 70 w 357"/>
                      <a:gd name="T5" fmla="*/ 22 h 23"/>
                      <a:gd name="T6" fmla="*/ 19 w 357"/>
                      <a:gd name="T7" fmla="*/ 11 h 23"/>
                      <a:gd name="T8" fmla="*/ 25 w 357"/>
                      <a:gd name="T9" fmla="*/ 11 h 23"/>
                      <a:gd name="T10" fmla="*/ 0 w 357"/>
                      <a:gd name="T11" fmla="*/ 5 h 23"/>
                      <a:gd name="T12" fmla="*/ 12 w 357"/>
                      <a:gd name="T13" fmla="*/ 5 h 23"/>
                      <a:gd name="T14" fmla="*/ 324 w 357"/>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7" h="23">
                        <a:moveTo>
                          <a:pt x="324" y="0"/>
                        </a:moveTo>
                        <a:lnTo>
                          <a:pt x="356" y="11"/>
                        </a:lnTo>
                        <a:lnTo>
                          <a:pt x="70" y="22"/>
                        </a:lnTo>
                        <a:lnTo>
                          <a:pt x="19" y="11"/>
                        </a:lnTo>
                        <a:lnTo>
                          <a:pt x="25" y="11"/>
                        </a:lnTo>
                        <a:lnTo>
                          <a:pt x="0" y="5"/>
                        </a:lnTo>
                        <a:lnTo>
                          <a:pt x="12" y="5"/>
                        </a:lnTo>
                        <a:lnTo>
                          <a:pt x="324"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223" name="Group 447">
                  <a:extLst>
                    <a:ext uri="{FF2B5EF4-FFF2-40B4-BE49-F238E27FC236}">
                      <a16:creationId xmlns:a16="http://schemas.microsoft.com/office/drawing/2014/main" id="{BA0DE6CF-91E3-9796-CEE9-1DBCF4935E78}"/>
                    </a:ext>
                  </a:extLst>
                </p:cNvPr>
                <p:cNvGrpSpPr>
                  <a:grpSpLocks/>
                </p:cNvGrpSpPr>
                <p:nvPr/>
              </p:nvGrpSpPr>
              <p:grpSpPr bwMode="auto">
                <a:xfrm>
                  <a:off x="332" y="1470"/>
                  <a:ext cx="86" cy="286"/>
                  <a:chOff x="332" y="1470"/>
                  <a:chExt cx="86" cy="286"/>
                </a:xfrm>
              </p:grpSpPr>
              <p:grpSp>
                <p:nvGrpSpPr>
                  <p:cNvPr id="76224" name="Group 448">
                    <a:extLst>
                      <a:ext uri="{FF2B5EF4-FFF2-40B4-BE49-F238E27FC236}">
                        <a16:creationId xmlns:a16="http://schemas.microsoft.com/office/drawing/2014/main" id="{58F4A96D-C1E1-E406-0A3D-B19A8D72737B}"/>
                      </a:ext>
                    </a:extLst>
                  </p:cNvPr>
                  <p:cNvGrpSpPr>
                    <a:grpSpLocks/>
                  </p:cNvGrpSpPr>
                  <p:nvPr/>
                </p:nvGrpSpPr>
                <p:grpSpPr bwMode="auto">
                  <a:xfrm>
                    <a:off x="332" y="1503"/>
                    <a:ext cx="58" cy="246"/>
                    <a:chOff x="332" y="1503"/>
                    <a:chExt cx="58" cy="246"/>
                  </a:xfrm>
                </p:grpSpPr>
                <p:sp>
                  <p:nvSpPr>
                    <p:cNvPr id="76225" name="Freeform 449">
                      <a:extLst>
                        <a:ext uri="{FF2B5EF4-FFF2-40B4-BE49-F238E27FC236}">
                          <a16:creationId xmlns:a16="http://schemas.microsoft.com/office/drawing/2014/main" id="{66193761-30F1-B80C-5970-07FAEF70892D}"/>
                        </a:ext>
                      </a:extLst>
                    </p:cNvPr>
                    <p:cNvSpPr>
                      <a:spLocks/>
                    </p:cNvSpPr>
                    <p:nvPr/>
                  </p:nvSpPr>
                  <p:spPr bwMode="auto">
                    <a:xfrm>
                      <a:off x="332" y="1503"/>
                      <a:ext cx="54" cy="246"/>
                    </a:xfrm>
                    <a:custGeom>
                      <a:avLst/>
                      <a:gdLst>
                        <a:gd name="T0" fmla="*/ 47 w 54"/>
                        <a:gd name="T1" fmla="*/ 0 h 246"/>
                        <a:gd name="T2" fmla="*/ 0 w 54"/>
                        <a:gd name="T3" fmla="*/ 20 h 246"/>
                        <a:gd name="T4" fmla="*/ 5 w 54"/>
                        <a:gd name="T5" fmla="*/ 119 h 246"/>
                        <a:gd name="T6" fmla="*/ 12 w 54"/>
                        <a:gd name="T7" fmla="*/ 231 h 246"/>
                        <a:gd name="T8" fmla="*/ 53 w 54"/>
                        <a:gd name="T9" fmla="*/ 245 h 246"/>
                        <a:gd name="T10" fmla="*/ 47 w 54"/>
                        <a:gd name="T11" fmla="*/ 0 h 246"/>
                      </a:gdLst>
                      <a:ahLst/>
                      <a:cxnLst>
                        <a:cxn ang="0">
                          <a:pos x="T0" y="T1"/>
                        </a:cxn>
                        <a:cxn ang="0">
                          <a:pos x="T2" y="T3"/>
                        </a:cxn>
                        <a:cxn ang="0">
                          <a:pos x="T4" y="T5"/>
                        </a:cxn>
                        <a:cxn ang="0">
                          <a:pos x="T6" y="T7"/>
                        </a:cxn>
                        <a:cxn ang="0">
                          <a:pos x="T8" y="T9"/>
                        </a:cxn>
                        <a:cxn ang="0">
                          <a:pos x="T10" y="T11"/>
                        </a:cxn>
                      </a:cxnLst>
                      <a:rect l="0" t="0" r="r" b="b"/>
                      <a:pathLst>
                        <a:path w="54" h="246">
                          <a:moveTo>
                            <a:pt x="47" y="0"/>
                          </a:moveTo>
                          <a:lnTo>
                            <a:pt x="0" y="20"/>
                          </a:lnTo>
                          <a:lnTo>
                            <a:pt x="5" y="119"/>
                          </a:lnTo>
                          <a:lnTo>
                            <a:pt x="12" y="231"/>
                          </a:lnTo>
                          <a:lnTo>
                            <a:pt x="53" y="245"/>
                          </a:lnTo>
                          <a:lnTo>
                            <a:pt x="47" y="0"/>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26" name="Freeform 450">
                      <a:extLst>
                        <a:ext uri="{FF2B5EF4-FFF2-40B4-BE49-F238E27FC236}">
                          <a16:creationId xmlns:a16="http://schemas.microsoft.com/office/drawing/2014/main" id="{53101FDE-4D53-8C6B-85E9-EE2917C1E7F3}"/>
                        </a:ext>
                      </a:extLst>
                    </p:cNvPr>
                    <p:cNvSpPr>
                      <a:spLocks/>
                    </p:cNvSpPr>
                    <p:nvPr/>
                  </p:nvSpPr>
                  <p:spPr bwMode="auto">
                    <a:xfrm>
                      <a:off x="332" y="1503"/>
                      <a:ext cx="54" cy="246"/>
                    </a:xfrm>
                    <a:custGeom>
                      <a:avLst/>
                      <a:gdLst>
                        <a:gd name="T0" fmla="*/ 47 w 54"/>
                        <a:gd name="T1" fmla="*/ 0 h 246"/>
                        <a:gd name="T2" fmla="*/ 0 w 54"/>
                        <a:gd name="T3" fmla="*/ 20 h 246"/>
                        <a:gd name="T4" fmla="*/ 5 w 54"/>
                        <a:gd name="T5" fmla="*/ 119 h 246"/>
                        <a:gd name="T6" fmla="*/ 12 w 54"/>
                        <a:gd name="T7" fmla="*/ 231 h 246"/>
                        <a:gd name="T8" fmla="*/ 53 w 54"/>
                        <a:gd name="T9" fmla="*/ 245 h 246"/>
                        <a:gd name="T10" fmla="*/ 47 w 54"/>
                        <a:gd name="T11" fmla="*/ 0 h 246"/>
                      </a:gdLst>
                      <a:ahLst/>
                      <a:cxnLst>
                        <a:cxn ang="0">
                          <a:pos x="T0" y="T1"/>
                        </a:cxn>
                        <a:cxn ang="0">
                          <a:pos x="T2" y="T3"/>
                        </a:cxn>
                        <a:cxn ang="0">
                          <a:pos x="T4" y="T5"/>
                        </a:cxn>
                        <a:cxn ang="0">
                          <a:pos x="T6" y="T7"/>
                        </a:cxn>
                        <a:cxn ang="0">
                          <a:pos x="T8" y="T9"/>
                        </a:cxn>
                        <a:cxn ang="0">
                          <a:pos x="T10" y="T11"/>
                        </a:cxn>
                      </a:cxnLst>
                      <a:rect l="0" t="0" r="r" b="b"/>
                      <a:pathLst>
                        <a:path w="54" h="246">
                          <a:moveTo>
                            <a:pt x="47" y="0"/>
                          </a:moveTo>
                          <a:lnTo>
                            <a:pt x="0" y="20"/>
                          </a:lnTo>
                          <a:lnTo>
                            <a:pt x="5" y="119"/>
                          </a:lnTo>
                          <a:lnTo>
                            <a:pt x="12" y="231"/>
                          </a:lnTo>
                          <a:lnTo>
                            <a:pt x="53" y="245"/>
                          </a:lnTo>
                          <a:lnTo>
                            <a:pt x="47" y="0"/>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227" name="Group 451">
                      <a:extLst>
                        <a:ext uri="{FF2B5EF4-FFF2-40B4-BE49-F238E27FC236}">
                          <a16:creationId xmlns:a16="http://schemas.microsoft.com/office/drawing/2014/main" id="{872BD528-A1FD-9885-41D6-7011BA8B4C64}"/>
                        </a:ext>
                      </a:extLst>
                    </p:cNvPr>
                    <p:cNvGrpSpPr>
                      <a:grpSpLocks/>
                    </p:cNvGrpSpPr>
                    <p:nvPr/>
                  </p:nvGrpSpPr>
                  <p:grpSpPr bwMode="auto">
                    <a:xfrm>
                      <a:off x="332" y="1517"/>
                      <a:ext cx="58" cy="203"/>
                      <a:chOff x="332" y="1517"/>
                      <a:chExt cx="58" cy="203"/>
                    </a:xfrm>
                  </p:grpSpPr>
                  <p:grpSp>
                    <p:nvGrpSpPr>
                      <p:cNvPr id="76228" name="Group 452">
                        <a:extLst>
                          <a:ext uri="{FF2B5EF4-FFF2-40B4-BE49-F238E27FC236}">
                            <a16:creationId xmlns:a16="http://schemas.microsoft.com/office/drawing/2014/main" id="{3441F2FA-88BB-7E76-C251-DB77F763A04F}"/>
                          </a:ext>
                        </a:extLst>
                      </p:cNvPr>
                      <p:cNvGrpSpPr>
                        <a:grpSpLocks/>
                      </p:cNvGrpSpPr>
                      <p:nvPr/>
                    </p:nvGrpSpPr>
                    <p:grpSpPr bwMode="auto">
                      <a:xfrm>
                        <a:off x="332" y="1517"/>
                        <a:ext cx="58" cy="203"/>
                        <a:chOff x="332" y="1517"/>
                        <a:chExt cx="58" cy="203"/>
                      </a:xfrm>
                    </p:grpSpPr>
                    <p:grpSp>
                      <p:nvGrpSpPr>
                        <p:cNvPr id="76229" name="Group 453">
                          <a:extLst>
                            <a:ext uri="{FF2B5EF4-FFF2-40B4-BE49-F238E27FC236}">
                              <a16:creationId xmlns:a16="http://schemas.microsoft.com/office/drawing/2014/main" id="{E2217ED4-8152-CB02-BAF6-0DCB672214A1}"/>
                            </a:ext>
                          </a:extLst>
                        </p:cNvPr>
                        <p:cNvGrpSpPr>
                          <a:grpSpLocks/>
                        </p:cNvGrpSpPr>
                        <p:nvPr/>
                      </p:nvGrpSpPr>
                      <p:grpSpPr bwMode="auto">
                        <a:xfrm>
                          <a:off x="332" y="1517"/>
                          <a:ext cx="58" cy="122"/>
                          <a:chOff x="332" y="1517"/>
                          <a:chExt cx="58" cy="122"/>
                        </a:xfrm>
                      </p:grpSpPr>
                      <p:grpSp>
                        <p:nvGrpSpPr>
                          <p:cNvPr id="76230" name="Group 454">
                            <a:extLst>
                              <a:ext uri="{FF2B5EF4-FFF2-40B4-BE49-F238E27FC236}">
                                <a16:creationId xmlns:a16="http://schemas.microsoft.com/office/drawing/2014/main" id="{B1BFA53C-C105-8963-A4AB-8E2A25725A8B}"/>
                              </a:ext>
                            </a:extLst>
                          </p:cNvPr>
                          <p:cNvGrpSpPr>
                            <a:grpSpLocks/>
                          </p:cNvGrpSpPr>
                          <p:nvPr/>
                        </p:nvGrpSpPr>
                        <p:grpSpPr bwMode="auto">
                          <a:xfrm>
                            <a:off x="332" y="1517"/>
                            <a:ext cx="52" cy="67"/>
                            <a:chOff x="332" y="1517"/>
                            <a:chExt cx="52" cy="67"/>
                          </a:xfrm>
                        </p:grpSpPr>
                        <p:sp>
                          <p:nvSpPr>
                            <p:cNvPr id="76231" name="Line 455">
                              <a:extLst>
                                <a:ext uri="{FF2B5EF4-FFF2-40B4-BE49-F238E27FC236}">
                                  <a16:creationId xmlns:a16="http://schemas.microsoft.com/office/drawing/2014/main" id="{617B9CB5-AD26-AB86-C559-B459F1827FD9}"/>
                                </a:ext>
                              </a:extLst>
                            </p:cNvPr>
                            <p:cNvSpPr>
                              <a:spLocks noChangeShapeType="1"/>
                            </p:cNvSpPr>
                            <p:nvPr/>
                          </p:nvSpPr>
                          <p:spPr bwMode="auto">
                            <a:xfrm flipH="1">
                              <a:off x="332" y="1517"/>
                              <a:ext cx="52" cy="13"/>
                            </a:xfrm>
                            <a:prstGeom prst="line">
                              <a:avLst/>
                            </a:prstGeom>
                            <a:noFill/>
                            <a:ln w="12700">
                              <a:solidFill>
                                <a:srgbClr val="7F7F7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32" name="Line 456">
                              <a:extLst>
                                <a:ext uri="{FF2B5EF4-FFF2-40B4-BE49-F238E27FC236}">
                                  <a16:creationId xmlns:a16="http://schemas.microsoft.com/office/drawing/2014/main" id="{F575501C-49D3-944C-6F37-741B76CEE07A}"/>
                                </a:ext>
                              </a:extLst>
                            </p:cNvPr>
                            <p:cNvSpPr>
                              <a:spLocks noChangeShapeType="1"/>
                            </p:cNvSpPr>
                            <p:nvPr/>
                          </p:nvSpPr>
                          <p:spPr bwMode="auto">
                            <a:xfrm flipH="1">
                              <a:off x="332" y="1524"/>
                              <a:ext cx="52" cy="20"/>
                            </a:xfrm>
                            <a:prstGeom prst="line">
                              <a:avLst/>
                            </a:prstGeom>
                            <a:noFill/>
                            <a:ln w="12700">
                              <a:solidFill>
                                <a:srgbClr val="7F7F7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33" name="Line 457">
                              <a:extLst>
                                <a:ext uri="{FF2B5EF4-FFF2-40B4-BE49-F238E27FC236}">
                                  <a16:creationId xmlns:a16="http://schemas.microsoft.com/office/drawing/2014/main" id="{3700BF7F-23F4-3852-D7B4-7F1BCCF840CB}"/>
                                </a:ext>
                              </a:extLst>
                            </p:cNvPr>
                            <p:cNvSpPr>
                              <a:spLocks noChangeShapeType="1"/>
                            </p:cNvSpPr>
                            <p:nvPr/>
                          </p:nvSpPr>
                          <p:spPr bwMode="auto">
                            <a:xfrm flipH="1">
                              <a:off x="332" y="1537"/>
                              <a:ext cx="52" cy="14"/>
                            </a:xfrm>
                            <a:prstGeom prst="line">
                              <a:avLst/>
                            </a:prstGeom>
                            <a:noFill/>
                            <a:ln w="12700">
                              <a:solidFill>
                                <a:srgbClr val="7F7F7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34" name="Line 458">
                              <a:extLst>
                                <a:ext uri="{FF2B5EF4-FFF2-40B4-BE49-F238E27FC236}">
                                  <a16:creationId xmlns:a16="http://schemas.microsoft.com/office/drawing/2014/main" id="{B3E50F27-0F26-7A3B-833E-2D495084639A}"/>
                                </a:ext>
                              </a:extLst>
                            </p:cNvPr>
                            <p:cNvSpPr>
                              <a:spLocks noChangeShapeType="1"/>
                            </p:cNvSpPr>
                            <p:nvPr/>
                          </p:nvSpPr>
                          <p:spPr bwMode="auto">
                            <a:xfrm flipH="1">
                              <a:off x="332" y="1544"/>
                              <a:ext cx="52" cy="20"/>
                            </a:xfrm>
                            <a:prstGeom prst="line">
                              <a:avLst/>
                            </a:prstGeom>
                            <a:noFill/>
                            <a:ln w="12700">
                              <a:solidFill>
                                <a:srgbClr val="7F7F7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35" name="Line 459">
                              <a:extLst>
                                <a:ext uri="{FF2B5EF4-FFF2-40B4-BE49-F238E27FC236}">
                                  <a16:creationId xmlns:a16="http://schemas.microsoft.com/office/drawing/2014/main" id="{807E336A-524D-7791-EF3A-8080C341751A}"/>
                                </a:ext>
                              </a:extLst>
                            </p:cNvPr>
                            <p:cNvSpPr>
                              <a:spLocks noChangeShapeType="1"/>
                            </p:cNvSpPr>
                            <p:nvPr/>
                          </p:nvSpPr>
                          <p:spPr bwMode="auto">
                            <a:xfrm flipH="1">
                              <a:off x="339" y="1557"/>
                              <a:ext cx="45" cy="14"/>
                            </a:xfrm>
                            <a:prstGeom prst="line">
                              <a:avLst/>
                            </a:prstGeom>
                            <a:noFill/>
                            <a:ln w="12700">
                              <a:solidFill>
                                <a:srgbClr val="7F7F7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36" name="Line 460">
                              <a:extLst>
                                <a:ext uri="{FF2B5EF4-FFF2-40B4-BE49-F238E27FC236}">
                                  <a16:creationId xmlns:a16="http://schemas.microsoft.com/office/drawing/2014/main" id="{4F1633F1-619C-9B0C-2C36-375E11921F43}"/>
                                </a:ext>
                              </a:extLst>
                            </p:cNvPr>
                            <p:cNvSpPr>
                              <a:spLocks noChangeShapeType="1"/>
                            </p:cNvSpPr>
                            <p:nvPr/>
                          </p:nvSpPr>
                          <p:spPr bwMode="auto">
                            <a:xfrm flipH="1">
                              <a:off x="339" y="1571"/>
                              <a:ext cx="45" cy="13"/>
                            </a:xfrm>
                            <a:prstGeom prst="line">
                              <a:avLst/>
                            </a:prstGeom>
                            <a:noFill/>
                            <a:ln w="12700">
                              <a:solidFill>
                                <a:srgbClr val="7F7F7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6237" name="Line 461">
                            <a:extLst>
                              <a:ext uri="{FF2B5EF4-FFF2-40B4-BE49-F238E27FC236}">
                                <a16:creationId xmlns:a16="http://schemas.microsoft.com/office/drawing/2014/main" id="{8BA8BE4A-CF95-2D32-E9C7-179E7E8C80DD}"/>
                              </a:ext>
                            </a:extLst>
                          </p:cNvPr>
                          <p:cNvSpPr>
                            <a:spLocks noChangeShapeType="1"/>
                          </p:cNvSpPr>
                          <p:nvPr/>
                        </p:nvSpPr>
                        <p:spPr bwMode="auto">
                          <a:xfrm flipH="1">
                            <a:off x="339" y="1591"/>
                            <a:ext cx="51" cy="7"/>
                          </a:xfrm>
                          <a:prstGeom prst="line">
                            <a:avLst/>
                          </a:prstGeom>
                          <a:noFill/>
                          <a:ln w="12700">
                            <a:solidFill>
                              <a:srgbClr val="7F7F7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38" name="Line 462">
                            <a:extLst>
                              <a:ext uri="{FF2B5EF4-FFF2-40B4-BE49-F238E27FC236}">
                                <a16:creationId xmlns:a16="http://schemas.microsoft.com/office/drawing/2014/main" id="{0D3FB9BD-BB79-83A3-C9E6-88C46A9BCC26}"/>
                              </a:ext>
                            </a:extLst>
                          </p:cNvPr>
                          <p:cNvSpPr>
                            <a:spLocks noChangeShapeType="1"/>
                          </p:cNvSpPr>
                          <p:nvPr/>
                        </p:nvSpPr>
                        <p:spPr bwMode="auto">
                          <a:xfrm flipH="1">
                            <a:off x="339" y="1598"/>
                            <a:ext cx="51" cy="13"/>
                          </a:xfrm>
                          <a:prstGeom prst="line">
                            <a:avLst/>
                          </a:prstGeom>
                          <a:noFill/>
                          <a:ln w="12700">
                            <a:solidFill>
                              <a:srgbClr val="7F7F7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39" name="Line 463">
                            <a:extLst>
                              <a:ext uri="{FF2B5EF4-FFF2-40B4-BE49-F238E27FC236}">
                                <a16:creationId xmlns:a16="http://schemas.microsoft.com/office/drawing/2014/main" id="{85D5D21C-614D-1A63-449D-031EE04406E1}"/>
                              </a:ext>
                            </a:extLst>
                          </p:cNvPr>
                          <p:cNvSpPr>
                            <a:spLocks noChangeShapeType="1"/>
                          </p:cNvSpPr>
                          <p:nvPr/>
                        </p:nvSpPr>
                        <p:spPr bwMode="auto">
                          <a:xfrm flipH="1">
                            <a:off x="339" y="1611"/>
                            <a:ext cx="51" cy="7"/>
                          </a:xfrm>
                          <a:prstGeom prst="line">
                            <a:avLst/>
                          </a:prstGeom>
                          <a:noFill/>
                          <a:ln w="12700">
                            <a:solidFill>
                              <a:srgbClr val="7F7F7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40" name="Line 464">
                            <a:extLst>
                              <a:ext uri="{FF2B5EF4-FFF2-40B4-BE49-F238E27FC236}">
                                <a16:creationId xmlns:a16="http://schemas.microsoft.com/office/drawing/2014/main" id="{89182455-115F-65D5-F28C-C4EBF7F8BCF5}"/>
                              </a:ext>
                            </a:extLst>
                          </p:cNvPr>
                          <p:cNvSpPr>
                            <a:spLocks noChangeShapeType="1"/>
                          </p:cNvSpPr>
                          <p:nvPr/>
                        </p:nvSpPr>
                        <p:spPr bwMode="auto">
                          <a:xfrm flipH="1">
                            <a:off x="339" y="1625"/>
                            <a:ext cx="51" cy="0"/>
                          </a:xfrm>
                          <a:prstGeom prst="line">
                            <a:avLst/>
                          </a:prstGeom>
                          <a:noFill/>
                          <a:ln w="12700">
                            <a:solidFill>
                              <a:srgbClr val="7F7F7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41" name="Line 465">
                            <a:extLst>
                              <a:ext uri="{FF2B5EF4-FFF2-40B4-BE49-F238E27FC236}">
                                <a16:creationId xmlns:a16="http://schemas.microsoft.com/office/drawing/2014/main" id="{C6BE8690-750F-2894-F64B-0EFFC0227F56}"/>
                              </a:ext>
                            </a:extLst>
                          </p:cNvPr>
                          <p:cNvSpPr>
                            <a:spLocks noChangeShapeType="1"/>
                          </p:cNvSpPr>
                          <p:nvPr/>
                        </p:nvSpPr>
                        <p:spPr bwMode="auto">
                          <a:xfrm flipH="1">
                            <a:off x="339" y="1632"/>
                            <a:ext cx="51" cy="7"/>
                          </a:xfrm>
                          <a:prstGeom prst="line">
                            <a:avLst/>
                          </a:prstGeom>
                          <a:noFill/>
                          <a:ln w="12700">
                            <a:solidFill>
                              <a:srgbClr val="7F7F7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6242" name="Group 466">
                          <a:extLst>
                            <a:ext uri="{FF2B5EF4-FFF2-40B4-BE49-F238E27FC236}">
                              <a16:creationId xmlns:a16="http://schemas.microsoft.com/office/drawing/2014/main" id="{50CD12C4-ED97-13F6-33F4-04F9E073CDAC}"/>
                            </a:ext>
                          </a:extLst>
                        </p:cNvPr>
                        <p:cNvGrpSpPr>
                          <a:grpSpLocks/>
                        </p:cNvGrpSpPr>
                        <p:nvPr/>
                      </p:nvGrpSpPr>
                      <p:grpSpPr bwMode="auto">
                        <a:xfrm>
                          <a:off x="339" y="1645"/>
                          <a:ext cx="51" cy="75"/>
                          <a:chOff x="339" y="1645"/>
                          <a:chExt cx="51" cy="75"/>
                        </a:xfrm>
                      </p:grpSpPr>
                      <p:sp>
                        <p:nvSpPr>
                          <p:cNvPr id="76243" name="Line 467">
                            <a:extLst>
                              <a:ext uri="{FF2B5EF4-FFF2-40B4-BE49-F238E27FC236}">
                                <a16:creationId xmlns:a16="http://schemas.microsoft.com/office/drawing/2014/main" id="{F6C9EE89-02E5-F451-441E-77046767FD6A}"/>
                              </a:ext>
                            </a:extLst>
                          </p:cNvPr>
                          <p:cNvSpPr>
                            <a:spLocks noChangeShapeType="1"/>
                          </p:cNvSpPr>
                          <p:nvPr/>
                        </p:nvSpPr>
                        <p:spPr bwMode="auto">
                          <a:xfrm flipH="1">
                            <a:off x="339" y="1645"/>
                            <a:ext cx="51" cy="0"/>
                          </a:xfrm>
                          <a:prstGeom prst="line">
                            <a:avLst/>
                          </a:prstGeom>
                          <a:noFill/>
                          <a:ln w="12700">
                            <a:solidFill>
                              <a:srgbClr val="7F7F7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44" name="Line 468">
                            <a:extLst>
                              <a:ext uri="{FF2B5EF4-FFF2-40B4-BE49-F238E27FC236}">
                                <a16:creationId xmlns:a16="http://schemas.microsoft.com/office/drawing/2014/main" id="{DA8C081F-6B4A-6460-BFC5-427284D995AF}"/>
                              </a:ext>
                            </a:extLst>
                          </p:cNvPr>
                          <p:cNvSpPr>
                            <a:spLocks noChangeShapeType="1"/>
                          </p:cNvSpPr>
                          <p:nvPr/>
                        </p:nvSpPr>
                        <p:spPr bwMode="auto">
                          <a:xfrm flipH="1">
                            <a:off x="339" y="1659"/>
                            <a:ext cx="51" cy="0"/>
                          </a:xfrm>
                          <a:prstGeom prst="line">
                            <a:avLst/>
                          </a:prstGeom>
                          <a:noFill/>
                          <a:ln w="12700">
                            <a:solidFill>
                              <a:srgbClr val="7F7F7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45" name="Line 469">
                            <a:extLst>
                              <a:ext uri="{FF2B5EF4-FFF2-40B4-BE49-F238E27FC236}">
                                <a16:creationId xmlns:a16="http://schemas.microsoft.com/office/drawing/2014/main" id="{486B55E6-EB27-58A7-45BB-A74BDFD2DC5B}"/>
                              </a:ext>
                            </a:extLst>
                          </p:cNvPr>
                          <p:cNvSpPr>
                            <a:spLocks noChangeShapeType="1"/>
                          </p:cNvSpPr>
                          <p:nvPr/>
                        </p:nvSpPr>
                        <p:spPr bwMode="auto">
                          <a:xfrm flipH="1">
                            <a:off x="339" y="1666"/>
                            <a:ext cx="51" cy="0"/>
                          </a:xfrm>
                          <a:prstGeom prst="line">
                            <a:avLst/>
                          </a:prstGeom>
                          <a:noFill/>
                          <a:ln w="12700">
                            <a:solidFill>
                              <a:srgbClr val="7F7F7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46" name="Line 470">
                            <a:extLst>
                              <a:ext uri="{FF2B5EF4-FFF2-40B4-BE49-F238E27FC236}">
                                <a16:creationId xmlns:a16="http://schemas.microsoft.com/office/drawing/2014/main" id="{C428E6A3-75DF-2A10-F21D-6FE96C2469BB}"/>
                              </a:ext>
                            </a:extLst>
                          </p:cNvPr>
                          <p:cNvSpPr>
                            <a:spLocks noChangeShapeType="1"/>
                          </p:cNvSpPr>
                          <p:nvPr/>
                        </p:nvSpPr>
                        <p:spPr bwMode="auto">
                          <a:xfrm flipH="1">
                            <a:off x="339" y="1679"/>
                            <a:ext cx="51" cy="0"/>
                          </a:xfrm>
                          <a:prstGeom prst="line">
                            <a:avLst/>
                          </a:prstGeom>
                          <a:noFill/>
                          <a:ln w="12700">
                            <a:solidFill>
                              <a:srgbClr val="7F7F7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47" name="Line 471">
                            <a:extLst>
                              <a:ext uri="{FF2B5EF4-FFF2-40B4-BE49-F238E27FC236}">
                                <a16:creationId xmlns:a16="http://schemas.microsoft.com/office/drawing/2014/main" id="{512C3891-9038-8EBF-8B6E-544FBC7C4BAD}"/>
                              </a:ext>
                            </a:extLst>
                          </p:cNvPr>
                          <p:cNvSpPr>
                            <a:spLocks noChangeShapeType="1"/>
                          </p:cNvSpPr>
                          <p:nvPr/>
                        </p:nvSpPr>
                        <p:spPr bwMode="auto">
                          <a:xfrm flipH="1">
                            <a:off x="345" y="1686"/>
                            <a:ext cx="45" cy="0"/>
                          </a:xfrm>
                          <a:prstGeom prst="line">
                            <a:avLst/>
                          </a:prstGeom>
                          <a:noFill/>
                          <a:ln w="12700">
                            <a:solidFill>
                              <a:srgbClr val="7F7F7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48" name="Line 472">
                            <a:extLst>
                              <a:ext uri="{FF2B5EF4-FFF2-40B4-BE49-F238E27FC236}">
                                <a16:creationId xmlns:a16="http://schemas.microsoft.com/office/drawing/2014/main" id="{67F084F9-D3D9-CB67-ED65-3F9103ABD63F}"/>
                              </a:ext>
                            </a:extLst>
                          </p:cNvPr>
                          <p:cNvSpPr>
                            <a:spLocks noChangeShapeType="1"/>
                          </p:cNvSpPr>
                          <p:nvPr/>
                        </p:nvSpPr>
                        <p:spPr bwMode="auto">
                          <a:xfrm flipH="1">
                            <a:off x="345" y="1699"/>
                            <a:ext cx="45" cy="0"/>
                          </a:xfrm>
                          <a:prstGeom prst="line">
                            <a:avLst/>
                          </a:prstGeom>
                          <a:noFill/>
                          <a:ln w="12700">
                            <a:solidFill>
                              <a:srgbClr val="7F7F7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49" name="Line 473">
                            <a:extLst>
                              <a:ext uri="{FF2B5EF4-FFF2-40B4-BE49-F238E27FC236}">
                                <a16:creationId xmlns:a16="http://schemas.microsoft.com/office/drawing/2014/main" id="{EEECEFC8-4794-C6B8-B602-08E56316A19E}"/>
                              </a:ext>
                            </a:extLst>
                          </p:cNvPr>
                          <p:cNvSpPr>
                            <a:spLocks noChangeShapeType="1"/>
                          </p:cNvSpPr>
                          <p:nvPr/>
                        </p:nvSpPr>
                        <p:spPr bwMode="auto">
                          <a:xfrm flipH="1" flipV="1">
                            <a:off x="345" y="1706"/>
                            <a:ext cx="45" cy="7"/>
                          </a:xfrm>
                          <a:prstGeom prst="line">
                            <a:avLst/>
                          </a:prstGeom>
                          <a:noFill/>
                          <a:ln w="12700">
                            <a:solidFill>
                              <a:srgbClr val="7F7F7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50" name="Line 474">
                            <a:extLst>
                              <a:ext uri="{FF2B5EF4-FFF2-40B4-BE49-F238E27FC236}">
                                <a16:creationId xmlns:a16="http://schemas.microsoft.com/office/drawing/2014/main" id="{28E7082D-334C-351E-2652-1245E9D271BF}"/>
                              </a:ext>
                            </a:extLst>
                          </p:cNvPr>
                          <p:cNvSpPr>
                            <a:spLocks noChangeShapeType="1"/>
                          </p:cNvSpPr>
                          <p:nvPr/>
                        </p:nvSpPr>
                        <p:spPr bwMode="auto">
                          <a:xfrm flipH="1" flipV="1">
                            <a:off x="345" y="1713"/>
                            <a:ext cx="45" cy="7"/>
                          </a:xfrm>
                          <a:prstGeom prst="line">
                            <a:avLst/>
                          </a:prstGeom>
                          <a:noFill/>
                          <a:ln w="12700">
                            <a:solidFill>
                              <a:srgbClr val="7F7F7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76251" name="Line 475">
                        <a:extLst>
                          <a:ext uri="{FF2B5EF4-FFF2-40B4-BE49-F238E27FC236}">
                            <a16:creationId xmlns:a16="http://schemas.microsoft.com/office/drawing/2014/main" id="{7D57CBB0-2099-A3BB-6BE5-E0312E801A2C}"/>
                          </a:ext>
                        </a:extLst>
                      </p:cNvPr>
                      <p:cNvSpPr>
                        <a:spLocks noChangeShapeType="1"/>
                      </p:cNvSpPr>
                      <p:nvPr/>
                    </p:nvSpPr>
                    <p:spPr bwMode="auto">
                      <a:xfrm flipH="1">
                        <a:off x="339" y="1578"/>
                        <a:ext cx="45" cy="13"/>
                      </a:xfrm>
                      <a:prstGeom prst="line">
                        <a:avLst/>
                      </a:prstGeom>
                      <a:noFill/>
                      <a:ln w="12700">
                        <a:solidFill>
                          <a:srgbClr val="7F7F7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76252" name="Group 476">
                    <a:extLst>
                      <a:ext uri="{FF2B5EF4-FFF2-40B4-BE49-F238E27FC236}">
                        <a16:creationId xmlns:a16="http://schemas.microsoft.com/office/drawing/2014/main" id="{C72298C3-C8D2-7400-C112-AD7A5B951051}"/>
                      </a:ext>
                    </a:extLst>
                  </p:cNvPr>
                  <p:cNvGrpSpPr>
                    <a:grpSpLocks/>
                  </p:cNvGrpSpPr>
                  <p:nvPr/>
                </p:nvGrpSpPr>
                <p:grpSpPr bwMode="auto">
                  <a:xfrm>
                    <a:off x="377" y="1470"/>
                    <a:ext cx="41" cy="286"/>
                    <a:chOff x="377" y="1470"/>
                    <a:chExt cx="41" cy="286"/>
                  </a:xfrm>
                </p:grpSpPr>
                <p:sp>
                  <p:nvSpPr>
                    <p:cNvPr id="76253" name="Freeform 477">
                      <a:extLst>
                        <a:ext uri="{FF2B5EF4-FFF2-40B4-BE49-F238E27FC236}">
                          <a16:creationId xmlns:a16="http://schemas.microsoft.com/office/drawing/2014/main" id="{25711D17-0609-7E1E-A6A5-5F7D1B019B2D}"/>
                        </a:ext>
                      </a:extLst>
                    </p:cNvPr>
                    <p:cNvSpPr>
                      <a:spLocks/>
                    </p:cNvSpPr>
                    <p:nvPr/>
                  </p:nvSpPr>
                  <p:spPr bwMode="auto">
                    <a:xfrm>
                      <a:off x="377" y="1470"/>
                      <a:ext cx="41" cy="286"/>
                    </a:xfrm>
                    <a:custGeom>
                      <a:avLst/>
                      <a:gdLst>
                        <a:gd name="T0" fmla="*/ 28 w 41"/>
                        <a:gd name="T1" fmla="*/ 0 h 286"/>
                        <a:gd name="T2" fmla="*/ 0 w 41"/>
                        <a:gd name="T3" fmla="*/ 13 h 286"/>
                        <a:gd name="T4" fmla="*/ 0 w 41"/>
                        <a:gd name="T5" fmla="*/ 20 h 286"/>
                        <a:gd name="T6" fmla="*/ 5 w 41"/>
                        <a:gd name="T7" fmla="*/ 278 h 286"/>
                        <a:gd name="T8" fmla="*/ 11 w 41"/>
                        <a:gd name="T9" fmla="*/ 278 h 286"/>
                        <a:gd name="T10" fmla="*/ 40 w 41"/>
                        <a:gd name="T11" fmla="*/ 285 h 286"/>
                        <a:gd name="T12" fmla="*/ 34 w 41"/>
                        <a:gd name="T13" fmla="*/ 285 h 286"/>
                        <a:gd name="T14" fmla="*/ 34 w 41"/>
                        <a:gd name="T15" fmla="*/ 278 h 286"/>
                        <a:gd name="T16" fmla="*/ 28 w 41"/>
                        <a:gd name="T17"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86">
                          <a:moveTo>
                            <a:pt x="28" y="0"/>
                          </a:moveTo>
                          <a:lnTo>
                            <a:pt x="0" y="13"/>
                          </a:lnTo>
                          <a:lnTo>
                            <a:pt x="0" y="20"/>
                          </a:lnTo>
                          <a:lnTo>
                            <a:pt x="5" y="278"/>
                          </a:lnTo>
                          <a:lnTo>
                            <a:pt x="11" y="278"/>
                          </a:lnTo>
                          <a:lnTo>
                            <a:pt x="40" y="285"/>
                          </a:lnTo>
                          <a:lnTo>
                            <a:pt x="34" y="285"/>
                          </a:lnTo>
                          <a:lnTo>
                            <a:pt x="34" y="278"/>
                          </a:lnTo>
                          <a:lnTo>
                            <a:pt x="28" y="0"/>
                          </a:lnTo>
                        </a:path>
                      </a:pathLst>
                    </a:custGeom>
                    <a:solidFill>
                      <a:srgbClr val="B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54" name="Freeform 478">
                      <a:extLst>
                        <a:ext uri="{FF2B5EF4-FFF2-40B4-BE49-F238E27FC236}">
                          <a16:creationId xmlns:a16="http://schemas.microsoft.com/office/drawing/2014/main" id="{219915DA-896E-8CA7-6EED-D686D9AB38B7}"/>
                        </a:ext>
                      </a:extLst>
                    </p:cNvPr>
                    <p:cNvSpPr>
                      <a:spLocks/>
                    </p:cNvSpPr>
                    <p:nvPr/>
                  </p:nvSpPr>
                  <p:spPr bwMode="auto">
                    <a:xfrm>
                      <a:off x="377" y="1470"/>
                      <a:ext cx="41" cy="286"/>
                    </a:xfrm>
                    <a:custGeom>
                      <a:avLst/>
                      <a:gdLst>
                        <a:gd name="T0" fmla="*/ 28 w 41"/>
                        <a:gd name="T1" fmla="*/ 0 h 286"/>
                        <a:gd name="T2" fmla="*/ 0 w 41"/>
                        <a:gd name="T3" fmla="*/ 13 h 286"/>
                        <a:gd name="T4" fmla="*/ 0 w 41"/>
                        <a:gd name="T5" fmla="*/ 20 h 286"/>
                        <a:gd name="T6" fmla="*/ 5 w 41"/>
                        <a:gd name="T7" fmla="*/ 278 h 286"/>
                        <a:gd name="T8" fmla="*/ 11 w 41"/>
                        <a:gd name="T9" fmla="*/ 278 h 286"/>
                        <a:gd name="T10" fmla="*/ 40 w 41"/>
                        <a:gd name="T11" fmla="*/ 285 h 286"/>
                        <a:gd name="T12" fmla="*/ 34 w 41"/>
                        <a:gd name="T13" fmla="*/ 285 h 286"/>
                        <a:gd name="T14" fmla="*/ 34 w 41"/>
                        <a:gd name="T15" fmla="*/ 278 h 286"/>
                        <a:gd name="T16" fmla="*/ 28 w 41"/>
                        <a:gd name="T17"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86">
                          <a:moveTo>
                            <a:pt x="28" y="0"/>
                          </a:moveTo>
                          <a:lnTo>
                            <a:pt x="0" y="13"/>
                          </a:lnTo>
                          <a:lnTo>
                            <a:pt x="0" y="20"/>
                          </a:lnTo>
                          <a:lnTo>
                            <a:pt x="5" y="278"/>
                          </a:lnTo>
                          <a:lnTo>
                            <a:pt x="11" y="278"/>
                          </a:lnTo>
                          <a:lnTo>
                            <a:pt x="40" y="285"/>
                          </a:lnTo>
                          <a:lnTo>
                            <a:pt x="34" y="285"/>
                          </a:lnTo>
                          <a:lnTo>
                            <a:pt x="34" y="278"/>
                          </a:lnTo>
                          <a:lnTo>
                            <a:pt x="28" y="0"/>
                          </a:lnTo>
                        </a:path>
                      </a:pathLst>
                    </a:custGeom>
                    <a:solidFill>
                      <a:srgbClr val="B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76255" name="Group 479">
                  <a:extLst>
                    <a:ext uri="{FF2B5EF4-FFF2-40B4-BE49-F238E27FC236}">
                      <a16:creationId xmlns:a16="http://schemas.microsoft.com/office/drawing/2014/main" id="{A963E699-F0B4-236E-7E77-80FDBC41754C}"/>
                    </a:ext>
                  </a:extLst>
                </p:cNvPr>
                <p:cNvGrpSpPr>
                  <a:grpSpLocks/>
                </p:cNvGrpSpPr>
                <p:nvPr/>
              </p:nvGrpSpPr>
              <p:grpSpPr bwMode="auto">
                <a:xfrm>
                  <a:off x="255" y="1909"/>
                  <a:ext cx="149" cy="64"/>
                  <a:chOff x="255" y="1909"/>
                  <a:chExt cx="149" cy="64"/>
                </a:xfrm>
              </p:grpSpPr>
              <p:sp>
                <p:nvSpPr>
                  <p:cNvPr id="76256" name="Freeform 480">
                    <a:extLst>
                      <a:ext uri="{FF2B5EF4-FFF2-40B4-BE49-F238E27FC236}">
                        <a16:creationId xmlns:a16="http://schemas.microsoft.com/office/drawing/2014/main" id="{52406227-6C50-2228-86E4-DA17BAF854C7}"/>
                      </a:ext>
                    </a:extLst>
                  </p:cNvPr>
                  <p:cNvSpPr>
                    <a:spLocks/>
                  </p:cNvSpPr>
                  <p:nvPr/>
                </p:nvSpPr>
                <p:spPr bwMode="auto">
                  <a:xfrm>
                    <a:off x="255" y="1909"/>
                    <a:ext cx="149" cy="42"/>
                  </a:xfrm>
                  <a:custGeom>
                    <a:avLst/>
                    <a:gdLst>
                      <a:gd name="T0" fmla="*/ 148 w 149"/>
                      <a:gd name="T1" fmla="*/ 0 h 42"/>
                      <a:gd name="T2" fmla="*/ 122 w 149"/>
                      <a:gd name="T3" fmla="*/ 0 h 42"/>
                      <a:gd name="T4" fmla="*/ 102 w 149"/>
                      <a:gd name="T5" fmla="*/ 0 h 42"/>
                      <a:gd name="T6" fmla="*/ 83 w 149"/>
                      <a:gd name="T7" fmla="*/ 6 h 42"/>
                      <a:gd name="T8" fmla="*/ 64 w 149"/>
                      <a:gd name="T9" fmla="*/ 6 h 42"/>
                      <a:gd name="T10" fmla="*/ 51 w 149"/>
                      <a:gd name="T11" fmla="*/ 6 h 42"/>
                      <a:gd name="T12" fmla="*/ 32 w 149"/>
                      <a:gd name="T13" fmla="*/ 13 h 42"/>
                      <a:gd name="T14" fmla="*/ 25 w 149"/>
                      <a:gd name="T15" fmla="*/ 13 h 42"/>
                      <a:gd name="T16" fmla="*/ 19 w 149"/>
                      <a:gd name="T17" fmla="*/ 13 h 42"/>
                      <a:gd name="T18" fmla="*/ 12 w 149"/>
                      <a:gd name="T19" fmla="*/ 13 h 42"/>
                      <a:gd name="T20" fmla="*/ 6 w 149"/>
                      <a:gd name="T21" fmla="*/ 20 h 42"/>
                      <a:gd name="T22" fmla="*/ 0 w 149"/>
                      <a:gd name="T23" fmla="*/ 20 h 42"/>
                      <a:gd name="T24" fmla="*/ 0 w 149"/>
                      <a:gd name="T25" fmla="*/ 27 h 42"/>
                      <a:gd name="T26" fmla="*/ 0 w 149"/>
                      <a:gd name="T27" fmla="*/ 34 h 42"/>
                      <a:gd name="T28" fmla="*/ 6 w 149"/>
                      <a:gd name="T29" fmla="*/ 34 h 42"/>
                      <a:gd name="T30" fmla="*/ 6 w 149"/>
                      <a:gd name="T31" fmla="*/ 41 h 42"/>
                      <a:gd name="T32" fmla="*/ 12 w 149"/>
                      <a:gd name="T33" fmla="*/ 41 h 42"/>
                      <a:gd name="T34" fmla="*/ 19 w 149"/>
                      <a:gd name="T35" fmla="*/ 41 h 42"/>
                      <a:gd name="T36" fmla="*/ 25 w 149"/>
                      <a:gd name="T37" fmla="*/ 41 h 42"/>
                      <a:gd name="T38" fmla="*/ 32 w 149"/>
                      <a:gd name="T39" fmla="*/ 41 h 42"/>
                      <a:gd name="T40" fmla="*/ 38 w 149"/>
                      <a:gd name="T41"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9" h="42">
                        <a:moveTo>
                          <a:pt x="148" y="0"/>
                        </a:moveTo>
                        <a:lnTo>
                          <a:pt x="122" y="0"/>
                        </a:lnTo>
                        <a:lnTo>
                          <a:pt x="102" y="0"/>
                        </a:lnTo>
                        <a:lnTo>
                          <a:pt x="83" y="6"/>
                        </a:lnTo>
                        <a:lnTo>
                          <a:pt x="64" y="6"/>
                        </a:lnTo>
                        <a:lnTo>
                          <a:pt x="51" y="6"/>
                        </a:lnTo>
                        <a:lnTo>
                          <a:pt x="32" y="13"/>
                        </a:lnTo>
                        <a:lnTo>
                          <a:pt x="25" y="13"/>
                        </a:lnTo>
                        <a:lnTo>
                          <a:pt x="19" y="13"/>
                        </a:lnTo>
                        <a:lnTo>
                          <a:pt x="12" y="13"/>
                        </a:lnTo>
                        <a:lnTo>
                          <a:pt x="6" y="20"/>
                        </a:lnTo>
                        <a:lnTo>
                          <a:pt x="0" y="20"/>
                        </a:lnTo>
                        <a:lnTo>
                          <a:pt x="0" y="27"/>
                        </a:lnTo>
                        <a:lnTo>
                          <a:pt x="0" y="34"/>
                        </a:lnTo>
                        <a:lnTo>
                          <a:pt x="6" y="34"/>
                        </a:lnTo>
                        <a:lnTo>
                          <a:pt x="6" y="41"/>
                        </a:lnTo>
                        <a:lnTo>
                          <a:pt x="12" y="41"/>
                        </a:lnTo>
                        <a:lnTo>
                          <a:pt x="19" y="41"/>
                        </a:lnTo>
                        <a:lnTo>
                          <a:pt x="25" y="41"/>
                        </a:lnTo>
                        <a:lnTo>
                          <a:pt x="32" y="41"/>
                        </a:lnTo>
                        <a:lnTo>
                          <a:pt x="38" y="41"/>
                        </a:lnTo>
                      </a:path>
                    </a:pathLst>
                  </a:custGeom>
                  <a:noFill/>
                  <a:ln w="12700" cap="rnd" cmpd="sng">
                    <a:solidFill>
                      <a:srgbClr val="C0C0C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257" name="Group 481">
                    <a:extLst>
                      <a:ext uri="{FF2B5EF4-FFF2-40B4-BE49-F238E27FC236}">
                        <a16:creationId xmlns:a16="http://schemas.microsoft.com/office/drawing/2014/main" id="{EE1E0151-FDC2-351D-89A5-D0A47AF10DC0}"/>
                      </a:ext>
                    </a:extLst>
                  </p:cNvPr>
                  <p:cNvGrpSpPr>
                    <a:grpSpLocks/>
                  </p:cNvGrpSpPr>
                  <p:nvPr/>
                </p:nvGrpSpPr>
                <p:grpSpPr bwMode="auto">
                  <a:xfrm>
                    <a:off x="294" y="1936"/>
                    <a:ext cx="102" cy="37"/>
                    <a:chOff x="294" y="1936"/>
                    <a:chExt cx="102" cy="37"/>
                  </a:xfrm>
                </p:grpSpPr>
                <p:grpSp>
                  <p:nvGrpSpPr>
                    <p:cNvPr id="76258" name="Group 482">
                      <a:extLst>
                        <a:ext uri="{FF2B5EF4-FFF2-40B4-BE49-F238E27FC236}">
                          <a16:creationId xmlns:a16="http://schemas.microsoft.com/office/drawing/2014/main" id="{C4D1B096-D53B-A855-7DA0-AF12746E6215}"/>
                        </a:ext>
                      </a:extLst>
                    </p:cNvPr>
                    <p:cNvGrpSpPr>
                      <a:grpSpLocks/>
                    </p:cNvGrpSpPr>
                    <p:nvPr/>
                  </p:nvGrpSpPr>
                  <p:grpSpPr bwMode="auto">
                    <a:xfrm>
                      <a:off x="294" y="1936"/>
                      <a:ext cx="99" cy="37"/>
                      <a:chOff x="294" y="1936"/>
                      <a:chExt cx="99" cy="37"/>
                    </a:xfrm>
                  </p:grpSpPr>
                  <p:sp>
                    <p:nvSpPr>
                      <p:cNvPr id="76259" name="Freeform 483">
                        <a:extLst>
                          <a:ext uri="{FF2B5EF4-FFF2-40B4-BE49-F238E27FC236}">
                            <a16:creationId xmlns:a16="http://schemas.microsoft.com/office/drawing/2014/main" id="{6E25E77E-8A8F-DC77-42F8-ED179F96C8A6}"/>
                          </a:ext>
                        </a:extLst>
                      </p:cNvPr>
                      <p:cNvSpPr>
                        <a:spLocks/>
                      </p:cNvSpPr>
                      <p:nvPr/>
                    </p:nvSpPr>
                    <p:spPr bwMode="auto">
                      <a:xfrm>
                        <a:off x="332" y="1936"/>
                        <a:ext cx="61" cy="23"/>
                      </a:xfrm>
                      <a:custGeom>
                        <a:avLst/>
                        <a:gdLst>
                          <a:gd name="T0" fmla="*/ 60 w 61"/>
                          <a:gd name="T1" fmla="*/ 11 h 23"/>
                          <a:gd name="T2" fmla="*/ 47 w 61"/>
                          <a:gd name="T3" fmla="*/ 0 h 23"/>
                          <a:gd name="T4" fmla="*/ 0 w 61"/>
                          <a:gd name="T5" fmla="*/ 5 h 23"/>
                          <a:gd name="T6" fmla="*/ 17 w 61"/>
                          <a:gd name="T7" fmla="*/ 22 h 23"/>
                          <a:gd name="T8" fmla="*/ 60 w 61"/>
                          <a:gd name="T9" fmla="*/ 11 h 23"/>
                        </a:gdLst>
                        <a:ahLst/>
                        <a:cxnLst>
                          <a:cxn ang="0">
                            <a:pos x="T0" y="T1"/>
                          </a:cxn>
                          <a:cxn ang="0">
                            <a:pos x="T2" y="T3"/>
                          </a:cxn>
                          <a:cxn ang="0">
                            <a:pos x="T4" y="T5"/>
                          </a:cxn>
                          <a:cxn ang="0">
                            <a:pos x="T6" y="T7"/>
                          </a:cxn>
                          <a:cxn ang="0">
                            <a:pos x="T8" y="T9"/>
                          </a:cxn>
                        </a:cxnLst>
                        <a:rect l="0" t="0" r="r" b="b"/>
                        <a:pathLst>
                          <a:path w="61" h="23">
                            <a:moveTo>
                              <a:pt x="60" y="11"/>
                            </a:moveTo>
                            <a:lnTo>
                              <a:pt x="47" y="0"/>
                            </a:lnTo>
                            <a:lnTo>
                              <a:pt x="0" y="5"/>
                            </a:lnTo>
                            <a:lnTo>
                              <a:pt x="17" y="22"/>
                            </a:lnTo>
                            <a:lnTo>
                              <a:pt x="60" y="11"/>
                            </a:lnTo>
                          </a:path>
                        </a:pathLst>
                      </a:custGeom>
                      <a:solidFill>
                        <a:srgbClr val="DFDFD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60" name="Freeform 484">
                        <a:extLst>
                          <a:ext uri="{FF2B5EF4-FFF2-40B4-BE49-F238E27FC236}">
                            <a16:creationId xmlns:a16="http://schemas.microsoft.com/office/drawing/2014/main" id="{AC8FD891-9A82-1C12-534E-4EFDE7272A52}"/>
                          </a:ext>
                        </a:extLst>
                      </p:cNvPr>
                      <p:cNvSpPr>
                        <a:spLocks/>
                      </p:cNvSpPr>
                      <p:nvPr/>
                    </p:nvSpPr>
                    <p:spPr bwMode="auto">
                      <a:xfrm>
                        <a:off x="332" y="1936"/>
                        <a:ext cx="61" cy="23"/>
                      </a:xfrm>
                      <a:custGeom>
                        <a:avLst/>
                        <a:gdLst>
                          <a:gd name="T0" fmla="*/ 60 w 61"/>
                          <a:gd name="T1" fmla="*/ 11 h 23"/>
                          <a:gd name="T2" fmla="*/ 47 w 61"/>
                          <a:gd name="T3" fmla="*/ 0 h 23"/>
                          <a:gd name="T4" fmla="*/ 0 w 61"/>
                          <a:gd name="T5" fmla="*/ 5 h 23"/>
                          <a:gd name="T6" fmla="*/ 17 w 61"/>
                          <a:gd name="T7" fmla="*/ 22 h 23"/>
                          <a:gd name="T8" fmla="*/ 60 w 61"/>
                          <a:gd name="T9" fmla="*/ 11 h 23"/>
                        </a:gdLst>
                        <a:ahLst/>
                        <a:cxnLst>
                          <a:cxn ang="0">
                            <a:pos x="T0" y="T1"/>
                          </a:cxn>
                          <a:cxn ang="0">
                            <a:pos x="T2" y="T3"/>
                          </a:cxn>
                          <a:cxn ang="0">
                            <a:pos x="T4" y="T5"/>
                          </a:cxn>
                          <a:cxn ang="0">
                            <a:pos x="T6" y="T7"/>
                          </a:cxn>
                          <a:cxn ang="0">
                            <a:pos x="T8" y="T9"/>
                          </a:cxn>
                        </a:cxnLst>
                        <a:rect l="0" t="0" r="r" b="b"/>
                        <a:pathLst>
                          <a:path w="61" h="23">
                            <a:moveTo>
                              <a:pt x="60" y="11"/>
                            </a:moveTo>
                            <a:lnTo>
                              <a:pt x="47" y="0"/>
                            </a:lnTo>
                            <a:lnTo>
                              <a:pt x="0" y="5"/>
                            </a:lnTo>
                            <a:lnTo>
                              <a:pt x="17" y="22"/>
                            </a:lnTo>
                            <a:lnTo>
                              <a:pt x="60" y="11"/>
                            </a:lnTo>
                          </a:path>
                        </a:pathLst>
                      </a:custGeom>
                      <a:solidFill>
                        <a:srgbClr val="DFDFD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61" name="Freeform 485">
                        <a:extLst>
                          <a:ext uri="{FF2B5EF4-FFF2-40B4-BE49-F238E27FC236}">
                            <a16:creationId xmlns:a16="http://schemas.microsoft.com/office/drawing/2014/main" id="{30029AA3-D66A-1459-9FBA-06B2DFA230E6}"/>
                          </a:ext>
                        </a:extLst>
                      </p:cNvPr>
                      <p:cNvSpPr>
                        <a:spLocks/>
                      </p:cNvSpPr>
                      <p:nvPr/>
                    </p:nvSpPr>
                    <p:spPr bwMode="auto">
                      <a:xfrm>
                        <a:off x="351" y="1950"/>
                        <a:ext cx="42" cy="23"/>
                      </a:xfrm>
                      <a:custGeom>
                        <a:avLst/>
                        <a:gdLst>
                          <a:gd name="T0" fmla="*/ 41 w 42"/>
                          <a:gd name="T1" fmla="*/ 0 h 23"/>
                          <a:gd name="T2" fmla="*/ 41 w 42"/>
                          <a:gd name="T3" fmla="*/ 11 h 23"/>
                          <a:gd name="T4" fmla="*/ 0 w 42"/>
                          <a:gd name="T5" fmla="*/ 22 h 23"/>
                          <a:gd name="T6" fmla="*/ 0 w 42"/>
                          <a:gd name="T7" fmla="*/ 11 h 23"/>
                          <a:gd name="T8" fmla="*/ 41 w 42"/>
                          <a:gd name="T9" fmla="*/ 0 h 23"/>
                        </a:gdLst>
                        <a:ahLst/>
                        <a:cxnLst>
                          <a:cxn ang="0">
                            <a:pos x="T0" y="T1"/>
                          </a:cxn>
                          <a:cxn ang="0">
                            <a:pos x="T2" y="T3"/>
                          </a:cxn>
                          <a:cxn ang="0">
                            <a:pos x="T4" y="T5"/>
                          </a:cxn>
                          <a:cxn ang="0">
                            <a:pos x="T6" y="T7"/>
                          </a:cxn>
                          <a:cxn ang="0">
                            <a:pos x="T8" y="T9"/>
                          </a:cxn>
                        </a:cxnLst>
                        <a:rect l="0" t="0" r="r" b="b"/>
                        <a:pathLst>
                          <a:path w="42" h="23">
                            <a:moveTo>
                              <a:pt x="41" y="0"/>
                            </a:moveTo>
                            <a:lnTo>
                              <a:pt x="41" y="11"/>
                            </a:lnTo>
                            <a:lnTo>
                              <a:pt x="0" y="22"/>
                            </a:lnTo>
                            <a:lnTo>
                              <a:pt x="0" y="11"/>
                            </a:lnTo>
                            <a:lnTo>
                              <a:pt x="41"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62" name="Freeform 486">
                        <a:extLst>
                          <a:ext uri="{FF2B5EF4-FFF2-40B4-BE49-F238E27FC236}">
                            <a16:creationId xmlns:a16="http://schemas.microsoft.com/office/drawing/2014/main" id="{D1320B29-B2E6-1951-858E-2B02CD5B4C97}"/>
                          </a:ext>
                        </a:extLst>
                      </p:cNvPr>
                      <p:cNvSpPr>
                        <a:spLocks/>
                      </p:cNvSpPr>
                      <p:nvPr/>
                    </p:nvSpPr>
                    <p:spPr bwMode="auto">
                      <a:xfrm>
                        <a:off x="351" y="1950"/>
                        <a:ext cx="42" cy="23"/>
                      </a:xfrm>
                      <a:custGeom>
                        <a:avLst/>
                        <a:gdLst>
                          <a:gd name="T0" fmla="*/ 41 w 42"/>
                          <a:gd name="T1" fmla="*/ 0 h 23"/>
                          <a:gd name="T2" fmla="*/ 41 w 42"/>
                          <a:gd name="T3" fmla="*/ 11 h 23"/>
                          <a:gd name="T4" fmla="*/ 0 w 42"/>
                          <a:gd name="T5" fmla="*/ 22 h 23"/>
                          <a:gd name="T6" fmla="*/ 0 w 42"/>
                          <a:gd name="T7" fmla="*/ 11 h 23"/>
                          <a:gd name="T8" fmla="*/ 41 w 42"/>
                          <a:gd name="T9" fmla="*/ 0 h 23"/>
                        </a:gdLst>
                        <a:ahLst/>
                        <a:cxnLst>
                          <a:cxn ang="0">
                            <a:pos x="T0" y="T1"/>
                          </a:cxn>
                          <a:cxn ang="0">
                            <a:pos x="T2" y="T3"/>
                          </a:cxn>
                          <a:cxn ang="0">
                            <a:pos x="T4" y="T5"/>
                          </a:cxn>
                          <a:cxn ang="0">
                            <a:pos x="T6" y="T7"/>
                          </a:cxn>
                          <a:cxn ang="0">
                            <a:pos x="T8" y="T9"/>
                          </a:cxn>
                        </a:cxnLst>
                        <a:rect l="0" t="0" r="r" b="b"/>
                        <a:pathLst>
                          <a:path w="42" h="23">
                            <a:moveTo>
                              <a:pt x="41" y="0"/>
                            </a:moveTo>
                            <a:lnTo>
                              <a:pt x="41" y="11"/>
                            </a:lnTo>
                            <a:lnTo>
                              <a:pt x="0" y="22"/>
                            </a:lnTo>
                            <a:lnTo>
                              <a:pt x="0" y="11"/>
                            </a:lnTo>
                            <a:lnTo>
                              <a:pt x="41"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63" name="Freeform 487">
                        <a:extLst>
                          <a:ext uri="{FF2B5EF4-FFF2-40B4-BE49-F238E27FC236}">
                            <a16:creationId xmlns:a16="http://schemas.microsoft.com/office/drawing/2014/main" id="{0F5382E2-A356-11B9-CAEB-56BF95F0E51E}"/>
                          </a:ext>
                        </a:extLst>
                      </p:cNvPr>
                      <p:cNvSpPr>
                        <a:spLocks/>
                      </p:cNvSpPr>
                      <p:nvPr/>
                    </p:nvSpPr>
                    <p:spPr bwMode="auto">
                      <a:xfrm>
                        <a:off x="294" y="1943"/>
                        <a:ext cx="54" cy="30"/>
                      </a:xfrm>
                      <a:custGeom>
                        <a:avLst/>
                        <a:gdLst>
                          <a:gd name="T0" fmla="*/ 53 w 54"/>
                          <a:gd name="T1" fmla="*/ 11 h 30"/>
                          <a:gd name="T2" fmla="*/ 35 w 54"/>
                          <a:gd name="T3" fmla="*/ 0 h 30"/>
                          <a:gd name="T4" fmla="*/ 0 w 54"/>
                          <a:gd name="T5" fmla="*/ 5 h 30"/>
                          <a:gd name="T6" fmla="*/ 0 w 54"/>
                          <a:gd name="T7" fmla="*/ 17 h 30"/>
                          <a:gd name="T8" fmla="*/ 53 w 54"/>
                          <a:gd name="T9" fmla="*/ 29 h 30"/>
                          <a:gd name="T10" fmla="*/ 53 w 54"/>
                          <a:gd name="T11" fmla="*/ 11 h 30"/>
                        </a:gdLst>
                        <a:ahLst/>
                        <a:cxnLst>
                          <a:cxn ang="0">
                            <a:pos x="T0" y="T1"/>
                          </a:cxn>
                          <a:cxn ang="0">
                            <a:pos x="T2" y="T3"/>
                          </a:cxn>
                          <a:cxn ang="0">
                            <a:pos x="T4" y="T5"/>
                          </a:cxn>
                          <a:cxn ang="0">
                            <a:pos x="T6" y="T7"/>
                          </a:cxn>
                          <a:cxn ang="0">
                            <a:pos x="T8" y="T9"/>
                          </a:cxn>
                          <a:cxn ang="0">
                            <a:pos x="T10" y="T11"/>
                          </a:cxn>
                        </a:cxnLst>
                        <a:rect l="0" t="0" r="r" b="b"/>
                        <a:pathLst>
                          <a:path w="54" h="30">
                            <a:moveTo>
                              <a:pt x="53" y="11"/>
                            </a:moveTo>
                            <a:lnTo>
                              <a:pt x="35" y="0"/>
                            </a:lnTo>
                            <a:lnTo>
                              <a:pt x="0" y="5"/>
                            </a:lnTo>
                            <a:lnTo>
                              <a:pt x="0" y="17"/>
                            </a:lnTo>
                            <a:lnTo>
                              <a:pt x="53" y="29"/>
                            </a:lnTo>
                            <a:lnTo>
                              <a:pt x="53" y="11"/>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64" name="Freeform 488">
                        <a:extLst>
                          <a:ext uri="{FF2B5EF4-FFF2-40B4-BE49-F238E27FC236}">
                            <a16:creationId xmlns:a16="http://schemas.microsoft.com/office/drawing/2014/main" id="{F33BFF47-511F-DFDF-149F-129D0B522A73}"/>
                          </a:ext>
                        </a:extLst>
                      </p:cNvPr>
                      <p:cNvSpPr>
                        <a:spLocks/>
                      </p:cNvSpPr>
                      <p:nvPr/>
                    </p:nvSpPr>
                    <p:spPr bwMode="auto">
                      <a:xfrm>
                        <a:off x="294" y="1943"/>
                        <a:ext cx="54" cy="30"/>
                      </a:xfrm>
                      <a:custGeom>
                        <a:avLst/>
                        <a:gdLst>
                          <a:gd name="T0" fmla="*/ 53 w 54"/>
                          <a:gd name="T1" fmla="*/ 11 h 30"/>
                          <a:gd name="T2" fmla="*/ 35 w 54"/>
                          <a:gd name="T3" fmla="*/ 0 h 30"/>
                          <a:gd name="T4" fmla="*/ 0 w 54"/>
                          <a:gd name="T5" fmla="*/ 5 h 30"/>
                          <a:gd name="T6" fmla="*/ 0 w 54"/>
                          <a:gd name="T7" fmla="*/ 17 h 30"/>
                          <a:gd name="T8" fmla="*/ 53 w 54"/>
                          <a:gd name="T9" fmla="*/ 29 h 30"/>
                          <a:gd name="T10" fmla="*/ 53 w 54"/>
                          <a:gd name="T11" fmla="*/ 11 h 30"/>
                        </a:gdLst>
                        <a:ahLst/>
                        <a:cxnLst>
                          <a:cxn ang="0">
                            <a:pos x="T0" y="T1"/>
                          </a:cxn>
                          <a:cxn ang="0">
                            <a:pos x="T2" y="T3"/>
                          </a:cxn>
                          <a:cxn ang="0">
                            <a:pos x="T4" y="T5"/>
                          </a:cxn>
                          <a:cxn ang="0">
                            <a:pos x="T6" y="T7"/>
                          </a:cxn>
                          <a:cxn ang="0">
                            <a:pos x="T8" y="T9"/>
                          </a:cxn>
                          <a:cxn ang="0">
                            <a:pos x="T10" y="T11"/>
                          </a:cxn>
                        </a:cxnLst>
                        <a:rect l="0" t="0" r="r" b="b"/>
                        <a:pathLst>
                          <a:path w="54" h="30">
                            <a:moveTo>
                              <a:pt x="53" y="11"/>
                            </a:moveTo>
                            <a:lnTo>
                              <a:pt x="35" y="0"/>
                            </a:lnTo>
                            <a:lnTo>
                              <a:pt x="0" y="5"/>
                            </a:lnTo>
                            <a:lnTo>
                              <a:pt x="0" y="17"/>
                            </a:lnTo>
                            <a:lnTo>
                              <a:pt x="53" y="29"/>
                            </a:lnTo>
                            <a:lnTo>
                              <a:pt x="53" y="11"/>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65" name="Freeform 489">
                        <a:extLst>
                          <a:ext uri="{FF2B5EF4-FFF2-40B4-BE49-F238E27FC236}">
                            <a16:creationId xmlns:a16="http://schemas.microsoft.com/office/drawing/2014/main" id="{391AA8A5-AA57-B0FB-53C8-FE6E80FC80E7}"/>
                          </a:ext>
                        </a:extLst>
                      </p:cNvPr>
                      <p:cNvSpPr>
                        <a:spLocks/>
                      </p:cNvSpPr>
                      <p:nvPr/>
                    </p:nvSpPr>
                    <p:spPr bwMode="auto">
                      <a:xfrm>
                        <a:off x="294" y="1936"/>
                        <a:ext cx="79" cy="17"/>
                      </a:xfrm>
                      <a:custGeom>
                        <a:avLst/>
                        <a:gdLst>
                          <a:gd name="T0" fmla="*/ 78 w 79"/>
                          <a:gd name="T1" fmla="*/ 0 h 17"/>
                          <a:gd name="T2" fmla="*/ 42 w 79"/>
                          <a:gd name="T3" fmla="*/ 0 h 17"/>
                          <a:gd name="T4" fmla="*/ 0 w 79"/>
                          <a:gd name="T5" fmla="*/ 16 h 17"/>
                          <a:gd name="T6" fmla="*/ 35 w 79"/>
                          <a:gd name="T7" fmla="*/ 8 h 17"/>
                          <a:gd name="T8" fmla="*/ 78 w 79"/>
                          <a:gd name="T9" fmla="*/ 0 h 17"/>
                        </a:gdLst>
                        <a:ahLst/>
                        <a:cxnLst>
                          <a:cxn ang="0">
                            <a:pos x="T0" y="T1"/>
                          </a:cxn>
                          <a:cxn ang="0">
                            <a:pos x="T2" y="T3"/>
                          </a:cxn>
                          <a:cxn ang="0">
                            <a:pos x="T4" y="T5"/>
                          </a:cxn>
                          <a:cxn ang="0">
                            <a:pos x="T6" y="T7"/>
                          </a:cxn>
                          <a:cxn ang="0">
                            <a:pos x="T8" y="T9"/>
                          </a:cxn>
                        </a:cxnLst>
                        <a:rect l="0" t="0" r="r" b="b"/>
                        <a:pathLst>
                          <a:path w="79" h="17">
                            <a:moveTo>
                              <a:pt x="78" y="0"/>
                            </a:moveTo>
                            <a:lnTo>
                              <a:pt x="42" y="0"/>
                            </a:lnTo>
                            <a:lnTo>
                              <a:pt x="0" y="16"/>
                            </a:lnTo>
                            <a:lnTo>
                              <a:pt x="35" y="8"/>
                            </a:lnTo>
                            <a:lnTo>
                              <a:pt x="78"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66" name="Freeform 490">
                        <a:extLst>
                          <a:ext uri="{FF2B5EF4-FFF2-40B4-BE49-F238E27FC236}">
                            <a16:creationId xmlns:a16="http://schemas.microsoft.com/office/drawing/2014/main" id="{4755186B-695E-AED3-F222-24C4E896CB00}"/>
                          </a:ext>
                        </a:extLst>
                      </p:cNvPr>
                      <p:cNvSpPr>
                        <a:spLocks/>
                      </p:cNvSpPr>
                      <p:nvPr/>
                    </p:nvSpPr>
                    <p:spPr bwMode="auto">
                      <a:xfrm>
                        <a:off x="294" y="1936"/>
                        <a:ext cx="79" cy="17"/>
                      </a:xfrm>
                      <a:custGeom>
                        <a:avLst/>
                        <a:gdLst>
                          <a:gd name="T0" fmla="*/ 78 w 79"/>
                          <a:gd name="T1" fmla="*/ 0 h 17"/>
                          <a:gd name="T2" fmla="*/ 42 w 79"/>
                          <a:gd name="T3" fmla="*/ 0 h 17"/>
                          <a:gd name="T4" fmla="*/ 0 w 79"/>
                          <a:gd name="T5" fmla="*/ 16 h 17"/>
                          <a:gd name="T6" fmla="*/ 35 w 79"/>
                          <a:gd name="T7" fmla="*/ 8 h 17"/>
                          <a:gd name="T8" fmla="*/ 78 w 79"/>
                          <a:gd name="T9" fmla="*/ 0 h 17"/>
                        </a:gdLst>
                        <a:ahLst/>
                        <a:cxnLst>
                          <a:cxn ang="0">
                            <a:pos x="T0" y="T1"/>
                          </a:cxn>
                          <a:cxn ang="0">
                            <a:pos x="T2" y="T3"/>
                          </a:cxn>
                          <a:cxn ang="0">
                            <a:pos x="T4" y="T5"/>
                          </a:cxn>
                          <a:cxn ang="0">
                            <a:pos x="T6" y="T7"/>
                          </a:cxn>
                          <a:cxn ang="0">
                            <a:pos x="T8" y="T9"/>
                          </a:cxn>
                        </a:cxnLst>
                        <a:rect l="0" t="0" r="r" b="b"/>
                        <a:pathLst>
                          <a:path w="79" h="17">
                            <a:moveTo>
                              <a:pt x="78" y="0"/>
                            </a:moveTo>
                            <a:lnTo>
                              <a:pt x="42" y="0"/>
                            </a:lnTo>
                            <a:lnTo>
                              <a:pt x="0" y="16"/>
                            </a:lnTo>
                            <a:lnTo>
                              <a:pt x="35" y="8"/>
                            </a:lnTo>
                            <a:lnTo>
                              <a:pt x="78"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267" name="Group 491">
                      <a:extLst>
                        <a:ext uri="{FF2B5EF4-FFF2-40B4-BE49-F238E27FC236}">
                          <a16:creationId xmlns:a16="http://schemas.microsoft.com/office/drawing/2014/main" id="{7CE855D5-1B83-4F64-AD54-BF853564AB93}"/>
                        </a:ext>
                      </a:extLst>
                    </p:cNvPr>
                    <p:cNvGrpSpPr>
                      <a:grpSpLocks/>
                    </p:cNvGrpSpPr>
                    <p:nvPr/>
                  </p:nvGrpSpPr>
                  <p:grpSpPr bwMode="auto">
                    <a:xfrm>
                      <a:off x="294" y="1943"/>
                      <a:ext cx="102" cy="20"/>
                      <a:chOff x="294" y="1943"/>
                      <a:chExt cx="102" cy="20"/>
                    </a:xfrm>
                  </p:grpSpPr>
                  <p:sp>
                    <p:nvSpPr>
                      <p:cNvPr id="76268" name="Line 492">
                        <a:extLst>
                          <a:ext uri="{FF2B5EF4-FFF2-40B4-BE49-F238E27FC236}">
                            <a16:creationId xmlns:a16="http://schemas.microsoft.com/office/drawing/2014/main" id="{13995727-CDF5-014E-A805-08FAD3702C09}"/>
                          </a:ext>
                        </a:extLst>
                      </p:cNvPr>
                      <p:cNvSpPr>
                        <a:spLocks noChangeShapeType="1"/>
                      </p:cNvSpPr>
                      <p:nvPr/>
                    </p:nvSpPr>
                    <p:spPr bwMode="auto">
                      <a:xfrm flipH="1">
                        <a:off x="351" y="1950"/>
                        <a:ext cx="45" cy="13"/>
                      </a:xfrm>
                      <a:prstGeom prst="line">
                        <a:avLst/>
                      </a:prstGeom>
                      <a:noFill/>
                      <a:ln w="12700">
                        <a:solidFill>
                          <a:srgbClr val="7F7F7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69" name="Line 493">
                        <a:extLst>
                          <a:ext uri="{FF2B5EF4-FFF2-40B4-BE49-F238E27FC236}">
                            <a16:creationId xmlns:a16="http://schemas.microsoft.com/office/drawing/2014/main" id="{760DD6C5-14D1-912D-3D9A-9E6F5814FFCA}"/>
                          </a:ext>
                        </a:extLst>
                      </p:cNvPr>
                      <p:cNvSpPr>
                        <a:spLocks noChangeShapeType="1"/>
                      </p:cNvSpPr>
                      <p:nvPr/>
                    </p:nvSpPr>
                    <p:spPr bwMode="auto">
                      <a:xfrm flipH="1" flipV="1">
                        <a:off x="332" y="1943"/>
                        <a:ext cx="19" cy="20"/>
                      </a:xfrm>
                      <a:prstGeom prst="line">
                        <a:avLst/>
                      </a:prstGeom>
                      <a:noFill/>
                      <a:ln w="12700">
                        <a:solidFill>
                          <a:srgbClr val="5F5F5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70" name="Line 494">
                        <a:extLst>
                          <a:ext uri="{FF2B5EF4-FFF2-40B4-BE49-F238E27FC236}">
                            <a16:creationId xmlns:a16="http://schemas.microsoft.com/office/drawing/2014/main" id="{A42F10C4-7319-1B4D-B486-6C4A10449D98}"/>
                          </a:ext>
                        </a:extLst>
                      </p:cNvPr>
                      <p:cNvSpPr>
                        <a:spLocks noChangeShapeType="1"/>
                      </p:cNvSpPr>
                      <p:nvPr/>
                    </p:nvSpPr>
                    <p:spPr bwMode="auto">
                      <a:xfrm flipH="1">
                        <a:off x="294" y="1943"/>
                        <a:ext cx="38" cy="7"/>
                      </a:xfrm>
                      <a:prstGeom prst="line">
                        <a:avLst/>
                      </a:prstGeom>
                      <a:noFill/>
                      <a:ln w="12700">
                        <a:solidFill>
                          <a:srgbClr val="5F5F5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sp>
              <p:nvSpPr>
                <p:cNvPr id="76271" name="Freeform 495">
                  <a:extLst>
                    <a:ext uri="{FF2B5EF4-FFF2-40B4-BE49-F238E27FC236}">
                      <a16:creationId xmlns:a16="http://schemas.microsoft.com/office/drawing/2014/main" id="{DB6544A3-B0EC-96A0-AC2C-025C53E07E30}"/>
                    </a:ext>
                  </a:extLst>
                </p:cNvPr>
                <p:cNvSpPr>
                  <a:spLocks/>
                </p:cNvSpPr>
                <p:nvPr/>
              </p:nvSpPr>
              <p:spPr bwMode="auto">
                <a:xfrm>
                  <a:off x="332" y="1835"/>
                  <a:ext cx="93" cy="84"/>
                </a:xfrm>
                <a:custGeom>
                  <a:avLst/>
                  <a:gdLst>
                    <a:gd name="T0" fmla="*/ 92 w 93"/>
                    <a:gd name="T1" fmla="*/ 38 h 84"/>
                    <a:gd name="T2" fmla="*/ 0 w 93"/>
                    <a:gd name="T3" fmla="*/ 0 h 84"/>
                    <a:gd name="T4" fmla="*/ 0 w 93"/>
                    <a:gd name="T5" fmla="*/ 32 h 84"/>
                    <a:gd name="T6" fmla="*/ 92 w 93"/>
                    <a:gd name="T7" fmla="*/ 83 h 84"/>
                    <a:gd name="T8" fmla="*/ 92 w 93"/>
                    <a:gd name="T9" fmla="*/ 38 h 84"/>
                  </a:gdLst>
                  <a:ahLst/>
                  <a:cxnLst>
                    <a:cxn ang="0">
                      <a:pos x="T0" y="T1"/>
                    </a:cxn>
                    <a:cxn ang="0">
                      <a:pos x="T2" y="T3"/>
                    </a:cxn>
                    <a:cxn ang="0">
                      <a:pos x="T4" y="T5"/>
                    </a:cxn>
                    <a:cxn ang="0">
                      <a:pos x="T6" y="T7"/>
                    </a:cxn>
                    <a:cxn ang="0">
                      <a:pos x="T8" y="T9"/>
                    </a:cxn>
                  </a:cxnLst>
                  <a:rect l="0" t="0" r="r" b="b"/>
                  <a:pathLst>
                    <a:path w="93" h="84">
                      <a:moveTo>
                        <a:pt x="92" y="38"/>
                      </a:moveTo>
                      <a:lnTo>
                        <a:pt x="0" y="0"/>
                      </a:lnTo>
                      <a:lnTo>
                        <a:pt x="0" y="32"/>
                      </a:lnTo>
                      <a:lnTo>
                        <a:pt x="92" y="83"/>
                      </a:lnTo>
                      <a:lnTo>
                        <a:pt x="92" y="38"/>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72" name="Freeform 496">
                  <a:extLst>
                    <a:ext uri="{FF2B5EF4-FFF2-40B4-BE49-F238E27FC236}">
                      <a16:creationId xmlns:a16="http://schemas.microsoft.com/office/drawing/2014/main" id="{577FB6CD-512F-A9FC-D049-C7BA037683AC}"/>
                    </a:ext>
                  </a:extLst>
                </p:cNvPr>
                <p:cNvSpPr>
                  <a:spLocks/>
                </p:cNvSpPr>
                <p:nvPr/>
              </p:nvSpPr>
              <p:spPr bwMode="auto">
                <a:xfrm>
                  <a:off x="332" y="1835"/>
                  <a:ext cx="93" cy="84"/>
                </a:xfrm>
                <a:custGeom>
                  <a:avLst/>
                  <a:gdLst>
                    <a:gd name="T0" fmla="*/ 92 w 93"/>
                    <a:gd name="T1" fmla="*/ 38 h 84"/>
                    <a:gd name="T2" fmla="*/ 0 w 93"/>
                    <a:gd name="T3" fmla="*/ 0 h 84"/>
                    <a:gd name="T4" fmla="*/ 0 w 93"/>
                    <a:gd name="T5" fmla="*/ 32 h 84"/>
                    <a:gd name="T6" fmla="*/ 92 w 93"/>
                    <a:gd name="T7" fmla="*/ 83 h 84"/>
                    <a:gd name="T8" fmla="*/ 92 w 93"/>
                    <a:gd name="T9" fmla="*/ 38 h 84"/>
                  </a:gdLst>
                  <a:ahLst/>
                  <a:cxnLst>
                    <a:cxn ang="0">
                      <a:pos x="T0" y="T1"/>
                    </a:cxn>
                    <a:cxn ang="0">
                      <a:pos x="T2" y="T3"/>
                    </a:cxn>
                    <a:cxn ang="0">
                      <a:pos x="T4" y="T5"/>
                    </a:cxn>
                    <a:cxn ang="0">
                      <a:pos x="T6" y="T7"/>
                    </a:cxn>
                    <a:cxn ang="0">
                      <a:pos x="T8" y="T9"/>
                    </a:cxn>
                  </a:cxnLst>
                  <a:rect l="0" t="0" r="r" b="b"/>
                  <a:pathLst>
                    <a:path w="93" h="84">
                      <a:moveTo>
                        <a:pt x="92" y="38"/>
                      </a:moveTo>
                      <a:lnTo>
                        <a:pt x="0" y="0"/>
                      </a:lnTo>
                      <a:lnTo>
                        <a:pt x="0" y="32"/>
                      </a:lnTo>
                      <a:lnTo>
                        <a:pt x="92" y="83"/>
                      </a:lnTo>
                      <a:lnTo>
                        <a:pt x="92" y="38"/>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73" name="Freeform 497">
                  <a:extLst>
                    <a:ext uri="{FF2B5EF4-FFF2-40B4-BE49-F238E27FC236}">
                      <a16:creationId xmlns:a16="http://schemas.microsoft.com/office/drawing/2014/main" id="{FEB56CB3-C567-34BB-D898-0B51E405CC56}"/>
                    </a:ext>
                  </a:extLst>
                </p:cNvPr>
                <p:cNvSpPr>
                  <a:spLocks/>
                </p:cNvSpPr>
                <p:nvPr/>
              </p:nvSpPr>
              <p:spPr bwMode="auto">
                <a:xfrm>
                  <a:off x="332" y="1747"/>
                  <a:ext cx="93" cy="131"/>
                </a:xfrm>
                <a:custGeom>
                  <a:avLst/>
                  <a:gdLst>
                    <a:gd name="T0" fmla="*/ 92 w 93"/>
                    <a:gd name="T1" fmla="*/ 26 h 131"/>
                    <a:gd name="T2" fmla="*/ 0 w 93"/>
                    <a:gd name="T3" fmla="*/ 0 h 131"/>
                    <a:gd name="T4" fmla="*/ 0 w 93"/>
                    <a:gd name="T5" fmla="*/ 84 h 131"/>
                    <a:gd name="T6" fmla="*/ 92 w 93"/>
                    <a:gd name="T7" fmla="*/ 130 h 131"/>
                    <a:gd name="T8" fmla="*/ 92 w 93"/>
                    <a:gd name="T9" fmla="*/ 26 h 131"/>
                  </a:gdLst>
                  <a:ahLst/>
                  <a:cxnLst>
                    <a:cxn ang="0">
                      <a:pos x="T0" y="T1"/>
                    </a:cxn>
                    <a:cxn ang="0">
                      <a:pos x="T2" y="T3"/>
                    </a:cxn>
                    <a:cxn ang="0">
                      <a:pos x="T4" y="T5"/>
                    </a:cxn>
                    <a:cxn ang="0">
                      <a:pos x="T6" y="T7"/>
                    </a:cxn>
                    <a:cxn ang="0">
                      <a:pos x="T8" y="T9"/>
                    </a:cxn>
                  </a:cxnLst>
                  <a:rect l="0" t="0" r="r" b="b"/>
                  <a:pathLst>
                    <a:path w="93" h="131">
                      <a:moveTo>
                        <a:pt x="92" y="26"/>
                      </a:moveTo>
                      <a:lnTo>
                        <a:pt x="0" y="0"/>
                      </a:lnTo>
                      <a:lnTo>
                        <a:pt x="0" y="84"/>
                      </a:lnTo>
                      <a:lnTo>
                        <a:pt x="92" y="130"/>
                      </a:lnTo>
                      <a:lnTo>
                        <a:pt x="92" y="26"/>
                      </a:lnTo>
                    </a:path>
                  </a:pathLst>
                </a:custGeom>
                <a:solidFill>
                  <a:srgbClr val="B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74" name="Freeform 498">
                  <a:extLst>
                    <a:ext uri="{FF2B5EF4-FFF2-40B4-BE49-F238E27FC236}">
                      <a16:creationId xmlns:a16="http://schemas.microsoft.com/office/drawing/2014/main" id="{8F87E0AD-63D0-B390-720C-34377E35A7EE}"/>
                    </a:ext>
                  </a:extLst>
                </p:cNvPr>
                <p:cNvSpPr>
                  <a:spLocks/>
                </p:cNvSpPr>
                <p:nvPr/>
              </p:nvSpPr>
              <p:spPr bwMode="auto">
                <a:xfrm>
                  <a:off x="332" y="1747"/>
                  <a:ext cx="93" cy="131"/>
                </a:xfrm>
                <a:custGeom>
                  <a:avLst/>
                  <a:gdLst>
                    <a:gd name="T0" fmla="*/ 92 w 93"/>
                    <a:gd name="T1" fmla="*/ 26 h 131"/>
                    <a:gd name="T2" fmla="*/ 0 w 93"/>
                    <a:gd name="T3" fmla="*/ 0 h 131"/>
                    <a:gd name="T4" fmla="*/ 0 w 93"/>
                    <a:gd name="T5" fmla="*/ 84 h 131"/>
                    <a:gd name="T6" fmla="*/ 92 w 93"/>
                    <a:gd name="T7" fmla="*/ 130 h 131"/>
                    <a:gd name="T8" fmla="*/ 92 w 93"/>
                    <a:gd name="T9" fmla="*/ 26 h 131"/>
                  </a:gdLst>
                  <a:ahLst/>
                  <a:cxnLst>
                    <a:cxn ang="0">
                      <a:pos x="T0" y="T1"/>
                    </a:cxn>
                    <a:cxn ang="0">
                      <a:pos x="T2" y="T3"/>
                    </a:cxn>
                    <a:cxn ang="0">
                      <a:pos x="T4" y="T5"/>
                    </a:cxn>
                    <a:cxn ang="0">
                      <a:pos x="T6" y="T7"/>
                    </a:cxn>
                    <a:cxn ang="0">
                      <a:pos x="T8" y="T9"/>
                    </a:cxn>
                  </a:cxnLst>
                  <a:rect l="0" t="0" r="r" b="b"/>
                  <a:pathLst>
                    <a:path w="93" h="131">
                      <a:moveTo>
                        <a:pt x="92" y="26"/>
                      </a:moveTo>
                      <a:lnTo>
                        <a:pt x="0" y="0"/>
                      </a:lnTo>
                      <a:lnTo>
                        <a:pt x="0" y="84"/>
                      </a:lnTo>
                      <a:lnTo>
                        <a:pt x="92" y="130"/>
                      </a:lnTo>
                      <a:lnTo>
                        <a:pt x="92" y="26"/>
                      </a:lnTo>
                    </a:path>
                  </a:pathLst>
                </a:custGeom>
                <a:solidFill>
                  <a:srgbClr val="B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75" name="Freeform 499">
                  <a:extLst>
                    <a:ext uri="{FF2B5EF4-FFF2-40B4-BE49-F238E27FC236}">
                      <a16:creationId xmlns:a16="http://schemas.microsoft.com/office/drawing/2014/main" id="{0CD66AC7-81C0-6575-F2A8-B0CE75B461B4}"/>
                    </a:ext>
                  </a:extLst>
                </p:cNvPr>
                <p:cNvSpPr>
                  <a:spLocks/>
                </p:cNvSpPr>
                <p:nvPr/>
              </p:nvSpPr>
              <p:spPr bwMode="auto">
                <a:xfrm>
                  <a:off x="448" y="1510"/>
                  <a:ext cx="234" cy="199"/>
                </a:xfrm>
                <a:custGeom>
                  <a:avLst/>
                  <a:gdLst>
                    <a:gd name="T0" fmla="*/ 220 w 234"/>
                    <a:gd name="T1" fmla="*/ 0 h 199"/>
                    <a:gd name="T2" fmla="*/ 0 w 234"/>
                    <a:gd name="T3" fmla="*/ 0 h 199"/>
                    <a:gd name="T4" fmla="*/ 12 w 234"/>
                    <a:gd name="T5" fmla="*/ 198 h 199"/>
                    <a:gd name="T6" fmla="*/ 233 w 234"/>
                    <a:gd name="T7" fmla="*/ 184 h 199"/>
                    <a:gd name="T8" fmla="*/ 220 w 234"/>
                    <a:gd name="T9" fmla="*/ 0 h 199"/>
                  </a:gdLst>
                  <a:ahLst/>
                  <a:cxnLst>
                    <a:cxn ang="0">
                      <a:pos x="T0" y="T1"/>
                    </a:cxn>
                    <a:cxn ang="0">
                      <a:pos x="T2" y="T3"/>
                    </a:cxn>
                    <a:cxn ang="0">
                      <a:pos x="T4" y="T5"/>
                    </a:cxn>
                    <a:cxn ang="0">
                      <a:pos x="T6" y="T7"/>
                    </a:cxn>
                    <a:cxn ang="0">
                      <a:pos x="T8" y="T9"/>
                    </a:cxn>
                  </a:cxnLst>
                  <a:rect l="0" t="0" r="r" b="b"/>
                  <a:pathLst>
                    <a:path w="234" h="199">
                      <a:moveTo>
                        <a:pt x="220" y="0"/>
                      </a:moveTo>
                      <a:lnTo>
                        <a:pt x="0" y="0"/>
                      </a:lnTo>
                      <a:lnTo>
                        <a:pt x="12" y="198"/>
                      </a:lnTo>
                      <a:lnTo>
                        <a:pt x="233" y="184"/>
                      </a:lnTo>
                      <a:lnTo>
                        <a:pt x="22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76" name="Freeform 500">
                  <a:extLst>
                    <a:ext uri="{FF2B5EF4-FFF2-40B4-BE49-F238E27FC236}">
                      <a16:creationId xmlns:a16="http://schemas.microsoft.com/office/drawing/2014/main" id="{4FB40DF9-A650-F7A0-0EB1-4BD36669AF92}"/>
                    </a:ext>
                  </a:extLst>
                </p:cNvPr>
                <p:cNvSpPr>
                  <a:spLocks/>
                </p:cNvSpPr>
                <p:nvPr/>
              </p:nvSpPr>
              <p:spPr bwMode="auto">
                <a:xfrm>
                  <a:off x="448" y="1510"/>
                  <a:ext cx="234" cy="199"/>
                </a:xfrm>
                <a:custGeom>
                  <a:avLst/>
                  <a:gdLst>
                    <a:gd name="T0" fmla="*/ 220 w 234"/>
                    <a:gd name="T1" fmla="*/ 0 h 199"/>
                    <a:gd name="T2" fmla="*/ 0 w 234"/>
                    <a:gd name="T3" fmla="*/ 0 h 199"/>
                    <a:gd name="T4" fmla="*/ 12 w 234"/>
                    <a:gd name="T5" fmla="*/ 198 h 199"/>
                    <a:gd name="T6" fmla="*/ 233 w 234"/>
                    <a:gd name="T7" fmla="*/ 184 h 199"/>
                    <a:gd name="T8" fmla="*/ 220 w 234"/>
                    <a:gd name="T9" fmla="*/ 0 h 199"/>
                  </a:gdLst>
                  <a:ahLst/>
                  <a:cxnLst>
                    <a:cxn ang="0">
                      <a:pos x="T0" y="T1"/>
                    </a:cxn>
                    <a:cxn ang="0">
                      <a:pos x="T2" y="T3"/>
                    </a:cxn>
                    <a:cxn ang="0">
                      <a:pos x="T4" y="T5"/>
                    </a:cxn>
                    <a:cxn ang="0">
                      <a:pos x="T6" y="T7"/>
                    </a:cxn>
                    <a:cxn ang="0">
                      <a:pos x="T8" y="T9"/>
                    </a:cxn>
                  </a:cxnLst>
                  <a:rect l="0" t="0" r="r" b="b"/>
                  <a:pathLst>
                    <a:path w="234" h="199">
                      <a:moveTo>
                        <a:pt x="220" y="0"/>
                      </a:moveTo>
                      <a:lnTo>
                        <a:pt x="0" y="0"/>
                      </a:lnTo>
                      <a:lnTo>
                        <a:pt x="12" y="198"/>
                      </a:lnTo>
                      <a:lnTo>
                        <a:pt x="233" y="184"/>
                      </a:lnTo>
                      <a:lnTo>
                        <a:pt x="22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77" name="Freeform 501">
                  <a:extLst>
                    <a:ext uri="{FF2B5EF4-FFF2-40B4-BE49-F238E27FC236}">
                      <a16:creationId xmlns:a16="http://schemas.microsoft.com/office/drawing/2014/main" id="{7A06BC3D-CAB6-77E8-ABFC-71AB76EEB0BA}"/>
                    </a:ext>
                  </a:extLst>
                </p:cNvPr>
                <p:cNvSpPr>
                  <a:spLocks/>
                </p:cNvSpPr>
                <p:nvPr/>
              </p:nvSpPr>
              <p:spPr bwMode="auto">
                <a:xfrm>
                  <a:off x="396" y="1855"/>
                  <a:ext cx="440" cy="84"/>
                </a:xfrm>
                <a:custGeom>
                  <a:avLst/>
                  <a:gdLst>
                    <a:gd name="T0" fmla="*/ 363 w 440"/>
                    <a:gd name="T1" fmla="*/ 0 h 84"/>
                    <a:gd name="T2" fmla="*/ 0 w 440"/>
                    <a:gd name="T3" fmla="*/ 32 h 84"/>
                    <a:gd name="T4" fmla="*/ 32 w 440"/>
                    <a:gd name="T5" fmla="*/ 63 h 84"/>
                    <a:gd name="T6" fmla="*/ 57 w 440"/>
                    <a:gd name="T7" fmla="*/ 83 h 84"/>
                    <a:gd name="T8" fmla="*/ 439 w 440"/>
                    <a:gd name="T9" fmla="*/ 38 h 84"/>
                    <a:gd name="T10" fmla="*/ 406 w 440"/>
                    <a:gd name="T11" fmla="*/ 32 h 84"/>
                    <a:gd name="T12" fmla="*/ 363 w 440"/>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40" h="84">
                      <a:moveTo>
                        <a:pt x="363" y="0"/>
                      </a:moveTo>
                      <a:lnTo>
                        <a:pt x="0" y="32"/>
                      </a:lnTo>
                      <a:lnTo>
                        <a:pt x="32" y="63"/>
                      </a:lnTo>
                      <a:lnTo>
                        <a:pt x="57" y="83"/>
                      </a:lnTo>
                      <a:lnTo>
                        <a:pt x="439" y="38"/>
                      </a:lnTo>
                      <a:lnTo>
                        <a:pt x="406" y="32"/>
                      </a:lnTo>
                      <a:lnTo>
                        <a:pt x="363" y="0"/>
                      </a:lnTo>
                    </a:path>
                  </a:pathLst>
                </a:custGeom>
                <a:solidFill>
                  <a:srgbClr val="DFDFD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78" name="Freeform 502">
                  <a:extLst>
                    <a:ext uri="{FF2B5EF4-FFF2-40B4-BE49-F238E27FC236}">
                      <a16:creationId xmlns:a16="http://schemas.microsoft.com/office/drawing/2014/main" id="{C54BD348-EA82-07F3-46FD-590C0BAF1E2B}"/>
                    </a:ext>
                  </a:extLst>
                </p:cNvPr>
                <p:cNvSpPr>
                  <a:spLocks/>
                </p:cNvSpPr>
                <p:nvPr/>
              </p:nvSpPr>
              <p:spPr bwMode="auto">
                <a:xfrm>
                  <a:off x="396" y="1855"/>
                  <a:ext cx="440" cy="84"/>
                </a:xfrm>
                <a:custGeom>
                  <a:avLst/>
                  <a:gdLst>
                    <a:gd name="T0" fmla="*/ 363 w 440"/>
                    <a:gd name="T1" fmla="*/ 0 h 84"/>
                    <a:gd name="T2" fmla="*/ 0 w 440"/>
                    <a:gd name="T3" fmla="*/ 32 h 84"/>
                    <a:gd name="T4" fmla="*/ 32 w 440"/>
                    <a:gd name="T5" fmla="*/ 63 h 84"/>
                    <a:gd name="T6" fmla="*/ 57 w 440"/>
                    <a:gd name="T7" fmla="*/ 83 h 84"/>
                    <a:gd name="T8" fmla="*/ 439 w 440"/>
                    <a:gd name="T9" fmla="*/ 38 h 84"/>
                    <a:gd name="T10" fmla="*/ 406 w 440"/>
                    <a:gd name="T11" fmla="*/ 32 h 84"/>
                    <a:gd name="T12" fmla="*/ 363 w 440"/>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40" h="84">
                      <a:moveTo>
                        <a:pt x="363" y="0"/>
                      </a:moveTo>
                      <a:lnTo>
                        <a:pt x="0" y="32"/>
                      </a:lnTo>
                      <a:lnTo>
                        <a:pt x="32" y="63"/>
                      </a:lnTo>
                      <a:lnTo>
                        <a:pt x="57" y="83"/>
                      </a:lnTo>
                      <a:lnTo>
                        <a:pt x="439" y="38"/>
                      </a:lnTo>
                      <a:lnTo>
                        <a:pt x="406" y="32"/>
                      </a:lnTo>
                      <a:lnTo>
                        <a:pt x="363" y="0"/>
                      </a:lnTo>
                    </a:path>
                  </a:pathLst>
                </a:custGeom>
                <a:solidFill>
                  <a:srgbClr val="DFDFD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279" name="Group 503">
                  <a:extLst>
                    <a:ext uri="{FF2B5EF4-FFF2-40B4-BE49-F238E27FC236}">
                      <a16:creationId xmlns:a16="http://schemas.microsoft.com/office/drawing/2014/main" id="{18148203-CADD-C522-599A-4595FD97F4EA}"/>
                    </a:ext>
                  </a:extLst>
                </p:cNvPr>
                <p:cNvGrpSpPr>
                  <a:grpSpLocks/>
                </p:cNvGrpSpPr>
                <p:nvPr/>
              </p:nvGrpSpPr>
              <p:grpSpPr bwMode="auto">
                <a:xfrm>
                  <a:off x="332" y="1754"/>
                  <a:ext cx="97" cy="115"/>
                  <a:chOff x="332" y="1754"/>
                  <a:chExt cx="97" cy="115"/>
                </a:xfrm>
              </p:grpSpPr>
              <p:sp>
                <p:nvSpPr>
                  <p:cNvPr id="76280" name="Line 504">
                    <a:extLst>
                      <a:ext uri="{FF2B5EF4-FFF2-40B4-BE49-F238E27FC236}">
                        <a16:creationId xmlns:a16="http://schemas.microsoft.com/office/drawing/2014/main" id="{AC18C305-F77C-297C-8162-2422F6495AD1}"/>
                      </a:ext>
                    </a:extLst>
                  </p:cNvPr>
                  <p:cNvSpPr>
                    <a:spLocks noChangeShapeType="1"/>
                  </p:cNvSpPr>
                  <p:nvPr/>
                </p:nvSpPr>
                <p:spPr bwMode="auto">
                  <a:xfrm flipH="1" flipV="1">
                    <a:off x="332" y="1787"/>
                    <a:ext cx="97" cy="34"/>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81" name="Line 505">
                    <a:extLst>
                      <a:ext uri="{FF2B5EF4-FFF2-40B4-BE49-F238E27FC236}">
                        <a16:creationId xmlns:a16="http://schemas.microsoft.com/office/drawing/2014/main" id="{93310FA3-FF66-63DB-21FF-5F887252FB38}"/>
                      </a:ext>
                    </a:extLst>
                  </p:cNvPr>
                  <p:cNvSpPr>
                    <a:spLocks noChangeShapeType="1"/>
                  </p:cNvSpPr>
                  <p:nvPr/>
                </p:nvSpPr>
                <p:spPr bwMode="auto">
                  <a:xfrm flipH="1" flipV="1">
                    <a:off x="332" y="1801"/>
                    <a:ext cx="77" cy="2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82" name="Line 506">
                    <a:extLst>
                      <a:ext uri="{FF2B5EF4-FFF2-40B4-BE49-F238E27FC236}">
                        <a16:creationId xmlns:a16="http://schemas.microsoft.com/office/drawing/2014/main" id="{DB80B9F1-977B-2C16-BBB2-82BFFFC1F757}"/>
                      </a:ext>
                    </a:extLst>
                  </p:cNvPr>
                  <p:cNvSpPr>
                    <a:spLocks noChangeShapeType="1"/>
                  </p:cNvSpPr>
                  <p:nvPr/>
                </p:nvSpPr>
                <p:spPr bwMode="auto">
                  <a:xfrm flipH="1" flipV="1">
                    <a:off x="332" y="1808"/>
                    <a:ext cx="77" cy="33"/>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83" name="Line 507">
                    <a:extLst>
                      <a:ext uri="{FF2B5EF4-FFF2-40B4-BE49-F238E27FC236}">
                        <a16:creationId xmlns:a16="http://schemas.microsoft.com/office/drawing/2014/main" id="{7473888E-CD68-0825-52C9-8A3A55DDD09E}"/>
                      </a:ext>
                    </a:extLst>
                  </p:cNvPr>
                  <p:cNvSpPr>
                    <a:spLocks noChangeShapeType="1"/>
                  </p:cNvSpPr>
                  <p:nvPr/>
                </p:nvSpPr>
                <p:spPr bwMode="auto">
                  <a:xfrm flipH="1" flipV="1">
                    <a:off x="332" y="1814"/>
                    <a:ext cx="77" cy="34"/>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84" name="Line 508">
                    <a:extLst>
                      <a:ext uri="{FF2B5EF4-FFF2-40B4-BE49-F238E27FC236}">
                        <a16:creationId xmlns:a16="http://schemas.microsoft.com/office/drawing/2014/main" id="{0745E11B-EF2E-507F-2ECB-7F2C307544BD}"/>
                      </a:ext>
                    </a:extLst>
                  </p:cNvPr>
                  <p:cNvSpPr>
                    <a:spLocks noChangeShapeType="1"/>
                  </p:cNvSpPr>
                  <p:nvPr/>
                </p:nvSpPr>
                <p:spPr bwMode="auto">
                  <a:xfrm flipH="1" flipV="1">
                    <a:off x="332" y="1828"/>
                    <a:ext cx="77" cy="34"/>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85" name="Line 509">
                    <a:extLst>
                      <a:ext uri="{FF2B5EF4-FFF2-40B4-BE49-F238E27FC236}">
                        <a16:creationId xmlns:a16="http://schemas.microsoft.com/office/drawing/2014/main" id="{71BEC969-B154-8C46-C584-28EB0E23D5A1}"/>
                      </a:ext>
                    </a:extLst>
                  </p:cNvPr>
                  <p:cNvSpPr>
                    <a:spLocks noChangeShapeType="1"/>
                  </p:cNvSpPr>
                  <p:nvPr/>
                </p:nvSpPr>
                <p:spPr bwMode="auto">
                  <a:xfrm flipH="1" flipV="1">
                    <a:off x="332" y="1781"/>
                    <a:ext cx="77" cy="2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86" name="Line 510">
                    <a:extLst>
                      <a:ext uri="{FF2B5EF4-FFF2-40B4-BE49-F238E27FC236}">
                        <a16:creationId xmlns:a16="http://schemas.microsoft.com/office/drawing/2014/main" id="{193F3B2A-9383-01E0-EC2E-BCFF2B655AB1}"/>
                      </a:ext>
                    </a:extLst>
                  </p:cNvPr>
                  <p:cNvSpPr>
                    <a:spLocks noChangeShapeType="1"/>
                  </p:cNvSpPr>
                  <p:nvPr/>
                </p:nvSpPr>
                <p:spPr bwMode="auto">
                  <a:xfrm flipH="1" flipV="1">
                    <a:off x="332" y="1767"/>
                    <a:ext cx="77" cy="2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87" name="Line 511">
                    <a:extLst>
                      <a:ext uri="{FF2B5EF4-FFF2-40B4-BE49-F238E27FC236}">
                        <a16:creationId xmlns:a16="http://schemas.microsoft.com/office/drawing/2014/main" id="{A504832E-404E-BF04-63C6-B203022BF2F2}"/>
                      </a:ext>
                    </a:extLst>
                  </p:cNvPr>
                  <p:cNvSpPr>
                    <a:spLocks noChangeShapeType="1"/>
                  </p:cNvSpPr>
                  <p:nvPr/>
                </p:nvSpPr>
                <p:spPr bwMode="auto">
                  <a:xfrm flipH="1" flipV="1">
                    <a:off x="332" y="1754"/>
                    <a:ext cx="77" cy="2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88" name="Line 512">
                    <a:extLst>
                      <a:ext uri="{FF2B5EF4-FFF2-40B4-BE49-F238E27FC236}">
                        <a16:creationId xmlns:a16="http://schemas.microsoft.com/office/drawing/2014/main" id="{614B7131-B0CE-7802-32DD-6E6A9748B792}"/>
                      </a:ext>
                    </a:extLst>
                  </p:cNvPr>
                  <p:cNvSpPr>
                    <a:spLocks noChangeShapeType="1"/>
                  </p:cNvSpPr>
                  <p:nvPr/>
                </p:nvSpPr>
                <p:spPr bwMode="auto">
                  <a:xfrm>
                    <a:off x="409" y="1767"/>
                    <a:ext cx="0" cy="102"/>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6289" name="Group 513">
                  <a:extLst>
                    <a:ext uri="{FF2B5EF4-FFF2-40B4-BE49-F238E27FC236}">
                      <a16:creationId xmlns:a16="http://schemas.microsoft.com/office/drawing/2014/main" id="{E8C191D5-6B3D-F192-4C84-884C9418E025}"/>
                    </a:ext>
                  </a:extLst>
                </p:cNvPr>
                <p:cNvGrpSpPr>
                  <a:grpSpLocks/>
                </p:cNvGrpSpPr>
                <p:nvPr/>
              </p:nvGrpSpPr>
              <p:grpSpPr bwMode="auto">
                <a:xfrm>
                  <a:off x="407" y="1464"/>
                  <a:ext cx="311" cy="292"/>
                  <a:chOff x="407" y="1464"/>
                  <a:chExt cx="311" cy="292"/>
                </a:xfrm>
              </p:grpSpPr>
              <p:grpSp>
                <p:nvGrpSpPr>
                  <p:cNvPr id="76290" name="Group 514">
                    <a:extLst>
                      <a:ext uri="{FF2B5EF4-FFF2-40B4-BE49-F238E27FC236}">
                        <a16:creationId xmlns:a16="http://schemas.microsoft.com/office/drawing/2014/main" id="{75C90040-920C-759C-A1D2-D4669885215B}"/>
                      </a:ext>
                    </a:extLst>
                  </p:cNvPr>
                  <p:cNvGrpSpPr>
                    <a:grpSpLocks/>
                  </p:cNvGrpSpPr>
                  <p:nvPr/>
                </p:nvGrpSpPr>
                <p:grpSpPr bwMode="auto">
                  <a:xfrm>
                    <a:off x="407" y="1464"/>
                    <a:ext cx="311" cy="292"/>
                    <a:chOff x="407" y="1464"/>
                    <a:chExt cx="311" cy="292"/>
                  </a:xfrm>
                </p:grpSpPr>
                <p:grpSp>
                  <p:nvGrpSpPr>
                    <p:cNvPr id="76291" name="Group 515">
                      <a:extLst>
                        <a:ext uri="{FF2B5EF4-FFF2-40B4-BE49-F238E27FC236}">
                          <a16:creationId xmlns:a16="http://schemas.microsoft.com/office/drawing/2014/main" id="{8BA72A5C-05FA-9009-BC50-59A8E770AC23}"/>
                        </a:ext>
                      </a:extLst>
                    </p:cNvPr>
                    <p:cNvGrpSpPr>
                      <a:grpSpLocks/>
                    </p:cNvGrpSpPr>
                    <p:nvPr/>
                  </p:nvGrpSpPr>
                  <p:grpSpPr bwMode="auto">
                    <a:xfrm>
                      <a:off x="407" y="1464"/>
                      <a:ext cx="311" cy="292"/>
                      <a:chOff x="407" y="1464"/>
                      <a:chExt cx="311" cy="292"/>
                    </a:xfrm>
                  </p:grpSpPr>
                  <p:sp>
                    <p:nvSpPr>
                      <p:cNvPr id="76292" name="Freeform 516">
                        <a:extLst>
                          <a:ext uri="{FF2B5EF4-FFF2-40B4-BE49-F238E27FC236}">
                            <a16:creationId xmlns:a16="http://schemas.microsoft.com/office/drawing/2014/main" id="{6A459358-9BD2-7D0D-8B9C-4AA74A24B3ED}"/>
                          </a:ext>
                        </a:extLst>
                      </p:cNvPr>
                      <p:cNvSpPr>
                        <a:spLocks/>
                      </p:cNvSpPr>
                      <p:nvPr/>
                    </p:nvSpPr>
                    <p:spPr bwMode="auto">
                      <a:xfrm>
                        <a:off x="409" y="1464"/>
                        <a:ext cx="305" cy="292"/>
                      </a:xfrm>
                      <a:custGeom>
                        <a:avLst/>
                        <a:gdLst>
                          <a:gd name="T0" fmla="*/ 279 w 305"/>
                          <a:gd name="T1" fmla="*/ 6 h 292"/>
                          <a:gd name="T2" fmla="*/ 253 w 305"/>
                          <a:gd name="T3" fmla="*/ 6 h 292"/>
                          <a:gd name="T4" fmla="*/ 215 w 305"/>
                          <a:gd name="T5" fmla="*/ 0 h 292"/>
                          <a:gd name="T6" fmla="*/ 177 w 305"/>
                          <a:gd name="T7" fmla="*/ 0 h 292"/>
                          <a:gd name="T8" fmla="*/ 139 w 305"/>
                          <a:gd name="T9" fmla="*/ 0 h 292"/>
                          <a:gd name="T10" fmla="*/ 107 w 305"/>
                          <a:gd name="T11" fmla="*/ 0 h 292"/>
                          <a:gd name="T12" fmla="*/ 57 w 305"/>
                          <a:gd name="T13" fmla="*/ 0 h 292"/>
                          <a:gd name="T14" fmla="*/ 12 w 305"/>
                          <a:gd name="T15" fmla="*/ 6 h 292"/>
                          <a:gd name="T16" fmla="*/ 6 w 305"/>
                          <a:gd name="T17" fmla="*/ 6 h 292"/>
                          <a:gd name="T18" fmla="*/ 0 w 305"/>
                          <a:gd name="T19" fmla="*/ 6 h 292"/>
                          <a:gd name="T20" fmla="*/ 0 w 305"/>
                          <a:gd name="T21" fmla="*/ 13 h 292"/>
                          <a:gd name="T22" fmla="*/ 12 w 305"/>
                          <a:gd name="T23" fmla="*/ 284 h 292"/>
                          <a:gd name="T24" fmla="*/ 12 w 305"/>
                          <a:gd name="T25" fmla="*/ 291 h 292"/>
                          <a:gd name="T26" fmla="*/ 114 w 305"/>
                          <a:gd name="T27" fmla="*/ 284 h 292"/>
                          <a:gd name="T28" fmla="*/ 209 w 305"/>
                          <a:gd name="T29" fmla="*/ 277 h 292"/>
                          <a:gd name="T30" fmla="*/ 297 w 305"/>
                          <a:gd name="T31" fmla="*/ 270 h 292"/>
                          <a:gd name="T32" fmla="*/ 304 w 305"/>
                          <a:gd name="T33" fmla="*/ 264 h 292"/>
                          <a:gd name="T34" fmla="*/ 291 w 305"/>
                          <a:gd name="T35" fmla="*/ 13 h 292"/>
                          <a:gd name="T36" fmla="*/ 279 w 305"/>
                          <a:gd name="T37" fmla="*/ 6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5" h="292">
                            <a:moveTo>
                              <a:pt x="279" y="6"/>
                            </a:moveTo>
                            <a:lnTo>
                              <a:pt x="253" y="6"/>
                            </a:lnTo>
                            <a:lnTo>
                              <a:pt x="215" y="0"/>
                            </a:lnTo>
                            <a:lnTo>
                              <a:pt x="177" y="0"/>
                            </a:lnTo>
                            <a:lnTo>
                              <a:pt x="139" y="0"/>
                            </a:lnTo>
                            <a:lnTo>
                              <a:pt x="107" y="0"/>
                            </a:lnTo>
                            <a:lnTo>
                              <a:pt x="57" y="0"/>
                            </a:lnTo>
                            <a:lnTo>
                              <a:pt x="12" y="6"/>
                            </a:lnTo>
                            <a:lnTo>
                              <a:pt x="6" y="6"/>
                            </a:lnTo>
                            <a:lnTo>
                              <a:pt x="0" y="6"/>
                            </a:lnTo>
                            <a:lnTo>
                              <a:pt x="0" y="13"/>
                            </a:lnTo>
                            <a:lnTo>
                              <a:pt x="12" y="284"/>
                            </a:lnTo>
                            <a:lnTo>
                              <a:pt x="12" y="291"/>
                            </a:lnTo>
                            <a:lnTo>
                              <a:pt x="114" y="284"/>
                            </a:lnTo>
                            <a:lnTo>
                              <a:pt x="209" y="277"/>
                            </a:lnTo>
                            <a:lnTo>
                              <a:pt x="297" y="270"/>
                            </a:lnTo>
                            <a:lnTo>
                              <a:pt x="304" y="264"/>
                            </a:lnTo>
                            <a:lnTo>
                              <a:pt x="291" y="13"/>
                            </a:lnTo>
                            <a:lnTo>
                              <a:pt x="279" y="6"/>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93" name="Freeform 517">
                        <a:extLst>
                          <a:ext uri="{FF2B5EF4-FFF2-40B4-BE49-F238E27FC236}">
                            <a16:creationId xmlns:a16="http://schemas.microsoft.com/office/drawing/2014/main" id="{02AA32F1-51D1-BB52-0F0A-8938AD0E51FF}"/>
                          </a:ext>
                        </a:extLst>
                      </p:cNvPr>
                      <p:cNvSpPr>
                        <a:spLocks/>
                      </p:cNvSpPr>
                      <p:nvPr/>
                    </p:nvSpPr>
                    <p:spPr bwMode="auto">
                      <a:xfrm>
                        <a:off x="409" y="1464"/>
                        <a:ext cx="305" cy="292"/>
                      </a:xfrm>
                      <a:custGeom>
                        <a:avLst/>
                        <a:gdLst>
                          <a:gd name="T0" fmla="*/ 279 w 305"/>
                          <a:gd name="T1" fmla="*/ 6 h 292"/>
                          <a:gd name="T2" fmla="*/ 253 w 305"/>
                          <a:gd name="T3" fmla="*/ 6 h 292"/>
                          <a:gd name="T4" fmla="*/ 215 w 305"/>
                          <a:gd name="T5" fmla="*/ 0 h 292"/>
                          <a:gd name="T6" fmla="*/ 177 w 305"/>
                          <a:gd name="T7" fmla="*/ 0 h 292"/>
                          <a:gd name="T8" fmla="*/ 139 w 305"/>
                          <a:gd name="T9" fmla="*/ 0 h 292"/>
                          <a:gd name="T10" fmla="*/ 107 w 305"/>
                          <a:gd name="T11" fmla="*/ 0 h 292"/>
                          <a:gd name="T12" fmla="*/ 57 w 305"/>
                          <a:gd name="T13" fmla="*/ 0 h 292"/>
                          <a:gd name="T14" fmla="*/ 12 w 305"/>
                          <a:gd name="T15" fmla="*/ 6 h 292"/>
                          <a:gd name="T16" fmla="*/ 6 w 305"/>
                          <a:gd name="T17" fmla="*/ 6 h 292"/>
                          <a:gd name="T18" fmla="*/ 0 w 305"/>
                          <a:gd name="T19" fmla="*/ 6 h 292"/>
                          <a:gd name="T20" fmla="*/ 0 w 305"/>
                          <a:gd name="T21" fmla="*/ 13 h 292"/>
                          <a:gd name="T22" fmla="*/ 12 w 305"/>
                          <a:gd name="T23" fmla="*/ 284 h 292"/>
                          <a:gd name="T24" fmla="*/ 12 w 305"/>
                          <a:gd name="T25" fmla="*/ 291 h 292"/>
                          <a:gd name="T26" fmla="*/ 114 w 305"/>
                          <a:gd name="T27" fmla="*/ 284 h 292"/>
                          <a:gd name="T28" fmla="*/ 209 w 305"/>
                          <a:gd name="T29" fmla="*/ 277 h 292"/>
                          <a:gd name="T30" fmla="*/ 297 w 305"/>
                          <a:gd name="T31" fmla="*/ 270 h 292"/>
                          <a:gd name="T32" fmla="*/ 304 w 305"/>
                          <a:gd name="T33" fmla="*/ 264 h 292"/>
                          <a:gd name="T34" fmla="*/ 291 w 305"/>
                          <a:gd name="T35" fmla="*/ 13 h 292"/>
                          <a:gd name="T36" fmla="*/ 279 w 305"/>
                          <a:gd name="T37" fmla="*/ 6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5" h="292">
                            <a:moveTo>
                              <a:pt x="279" y="6"/>
                            </a:moveTo>
                            <a:lnTo>
                              <a:pt x="253" y="6"/>
                            </a:lnTo>
                            <a:lnTo>
                              <a:pt x="215" y="0"/>
                            </a:lnTo>
                            <a:lnTo>
                              <a:pt x="177" y="0"/>
                            </a:lnTo>
                            <a:lnTo>
                              <a:pt x="139" y="0"/>
                            </a:lnTo>
                            <a:lnTo>
                              <a:pt x="107" y="0"/>
                            </a:lnTo>
                            <a:lnTo>
                              <a:pt x="57" y="0"/>
                            </a:lnTo>
                            <a:lnTo>
                              <a:pt x="12" y="6"/>
                            </a:lnTo>
                            <a:lnTo>
                              <a:pt x="6" y="6"/>
                            </a:lnTo>
                            <a:lnTo>
                              <a:pt x="0" y="6"/>
                            </a:lnTo>
                            <a:lnTo>
                              <a:pt x="0" y="13"/>
                            </a:lnTo>
                            <a:lnTo>
                              <a:pt x="12" y="284"/>
                            </a:lnTo>
                            <a:lnTo>
                              <a:pt x="12" y="291"/>
                            </a:lnTo>
                            <a:lnTo>
                              <a:pt x="114" y="284"/>
                            </a:lnTo>
                            <a:lnTo>
                              <a:pt x="209" y="277"/>
                            </a:lnTo>
                            <a:lnTo>
                              <a:pt x="297" y="270"/>
                            </a:lnTo>
                            <a:lnTo>
                              <a:pt x="304" y="264"/>
                            </a:lnTo>
                            <a:lnTo>
                              <a:pt x="291" y="13"/>
                            </a:lnTo>
                            <a:lnTo>
                              <a:pt x="279" y="6"/>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294" name="Arc 518">
                        <a:extLst>
                          <a:ext uri="{FF2B5EF4-FFF2-40B4-BE49-F238E27FC236}">
                            <a16:creationId xmlns:a16="http://schemas.microsoft.com/office/drawing/2014/main" id="{8C768AF1-EA88-97E3-80D7-6052290CD3F1}"/>
                          </a:ext>
                        </a:extLst>
                      </p:cNvPr>
                      <p:cNvSpPr>
                        <a:spLocks/>
                      </p:cNvSpPr>
                      <p:nvPr/>
                    </p:nvSpPr>
                    <p:spPr bwMode="auto">
                      <a:xfrm>
                        <a:off x="407" y="1468"/>
                        <a:ext cx="8" cy="8"/>
                      </a:xfrm>
                      <a:custGeom>
                        <a:avLst/>
                        <a:gdLst>
                          <a:gd name="G0" fmla="+- 21600 0 0"/>
                          <a:gd name="G1" fmla="+- 21433 0 0"/>
                          <a:gd name="G2" fmla="+- 21600 0 0"/>
                          <a:gd name="T0" fmla="*/ 0 w 21600"/>
                          <a:gd name="T1" fmla="*/ 21433 h 21433"/>
                          <a:gd name="T2" fmla="*/ 18921 w 21600"/>
                          <a:gd name="T3" fmla="*/ 0 h 21433"/>
                          <a:gd name="T4" fmla="*/ 21600 w 21600"/>
                          <a:gd name="T5" fmla="*/ 21433 h 21433"/>
                        </a:gdLst>
                        <a:ahLst/>
                        <a:cxnLst>
                          <a:cxn ang="0">
                            <a:pos x="T0" y="T1"/>
                          </a:cxn>
                          <a:cxn ang="0">
                            <a:pos x="T2" y="T3"/>
                          </a:cxn>
                          <a:cxn ang="0">
                            <a:pos x="T4" y="T5"/>
                          </a:cxn>
                        </a:cxnLst>
                        <a:rect l="0" t="0" r="r" b="b"/>
                        <a:pathLst>
                          <a:path w="21600" h="21433" fill="none" extrusionOk="0">
                            <a:moveTo>
                              <a:pt x="0" y="21432"/>
                            </a:moveTo>
                            <a:cubicBezTo>
                              <a:pt x="0" y="10539"/>
                              <a:pt x="8111" y="1350"/>
                              <a:pt x="18920" y="-1"/>
                            </a:cubicBezTo>
                          </a:path>
                          <a:path w="21600" h="21433" stroke="0" extrusionOk="0">
                            <a:moveTo>
                              <a:pt x="0" y="21432"/>
                            </a:moveTo>
                            <a:cubicBezTo>
                              <a:pt x="0" y="10539"/>
                              <a:pt x="8111" y="1350"/>
                              <a:pt x="18920" y="-1"/>
                            </a:cubicBezTo>
                            <a:lnTo>
                              <a:pt x="21600" y="21433"/>
                            </a:lnTo>
                            <a:close/>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95" name="Arc 519">
                        <a:extLst>
                          <a:ext uri="{FF2B5EF4-FFF2-40B4-BE49-F238E27FC236}">
                            <a16:creationId xmlns:a16="http://schemas.microsoft.com/office/drawing/2014/main" id="{271D1E8C-A9B3-E59C-392A-AA2696B57C9D}"/>
                          </a:ext>
                        </a:extLst>
                      </p:cNvPr>
                      <p:cNvSpPr>
                        <a:spLocks/>
                      </p:cNvSpPr>
                      <p:nvPr/>
                    </p:nvSpPr>
                    <p:spPr bwMode="auto">
                      <a:xfrm>
                        <a:off x="684" y="1471"/>
                        <a:ext cx="17" cy="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296" name="Arc 520">
                        <a:extLst>
                          <a:ext uri="{FF2B5EF4-FFF2-40B4-BE49-F238E27FC236}">
                            <a16:creationId xmlns:a16="http://schemas.microsoft.com/office/drawing/2014/main" id="{95280EC8-10A4-2714-7735-58CA01ACF553}"/>
                          </a:ext>
                        </a:extLst>
                      </p:cNvPr>
                      <p:cNvSpPr>
                        <a:spLocks/>
                      </p:cNvSpPr>
                      <p:nvPr/>
                    </p:nvSpPr>
                    <p:spPr bwMode="auto">
                      <a:xfrm>
                        <a:off x="710" y="1731"/>
                        <a:ext cx="8" cy="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6297" name="Group 521">
                      <a:extLst>
                        <a:ext uri="{FF2B5EF4-FFF2-40B4-BE49-F238E27FC236}">
                          <a16:creationId xmlns:a16="http://schemas.microsoft.com/office/drawing/2014/main" id="{847458B8-D954-195B-789B-DBD75E4BD569}"/>
                        </a:ext>
                      </a:extLst>
                    </p:cNvPr>
                    <p:cNvGrpSpPr>
                      <a:grpSpLocks/>
                    </p:cNvGrpSpPr>
                    <p:nvPr/>
                  </p:nvGrpSpPr>
                  <p:grpSpPr bwMode="auto">
                    <a:xfrm>
                      <a:off x="448" y="1510"/>
                      <a:ext cx="236" cy="200"/>
                      <a:chOff x="448" y="1510"/>
                      <a:chExt cx="236" cy="200"/>
                    </a:xfrm>
                  </p:grpSpPr>
                  <p:grpSp>
                    <p:nvGrpSpPr>
                      <p:cNvPr id="76298" name="Group 522">
                        <a:extLst>
                          <a:ext uri="{FF2B5EF4-FFF2-40B4-BE49-F238E27FC236}">
                            <a16:creationId xmlns:a16="http://schemas.microsoft.com/office/drawing/2014/main" id="{185AA21E-966C-ADBA-9CEC-3C86852FDE4D}"/>
                          </a:ext>
                        </a:extLst>
                      </p:cNvPr>
                      <p:cNvGrpSpPr>
                        <a:grpSpLocks/>
                      </p:cNvGrpSpPr>
                      <p:nvPr/>
                    </p:nvGrpSpPr>
                    <p:grpSpPr bwMode="auto">
                      <a:xfrm>
                        <a:off x="448" y="1510"/>
                        <a:ext cx="236" cy="200"/>
                        <a:chOff x="448" y="1510"/>
                        <a:chExt cx="236" cy="200"/>
                      </a:xfrm>
                    </p:grpSpPr>
                    <p:sp>
                      <p:nvSpPr>
                        <p:cNvPr id="76299" name="Freeform 523">
                          <a:extLst>
                            <a:ext uri="{FF2B5EF4-FFF2-40B4-BE49-F238E27FC236}">
                              <a16:creationId xmlns:a16="http://schemas.microsoft.com/office/drawing/2014/main" id="{1F6A627D-7CAE-E947-5C1E-FC7832691939}"/>
                            </a:ext>
                          </a:extLst>
                        </p:cNvPr>
                        <p:cNvSpPr>
                          <a:spLocks/>
                        </p:cNvSpPr>
                        <p:nvPr/>
                      </p:nvSpPr>
                      <p:spPr bwMode="auto">
                        <a:xfrm>
                          <a:off x="448" y="1510"/>
                          <a:ext cx="221" cy="17"/>
                        </a:xfrm>
                        <a:custGeom>
                          <a:avLst/>
                          <a:gdLst>
                            <a:gd name="T0" fmla="*/ 220 w 221"/>
                            <a:gd name="T1" fmla="*/ 0 h 17"/>
                            <a:gd name="T2" fmla="*/ 0 w 221"/>
                            <a:gd name="T3" fmla="*/ 0 h 17"/>
                            <a:gd name="T4" fmla="*/ 6 w 221"/>
                            <a:gd name="T5" fmla="*/ 16 h 17"/>
                            <a:gd name="T6" fmla="*/ 213 w 221"/>
                            <a:gd name="T7" fmla="*/ 16 h 17"/>
                            <a:gd name="T8" fmla="*/ 220 w 221"/>
                            <a:gd name="T9" fmla="*/ 0 h 17"/>
                          </a:gdLst>
                          <a:ahLst/>
                          <a:cxnLst>
                            <a:cxn ang="0">
                              <a:pos x="T0" y="T1"/>
                            </a:cxn>
                            <a:cxn ang="0">
                              <a:pos x="T2" y="T3"/>
                            </a:cxn>
                            <a:cxn ang="0">
                              <a:pos x="T4" y="T5"/>
                            </a:cxn>
                            <a:cxn ang="0">
                              <a:pos x="T6" y="T7"/>
                            </a:cxn>
                            <a:cxn ang="0">
                              <a:pos x="T8" y="T9"/>
                            </a:cxn>
                          </a:cxnLst>
                          <a:rect l="0" t="0" r="r" b="b"/>
                          <a:pathLst>
                            <a:path w="221" h="17">
                              <a:moveTo>
                                <a:pt x="220" y="0"/>
                              </a:moveTo>
                              <a:lnTo>
                                <a:pt x="0" y="0"/>
                              </a:lnTo>
                              <a:lnTo>
                                <a:pt x="6" y="16"/>
                              </a:lnTo>
                              <a:lnTo>
                                <a:pt x="213" y="16"/>
                              </a:lnTo>
                              <a:lnTo>
                                <a:pt x="220"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00" name="Freeform 524">
                          <a:extLst>
                            <a:ext uri="{FF2B5EF4-FFF2-40B4-BE49-F238E27FC236}">
                              <a16:creationId xmlns:a16="http://schemas.microsoft.com/office/drawing/2014/main" id="{692AA406-C346-7306-203D-FC26B5852BF3}"/>
                            </a:ext>
                          </a:extLst>
                        </p:cNvPr>
                        <p:cNvSpPr>
                          <a:spLocks/>
                        </p:cNvSpPr>
                        <p:nvPr/>
                      </p:nvSpPr>
                      <p:spPr bwMode="auto">
                        <a:xfrm>
                          <a:off x="448" y="1510"/>
                          <a:ext cx="221" cy="17"/>
                        </a:xfrm>
                        <a:custGeom>
                          <a:avLst/>
                          <a:gdLst>
                            <a:gd name="T0" fmla="*/ 220 w 221"/>
                            <a:gd name="T1" fmla="*/ 0 h 17"/>
                            <a:gd name="T2" fmla="*/ 0 w 221"/>
                            <a:gd name="T3" fmla="*/ 0 h 17"/>
                            <a:gd name="T4" fmla="*/ 6 w 221"/>
                            <a:gd name="T5" fmla="*/ 16 h 17"/>
                            <a:gd name="T6" fmla="*/ 213 w 221"/>
                            <a:gd name="T7" fmla="*/ 16 h 17"/>
                            <a:gd name="T8" fmla="*/ 220 w 221"/>
                            <a:gd name="T9" fmla="*/ 0 h 17"/>
                          </a:gdLst>
                          <a:ahLst/>
                          <a:cxnLst>
                            <a:cxn ang="0">
                              <a:pos x="T0" y="T1"/>
                            </a:cxn>
                            <a:cxn ang="0">
                              <a:pos x="T2" y="T3"/>
                            </a:cxn>
                            <a:cxn ang="0">
                              <a:pos x="T4" y="T5"/>
                            </a:cxn>
                            <a:cxn ang="0">
                              <a:pos x="T6" y="T7"/>
                            </a:cxn>
                            <a:cxn ang="0">
                              <a:pos x="T8" y="T9"/>
                            </a:cxn>
                          </a:cxnLst>
                          <a:rect l="0" t="0" r="r" b="b"/>
                          <a:pathLst>
                            <a:path w="221" h="17">
                              <a:moveTo>
                                <a:pt x="220" y="0"/>
                              </a:moveTo>
                              <a:lnTo>
                                <a:pt x="0" y="0"/>
                              </a:lnTo>
                              <a:lnTo>
                                <a:pt x="6" y="16"/>
                              </a:lnTo>
                              <a:lnTo>
                                <a:pt x="213" y="16"/>
                              </a:lnTo>
                              <a:lnTo>
                                <a:pt x="220"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01" name="Freeform 525">
                          <a:extLst>
                            <a:ext uri="{FF2B5EF4-FFF2-40B4-BE49-F238E27FC236}">
                              <a16:creationId xmlns:a16="http://schemas.microsoft.com/office/drawing/2014/main" id="{B0DA70D7-CA14-8204-9AA5-B67CC03C0C77}"/>
                            </a:ext>
                          </a:extLst>
                        </p:cNvPr>
                        <p:cNvSpPr>
                          <a:spLocks/>
                        </p:cNvSpPr>
                        <p:nvPr/>
                      </p:nvSpPr>
                      <p:spPr bwMode="auto">
                        <a:xfrm>
                          <a:off x="448" y="1510"/>
                          <a:ext cx="17" cy="199"/>
                        </a:xfrm>
                        <a:custGeom>
                          <a:avLst/>
                          <a:gdLst>
                            <a:gd name="T0" fmla="*/ 8 w 17"/>
                            <a:gd name="T1" fmla="*/ 6 h 199"/>
                            <a:gd name="T2" fmla="*/ 0 w 17"/>
                            <a:gd name="T3" fmla="*/ 0 h 199"/>
                            <a:gd name="T4" fmla="*/ 8 w 17"/>
                            <a:gd name="T5" fmla="*/ 105 h 199"/>
                            <a:gd name="T6" fmla="*/ 16 w 17"/>
                            <a:gd name="T7" fmla="*/ 198 h 199"/>
                            <a:gd name="T8" fmla="*/ 16 w 17"/>
                            <a:gd name="T9" fmla="*/ 191 h 199"/>
                            <a:gd name="T10" fmla="*/ 8 w 17"/>
                            <a:gd name="T11" fmla="*/ 6 h 199"/>
                          </a:gdLst>
                          <a:ahLst/>
                          <a:cxnLst>
                            <a:cxn ang="0">
                              <a:pos x="T0" y="T1"/>
                            </a:cxn>
                            <a:cxn ang="0">
                              <a:pos x="T2" y="T3"/>
                            </a:cxn>
                            <a:cxn ang="0">
                              <a:pos x="T4" y="T5"/>
                            </a:cxn>
                            <a:cxn ang="0">
                              <a:pos x="T6" y="T7"/>
                            </a:cxn>
                            <a:cxn ang="0">
                              <a:pos x="T8" y="T9"/>
                            </a:cxn>
                            <a:cxn ang="0">
                              <a:pos x="T10" y="T11"/>
                            </a:cxn>
                          </a:cxnLst>
                          <a:rect l="0" t="0" r="r" b="b"/>
                          <a:pathLst>
                            <a:path w="17" h="199">
                              <a:moveTo>
                                <a:pt x="8" y="6"/>
                              </a:moveTo>
                              <a:lnTo>
                                <a:pt x="0" y="0"/>
                              </a:lnTo>
                              <a:lnTo>
                                <a:pt x="8" y="105"/>
                              </a:lnTo>
                              <a:lnTo>
                                <a:pt x="16" y="198"/>
                              </a:lnTo>
                              <a:lnTo>
                                <a:pt x="16" y="191"/>
                              </a:lnTo>
                              <a:lnTo>
                                <a:pt x="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02" name="Freeform 526">
                          <a:extLst>
                            <a:ext uri="{FF2B5EF4-FFF2-40B4-BE49-F238E27FC236}">
                              <a16:creationId xmlns:a16="http://schemas.microsoft.com/office/drawing/2014/main" id="{DBF71648-27B0-DC6B-0ED6-705C5C311192}"/>
                            </a:ext>
                          </a:extLst>
                        </p:cNvPr>
                        <p:cNvSpPr>
                          <a:spLocks/>
                        </p:cNvSpPr>
                        <p:nvPr/>
                      </p:nvSpPr>
                      <p:spPr bwMode="auto">
                        <a:xfrm>
                          <a:off x="448" y="1510"/>
                          <a:ext cx="17" cy="199"/>
                        </a:xfrm>
                        <a:custGeom>
                          <a:avLst/>
                          <a:gdLst>
                            <a:gd name="T0" fmla="*/ 8 w 17"/>
                            <a:gd name="T1" fmla="*/ 6 h 199"/>
                            <a:gd name="T2" fmla="*/ 0 w 17"/>
                            <a:gd name="T3" fmla="*/ 0 h 199"/>
                            <a:gd name="T4" fmla="*/ 8 w 17"/>
                            <a:gd name="T5" fmla="*/ 105 h 199"/>
                            <a:gd name="T6" fmla="*/ 16 w 17"/>
                            <a:gd name="T7" fmla="*/ 198 h 199"/>
                            <a:gd name="T8" fmla="*/ 16 w 17"/>
                            <a:gd name="T9" fmla="*/ 191 h 199"/>
                            <a:gd name="T10" fmla="*/ 8 w 17"/>
                            <a:gd name="T11" fmla="*/ 6 h 199"/>
                          </a:gdLst>
                          <a:ahLst/>
                          <a:cxnLst>
                            <a:cxn ang="0">
                              <a:pos x="T0" y="T1"/>
                            </a:cxn>
                            <a:cxn ang="0">
                              <a:pos x="T2" y="T3"/>
                            </a:cxn>
                            <a:cxn ang="0">
                              <a:pos x="T4" y="T5"/>
                            </a:cxn>
                            <a:cxn ang="0">
                              <a:pos x="T6" y="T7"/>
                            </a:cxn>
                            <a:cxn ang="0">
                              <a:pos x="T8" y="T9"/>
                            </a:cxn>
                            <a:cxn ang="0">
                              <a:pos x="T10" y="T11"/>
                            </a:cxn>
                          </a:cxnLst>
                          <a:rect l="0" t="0" r="r" b="b"/>
                          <a:pathLst>
                            <a:path w="17" h="199">
                              <a:moveTo>
                                <a:pt x="8" y="6"/>
                              </a:moveTo>
                              <a:lnTo>
                                <a:pt x="0" y="0"/>
                              </a:lnTo>
                              <a:lnTo>
                                <a:pt x="8" y="105"/>
                              </a:lnTo>
                              <a:lnTo>
                                <a:pt x="16" y="198"/>
                              </a:lnTo>
                              <a:lnTo>
                                <a:pt x="16" y="191"/>
                              </a:lnTo>
                              <a:lnTo>
                                <a:pt x="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03" name="Freeform 527">
                          <a:extLst>
                            <a:ext uri="{FF2B5EF4-FFF2-40B4-BE49-F238E27FC236}">
                              <a16:creationId xmlns:a16="http://schemas.microsoft.com/office/drawing/2014/main" id="{F1F5B841-147B-3B3B-E2F2-9A3B3F2D9D3D}"/>
                            </a:ext>
                          </a:extLst>
                        </p:cNvPr>
                        <p:cNvSpPr>
                          <a:spLocks/>
                        </p:cNvSpPr>
                        <p:nvPr/>
                      </p:nvSpPr>
                      <p:spPr bwMode="auto">
                        <a:xfrm>
                          <a:off x="461" y="1693"/>
                          <a:ext cx="221" cy="17"/>
                        </a:xfrm>
                        <a:custGeom>
                          <a:avLst/>
                          <a:gdLst>
                            <a:gd name="T0" fmla="*/ 213 w 221"/>
                            <a:gd name="T1" fmla="*/ 0 h 17"/>
                            <a:gd name="T2" fmla="*/ 220 w 221"/>
                            <a:gd name="T3" fmla="*/ 5 h 17"/>
                            <a:gd name="T4" fmla="*/ 0 w 221"/>
                            <a:gd name="T5" fmla="*/ 16 h 17"/>
                            <a:gd name="T6" fmla="*/ 0 w 221"/>
                            <a:gd name="T7" fmla="*/ 10 h 17"/>
                            <a:gd name="T8" fmla="*/ 213 w 221"/>
                            <a:gd name="T9" fmla="*/ 0 h 17"/>
                          </a:gdLst>
                          <a:ahLst/>
                          <a:cxnLst>
                            <a:cxn ang="0">
                              <a:pos x="T0" y="T1"/>
                            </a:cxn>
                            <a:cxn ang="0">
                              <a:pos x="T2" y="T3"/>
                            </a:cxn>
                            <a:cxn ang="0">
                              <a:pos x="T4" y="T5"/>
                            </a:cxn>
                            <a:cxn ang="0">
                              <a:pos x="T6" y="T7"/>
                            </a:cxn>
                            <a:cxn ang="0">
                              <a:pos x="T8" y="T9"/>
                            </a:cxn>
                          </a:cxnLst>
                          <a:rect l="0" t="0" r="r" b="b"/>
                          <a:pathLst>
                            <a:path w="221" h="17">
                              <a:moveTo>
                                <a:pt x="213" y="0"/>
                              </a:moveTo>
                              <a:lnTo>
                                <a:pt x="220" y="5"/>
                              </a:lnTo>
                              <a:lnTo>
                                <a:pt x="0" y="16"/>
                              </a:lnTo>
                              <a:lnTo>
                                <a:pt x="0" y="10"/>
                              </a:lnTo>
                              <a:lnTo>
                                <a:pt x="213" y="0"/>
                              </a:lnTo>
                            </a:path>
                          </a:pathLst>
                        </a:custGeom>
                        <a:solidFill>
                          <a:srgbClr val="DFDFD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04" name="Freeform 528">
                          <a:extLst>
                            <a:ext uri="{FF2B5EF4-FFF2-40B4-BE49-F238E27FC236}">
                              <a16:creationId xmlns:a16="http://schemas.microsoft.com/office/drawing/2014/main" id="{A52EDF8F-1A4B-A7E5-C54C-8EF7A9F41F53}"/>
                            </a:ext>
                          </a:extLst>
                        </p:cNvPr>
                        <p:cNvSpPr>
                          <a:spLocks/>
                        </p:cNvSpPr>
                        <p:nvPr/>
                      </p:nvSpPr>
                      <p:spPr bwMode="auto">
                        <a:xfrm>
                          <a:off x="461" y="1693"/>
                          <a:ext cx="221" cy="17"/>
                        </a:xfrm>
                        <a:custGeom>
                          <a:avLst/>
                          <a:gdLst>
                            <a:gd name="T0" fmla="*/ 213 w 221"/>
                            <a:gd name="T1" fmla="*/ 0 h 17"/>
                            <a:gd name="T2" fmla="*/ 220 w 221"/>
                            <a:gd name="T3" fmla="*/ 5 h 17"/>
                            <a:gd name="T4" fmla="*/ 0 w 221"/>
                            <a:gd name="T5" fmla="*/ 16 h 17"/>
                            <a:gd name="T6" fmla="*/ 0 w 221"/>
                            <a:gd name="T7" fmla="*/ 10 h 17"/>
                            <a:gd name="T8" fmla="*/ 213 w 221"/>
                            <a:gd name="T9" fmla="*/ 0 h 17"/>
                          </a:gdLst>
                          <a:ahLst/>
                          <a:cxnLst>
                            <a:cxn ang="0">
                              <a:pos x="T0" y="T1"/>
                            </a:cxn>
                            <a:cxn ang="0">
                              <a:pos x="T2" y="T3"/>
                            </a:cxn>
                            <a:cxn ang="0">
                              <a:pos x="T4" y="T5"/>
                            </a:cxn>
                            <a:cxn ang="0">
                              <a:pos x="T6" y="T7"/>
                            </a:cxn>
                            <a:cxn ang="0">
                              <a:pos x="T8" y="T9"/>
                            </a:cxn>
                          </a:cxnLst>
                          <a:rect l="0" t="0" r="r" b="b"/>
                          <a:pathLst>
                            <a:path w="221" h="17">
                              <a:moveTo>
                                <a:pt x="213" y="0"/>
                              </a:moveTo>
                              <a:lnTo>
                                <a:pt x="220" y="5"/>
                              </a:lnTo>
                              <a:lnTo>
                                <a:pt x="0" y="16"/>
                              </a:lnTo>
                              <a:lnTo>
                                <a:pt x="0" y="10"/>
                              </a:lnTo>
                              <a:lnTo>
                                <a:pt x="213" y="0"/>
                              </a:lnTo>
                            </a:path>
                          </a:pathLst>
                        </a:custGeom>
                        <a:solidFill>
                          <a:srgbClr val="DFDFD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05" name="Freeform 529">
                          <a:extLst>
                            <a:ext uri="{FF2B5EF4-FFF2-40B4-BE49-F238E27FC236}">
                              <a16:creationId xmlns:a16="http://schemas.microsoft.com/office/drawing/2014/main" id="{2CF83F58-FE35-7865-FE44-21F5528B8887}"/>
                            </a:ext>
                          </a:extLst>
                        </p:cNvPr>
                        <p:cNvSpPr>
                          <a:spLocks/>
                        </p:cNvSpPr>
                        <p:nvPr/>
                      </p:nvSpPr>
                      <p:spPr bwMode="auto">
                        <a:xfrm>
                          <a:off x="667" y="1510"/>
                          <a:ext cx="17" cy="185"/>
                        </a:xfrm>
                        <a:custGeom>
                          <a:avLst/>
                          <a:gdLst>
                            <a:gd name="T0" fmla="*/ 5 w 17"/>
                            <a:gd name="T1" fmla="*/ 0 h 185"/>
                            <a:gd name="T2" fmla="*/ 0 w 17"/>
                            <a:gd name="T3" fmla="*/ 6 h 185"/>
                            <a:gd name="T4" fmla="*/ 10 w 17"/>
                            <a:gd name="T5" fmla="*/ 177 h 185"/>
                            <a:gd name="T6" fmla="*/ 16 w 17"/>
                            <a:gd name="T7" fmla="*/ 184 h 185"/>
                            <a:gd name="T8" fmla="*/ 5 w 17"/>
                            <a:gd name="T9" fmla="*/ 0 h 185"/>
                          </a:gdLst>
                          <a:ahLst/>
                          <a:cxnLst>
                            <a:cxn ang="0">
                              <a:pos x="T0" y="T1"/>
                            </a:cxn>
                            <a:cxn ang="0">
                              <a:pos x="T2" y="T3"/>
                            </a:cxn>
                            <a:cxn ang="0">
                              <a:pos x="T4" y="T5"/>
                            </a:cxn>
                            <a:cxn ang="0">
                              <a:pos x="T6" y="T7"/>
                            </a:cxn>
                            <a:cxn ang="0">
                              <a:pos x="T8" y="T9"/>
                            </a:cxn>
                          </a:cxnLst>
                          <a:rect l="0" t="0" r="r" b="b"/>
                          <a:pathLst>
                            <a:path w="17" h="185">
                              <a:moveTo>
                                <a:pt x="5" y="0"/>
                              </a:moveTo>
                              <a:lnTo>
                                <a:pt x="0" y="6"/>
                              </a:lnTo>
                              <a:lnTo>
                                <a:pt x="10" y="177"/>
                              </a:lnTo>
                              <a:lnTo>
                                <a:pt x="16" y="184"/>
                              </a:lnTo>
                              <a:lnTo>
                                <a:pt x="5" y="0"/>
                              </a:lnTo>
                            </a:path>
                          </a:pathLst>
                        </a:custGeom>
                        <a:solidFill>
                          <a:srgbClr val="B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06" name="Freeform 530">
                          <a:extLst>
                            <a:ext uri="{FF2B5EF4-FFF2-40B4-BE49-F238E27FC236}">
                              <a16:creationId xmlns:a16="http://schemas.microsoft.com/office/drawing/2014/main" id="{ADB8626F-EF82-83DC-34F7-6BAF12CED9E2}"/>
                            </a:ext>
                          </a:extLst>
                        </p:cNvPr>
                        <p:cNvSpPr>
                          <a:spLocks/>
                        </p:cNvSpPr>
                        <p:nvPr/>
                      </p:nvSpPr>
                      <p:spPr bwMode="auto">
                        <a:xfrm>
                          <a:off x="667" y="1510"/>
                          <a:ext cx="17" cy="185"/>
                        </a:xfrm>
                        <a:custGeom>
                          <a:avLst/>
                          <a:gdLst>
                            <a:gd name="T0" fmla="*/ 5 w 17"/>
                            <a:gd name="T1" fmla="*/ 0 h 185"/>
                            <a:gd name="T2" fmla="*/ 0 w 17"/>
                            <a:gd name="T3" fmla="*/ 6 h 185"/>
                            <a:gd name="T4" fmla="*/ 10 w 17"/>
                            <a:gd name="T5" fmla="*/ 177 h 185"/>
                            <a:gd name="T6" fmla="*/ 16 w 17"/>
                            <a:gd name="T7" fmla="*/ 184 h 185"/>
                            <a:gd name="T8" fmla="*/ 5 w 17"/>
                            <a:gd name="T9" fmla="*/ 0 h 185"/>
                          </a:gdLst>
                          <a:ahLst/>
                          <a:cxnLst>
                            <a:cxn ang="0">
                              <a:pos x="T0" y="T1"/>
                            </a:cxn>
                            <a:cxn ang="0">
                              <a:pos x="T2" y="T3"/>
                            </a:cxn>
                            <a:cxn ang="0">
                              <a:pos x="T4" y="T5"/>
                            </a:cxn>
                            <a:cxn ang="0">
                              <a:pos x="T6" y="T7"/>
                            </a:cxn>
                            <a:cxn ang="0">
                              <a:pos x="T8" y="T9"/>
                            </a:cxn>
                          </a:cxnLst>
                          <a:rect l="0" t="0" r="r" b="b"/>
                          <a:pathLst>
                            <a:path w="17" h="185">
                              <a:moveTo>
                                <a:pt x="5" y="0"/>
                              </a:moveTo>
                              <a:lnTo>
                                <a:pt x="0" y="6"/>
                              </a:lnTo>
                              <a:lnTo>
                                <a:pt x="10" y="177"/>
                              </a:lnTo>
                              <a:lnTo>
                                <a:pt x="16" y="184"/>
                              </a:lnTo>
                              <a:lnTo>
                                <a:pt x="5" y="0"/>
                              </a:lnTo>
                            </a:path>
                          </a:pathLst>
                        </a:custGeom>
                        <a:solidFill>
                          <a:srgbClr val="B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307" name="Group 531">
                        <a:extLst>
                          <a:ext uri="{FF2B5EF4-FFF2-40B4-BE49-F238E27FC236}">
                            <a16:creationId xmlns:a16="http://schemas.microsoft.com/office/drawing/2014/main" id="{14CDE453-C753-FC4D-FD44-3D6199FE0F13}"/>
                          </a:ext>
                        </a:extLst>
                      </p:cNvPr>
                      <p:cNvGrpSpPr>
                        <a:grpSpLocks/>
                      </p:cNvGrpSpPr>
                      <p:nvPr/>
                    </p:nvGrpSpPr>
                    <p:grpSpPr bwMode="auto">
                      <a:xfrm>
                        <a:off x="454" y="1517"/>
                        <a:ext cx="222" cy="185"/>
                        <a:chOff x="454" y="1517"/>
                        <a:chExt cx="222" cy="185"/>
                      </a:xfrm>
                    </p:grpSpPr>
                    <p:sp>
                      <p:nvSpPr>
                        <p:cNvPr id="76308" name="Freeform 532">
                          <a:extLst>
                            <a:ext uri="{FF2B5EF4-FFF2-40B4-BE49-F238E27FC236}">
                              <a16:creationId xmlns:a16="http://schemas.microsoft.com/office/drawing/2014/main" id="{AD4BD04D-A277-2A2F-6D5A-94CB30AFCB05}"/>
                            </a:ext>
                          </a:extLst>
                        </p:cNvPr>
                        <p:cNvSpPr>
                          <a:spLocks/>
                        </p:cNvSpPr>
                        <p:nvPr/>
                      </p:nvSpPr>
                      <p:spPr bwMode="auto">
                        <a:xfrm>
                          <a:off x="454" y="1517"/>
                          <a:ext cx="222" cy="185"/>
                        </a:xfrm>
                        <a:custGeom>
                          <a:avLst/>
                          <a:gdLst>
                            <a:gd name="T0" fmla="*/ 208 w 222"/>
                            <a:gd name="T1" fmla="*/ 0 h 185"/>
                            <a:gd name="T2" fmla="*/ 0 w 222"/>
                            <a:gd name="T3" fmla="*/ 0 h 185"/>
                            <a:gd name="T4" fmla="*/ 6 w 222"/>
                            <a:gd name="T5" fmla="*/ 184 h 185"/>
                            <a:gd name="T6" fmla="*/ 221 w 222"/>
                            <a:gd name="T7" fmla="*/ 170 h 185"/>
                            <a:gd name="T8" fmla="*/ 208 w 222"/>
                            <a:gd name="T9" fmla="*/ 0 h 185"/>
                          </a:gdLst>
                          <a:ahLst/>
                          <a:cxnLst>
                            <a:cxn ang="0">
                              <a:pos x="T0" y="T1"/>
                            </a:cxn>
                            <a:cxn ang="0">
                              <a:pos x="T2" y="T3"/>
                            </a:cxn>
                            <a:cxn ang="0">
                              <a:pos x="T4" y="T5"/>
                            </a:cxn>
                            <a:cxn ang="0">
                              <a:pos x="T6" y="T7"/>
                            </a:cxn>
                            <a:cxn ang="0">
                              <a:pos x="T8" y="T9"/>
                            </a:cxn>
                          </a:cxnLst>
                          <a:rect l="0" t="0" r="r" b="b"/>
                          <a:pathLst>
                            <a:path w="222" h="185">
                              <a:moveTo>
                                <a:pt x="208" y="0"/>
                              </a:moveTo>
                              <a:lnTo>
                                <a:pt x="0" y="0"/>
                              </a:lnTo>
                              <a:lnTo>
                                <a:pt x="6" y="184"/>
                              </a:lnTo>
                              <a:lnTo>
                                <a:pt x="221" y="170"/>
                              </a:lnTo>
                              <a:lnTo>
                                <a:pt x="208"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09" name="Freeform 533">
                          <a:extLst>
                            <a:ext uri="{FF2B5EF4-FFF2-40B4-BE49-F238E27FC236}">
                              <a16:creationId xmlns:a16="http://schemas.microsoft.com/office/drawing/2014/main" id="{E7C7B146-FA19-9C3A-23DC-EDD2868BFA5C}"/>
                            </a:ext>
                          </a:extLst>
                        </p:cNvPr>
                        <p:cNvSpPr>
                          <a:spLocks/>
                        </p:cNvSpPr>
                        <p:nvPr/>
                      </p:nvSpPr>
                      <p:spPr bwMode="auto">
                        <a:xfrm>
                          <a:off x="454" y="1517"/>
                          <a:ext cx="222" cy="185"/>
                        </a:xfrm>
                        <a:custGeom>
                          <a:avLst/>
                          <a:gdLst>
                            <a:gd name="T0" fmla="*/ 208 w 222"/>
                            <a:gd name="T1" fmla="*/ 0 h 185"/>
                            <a:gd name="T2" fmla="*/ 0 w 222"/>
                            <a:gd name="T3" fmla="*/ 0 h 185"/>
                            <a:gd name="T4" fmla="*/ 6 w 222"/>
                            <a:gd name="T5" fmla="*/ 184 h 185"/>
                            <a:gd name="T6" fmla="*/ 221 w 222"/>
                            <a:gd name="T7" fmla="*/ 170 h 185"/>
                            <a:gd name="T8" fmla="*/ 208 w 222"/>
                            <a:gd name="T9" fmla="*/ 0 h 185"/>
                          </a:gdLst>
                          <a:ahLst/>
                          <a:cxnLst>
                            <a:cxn ang="0">
                              <a:pos x="T0" y="T1"/>
                            </a:cxn>
                            <a:cxn ang="0">
                              <a:pos x="T2" y="T3"/>
                            </a:cxn>
                            <a:cxn ang="0">
                              <a:pos x="T4" y="T5"/>
                            </a:cxn>
                            <a:cxn ang="0">
                              <a:pos x="T6" y="T7"/>
                            </a:cxn>
                            <a:cxn ang="0">
                              <a:pos x="T8" y="T9"/>
                            </a:cxn>
                          </a:cxnLst>
                          <a:rect l="0" t="0" r="r" b="b"/>
                          <a:pathLst>
                            <a:path w="222" h="185">
                              <a:moveTo>
                                <a:pt x="208" y="0"/>
                              </a:moveTo>
                              <a:lnTo>
                                <a:pt x="0" y="0"/>
                              </a:lnTo>
                              <a:lnTo>
                                <a:pt x="6" y="184"/>
                              </a:lnTo>
                              <a:lnTo>
                                <a:pt x="221" y="170"/>
                              </a:lnTo>
                              <a:lnTo>
                                <a:pt x="208"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10" name="Freeform 534">
                          <a:extLst>
                            <a:ext uri="{FF2B5EF4-FFF2-40B4-BE49-F238E27FC236}">
                              <a16:creationId xmlns:a16="http://schemas.microsoft.com/office/drawing/2014/main" id="{BD16169B-D227-CCF3-D4CF-4EF947C1533A}"/>
                            </a:ext>
                          </a:extLst>
                        </p:cNvPr>
                        <p:cNvSpPr>
                          <a:spLocks/>
                        </p:cNvSpPr>
                        <p:nvPr/>
                      </p:nvSpPr>
                      <p:spPr bwMode="auto">
                        <a:xfrm>
                          <a:off x="461" y="1524"/>
                          <a:ext cx="208" cy="171"/>
                        </a:xfrm>
                        <a:custGeom>
                          <a:avLst/>
                          <a:gdLst>
                            <a:gd name="T0" fmla="*/ 200 w 208"/>
                            <a:gd name="T1" fmla="*/ 0 h 171"/>
                            <a:gd name="T2" fmla="*/ 0 w 208"/>
                            <a:gd name="T3" fmla="*/ 0 h 171"/>
                            <a:gd name="T4" fmla="*/ 12 w 208"/>
                            <a:gd name="T5" fmla="*/ 170 h 171"/>
                            <a:gd name="T6" fmla="*/ 207 w 208"/>
                            <a:gd name="T7" fmla="*/ 163 h 171"/>
                            <a:gd name="T8" fmla="*/ 200 w 208"/>
                            <a:gd name="T9" fmla="*/ 0 h 171"/>
                          </a:gdLst>
                          <a:ahLst/>
                          <a:cxnLst>
                            <a:cxn ang="0">
                              <a:pos x="T0" y="T1"/>
                            </a:cxn>
                            <a:cxn ang="0">
                              <a:pos x="T2" y="T3"/>
                            </a:cxn>
                            <a:cxn ang="0">
                              <a:pos x="T4" y="T5"/>
                            </a:cxn>
                            <a:cxn ang="0">
                              <a:pos x="T6" y="T7"/>
                            </a:cxn>
                            <a:cxn ang="0">
                              <a:pos x="T8" y="T9"/>
                            </a:cxn>
                          </a:cxnLst>
                          <a:rect l="0" t="0" r="r" b="b"/>
                          <a:pathLst>
                            <a:path w="208" h="171">
                              <a:moveTo>
                                <a:pt x="200" y="0"/>
                              </a:moveTo>
                              <a:lnTo>
                                <a:pt x="0" y="0"/>
                              </a:lnTo>
                              <a:lnTo>
                                <a:pt x="12" y="170"/>
                              </a:lnTo>
                              <a:lnTo>
                                <a:pt x="207" y="163"/>
                              </a:lnTo>
                              <a:lnTo>
                                <a:pt x="20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11" name="Freeform 535">
                          <a:extLst>
                            <a:ext uri="{FF2B5EF4-FFF2-40B4-BE49-F238E27FC236}">
                              <a16:creationId xmlns:a16="http://schemas.microsoft.com/office/drawing/2014/main" id="{DA69CF20-ED85-D99C-2B59-F1F3B64DA680}"/>
                            </a:ext>
                          </a:extLst>
                        </p:cNvPr>
                        <p:cNvSpPr>
                          <a:spLocks/>
                        </p:cNvSpPr>
                        <p:nvPr/>
                      </p:nvSpPr>
                      <p:spPr bwMode="auto">
                        <a:xfrm>
                          <a:off x="461" y="1524"/>
                          <a:ext cx="208" cy="171"/>
                        </a:xfrm>
                        <a:custGeom>
                          <a:avLst/>
                          <a:gdLst>
                            <a:gd name="T0" fmla="*/ 200 w 208"/>
                            <a:gd name="T1" fmla="*/ 0 h 171"/>
                            <a:gd name="T2" fmla="*/ 0 w 208"/>
                            <a:gd name="T3" fmla="*/ 0 h 171"/>
                            <a:gd name="T4" fmla="*/ 12 w 208"/>
                            <a:gd name="T5" fmla="*/ 170 h 171"/>
                            <a:gd name="T6" fmla="*/ 207 w 208"/>
                            <a:gd name="T7" fmla="*/ 163 h 171"/>
                            <a:gd name="T8" fmla="*/ 200 w 208"/>
                            <a:gd name="T9" fmla="*/ 0 h 171"/>
                          </a:gdLst>
                          <a:ahLst/>
                          <a:cxnLst>
                            <a:cxn ang="0">
                              <a:pos x="T0" y="T1"/>
                            </a:cxn>
                            <a:cxn ang="0">
                              <a:pos x="T2" y="T3"/>
                            </a:cxn>
                            <a:cxn ang="0">
                              <a:pos x="T4" y="T5"/>
                            </a:cxn>
                            <a:cxn ang="0">
                              <a:pos x="T6" y="T7"/>
                            </a:cxn>
                            <a:cxn ang="0">
                              <a:pos x="T8" y="T9"/>
                            </a:cxn>
                          </a:cxnLst>
                          <a:rect l="0" t="0" r="r" b="b"/>
                          <a:pathLst>
                            <a:path w="208" h="171">
                              <a:moveTo>
                                <a:pt x="200" y="0"/>
                              </a:moveTo>
                              <a:lnTo>
                                <a:pt x="0" y="0"/>
                              </a:lnTo>
                              <a:lnTo>
                                <a:pt x="12" y="170"/>
                              </a:lnTo>
                              <a:lnTo>
                                <a:pt x="207" y="163"/>
                              </a:lnTo>
                              <a:lnTo>
                                <a:pt x="20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12" name="Freeform 536">
                          <a:extLst>
                            <a:ext uri="{FF2B5EF4-FFF2-40B4-BE49-F238E27FC236}">
                              <a16:creationId xmlns:a16="http://schemas.microsoft.com/office/drawing/2014/main" id="{60D28E53-F7B5-CD28-7161-DF5FF6AEC142}"/>
                            </a:ext>
                          </a:extLst>
                        </p:cNvPr>
                        <p:cNvSpPr>
                          <a:spLocks/>
                        </p:cNvSpPr>
                        <p:nvPr/>
                      </p:nvSpPr>
                      <p:spPr bwMode="auto">
                        <a:xfrm>
                          <a:off x="474" y="1530"/>
                          <a:ext cx="189" cy="159"/>
                        </a:xfrm>
                        <a:custGeom>
                          <a:avLst/>
                          <a:gdLst>
                            <a:gd name="T0" fmla="*/ 181 w 189"/>
                            <a:gd name="T1" fmla="*/ 0 h 159"/>
                            <a:gd name="T2" fmla="*/ 0 w 189"/>
                            <a:gd name="T3" fmla="*/ 0 h 159"/>
                            <a:gd name="T4" fmla="*/ 6 w 189"/>
                            <a:gd name="T5" fmla="*/ 158 h 159"/>
                            <a:gd name="T6" fmla="*/ 188 w 189"/>
                            <a:gd name="T7" fmla="*/ 151 h 159"/>
                            <a:gd name="T8" fmla="*/ 181 w 189"/>
                            <a:gd name="T9" fmla="*/ 0 h 159"/>
                          </a:gdLst>
                          <a:ahLst/>
                          <a:cxnLst>
                            <a:cxn ang="0">
                              <a:pos x="T0" y="T1"/>
                            </a:cxn>
                            <a:cxn ang="0">
                              <a:pos x="T2" y="T3"/>
                            </a:cxn>
                            <a:cxn ang="0">
                              <a:pos x="T4" y="T5"/>
                            </a:cxn>
                            <a:cxn ang="0">
                              <a:pos x="T6" y="T7"/>
                            </a:cxn>
                            <a:cxn ang="0">
                              <a:pos x="T8" y="T9"/>
                            </a:cxn>
                          </a:cxnLst>
                          <a:rect l="0" t="0" r="r" b="b"/>
                          <a:pathLst>
                            <a:path w="189" h="159">
                              <a:moveTo>
                                <a:pt x="181" y="0"/>
                              </a:moveTo>
                              <a:lnTo>
                                <a:pt x="0" y="0"/>
                              </a:lnTo>
                              <a:lnTo>
                                <a:pt x="6" y="158"/>
                              </a:lnTo>
                              <a:lnTo>
                                <a:pt x="188" y="151"/>
                              </a:lnTo>
                              <a:lnTo>
                                <a:pt x="181" y="0"/>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13" name="Freeform 537">
                          <a:extLst>
                            <a:ext uri="{FF2B5EF4-FFF2-40B4-BE49-F238E27FC236}">
                              <a16:creationId xmlns:a16="http://schemas.microsoft.com/office/drawing/2014/main" id="{1162B8B6-15F9-0101-E0A2-CED7BC495D7B}"/>
                            </a:ext>
                          </a:extLst>
                        </p:cNvPr>
                        <p:cNvSpPr>
                          <a:spLocks/>
                        </p:cNvSpPr>
                        <p:nvPr/>
                      </p:nvSpPr>
                      <p:spPr bwMode="auto">
                        <a:xfrm>
                          <a:off x="474" y="1530"/>
                          <a:ext cx="189" cy="159"/>
                        </a:xfrm>
                        <a:custGeom>
                          <a:avLst/>
                          <a:gdLst>
                            <a:gd name="T0" fmla="*/ 181 w 189"/>
                            <a:gd name="T1" fmla="*/ 0 h 159"/>
                            <a:gd name="T2" fmla="*/ 0 w 189"/>
                            <a:gd name="T3" fmla="*/ 0 h 159"/>
                            <a:gd name="T4" fmla="*/ 6 w 189"/>
                            <a:gd name="T5" fmla="*/ 158 h 159"/>
                            <a:gd name="T6" fmla="*/ 188 w 189"/>
                            <a:gd name="T7" fmla="*/ 151 h 159"/>
                            <a:gd name="T8" fmla="*/ 181 w 189"/>
                            <a:gd name="T9" fmla="*/ 0 h 159"/>
                          </a:gdLst>
                          <a:ahLst/>
                          <a:cxnLst>
                            <a:cxn ang="0">
                              <a:pos x="T0" y="T1"/>
                            </a:cxn>
                            <a:cxn ang="0">
                              <a:pos x="T2" y="T3"/>
                            </a:cxn>
                            <a:cxn ang="0">
                              <a:pos x="T4" y="T5"/>
                            </a:cxn>
                            <a:cxn ang="0">
                              <a:pos x="T6" y="T7"/>
                            </a:cxn>
                            <a:cxn ang="0">
                              <a:pos x="T8" y="T9"/>
                            </a:cxn>
                          </a:cxnLst>
                          <a:rect l="0" t="0" r="r" b="b"/>
                          <a:pathLst>
                            <a:path w="189" h="159">
                              <a:moveTo>
                                <a:pt x="181" y="0"/>
                              </a:moveTo>
                              <a:lnTo>
                                <a:pt x="0" y="0"/>
                              </a:lnTo>
                              <a:lnTo>
                                <a:pt x="6" y="158"/>
                              </a:lnTo>
                              <a:lnTo>
                                <a:pt x="188" y="151"/>
                              </a:lnTo>
                              <a:lnTo>
                                <a:pt x="181" y="0"/>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76314" name="Line 538">
                    <a:extLst>
                      <a:ext uri="{FF2B5EF4-FFF2-40B4-BE49-F238E27FC236}">
                        <a16:creationId xmlns:a16="http://schemas.microsoft.com/office/drawing/2014/main" id="{8F100376-7346-E006-2DDE-CC979E06115E}"/>
                      </a:ext>
                    </a:extLst>
                  </p:cNvPr>
                  <p:cNvSpPr>
                    <a:spLocks noChangeShapeType="1"/>
                  </p:cNvSpPr>
                  <p:nvPr/>
                </p:nvSpPr>
                <p:spPr bwMode="auto">
                  <a:xfrm flipH="1">
                    <a:off x="454" y="1740"/>
                    <a:ext cx="1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315" name="Line 539">
                    <a:extLst>
                      <a:ext uri="{FF2B5EF4-FFF2-40B4-BE49-F238E27FC236}">
                        <a16:creationId xmlns:a16="http://schemas.microsoft.com/office/drawing/2014/main" id="{052AE929-65C5-CDBB-CB8D-E99E8FCCEA41}"/>
                      </a:ext>
                    </a:extLst>
                  </p:cNvPr>
                  <p:cNvSpPr>
                    <a:spLocks noChangeShapeType="1"/>
                  </p:cNvSpPr>
                  <p:nvPr/>
                </p:nvSpPr>
                <p:spPr bwMode="auto">
                  <a:xfrm flipH="1">
                    <a:off x="454" y="1740"/>
                    <a:ext cx="1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6316" name="Group 540">
                  <a:extLst>
                    <a:ext uri="{FF2B5EF4-FFF2-40B4-BE49-F238E27FC236}">
                      <a16:creationId xmlns:a16="http://schemas.microsoft.com/office/drawing/2014/main" id="{B414AF16-044B-FE5F-2190-CCF85BDC2E3E}"/>
                    </a:ext>
                  </a:extLst>
                </p:cNvPr>
                <p:cNvGrpSpPr>
                  <a:grpSpLocks/>
                </p:cNvGrpSpPr>
                <p:nvPr/>
              </p:nvGrpSpPr>
              <p:grpSpPr bwMode="auto">
                <a:xfrm>
                  <a:off x="396" y="1855"/>
                  <a:ext cx="440" cy="104"/>
                  <a:chOff x="396" y="1855"/>
                  <a:chExt cx="440" cy="104"/>
                </a:xfrm>
              </p:grpSpPr>
              <p:sp>
                <p:nvSpPr>
                  <p:cNvPr id="76317" name="Freeform 541">
                    <a:extLst>
                      <a:ext uri="{FF2B5EF4-FFF2-40B4-BE49-F238E27FC236}">
                        <a16:creationId xmlns:a16="http://schemas.microsoft.com/office/drawing/2014/main" id="{0EB1D0A8-D08C-93A6-C791-AF6850E28198}"/>
                      </a:ext>
                    </a:extLst>
                  </p:cNvPr>
                  <p:cNvSpPr>
                    <a:spLocks/>
                  </p:cNvSpPr>
                  <p:nvPr/>
                </p:nvSpPr>
                <p:spPr bwMode="auto">
                  <a:xfrm>
                    <a:off x="429" y="1889"/>
                    <a:ext cx="105" cy="43"/>
                  </a:xfrm>
                  <a:custGeom>
                    <a:avLst/>
                    <a:gdLst>
                      <a:gd name="T0" fmla="*/ 60 w 105"/>
                      <a:gd name="T1" fmla="*/ 0 h 43"/>
                      <a:gd name="T2" fmla="*/ 85 w 105"/>
                      <a:gd name="T3" fmla="*/ 24 h 43"/>
                      <a:gd name="T4" fmla="*/ 104 w 105"/>
                      <a:gd name="T5" fmla="*/ 36 h 43"/>
                      <a:gd name="T6" fmla="*/ 36 w 105"/>
                      <a:gd name="T7" fmla="*/ 42 h 43"/>
                      <a:gd name="T8" fmla="*/ 24 w 105"/>
                      <a:gd name="T9" fmla="*/ 30 h 43"/>
                      <a:gd name="T10" fmla="*/ 0 w 105"/>
                      <a:gd name="T11" fmla="*/ 5 h 43"/>
                      <a:gd name="T12" fmla="*/ 60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60" y="0"/>
                        </a:moveTo>
                        <a:lnTo>
                          <a:pt x="85" y="24"/>
                        </a:lnTo>
                        <a:lnTo>
                          <a:pt x="104" y="36"/>
                        </a:lnTo>
                        <a:lnTo>
                          <a:pt x="36" y="42"/>
                        </a:lnTo>
                        <a:lnTo>
                          <a:pt x="24" y="30"/>
                        </a:lnTo>
                        <a:lnTo>
                          <a:pt x="0" y="5"/>
                        </a:lnTo>
                        <a:lnTo>
                          <a:pt x="60"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18" name="Freeform 542">
                    <a:extLst>
                      <a:ext uri="{FF2B5EF4-FFF2-40B4-BE49-F238E27FC236}">
                        <a16:creationId xmlns:a16="http://schemas.microsoft.com/office/drawing/2014/main" id="{ED96C252-A93F-AA18-DB9A-3593467715D9}"/>
                      </a:ext>
                    </a:extLst>
                  </p:cNvPr>
                  <p:cNvSpPr>
                    <a:spLocks/>
                  </p:cNvSpPr>
                  <p:nvPr/>
                </p:nvSpPr>
                <p:spPr bwMode="auto">
                  <a:xfrm>
                    <a:off x="429" y="1889"/>
                    <a:ext cx="105" cy="43"/>
                  </a:xfrm>
                  <a:custGeom>
                    <a:avLst/>
                    <a:gdLst>
                      <a:gd name="T0" fmla="*/ 60 w 105"/>
                      <a:gd name="T1" fmla="*/ 0 h 43"/>
                      <a:gd name="T2" fmla="*/ 85 w 105"/>
                      <a:gd name="T3" fmla="*/ 24 h 43"/>
                      <a:gd name="T4" fmla="*/ 104 w 105"/>
                      <a:gd name="T5" fmla="*/ 36 h 43"/>
                      <a:gd name="T6" fmla="*/ 36 w 105"/>
                      <a:gd name="T7" fmla="*/ 42 h 43"/>
                      <a:gd name="T8" fmla="*/ 24 w 105"/>
                      <a:gd name="T9" fmla="*/ 30 h 43"/>
                      <a:gd name="T10" fmla="*/ 0 w 105"/>
                      <a:gd name="T11" fmla="*/ 5 h 43"/>
                      <a:gd name="T12" fmla="*/ 60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60" y="0"/>
                        </a:moveTo>
                        <a:lnTo>
                          <a:pt x="85" y="24"/>
                        </a:lnTo>
                        <a:lnTo>
                          <a:pt x="104" y="36"/>
                        </a:lnTo>
                        <a:lnTo>
                          <a:pt x="36" y="42"/>
                        </a:lnTo>
                        <a:lnTo>
                          <a:pt x="24" y="30"/>
                        </a:lnTo>
                        <a:lnTo>
                          <a:pt x="0" y="5"/>
                        </a:lnTo>
                        <a:lnTo>
                          <a:pt x="60"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319" name="Group 543">
                    <a:extLst>
                      <a:ext uri="{FF2B5EF4-FFF2-40B4-BE49-F238E27FC236}">
                        <a16:creationId xmlns:a16="http://schemas.microsoft.com/office/drawing/2014/main" id="{70CF2C82-8ED0-A0B8-B587-05AAD9A33E4B}"/>
                      </a:ext>
                    </a:extLst>
                  </p:cNvPr>
                  <p:cNvGrpSpPr>
                    <a:grpSpLocks/>
                  </p:cNvGrpSpPr>
                  <p:nvPr/>
                </p:nvGrpSpPr>
                <p:grpSpPr bwMode="auto">
                  <a:xfrm>
                    <a:off x="396" y="1855"/>
                    <a:ext cx="440" cy="104"/>
                    <a:chOff x="396" y="1855"/>
                    <a:chExt cx="440" cy="104"/>
                  </a:xfrm>
                </p:grpSpPr>
                <p:sp>
                  <p:nvSpPr>
                    <p:cNvPr id="76320" name="Freeform 544">
                      <a:extLst>
                        <a:ext uri="{FF2B5EF4-FFF2-40B4-BE49-F238E27FC236}">
                          <a16:creationId xmlns:a16="http://schemas.microsoft.com/office/drawing/2014/main" id="{B27D96E1-EEF7-3A0A-DB10-55328FBC590D}"/>
                        </a:ext>
                      </a:extLst>
                    </p:cNvPr>
                    <p:cNvSpPr>
                      <a:spLocks/>
                    </p:cNvSpPr>
                    <p:nvPr/>
                  </p:nvSpPr>
                  <p:spPr bwMode="auto">
                    <a:xfrm>
                      <a:off x="448" y="1896"/>
                      <a:ext cx="388" cy="63"/>
                    </a:xfrm>
                    <a:custGeom>
                      <a:avLst/>
                      <a:gdLst>
                        <a:gd name="T0" fmla="*/ 387 w 388"/>
                        <a:gd name="T1" fmla="*/ 0 h 63"/>
                        <a:gd name="T2" fmla="*/ 387 w 388"/>
                        <a:gd name="T3" fmla="*/ 18 h 63"/>
                        <a:gd name="T4" fmla="*/ 0 w 388"/>
                        <a:gd name="T5" fmla="*/ 62 h 63"/>
                        <a:gd name="T6" fmla="*/ 6 w 388"/>
                        <a:gd name="T7" fmla="*/ 43 h 63"/>
                        <a:gd name="T8" fmla="*/ 387 w 388"/>
                        <a:gd name="T9" fmla="*/ 0 h 63"/>
                      </a:gdLst>
                      <a:ahLst/>
                      <a:cxnLst>
                        <a:cxn ang="0">
                          <a:pos x="T0" y="T1"/>
                        </a:cxn>
                        <a:cxn ang="0">
                          <a:pos x="T2" y="T3"/>
                        </a:cxn>
                        <a:cxn ang="0">
                          <a:pos x="T4" y="T5"/>
                        </a:cxn>
                        <a:cxn ang="0">
                          <a:pos x="T6" y="T7"/>
                        </a:cxn>
                        <a:cxn ang="0">
                          <a:pos x="T8" y="T9"/>
                        </a:cxn>
                      </a:cxnLst>
                      <a:rect l="0" t="0" r="r" b="b"/>
                      <a:pathLst>
                        <a:path w="388" h="63">
                          <a:moveTo>
                            <a:pt x="387" y="0"/>
                          </a:moveTo>
                          <a:lnTo>
                            <a:pt x="387" y="18"/>
                          </a:lnTo>
                          <a:lnTo>
                            <a:pt x="0" y="62"/>
                          </a:lnTo>
                          <a:lnTo>
                            <a:pt x="6" y="43"/>
                          </a:lnTo>
                          <a:lnTo>
                            <a:pt x="387"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21" name="Freeform 545">
                      <a:extLst>
                        <a:ext uri="{FF2B5EF4-FFF2-40B4-BE49-F238E27FC236}">
                          <a16:creationId xmlns:a16="http://schemas.microsoft.com/office/drawing/2014/main" id="{6B098579-338A-ED12-26A2-CD968E967BDB}"/>
                        </a:ext>
                      </a:extLst>
                    </p:cNvPr>
                    <p:cNvSpPr>
                      <a:spLocks/>
                    </p:cNvSpPr>
                    <p:nvPr/>
                  </p:nvSpPr>
                  <p:spPr bwMode="auto">
                    <a:xfrm>
                      <a:off x="448" y="1896"/>
                      <a:ext cx="388" cy="63"/>
                    </a:xfrm>
                    <a:custGeom>
                      <a:avLst/>
                      <a:gdLst>
                        <a:gd name="T0" fmla="*/ 387 w 388"/>
                        <a:gd name="T1" fmla="*/ 0 h 63"/>
                        <a:gd name="T2" fmla="*/ 387 w 388"/>
                        <a:gd name="T3" fmla="*/ 18 h 63"/>
                        <a:gd name="T4" fmla="*/ 0 w 388"/>
                        <a:gd name="T5" fmla="*/ 62 h 63"/>
                        <a:gd name="T6" fmla="*/ 6 w 388"/>
                        <a:gd name="T7" fmla="*/ 43 h 63"/>
                        <a:gd name="T8" fmla="*/ 387 w 388"/>
                        <a:gd name="T9" fmla="*/ 0 h 63"/>
                      </a:gdLst>
                      <a:ahLst/>
                      <a:cxnLst>
                        <a:cxn ang="0">
                          <a:pos x="T0" y="T1"/>
                        </a:cxn>
                        <a:cxn ang="0">
                          <a:pos x="T2" y="T3"/>
                        </a:cxn>
                        <a:cxn ang="0">
                          <a:pos x="T4" y="T5"/>
                        </a:cxn>
                        <a:cxn ang="0">
                          <a:pos x="T6" y="T7"/>
                        </a:cxn>
                        <a:cxn ang="0">
                          <a:pos x="T8" y="T9"/>
                        </a:cxn>
                      </a:cxnLst>
                      <a:rect l="0" t="0" r="r" b="b"/>
                      <a:pathLst>
                        <a:path w="388" h="63">
                          <a:moveTo>
                            <a:pt x="387" y="0"/>
                          </a:moveTo>
                          <a:lnTo>
                            <a:pt x="387" y="18"/>
                          </a:lnTo>
                          <a:lnTo>
                            <a:pt x="0" y="62"/>
                          </a:lnTo>
                          <a:lnTo>
                            <a:pt x="6" y="43"/>
                          </a:lnTo>
                          <a:lnTo>
                            <a:pt x="387"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22" name="Freeform 546">
                      <a:extLst>
                        <a:ext uri="{FF2B5EF4-FFF2-40B4-BE49-F238E27FC236}">
                          <a16:creationId xmlns:a16="http://schemas.microsoft.com/office/drawing/2014/main" id="{E2C6FC3B-624D-B56E-AD2F-D4F50CE24DEB}"/>
                        </a:ext>
                      </a:extLst>
                    </p:cNvPr>
                    <p:cNvSpPr>
                      <a:spLocks/>
                    </p:cNvSpPr>
                    <p:nvPr/>
                  </p:nvSpPr>
                  <p:spPr bwMode="auto">
                    <a:xfrm>
                      <a:off x="396" y="1889"/>
                      <a:ext cx="55" cy="70"/>
                    </a:xfrm>
                    <a:custGeom>
                      <a:avLst/>
                      <a:gdLst>
                        <a:gd name="T0" fmla="*/ 54 w 55"/>
                        <a:gd name="T1" fmla="*/ 50 h 70"/>
                        <a:gd name="T2" fmla="*/ 54 w 55"/>
                        <a:gd name="T3" fmla="*/ 69 h 70"/>
                        <a:gd name="T4" fmla="*/ 30 w 55"/>
                        <a:gd name="T5" fmla="*/ 50 h 70"/>
                        <a:gd name="T6" fmla="*/ 18 w 55"/>
                        <a:gd name="T7" fmla="*/ 43 h 70"/>
                        <a:gd name="T8" fmla="*/ 0 w 55"/>
                        <a:gd name="T9" fmla="*/ 18 h 70"/>
                        <a:gd name="T10" fmla="*/ 0 w 55"/>
                        <a:gd name="T11" fmla="*/ 0 h 70"/>
                        <a:gd name="T12" fmla="*/ 30 w 55"/>
                        <a:gd name="T13" fmla="*/ 31 h 70"/>
                        <a:gd name="T14" fmla="*/ 54 w 55"/>
                        <a:gd name="T15" fmla="*/ 5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70">
                          <a:moveTo>
                            <a:pt x="54" y="50"/>
                          </a:moveTo>
                          <a:lnTo>
                            <a:pt x="54" y="69"/>
                          </a:lnTo>
                          <a:lnTo>
                            <a:pt x="30" y="50"/>
                          </a:lnTo>
                          <a:lnTo>
                            <a:pt x="18" y="43"/>
                          </a:lnTo>
                          <a:lnTo>
                            <a:pt x="0" y="18"/>
                          </a:lnTo>
                          <a:lnTo>
                            <a:pt x="0" y="0"/>
                          </a:lnTo>
                          <a:lnTo>
                            <a:pt x="30" y="31"/>
                          </a:lnTo>
                          <a:lnTo>
                            <a:pt x="54" y="5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23" name="Freeform 547">
                      <a:extLst>
                        <a:ext uri="{FF2B5EF4-FFF2-40B4-BE49-F238E27FC236}">
                          <a16:creationId xmlns:a16="http://schemas.microsoft.com/office/drawing/2014/main" id="{0F78C276-CD4B-7DDC-2239-1419B2D66F8F}"/>
                        </a:ext>
                      </a:extLst>
                    </p:cNvPr>
                    <p:cNvSpPr>
                      <a:spLocks/>
                    </p:cNvSpPr>
                    <p:nvPr/>
                  </p:nvSpPr>
                  <p:spPr bwMode="auto">
                    <a:xfrm>
                      <a:off x="396" y="1889"/>
                      <a:ext cx="55" cy="70"/>
                    </a:xfrm>
                    <a:custGeom>
                      <a:avLst/>
                      <a:gdLst>
                        <a:gd name="T0" fmla="*/ 54 w 55"/>
                        <a:gd name="T1" fmla="*/ 50 h 70"/>
                        <a:gd name="T2" fmla="*/ 54 w 55"/>
                        <a:gd name="T3" fmla="*/ 69 h 70"/>
                        <a:gd name="T4" fmla="*/ 30 w 55"/>
                        <a:gd name="T5" fmla="*/ 50 h 70"/>
                        <a:gd name="T6" fmla="*/ 18 w 55"/>
                        <a:gd name="T7" fmla="*/ 43 h 70"/>
                        <a:gd name="T8" fmla="*/ 0 w 55"/>
                        <a:gd name="T9" fmla="*/ 18 h 70"/>
                        <a:gd name="T10" fmla="*/ 0 w 55"/>
                        <a:gd name="T11" fmla="*/ 0 h 70"/>
                        <a:gd name="T12" fmla="*/ 30 w 55"/>
                        <a:gd name="T13" fmla="*/ 31 h 70"/>
                        <a:gd name="T14" fmla="*/ 54 w 55"/>
                        <a:gd name="T15" fmla="*/ 5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70">
                          <a:moveTo>
                            <a:pt x="54" y="50"/>
                          </a:moveTo>
                          <a:lnTo>
                            <a:pt x="54" y="69"/>
                          </a:lnTo>
                          <a:lnTo>
                            <a:pt x="30" y="50"/>
                          </a:lnTo>
                          <a:lnTo>
                            <a:pt x="18" y="43"/>
                          </a:lnTo>
                          <a:lnTo>
                            <a:pt x="0" y="18"/>
                          </a:lnTo>
                          <a:lnTo>
                            <a:pt x="0" y="0"/>
                          </a:lnTo>
                          <a:lnTo>
                            <a:pt x="30" y="31"/>
                          </a:lnTo>
                          <a:lnTo>
                            <a:pt x="54" y="5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24" name="Line 548">
                      <a:extLst>
                        <a:ext uri="{FF2B5EF4-FFF2-40B4-BE49-F238E27FC236}">
                          <a16:creationId xmlns:a16="http://schemas.microsoft.com/office/drawing/2014/main" id="{F0C7BB32-A900-FF37-F71F-85A3C0B7ED4B}"/>
                        </a:ext>
                      </a:extLst>
                    </p:cNvPr>
                    <p:cNvSpPr>
                      <a:spLocks noChangeShapeType="1"/>
                    </p:cNvSpPr>
                    <p:nvPr/>
                  </p:nvSpPr>
                  <p:spPr bwMode="auto">
                    <a:xfrm flipH="1">
                      <a:off x="448" y="1902"/>
                      <a:ext cx="385" cy="48"/>
                    </a:xfrm>
                    <a:prstGeom prst="line">
                      <a:avLst/>
                    </a:prstGeom>
                    <a:noFill/>
                    <a:ln w="12700">
                      <a:solidFill>
                        <a:srgbClr val="7F7F7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6325" name="Group 549">
                      <a:extLst>
                        <a:ext uri="{FF2B5EF4-FFF2-40B4-BE49-F238E27FC236}">
                          <a16:creationId xmlns:a16="http://schemas.microsoft.com/office/drawing/2014/main" id="{60C51423-437E-A3E5-B2C3-3FB743D6EF4B}"/>
                        </a:ext>
                      </a:extLst>
                    </p:cNvPr>
                    <p:cNvGrpSpPr>
                      <a:grpSpLocks/>
                    </p:cNvGrpSpPr>
                    <p:nvPr/>
                  </p:nvGrpSpPr>
                  <p:grpSpPr bwMode="auto">
                    <a:xfrm>
                      <a:off x="442" y="1855"/>
                      <a:ext cx="368" cy="81"/>
                      <a:chOff x="442" y="1855"/>
                      <a:chExt cx="368" cy="81"/>
                    </a:xfrm>
                  </p:grpSpPr>
                  <p:sp>
                    <p:nvSpPr>
                      <p:cNvPr id="76326" name="Freeform 550">
                        <a:extLst>
                          <a:ext uri="{FF2B5EF4-FFF2-40B4-BE49-F238E27FC236}">
                            <a16:creationId xmlns:a16="http://schemas.microsoft.com/office/drawing/2014/main" id="{BEAE62C4-51F8-DBA3-F70D-35539F0A1B12}"/>
                          </a:ext>
                        </a:extLst>
                      </p:cNvPr>
                      <p:cNvSpPr>
                        <a:spLocks/>
                      </p:cNvSpPr>
                      <p:nvPr/>
                    </p:nvSpPr>
                    <p:spPr bwMode="auto">
                      <a:xfrm>
                        <a:off x="525" y="1862"/>
                        <a:ext cx="285" cy="57"/>
                      </a:xfrm>
                      <a:custGeom>
                        <a:avLst/>
                        <a:gdLst>
                          <a:gd name="T0" fmla="*/ 234 w 285"/>
                          <a:gd name="T1" fmla="*/ 0 h 57"/>
                          <a:gd name="T2" fmla="*/ 264 w 285"/>
                          <a:gd name="T3" fmla="*/ 24 h 57"/>
                          <a:gd name="T4" fmla="*/ 284 w 285"/>
                          <a:gd name="T5" fmla="*/ 31 h 57"/>
                          <a:gd name="T6" fmla="*/ 44 w 285"/>
                          <a:gd name="T7" fmla="*/ 56 h 57"/>
                          <a:gd name="T8" fmla="*/ 24 w 285"/>
                          <a:gd name="T9" fmla="*/ 43 h 57"/>
                          <a:gd name="T10" fmla="*/ 0 w 285"/>
                          <a:gd name="T11" fmla="*/ 24 h 57"/>
                          <a:gd name="T12" fmla="*/ 234 w 285"/>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285" h="57">
                            <a:moveTo>
                              <a:pt x="234" y="0"/>
                            </a:moveTo>
                            <a:lnTo>
                              <a:pt x="264" y="24"/>
                            </a:lnTo>
                            <a:lnTo>
                              <a:pt x="284" y="31"/>
                            </a:lnTo>
                            <a:lnTo>
                              <a:pt x="44" y="56"/>
                            </a:lnTo>
                            <a:lnTo>
                              <a:pt x="24" y="43"/>
                            </a:lnTo>
                            <a:lnTo>
                              <a:pt x="0" y="24"/>
                            </a:lnTo>
                            <a:lnTo>
                              <a:pt x="234"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27" name="Freeform 551">
                        <a:extLst>
                          <a:ext uri="{FF2B5EF4-FFF2-40B4-BE49-F238E27FC236}">
                            <a16:creationId xmlns:a16="http://schemas.microsoft.com/office/drawing/2014/main" id="{C5A11092-2E76-FA0A-F66E-3E1009FA69B6}"/>
                          </a:ext>
                        </a:extLst>
                      </p:cNvPr>
                      <p:cNvSpPr>
                        <a:spLocks/>
                      </p:cNvSpPr>
                      <p:nvPr/>
                    </p:nvSpPr>
                    <p:spPr bwMode="auto">
                      <a:xfrm>
                        <a:off x="525" y="1862"/>
                        <a:ext cx="285" cy="57"/>
                      </a:xfrm>
                      <a:custGeom>
                        <a:avLst/>
                        <a:gdLst>
                          <a:gd name="T0" fmla="*/ 234 w 285"/>
                          <a:gd name="T1" fmla="*/ 0 h 57"/>
                          <a:gd name="T2" fmla="*/ 264 w 285"/>
                          <a:gd name="T3" fmla="*/ 24 h 57"/>
                          <a:gd name="T4" fmla="*/ 284 w 285"/>
                          <a:gd name="T5" fmla="*/ 31 h 57"/>
                          <a:gd name="T6" fmla="*/ 44 w 285"/>
                          <a:gd name="T7" fmla="*/ 56 h 57"/>
                          <a:gd name="T8" fmla="*/ 24 w 285"/>
                          <a:gd name="T9" fmla="*/ 43 h 57"/>
                          <a:gd name="T10" fmla="*/ 0 w 285"/>
                          <a:gd name="T11" fmla="*/ 24 h 57"/>
                          <a:gd name="T12" fmla="*/ 234 w 285"/>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285" h="57">
                            <a:moveTo>
                              <a:pt x="234" y="0"/>
                            </a:moveTo>
                            <a:lnTo>
                              <a:pt x="264" y="24"/>
                            </a:lnTo>
                            <a:lnTo>
                              <a:pt x="284" y="31"/>
                            </a:lnTo>
                            <a:lnTo>
                              <a:pt x="44" y="56"/>
                            </a:lnTo>
                            <a:lnTo>
                              <a:pt x="24" y="43"/>
                            </a:lnTo>
                            <a:lnTo>
                              <a:pt x="0" y="24"/>
                            </a:lnTo>
                            <a:lnTo>
                              <a:pt x="234"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328" name="Group 552">
                        <a:extLst>
                          <a:ext uri="{FF2B5EF4-FFF2-40B4-BE49-F238E27FC236}">
                            <a16:creationId xmlns:a16="http://schemas.microsoft.com/office/drawing/2014/main" id="{84C55A86-1741-2642-1696-4BC37E294BEF}"/>
                          </a:ext>
                        </a:extLst>
                      </p:cNvPr>
                      <p:cNvGrpSpPr>
                        <a:grpSpLocks/>
                      </p:cNvGrpSpPr>
                      <p:nvPr/>
                    </p:nvGrpSpPr>
                    <p:grpSpPr bwMode="auto">
                      <a:xfrm>
                        <a:off x="442" y="1855"/>
                        <a:ext cx="366" cy="81"/>
                        <a:chOff x="442" y="1855"/>
                        <a:chExt cx="366" cy="81"/>
                      </a:xfrm>
                    </p:grpSpPr>
                    <p:grpSp>
                      <p:nvGrpSpPr>
                        <p:cNvPr id="76329" name="Group 553">
                          <a:extLst>
                            <a:ext uri="{FF2B5EF4-FFF2-40B4-BE49-F238E27FC236}">
                              <a16:creationId xmlns:a16="http://schemas.microsoft.com/office/drawing/2014/main" id="{A2902FC7-94F9-D4C6-601E-74338DB88B6C}"/>
                            </a:ext>
                          </a:extLst>
                        </p:cNvPr>
                        <p:cNvGrpSpPr>
                          <a:grpSpLocks/>
                        </p:cNvGrpSpPr>
                        <p:nvPr/>
                      </p:nvGrpSpPr>
                      <p:grpSpPr bwMode="auto">
                        <a:xfrm>
                          <a:off x="532" y="1855"/>
                          <a:ext cx="263" cy="68"/>
                          <a:chOff x="532" y="1855"/>
                          <a:chExt cx="263" cy="68"/>
                        </a:xfrm>
                      </p:grpSpPr>
                      <p:grpSp>
                        <p:nvGrpSpPr>
                          <p:cNvPr id="76330" name="Group 554">
                            <a:extLst>
                              <a:ext uri="{FF2B5EF4-FFF2-40B4-BE49-F238E27FC236}">
                                <a16:creationId xmlns:a16="http://schemas.microsoft.com/office/drawing/2014/main" id="{C1E58815-0F17-DCE4-AB87-6EAB65FBC8FE}"/>
                              </a:ext>
                            </a:extLst>
                          </p:cNvPr>
                          <p:cNvGrpSpPr>
                            <a:grpSpLocks/>
                          </p:cNvGrpSpPr>
                          <p:nvPr/>
                        </p:nvGrpSpPr>
                        <p:grpSpPr bwMode="auto">
                          <a:xfrm>
                            <a:off x="744" y="1855"/>
                            <a:ext cx="51" cy="47"/>
                            <a:chOff x="744" y="1855"/>
                            <a:chExt cx="51" cy="47"/>
                          </a:xfrm>
                        </p:grpSpPr>
                        <p:sp>
                          <p:nvSpPr>
                            <p:cNvPr id="76331" name="Line 555">
                              <a:extLst>
                                <a:ext uri="{FF2B5EF4-FFF2-40B4-BE49-F238E27FC236}">
                                  <a16:creationId xmlns:a16="http://schemas.microsoft.com/office/drawing/2014/main" id="{D2616817-58E4-BCED-6590-385A51947DF4}"/>
                                </a:ext>
                              </a:extLst>
                            </p:cNvPr>
                            <p:cNvSpPr>
                              <a:spLocks noChangeShapeType="1"/>
                            </p:cNvSpPr>
                            <p:nvPr/>
                          </p:nvSpPr>
                          <p:spPr bwMode="auto">
                            <a:xfrm flipH="1" flipV="1">
                              <a:off x="783" y="1889"/>
                              <a:ext cx="12" cy="13"/>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332" name="Line 556">
                              <a:extLst>
                                <a:ext uri="{FF2B5EF4-FFF2-40B4-BE49-F238E27FC236}">
                                  <a16:creationId xmlns:a16="http://schemas.microsoft.com/office/drawing/2014/main" id="{2C9C74B1-9C82-1ACE-5227-D9B56516FABC}"/>
                                </a:ext>
                              </a:extLst>
                            </p:cNvPr>
                            <p:cNvSpPr>
                              <a:spLocks noChangeShapeType="1"/>
                            </p:cNvSpPr>
                            <p:nvPr/>
                          </p:nvSpPr>
                          <p:spPr bwMode="auto">
                            <a:xfrm flipH="1" flipV="1">
                              <a:off x="744" y="1855"/>
                              <a:ext cx="39" cy="34"/>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6333" name="Group 557">
                            <a:extLst>
                              <a:ext uri="{FF2B5EF4-FFF2-40B4-BE49-F238E27FC236}">
                                <a16:creationId xmlns:a16="http://schemas.microsoft.com/office/drawing/2014/main" id="{35C55F89-9C14-9D3A-9C55-3829DF5BEDEC}"/>
                              </a:ext>
                            </a:extLst>
                          </p:cNvPr>
                          <p:cNvGrpSpPr>
                            <a:grpSpLocks/>
                          </p:cNvGrpSpPr>
                          <p:nvPr/>
                        </p:nvGrpSpPr>
                        <p:grpSpPr bwMode="auto">
                          <a:xfrm>
                            <a:off x="718" y="1862"/>
                            <a:ext cx="58" cy="40"/>
                            <a:chOff x="718" y="1862"/>
                            <a:chExt cx="58" cy="40"/>
                          </a:xfrm>
                        </p:grpSpPr>
                        <p:sp>
                          <p:nvSpPr>
                            <p:cNvPr id="76334" name="Line 558">
                              <a:extLst>
                                <a:ext uri="{FF2B5EF4-FFF2-40B4-BE49-F238E27FC236}">
                                  <a16:creationId xmlns:a16="http://schemas.microsoft.com/office/drawing/2014/main" id="{A56FC109-8462-1C27-E067-9A92EA2DC6D6}"/>
                                </a:ext>
                              </a:extLst>
                            </p:cNvPr>
                            <p:cNvSpPr>
                              <a:spLocks noChangeShapeType="1"/>
                            </p:cNvSpPr>
                            <p:nvPr/>
                          </p:nvSpPr>
                          <p:spPr bwMode="auto">
                            <a:xfrm flipH="1" flipV="1">
                              <a:off x="757" y="1889"/>
                              <a:ext cx="19" cy="13"/>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335" name="Line 559">
                              <a:extLst>
                                <a:ext uri="{FF2B5EF4-FFF2-40B4-BE49-F238E27FC236}">
                                  <a16:creationId xmlns:a16="http://schemas.microsoft.com/office/drawing/2014/main" id="{CB77E80F-C5A5-589A-94B0-1BFC6B1F96D4}"/>
                                </a:ext>
                              </a:extLst>
                            </p:cNvPr>
                            <p:cNvSpPr>
                              <a:spLocks noChangeShapeType="1"/>
                            </p:cNvSpPr>
                            <p:nvPr/>
                          </p:nvSpPr>
                          <p:spPr bwMode="auto">
                            <a:xfrm flipH="1" flipV="1">
                              <a:off x="718" y="1862"/>
                              <a:ext cx="39" cy="27"/>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6336" name="Group 560">
                            <a:extLst>
                              <a:ext uri="{FF2B5EF4-FFF2-40B4-BE49-F238E27FC236}">
                                <a16:creationId xmlns:a16="http://schemas.microsoft.com/office/drawing/2014/main" id="{F6C17A95-172C-AC8C-71E1-DDC6EA8B6338}"/>
                              </a:ext>
                            </a:extLst>
                          </p:cNvPr>
                          <p:cNvGrpSpPr>
                            <a:grpSpLocks/>
                          </p:cNvGrpSpPr>
                          <p:nvPr/>
                        </p:nvGrpSpPr>
                        <p:grpSpPr bwMode="auto">
                          <a:xfrm>
                            <a:off x="699" y="1862"/>
                            <a:ext cx="58" cy="40"/>
                            <a:chOff x="699" y="1862"/>
                            <a:chExt cx="58" cy="40"/>
                          </a:xfrm>
                        </p:grpSpPr>
                        <p:sp>
                          <p:nvSpPr>
                            <p:cNvPr id="76337" name="Line 561">
                              <a:extLst>
                                <a:ext uri="{FF2B5EF4-FFF2-40B4-BE49-F238E27FC236}">
                                  <a16:creationId xmlns:a16="http://schemas.microsoft.com/office/drawing/2014/main" id="{F7C95965-2E9E-9215-C28B-DC16A3F24F06}"/>
                                </a:ext>
                              </a:extLst>
                            </p:cNvPr>
                            <p:cNvSpPr>
                              <a:spLocks noChangeShapeType="1"/>
                            </p:cNvSpPr>
                            <p:nvPr/>
                          </p:nvSpPr>
                          <p:spPr bwMode="auto">
                            <a:xfrm flipH="1" flipV="1">
                              <a:off x="738" y="1896"/>
                              <a:ext cx="19" cy="6"/>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338" name="Line 562">
                              <a:extLst>
                                <a:ext uri="{FF2B5EF4-FFF2-40B4-BE49-F238E27FC236}">
                                  <a16:creationId xmlns:a16="http://schemas.microsoft.com/office/drawing/2014/main" id="{BEE72B03-A8FC-EAB7-F9A1-D80F0C5A0ADA}"/>
                                </a:ext>
                              </a:extLst>
                            </p:cNvPr>
                            <p:cNvSpPr>
                              <a:spLocks noChangeShapeType="1"/>
                            </p:cNvSpPr>
                            <p:nvPr/>
                          </p:nvSpPr>
                          <p:spPr bwMode="auto">
                            <a:xfrm flipH="1" flipV="1">
                              <a:off x="699" y="1862"/>
                              <a:ext cx="39" cy="34"/>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6339" name="Group 563">
                            <a:extLst>
                              <a:ext uri="{FF2B5EF4-FFF2-40B4-BE49-F238E27FC236}">
                                <a16:creationId xmlns:a16="http://schemas.microsoft.com/office/drawing/2014/main" id="{EBD3775F-0A38-EA58-303B-57D8F2126115}"/>
                              </a:ext>
                            </a:extLst>
                          </p:cNvPr>
                          <p:cNvGrpSpPr>
                            <a:grpSpLocks/>
                          </p:cNvGrpSpPr>
                          <p:nvPr/>
                        </p:nvGrpSpPr>
                        <p:grpSpPr bwMode="auto">
                          <a:xfrm>
                            <a:off x="680" y="1862"/>
                            <a:ext cx="58" cy="47"/>
                            <a:chOff x="680" y="1862"/>
                            <a:chExt cx="58" cy="47"/>
                          </a:xfrm>
                        </p:grpSpPr>
                        <p:sp>
                          <p:nvSpPr>
                            <p:cNvPr id="76340" name="Line 564">
                              <a:extLst>
                                <a:ext uri="{FF2B5EF4-FFF2-40B4-BE49-F238E27FC236}">
                                  <a16:creationId xmlns:a16="http://schemas.microsoft.com/office/drawing/2014/main" id="{1A863C17-A064-562E-7581-3CFB4C61C2E9}"/>
                                </a:ext>
                              </a:extLst>
                            </p:cNvPr>
                            <p:cNvSpPr>
                              <a:spLocks noChangeShapeType="1"/>
                            </p:cNvSpPr>
                            <p:nvPr/>
                          </p:nvSpPr>
                          <p:spPr bwMode="auto">
                            <a:xfrm flipH="1" flipV="1">
                              <a:off x="718" y="1896"/>
                              <a:ext cx="20" cy="13"/>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341" name="Line 565">
                              <a:extLst>
                                <a:ext uri="{FF2B5EF4-FFF2-40B4-BE49-F238E27FC236}">
                                  <a16:creationId xmlns:a16="http://schemas.microsoft.com/office/drawing/2014/main" id="{75EAF778-96FF-24C9-C9C3-FAD58E0EC058}"/>
                                </a:ext>
                              </a:extLst>
                            </p:cNvPr>
                            <p:cNvSpPr>
                              <a:spLocks noChangeShapeType="1"/>
                            </p:cNvSpPr>
                            <p:nvPr/>
                          </p:nvSpPr>
                          <p:spPr bwMode="auto">
                            <a:xfrm flipH="1" flipV="1">
                              <a:off x="680" y="1862"/>
                              <a:ext cx="38" cy="34"/>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6342" name="Group 566">
                            <a:extLst>
                              <a:ext uri="{FF2B5EF4-FFF2-40B4-BE49-F238E27FC236}">
                                <a16:creationId xmlns:a16="http://schemas.microsoft.com/office/drawing/2014/main" id="{7C9BBE62-6813-303D-1F5E-4FDCDCB46639}"/>
                              </a:ext>
                            </a:extLst>
                          </p:cNvPr>
                          <p:cNvGrpSpPr>
                            <a:grpSpLocks/>
                          </p:cNvGrpSpPr>
                          <p:nvPr/>
                        </p:nvGrpSpPr>
                        <p:grpSpPr bwMode="auto">
                          <a:xfrm>
                            <a:off x="654" y="1869"/>
                            <a:ext cx="58" cy="40"/>
                            <a:chOff x="654" y="1869"/>
                            <a:chExt cx="58" cy="40"/>
                          </a:xfrm>
                        </p:grpSpPr>
                        <p:sp>
                          <p:nvSpPr>
                            <p:cNvPr id="76343" name="Line 567">
                              <a:extLst>
                                <a:ext uri="{FF2B5EF4-FFF2-40B4-BE49-F238E27FC236}">
                                  <a16:creationId xmlns:a16="http://schemas.microsoft.com/office/drawing/2014/main" id="{B2F7CBCA-0E9A-FB2A-8A9B-4408BA345FE0}"/>
                                </a:ext>
                              </a:extLst>
                            </p:cNvPr>
                            <p:cNvSpPr>
                              <a:spLocks noChangeShapeType="1"/>
                            </p:cNvSpPr>
                            <p:nvPr/>
                          </p:nvSpPr>
                          <p:spPr bwMode="auto">
                            <a:xfrm flipH="1" flipV="1">
                              <a:off x="693" y="1896"/>
                              <a:ext cx="19" cy="13"/>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344" name="Line 568">
                              <a:extLst>
                                <a:ext uri="{FF2B5EF4-FFF2-40B4-BE49-F238E27FC236}">
                                  <a16:creationId xmlns:a16="http://schemas.microsoft.com/office/drawing/2014/main" id="{7CEE31B9-4088-2913-6A11-D6D84B2B79C8}"/>
                                </a:ext>
                              </a:extLst>
                            </p:cNvPr>
                            <p:cNvSpPr>
                              <a:spLocks noChangeShapeType="1"/>
                            </p:cNvSpPr>
                            <p:nvPr/>
                          </p:nvSpPr>
                          <p:spPr bwMode="auto">
                            <a:xfrm flipH="1" flipV="1">
                              <a:off x="654" y="1869"/>
                              <a:ext cx="39" cy="27"/>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6345" name="Group 569">
                            <a:extLst>
                              <a:ext uri="{FF2B5EF4-FFF2-40B4-BE49-F238E27FC236}">
                                <a16:creationId xmlns:a16="http://schemas.microsoft.com/office/drawing/2014/main" id="{BFCDB27D-8D0B-2252-623E-2F8C4B30C366}"/>
                              </a:ext>
                            </a:extLst>
                          </p:cNvPr>
                          <p:cNvGrpSpPr>
                            <a:grpSpLocks/>
                          </p:cNvGrpSpPr>
                          <p:nvPr/>
                        </p:nvGrpSpPr>
                        <p:grpSpPr bwMode="auto">
                          <a:xfrm>
                            <a:off x="635" y="1869"/>
                            <a:ext cx="58" cy="40"/>
                            <a:chOff x="635" y="1869"/>
                            <a:chExt cx="58" cy="40"/>
                          </a:xfrm>
                        </p:grpSpPr>
                        <p:sp>
                          <p:nvSpPr>
                            <p:cNvPr id="76346" name="Line 570">
                              <a:extLst>
                                <a:ext uri="{FF2B5EF4-FFF2-40B4-BE49-F238E27FC236}">
                                  <a16:creationId xmlns:a16="http://schemas.microsoft.com/office/drawing/2014/main" id="{46FBF692-7631-6A3F-67B3-7EC6D74337A2}"/>
                                </a:ext>
                              </a:extLst>
                            </p:cNvPr>
                            <p:cNvSpPr>
                              <a:spLocks noChangeShapeType="1"/>
                            </p:cNvSpPr>
                            <p:nvPr/>
                          </p:nvSpPr>
                          <p:spPr bwMode="auto">
                            <a:xfrm flipH="1" flipV="1">
                              <a:off x="673" y="1902"/>
                              <a:ext cx="20" cy="7"/>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347" name="Line 571">
                              <a:extLst>
                                <a:ext uri="{FF2B5EF4-FFF2-40B4-BE49-F238E27FC236}">
                                  <a16:creationId xmlns:a16="http://schemas.microsoft.com/office/drawing/2014/main" id="{F2EBAF37-764C-9215-2AA2-F2B421507D52}"/>
                                </a:ext>
                              </a:extLst>
                            </p:cNvPr>
                            <p:cNvSpPr>
                              <a:spLocks noChangeShapeType="1"/>
                            </p:cNvSpPr>
                            <p:nvPr/>
                          </p:nvSpPr>
                          <p:spPr bwMode="auto">
                            <a:xfrm flipH="1" flipV="1">
                              <a:off x="635" y="1869"/>
                              <a:ext cx="38" cy="33"/>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6348" name="Group 572">
                            <a:extLst>
                              <a:ext uri="{FF2B5EF4-FFF2-40B4-BE49-F238E27FC236}">
                                <a16:creationId xmlns:a16="http://schemas.microsoft.com/office/drawing/2014/main" id="{1E1DDFC0-7A8E-3247-484C-DDA5E1E495F1}"/>
                              </a:ext>
                            </a:extLst>
                          </p:cNvPr>
                          <p:cNvGrpSpPr>
                            <a:grpSpLocks/>
                          </p:cNvGrpSpPr>
                          <p:nvPr/>
                        </p:nvGrpSpPr>
                        <p:grpSpPr bwMode="auto">
                          <a:xfrm>
                            <a:off x="615" y="1869"/>
                            <a:ext cx="52" cy="40"/>
                            <a:chOff x="615" y="1869"/>
                            <a:chExt cx="52" cy="40"/>
                          </a:xfrm>
                        </p:grpSpPr>
                        <p:sp>
                          <p:nvSpPr>
                            <p:cNvPr id="76349" name="Line 573">
                              <a:extLst>
                                <a:ext uri="{FF2B5EF4-FFF2-40B4-BE49-F238E27FC236}">
                                  <a16:creationId xmlns:a16="http://schemas.microsoft.com/office/drawing/2014/main" id="{30A35697-FC5D-FD4D-9E5E-5F8AAD3F6601}"/>
                                </a:ext>
                              </a:extLst>
                            </p:cNvPr>
                            <p:cNvSpPr>
                              <a:spLocks noChangeShapeType="1"/>
                            </p:cNvSpPr>
                            <p:nvPr/>
                          </p:nvSpPr>
                          <p:spPr bwMode="auto">
                            <a:xfrm flipH="1" flipV="1">
                              <a:off x="654" y="1902"/>
                              <a:ext cx="13" cy="7"/>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350" name="Line 574">
                              <a:extLst>
                                <a:ext uri="{FF2B5EF4-FFF2-40B4-BE49-F238E27FC236}">
                                  <a16:creationId xmlns:a16="http://schemas.microsoft.com/office/drawing/2014/main" id="{58A1FBA7-2040-D770-270F-EBAACC2658AD}"/>
                                </a:ext>
                              </a:extLst>
                            </p:cNvPr>
                            <p:cNvSpPr>
                              <a:spLocks noChangeShapeType="1"/>
                            </p:cNvSpPr>
                            <p:nvPr/>
                          </p:nvSpPr>
                          <p:spPr bwMode="auto">
                            <a:xfrm flipH="1" flipV="1">
                              <a:off x="615" y="1869"/>
                              <a:ext cx="39" cy="33"/>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6351" name="Group 575">
                            <a:extLst>
                              <a:ext uri="{FF2B5EF4-FFF2-40B4-BE49-F238E27FC236}">
                                <a16:creationId xmlns:a16="http://schemas.microsoft.com/office/drawing/2014/main" id="{AFAA6E93-F8EA-05F7-290A-D7E263EB65CF}"/>
                              </a:ext>
                            </a:extLst>
                          </p:cNvPr>
                          <p:cNvGrpSpPr>
                            <a:grpSpLocks/>
                          </p:cNvGrpSpPr>
                          <p:nvPr/>
                        </p:nvGrpSpPr>
                        <p:grpSpPr bwMode="auto">
                          <a:xfrm>
                            <a:off x="596" y="1869"/>
                            <a:ext cx="51" cy="47"/>
                            <a:chOff x="596" y="1869"/>
                            <a:chExt cx="51" cy="47"/>
                          </a:xfrm>
                        </p:grpSpPr>
                        <p:sp>
                          <p:nvSpPr>
                            <p:cNvPr id="76352" name="Line 576">
                              <a:extLst>
                                <a:ext uri="{FF2B5EF4-FFF2-40B4-BE49-F238E27FC236}">
                                  <a16:creationId xmlns:a16="http://schemas.microsoft.com/office/drawing/2014/main" id="{B1E6A7D8-59F3-D228-94CA-D17AD4CC23F5}"/>
                                </a:ext>
                              </a:extLst>
                            </p:cNvPr>
                            <p:cNvSpPr>
                              <a:spLocks noChangeShapeType="1"/>
                            </p:cNvSpPr>
                            <p:nvPr/>
                          </p:nvSpPr>
                          <p:spPr bwMode="auto">
                            <a:xfrm flipH="1" flipV="1">
                              <a:off x="635" y="1902"/>
                              <a:ext cx="12" cy="14"/>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353" name="Line 577">
                              <a:extLst>
                                <a:ext uri="{FF2B5EF4-FFF2-40B4-BE49-F238E27FC236}">
                                  <a16:creationId xmlns:a16="http://schemas.microsoft.com/office/drawing/2014/main" id="{4C9AD3A1-5A76-90E6-2A46-C4DFECFFBD99}"/>
                                </a:ext>
                              </a:extLst>
                            </p:cNvPr>
                            <p:cNvSpPr>
                              <a:spLocks noChangeShapeType="1"/>
                            </p:cNvSpPr>
                            <p:nvPr/>
                          </p:nvSpPr>
                          <p:spPr bwMode="auto">
                            <a:xfrm flipH="1" flipV="1">
                              <a:off x="596" y="1869"/>
                              <a:ext cx="39" cy="33"/>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6354" name="Group 578">
                            <a:extLst>
                              <a:ext uri="{FF2B5EF4-FFF2-40B4-BE49-F238E27FC236}">
                                <a16:creationId xmlns:a16="http://schemas.microsoft.com/office/drawing/2014/main" id="{8C038E8E-DACE-F992-C47C-9D39803A4C14}"/>
                              </a:ext>
                            </a:extLst>
                          </p:cNvPr>
                          <p:cNvGrpSpPr>
                            <a:grpSpLocks/>
                          </p:cNvGrpSpPr>
                          <p:nvPr/>
                        </p:nvGrpSpPr>
                        <p:grpSpPr bwMode="auto">
                          <a:xfrm>
                            <a:off x="577" y="1875"/>
                            <a:ext cx="51" cy="41"/>
                            <a:chOff x="577" y="1875"/>
                            <a:chExt cx="51" cy="41"/>
                          </a:xfrm>
                        </p:grpSpPr>
                        <p:sp>
                          <p:nvSpPr>
                            <p:cNvPr id="76355" name="Line 579">
                              <a:extLst>
                                <a:ext uri="{FF2B5EF4-FFF2-40B4-BE49-F238E27FC236}">
                                  <a16:creationId xmlns:a16="http://schemas.microsoft.com/office/drawing/2014/main" id="{B2738870-1E60-173C-7AEA-FC31B345EA4E}"/>
                                </a:ext>
                              </a:extLst>
                            </p:cNvPr>
                            <p:cNvSpPr>
                              <a:spLocks noChangeShapeType="1"/>
                            </p:cNvSpPr>
                            <p:nvPr/>
                          </p:nvSpPr>
                          <p:spPr bwMode="auto">
                            <a:xfrm flipH="1" flipV="1">
                              <a:off x="609" y="1909"/>
                              <a:ext cx="19" cy="7"/>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356" name="Line 580">
                              <a:extLst>
                                <a:ext uri="{FF2B5EF4-FFF2-40B4-BE49-F238E27FC236}">
                                  <a16:creationId xmlns:a16="http://schemas.microsoft.com/office/drawing/2014/main" id="{F689F9F1-DF57-A0EB-4105-78DDB0BFFB05}"/>
                                </a:ext>
                              </a:extLst>
                            </p:cNvPr>
                            <p:cNvSpPr>
                              <a:spLocks noChangeShapeType="1"/>
                            </p:cNvSpPr>
                            <p:nvPr/>
                          </p:nvSpPr>
                          <p:spPr bwMode="auto">
                            <a:xfrm flipH="1" flipV="1">
                              <a:off x="577" y="1875"/>
                              <a:ext cx="32" cy="34"/>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6357" name="Group 581">
                            <a:extLst>
                              <a:ext uri="{FF2B5EF4-FFF2-40B4-BE49-F238E27FC236}">
                                <a16:creationId xmlns:a16="http://schemas.microsoft.com/office/drawing/2014/main" id="{C7F18762-7D97-11D1-BC03-2AB20B9C5597}"/>
                              </a:ext>
                            </a:extLst>
                          </p:cNvPr>
                          <p:cNvGrpSpPr>
                            <a:grpSpLocks/>
                          </p:cNvGrpSpPr>
                          <p:nvPr/>
                        </p:nvGrpSpPr>
                        <p:grpSpPr bwMode="auto">
                          <a:xfrm>
                            <a:off x="551" y="1875"/>
                            <a:ext cx="58" cy="41"/>
                            <a:chOff x="551" y="1875"/>
                            <a:chExt cx="58" cy="41"/>
                          </a:xfrm>
                        </p:grpSpPr>
                        <p:sp>
                          <p:nvSpPr>
                            <p:cNvPr id="76358" name="Line 582">
                              <a:extLst>
                                <a:ext uri="{FF2B5EF4-FFF2-40B4-BE49-F238E27FC236}">
                                  <a16:creationId xmlns:a16="http://schemas.microsoft.com/office/drawing/2014/main" id="{89CC2BB3-B674-43B9-66B7-9A5229D81262}"/>
                                </a:ext>
                              </a:extLst>
                            </p:cNvPr>
                            <p:cNvSpPr>
                              <a:spLocks noChangeShapeType="1"/>
                            </p:cNvSpPr>
                            <p:nvPr/>
                          </p:nvSpPr>
                          <p:spPr bwMode="auto">
                            <a:xfrm flipH="1" flipV="1">
                              <a:off x="590" y="1909"/>
                              <a:ext cx="19" cy="7"/>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359" name="Line 583">
                              <a:extLst>
                                <a:ext uri="{FF2B5EF4-FFF2-40B4-BE49-F238E27FC236}">
                                  <a16:creationId xmlns:a16="http://schemas.microsoft.com/office/drawing/2014/main" id="{0F006BA3-D4AE-7745-5505-DBBB2A9C03B9}"/>
                                </a:ext>
                              </a:extLst>
                            </p:cNvPr>
                            <p:cNvSpPr>
                              <a:spLocks noChangeShapeType="1"/>
                            </p:cNvSpPr>
                            <p:nvPr/>
                          </p:nvSpPr>
                          <p:spPr bwMode="auto">
                            <a:xfrm flipH="1" flipV="1">
                              <a:off x="551" y="1875"/>
                              <a:ext cx="39" cy="34"/>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6360" name="Group 584">
                            <a:extLst>
                              <a:ext uri="{FF2B5EF4-FFF2-40B4-BE49-F238E27FC236}">
                                <a16:creationId xmlns:a16="http://schemas.microsoft.com/office/drawing/2014/main" id="{2646005A-4021-CE79-EE04-08A844A668E7}"/>
                              </a:ext>
                            </a:extLst>
                          </p:cNvPr>
                          <p:cNvGrpSpPr>
                            <a:grpSpLocks/>
                          </p:cNvGrpSpPr>
                          <p:nvPr/>
                        </p:nvGrpSpPr>
                        <p:grpSpPr bwMode="auto">
                          <a:xfrm>
                            <a:off x="532" y="1875"/>
                            <a:ext cx="58" cy="48"/>
                            <a:chOff x="532" y="1875"/>
                            <a:chExt cx="58" cy="48"/>
                          </a:xfrm>
                        </p:grpSpPr>
                        <p:sp>
                          <p:nvSpPr>
                            <p:cNvPr id="76361" name="Line 585">
                              <a:extLst>
                                <a:ext uri="{FF2B5EF4-FFF2-40B4-BE49-F238E27FC236}">
                                  <a16:creationId xmlns:a16="http://schemas.microsoft.com/office/drawing/2014/main" id="{2CBC3579-F721-CF77-DC64-D08304636566}"/>
                                </a:ext>
                              </a:extLst>
                            </p:cNvPr>
                            <p:cNvSpPr>
                              <a:spLocks noChangeShapeType="1"/>
                            </p:cNvSpPr>
                            <p:nvPr/>
                          </p:nvSpPr>
                          <p:spPr bwMode="auto">
                            <a:xfrm flipH="1" flipV="1">
                              <a:off x="570" y="1909"/>
                              <a:ext cx="20" cy="14"/>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362" name="Line 586">
                              <a:extLst>
                                <a:ext uri="{FF2B5EF4-FFF2-40B4-BE49-F238E27FC236}">
                                  <a16:creationId xmlns:a16="http://schemas.microsoft.com/office/drawing/2014/main" id="{F230F99B-EA65-C6F1-36E0-D81CB6DA5898}"/>
                                </a:ext>
                              </a:extLst>
                            </p:cNvPr>
                            <p:cNvSpPr>
                              <a:spLocks noChangeShapeType="1"/>
                            </p:cNvSpPr>
                            <p:nvPr/>
                          </p:nvSpPr>
                          <p:spPr bwMode="auto">
                            <a:xfrm flipH="1" flipV="1">
                              <a:off x="532" y="1875"/>
                              <a:ext cx="38" cy="34"/>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76363" name="Group 587">
                          <a:extLst>
                            <a:ext uri="{FF2B5EF4-FFF2-40B4-BE49-F238E27FC236}">
                              <a16:creationId xmlns:a16="http://schemas.microsoft.com/office/drawing/2014/main" id="{90FC8DDB-63A4-6E9A-DF0E-0DF3C4907C00}"/>
                            </a:ext>
                          </a:extLst>
                        </p:cNvPr>
                        <p:cNvGrpSpPr>
                          <a:grpSpLocks/>
                        </p:cNvGrpSpPr>
                        <p:nvPr/>
                      </p:nvGrpSpPr>
                      <p:grpSpPr bwMode="auto">
                        <a:xfrm>
                          <a:off x="442" y="1882"/>
                          <a:ext cx="83" cy="54"/>
                          <a:chOff x="442" y="1882"/>
                          <a:chExt cx="83" cy="54"/>
                        </a:xfrm>
                      </p:grpSpPr>
                      <p:grpSp>
                        <p:nvGrpSpPr>
                          <p:cNvPr id="76364" name="Group 588">
                            <a:extLst>
                              <a:ext uri="{FF2B5EF4-FFF2-40B4-BE49-F238E27FC236}">
                                <a16:creationId xmlns:a16="http://schemas.microsoft.com/office/drawing/2014/main" id="{A42BA980-BB6E-FE8C-9CE9-9C248DDAF727}"/>
                              </a:ext>
                            </a:extLst>
                          </p:cNvPr>
                          <p:cNvGrpSpPr>
                            <a:grpSpLocks/>
                          </p:cNvGrpSpPr>
                          <p:nvPr/>
                        </p:nvGrpSpPr>
                        <p:grpSpPr bwMode="auto">
                          <a:xfrm>
                            <a:off x="442" y="1889"/>
                            <a:ext cx="45" cy="47"/>
                            <a:chOff x="442" y="1889"/>
                            <a:chExt cx="45" cy="47"/>
                          </a:xfrm>
                        </p:grpSpPr>
                        <p:sp>
                          <p:nvSpPr>
                            <p:cNvPr id="76365" name="Line 589">
                              <a:extLst>
                                <a:ext uri="{FF2B5EF4-FFF2-40B4-BE49-F238E27FC236}">
                                  <a16:creationId xmlns:a16="http://schemas.microsoft.com/office/drawing/2014/main" id="{BCA3E30F-C546-7611-DF02-2026323BF74E}"/>
                                </a:ext>
                              </a:extLst>
                            </p:cNvPr>
                            <p:cNvSpPr>
                              <a:spLocks noChangeShapeType="1"/>
                            </p:cNvSpPr>
                            <p:nvPr/>
                          </p:nvSpPr>
                          <p:spPr bwMode="auto">
                            <a:xfrm flipH="1" flipV="1">
                              <a:off x="474" y="1923"/>
                              <a:ext cx="13" cy="13"/>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366" name="Line 590">
                              <a:extLst>
                                <a:ext uri="{FF2B5EF4-FFF2-40B4-BE49-F238E27FC236}">
                                  <a16:creationId xmlns:a16="http://schemas.microsoft.com/office/drawing/2014/main" id="{4591F04A-8662-1A9E-DF3C-37E5C44E81FA}"/>
                                </a:ext>
                              </a:extLst>
                            </p:cNvPr>
                            <p:cNvSpPr>
                              <a:spLocks noChangeShapeType="1"/>
                            </p:cNvSpPr>
                            <p:nvPr/>
                          </p:nvSpPr>
                          <p:spPr bwMode="auto">
                            <a:xfrm flipH="1" flipV="1">
                              <a:off x="442" y="1889"/>
                              <a:ext cx="32" cy="34"/>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6367" name="Group 591">
                            <a:extLst>
                              <a:ext uri="{FF2B5EF4-FFF2-40B4-BE49-F238E27FC236}">
                                <a16:creationId xmlns:a16="http://schemas.microsoft.com/office/drawing/2014/main" id="{442FD2FC-A527-EA80-9F4B-D8720DE34E2C}"/>
                              </a:ext>
                            </a:extLst>
                          </p:cNvPr>
                          <p:cNvGrpSpPr>
                            <a:grpSpLocks/>
                          </p:cNvGrpSpPr>
                          <p:nvPr/>
                        </p:nvGrpSpPr>
                        <p:grpSpPr bwMode="auto">
                          <a:xfrm>
                            <a:off x="461" y="1889"/>
                            <a:ext cx="45" cy="40"/>
                            <a:chOff x="461" y="1889"/>
                            <a:chExt cx="45" cy="40"/>
                          </a:xfrm>
                        </p:grpSpPr>
                        <p:sp>
                          <p:nvSpPr>
                            <p:cNvPr id="76368" name="Line 592">
                              <a:extLst>
                                <a:ext uri="{FF2B5EF4-FFF2-40B4-BE49-F238E27FC236}">
                                  <a16:creationId xmlns:a16="http://schemas.microsoft.com/office/drawing/2014/main" id="{D3FA7297-B298-6B12-7E7E-39B8AFE62F3D}"/>
                                </a:ext>
                              </a:extLst>
                            </p:cNvPr>
                            <p:cNvSpPr>
                              <a:spLocks noChangeShapeType="1"/>
                            </p:cNvSpPr>
                            <p:nvPr/>
                          </p:nvSpPr>
                          <p:spPr bwMode="auto">
                            <a:xfrm flipH="1" flipV="1">
                              <a:off x="487" y="1923"/>
                              <a:ext cx="19" cy="6"/>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369" name="Line 593">
                              <a:extLst>
                                <a:ext uri="{FF2B5EF4-FFF2-40B4-BE49-F238E27FC236}">
                                  <a16:creationId xmlns:a16="http://schemas.microsoft.com/office/drawing/2014/main" id="{B12CEBC0-B262-691C-34E7-20F8EA6322F2}"/>
                                </a:ext>
                              </a:extLst>
                            </p:cNvPr>
                            <p:cNvSpPr>
                              <a:spLocks noChangeShapeType="1"/>
                            </p:cNvSpPr>
                            <p:nvPr/>
                          </p:nvSpPr>
                          <p:spPr bwMode="auto">
                            <a:xfrm flipH="1" flipV="1">
                              <a:off x="461" y="1889"/>
                              <a:ext cx="26" cy="34"/>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6370" name="Group 594">
                            <a:extLst>
                              <a:ext uri="{FF2B5EF4-FFF2-40B4-BE49-F238E27FC236}">
                                <a16:creationId xmlns:a16="http://schemas.microsoft.com/office/drawing/2014/main" id="{1D181A60-552C-637C-54FA-EADE1A7A2B0A}"/>
                              </a:ext>
                            </a:extLst>
                          </p:cNvPr>
                          <p:cNvGrpSpPr>
                            <a:grpSpLocks/>
                          </p:cNvGrpSpPr>
                          <p:nvPr/>
                        </p:nvGrpSpPr>
                        <p:grpSpPr bwMode="auto">
                          <a:xfrm>
                            <a:off x="474" y="1882"/>
                            <a:ext cx="51" cy="47"/>
                            <a:chOff x="474" y="1882"/>
                            <a:chExt cx="51" cy="47"/>
                          </a:xfrm>
                        </p:grpSpPr>
                        <p:sp>
                          <p:nvSpPr>
                            <p:cNvPr id="76371" name="Line 595">
                              <a:extLst>
                                <a:ext uri="{FF2B5EF4-FFF2-40B4-BE49-F238E27FC236}">
                                  <a16:creationId xmlns:a16="http://schemas.microsoft.com/office/drawing/2014/main" id="{867A309C-0BBF-0039-7C85-2C5BCF684DC0}"/>
                                </a:ext>
                              </a:extLst>
                            </p:cNvPr>
                            <p:cNvSpPr>
                              <a:spLocks noChangeShapeType="1"/>
                            </p:cNvSpPr>
                            <p:nvPr/>
                          </p:nvSpPr>
                          <p:spPr bwMode="auto">
                            <a:xfrm flipH="1" flipV="1">
                              <a:off x="506" y="1916"/>
                              <a:ext cx="19" cy="13"/>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372" name="Line 596">
                              <a:extLst>
                                <a:ext uri="{FF2B5EF4-FFF2-40B4-BE49-F238E27FC236}">
                                  <a16:creationId xmlns:a16="http://schemas.microsoft.com/office/drawing/2014/main" id="{80F183D7-E6E4-CBF2-84C7-189080C96A40}"/>
                                </a:ext>
                              </a:extLst>
                            </p:cNvPr>
                            <p:cNvSpPr>
                              <a:spLocks noChangeShapeType="1"/>
                            </p:cNvSpPr>
                            <p:nvPr/>
                          </p:nvSpPr>
                          <p:spPr bwMode="auto">
                            <a:xfrm flipH="1" flipV="1">
                              <a:off x="474" y="1882"/>
                              <a:ext cx="32" cy="34"/>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76373" name="Line 597">
                          <a:extLst>
                            <a:ext uri="{FF2B5EF4-FFF2-40B4-BE49-F238E27FC236}">
                              <a16:creationId xmlns:a16="http://schemas.microsoft.com/office/drawing/2014/main" id="{CB0B7E4F-8C9F-B106-A840-59E062C67401}"/>
                            </a:ext>
                          </a:extLst>
                        </p:cNvPr>
                        <p:cNvSpPr>
                          <a:spLocks noChangeShapeType="1"/>
                        </p:cNvSpPr>
                        <p:nvPr/>
                      </p:nvSpPr>
                      <p:spPr bwMode="auto">
                        <a:xfrm flipH="1">
                          <a:off x="442" y="1869"/>
                          <a:ext cx="334" cy="33"/>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374" name="Line 598">
                          <a:extLst>
                            <a:ext uri="{FF2B5EF4-FFF2-40B4-BE49-F238E27FC236}">
                              <a16:creationId xmlns:a16="http://schemas.microsoft.com/office/drawing/2014/main" id="{9F6CB2A0-F576-06F8-FD20-67245B41BE6F}"/>
                            </a:ext>
                          </a:extLst>
                        </p:cNvPr>
                        <p:cNvSpPr>
                          <a:spLocks noChangeShapeType="1"/>
                        </p:cNvSpPr>
                        <p:nvPr/>
                      </p:nvSpPr>
                      <p:spPr bwMode="auto">
                        <a:xfrm flipH="1">
                          <a:off x="448" y="1875"/>
                          <a:ext cx="347" cy="41"/>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375" name="Line 599">
                          <a:extLst>
                            <a:ext uri="{FF2B5EF4-FFF2-40B4-BE49-F238E27FC236}">
                              <a16:creationId xmlns:a16="http://schemas.microsoft.com/office/drawing/2014/main" id="{DC18BBBE-AD85-DBFD-C2F6-7C768F9B49FF}"/>
                            </a:ext>
                          </a:extLst>
                        </p:cNvPr>
                        <p:cNvSpPr>
                          <a:spLocks noChangeShapeType="1"/>
                        </p:cNvSpPr>
                        <p:nvPr/>
                      </p:nvSpPr>
                      <p:spPr bwMode="auto">
                        <a:xfrm flipH="1">
                          <a:off x="454" y="1882"/>
                          <a:ext cx="354" cy="41"/>
                        </a:xfrm>
                        <a:prstGeom prst="line">
                          <a:avLst/>
                        </a:prstGeom>
                        <a:noFill/>
                        <a:ln w="12700">
                          <a:solidFill>
                            <a:srgbClr val="DFDFD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76376" name="Group 600">
                      <a:extLst>
                        <a:ext uri="{FF2B5EF4-FFF2-40B4-BE49-F238E27FC236}">
                          <a16:creationId xmlns:a16="http://schemas.microsoft.com/office/drawing/2014/main" id="{831CF765-3972-03DE-D3F5-93DEBEAAB4C2}"/>
                        </a:ext>
                      </a:extLst>
                    </p:cNvPr>
                    <p:cNvGrpSpPr>
                      <a:grpSpLocks/>
                    </p:cNvGrpSpPr>
                    <p:nvPr/>
                  </p:nvGrpSpPr>
                  <p:grpSpPr bwMode="auto">
                    <a:xfrm>
                      <a:off x="403" y="1896"/>
                      <a:ext cx="45" cy="54"/>
                      <a:chOff x="403" y="1896"/>
                      <a:chExt cx="45" cy="54"/>
                    </a:xfrm>
                  </p:grpSpPr>
                  <p:sp>
                    <p:nvSpPr>
                      <p:cNvPr id="76377" name="Line 601">
                        <a:extLst>
                          <a:ext uri="{FF2B5EF4-FFF2-40B4-BE49-F238E27FC236}">
                            <a16:creationId xmlns:a16="http://schemas.microsoft.com/office/drawing/2014/main" id="{2DA4602D-FD54-DD9A-6BBC-8E29A6A6B8E0}"/>
                          </a:ext>
                        </a:extLst>
                      </p:cNvPr>
                      <p:cNvSpPr>
                        <a:spLocks noChangeShapeType="1"/>
                      </p:cNvSpPr>
                      <p:nvPr/>
                    </p:nvSpPr>
                    <p:spPr bwMode="auto">
                      <a:xfrm flipH="1" flipV="1">
                        <a:off x="422" y="1929"/>
                        <a:ext cx="26" cy="21"/>
                      </a:xfrm>
                      <a:prstGeom prst="line">
                        <a:avLst/>
                      </a:prstGeom>
                      <a:noFill/>
                      <a:ln w="12700">
                        <a:solidFill>
                          <a:srgbClr val="3F3F3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378" name="Line 602">
                        <a:extLst>
                          <a:ext uri="{FF2B5EF4-FFF2-40B4-BE49-F238E27FC236}">
                            <a16:creationId xmlns:a16="http://schemas.microsoft.com/office/drawing/2014/main" id="{71A21A87-265F-5328-77FD-6B242FD4D7DE}"/>
                          </a:ext>
                        </a:extLst>
                      </p:cNvPr>
                      <p:cNvSpPr>
                        <a:spLocks noChangeShapeType="1"/>
                      </p:cNvSpPr>
                      <p:nvPr/>
                    </p:nvSpPr>
                    <p:spPr bwMode="auto">
                      <a:xfrm flipH="1" flipV="1">
                        <a:off x="403" y="1896"/>
                        <a:ext cx="19" cy="33"/>
                      </a:xfrm>
                      <a:prstGeom prst="line">
                        <a:avLst/>
                      </a:prstGeom>
                      <a:noFill/>
                      <a:ln w="12700">
                        <a:solidFill>
                          <a:srgbClr val="3F3F3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grpSp>
        </p:grpSp>
      </p:grpSp>
      <p:grpSp>
        <p:nvGrpSpPr>
          <p:cNvPr id="76379" name="Group 603">
            <a:extLst>
              <a:ext uri="{FF2B5EF4-FFF2-40B4-BE49-F238E27FC236}">
                <a16:creationId xmlns:a16="http://schemas.microsoft.com/office/drawing/2014/main" id="{AB44156B-C6B4-E05E-F61D-2BE02B8C0B1C}"/>
              </a:ext>
            </a:extLst>
          </p:cNvPr>
          <p:cNvGrpSpPr>
            <a:grpSpLocks/>
          </p:cNvGrpSpPr>
          <p:nvPr/>
        </p:nvGrpSpPr>
        <p:grpSpPr bwMode="auto">
          <a:xfrm>
            <a:off x="5856777" y="3435840"/>
            <a:ext cx="2624137" cy="3306763"/>
            <a:chOff x="2616" y="1976"/>
            <a:chExt cx="1653" cy="2083"/>
          </a:xfrm>
        </p:grpSpPr>
        <p:sp>
          <p:nvSpPr>
            <p:cNvPr id="76380" name="Freeform 604">
              <a:extLst>
                <a:ext uri="{FF2B5EF4-FFF2-40B4-BE49-F238E27FC236}">
                  <a16:creationId xmlns:a16="http://schemas.microsoft.com/office/drawing/2014/main" id="{A468CA0A-031D-38CD-A39B-F404ABF54DFE}"/>
                </a:ext>
              </a:extLst>
            </p:cNvPr>
            <p:cNvSpPr>
              <a:spLocks/>
            </p:cNvSpPr>
            <p:nvPr/>
          </p:nvSpPr>
          <p:spPr bwMode="auto">
            <a:xfrm>
              <a:off x="2616" y="1976"/>
              <a:ext cx="1653" cy="2083"/>
            </a:xfrm>
            <a:custGeom>
              <a:avLst/>
              <a:gdLst>
                <a:gd name="T0" fmla="*/ 67 w 1653"/>
                <a:gd name="T1" fmla="*/ 625 h 2083"/>
                <a:gd name="T2" fmla="*/ 0 w 1653"/>
                <a:gd name="T3" fmla="*/ 803 h 2083"/>
                <a:gd name="T4" fmla="*/ 32 w 1653"/>
                <a:gd name="T5" fmla="*/ 964 h 2083"/>
                <a:gd name="T6" fmla="*/ 23 w 1653"/>
                <a:gd name="T7" fmla="*/ 1095 h 2083"/>
                <a:gd name="T8" fmla="*/ 0 w 1653"/>
                <a:gd name="T9" fmla="*/ 1249 h 2083"/>
                <a:gd name="T10" fmla="*/ 89 w 1653"/>
                <a:gd name="T11" fmla="*/ 1411 h 2083"/>
                <a:gd name="T12" fmla="*/ 112 w 1653"/>
                <a:gd name="T13" fmla="*/ 1527 h 2083"/>
                <a:gd name="T14" fmla="*/ 133 w 1653"/>
                <a:gd name="T15" fmla="*/ 1650 h 2083"/>
                <a:gd name="T16" fmla="*/ 255 w 1653"/>
                <a:gd name="T17" fmla="*/ 1765 h 2083"/>
                <a:gd name="T18" fmla="*/ 355 w 1653"/>
                <a:gd name="T19" fmla="*/ 1827 h 2083"/>
                <a:gd name="T20" fmla="*/ 467 w 1653"/>
                <a:gd name="T21" fmla="*/ 1973 h 2083"/>
                <a:gd name="T22" fmla="*/ 621 w 1653"/>
                <a:gd name="T23" fmla="*/ 2050 h 2083"/>
                <a:gd name="T24" fmla="*/ 821 w 1653"/>
                <a:gd name="T25" fmla="*/ 2019 h 2083"/>
                <a:gd name="T26" fmla="*/ 953 w 1653"/>
                <a:gd name="T27" fmla="*/ 2035 h 2083"/>
                <a:gd name="T28" fmla="*/ 1130 w 1653"/>
                <a:gd name="T29" fmla="*/ 2082 h 2083"/>
                <a:gd name="T30" fmla="*/ 1276 w 1653"/>
                <a:gd name="T31" fmla="*/ 2004 h 2083"/>
                <a:gd name="T32" fmla="*/ 1364 w 1653"/>
                <a:gd name="T33" fmla="*/ 1858 h 2083"/>
                <a:gd name="T34" fmla="*/ 1397 w 1653"/>
                <a:gd name="T35" fmla="*/ 1674 h 2083"/>
                <a:gd name="T36" fmla="*/ 1576 w 1653"/>
                <a:gd name="T37" fmla="*/ 1565 h 2083"/>
                <a:gd name="T38" fmla="*/ 1641 w 1653"/>
                <a:gd name="T39" fmla="*/ 1341 h 2083"/>
                <a:gd name="T40" fmla="*/ 1585 w 1653"/>
                <a:gd name="T41" fmla="*/ 1157 h 2083"/>
                <a:gd name="T42" fmla="*/ 1585 w 1653"/>
                <a:gd name="T43" fmla="*/ 1010 h 2083"/>
                <a:gd name="T44" fmla="*/ 1652 w 1653"/>
                <a:gd name="T45" fmla="*/ 764 h 2083"/>
                <a:gd name="T46" fmla="*/ 1585 w 1653"/>
                <a:gd name="T47" fmla="*/ 524 h 2083"/>
                <a:gd name="T48" fmla="*/ 1453 w 1653"/>
                <a:gd name="T49" fmla="*/ 386 h 2083"/>
                <a:gd name="T50" fmla="*/ 1320 w 1653"/>
                <a:gd name="T51" fmla="*/ 355 h 2083"/>
                <a:gd name="T52" fmla="*/ 1242 w 1653"/>
                <a:gd name="T53" fmla="*/ 170 h 2083"/>
                <a:gd name="T54" fmla="*/ 1086 w 1653"/>
                <a:gd name="T55" fmla="*/ 47 h 2083"/>
                <a:gd name="T56" fmla="*/ 898 w 1653"/>
                <a:gd name="T57" fmla="*/ 39 h 2083"/>
                <a:gd name="T58" fmla="*/ 710 w 1653"/>
                <a:gd name="T59" fmla="*/ 16 h 2083"/>
                <a:gd name="T60" fmla="*/ 511 w 1653"/>
                <a:gd name="T61" fmla="*/ 39 h 2083"/>
                <a:gd name="T62" fmla="*/ 410 w 1653"/>
                <a:gd name="T63" fmla="*/ 131 h 2083"/>
                <a:gd name="T64" fmla="*/ 311 w 1653"/>
                <a:gd name="T65" fmla="*/ 232 h 2083"/>
                <a:gd name="T66" fmla="*/ 199 w 1653"/>
                <a:gd name="T67" fmla="*/ 309 h 2083"/>
                <a:gd name="T68" fmla="*/ 133 w 1653"/>
                <a:gd name="T69" fmla="*/ 424 h 2083"/>
                <a:gd name="T70" fmla="*/ 122 w 1653"/>
                <a:gd name="T71" fmla="*/ 578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53" h="2083">
                  <a:moveTo>
                    <a:pt x="122" y="578"/>
                  </a:moveTo>
                  <a:lnTo>
                    <a:pt x="67" y="625"/>
                  </a:lnTo>
                  <a:lnTo>
                    <a:pt x="11" y="710"/>
                  </a:lnTo>
                  <a:lnTo>
                    <a:pt x="0" y="803"/>
                  </a:lnTo>
                  <a:lnTo>
                    <a:pt x="0" y="880"/>
                  </a:lnTo>
                  <a:lnTo>
                    <a:pt x="32" y="964"/>
                  </a:lnTo>
                  <a:lnTo>
                    <a:pt x="67" y="1018"/>
                  </a:lnTo>
                  <a:lnTo>
                    <a:pt x="23" y="1095"/>
                  </a:lnTo>
                  <a:lnTo>
                    <a:pt x="0" y="1171"/>
                  </a:lnTo>
                  <a:lnTo>
                    <a:pt x="0" y="1249"/>
                  </a:lnTo>
                  <a:lnTo>
                    <a:pt x="32" y="1349"/>
                  </a:lnTo>
                  <a:lnTo>
                    <a:pt x="89" y="1411"/>
                  </a:lnTo>
                  <a:lnTo>
                    <a:pt x="144" y="1449"/>
                  </a:lnTo>
                  <a:lnTo>
                    <a:pt x="112" y="1527"/>
                  </a:lnTo>
                  <a:lnTo>
                    <a:pt x="112" y="1573"/>
                  </a:lnTo>
                  <a:lnTo>
                    <a:pt x="133" y="1650"/>
                  </a:lnTo>
                  <a:lnTo>
                    <a:pt x="179" y="1719"/>
                  </a:lnTo>
                  <a:lnTo>
                    <a:pt x="255" y="1765"/>
                  </a:lnTo>
                  <a:lnTo>
                    <a:pt x="344" y="1765"/>
                  </a:lnTo>
                  <a:lnTo>
                    <a:pt x="355" y="1827"/>
                  </a:lnTo>
                  <a:lnTo>
                    <a:pt x="399" y="1920"/>
                  </a:lnTo>
                  <a:lnTo>
                    <a:pt x="467" y="1973"/>
                  </a:lnTo>
                  <a:lnTo>
                    <a:pt x="532" y="2019"/>
                  </a:lnTo>
                  <a:lnTo>
                    <a:pt x="621" y="2050"/>
                  </a:lnTo>
                  <a:lnTo>
                    <a:pt x="722" y="2050"/>
                  </a:lnTo>
                  <a:lnTo>
                    <a:pt x="821" y="2019"/>
                  </a:lnTo>
                  <a:lnTo>
                    <a:pt x="875" y="1973"/>
                  </a:lnTo>
                  <a:lnTo>
                    <a:pt x="953" y="2035"/>
                  </a:lnTo>
                  <a:lnTo>
                    <a:pt x="1042" y="2074"/>
                  </a:lnTo>
                  <a:lnTo>
                    <a:pt x="1130" y="2082"/>
                  </a:lnTo>
                  <a:lnTo>
                    <a:pt x="1221" y="2050"/>
                  </a:lnTo>
                  <a:lnTo>
                    <a:pt x="1276" y="2004"/>
                  </a:lnTo>
                  <a:lnTo>
                    <a:pt x="1320" y="1957"/>
                  </a:lnTo>
                  <a:lnTo>
                    <a:pt x="1364" y="1858"/>
                  </a:lnTo>
                  <a:lnTo>
                    <a:pt x="1397" y="1765"/>
                  </a:lnTo>
                  <a:lnTo>
                    <a:pt x="1397" y="1674"/>
                  </a:lnTo>
                  <a:lnTo>
                    <a:pt x="1496" y="1643"/>
                  </a:lnTo>
                  <a:lnTo>
                    <a:pt x="1576" y="1565"/>
                  </a:lnTo>
                  <a:lnTo>
                    <a:pt x="1620" y="1449"/>
                  </a:lnTo>
                  <a:lnTo>
                    <a:pt x="1641" y="1341"/>
                  </a:lnTo>
                  <a:lnTo>
                    <a:pt x="1629" y="1249"/>
                  </a:lnTo>
                  <a:lnTo>
                    <a:pt x="1585" y="1157"/>
                  </a:lnTo>
                  <a:lnTo>
                    <a:pt x="1530" y="1095"/>
                  </a:lnTo>
                  <a:lnTo>
                    <a:pt x="1585" y="1010"/>
                  </a:lnTo>
                  <a:lnTo>
                    <a:pt x="1629" y="911"/>
                  </a:lnTo>
                  <a:lnTo>
                    <a:pt x="1652" y="764"/>
                  </a:lnTo>
                  <a:lnTo>
                    <a:pt x="1629" y="633"/>
                  </a:lnTo>
                  <a:lnTo>
                    <a:pt x="1585" y="524"/>
                  </a:lnTo>
                  <a:lnTo>
                    <a:pt x="1519" y="432"/>
                  </a:lnTo>
                  <a:lnTo>
                    <a:pt x="1453" y="386"/>
                  </a:lnTo>
                  <a:lnTo>
                    <a:pt x="1386" y="379"/>
                  </a:lnTo>
                  <a:lnTo>
                    <a:pt x="1320" y="355"/>
                  </a:lnTo>
                  <a:lnTo>
                    <a:pt x="1285" y="255"/>
                  </a:lnTo>
                  <a:lnTo>
                    <a:pt x="1242" y="170"/>
                  </a:lnTo>
                  <a:lnTo>
                    <a:pt x="1176" y="94"/>
                  </a:lnTo>
                  <a:lnTo>
                    <a:pt x="1086" y="47"/>
                  </a:lnTo>
                  <a:lnTo>
                    <a:pt x="987" y="24"/>
                  </a:lnTo>
                  <a:lnTo>
                    <a:pt x="898" y="39"/>
                  </a:lnTo>
                  <a:lnTo>
                    <a:pt x="786" y="70"/>
                  </a:lnTo>
                  <a:lnTo>
                    <a:pt x="710" y="16"/>
                  </a:lnTo>
                  <a:lnTo>
                    <a:pt x="587" y="0"/>
                  </a:lnTo>
                  <a:lnTo>
                    <a:pt x="511" y="39"/>
                  </a:lnTo>
                  <a:lnTo>
                    <a:pt x="454" y="78"/>
                  </a:lnTo>
                  <a:lnTo>
                    <a:pt x="410" y="131"/>
                  </a:lnTo>
                  <a:lnTo>
                    <a:pt x="387" y="201"/>
                  </a:lnTo>
                  <a:lnTo>
                    <a:pt x="311" y="232"/>
                  </a:lnTo>
                  <a:lnTo>
                    <a:pt x="243" y="278"/>
                  </a:lnTo>
                  <a:lnTo>
                    <a:pt x="199" y="309"/>
                  </a:lnTo>
                  <a:lnTo>
                    <a:pt x="167" y="371"/>
                  </a:lnTo>
                  <a:lnTo>
                    <a:pt x="133" y="424"/>
                  </a:lnTo>
                  <a:lnTo>
                    <a:pt x="122" y="501"/>
                  </a:lnTo>
                  <a:lnTo>
                    <a:pt x="122" y="578"/>
                  </a:lnTo>
                </a:path>
              </a:pathLst>
            </a:custGeom>
            <a:solidFill>
              <a:srgbClr val="FFE9FF"/>
            </a:solidFill>
            <a:ln w="12700" cap="rnd" cmpd="sng">
              <a:solidFill>
                <a:schemeClr val="tx1"/>
              </a:solidFill>
              <a:prstDash val="solid"/>
              <a:round/>
              <a:headEnd/>
              <a:tailEnd/>
            </a:ln>
            <a:effectLst>
              <a:outerShdw dist="107763" dir="2700000" algn="ctr" rotWithShape="0">
                <a:schemeClr val="bg2"/>
              </a:outerShdw>
            </a:effectLst>
          </p:spPr>
          <p:txBody>
            <a:bodyPr/>
            <a:lstStyle/>
            <a:p>
              <a:endParaRPr lang="en-IN"/>
            </a:p>
          </p:txBody>
        </p:sp>
        <p:sp>
          <p:nvSpPr>
            <p:cNvPr id="76381" name="Rectangle 605">
              <a:extLst>
                <a:ext uri="{FF2B5EF4-FFF2-40B4-BE49-F238E27FC236}">
                  <a16:creationId xmlns:a16="http://schemas.microsoft.com/office/drawing/2014/main" id="{7EC10431-4A2B-66D3-3844-C8EE59056A4C}"/>
                </a:ext>
              </a:extLst>
            </p:cNvPr>
            <p:cNvSpPr>
              <a:spLocks noChangeArrowheads="1"/>
            </p:cNvSpPr>
            <p:nvPr/>
          </p:nvSpPr>
          <p:spPr bwMode="auto">
            <a:xfrm>
              <a:off x="2982" y="2164"/>
              <a:ext cx="84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000" b="1">
                  <a:solidFill>
                    <a:srgbClr val="000000"/>
                  </a:solidFill>
                </a:rPr>
                <a:t>Incidents</a:t>
              </a:r>
            </a:p>
          </p:txBody>
        </p:sp>
        <p:grpSp>
          <p:nvGrpSpPr>
            <p:cNvPr id="76382" name="Group 606">
              <a:extLst>
                <a:ext uri="{FF2B5EF4-FFF2-40B4-BE49-F238E27FC236}">
                  <a16:creationId xmlns:a16="http://schemas.microsoft.com/office/drawing/2014/main" id="{8F8C1C9C-DD35-FBB7-0C85-1ADC9568C776}"/>
                </a:ext>
              </a:extLst>
            </p:cNvPr>
            <p:cNvGrpSpPr>
              <a:grpSpLocks/>
            </p:cNvGrpSpPr>
            <p:nvPr/>
          </p:nvGrpSpPr>
          <p:grpSpPr bwMode="auto">
            <a:xfrm>
              <a:off x="2922" y="2465"/>
              <a:ext cx="838" cy="681"/>
              <a:chOff x="2922" y="2465"/>
              <a:chExt cx="838" cy="681"/>
            </a:xfrm>
          </p:grpSpPr>
          <p:pic>
            <p:nvPicPr>
              <p:cNvPr id="76383" name="Picture 607">
                <a:extLst>
                  <a:ext uri="{FF2B5EF4-FFF2-40B4-BE49-F238E27FC236}">
                    <a16:creationId xmlns:a16="http://schemas.microsoft.com/office/drawing/2014/main" id="{7D3AAB1C-7D19-89BC-E22F-00E86A27208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 y="2465"/>
                <a:ext cx="838" cy="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384" name="Rectangle 608">
                <a:extLst>
                  <a:ext uri="{FF2B5EF4-FFF2-40B4-BE49-F238E27FC236}">
                    <a16:creationId xmlns:a16="http://schemas.microsoft.com/office/drawing/2014/main" id="{9FAA3C07-FDC3-9911-7393-BAFD9DF53192}"/>
                  </a:ext>
                </a:extLst>
              </p:cNvPr>
              <p:cNvSpPr>
                <a:spLocks noChangeArrowheads="1"/>
              </p:cNvSpPr>
              <p:nvPr/>
            </p:nvSpPr>
            <p:spPr bwMode="auto">
              <a:xfrm>
                <a:off x="3075" y="2971"/>
                <a:ext cx="623"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200">
                    <a:solidFill>
                      <a:srgbClr val="000000"/>
                    </a:solidFill>
                  </a:rPr>
                  <a:t>Withdrawal</a:t>
                </a:r>
              </a:p>
            </p:txBody>
          </p:sp>
        </p:grpSp>
        <p:grpSp>
          <p:nvGrpSpPr>
            <p:cNvPr id="76385" name="Group 609">
              <a:extLst>
                <a:ext uri="{FF2B5EF4-FFF2-40B4-BE49-F238E27FC236}">
                  <a16:creationId xmlns:a16="http://schemas.microsoft.com/office/drawing/2014/main" id="{0F248D0D-7CE2-B5A3-5F89-4FFE4984E717}"/>
                </a:ext>
              </a:extLst>
            </p:cNvPr>
            <p:cNvGrpSpPr>
              <a:grpSpLocks/>
            </p:cNvGrpSpPr>
            <p:nvPr/>
          </p:nvGrpSpPr>
          <p:grpSpPr bwMode="auto">
            <a:xfrm>
              <a:off x="2997" y="3131"/>
              <a:ext cx="977" cy="604"/>
              <a:chOff x="2997" y="3131"/>
              <a:chExt cx="977" cy="604"/>
            </a:xfrm>
          </p:grpSpPr>
          <p:sp>
            <p:nvSpPr>
              <p:cNvPr id="76386" name="Rectangle 610">
                <a:extLst>
                  <a:ext uri="{FF2B5EF4-FFF2-40B4-BE49-F238E27FC236}">
                    <a16:creationId xmlns:a16="http://schemas.microsoft.com/office/drawing/2014/main" id="{49E96D06-148C-FDD1-52CF-6E364C979BE7}"/>
                  </a:ext>
                </a:extLst>
              </p:cNvPr>
              <p:cNvSpPr>
                <a:spLocks noChangeArrowheads="1"/>
              </p:cNvSpPr>
              <p:nvPr/>
            </p:nvSpPr>
            <p:spPr bwMode="auto">
              <a:xfrm>
                <a:off x="3235" y="3131"/>
                <a:ext cx="483"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200">
                    <a:solidFill>
                      <a:srgbClr val="000000"/>
                    </a:solidFill>
                  </a:rPr>
                  <a:t>Meeting</a:t>
                </a:r>
              </a:p>
            </p:txBody>
          </p:sp>
          <p:grpSp>
            <p:nvGrpSpPr>
              <p:cNvPr id="76387" name="Group 611">
                <a:extLst>
                  <a:ext uri="{FF2B5EF4-FFF2-40B4-BE49-F238E27FC236}">
                    <a16:creationId xmlns:a16="http://schemas.microsoft.com/office/drawing/2014/main" id="{A7AB2868-8C9D-88D1-97CD-CC5CD7E79D0F}"/>
                  </a:ext>
                </a:extLst>
              </p:cNvPr>
              <p:cNvGrpSpPr>
                <a:grpSpLocks/>
              </p:cNvGrpSpPr>
              <p:nvPr/>
            </p:nvGrpSpPr>
            <p:grpSpPr bwMode="auto">
              <a:xfrm>
                <a:off x="2997" y="3254"/>
                <a:ext cx="977" cy="481"/>
                <a:chOff x="2997" y="3254"/>
                <a:chExt cx="977" cy="481"/>
              </a:xfrm>
            </p:grpSpPr>
            <p:grpSp>
              <p:nvGrpSpPr>
                <p:cNvPr id="76388" name="Group 612">
                  <a:extLst>
                    <a:ext uri="{FF2B5EF4-FFF2-40B4-BE49-F238E27FC236}">
                      <a16:creationId xmlns:a16="http://schemas.microsoft.com/office/drawing/2014/main" id="{C7F14F49-BF12-4A36-E75C-67E407E539DD}"/>
                    </a:ext>
                  </a:extLst>
                </p:cNvPr>
                <p:cNvGrpSpPr>
                  <a:grpSpLocks/>
                </p:cNvGrpSpPr>
                <p:nvPr/>
              </p:nvGrpSpPr>
              <p:grpSpPr bwMode="auto">
                <a:xfrm>
                  <a:off x="3333" y="3294"/>
                  <a:ext cx="297" cy="281"/>
                  <a:chOff x="3333" y="3294"/>
                  <a:chExt cx="297" cy="281"/>
                </a:xfrm>
              </p:grpSpPr>
              <p:grpSp>
                <p:nvGrpSpPr>
                  <p:cNvPr id="76389" name="Group 613">
                    <a:extLst>
                      <a:ext uri="{FF2B5EF4-FFF2-40B4-BE49-F238E27FC236}">
                        <a16:creationId xmlns:a16="http://schemas.microsoft.com/office/drawing/2014/main" id="{7604433F-EF23-E1F7-C345-1A2D102A6503}"/>
                      </a:ext>
                    </a:extLst>
                  </p:cNvPr>
                  <p:cNvGrpSpPr>
                    <a:grpSpLocks/>
                  </p:cNvGrpSpPr>
                  <p:nvPr/>
                </p:nvGrpSpPr>
                <p:grpSpPr bwMode="auto">
                  <a:xfrm>
                    <a:off x="3333" y="3382"/>
                    <a:ext cx="297" cy="193"/>
                    <a:chOff x="3333" y="3382"/>
                    <a:chExt cx="297" cy="193"/>
                  </a:xfrm>
                </p:grpSpPr>
                <p:grpSp>
                  <p:nvGrpSpPr>
                    <p:cNvPr id="76390" name="Group 614">
                      <a:extLst>
                        <a:ext uri="{FF2B5EF4-FFF2-40B4-BE49-F238E27FC236}">
                          <a16:creationId xmlns:a16="http://schemas.microsoft.com/office/drawing/2014/main" id="{2C121D02-4819-8B75-3992-D3EFC7E71EC9}"/>
                        </a:ext>
                      </a:extLst>
                    </p:cNvPr>
                    <p:cNvGrpSpPr>
                      <a:grpSpLocks/>
                    </p:cNvGrpSpPr>
                    <p:nvPr/>
                  </p:nvGrpSpPr>
                  <p:grpSpPr bwMode="auto">
                    <a:xfrm>
                      <a:off x="3421" y="3390"/>
                      <a:ext cx="113" cy="185"/>
                      <a:chOff x="3421" y="3390"/>
                      <a:chExt cx="113" cy="185"/>
                    </a:xfrm>
                  </p:grpSpPr>
                  <p:sp>
                    <p:nvSpPr>
                      <p:cNvPr id="76391" name="Freeform 615">
                        <a:extLst>
                          <a:ext uri="{FF2B5EF4-FFF2-40B4-BE49-F238E27FC236}">
                            <a16:creationId xmlns:a16="http://schemas.microsoft.com/office/drawing/2014/main" id="{C9CBE5E5-E1AE-0317-553C-7F16220D22E0}"/>
                          </a:ext>
                        </a:extLst>
                      </p:cNvPr>
                      <p:cNvSpPr>
                        <a:spLocks/>
                      </p:cNvSpPr>
                      <p:nvPr/>
                    </p:nvSpPr>
                    <p:spPr bwMode="auto">
                      <a:xfrm>
                        <a:off x="3421" y="3390"/>
                        <a:ext cx="113" cy="185"/>
                      </a:xfrm>
                      <a:custGeom>
                        <a:avLst/>
                        <a:gdLst>
                          <a:gd name="T0" fmla="*/ 37 w 113"/>
                          <a:gd name="T1" fmla="*/ 0 h 185"/>
                          <a:gd name="T2" fmla="*/ 67 w 113"/>
                          <a:gd name="T3" fmla="*/ 23 h 185"/>
                          <a:gd name="T4" fmla="*/ 90 w 113"/>
                          <a:gd name="T5" fmla="*/ 0 h 185"/>
                          <a:gd name="T6" fmla="*/ 97 w 113"/>
                          <a:gd name="T7" fmla="*/ 92 h 185"/>
                          <a:gd name="T8" fmla="*/ 97 w 113"/>
                          <a:gd name="T9" fmla="*/ 138 h 185"/>
                          <a:gd name="T10" fmla="*/ 112 w 113"/>
                          <a:gd name="T11" fmla="*/ 184 h 185"/>
                          <a:gd name="T12" fmla="*/ 0 w 113"/>
                          <a:gd name="T13" fmla="*/ 184 h 185"/>
                          <a:gd name="T14" fmla="*/ 15 w 113"/>
                          <a:gd name="T15" fmla="*/ 130 h 185"/>
                          <a:gd name="T16" fmla="*/ 22 w 113"/>
                          <a:gd name="T17" fmla="*/ 69 h 185"/>
                          <a:gd name="T18" fmla="*/ 37 w 113"/>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85">
                            <a:moveTo>
                              <a:pt x="37" y="0"/>
                            </a:moveTo>
                            <a:lnTo>
                              <a:pt x="67" y="23"/>
                            </a:lnTo>
                            <a:lnTo>
                              <a:pt x="90" y="0"/>
                            </a:lnTo>
                            <a:lnTo>
                              <a:pt x="97" y="92"/>
                            </a:lnTo>
                            <a:lnTo>
                              <a:pt x="97" y="138"/>
                            </a:lnTo>
                            <a:lnTo>
                              <a:pt x="112" y="184"/>
                            </a:lnTo>
                            <a:lnTo>
                              <a:pt x="0" y="184"/>
                            </a:lnTo>
                            <a:lnTo>
                              <a:pt x="15" y="130"/>
                            </a:lnTo>
                            <a:lnTo>
                              <a:pt x="22" y="69"/>
                            </a:lnTo>
                            <a:lnTo>
                              <a:pt x="37" y="0"/>
                            </a:lnTo>
                          </a:path>
                        </a:pathLst>
                      </a:custGeom>
                      <a:solidFill>
                        <a:srgbClr val="DFDFD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92" name="Freeform 616">
                        <a:extLst>
                          <a:ext uri="{FF2B5EF4-FFF2-40B4-BE49-F238E27FC236}">
                            <a16:creationId xmlns:a16="http://schemas.microsoft.com/office/drawing/2014/main" id="{B73F4304-E550-A8DD-D3B8-A75298A5B6DF}"/>
                          </a:ext>
                        </a:extLst>
                      </p:cNvPr>
                      <p:cNvSpPr>
                        <a:spLocks/>
                      </p:cNvSpPr>
                      <p:nvPr/>
                    </p:nvSpPr>
                    <p:spPr bwMode="auto">
                      <a:xfrm>
                        <a:off x="3421" y="3390"/>
                        <a:ext cx="113" cy="185"/>
                      </a:xfrm>
                      <a:custGeom>
                        <a:avLst/>
                        <a:gdLst>
                          <a:gd name="T0" fmla="*/ 37 w 113"/>
                          <a:gd name="T1" fmla="*/ 0 h 185"/>
                          <a:gd name="T2" fmla="*/ 67 w 113"/>
                          <a:gd name="T3" fmla="*/ 23 h 185"/>
                          <a:gd name="T4" fmla="*/ 90 w 113"/>
                          <a:gd name="T5" fmla="*/ 0 h 185"/>
                          <a:gd name="T6" fmla="*/ 97 w 113"/>
                          <a:gd name="T7" fmla="*/ 92 h 185"/>
                          <a:gd name="T8" fmla="*/ 97 w 113"/>
                          <a:gd name="T9" fmla="*/ 138 h 185"/>
                          <a:gd name="T10" fmla="*/ 112 w 113"/>
                          <a:gd name="T11" fmla="*/ 184 h 185"/>
                          <a:gd name="T12" fmla="*/ 0 w 113"/>
                          <a:gd name="T13" fmla="*/ 184 h 185"/>
                          <a:gd name="T14" fmla="*/ 15 w 113"/>
                          <a:gd name="T15" fmla="*/ 130 h 185"/>
                          <a:gd name="T16" fmla="*/ 22 w 113"/>
                          <a:gd name="T17" fmla="*/ 69 h 185"/>
                          <a:gd name="T18" fmla="*/ 37 w 113"/>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85">
                            <a:moveTo>
                              <a:pt x="37" y="0"/>
                            </a:moveTo>
                            <a:lnTo>
                              <a:pt x="67" y="23"/>
                            </a:lnTo>
                            <a:lnTo>
                              <a:pt x="90" y="0"/>
                            </a:lnTo>
                            <a:lnTo>
                              <a:pt x="97" y="92"/>
                            </a:lnTo>
                            <a:lnTo>
                              <a:pt x="97" y="138"/>
                            </a:lnTo>
                            <a:lnTo>
                              <a:pt x="112" y="184"/>
                            </a:lnTo>
                            <a:lnTo>
                              <a:pt x="0" y="184"/>
                            </a:lnTo>
                            <a:lnTo>
                              <a:pt x="15" y="130"/>
                            </a:lnTo>
                            <a:lnTo>
                              <a:pt x="22" y="69"/>
                            </a:lnTo>
                            <a:lnTo>
                              <a:pt x="37" y="0"/>
                            </a:lnTo>
                          </a:path>
                        </a:pathLst>
                      </a:custGeom>
                      <a:solidFill>
                        <a:srgbClr val="DFDFD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93" name="Freeform 617">
                        <a:extLst>
                          <a:ext uri="{FF2B5EF4-FFF2-40B4-BE49-F238E27FC236}">
                            <a16:creationId xmlns:a16="http://schemas.microsoft.com/office/drawing/2014/main" id="{38A7E753-8C00-5953-22BF-65738FC41CE6}"/>
                          </a:ext>
                        </a:extLst>
                      </p:cNvPr>
                      <p:cNvSpPr>
                        <a:spLocks/>
                      </p:cNvSpPr>
                      <p:nvPr/>
                    </p:nvSpPr>
                    <p:spPr bwMode="auto">
                      <a:xfrm>
                        <a:off x="3493" y="3406"/>
                        <a:ext cx="17" cy="25"/>
                      </a:xfrm>
                      <a:custGeom>
                        <a:avLst/>
                        <a:gdLst>
                          <a:gd name="T0" fmla="*/ 0 w 17"/>
                          <a:gd name="T1" fmla="*/ 6 h 25"/>
                          <a:gd name="T2" fmla="*/ 5 w 17"/>
                          <a:gd name="T3" fmla="*/ 12 h 25"/>
                          <a:gd name="T4" fmla="*/ 5 w 17"/>
                          <a:gd name="T5" fmla="*/ 18 h 25"/>
                          <a:gd name="T6" fmla="*/ 5 w 17"/>
                          <a:gd name="T7" fmla="*/ 24 h 25"/>
                          <a:gd name="T8" fmla="*/ 16 w 17"/>
                          <a:gd name="T9" fmla="*/ 12 h 25"/>
                          <a:gd name="T10" fmla="*/ 16 w 17"/>
                          <a:gd name="T11" fmla="*/ 0 h 25"/>
                          <a:gd name="T12" fmla="*/ 0 w 17"/>
                          <a:gd name="T13" fmla="*/ 6 h 25"/>
                        </a:gdLst>
                        <a:ahLst/>
                        <a:cxnLst>
                          <a:cxn ang="0">
                            <a:pos x="T0" y="T1"/>
                          </a:cxn>
                          <a:cxn ang="0">
                            <a:pos x="T2" y="T3"/>
                          </a:cxn>
                          <a:cxn ang="0">
                            <a:pos x="T4" y="T5"/>
                          </a:cxn>
                          <a:cxn ang="0">
                            <a:pos x="T6" y="T7"/>
                          </a:cxn>
                          <a:cxn ang="0">
                            <a:pos x="T8" y="T9"/>
                          </a:cxn>
                          <a:cxn ang="0">
                            <a:pos x="T10" y="T11"/>
                          </a:cxn>
                          <a:cxn ang="0">
                            <a:pos x="T12" y="T13"/>
                          </a:cxn>
                        </a:cxnLst>
                        <a:rect l="0" t="0" r="r" b="b"/>
                        <a:pathLst>
                          <a:path w="17" h="25">
                            <a:moveTo>
                              <a:pt x="0" y="6"/>
                            </a:moveTo>
                            <a:lnTo>
                              <a:pt x="5" y="12"/>
                            </a:lnTo>
                            <a:lnTo>
                              <a:pt x="5" y="18"/>
                            </a:lnTo>
                            <a:lnTo>
                              <a:pt x="5" y="24"/>
                            </a:lnTo>
                            <a:lnTo>
                              <a:pt x="16" y="12"/>
                            </a:lnTo>
                            <a:lnTo>
                              <a:pt x="16" y="0"/>
                            </a:lnTo>
                            <a:lnTo>
                              <a:pt x="0"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94" name="Freeform 618">
                        <a:extLst>
                          <a:ext uri="{FF2B5EF4-FFF2-40B4-BE49-F238E27FC236}">
                            <a16:creationId xmlns:a16="http://schemas.microsoft.com/office/drawing/2014/main" id="{DF374494-15AE-4CE2-C499-3D74B4A25C1D}"/>
                          </a:ext>
                        </a:extLst>
                      </p:cNvPr>
                      <p:cNvSpPr>
                        <a:spLocks/>
                      </p:cNvSpPr>
                      <p:nvPr/>
                    </p:nvSpPr>
                    <p:spPr bwMode="auto">
                      <a:xfrm>
                        <a:off x="3493" y="3406"/>
                        <a:ext cx="17" cy="25"/>
                      </a:xfrm>
                      <a:custGeom>
                        <a:avLst/>
                        <a:gdLst>
                          <a:gd name="T0" fmla="*/ 0 w 17"/>
                          <a:gd name="T1" fmla="*/ 6 h 25"/>
                          <a:gd name="T2" fmla="*/ 5 w 17"/>
                          <a:gd name="T3" fmla="*/ 12 h 25"/>
                          <a:gd name="T4" fmla="*/ 5 w 17"/>
                          <a:gd name="T5" fmla="*/ 18 h 25"/>
                          <a:gd name="T6" fmla="*/ 5 w 17"/>
                          <a:gd name="T7" fmla="*/ 24 h 25"/>
                          <a:gd name="T8" fmla="*/ 16 w 17"/>
                          <a:gd name="T9" fmla="*/ 12 h 25"/>
                          <a:gd name="T10" fmla="*/ 16 w 17"/>
                          <a:gd name="T11" fmla="*/ 0 h 25"/>
                          <a:gd name="T12" fmla="*/ 0 w 17"/>
                          <a:gd name="T13" fmla="*/ 6 h 25"/>
                        </a:gdLst>
                        <a:ahLst/>
                        <a:cxnLst>
                          <a:cxn ang="0">
                            <a:pos x="T0" y="T1"/>
                          </a:cxn>
                          <a:cxn ang="0">
                            <a:pos x="T2" y="T3"/>
                          </a:cxn>
                          <a:cxn ang="0">
                            <a:pos x="T4" y="T5"/>
                          </a:cxn>
                          <a:cxn ang="0">
                            <a:pos x="T6" y="T7"/>
                          </a:cxn>
                          <a:cxn ang="0">
                            <a:pos x="T8" y="T9"/>
                          </a:cxn>
                          <a:cxn ang="0">
                            <a:pos x="T10" y="T11"/>
                          </a:cxn>
                          <a:cxn ang="0">
                            <a:pos x="T12" y="T13"/>
                          </a:cxn>
                        </a:cxnLst>
                        <a:rect l="0" t="0" r="r" b="b"/>
                        <a:pathLst>
                          <a:path w="17" h="25">
                            <a:moveTo>
                              <a:pt x="0" y="6"/>
                            </a:moveTo>
                            <a:lnTo>
                              <a:pt x="5" y="12"/>
                            </a:lnTo>
                            <a:lnTo>
                              <a:pt x="5" y="18"/>
                            </a:lnTo>
                            <a:lnTo>
                              <a:pt x="5" y="24"/>
                            </a:lnTo>
                            <a:lnTo>
                              <a:pt x="16" y="12"/>
                            </a:lnTo>
                            <a:lnTo>
                              <a:pt x="16" y="0"/>
                            </a:lnTo>
                            <a:lnTo>
                              <a:pt x="0"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95" name="Freeform 619">
                        <a:extLst>
                          <a:ext uri="{FF2B5EF4-FFF2-40B4-BE49-F238E27FC236}">
                            <a16:creationId xmlns:a16="http://schemas.microsoft.com/office/drawing/2014/main" id="{76C54FA2-618D-45D4-2F33-E8976542F7A1}"/>
                          </a:ext>
                        </a:extLst>
                      </p:cNvPr>
                      <p:cNvSpPr>
                        <a:spLocks/>
                      </p:cNvSpPr>
                      <p:nvPr/>
                    </p:nvSpPr>
                    <p:spPr bwMode="auto">
                      <a:xfrm>
                        <a:off x="3453" y="3390"/>
                        <a:ext cx="17" cy="41"/>
                      </a:xfrm>
                      <a:custGeom>
                        <a:avLst/>
                        <a:gdLst>
                          <a:gd name="T0" fmla="*/ 16 w 17"/>
                          <a:gd name="T1" fmla="*/ 20 h 41"/>
                          <a:gd name="T2" fmla="*/ 16 w 17"/>
                          <a:gd name="T3" fmla="*/ 20 h 41"/>
                          <a:gd name="T4" fmla="*/ 11 w 17"/>
                          <a:gd name="T5" fmla="*/ 27 h 41"/>
                          <a:gd name="T6" fmla="*/ 11 w 17"/>
                          <a:gd name="T7" fmla="*/ 33 h 41"/>
                          <a:gd name="T8" fmla="*/ 11 w 17"/>
                          <a:gd name="T9" fmla="*/ 40 h 41"/>
                          <a:gd name="T10" fmla="*/ 5 w 17"/>
                          <a:gd name="T11" fmla="*/ 27 h 41"/>
                          <a:gd name="T12" fmla="*/ 0 w 17"/>
                          <a:gd name="T13" fmla="*/ 13 h 41"/>
                          <a:gd name="T14" fmla="*/ 0 w 17"/>
                          <a:gd name="T15" fmla="*/ 7 h 41"/>
                          <a:gd name="T16" fmla="*/ 0 w 17"/>
                          <a:gd name="T17" fmla="*/ 0 h 41"/>
                          <a:gd name="T18" fmla="*/ 5 w 17"/>
                          <a:gd name="T19" fmla="*/ 0 h 41"/>
                          <a:gd name="T20" fmla="*/ 16 w 17"/>
                          <a:gd name="T21"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41">
                            <a:moveTo>
                              <a:pt x="16" y="20"/>
                            </a:moveTo>
                            <a:lnTo>
                              <a:pt x="16" y="20"/>
                            </a:lnTo>
                            <a:lnTo>
                              <a:pt x="11" y="27"/>
                            </a:lnTo>
                            <a:lnTo>
                              <a:pt x="11" y="33"/>
                            </a:lnTo>
                            <a:lnTo>
                              <a:pt x="11" y="40"/>
                            </a:lnTo>
                            <a:lnTo>
                              <a:pt x="5" y="27"/>
                            </a:lnTo>
                            <a:lnTo>
                              <a:pt x="0" y="13"/>
                            </a:lnTo>
                            <a:lnTo>
                              <a:pt x="0" y="7"/>
                            </a:lnTo>
                            <a:lnTo>
                              <a:pt x="0" y="0"/>
                            </a:lnTo>
                            <a:lnTo>
                              <a:pt x="5" y="0"/>
                            </a:lnTo>
                            <a:lnTo>
                              <a:pt x="16" y="2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96" name="Freeform 620">
                        <a:extLst>
                          <a:ext uri="{FF2B5EF4-FFF2-40B4-BE49-F238E27FC236}">
                            <a16:creationId xmlns:a16="http://schemas.microsoft.com/office/drawing/2014/main" id="{D5D8D1EB-233B-2389-2E72-8C34B5DCBB0E}"/>
                          </a:ext>
                        </a:extLst>
                      </p:cNvPr>
                      <p:cNvSpPr>
                        <a:spLocks/>
                      </p:cNvSpPr>
                      <p:nvPr/>
                    </p:nvSpPr>
                    <p:spPr bwMode="auto">
                      <a:xfrm>
                        <a:off x="3453" y="3390"/>
                        <a:ext cx="17" cy="41"/>
                      </a:xfrm>
                      <a:custGeom>
                        <a:avLst/>
                        <a:gdLst>
                          <a:gd name="T0" fmla="*/ 16 w 17"/>
                          <a:gd name="T1" fmla="*/ 20 h 41"/>
                          <a:gd name="T2" fmla="*/ 11 w 17"/>
                          <a:gd name="T3" fmla="*/ 27 h 41"/>
                          <a:gd name="T4" fmla="*/ 11 w 17"/>
                          <a:gd name="T5" fmla="*/ 33 h 41"/>
                          <a:gd name="T6" fmla="*/ 11 w 17"/>
                          <a:gd name="T7" fmla="*/ 40 h 41"/>
                          <a:gd name="T8" fmla="*/ 5 w 17"/>
                          <a:gd name="T9" fmla="*/ 27 h 41"/>
                          <a:gd name="T10" fmla="*/ 0 w 17"/>
                          <a:gd name="T11" fmla="*/ 13 h 41"/>
                          <a:gd name="T12" fmla="*/ 0 w 17"/>
                          <a:gd name="T13" fmla="*/ 7 h 41"/>
                          <a:gd name="T14" fmla="*/ 0 w 17"/>
                          <a:gd name="T15" fmla="*/ 0 h 41"/>
                          <a:gd name="T16" fmla="*/ 5 w 17"/>
                          <a:gd name="T17" fmla="*/ 0 h 41"/>
                          <a:gd name="T18" fmla="*/ 16 w 17"/>
                          <a:gd name="T19"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41">
                            <a:moveTo>
                              <a:pt x="16" y="20"/>
                            </a:moveTo>
                            <a:lnTo>
                              <a:pt x="11" y="27"/>
                            </a:lnTo>
                            <a:lnTo>
                              <a:pt x="11" y="33"/>
                            </a:lnTo>
                            <a:lnTo>
                              <a:pt x="11" y="40"/>
                            </a:lnTo>
                            <a:lnTo>
                              <a:pt x="5" y="27"/>
                            </a:lnTo>
                            <a:lnTo>
                              <a:pt x="0" y="13"/>
                            </a:lnTo>
                            <a:lnTo>
                              <a:pt x="0" y="7"/>
                            </a:lnTo>
                            <a:lnTo>
                              <a:pt x="0" y="0"/>
                            </a:lnTo>
                            <a:lnTo>
                              <a:pt x="5" y="0"/>
                            </a:lnTo>
                            <a:lnTo>
                              <a:pt x="16" y="2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397" name="Group 621">
                        <a:extLst>
                          <a:ext uri="{FF2B5EF4-FFF2-40B4-BE49-F238E27FC236}">
                            <a16:creationId xmlns:a16="http://schemas.microsoft.com/office/drawing/2014/main" id="{073AB3CA-A0BE-9FDC-A5AF-0D634C2E303E}"/>
                          </a:ext>
                        </a:extLst>
                      </p:cNvPr>
                      <p:cNvGrpSpPr>
                        <a:grpSpLocks/>
                      </p:cNvGrpSpPr>
                      <p:nvPr/>
                    </p:nvGrpSpPr>
                    <p:grpSpPr bwMode="auto">
                      <a:xfrm>
                        <a:off x="3445" y="3470"/>
                        <a:ext cx="73" cy="89"/>
                        <a:chOff x="3445" y="3470"/>
                        <a:chExt cx="73" cy="89"/>
                      </a:xfrm>
                    </p:grpSpPr>
                    <p:sp>
                      <p:nvSpPr>
                        <p:cNvPr id="76398" name="Freeform 622">
                          <a:extLst>
                            <a:ext uri="{FF2B5EF4-FFF2-40B4-BE49-F238E27FC236}">
                              <a16:creationId xmlns:a16="http://schemas.microsoft.com/office/drawing/2014/main" id="{44415FD6-CB41-CCEF-9872-B58E09009EF8}"/>
                            </a:ext>
                          </a:extLst>
                        </p:cNvPr>
                        <p:cNvSpPr>
                          <a:spLocks/>
                        </p:cNvSpPr>
                        <p:nvPr/>
                      </p:nvSpPr>
                      <p:spPr bwMode="auto">
                        <a:xfrm>
                          <a:off x="3453" y="3470"/>
                          <a:ext cx="49" cy="49"/>
                        </a:xfrm>
                        <a:custGeom>
                          <a:avLst/>
                          <a:gdLst>
                            <a:gd name="T0" fmla="*/ 48 w 49"/>
                            <a:gd name="T1" fmla="*/ 0 h 49"/>
                            <a:gd name="T2" fmla="*/ 41 w 49"/>
                            <a:gd name="T3" fmla="*/ 0 h 49"/>
                            <a:gd name="T4" fmla="*/ 34 w 49"/>
                            <a:gd name="T5" fmla="*/ 0 h 49"/>
                            <a:gd name="T6" fmla="*/ 27 w 49"/>
                            <a:gd name="T7" fmla="*/ 7 h 49"/>
                            <a:gd name="T8" fmla="*/ 14 w 49"/>
                            <a:gd name="T9" fmla="*/ 14 h 49"/>
                            <a:gd name="T10" fmla="*/ 14 w 49"/>
                            <a:gd name="T11" fmla="*/ 21 h 49"/>
                            <a:gd name="T12" fmla="*/ 7 w 49"/>
                            <a:gd name="T13" fmla="*/ 27 h 49"/>
                            <a:gd name="T14" fmla="*/ 7 w 49"/>
                            <a:gd name="T15" fmla="*/ 34 h 49"/>
                            <a:gd name="T16" fmla="*/ 0 w 49"/>
                            <a:gd name="T17" fmla="*/ 41 h 49"/>
                            <a:gd name="T18" fmla="*/ 0 w 49"/>
                            <a:gd name="T19" fmla="*/ 48 h 49"/>
                            <a:gd name="T20" fmla="*/ 7 w 49"/>
                            <a:gd name="T21" fmla="*/ 48 h 49"/>
                            <a:gd name="T22" fmla="*/ 7 w 49"/>
                            <a:gd name="T23" fmla="*/ 41 h 49"/>
                            <a:gd name="T24" fmla="*/ 14 w 49"/>
                            <a:gd name="T25" fmla="*/ 34 h 49"/>
                            <a:gd name="T26" fmla="*/ 14 w 49"/>
                            <a:gd name="T27" fmla="*/ 27 h 49"/>
                            <a:gd name="T28" fmla="*/ 21 w 49"/>
                            <a:gd name="T29" fmla="*/ 21 h 49"/>
                            <a:gd name="T30" fmla="*/ 27 w 49"/>
                            <a:gd name="T31" fmla="*/ 14 h 49"/>
                            <a:gd name="T32" fmla="*/ 34 w 49"/>
                            <a:gd name="T33" fmla="*/ 7 h 49"/>
                            <a:gd name="T34" fmla="*/ 41 w 49"/>
                            <a:gd name="T35" fmla="*/ 0 h 49"/>
                            <a:gd name="T36" fmla="*/ 48 w 49"/>
                            <a:gd name="T3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9">
                              <a:moveTo>
                                <a:pt x="48" y="0"/>
                              </a:moveTo>
                              <a:lnTo>
                                <a:pt x="41" y="0"/>
                              </a:lnTo>
                              <a:lnTo>
                                <a:pt x="34" y="0"/>
                              </a:lnTo>
                              <a:lnTo>
                                <a:pt x="27" y="7"/>
                              </a:lnTo>
                              <a:lnTo>
                                <a:pt x="14" y="14"/>
                              </a:lnTo>
                              <a:lnTo>
                                <a:pt x="14" y="21"/>
                              </a:lnTo>
                              <a:lnTo>
                                <a:pt x="7" y="27"/>
                              </a:lnTo>
                              <a:lnTo>
                                <a:pt x="7" y="34"/>
                              </a:lnTo>
                              <a:lnTo>
                                <a:pt x="0" y="41"/>
                              </a:lnTo>
                              <a:lnTo>
                                <a:pt x="0" y="48"/>
                              </a:lnTo>
                              <a:lnTo>
                                <a:pt x="7" y="48"/>
                              </a:lnTo>
                              <a:lnTo>
                                <a:pt x="7" y="41"/>
                              </a:lnTo>
                              <a:lnTo>
                                <a:pt x="14" y="34"/>
                              </a:lnTo>
                              <a:lnTo>
                                <a:pt x="14" y="27"/>
                              </a:lnTo>
                              <a:lnTo>
                                <a:pt x="21" y="21"/>
                              </a:lnTo>
                              <a:lnTo>
                                <a:pt x="27" y="14"/>
                              </a:lnTo>
                              <a:lnTo>
                                <a:pt x="34" y="7"/>
                              </a:lnTo>
                              <a:lnTo>
                                <a:pt x="41" y="0"/>
                              </a:lnTo>
                              <a:lnTo>
                                <a:pt x="48"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399" name="Freeform 623">
                          <a:extLst>
                            <a:ext uri="{FF2B5EF4-FFF2-40B4-BE49-F238E27FC236}">
                              <a16:creationId xmlns:a16="http://schemas.microsoft.com/office/drawing/2014/main" id="{17CC0911-9823-63EC-6586-50DC6FA95FE4}"/>
                            </a:ext>
                          </a:extLst>
                        </p:cNvPr>
                        <p:cNvSpPr>
                          <a:spLocks/>
                        </p:cNvSpPr>
                        <p:nvPr/>
                      </p:nvSpPr>
                      <p:spPr bwMode="auto">
                        <a:xfrm>
                          <a:off x="3453" y="3470"/>
                          <a:ext cx="49" cy="49"/>
                        </a:xfrm>
                        <a:custGeom>
                          <a:avLst/>
                          <a:gdLst>
                            <a:gd name="T0" fmla="*/ 48 w 49"/>
                            <a:gd name="T1" fmla="*/ 0 h 49"/>
                            <a:gd name="T2" fmla="*/ 41 w 49"/>
                            <a:gd name="T3" fmla="*/ 0 h 49"/>
                            <a:gd name="T4" fmla="*/ 34 w 49"/>
                            <a:gd name="T5" fmla="*/ 0 h 49"/>
                            <a:gd name="T6" fmla="*/ 27 w 49"/>
                            <a:gd name="T7" fmla="*/ 7 h 49"/>
                            <a:gd name="T8" fmla="*/ 14 w 49"/>
                            <a:gd name="T9" fmla="*/ 14 h 49"/>
                            <a:gd name="T10" fmla="*/ 14 w 49"/>
                            <a:gd name="T11" fmla="*/ 21 h 49"/>
                            <a:gd name="T12" fmla="*/ 7 w 49"/>
                            <a:gd name="T13" fmla="*/ 27 h 49"/>
                            <a:gd name="T14" fmla="*/ 7 w 49"/>
                            <a:gd name="T15" fmla="*/ 34 h 49"/>
                            <a:gd name="T16" fmla="*/ 0 w 49"/>
                            <a:gd name="T17" fmla="*/ 41 h 49"/>
                            <a:gd name="T18" fmla="*/ 0 w 49"/>
                            <a:gd name="T19" fmla="*/ 48 h 49"/>
                            <a:gd name="T20" fmla="*/ 7 w 49"/>
                            <a:gd name="T21" fmla="*/ 48 h 49"/>
                            <a:gd name="T22" fmla="*/ 7 w 49"/>
                            <a:gd name="T23" fmla="*/ 41 h 49"/>
                            <a:gd name="T24" fmla="*/ 14 w 49"/>
                            <a:gd name="T25" fmla="*/ 34 h 49"/>
                            <a:gd name="T26" fmla="*/ 14 w 49"/>
                            <a:gd name="T27" fmla="*/ 27 h 49"/>
                            <a:gd name="T28" fmla="*/ 21 w 49"/>
                            <a:gd name="T29" fmla="*/ 21 h 49"/>
                            <a:gd name="T30" fmla="*/ 27 w 49"/>
                            <a:gd name="T31" fmla="*/ 14 h 49"/>
                            <a:gd name="T32" fmla="*/ 34 w 49"/>
                            <a:gd name="T33" fmla="*/ 7 h 49"/>
                            <a:gd name="T34" fmla="*/ 41 w 49"/>
                            <a:gd name="T35" fmla="*/ 0 h 49"/>
                            <a:gd name="T36" fmla="*/ 48 w 49"/>
                            <a:gd name="T3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9">
                              <a:moveTo>
                                <a:pt x="48" y="0"/>
                              </a:moveTo>
                              <a:lnTo>
                                <a:pt x="41" y="0"/>
                              </a:lnTo>
                              <a:lnTo>
                                <a:pt x="34" y="0"/>
                              </a:lnTo>
                              <a:lnTo>
                                <a:pt x="27" y="7"/>
                              </a:lnTo>
                              <a:lnTo>
                                <a:pt x="14" y="14"/>
                              </a:lnTo>
                              <a:lnTo>
                                <a:pt x="14" y="21"/>
                              </a:lnTo>
                              <a:lnTo>
                                <a:pt x="7" y="27"/>
                              </a:lnTo>
                              <a:lnTo>
                                <a:pt x="7" y="34"/>
                              </a:lnTo>
                              <a:lnTo>
                                <a:pt x="0" y="41"/>
                              </a:lnTo>
                              <a:lnTo>
                                <a:pt x="0" y="48"/>
                              </a:lnTo>
                              <a:lnTo>
                                <a:pt x="7" y="48"/>
                              </a:lnTo>
                              <a:lnTo>
                                <a:pt x="7" y="41"/>
                              </a:lnTo>
                              <a:lnTo>
                                <a:pt x="14" y="34"/>
                              </a:lnTo>
                              <a:lnTo>
                                <a:pt x="14" y="27"/>
                              </a:lnTo>
                              <a:lnTo>
                                <a:pt x="21" y="21"/>
                              </a:lnTo>
                              <a:lnTo>
                                <a:pt x="27" y="14"/>
                              </a:lnTo>
                              <a:lnTo>
                                <a:pt x="34" y="7"/>
                              </a:lnTo>
                              <a:lnTo>
                                <a:pt x="41" y="0"/>
                              </a:lnTo>
                              <a:lnTo>
                                <a:pt x="48"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00" name="Freeform 624">
                          <a:extLst>
                            <a:ext uri="{FF2B5EF4-FFF2-40B4-BE49-F238E27FC236}">
                              <a16:creationId xmlns:a16="http://schemas.microsoft.com/office/drawing/2014/main" id="{BA19ADF2-D352-A383-EE9F-B6E55C9E0521}"/>
                            </a:ext>
                          </a:extLst>
                        </p:cNvPr>
                        <p:cNvSpPr>
                          <a:spLocks/>
                        </p:cNvSpPr>
                        <p:nvPr/>
                      </p:nvSpPr>
                      <p:spPr bwMode="auto">
                        <a:xfrm>
                          <a:off x="3445" y="3494"/>
                          <a:ext cx="73" cy="65"/>
                        </a:xfrm>
                        <a:custGeom>
                          <a:avLst/>
                          <a:gdLst>
                            <a:gd name="T0" fmla="*/ 65 w 73"/>
                            <a:gd name="T1" fmla="*/ 0 h 65"/>
                            <a:gd name="T2" fmla="*/ 58 w 73"/>
                            <a:gd name="T3" fmla="*/ 7 h 65"/>
                            <a:gd name="T4" fmla="*/ 50 w 73"/>
                            <a:gd name="T5" fmla="*/ 14 h 65"/>
                            <a:gd name="T6" fmla="*/ 43 w 73"/>
                            <a:gd name="T7" fmla="*/ 21 h 65"/>
                            <a:gd name="T8" fmla="*/ 22 w 73"/>
                            <a:gd name="T9" fmla="*/ 28 h 65"/>
                            <a:gd name="T10" fmla="*/ 22 w 73"/>
                            <a:gd name="T11" fmla="*/ 36 h 65"/>
                            <a:gd name="T12" fmla="*/ 14 w 73"/>
                            <a:gd name="T13" fmla="*/ 43 h 65"/>
                            <a:gd name="T14" fmla="*/ 7 w 73"/>
                            <a:gd name="T15" fmla="*/ 43 h 65"/>
                            <a:gd name="T16" fmla="*/ 0 w 73"/>
                            <a:gd name="T17" fmla="*/ 50 h 65"/>
                            <a:gd name="T18" fmla="*/ 0 w 73"/>
                            <a:gd name="T19" fmla="*/ 57 h 65"/>
                            <a:gd name="T20" fmla="*/ 7 w 73"/>
                            <a:gd name="T21" fmla="*/ 50 h 65"/>
                            <a:gd name="T22" fmla="*/ 14 w 73"/>
                            <a:gd name="T23" fmla="*/ 50 h 65"/>
                            <a:gd name="T24" fmla="*/ 14 w 73"/>
                            <a:gd name="T25" fmla="*/ 43 h 65"/>
                            <a:gd name="T26" fmla="*/ 14 w 73"/>
                            <a:gd name="T27" fmla="*/ 50 h 65"/>
                            <a:gd name="T28" fmla="*/ 14 w 73"/>
                            <a:gd name="T29" fmla="*/ 57 h 65"/>
                            <a:gd name="T30" fmla="*/ 7 w 73"/>
                            <a:gd name="T31" fmla="*/ 57 h 65"/>
                            <a:gd name="T32" fmla="*/ 0 w 73"/>
                            <a:gd name="T33" fmla="*/ 64 h 65"/>
                            <a:gd name="T34" fmla="*/ 14 w 73"/>
                            <a:gd name="T35" fmla="*/ 64 h 65"/>
                            <a:gd name="T36" fmla="*/ 22 w 73"/>
                            <a:gd name="T37" fmla="*/ 57 h 65"/>
                            <a:gd name="T38" fmla="*/ 22 w 73"/>
                            <a:gd name="T39" fmla="*/ 50 h 65"/>
                            <a:gd name="T40" fmla="*/ 58 w 73"/>
                            <a:gd name="T41" fmla="*/ 21 h 65"/>
                            <a:gd name="T42" fmla="*/ 50 w 73"/>
                            <a:gd name="T43" fmla="*/ 21 h 65"/>
                            <a:gd name="T44" fmla="*/ 50 w 73"/>
                            <a:gd name="T45" fmla="*/ 14 h 65"/>
                            <a:gd name="T46" fmla="*/ 58 w 73"/>
                            <a:gd name="T47" fmla="*/ 14 h 65"/>
                            <a:gd name="T48" fmla="*/ 65 w 73"/>
                            <a:gd name="T49" fmla="*/ 14 h 65"/>
                            <a:gd name="T50" fmla="*/ 72 w 73"/>
                            <a:gd name="T51" fmla="*/ 7 h 65"/>
                            <a:gd name="T52" fmla="*/ 65 w 73"/>
                            <a:gd name="T5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65">
                              <a:moveTo>
                                <a:pt x="65" y="0"/>
                              </a:moveTo>
                              <a:lnTo>
                                <a:pt x="58" y="7"/>
                              </a:lnTo>
                              <a:lnTo>
                                <a:pt x="50" y="14"/>
                              </a:lnTo>
                              <a:lnTo>
                                <a:pt x="43" y="21"/>
                              </a:lnTo>
                              <a:lnTo>
                                <a:pt x="22" y="28"/>
                              </a:lnTo>
                              <a:lnTo>
                                <a:pt x="22" y="36"/>
                              </a:lnTo>
                              <a:lnTo>
                                <a:pt x="14" y="43"/>
                              </a:lnTo>
                              <a:lnTo>
                                <a:pt x="7" y="43"/>
                              </a:lnTo>
                              <a:lnTo>
                                <a:pt x="0" y="50"/>
                              </a:lnTo>
                              <a:lnTo>
                                <a:pt x="0" y="57"/>
                              </a:lnTo>
                              <a:lnTo>
                                <a:pt x="7" y="50"/>
                              </a:lnTo>
                              <a:lnTo>
                                <a:pt x="14" y="50"/>
                              </a:lnTo>
                              <a:lnTo>
                                <a:pt x="14" y="43"/>
                              </a:lnTo>
                              <a:lnTo>
                                <a:pt x="14" y="50"/>
                              </a:lnTo>
                              <a:lnTo>
                                <a:pt x="14" y="57"/>
                              </a:lnTo>
                              <a:lnTo>
                                <a:pt x="7" y="57"/>
                              </a:lnTo>
                              <a:lnTo>
                                <a:pt x="0" y="64"/>
                              </a:lnTo>
                              <a:lnTo>
                                <a:pt x="14" y="64"/>
                              </a:lnTo>
                              <a:lnTo>
                                <a:pt x="22" y="57"/>
                              </a:lnTo>
                              <a:lnTo>
                                <a:pt x="22" y="50"/>
                              </a:lnTo>
                              <a:lnTo>
                                <a:pt x="58" y="21"/>
                              </a:lnTo>
                              <a:lnTo>
                                <a:pt x="50" y="21"/>
                              </a:lnTo>
                              <a:lnTo>
                                <a:pt x="50" y="14"/>
                              </a:lnTo>
                              <a:lnTo>
                                <a:pt x="58" y="14"/>
                              </a:lnTo>
                              <a:lnTo>
                                <a:pt x="65" y="14"/>
                              </a:lnTo>
                              <a:lnTo>
                                <a:pt x="72" y="7"/>
                              </a:lnTo>
                              <a:lnTo>
                                <a:pt x="65"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01" name="Freeform 625">
                          <a:extLst>
                            <a:ext uri="{FF2B5EF4-FFF2-40B4-BE49-F238E27FC236}">
                              <a16:creationId xmlns:a16="http://schemas.microsoft.com/office/drawing/2014/main" id="{DE8641CA-B62B-76F7-A0F4-8A211E103D89}"/>
                            </a:ext>
                          </a:extLst>
                        </p:cNvPr>
                        <p:cNvSpPr>
                          <a:spLocks/>
                        </p:cNvSpPr>
                        <p:nvPr/>
                      </p:nvSpPr>
                      <p:spPr bwMode="auto">
                        <a:xfrm>
                          <a:off x="3445" y="3494"/>
                          <a:ext cx="73" cy="65"/>
                        </a:xfrm>
                        <a:custGeom>
                          <a:avLst/>
                          <a:gdLst>
                            <a:gd name="T0" fmla="*/ 65 w 73"/>
                            <a:gd name="T1" fmla="*/ 0 h 65"/>
                            <a:gd name="T2" fmla="*/ 58 w 73"/>
                            <a:gd name="T3" fmla="*/ 7 h 65"/>
                            <a:gd name="T4" fmla="*/ 50 w 73"/>
                            <a:gd name="T5" fmla="*/ 14 h 65"/>
                            <a:gd name="T6" fmla="*/ 43 w 73"/>
                            <a:gd name="T7" fmla="*/ 21 h 65"/>
                            <a:gd name="T8" fmla="*/ 22 w 73"/>
                            <a:gd name="T9" fmla="*/ 28 h 65"/>
                            <a:gd name="T10" fmla="*/ 22 w 73"/>
                            <a:gd name="T11" fmla="*/ 36 h 65"/>
                            <a:gd name="T12" fmla="*/ 14 w 73"/>
                            <a:gd name="T13" fmla="*/ 43 h 65"/>
                            <a:gd name="T14" fmla="*/ 7 w 73"/>
                            <a:gd name="T15" fmla="*/ 43 h 65"/>
                            <a:gd name="T16" fmla="*/ 0 w 73"/>
                            <a:gd name="T17" fmla="*/ 50 h 65"/>
                            <a:gd name="T18" fmla="*/ 0 w 73"/>
                            <a:gd name="T19" fmla="*/ 57 h 65"/>
                            <a:gd name="T20" fmla="*/ 7 w 73"/>
                            <a:gd name="T21" fmla="*/ 50 h 65"/>
                            <a:gd name="T22" fmla="*/ 14 w 73"/>
                            <a:gd name="T23" fmla="*/ 50 h 65"/>
                            <a:gd name="T24" fmla="*/ 14 w 73"/>
                            <a:gd name="T25" fmla="*/ 43 h 65"/>
                            <a:gd name="T26" fmla="*/ 14 w 73"/>
                            <a:gd name="T27" fmla="*/ 50 h 65"/>
                            <a:gd name="T28" fmla="*/ 14 w 73"/>
                            <a:gd name="T29" fmla="*/ 57 h 65"/>
                            <a:gd name="T30" fmla="*/ 7 w 73"/>
                            <a:gd name="T31" fmla="*/ 57 h 65"/>
                            <a:gd name="T32" fmla="*/ 0 w 73"/>
                            <a:gd name="T33" fmla="*/ 64 h 65"/>
                            <a:gd name="T34" fmla="*/ 14 w 73"/>
                            <a:gd name="T35" fmla="*/ 64 h 65"/>
                            <a:gd name="T36" fmla="*/ 22 w 73"/>
                            <a:gd name="T37" fmla="*/ 57 h 65"/>
                            <a:gd name="T38" fmla="*/ 22 w 73"/>
                            <a:gd name="T39" fmla="*/ 50 h 65"/>
                            <a:gd name="T40" fmla="*/ 58 w 73"/>
                            <a:gd name="T41" fmla="*/ 21 h 65"/>
                            <a:gd name="T42" fmla="*/ 50 w 73"/>
                            <a:gd name="T43" fmla="*/ 21 h 65"/>
                            <a:gd name="T44" fmla="*/ 50 w 73"/>
                            <a:gd name="T45" fmla="*/ 14 h 65"/>
                            <a:gd name="T46" fmla="*/ 58 w 73"/>
                            <a:gd name="T47" fmla="*/ 14 h 65"/>
                            <a:gd name="T48" fmla="*/ 65 w 73"/>
                            <a:gd name="T49" fmla="*/ 14 h 65"/>
                            <a:gd name="T50" fmla="*/ 72 w 73"/>
                            <a:gd name="T51" fmla="*/ 7 h 65"/>
                            <a:gd name="T52" fmla="*/ 65 w 73"/>
                            <a:gd name="T5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65">
                              <a:moveTo>
                                <a:pt x="65" y="0"/>
                              </a:moveTo>
                              <a:lnTo>
                                <a:pt x="58" y="7"/>
                              </a:lnTo>
                              <a:lnTo>
                                <a:pt x="50" y="14"/>
                              </a:lnTo>
                              <a:lnTo>
                                <a:pt x="43" y="21"/>
                              </a:lnTo>
                              <a:lnTo>
                                <a:pt x="22" y="28"/>
                              </a:lnTo>
                              <a:lnTo>
                                <a:pt x="22" y="36"/>
                              </a:lnTo>
                              <a:lnTo>
                                <a:pt x="14" y="43"/>
                              </a:lnTo>
                              <a:lnTo>
                                <a:pt x="7" y="43"/>
                              </a:lnTo>
                              <a:lnTo>
                                <a:pt x="0" y="50"/>
                              </a:lnTo>
                              <a:lnTo>
                                <a:pt x="0" y="57"/>
                              </a:lnTo>
                              <a:lnTo>
                                <a:pt x="7" y="50"/>
                              </a:lnTo>
                              <a:lnTo>
                                <a:pt x="14" y="50"/>
                              </a:lnTo>
                              <a:lnTo>
                                <a:pt x="14" y="43"/>
                              </a:lnTo>
                              <a:lnTo>
                                <a:pt x="14" y="50"/>
                              </a:lnTo>
                              <a:lnTo>
                                <a:pt x="14" y="57"/>
                              </a:lnTo>
                              <a:lnTo>
                                <a:pt x="7" y="57"/>
                              </a:lnTo>
                              <a:lnTo>
                                <a:pt x="0" y="64"/>
                              </a:lnTo>
                              <a:lnTo>
                                <a:pt x="14" y="64"/>
                              </a:lnTo>
                              <a:lnTo>
                                <a:pt x="22" y="57"/>
                              </a:lnTo>
                              <a:lnTo>
                                <a:pt x="22" y="50"/>
                              </a:lnTo>
                              <a:lnTo>
                                <a:pt x="58" y="21"/>
                              </a:lnTo>
                              <a:lnTo>
                                <a:pt x="50" y="21"/>
                              </a:lnTo>
                              <a:lnTo>
                                <a:pt x="50" y="14"/>
                              </a:lnTo>
                              <a:lnTo>
                                <a:pt x="58" y="14"/>
                              </a:lnTo>
                              <a:lnTo>
                                <a:pt x="65" y="14"/>
                              </a:lnTo>
                              <a:lnTo>
                                <a:pt x="72" y="7"/>
                              </a:lnTo>
                              <a:lnTo>
                                <a:pt x="65"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6402" name="Freeform 626">
                        <a:extLst>
                          <a:ext uri="{FF2B5EF4-FFF2-40B4-BE49-F238E27FC236}">
                            <a16:creationId xmlns:a16="http://schemas.microsoft.com/office/drawing/2014/main" id="{F9171941-E767-1848-8CEA-F097C44D2099}"/>
                          </a:ext>
                        </a:extLst>
                      </p:cNvPr>
                      <p:cNvSpPr>
                        <a:spLocks/>
                      </p:cNvSpPr>
                      <p:nvPr/>
                    </p:nvSpPr>
                    <p:spPr bwMode="auto">
                      <a:xfrm>
                        <a:off x="3469" y="3414"/>
                        <a:ext cx="25" cy="145"/>
                      </a:xfrm>
                      <a:custGeom>
                        <a:avLst/>
                        <a:gdLst>
                          <a:gd name="T0" fmla="*/ 6 w 25"/>
                          <a:gd name="T1" fmla="*/ 0 h 145"/>
                          <a:gd name="T2" fmla="*/ 12 w 25"/>
                          <a:gd name="T3" fmla="*/ 8 h 145"/>
                          <a:gd name="T4" fmla="*/ 18 w 25"/>
                          <a:gd name="T5" fmla="*/ 8 h 145"/>
                          <a:gd name="T6" fmla="*/ 18 w 25"/>
                          <a:gd name="T7" fmla="*/ 15 h 145"/>
                          <a:gd name="T8" fmla="*/ 18 w 25"/>
                          <a:gd name="T9" fmla="*/ 30 h 145"/>
                          <a:gd name="T10" fmla="*/ 24 w 25"/>
                          <a:gd name="T11" fmla="*/ 30 h 145"/>
                          <a:gd name="T12" fmla="*/ 24 w 25"/>
                          <a:gd name="T13" fmla="*/ 38 h 145"/>
                          <a:gd name="T14" fmla="*/ 24 w 25"/>
                          <a:gd name="T15" fmla="*/ 45 h 145"/>
                          <a:gd name="T16" fmla="*/ 24 w 25"/>
                          <a:gd name="T17" fmla="*/ 68 h 145"/>
                          <a:gd name="T18" fmla="*/ 24 w 25"/>
                          <a:gd name="T19" fmla="*/ 83 h 145"/>
                          <a:gd name="T20" fmla="*/ 24 w 25"/>
                          <a:gd name="T21" fmla="*/ 106 h 145"/>
                          <a:gd name="T22" fmla="*/ 24 w 25"/>
                          <a:gd name="T23" fmla="*/ 121 h 145"/>
                          <a:gd name="T24" fmla="*/ 24 w 25"/>
                          <a:gd name="T25" fmla="*/ 144 h 145"/>
                          <a:gd name="T26" fmla="*/ 0 w 25"/>
                          <a:gd name="T27" fmla="*/ 144 h 145"/>
                          <a:gd name="T28" fmla="*/ 0 w 25"/>
                          <a:gd name="T29" fmla="*/ 121 h 145"/>
                          <a:gd name="T30" fmla="*/ 0 w 25"/>
                          <a:gd name="T31" fmla="*/ 114 h 145"/>
                          <a:gd name="T32" fmla="*/ 0 w 25"/>
                          <a:gd name="T33" fmla="*/ 91 h 145"/>
                          <a:gd name="T34" fmla="*/ 0 w 25"/>
                          <a:gd name="T35" fmla="*/ 68 h 145"/>
                          <a:gd name="T36" fmla="*/ 0 w 25"/>
                          <a:gd name="T37" fmla="*/ 61 h 145"/>
                          <a:gd name="T38" fmla="*/ 6 w 25"/>
                          <a:gd name="T39" fmla="*/ 38 h 145"/>
                          <a:gd name="T40" fmla="*/ 6 w 25"/>
                          <a:gd name="T41" fmla="*/ 30 h 145"/>
                          <a:gd name="T42" fmla="*/ 6 w 25"/>
                          <a:gd name="T43" fmla="*/ 15 h 145"/>
                          <a:gd name="T44" fmla="*/ 0 w 25"/>
                          <a:gd name="T45" fmla="*/ 8 h 145"/>
                          <a:gd name="T46" fmla="*/ 6 w 25"/>
                          <a:gd name="T4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 h="145">
                            <a:moveTo>
                              <a:pt x="6" y="0"/>
                            </a:moveTo>
                            <a:lnTo>
                              <a:pt x="12" y="8"/>
                            </a:lnTo>
                            <a:lnTo>
                              <a:pt x="18" y="8"/>
                            </a:lnTo>
                            <a:lnTo>
                              <a:pt x="18" y="15"/>
                            </a:lnTo>
                            <a:lnTo>
                              <a:pt x="18" y="30"/>
                            </a:lnTo>
                            <a:lnTo>
                              <a:pt x="24" y="30"/>
                            </a:lnTo>
                            <a:lnTo>
                              <a:pt x="24" y="38"/>
                            </a:lnTo>
                            <a:lnTo>
                              <a:pt x="24" y="45"/>
                            </a:lnTo>
                            <a:lnTo>
                              <a:pt x="24" y="68"/>
                            </a:lnTo>
                            <a:lnTo>
                              <a:pt x="24" y="83"/>
                            </a:lnTo>
                            <a:lnTo>
                              <a:pt x="24" y="106"/>
                            </a:lnTo>
                            <a:lnTo>
                              <a:pt x="24" y="121"/>
                            </a:lnTo>
                            <a:lnTo>
                              <a:pt x="24" y="144"/>
                            </a:lnTo>
                            <a:lnTo>
                              <a:pt x="0" y="144"/>
                            </a:lnTo>
                            <a:lnTo>
                              <a:pt x="0" y="121"/>
                            </a:lnTo>
                            <a:lnTo>
                              <a:pt x="0" y="114"/>
                            </a:lnTo>
                            <a:lnTo>
                              <a:pt x="0" y="91"/>
                            </a:lnTo>
                            <a:lnTo>
                              <a:pt x="0" y="68"/>
                            </a:lnTo>
                            <a:lnTo>
                              <a:pt x="0" y="61"/>
                            </a:lnTo>
                            <a:lnTo>
                              <a:pt x="6" y="38"/>
                            </a:lnTo>
                            <a:lnTo>
                              <a:pt x="6" y="30"/>
                            </a:lnTo>
                            <a:lnTo>
                              <a:pt x="6" y="15"/>
                            </a:lnTo>
                            <a:lnTo>
                              <a:pt x="0" y="8"/>
                            </a:lnTo>
                            <a:lnTo>
                              <a:pt x="6" y="0"/>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03" name="Freeform 627">
                        <a:extLst>
                          <a:ext uri="{FF2B5EF4-FFF2-40B4-BE49-F238E27FC236}">
                            <a16:creationId xmlns:a16="http://schemas.microsoft.com/office/drawing/2014/main" id="{9B2E3074-D339-6094-D051-2B532E12218C}"/>
                          </a:ext>
                        </a:extLst>
                      </p:cNvPr>
                      <p:cNvSpPr>
                        <a:spLocks/>
                      </p:cNvSpPr>
                      <p:nvPr/>
                    </p:nvSpPr>
                    <p:spPr bwMode="auto">
                      <a:xfrm>
                        <a:off x="3469" y="3414"/>
                        <a:ext cx="25" cy="145"/>
                      </a:xfrm>
                      <a:custGeom>
                        <a:avLst/>
                        <a:gdLst>
                          <a:gd name="T0" fmla="*/ 6 w 25"/>
                          <a:gd name="T1" fmla="*/ 0 h 145"/>
                          <a:gd name="T2" fmla="*/ 12 w 25"/>
                          <a:gd name="T3" fmla="*/ 8 h 145"/>
                          <a:gd name="T4" fmla="*/ 18 w 25"/>
                          <a:gd name="T5" fmla="*/ 8 h 145"/>
                          <a:gd name="T6" fmla="*/ 18 w 25"/>
                          <a:gd name="T7" fmla="*/ 15 h 145"/>
                          <a:gd name="T8" fmla="*/ 18 w 25"/>
                          <a:gd name="T9" fmla="*/ 30 h 145"/>
                          <a:gd name="T10" fmla="*/ 24 w 25"/>
                          <a:gd name="T11" fmla="*/ 30 h 145"/>
                          <a:gd name="T12" fmla="*/ 24 w 25"/>
                          <a:gd name="T13" fmla="*/ 38 h 145"/>
                          <a:gd name="T14" fmla="*/ 24 w 25"/>
                          <a:gd name="T15" fmla="*/ 45 h 145"/>
                          <a:gd name="T16" fmla="*/ 24 w 25"/>
                          <a:gd name="T17" fmla="*/ 68 h 145"/>
                          <a:gd name="T18" fmla="*/ 24 w 25"/>
                          <a:gd name="T19" fmla="*/ 83 h 145"/>
                          <a:gd name="T20" fmla="*/ 24 w 25"/>
                          <a:gd name="T21" fmla="*/ 106 h 145"/>
                          <a:gd name="T22" fmla="*/ 24 w 25"/>
                          <a:gd name="T23" fmla="*/ 121 h 145"/>
                          <a:gd name="T24" fmla="*/ 24 w 25"/>
                          <a:gd name="T25" fmla="*/ 144 h 145"/>
                          <a:gd name="T26" fmla="*/ 0 w 25"/>
                          <a:gd name="T27" fmla="*/ 144 h 145"/>
                          <a:gd name="T28" fmla="*/ 0 w 25"/>
                          <a:gd name="T29" fmla="*/ 121 h 145"/>
                          <a:gd name="T30" fmla="*/ 0 w 25"/>
                          <a:gd name="T31" fmla="*/ 114 h 145"/>
                          <a:gd name="T32" fmla="*/ 0 w 25"/>
                          <a:gd name="T33" fmla="*/ 91 h 145"/>
                          <a:gd name="T34" fmla="*/ 0 w 25"/>
                          <a:gd name="T35" fmla="*/ 68 h 145"/>
                          <a:gd name="T36" fmla="*/ 0 w 25"/>
                          <a:gd name="T37" fmla="*/ 61 h 145"/>
                          <a:gd name="T38" fmla="*/ 6 w 25"/>
                          <a:gd name="T39" fmla="*/ 38 h 145"/>
                          <a:gd name="T40" fmla="*/ 6 w 25"/>
                          <a:gd name="T41" fmla="*/ 30 h 145"/>
                          <a:gd name="T42" fmla="*/ 6 w 25"/>
                          <a:gd name="T43" fmla="*/ 15 h 145"/>
                          <a:gd name="T44" fmla="*/ 0 w 25"/>
                          <a:gd name="T45" fmla="*/ 8 h 145"/>
                          <a:gd name="T46" fmla="*/ 6 w 25"/>
                          <a:gd name="T4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 h="145">
                            <a:moveTo>
                              <a:pt x="6" y="0"/>
                            </a:moveTo>
                            <a:lnTo>
                              <a:pt x="12" y="8"/>
                            </a:lnTo>
                            <a:lnTo>
                              <a:pt x="18" y="8"/>
                            </a:lnTo>
                            <a:lnTo>
                              <a:pt x="18" y="15"/>
                            </a:lnTo>
                            <a:lnTo>
                              <a:pt x="18" y="30"/>
                            </a:lnTo>
                            <a:lnTo>
                              <a:pt x="24" y="30"/>
                            </a:lnTo>
                            <a:lnTo>
                              <a:pt x="24" y="38"/>
                            </a:lnTo>
                            <a:lnTo>
                              <a:pt x="24" y="45"/>
                            </a:lnTo>
                            <a:lnTo>
                              <a:pt x="24" y="68"/>
                            </a:lnTo>
                            <a:lnTo>
                              <a:pt x="24" y="83"/>
                            </a:lnTo>
                            <a:lnTo>
                              <a:pt x="24" y="106"/>
                            </a:lnTo>
                            <a:lnTo>
                              <a:pt x="24" y="121"/>
                            </a:lnTo>
                            <a:lnTo>
                              <a:pt x="24" y="144"/>
                            </a:lnTo>
                            <a:lnTo>
                              <a:pt x="0" y="144"/>
                            </a:lnTo>
                            <a:lnTo>
                              <a:pt x="0" y="121"/>
                            </a:lnTo>
                            <a:lnTo>
                              <a:pt x="0" y="114"/>
                            </a:lnTo>
                            <a:lnTo>
                              <a:pt x="0" y="91"/>
                            </a:lnTo>
                            <a:lnTo>
                              <a:pt x="0" y="68"/>
                            </a:lnTo>
                            <a:lnTo>
                              <a:pt x="0" y="61"/>
                            </a:lnTo>
                            <a:lnTo>
                              <a:pt x="6" y="38"/>
                            </a:lnTo>
                            <a:lnTo>
                              <a:pt x="6" y="30"/>
                            </a:lnTo>
                            <a:lnTo>
                              <a:pt x="6" y="15"/>
                            </a:lnTo>
                            <a:lnTo>
                              <a:pt x="0" y="8"/>
                            </a:lnTo>
                            <a:lnTo>
                              <a:pt x="6" y="0"/>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404" name="Group 628">
                      <a:extLst>
                        <a:ext uri="{FF2B5EF4-FFF2-40B4-BE49-F238E27FC236}">
                          <a16:creationId xmlns:a16="http://schemas.microsoft.com/office/drawing/2014/main" id="{35F9FEA3-52C3-FEC5-47EA-BBCB5C28D6EC}"/>
                        </a:ext>
                      </a:extLst>
                    </p:cNvPr>
                    <p:cNvGrpSpPr>
                      <a:grpSpLocks/>
                    </p:cNvGrpSpPr>
                    <p:nvPr/>
                  </p:nvGrpSpPr>
                  <p:grpSpPr bwMode="auto">
                    <a:xfrm>
                      <a:off x="3333" y="3382"/>
                      <a:ext cx="297" cy="193"/>
                      <a:chOff x="3333" y="3382"/>
                      <a:chExt cx="297" cy="193"/>
                    </a:xfrm>
                  </p:grpSpPr>
                  <p:grpSp>
                    <p:nvGrpSpPr>
                      <p:cNvPr id="76405" name="Group 629">
                        <a:extLst>
                          <a:ext uri="{FF2B5EF4-FFF2-40B4-BE49-F238E27FC236}">
                            <a16:creationId xmlns:a16="http://schemas.microsoft.com/office/drawing/2014/main" id="{6784B76A-5C63-1282-1479-058BA1460D81}"/>
                          </a:ext>
                        </a:extLst>
                      </p:cNvPr>
                      <p:cNvGrpSpPr>
                        <a:grpSpLocks/>
                      </p:cNvGrpSpPr>
                      <p:nvPr/>
                    </p:nvGrpSpPr>
                    <p:grpSpPr bwMode="auto">
                      <a:xfrm>
                        <a:off x="3333" y="3390"/>
                        <a:ext cx="121" cy="185"/>
                        <a:chOff x="3333" y="3390"/>
                        <a:chExt cx="121" cy="185"/>
                      </a:xfrm>
                    </p:grpSpPr>
                    <p:sp>
                      <p:nvSpPr>
                        <p:cNvPr id="76406" name="Freeform 630">
                          <a:extLst>
                            <a:ext uri="{FF2B5EF4-FFF2-40B4-BE49-F238E27FC236}">
                              <a16:creationId xmlns:a16="http://schemas.microsoft.com/office/drawing/2014/main" id="{6FB2075B-D1FA-6077-2209-E096A945FAE0}"/>
                            </a:ext>
                          </a:extLst>
                        </p:cNvPr>
                        <p:cNvSpPr>
                          <a:spLocks/>
                        </p:cNvSpPr>
                        <p:nvPr/>
                      </p:nvSpPr>
                      <p:spPr bwMode="auto">
                        <a:xfrm>
                          <a:off x="3333" y="3390"/>
                          <a:ext cx="121" cy="185"/>
                        </a:xfrm>
                        <a:custGeom>
                          <a:avLst/>
                          <a:gdLst>
                            <a:gd name="T0" fmla="*/ 105 w 121"/>
                            <a:gd name="T1" fmla="*/ 0 h 185"/>
                            <a:gd name="T2" fmla="*/ 105 w 121"/>
                            <a:gd name="T3" fmla="*/ 8 h 185"/>
                            <a:gd name="T4" fmla="*/ 90 w 121"/>
                            <a:gd name="T5" fmla="*/ 8 h 185"/>
                            <a:gd name="T6" fmla="*/ 83 w 121"/>
                            <a:gd name="T7" fmla="*/ 8 h 185"/>
                            <a:gd name="T8" fmla="*/ 75 w 121"/>
                            <a:gd name="T9" fmla="*/ 8 h 185"/>
                            <a:gd name="T10" fmla="*/ 60 w 121"/>
                            <a:gd name="T11" fmla="*/ 15 h 185"/>
                            <a:gd name="T12" fmla="*/ 53 w 121"/>
                            <a:gd name="T13" fmla="*/ 15 h 185"/>
                            <a:gd name="T14" fmla="*/ 45 w 121"/>
                            <a:gd name="T15" fmla="*/ 38 h 185"/>
                            <a:gd name="T16" fmla="*/ 45 w 121"/>
                            <a:gd name="T17" fmla="*/ 46 h 185"/>
                            <a:gd name="T18" fmla="*/ 45 w 121"/>
                            <a:gd name="T19" fmla="*/ 54 h 185"/>
                            <a:gd name="T20" fmla="*/ 38 w 121"/>
                            <a:gd name="T21" fmla="*/ 61 h 185"/>
                            <a:gd name="T22" fmla="*/ 38 w 121"/>
                            <a:gd name="T23" fmla="*/ 69 h 185"/>
                            <a:gd name="T24" fmla="*/ 30 w 121"/>
                            <a:gd name="T25" fmla="*/ 69 h 185"/>
                            <a:gd name="T26" fmla="*/ 30 w 121"/>
                            <a:gd name="T27" fmla="*/ 92 h 185"/>
                            <a:gd name="T28" fmla="*/ 23 w 121"/>
                            <a:gd name="T29" fmla="*/ 100 h 185"/>
                            <a:gd name="T30" fmla="*/ 15 w 121"/>
                            <a:gd name="T31" fmla="*/ 107 h 185"/>
                            <a:gd name="T32" fmla="*/ 15 w 121"/>
                            <a:gd name="T33" fmla="*/ 115 h 185"/>
                            <a:gd name="T34" fmla="*/ 8 w 121"/>
                            <a:gd name="T35" fmla="*/ 123 h 185"/>
                            <a:gd name="T36" fmla="*/ 8 w 121"/>
                            <a:gd name="T37" fmla="*/ 130 h 185"/>
                            <a:gd name="T38" fmla="*/ 0 w 121"/>
                            <a:gd name="T39" fmla="*/ 138 h 185"/>
                            <a:gd name="T40" fmla="*/ 0 w 121"/>
                            <a:gd name="T41" fmla="*/ 146 h 185"/>
                            <a:gd name="T42" fmla="*/ 0 w 121"/>
                            <a:gd name="T43" fmla="*/ 153 h 185"/>
                            <a:gd name="T44" fmla="*/ 0 w 121"/>
                            <a:gd name="T45" fmla="*/ 161 h 185"/>
                            <a:gd name="T46" fmla="*/ 8 w 121"/>
                            <a:gd name="T47" fmla="*/ 161 h 185"/>
                            <a:gd name="T48" fmla="*/ 15 w 121"/>
                            <a:gd name="T49" fmla="*/ 169 h 185"/>
                            <a:gd name="T50" fmla="*/ 53 w 121"/>
                            <a:gd name="T51" fmla="*/ 169 h 185"/>
                            <a:gd name="T52" fmla="*/ 60 w 121"/>
                            <a:gd name="T53" fmla="*/ 146 h 185"/>
                            <a:gd name="T54" fmla="*/ 68 w 121"/>
                            <a:gd name="T55" fmla="*/ 138 h 185"/>
                            <a:gd name="T56" fmla="*/ 68 w 121"/>
                            <a:gd name="T57" fmla="*/ 115 h 185"/>
                            <a:gd name="T58" fmla="*/ 68 w 121"/>
                            <a:gd name="T59" fmla="*/ 153 h 185"/>
                            <a:gd name="T60" fmla="*/ 60 w 121"/>
                            <a:gd name="T61" fmla="*/ 161 h 185"/>
                            <a:gd name="T62" fmla="*/ 60 w 121"/>
                            <a:gd name="T63" fmla="*/ 176 h 185"/>
                            <a:gd name="T64" fmla="*/ 53 w 121"/>
                            <a:gd name="T65" fmla="*/ 184 h 185"/>
                            <a:gd name="T66" fmla="*/ 83 w 121"/>
                            <a:gd name="T67" fmla="*/ 184 h 185"/>
                            <a:gd name="T68" fmla="*/ 98 w 121"/>
                            <a:gd name="T69" fmla="*/ 169 h 185"/>
                            <a:gd name="T70" fmla="*/ 98 w 121"/>
                            <a:gd name="T71" fmla="*/ 161 h 185"/>
                            <a:gd name="T72" fmla="*/ 105 w 121"/>
                            <a:gd name="T73" fmla="*/ 146 h 185"/>
                            <a:gd name="T74" fmla="*/ 105 w 121"/>
                            <a:gd name="T75" fmla="*/ 138 h 185"/>
                            <a:gd name="T76" fmla="*/ 113 w 121"/>
                            <a:gd name="T77" fmla="*/ 123 h 185"/>
                            <a:gd name="T78" fmla="*/ 113 w 121"/>
                            <a:gd name="T79" fmla="*/ 107 h 185"/>
                            <a:gd name="T80" fmla="*/ 120 w 121"/>
                            <a:gd name="T81" fmla="*/ 100 h 185"/>
                            <a:gd name="T82" fmla="*/ 120 w 121"/>
                            <a:gd name="T83" fmla="*/ 84 h 185"/>
                            <a:gd name="T84" fmla="*/ 120 w 121"/>
                            <a:gd name="T85" fmla="*/ 69 h 185"/>
                            <a:gd name="T86" fmla="*/ 120 w 121"/>
                            <a:gd name="T87" fmla="*/ 61 h 185"/>
                            <a:gd name="T88" fmla="*/ 120 w 121"/>
                            <a:gd name="T89" fmla="*/ 54 h 185"/>
                            <a:gd name="T90" fmla="*/ 120 w 121"/>
                            <a:gd name="T91" fmla="*/ 38 h 185"/>
                            <a:gd name="T92" fmla="*/ 120 w 121"/>
                            <a:gd name="T93" fmla="*/ 31 h 185"/>
                            <a:gd name="T94" fmla="*/ 120 w 121"/>
                            <a:gd name="T95" fmla="*/ 0 h 185"/>
                            <a:gd name="T96" fmla="*/ 105 w 121"/>
                            <a:gd name="T9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1" h="185">
                              <a:moveTo>
                                <a:pt x="105" y="0"/>
                              </a:moveTo>
                              <a:lnTo>
                                <a:pt x="105" y="8"/>
                              </a:lnTo>
                              <a:lnTo>
                                <a:pt x="90" y="8"/>
                              </a:lnTo>
                              <a:lnTo>
                                <a:pt x="83" y="8"/>
                              </a:lnTo>
                              <a:lnTo>
                                <a:pt x="75" y="8"/>
                              </a:lnTo>
                              <a:lnTo>
                                <a:pt x="60" y="15"/>
                              </a:lnTo>
                              <a:lnTo>
                                <a:pt x="53" y="15"/>
                              </a:lnTo>
                              <a:lnTo>
                                <a:pt x="45" y="38"/>
                              </a:lnTo>
                              <a:lnTo>
                                <a:pt x="45" y="46"/>
                              </a:lnTo>
                              <a:lnTo>
                                <a:pt x="45" y="54"/>
                              </a:lnTo>
                              <a:lnTo>
                                <a:pt x="38" y="61"/>
                              </a:lnTo>
                              <a:lnTo>
                                <a:pt x="38" y="69"/>
                              </a:lnTo>
                              <a:lnTo>
                                <a:pt x="30" y="69"/>
                              </a:lnTo>
                              <a:lnTo>
                                <a:pt x="30" y="92"/>
                              </a:lnTo>
                              <a:lnTo>
                                <a:pt x="23" y="100"/>
                              </a:lnTo>
                              <a:lnTo>
                                <a:pt x="15" y="107"/>
                              </a:lnTo>
                              <a:lnTo>
                                <a:pt x="15" y="115"/>
                              </a:lnTo>
                              <a:lnTo>
                                <a:pt x="8" y="123"/>
                              </a:lnTo>
                              <a:lnTo>
                                <a:pt x="8" y="130"/>
                              </a:lnTo>
                              <a:lnTo>
                                <a:pt x="0" y="138"/>
                              </a:lnTo>
                              <a:lnTo>
                                <a:pt x="0" y="146"/>
                              </a:lnTo>
                              <a:lnTo>
                                <a:pt x="0" y="153"/>
                              </a:lnTo>
                              <a:lnTo>
                                <a:pt x="0" y="161"/>
                              </a:lnTo>
                              <a:lnTo>
                                <a:pt x="8" y="161"/>
                              </a:lnTo>
                              <a:lnTo>
                                <a:pt x="15" y="169"/>
                              </a:lnTo>
                              <a:lnTo>
                                <a:pt x="53" y="169"/>
                              </a:lnTo>
                              <a:lnTo>
                                <a:pt x="60" y="146"/>
                              </a:lnTo>
                              <a:lnTo>
                                <a:pt x="68" y="138"/>
                              </a:lnTo>
                              <a:lnTo>
                                <a:pt x="68" y="115"/>
                              </a:lnTo>
                              <a:lnTo>
                                <a:pt x="68" y="153"/>
                              </a:lnTo>
                              <a:lnTo>
                                <a:pt x="60" y="161"/>
                              </a:lnTo>
                              <a:lnTo>
                                <a:pt x="60" y="176"/>
                              </a:lnTo>
                              <a:lnTo>
                                <a:pt x="53" y="184"/>
                              </a:lnTo>
                              <a:lnTo>
                                <a:pt x="83" y="184"/>
                              </a:lnTo>
                              <a:lnTo>
                                <a:pt x="98" y="169"/>
                              </a:lnTo>
                              <a:lnTo>
                                <a:pt x="98" y="161"/>
                              </a:lnTo>
                              <a:lnTo>
                                <a:pt x="105" y="146"/>
                              </a:lnTo>
                              <a:lnTo>
                                <a:pt x="105" y="138"/>
                              </a:lnTo>
                              <a:lnTo>
                                <a:pt x="113" y="123"/>
                              </a:lnTo>
                              <a:lnTo>
                                <a:pt x="113" y="107"/>
                              </a:lnTo>
                              <a:lnTo>
                                <a:pt x="120" y="100"/>
                              </a:lnTo>
                              <a:lnTo>
                                <a:pt x="120" y="84"/>
                              </a:lnTo>
                              <a:lnTo>
                                <a:pt x="120" y="69"/>
                              </a:lnTo>
                              <a:lnTo>
                                <a:pt x="120" y="61"/>
                              </a:lnTo>
                              <a:lnTo>
                                <a:pt x="120" y="54"/>
                              </a:lnTo>
                              <a:lnTo>
                                <a:pt x="120" y="38"/>
                              </a:lnTo>
                              <a:lnTo>
                                <a:pt x="120" y="31"/>
                              </a:lnTo>
                              <a:lnTo>
                                <a:pt x="120" y="0"/>
                              </a:lnTo>
                              <a:lnTo>
                                <a:pt x="105"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07" name="Freeform 631">
                          <a:extLst>
                            <a:ext uri="{FF2B5EF4-FFF2-40B4-BE49-F238E27FC236}">
                              <a16:creationId xmlns:a16="http://schemas.microsoft.com/office/drawing/2014/main" id="{A3E79540-0D0B-13EF-973E-771E92B1A159}"/>
                            </a:ext>
                          </a:extLst>
                        </p:cNvPr>
                        <p:cNvSpPr>
                          <a:spLocks/>
                        </p:cNvSpPr>
                        <p:nvPr/>
                      </p:nvSpPr>
                      <p:spPr bwMode="auto">
                        <a:xfrm>
                          <a:off x="3333" y="3390"/>
                          <a:ext cx="121" cy="185"/>
                        </a:xfrm>
                        <a:custGeom>
                          <a:avLst/>
                          <a:gdLst>
                            <a:gd name="T0" fmla="*/ 105 w 121"/>
                            <a:gd name="T1" fmla="*/ 0 h 185"/>
                            <a:gd name="T2" fmla="*/ 105 w 121"/>
                            <a:gd name="T3" fmla="*/ 8 h 185"/>
                            <a:gd name="T4" fmla="*/ 90 w 121"/>
                            <a:gd name="T5" fmla="*/ 8 h 185"/>
                            <a:gd name="T6" fmla="*/ 83 w 121"/>
                            <a:gd name="T7" fmla="*/ 8 h 185"/>
                            <a:gd name="T8" fmla="*/ 75 w 121"/>
                            <a:gd name="T9" fmla="*/ 8 h 185"/>
                            <a:gd name="T10" fmla="*/ 60 w 121"/>
                            <a:gd name="T11" fmla="*/ 15 h 185"/>
                            <a:gd name="T12" fmla="*/ 53 w 121"/>
                            <a:gd name="T13" fmla="*/ 15 h 185"/>
                            <a:gd name="T14" fmla="*/ 45 w 121"/>
                            <a:gd name="T15" fmla="*/ 38 h 185"/>
                            <a:gd name="T16" fmla="*/ 45 w 121"/>
                            <a:gd name="T17" fmla="*/ 46 h 185"/>
                            <a:gd name="T18" fmla="*/ 45 w 121"/>
                            <a:gd name="T19" fmla="*/ 54 h 185"/>
                            <a:gd name="T20" fmla="*/ 38 w 121"/>
                            <a:gd name="T21" fmla="*/ 61 h 185"/>
                            <a:gd name="T22" fmla="*/ 38 w 121"/>
                            <a:gd name="T23" fmla="*/ 69 h 185"/>
                            <a:gd name="T24" fmla="*/ 30 w 121"/>
                            <a:gd name="T25" fmla="*/ 69 h 185"/>
                            <a:gd name="T26" fmla="*/ 30 w 121"/>
                            <a:gd name="T27" fmla="*/ 92 h 185"/>
                            <a:gd name="T28" fmla="*/ 23 w 121"/>
                            <a:gd name="T29" fmla="*/ 100 h 185"/>
                            <a:gd name="T30" fmla="*/ 15 w 121"/>
                            <a:gd name="T31" fmla="*/ 107 h 185"/>
                            <a:gd name="T32" fmla="*/ 15 w 121"/>
                            <a:gd name="T33" fmla="*/ 115 h 185"/>
                            <a:gd name="T34" fmla="*/ 8 w 121"/>
                            <a:gd name="T35" fmla="*/ 123 h 185"/>
                            <a:gd name="T36" fmla="*/ 8 w 121"/>
                            <a:gd name="T37" fmla="*/ 130 h 185"/>
                            <a:gd name="T38" fmla="*/ 0 w 121"/>
                            <a:gd name="T39" fmla="*/ 138 h 185"/>
                            <a:gd name="T40" fmla="*/ 0 w 121"/>
                            <a:gd name="T41" fmla="*/ 146 h 185"/>
                            <a:gd name="T42" fmla="*/ 0 w 121"/>
                            <a:gd name="T43" fmla="*/ 153 h 185"/>
                            <a:gd name="T44" fmla="*/ 0 w 121"/>
                            <a:gd name="T45" fmla="*/ 161 h 185"/>
                            <a:gd name="T46" fmla="*/ 8 w 121"/>
                            <a:gd name="T47" fmla="*/ 161 h 185"/>
                            <a:gd name="T48" fmla="*/ 15 w 121"/>
                            <a:gd name="T49" fmla="*/ 169 h 185"/>
                            <a:gd name="T50" fmla="*/ 53 w 121"/>
                            <a:gd name="T51" fmla="*/ 169 h 185"/>
                            <a:gd name="T52" fmla="*/ 60 w 121"/>
                            <a:gd name="T53" fmla="*/ 146 h 185"/>
                            <a:gd name="T54" fmla="*/ 68 w 121"/>
                            <a:gd name="T55" fmla="*/ 138 h 185"/>
                            <a:gd name="T56" fmla="*/ 68 w 121"/>
                            <a:gd name="T57" fmla="*/ 115 h 185"/>
                            <a:gd name="T58" fmla="*/ 68 w 121"/>
                            <a:gd name="T59" fmla="*/ 153 h 185"/>
                            <a:gd name="T60" fmla="*/ 60 w 121"/>
                            <a:gd name="T61" fmla="*/ 161 h 185"/>
                            <a:gd name="T62" fmla="*/ 60 w 121"/>
                            <a:gd name="T63" fmla="*/ 176 h 185"/>
                            <a:gd name="T64" fmla="*/ 53 w 121"/>
                            <a:gd name="T65" fmla="*/ 184 h 185"/>
                            <a:gd name="T66" fmla="*/ 83 w 121"/>
                            <a:gd name="T67" fmla="*/ 184 h 185"/>
                            <a:gd name="T68" fmla="*/ 98 w 121"/>
                            <a:gd name="T69" fmla="*/ 169 h 185"/>
                            <a:gd name="T70" fmla="*/ 98 w 121"/>
                            <a:gd name="T71" fmla="*/ 161 h 185"/>
                            <a:gd name="T72" fmla="*/ 105 w 121"/>
                            <a:gd name="T73" fmla="*/ 146 h 185"/>
                            <a:gd name="T74" fmla="*/ 105 w 121"/>
                            <a:gd name="T75" fmla="*/ 138 h 185"/>
                            <a:gd name="T76" fmla="*/ 113 w 121"/>
                            <a:gd name="T77" fmla="*/ 123 h 185"/>
                            <a:gd name="T78" fmla="*/ 113 w 121"/>
                            <a:gd name="T79" fmla="*/ 107 h 185"/>
                            <a:gd name="T80" fmla="*/ 120 w 121"/>
                            <a:gd name="T81" fmla="*/ 100 h 185"/>
                            <a:gd name="T82" fmla="*/ 120 w 121"/>
                            <a:gd name="T83" fmla="*/ 84 h 185"/>
                            <a:gd name="T84" fmla="*/ 120 w 121"/>
                            <a:gd name="T85" fmla="*/ 69 h 185"/>
                            <a:gd name="T86" fmla="*/ 120 w 121"/>
                            <a:gd name="T87" fmla="*/ 61 h 185"/>
                            <a:gd name="T88" fmla="*/ 120 w 121"/>
                            <a:gd name="T89" fmla="*/ 54 h 185"/>
                            <a:gd name="T90" fmla="*/ 120 w 121"/>
                            <a:gd name="T91" fmla="*/ 38 h 185"/>
                            <a:gd name="T92" fmla="*/ 120 w 121"/>
                            <a:gd name="T93" fmla="*/ 31 h 185"/>
                            <a:gd name="T94" fmla="*/ 120 w 121"/>
                            <a:gd name="T95" fmla="*/ 0 h 185"/>
                            <a:gd name="T96" fmla="*/ 105 w 121"/>
                            <a:gd name="T9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1" h="185">
                              <a:moveTo>
                                <a:pt x="105" y="0"/>
                              </a:moveTo>
                              <a:lnTo>
                                <a:pt x="105" y="8"/>
                              </a:lnTo>
                              <a:lnTo>
                                <a:pt x="90" y="8"/>
                              </a:lnTo>
                              <a:lnTo>
                                <a:pt x="83" y="8"/>
                              </a:lnTo>
                              <a:lnTo>
                                <a:pt x="75" y="8"/>
                              </a:lnTo>
                              <a:lnTo>
                                <a:pt x="60" y="15"/>
                              </a:lnTo>
                              <a:lnTo>
                                <a:pt x="53" y="15"/>
                              </a:lnTo>
                              <a:lnTo>
                                <a:pt x="45" y="38"/>
                              </a:lnTo>
                              <a:lnTo>
                                <a:pt x="45" y="46"/>
                              </a:lnTo>
                              <a:lnTo>
                                <a:pt x="45" y="54"/>
                              </a:lnTo>
                              <a:lnTo>
                                <a:pt x="38" y="61"/>
                              </a:lnTo>
                              <a:lnTo>
                                <a:pt x="38" y="69"/>
                              </a:lnTo>
                              <a:lnTo>
                                <a:pt x="30" y="69"/>
                              </a:lnTo>
                              <a:lnTo>
                                <a:pt x="30" y="92"/>
                              </a:lnTo>
                              <a:lnTo>
                                <a:pt x="23" y="100"/>
                              </a:lnTo>
                              <a:lnTo>
                                <a:pt x="15" y="107"/>
                              </a:lnTo>
                              <a:lnTo>
                                <a:pt x="15" y="115"/>
                              </a:lnTo>
                              <a:lnTo>
                                <a:pt x="8" y="123"/>
                              </a:lnTo>
                              <a:lnTo>
                                <a:pt x="8" y="130"/>
                              </a:lnTo>
                              <a:lnTo>
                                <a:pt x="0" y="138"/>
                              </a:lnTo>
                              <a:lnTo>
                                <a:pt x="0" y="146"/>
                              </a:lnTo>
                              <a:lnTo>
                                <a:pt x="0" y="153"/>
                              </a:lnTo>
                              <a:lnTo>
                                <a:pt x="0" y="161"/>
                              </a:lnTo>
                              <a:lnTo>
                                <a:pt x="8" y="161"/>
                              </a:lnTo>
                              <a:lnTo>
                                <a:pt x="15" y="169"/>
                              </a:lnTo>
                              <a:lnTo>
                                <a:pt x="53" y="169"/>
                              </a:lnTo>
                              <a:lnTo>
                                <a:pt x="60" y="146"/>
                              </a:lnTo>
                              <a:lnTo>
                                <a:pt x="68" y="138"/>
                              </a:lnTo>
                              <a:lnTo>
                                <a:pt x="68" y="115"/>
                              </a:lnTo>
                              <a:lnTo>
                                <a:pt x="68" y="153"/>
                              </a:lnTo>
                              <a:lnTo>
                                <a:pt x="60" y="161"/>
                              </a:lnTo>
                              <a:lnTo>
                                <a:pt x="60" y="176"/>
                              </a:lnTo>
                              <a:lnTo>
                                <a:pt x="53" y="184"/>
                              </a:lnTo>
                              <a:lnTo>
                                <a:pt x="83" y="184"/>
                              </a:lnTo>
                              <a:lnTo>
                                <a:pt x="98" y="169"/>
                              </a:lnTo>
                              <a:lnTo>
                                <a:pt x="98" y="161"/>
                              </a:lnTo>
                              <a:lnTo>
                                <a:pt x="105" y="146"/>
                              </a:lnTo>
                              <a:lnTo>
                                <a:pt x="105" y="138"/>
                              </a:lnTo>
                              <a:lnTo>
                                <a:pt x="113" y="123"/>
                              </a:lnTo>
                              <a:lnTo>
                                <a:pt x="113" y="107"/>
                              </a:lnTo>
                              <a:lnTo>
                                <a:pt x="120" y="100"/>
                              </a:lnTo>
                              <a:lnTo>
                                <a:pt x="120" y="84"/>
                              </a:lnTo>
                              <a:lnTo>
                                <a:pt x="120" y="69"/>
                              </a:lnTo>
                              <a:lnTo>
                                <a:pt x="120" y="61"/>
                              </a:lnTo>
                              <a:lnTo>
                                <a:pt x="120" y="54"/>
                              </a:lnTo>
                              <a:lnTo>
                                <a:pt x="120" y="38"/>
                              </a:lnTo>
                              <a:lnTo>
                                <a:pt x="120" y="31"/>
                              </a:lnTo>
                              <a:lnTo>
                                <a:pt x="120" y="0"/>
                              </a:lnTo>
                              <a:lnTo>
                                <a:pt x="105"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08" name="Freeform 632">
                          <a:extLst>
                            <a:ext uri="{FF2B5EF4-FFF2-40B4-BE49-F238E27FC236}">
                              <a16:creationId xmlns:a16="http://schemas.microsoft.com/office/drawing/2014/main" id="{E6B91E4A-4FCC-7D06-BC3C-B1F93090972A}"/>
                            </a:ext>
                          </a:extLst>
                        </p:cNvPr>
                        <p:cNvSpPr>
                          <a:spLocks/>
                        </p:cNvSpPr>
                        <p:nvPr/>
                      </p:nvSpPr>
                      <p:spPr bwMode="auto">
                        <a:xfrm>
                          <a:off x="3365" y="3478"/>
                          <a:ext cx="49" cy="41"/>
                        </a:xfrm>
                        <a:custGeom>
                          <a:avLst/>
                          <a:gdLst>
                            <a:gd name="T0" fmla="*/ 14 w 49"/>
                            <a:gd name="T1" fmla="*/ 0 h 41"/>
                            <a:gd name="T2" fmla="*/ 21 w 49"/>
                            <a:gd name="T3" fmla="*/ 0 h 41"/>
                            <a:gd name="T4" fmla="*/ 27 w 49"/>
                            <a:gd name="T5" fmla="*/ 7 h 41"/>
                            <a:gd name="T6" fmla="*/ 34 w 49"/>
                            <a:gd name="T7" fmla="*/ 7 h 41"/>
                            <a:gd name="T8" fmla="*/ 41 w 49"/>
                            <a:gd name="T9" fmla="*/ 13 h 41"/>
                            <a:gd name="T10" fmla="*/ 48 w 49"/>
                            <a:gd name="T11" fmla="*/ 7 h 41"/>
                            <a:gd name="T12" fmla="*/ 48 w 49"/>
                            <a:gd name="T13" fmla="*/ 13 h 41"/>
                            <a:gd name="T14" fmla="*/ 48 w 49"/>
                            <a:gd name="T15" fmla="*/ 20 h 41"/>
                            <a:gd name="T16" fmla="*/ 41 w 49"/>
                            <a:gd name="T17" fmla="*/ 20 h 41"/>
                            <a:gd name="T18" fmla="*/ 41 w 49"/>
                            <a:gd name="T19" fmla="*/ 27 h 41"/>
                            <a:gd name="T20" fmla="*/ 34 w 49"/>
                            <a:gd name="T21" fmla="*/ 27 h 41"/>
                            <a:gd name="T22" fmla="*/ 34 w 49"/>
                            <a:gd name="T23" fmla="*/ 40 h 41"/>
                            <a:gd name="T24" fmla="*/ 27 w 49"/>
                            <a:gd name="T25" fmla="*/ 40 h 41"/>
                            <a:gd name="T26" fmla="*/ 21 w 49"/>
                            <a:gd name="T27" fmla="*/ 40 h 41"/>
                            <a:gd name="T28" fmla="*/ 21 w 49"/>
                            <a:gd name="T29" fmla="*/ 33 h 41"/>
                            <a:gd name="T30" fmla="*/ 27 w 49"/>
                            <a:gd name="T31" fmla="*/ 33 h 41"/>
                            <a:gd name="T32" fmla="*/ 14 w 49"/>
                            <a:gd name="T33" fmla="*/ 27 h 41"/>
                            <a:gd name="T34" fmla="*/ 7 w 49"/>
                            <a:gd name="T35" fmla="*/ 27 h 41"/>
                            <a:gd name="T36" fmla="*/ 0 w 49"/>
                            <a:gd name="T37" fmla="*/ 27 h 41"/>
                            <a:gd name="T38" fmla="*/ 0 w 49"/>
                            <a:gd name="T39" fmla="*/ 20 h 41"/>
                            <a:gd name="T40" fmla="*/ 14 w 49"/>
                            <a:gd name="T41" fmla="*/ 20 h 41"/>
                            <a:gd name="T42" fmla="*/ 14 w 49"/>
                            <a:gd name="T43" fmla="*/ 27 h 41"/>
                            <a:gd name="T44" fmla="*/ 21 w 49"/>
                            <a:gd name="T45" fmla="*/ 27 h 41"/>
                            <a:gd name="T46" fmla="*/ 27 w 49"/>
                            <a:gd name="T47" fmla="*/ 33 h 41"/>
                            <a:gd name="T48" fmla="*/ 27 w 49"/>
                            <a:gd name="T49" fmla="*/ 27 h 41"/>
                            <a:gd name="T50" fmla="*/ 27 w 49"/>
                            <a:gd name="T51" fmla="*/ 20 h 41"/>
                            <a:gd name="T52" fmla="*/ 34 w 49"/>
                            <a:gd name="T53" fmla="*/ 20 h 41"/>
                            <a:gd name="T54" fmla="*/ 34 w 49"/>
                            <a:gd name="T55" fmla="*/ 13 h 41"/>
                            <a:gd name="T56" fmla="*/ 27 w 49"/>
                            <a:gd name="T57" fmla="*/ 13 h 41"/>
                            <a:gd name="T58" fmla="*/ 21 w 49"/>
                            <a:gd name="T59" fmla="*/ 7 h 41"/>
                            <a:gd name="T60" fmla="*/ 14 w 49"/>
                            <a:gd name="T6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 h="41">
                              <a:moveTo>
                                <a:pt x="14" y="0"/>
                              </a:moveTo>
                              <a:lnTo>
                                <a:pt x="21" y="0"/>
                              </a:lnTo>
                              <a:lnTo>
                                <a:pt x="27" y="7"/>
                              </a:lnTo>
                              <a:lnTo>
                                <a:pt x="34" y="7"/>
                              </a:lnTo>
                              <a:lnTo>
                                <a:pt x="41" y="13"/>
                              </a:lnTo>
                              <a:lnTo>
                                <a:pt x="48" y="7"/>
                              </a:lnTo>
                              <a:lnTo>
                                <a:pt x="48" y="13"/>
                              </a:lnTo>
                              <a:lnTo>
                                <a:pt x="48" y="20"/>
                              </a:lnTo>
                              <a:lnTo>
                                <a:pt x="41" y="20"/>
                              </a:lnTo>
                              <a:lnTo>
                                <a:pt x="41" y="27"/>
                              </a:lnTo>
                              <a:lnTo>
                                <a:pt x="34" y="27"/>
                              </a:lnTo>
                              <a:lnTo>
                                <a:pt x="34" y="40"/>
                              </a:lnTo>
                              <a:lnTo>
                                <a:pt x="27" y="40"/>
                              </a:lnTo>
                              <a:lnTo>
                                <a:pt x="21" y="40"/>
                              </a:lnTo>
                              <a:lnTo>
                                <a:pt x="21" y="33"/>
                              </a:lnTo>
                              <a:lnTo>
                                <a:pt x="27" y="33"/>
                              </a:lnTo>
                              <a:lnTo>
                                <a:pt x="14" y="27"/>
                              </a:lnTo>
                              <a:lnTo>
                                <a:pt x="7" y="27"/>
                              </a:lnTo>
                              <a:lnTo>
                                <a:pt x="0" y="27"/>
                              </a:lnTo>
                              <a:lnTo>
                                <a:pt x="0" y="20"/>
                              </a:lnTo>
                              <a:lnTo>
                                <a:pt x="14" y="20"/>
                              </a:lnTo>
                              <a:lnTo>
                                <a:pt x="14" y="27"/>
                              </a:lnTo>
                              <a:lnTo>
                                <a:pt x="21" y="27"/>
                              </a:lnTo>
                              <a:lnTo>
                                <a:pt x="27" y="33"/>
                              </a:lnTo>
                              <a:lnTo>
                                <a:pt x="27" y="27"/>
                              </a:lnTo>
                              <a:lnTo>
                                <a:pt x="27" y="20"/>
                              </a:lnTo>
                              <a:lnTo>
                                <a:pt x="34" y="20"/>
                              </a:lnTo>
                              <a:lnTo>
                                <a:pt x="34" y="13"/>
                              </a:lnTo>
                              <a:lnTo>
                                <a:pt x="27" y="13"/>
                              </a:lnTo>
                              <a:lnTo>
                                <a:pt x="21" y="7"/>
                              </a:lnTo>
                              <a:lnTo>
                                <a:pt x="14"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09" name="Freeform 633">
                          <a:extLst>
                            <a:ext uri="{FF2B5EF4-FFF2-40B4-BE49-F238E27FC236}">
                              <a16:creationId xmlns:a16="http://schemas.microsoft.com/office/drawing/2014/main" id="{07E38DF3-173C-71CD-7D94-0791A710EDB4}"/>
                            </a:ext>
                          </a:extLst>
                        </p:cNvPr>
                        <p:cNvSpPr>
                          <a:spLocks/>
                        </p:cNvSpPr>
                        <p:nvPr/>
                      </p:nvSpPr>
                      <p:spPr bwMode="auto">
                        <a:xfrm>
                          <a:off x="3365" y="3478"/>
                          <a:ext cx="49" cy="41"/>
                        </a:xfrm>
                        <a:custGeom>
                          <a:avLst/>
                          <a:gdLst>
                            <a:gd name="T0" fmla="*/ 14 w 49"/>
                            <a:gd name="T1" fmla="*/ 0 h 41"/>
                            <a:gd name="T2" fmla="*/ 21 w 49"/>
                            <a:gd name="T3" fmla="*/ 0 h 41"/>
                            <a:gd name="T4" fmla="*/ 27 w 49"/>
                            <a:gd name="T5" fmla="*/ 7 h 41"/>
                            <a:gd name="T6" fmla="*/ 34 w 49"/>
                            <a:gd name="T7" fmla="*/ 7 h 41"/>
                            <a:gd name="T8" fmla="*/ 41 w 49"/>
                            <a:gd name="T9" fmla="*/ 13 h 41"/>
                            <a:gd name="T10" fmla="*/ 48 w 49"/>
                            <a:gd name="T11" fmla="*/ 7 h 41"/>
                            <a:gd name="T12" fmla="*/ 48 w 49"/>
                            <a:gd name="T13" fmla="*/ 13 h 41"/>
                            <a:gd name="T14" fmla="*/ 48 w 49"/>
                            <a:gd name="T15" fmla="*/ 20 h 41"/>
                            <a:gd name="T16" fmla="*/ 41 w 49"/>
                            <a:gd name="T17" fmla="*/ 20 h 41"/>
                            <a:gd name="T18" fmla="*/ 41 w 49"/>
                            <a:gd name="T19" fmla="*/ 27 h 41"/>
                            <a:gd name="T20" fmla="*/ 34 w 49"/>
                            <a:gd name="T21" fmla="*/ 27 h 41"/>
                            <a:gd name="T22" fmla="*/ 34 w 49"/>
                            <a:gd name="T23" fmla="*/ 40 h 41"/>
                            <a:gd name="T24" fmla="*/ 27 w 49"/>
                            <a:gd name="T25" fmla="*/ 40 h 41"/>
                            <a:gd name="T26" fmla="*/ 21 w 49"/>
                            <a:gd name="T27" fmla="*/ 40 h 41"/>
                            <a:gd name="T28" fmla="*/ 21 w 49"/>
                            <a:gd name="T29" fmla="*/ 33 h 41"/>
                            <a:gd name="T30" fmla="*/ 27 w 49"/>
                            <a:gd name="T31" fmla="*/ 33 h 41"/>
                            <a:gd name="T32" fmla="*/ 14 w 49"/>
                            <a:gd name="T33" fmla="*/ 27 h 41"/>
                            <a:gd name="T34" fmla="*/ 7 w 49"/>
                            <a:gd name="T35" fmla="*/ 27 h 41"/>
                            <a:gd name="T36" fmla="*/ 0 w 49"/>
                            <a:gd name="T37" fmla="*/ 27 h 41"/>
                            <a:gd name="T38" fmla="*/ 0 w 49"/>
                            <a:gd name="T39" fmla="*/ 20 h 41"/>
                            <a:gd name="T40" fmla="*/ 14 w 49"/>
                            <a:gd name="T41" fmla="*/ 20 h 41"/>
                            <a:gd name="T42" fmla="*/ 14 w 49"/>
                            <a:gd name="T43" fmla="*/ 27 h 41"/>
                            <a:gd name="T44" fmla="*/ 21 w 49"/>
                            <a:gd name="T45" fmla="*/ 27 h 41"/>
                            <a:gd name="T46" fmla="*/ 27 w 49"/>
                            <a:gd name="T47" fmla="*/ 33 h 41"/>
                            <a:gd name="T48" fmla="*/ 27 w 49"/>
                            <a:gd name="T49" fmla="*/ 27 h 41"/>
                            <a:gd name="T50" fmla="*/ 27 w 49"/>
                            <a:gd name="T51" fmla="*/ 20 h 41"/>
                            <a:gd name="T52" fmla="*/ 34 w 49"/>
                            <a:gd name="T53" fmla="*/ 20 h 41"/>
                            <a:gd name="T54" fmla="*/ 34 w 49"/>
                            <a:gd name="T55" fmla="*/ 13 h 41"/>
                            <a:gd name="T56" fmla="*/ 27 w 49"/>
                            <a:gd name="T57" fmla="*/ 13 h 41"/>
                            <a:gd name="T58" fmla="*/ 21 w 49"/>
                            <a:gd name="T59" fmla="*/ 7 h 41"/>
                            <a:gd name="T60" fmla="*/ 14 w 49"/>
                            <a:gd name="T6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 h="41">
                              <a:moveTo>
                                <a:pt x="14" y="0"/>
                              </a:moveTo>
                              <a:lnTo>
                                <a:pt x="21" y="0"/>
                              </a:lnTo>
                              <a:lnTo>
                                <a:pt x="27" y="7"/>
                              </a:lnTo>
                              <a:lnTo>
                                <a:pt x="34" y="7"/>
                              </a:lnTo>
                              <a:lnTo>
                                <a:pt x="41" y="13"/>
                              </a:lnTo>
                              <a:lnTo>
                                <a:pt x="48" y="7"/>
                              </a:lnTo>
                              <a:lnTo>
                                <a:pt x="48" y="13"/>
                              </a:lnTo>
                              <a:lnTo>
                                <a:pt x="48" y="20"/>
                              </a:lnTo>
                              <a:lnTo>
                                <a:pt x="41" y="20"/>
                              </a:lnTo>
                              <a:lnTo>
                                <a:pt x="41" y="27"/>
                              </a:lnTo>
                              <a:lnTo>
                                <a:pt x="34" y="27"/>
                              </a:lnTo>
                              <a:lnTo>
                                <a:pt x="34" y="40"/>
                              </a:lnTo>
                              <a:lnTo>
                                <a:pt x="27" y="40"/>
                              </a:lnTo>
                              <a:lnTo>
                                <a:pt x="21" y="40"/>
                              </a:lnTo>
                              <a:lnTo>
                                <a:pt x="21" y="33"/>
                              </a:lnTo>
                              <a:lnTo>
                                <a:pt x="27" y="33"/>
                              </a:lnTo>
                              <a:lnTo>
                                <a:pt x="14" y="27"/>
                              </a:lnTo>
                              <a:lnTo>
                                <a:pt x="7" y="27"/>
                              </a:lnTo>
                              <a:lnTo>
                                <a:pt x="0" y="27"/>
                              </a:lnTo>
                              <a:lnTo>
                                <a:pt x="0" y="20"/>
                              </a:lnTo>
                              <a:lnTo>
                                <a:pt x="14" y="20"/>
                              </a:lnTo>
                              <a:lnTo>
                                <a:pt x="14" y="27"/>
                              </a:lnTo>
                              <a:lnTo>
                                <a:pt x="21" y="27"/>
                              </a:lnTo>
                              <a:lnTo>
                                <a:pt x="27" y="33"/>
                              </a:lnTo>
                              <a:lnTo>
                                <a:pt x="27" y="27"/>
                              </a:lnTo>
                              <a:lnTo>
                                <a:pt x="27" y="20"/>
                              </a:lnTo>
                              <a:lnTo>
                                <a:pt x="34" y="20"/>
                              </a:lnTo>
                              <a:lnTo>
                                <a:pt x="34" y="13"/>
                              </a:lnTo>
                              <a:lnTo>
                                <a:pt x="27" y="13"/>
                              </a:lnTo>
                              <a:lnTo>
                                <a:pt x="21" y="7"/>
                              </a:lnTo>
                              <a:lnTo>
                                <a:pt x="14"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10" name="Freeform 634">
                          <a:extLst>
                            <a:ext uri="{FF2B5EF4-FFF2-40B4-BE49-F238E27FC236}">
                              <a16:creationId xmlns:a16="http://schemas.microsoft.com/office/drawing/2014/main" id="{C23BEEB1-327C-05ED-1078-E0274BC34F96}"/>
                            </a:ext>
                          </a:extLst>
                        </p:cNvPr>
                        <p:cNvSpPr>
                          <a:spLocks/>
                        </p:cNvSpPr>
                        <p:nvPr/>
                      </p:nvSpPr>
                      <p:spPr bwMode="auto">
                        <a:xfrm>
                          <a:off x="3381" y="3414"/>
                          <a:ext cx="17" cy="57"/>
                        </a:xfrm>
                        <a:custGeom>
                          <a:avLst/>
                          <a:gdLst>
                            <a:gd name="T0" fmla="*/ 5 w 17"/>
                            <a:gd name="T1" fmla="*/ 0 h 57"/>
                            <a:gd name="T2" fmla="*/ 16 w 17"/>
                            <a:gd name="T3" fmla="*/ 14 h 57"/>
                            <a:gd name="T4" fmla="*/ 16 w 17"/>
                            <a:gd name="T5" fmla="*/ 28 h 57"/>
                            <a:gd name="T6" fmla="*/ 16 w 17"/>
                            <a:gd name="T7" fmla="*/ 35 h 57"/>
                            <a:gd name="T8" fmla="*/ 16 w 17"/>
                            <a:gd name="T9" fmla="*/ 42 h 57"/>
                            <a:gd name="T10" fmla="*/ 16 w 17"/>
                            <a:gd name="T11" fmla="*/ 56 h 57"/>
                            <a:gd name="T12" fmla="*/ 16 w 17"/>
                            <a:gd name="T13" fmla="*/ 49 h 57"/>
                            <a:gd name="T14" fmla="*/ 11 w 17"/>
                            <a:gd name="T15" fmla="*/ 49 h 57"/>
                            <a:gd name="T16" fmla="*/ 5 w 17"/>
                            <a:gd name="T17" fmla="*/ 42 h 57"/>
                            <a:gd name="T18" fmla="*/ 0 w 17"/>
                            <a:gd name="T19" fmla="*/ 35 h 57"/>
                            <a:gd name="T20" fmla="*/ 5 w 17"/>
                            <a:gd name="T21" fmla="*/ 35 h 57"/>
                            <a:gd name="T22" fmla="*/ 5 w 17"/>
                            <a:gd name="T23" fmla="*/ 42 h 57"/>
                            <a:gd name="T24" fmla="*/ 11 w 17"/>
                            <a:gd name="T25" fmla="*/ 42 h 57"/>
                            <a:gd name="T26" fmla="*/ 16 w 17"/>
                            <a:gd name="T27" fmla="*/ 49 h 57"/>
                            <a:gd name="T28" fmla="*/ 16 w 17"/>
                            <a:gd name="T29" fmla="*/ 35 h 57"/>
                            <a:gd name="T30" fmla="*/ 11 w 17"/>
                            <a:gd name="T31" fmla="*/ 21 h 57"/>
                            <a:gd name="T32" fmla="*/ 11 w 17"/>
                            <a:gd name="T33" fmla="*/ 14 h 57"/>
                            <a:gd name="T34" fmla="*/ 5 w 17"/>
                            <a:gd name="T3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57">
                              <a:moveTo>
                                <a:pt x="5" y="0"/>
                              </a:moveTo>
                              <a:lnTo>
                                <a:pt x="16" y="14"/>
                              </a:lnTo>
                              <a:lnTo>
                                <a:pt x="16" y="28"/>
                              </a:lnTo>
                              <a:lnTo>
                                <a:pt x="16" y="35"/>
                              </a:lnTo>
                              <a:lnTo>
                                <a:pt x="16" y="42"/>
                              </a:lnTo>
                              <a:lnTo>
                                <a:pt x="16" y="56"/>
                              </a:lnTo>
                              <a:lnTo>
                                <a:pt x="16" y="49"/>
                              </a:lnTo>
                              <a:lnTo>
                                <a:pt x="11" y="49"/>
                              </a:lnTo>
                              <a:lnTo>
                                <a:pt x="5" y="42"/>
                              </a:lnTo>
                              <a:lnTo>
                                <a:pt x="0" y="35"/>
                              </a:lnTo>
                              <a:lnTo>
                                <a:pt x="5" y="35"/>
                              </a:lnTo>
                              <a:lnTo>
                                <a:pt x="5" y="42"/>
                              </a:lnTo>
                              <a:lnTo>
                                <a:pt x="11" y="42"/>
                              </a:lnTo>
                              <a:lnTo>
                                <a:pt x="16" y="49"/>
                              </a:lnTo>
                              <a:lnTo>
                                <a:pt x="16" y="35"/>
                              </a:lnTo>
                              <a:lnTo>
                                <a:pt x="11" y="21"/>
                              </a:lnTo>
                              <a:lnTo>
                                <a:pt x="11" y="14"/>
                              </a:lnTo>
                              <a:lnTo>
                                <a:pt x="5"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11" name="Freeform 635">
                          <a:extLst>
                            <a:ext uri="{FF2B5EF4-FFF2-40B4-BE49-F238E27FC236}">
                              <a16:creationId xmlns:a16="http://schemas.microsoft.com/office/drawing/2014/main" id="{BBA90071-4C97-73F9-830C-1676F41462EA}"/>
                            </a:ext>
                          </a:extLst>
                        </p:cNvPr>
                        <p:cNvSpPr>
                          <a:spLocks/>
                        </p:cNvSpPr>
                        <p:nvPr/>
                      </p:nvSpPr>
                      <p:spPr bwMode="auto">
                        <a:xfrm>
                          <a:off x="3381" y="3414"/>
                          <a:ext cx="17" cy="57"/>
                        </a:xfrm>
                        <a:custGeom>
                          <a:avLst/>
                          <a:gdLst>
                            <a:gd name="T0" fmla="*/ 5 w 17"/>
                            <a:gd name="T1" fmla="*/ 0 h 57"/>
                            <a:gd name="T2" fmla="*/ 16 w 17"/>
                            <a:gd name="T3" fmla="*/ 14 h 57"/>
                            <a:gd name="T4" fmla="*/ 16 w 17"/>
                            <a:gd name="T5" fmla="*/ 28 h 57"/>
                            <a:gd name="T6" fmla="*/ 16 w 17"/>
                            <a:gd name="T7" fmla="*/ 35 h 57"/>
                            <a:gd name="T8" fmla="*/ 16 w 17"/>
                            <a:gd name="T9" fmla="*/ 42 h 57"/>
                            <a:gd name="T10" fmla="*/ 16 w 17"/>
                            <a:gd name="T11" fmla="*/ 56 h 57"/>
                            <a:gd name="T12" fmla="*/ 16 w 17"/>
                            <a:gd name="T13" fmla="*/ 49 h 57"/>
                            <a:gd name="T14" fmla="*/ 11 w 17"/>
                            <a:gd name="T15" fmla="*/ 49 h 57"/>
                            <a:gd name="T16" fmla="*/ 5 w 17"/>
                            <a:gd name="T17" fmla="*/ 42 h 57"/>
                            <a:gd name="T18" fmla="*/ 0 w 17"/>
                            <a:gd name="T19" fmla="*/ 35 h 57"/>
                            <a:gd name="T20" fmla="*/ 5 w 17"/>
                            <a:gd name="T21" fmla="*/ 35 h 57"/>
                            <a:gd name="T22" fmla="*/ 5 w 17"/>
                            <a:gd name="T23" fmla="*/ 42 h 57"/>
                            <a:gd name="T24" fmla="*/ 11 w 17"/>
                            <a:gd name="T25" fmla="*/ 42 h 57"/>
                            <a:gd name="T26" fmla="*/ 16 w 17"/>
                            <a:gd name="T27" fmla="*/ 49 h 57"/>
                            <a:gd name="T28" fmla="*/ 16 w 17"/>
                            <a:gd name="T29" fmla="*/ 35 h 57"/>
                            <a:gd name="T30" fmla="*/ 11 w 17"/>
                            <a:gd name="T31" fmla="*/ 21 h 57"/>
                            <a:gd name="T32" fmla="*/ 11 w 17"/>
                            <a:gd name="T33" fmla="*/ 14 h 57"/>
                            <a:gd name="T34" fmla="*/ 5 w 17"/>
                            <a:gd name="T3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57">
                              <a:moveTo>
                                <a:pt x="5" y="0"/>
                              </a:moveTo>
                              <a:lnTo>
                                <a:pt x="16" y="14"/>
                              </a:lnTo>
                              <a:lnTo>
                                <a:pt x="16" y="28"/>
                              </a:lnTo>
                              <a:lnTo>
                                <a:pt x="16" y="35"/>
                              </a:lnTo>
                              <a:lnTo>
                                <a:pt x="16" y="42"/>
                              </a:lnTo>
                              <a:lnTo>
                                <a:pt x="16" y="56"/>
                              </a:lnTo>
                              <a:lnTo>
                                <a:pt x="16" y="49"/>
                              </a:lnTo>
                              <a:lnTo>
                                <a:pt x="11" y="49"/>
                              </a:lnTo>
                              <a:lnTo>
                                <a:pt x="5" y="42"/>
                              </a:lnTo>
                              <a:lnTo>
                                <a:pt x="0" y="35"/>
                              </a:lnTo>
                              <a:lnTo>
                                <a:pt x="5" y="35"/>
                              </a:lnTo>
                              <a:lnTo>
                                <a:pt x="5" y="42"/>
                              </a:lnTo>
                              <a:lnTo>
                                <a:pt x="11" y="42"/>
                              </a:lnTo>
                              <a:lnTo>
                                <a:pt x="16" y="49"/>
                              </a:lnTo>
                              <a:lnTo>
                                <a:pt x="16" y="35"/>
                              </a:lnTo>
                              <a:lnTo>
                                <a:pt x="11" y="21"/>
                              </a:lnTo>
                              <a:lnTo>
                                <a:pt x="11" y="14"/>
                              </a:lnTo>
                              <a:lnTo>
                                <a:pt x="5"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412" name="Group 636">
                          <a:extLst>
                            <a:ext uri="{FF2B5EF4-FFF2-40B4-BE49-F238E27FC236}">
                              <a16:creationId xmlns:a16="http://schemas.microsoft.com/office/drawing/2014/main" id="{B10489C0-CAE7-D07C-267D-B0E3D4435C6C}"/>
                            </a:ext>
                          </a:extLst>
                        </p:cNvPr>
                        <p:cNvGrpSpPr>
                          <a:grpSpLocks/>
                        </p:cNvGrpSpPr>
                        <p:nvPr/>
                      </p:nvGrpSpPr>
                      <p:grpSpPr bwMode="auto">
                        <a:xfrm>
                          <a:off x="3405" y="3390"/>
                          <a:ext cx="49" cy="185"/>
                          <a:chOff x="3405" y="3390"/>
                          <a:chExt cx="49" cy="185"/>
                        </a:xfrm>
                      </p:grpSpPr>
                      <p:sp>
                        <p:nvSpPr>
                          <p:cNvPr id="76413" name="Freeform 637">
                            <a:extLst>
                              <a:ext uri="{FF2B5EF4-FFF2-40B4-BE49-F238E27FC236}">
                                <a16:creationId xmlns:a16="http://schemas.microsoft.com/office/drawing/2014/main" id="{239E283B-414B-A839-1E88-E2716BBEA428}"/>
                              </a:ext>
                            </a:extLst>
                          </p:cNvPr>
                          <p:cNvSpPr>
                            <a:spLocks/>
                          </p:cNvSpPr>
                          <p:nvPr/>
                        </p:nvSpPr>
                        <p:spPr bwMode="auto">
                          <a:xfrm>
                            <a:off x="3405" y="3390"/>
                            <a:ext cx="49" cy="185"/>
                          </a:xfrm>
                          <a:custGeom>
                            <a:avLst/>
                            <a:gdLst>
                              <a:gd name="T0" fmla="*/ 34 w 49"/>
                              <a:gd name="T1" fmla="*/ 0 h 185"/>
                              <a:gd name="T2" fmla="*/ 34 w 49"/>
                              <a:gd name="T3" fmla="*/ 8 h 185"/>
                              <a:gd name="T4" fmla="*/ 27 w 49"/>
                              <a:gd name="T5" fmla="*/ 8 h 185"/>
                              <a:gd name="T6" fmla="*/ 21 w 49"/>
                              <a:gd name="T7" fmla="*/ 23 h 185"/>
                              <a:gd name="T8" fmla="*/ 14 w 49"/>
                              <a:gd name="T9" fmla="*/ 31 h 185"/>
                              <a:gd name="T10" fmla="*/ 27 w 49"/>
                              <a:gd name="T11" fmla="*/ 38 h 185"/>
                              <a:gd name="T12" fmla="*/ 14 w 49"/>
                              <a:gd name="T13" fmla="*/ 46 h 185"/>
                              <a:gd name="T14" fmla="*/ 14 w 49"/>
                              <a:gd name="T15" fmla="*/ 54 h 185"/>
                              <a:gd name="T16" fmla="*/ 14 w 49"/>
                              <a:gd name="T17" fmla="*/ 61 h 185"/>
                              <a:gd name="T18" fmla="*/ 14 w 49"/>
                              <a:gd name="T19" fmla="*/ 69 h 185"/>
                              <a:gd name="T20" fmla="*/ 21 w 49"/>
                              <a:gd name="T21" fmla="*/ 77 h 185"/>
                              <a:gd name="T22" fmla="*/ 21 w 49"/>
                              <a:gd name="T23" fmla="*/ 84 h 185"/>
                              <a:gd name="T24" fmla="*/ 21 w 49"/>
                              <a:gd name="T25" fmla="*/ 92 h 185"/>
                              <a:gd name="T26" fmla="*/ 21 w 49"/>
                              <a:gd name="T27" fmla="*/ 100 h 185"/>
                              <a:gd name="T28" fmla="*/ 21 w 49"/>
                              <a:gd name="T29" fmla="*/ 107 h 185"/>
                              <a:gd name="T30" fmla="*/ 27 w 49"/>
                              <a:gd name="T31" fmla="*/ 115 h 185"/>
                              <a:gd name="T32" fmla="*/ 27 w 49"/>
                              <a:gd name="T33" fmla="*/ 123 h 185"/>
                              <a:gd name="T34" fmla="*/ 21 w 49"/>
                              <a:gd name="T35" fmla="*/ 130 h 185"/>
                              <a:gd name="T36" fmla="*/ 21 w 49"/>
                              <a:gd name="T37" fmla="*/ 138 h 185"/>
                              <a:gd name="T38" fmla="*/ 21 w 49"/>
                              <a:gd name="T39" fmla="*/ 153 h 185"/>
                              <a:gd name="T40" fmla="*/ 14 w 49"/>
                              <a:gd name="T41" fmla="*/ 161 h 185"/>
                              <a:gd name="T42" fmla="*/ 7 w 49"/>
                              <a:gd name="T43" fmla="*/ 169 h 185"/>
                              <a:gd name="T44" fmla="*/ 0 w 49"/>
                              <a:gd name="T45" fmla="*/ 184 h 185"/>
                              <a:gd name="T46" fmla="*/ 14 w 49"/>
                              <a:gd name="T47" fmla="*/ 184 h 185"/>
                              <a:gd name="T48" fmla="*/ 27 w 49"/>
                              <a:gd name="T49" fmla="*/ 169 h 185"/>
                              <a:gd name="T50" fmla="*/ 27 w 49"/>
                              <a:gd name="T51" fmla="*/ 161 h 185"/>
                              <a:gd name="T52" fmla="*/ 34 w 49"/>
                              <a:gd name="T53" fmla="*/ 146 h 185"/>
                              <a:gd name="T54" fmla="*/ 34 w 49"/>
                              <a:gd name="T55" fmla="*/ 138 h 185"/>
                              <a:gd name="T56" fmla="*/ 41 w 49"/>
                              <a:gd name="T57" fmla="*/ 123 h 185"/>
                              <a:gd name="T58" fmla="*/ 41 w 49"/>
                              <a:gd name="T59" fmla="*/ 107 h 185"/>
                              <a:gd name="T60" fmla="*/ 48 w 49"/>
                              <a:gd name="T61" fmla="*/ 100 h 185"/>
                              <a:gd name="T62" fmla="*/ 48 w 49"/>
                              <a:gd name="T63" fmla="*/ 84 h 185"/>
                              <a:gd name="T64" fmla="*/ 48 w 49"/>
                              <a:gd name="T65" fmla="*/ 69 h 185"/>
                              <a:gd name="T66" fmla="*/ 48 w 49"/>
                              <a:gd name="T67" fmla="*/ 61 h 185"/>
                              <a:gd name="T68" fmla="*/ 48 w 49"/>
                              <a:gd name="T69" fmla="*/ 54 h 185"/>
                              <a:gd name="T70" fmla="*/ 48 w 49"/>
                              <a:gd name="T71" fmla="*/ 38 h 185"/>
                              <a:gd name="T72" fmla="*/ 48 w 49"/>
                              <a:gd name="T73" fmla="*/ 31 h 185"/>
                              <a:gd name="T74" fmla="*/ 48 w 49"/>
                              <a:gd name="T75" fmla="*/ 0 h 185"/>
                              <a:gd name="T76" fmla="*/ 34 w 49"/>
                              <a:gd name="T7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 h="185">
                                <a:moveTo>
                                  <a:pt x="34" y="0"/>
                                </a:moveTo>
                                <a:lnTo>
                                  <a:pt x="34" y="8"/>
                                </a:lnTo>
                                <a:lnTo>
                                  <a:pt x="27" y="8"/>
                                </a:lnTo>
                                <a:lnTo>
                                  <a:pt x="21" y="23"/>
                                </a:lnTo>
                                <a:lnTo>
                                  <a:pt x="14" y="31"/>
                                </a:lnTo>
                                <a:lnTo>
                                  <a:pt x="27" y="38"/>
                                </a:lnTo>
                                <a:lnTo>
                                  <a:pt x="14" y="46"/>
                                </a:lnTo>
                                <a:lnTo>
                                  <a:pt x="14" y="54"/>
                                </a:lnTo>
                                <a:lnTo>
                                  <a:pt x="14" y="61"/>
                                </a:lnTo>
                                <a:lnTo>
                                  <a:pt x="14" y="69"/>
                                </a:lnTo>
                                <a:lnTo>
                                  <a:pt x="21" y="77"/>
                                </a:lnTo>
                                <a:lnTo>
                                  <a:pt x="21" y="84"/>
                                </a:lnTo>
                                <a:lnTo>
                                  <a:pt x="21" y="92"/>
                                </a:lnTo>
                                <a:lnTo>
                                  <a:pt x="21" y="100"/>
                                </a:lnTo>
                                <a:lnTo>
                                  <a:pt x="21" y="107"/>
                                </a:lnTo>
                                <a:lnTo>
                                  <a:pt x="27" y="115"/>
                                </a:lnTo>
                                <a:lnTo>
                                  <a:pt x="27" y="123"/>
                                </a:lnTo>
                                <a:lnTo>
                                  <a:pt x="21" y="130"/>
                                </a:lnTo>
                                <a:lnTo>
                                  <a:pt x="21" y="138"/>
                                </a:lnTo>
                                <a:lnTo>
                                  <a:pt x="21" y="153"/>
                                </a:lnTo>
                                <a:lnTo>
                                  <a:pt x="14" y="161"/>
                                </a:lnTo>
                                <a:lnTo>
                                  <a:pt x="7" y="169"/>
                                </a:lnTo>
                                <a:lnTo>
                                  <a:pt x="0" y="184"/>
                                </a:lnTo>
                                <a:lnTo>
                                  <a:pt x="14" y="184"/>
                                </a:lnTo>
                                <a:lnTo>
                                  <a:pt x="27" y="169"/>
                                </a:lnTo>
                                <a:lnTo>
                                  <a:pt x="27" y="161"/>
                                </a:lnTo>
                                <a:lnTo>
                                  <a:pt x="34" y="146"/>
                                </a:lnTo>
                                <a:lnTo>
                                  <a:pt x="34" y="138"/>
                                </a:lnTo>
                                <a:lnTo>
                                  <a:pt x="41" y="123"/>
                                </a:lnTo>
                                <a:lnTo>
                                  <a:pt x="41" y="107"/>
                                </a:lnTo>
                                <a:lnTo>
                                  <a:pt x="48" y="100"/>
                                </a:lnTo>
                                <a:lnTo>
                                  <a:pt x="48" y="84"/>
                                </a:lnTo>
                                <a:lnTo>
                                  <a:pt x="48" y="69"/>
                                </a:lnTo>
                                <a:lnTo>
                                  <a:pt x="48" y="61"/>
                                </a:lnTo>
                                <a:lnTo>
                                  <a:pt x="48" y="54"/>
                                </a:lnTo>
                                <a:lnTo>
                                  <a:pt x="48" y="38"/>
                                </a:lnTo>
                                <a:lnTo>
                                  <a:pt x="48" y="31"/>
                                </a:lnTo>
                                <a:lnTo>
                                  <a:pt x="48" y="0"/>
                                </a:lnTo>
                                <a:lnTo>
                                  <a:pt x="34"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14" name="Freeform 638">
                            <a:extLst>
                              <a:ext uri="{FF2B5EF4-FFF2-40B4-BE49-F238E27FC236}">
                                <a16:creationId xmlns:a16="http://schemas.microsoft.com/office/drawing/2014/main" id="{0C7808A5-D75C-17AA-5298-4B783F1028A3}"/>
                              </a:ext>
                            </a:extLst>
                          </p:cNvPr>
                          <p:cNvSpPr>
                            <a:spLocks/>
                          </p:cNvSpPr>
                          <p:nvPr/>
                        </p:nvSpPr>
                        <p:spPr bwMode="auto">
                          <a:xfrm>
                            <a:off x="3405" y="3390"/>
                            <a:ext cx="49" cy="185"/>
                          </a:xfrm>
                          <a:custGeom>
                            <a:avLst/>
                            <a:gdLst>
                              <a:gd name="T0" fmla="*/ 34 w 49"/>
                              <a:gd name="T1" fmla="*/ 0 h 185"/>
                              <a:gd name="T2" fmla="*/ 34 w 49"/>
                              <a:gd name="T3" fmla="*/ 8 h 185"/>
                              <a:gd name="T4" fmla="*/ 27 w 49"/>
                              <a:gd name="T5" fmla="*/ 8 h 185"/>
                              <a:gd name="T6" fmla="*/ 21 w 49"/>
                              <a:gd name="T7" fmla="*/ 23 h 185"/>
                              <a:gd name="T8" fmla="*/ 14 w 49"/>
                              <a:gd name="T9" fmla="*/ 31 h 185"/>
                              <a:gd name="T10" fmla="*/ 27 w 49"/>
                              <a:gd name="T11" fmla="*/ 38 h 185"/>
                              <a:gd name="T12" fmla="*/ 14 w 49"/>
                              <a:gd name="T13" fmla="*/ 46 h 185"/>
                              <a:gd name="T14" fmla="*/ 14 w 49"/>
                              <a:gd name="T15" fmla="*/ 54 h 185"/>
                              <a:gd name="T16" fmla="*/ 14 w 49"/>
                              <a:gd name="T17" fmla="*/ 61 h 185"/>
                              <a:gd name="T18" fmla="*/ 14 w 49"/>
                              <a:gd name="T19" fmla="*/ 69 h 185"/>
                              <a:gd name="T20" fmla="*/ 21 w 49"/>
                              <a:gd name="T21" fmla="*/ 77 h 185"/>
                              <a:gd name="T22" fmla="*/ 21 w 49"/>
                              <a:gd name="T23" fmla="*/ 84 h 185"/>
                              <a:gd name="T24" fmla="*/ 21 w 49"/>
                              <a:gd name="T25" fmla="*/ 92 h 185"/>
                              <a:gd name="T26" fmla="*/ 21 w 49"/>
                              <a:gd name="T27" fmla="*/ 100 h 185"/>
                              <a:gd name="T28" fmla="*/ 21 w 49"/>
                              <a:gd name="T29" fmla="*/ 107 h 185"/>
                              <a:gd name="T30" fmla="*/ 27 w 49"/>
                              <a:gd name="T31" fmla="*/ 115 h 185"/>
                              <a:gd name="T32" fmla="*/ 27 w 49"/>
                              <a:gd name="T33" fmla="*/ 123 h 185"/>
                              <a:gd name="T34" fmla="*/ 21 w 49"/>
                              <a:gd name="T35" fmla="*/ 130 h 185"/>
                              <a:gd name="T36" fmla="*/ 21 w 49"/>
                              <a:gd name="T37" fmla="*/ 138 h 185"/>
                              <a:gd name="T38" fmla="*/ 21 w 49"/>
                              <a:gd name="T39" fmla="*/ 153 h 185"/>
                              <a:gd name="T40" fmla="*/ 14 w 49"/>
                              <a:gd name="T41" fmla="*/ 161 h 185"/>
                              <a:gd name="T42" fmla="*/ 7 w 49"/>
                              <a:gd name="T43" fmla="*/ 169 h 185"/>
                              <a:gd name="T44" fmla="*/ 0 w 49"/>
                              <a:gd name="T45" fmla="*/ 184 h 185"/>
                              <a:gd name="T46" fmla="*/ 14 w 49"/>
                              <a:gd name="T47" fmla="*/ 184 h 185"/>
                              <a:gd name="T48" fmla="*/ 27 w 49"/>
                              <a:gd name="T49" fmla="*/ 169 h 185"/>
                              <a:gd name="T50" fmla="*/ 27 w 49"/>
                              <a:gd name="T51" fmla="*/ 161 h 185"/>
                              <a:gd name="T52" fmla="*/ 34 w 49"/>
                              <a:gd name="T53" fmla="*/ 146 h 185"/>
                              <a:gd name="T54" fmla="*/ 34 w 49"/>
                              <a:gd name="T55" fmla="*/ 138 h 185"/>
                              <a:gd name="T56" fmla="*/ 41 w 49"/>
                              <a:gd name="T57" fmla="*/ 123 h 185"/>
                              <a:gd name="T58" fmla="*/ 41 w 49"/>
                              <a:gd name="T59" fmla="*/ 107 h 185"/>
                              <a:gd name="T60" fmla="*/ 48 w 49"/>
                              <a:gd name="T61" fmla="*/ 100 h 185"/>
                              <a:gd name="T62" fmla="*/ 48 w 49"/>
                              <a:gd name="T63" fmla="*/ 84 h 185"/>
                              <a:gd name="T64" fmla="*/ 48 w 49"/>
                              <a:gd name="T65" fmla="*/ 69 h 185"/>
                              <a:gd name="T66" fmla="*/ 48 w 49"/>
                              <a:gd name="T67" fmla="*/ 61 h 185"/>
                              <a:gd name="T68" fmla="*/ 48 w 49"/>
                              <a:gd name="T69" fmla="*/ 54 h 185"/>
                              <a:gd name="T70" fmla="*/ 48 w 49"/>
                              <a:gd name="T71" fmla="*/ 38 h 185"/>
                              <a:gd name="T72" fmla="*/ 48 w 49"/>
                              <a:gd name="T73" fmla="*/ 31 h 185"/>
                              <a:gd name="T74" fmla="*/ 48 w 49"/>
                              <a:gd name="T75" fmla="*/ 0 h 185"/>
                              <a:gd name="T76" fmla="*/ 34 w 49"/>
                              <a:gd name="T7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 h="185">
                                <a:moveTo>
                                  <a:pt x="34" y="0"/>
                                </a:moveTo>
                                <a:lnTo>
                                  <a:pt x="34" y="8"/>
                                </a:lnTo>
                                <a:lnTo>
                                  <a:pt x="27" y="8"/>
                                </a:lnTo>
                                <a:lnTo>
                                  <a:pt x="21" y="23"/>
                                </a:lnTo>
                                <a:lnTo>
                                  <a:pt x="14" y="31"/>
                                </a:lnTo>
                                <a:lnTo>
                                  <a:pt x="27" y="38"/>
                                </a:lnTo>
                                <a:lnTo>
                                  <a:pt x="14" y="46"/>
                                </a:lnTo>
                                <a:lnTo>
                                  <a:pt x="14" y="54"/>
                                </a:lnTo>
                                <a:lnTo>
                                  <a:pt x="14" y="61"/>
                                </a:lnTo>
                                <a:lnTo>
                                  <a:pt x="14" y="69"/>
                                </a:lnTo>
                                <a:lnTo>
                                  <a:pt x="21" y="77"/>
                                </a:lnTo>
                                <a:lnTo>
                                  <a:pt x="21" y="84"/>
                                </a:lnTo>
                                <a:lnTo>
                                  <a:pt x="21" y="92"/>
                                </a:lnTo>
                                <a:lnTo>
                                  <a:pt x="21" y="100"/>
                                </a:lnTo>
                                <a:lnTo>
                                  <a:pt x="21" y="107"/>
                                </a:lnTo>
                                <a:lnTo>
                                  <a:pt x="27" y="115"/>
                                </a:lnTo>
                                <a:lnTo>
                                  <a:pt x="27" y="123"/>
                                </a:lnTo>
                                <a:lnTo>
                                  <a:pt x="21" y="130"/>
                                </a:lnTo>
                                <a:lnTo>
                                  <a:pt x="21" y="138"/>
                                </a:lnTo>
                                <a:lnTo>
                                  <a:pt x="21" y="153"/>
                                </a:lnTo>
                                <a:lnTo>
                                  <a:pt x="14" y="161"/>
                                </a:lnTo>
                                <a:lnTo>
                                  <a:pt x="7" y="169"/>
                                </a:lnTo>
                                <a:lnTo>
                                  <a:pt x="0" y="184"/>
                                </a:lnTo>
                                <a:lnTo>
                                  <a:pt x="14" y="184"/>
                                </a:lnTo>
                                <a:lnTo>
                                  <a:pt x="27" y="169"/>
                                </a:lnTo>
                                <a:lnTo>
                                  <a:pt x="27" y="161"/>
                                </a:lnTo>
                                <a:lnTo>
                                  <a:pt x="34" y="146"/>
                                </a:lnTo>
                                <a:lnTo>
                                  <a:pt x="34" y="138"/>
                                </a:lnTo>
                                <a:lnTo>
                                  <a:pt x="41" y="123"/>
                                </a:lnTo>
                                <a:lnTo>
                                  <a:pt x="41" y="107"/>
                                </a:lnTo>
                                <a:lnTo>
                                  <a:pt x="48" y="100"/>
                                </a:lnTo>
                                <a:lnTo>
                                  <a:pt x="48" y="84"/>
                                </a:lnTo>
                                <a:lnTo>
                                  <a:pt x="48" y="69"/>
                                </a:lnTo>
                                <a:lnTo>
                                  <a:pt x="48" y="61"/>
                                </a:lnTo>
                                <a:lnTo>
                                  <a:pt x="48" y="54"/>
                                </a:lnTo>
                                <a:lnTo>
                                  <a:pt x="48" y="38"/>
                                </a:lnTo>
                                <a:lnTo>
                                  <a:pt x="48" y="31"/>
                                </a:lnTo>
                                <a:lnTo>
                                  <a:pt x="48" y="0"/>
                                </a:lnTo>
                                <a:lnTo>
                                  <a:pt x="34"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15" name="Freeform 639">
                            <a:extLst>
                              <a:ext uri="{FF2B5EF4-FFF2-40B4-BE49-F238E27FC236}">
                                <a16:creationId xmlns:a16="http://schemas.microsoft.com/office/drawing/2014/main" id="{9E67C942-60F2-3CAC-2816-275BF7197231}"/>
                              </a:ext>
                            </a:extLst>
                          </p:cNvPr>
                          <p:cNvSpPr>
                            <a:spLocks/>
                          </p:cNvSpPr>
                          <p:nvPr/>
                        </p:nvSpPr>
                        <p:spPr bwMode="auto">
                          <a:xfrm>
                            <a:off x="3405" y="3390"/>
                            <a:ext cx="49" cy="185"/>
                          </a:xfrm>
                          <a:custGeom>
                            <a:avLst/>
                            <a:gdLst>
                              <a:gd name="T0" fmla="*/ 34 w 49"/>
                              <a:gd name="T1" fmla="*/ 0 h 185"/>
                              <a:gd name="T2" fmla="*/ 34 w 49"/>
                              <a:gd name="T3" fmla="*/ 0 h 185"/>
                              <a:gd name="T4" fmla="*/ 27 w 49"/>
                              <a:gd name="T5" fmla="*/ 8 h 185"/>
                              <a:gd name="T6" fmla="*/ 21 w 49"/>
                              <a:gd name="T7" fmla="*/ 15 h 185"/>
                              <a:gd name="T8" fmla="*/ 14 w 49"/>
                              <a:gd name="T9" fmla="*/ 31 h 185"/>
                              <a:gd name="T10" fmla="*/ 27 w 49"/>
                              <a:gd name="T11" fmla="*/ 38 h 185"/>
                              <a:gd name="T12" fmla="*/ 14 w 49"/>
                              <a:gd name="T13" fmla="*/ 46 h 185"/>
                              <a:gd name="T14" fmla="*/ 14 w 49"/>
                              <a:gd name="T15" fmla="*/ 54 h 185"/>
                              <a:gd name="T16" fmla="*/ 14 w 49"/>
                              <a:gd name="T17" fmla="*/ 61 h 185"/>
                              <a:gd name="T18" fmla="*/ 21 w 49"/>
                              <a:gd name="T19" fmla="*/ 69 h 185"/>
                              <a:gd name="T20" fmla="*/ 21 w 49"/>
                              <a:gd name="T21" fmla="*/ 77 h 185"/>
                              <a:gd name="T22" fmla="*/ 21 w 49"/>
                              <a:gd name="T23" fmla="*/ 84 h 185"/>
                              <a:gd name="T24" fmla="*/ 21 w 49"/>
                              <a:gd name="T25" fmla="*/ 92 h 185"/>
                              <a:gd name="T26" fmla="*/ 27 w 49"/>
                              <a:gd name="T27" fmla="*/ 100 h 185"/>
                              <a:gd name="T28" fmla="*/ 27 w 49"/>
                              <a:gd name="T29" fmla="*/ 107 h 185"/>
                              <a:gd name="T30" fmla="*/ 27 w 49"/>
                              <a:gd name="T31" fmla="*/ 115 h 185"/>
                              <a:gd name="T32" fmla="*/ 27 w 49"/>
                              <a:gd name="T33" fmla="*/ 123 h 185"/>
                              <a:gd name="T34" fmla="*/ 27 w 49"/>
                              <a:gd name="T35" fmla="*/ 130 h 185"/>
                              <a:gd name="T36" fmla="*/ 21 w 49"/>
                              <a:gd name="T37" fmla="*/ 138 h 185"/>
                              <a:gd name="T38" fmla="*/ 21 w 49"/>
                              <a:gd name="T39" fmla="*/ 146 h 185"/>
                              <a:gd name="T40" fmla="*/ 14 w 49"/>
                              <a:gd name="T41" fmla="*/ 161 h 185"/>
                              <a:gd name="T42" fmla="*/ 14 w 49"/>
                              <a:gd name="T43" fmla="*/ 169 h 185"/>
                              <a:gd name="T44" fmla="*/ 0 w 49"/>
                              <a:gd name="T45" fmla="*/ 184 h 185"/>
                              <a:gd name="T46" fmla="*/ 14 w 49"/>
                              <a:gd name="T47" fmla="*/ 184 h 185"/>
                              <a:gd name="T48" fmla="*/ 27 w 49"/>
                              <a:gd name="T49" fmla="*/ 169 h 185"/>
                              <a:gd name="T50" fmla="*/ 27 w 49"/>
                              <a:gd name="T51" fmla="*/ 153 h 185"/>
                              <a:gd name="T52" fmla="*/ 34 w 49"/>
                              <a:gd name="T53" fmla="*/ 146 h 185"/>
                              <a:gd name="T54" fmla="*/ 41 w 49"/>
                              <a:gd name="T55" fmla="*/ 130 h 185"/>
                              <a:gd name="T56" fmla="*/ 41 w 49"/>
                              <a:gd name="T57" fmla="*/ 123 h 185"/>
                              <a:gd name="T58" fmla="*/ 41 w 49"/>
                              <a:gd name="T59" fmla="*/ 107 h 185"/>
                              <a:gd name="T60" fmla="*/ 48 w 49"/>
                              <a:gd name="T61" fmla="*/ 92 h 185"/>
                              <a:gd name="T62" fmla="*/ 48 w 49"/>
                              <a:gd name="T63" fmla="*/ 84 h 185"/>
                              <a:gd name="T64" fmla="*/ 48 w 49"/>
                              <a:gd name="T65" fmla="*/ 69 h 185"/>
                              <a:gd name="T66" fmla="*/ 48 w 49"/>
                              <a:gd name="T67" fmla="*/ 61 h 185"/>
                              <a:gd name="T68" fmla="*/ 48 w 49"/>
                              <a:gd name="T69" fmla="*/ 46 h 185"/>
                              <a:gd name="T70" fmla="*/ 48 w 49"/>
                              <a:gd name="T71" fmla="*/ 38 h 185"/>
                              <a:gd name="T72" fmla="*/ 48 w 49"/>
                              <a:gd name="T73" fmla="*/ 31 h 185"/>
                              <a:gd name="T74" fmla="*/ 48 w 49"/>
                              <a:gd name="T75" fmla="*/ 0 h 185"/>
                              <a:gd name="T76" fmla="*/ 34 w 49"/>
                              <a:gd name="T77"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 h="185">
                                <a:moveTo>
                                  <a:pt x="34" y="0"/>
                                </a:moveTo>
                                <a:lnTo>
                                  <a:pt x="34" y="0"/>
                                </a:lnTo>
                                <a:lnTo>
                                  <a:pt x="27" y="8"/>
                                </a:lnTo>
                                <a:lnTo>
                                  <a:pt x="21" y="15"/>
                                </a:lnTo>
                                <a:lnTo>
                                  <a:pt x="14" y="31"/>
                                </a:lnTo>
                                <a:lnTo>
                                  <a:pt x="27" y="38"/>
                                </a:lnTo>
                                <a:lnTo>
                                  <a:pt x="14" y="46"/>
                                </a:lnTo>
                                <a:lnTo>
                                  <a:pt x="14" y="54"/>
                                </a:lnTo>
                                <a:lnTo>
                                  <a:pt x="14" y="61"/>
                                </a:lnTo>
                                <a:lnTo>
                                  <a:pt x="21" y="69"/>
                                </a:lnTo>
                                <a:lnTo>
                                  <a:pt x="21" y="77"/>
                                </a:lnTo>
                                <a:lnTo>
                                  <a:pt x="21" y="84"/>
                                </a:lnTo>
                                <a:lnTo>
                                  <a:pt x="21" y="92"/>
                                </a:lnTo>
                                <a:lnTo>
                                  <a:pt x="27" y="100"/>
                                </a:lnTo>
                                <a:lnTo>
                                  <a:pt x="27" y="107"/>
                                </a:lnTo>
                                <a:lnTo>
                                  <a:pt x="27" y="115"/>
                                </a:lnTo>
                                <a:lnTo>
                                  <a:pt x="27" y="123"/>
                                </a:lnTo>
                                <a:lnTo>
                                  <a:pt x="27" y="130"/>
                                </a:lnTo>
                                <a:lnTo>
                                  <a:pt x="21" y="138"/>
                                </a:lnTo>
                                <a:lnTo>
                                  <a:pt x="21" y="146"/>
                                </a:lnTo>
                                <a:lnTo>
                                  <a:pt x="14" y="161"/>
                                </a:lnTo>
                                <a:lnTo>
                                  <a:pt x="14" y="169"/>
                                </a:lnTo>
                                <a:lnTo>
                                  <a:pt x="0" y="184"/>
                                </a:lnTo>
                                <a:lnTo>
                                  <a:pt x="14" y="184"/>
                                </a:lnTo>
                                <a:lnTo>
                                  <a:pt x="27" y="169"/>
                                </a:lnTo>
                                <a:lnTo>
                                  <a:pt x="27" y="153"/>
                                </a:lnTo>
                                <a:lnTo>
                                  <a:pt x="34" y="146"/>
                                </a:lnTo>
                                <a:lnTo>
                                  <a:pt x="41" y="130"/>
                                </a:lnTo>
                                <a:lnTo>
                                  <a:pt x="41" y="123"/>
                                </a:lnTo>
                                <a:lnTo>
                                  <a:pt x="41" y="107"/>
                                </a:lnTo>
                                <a:lnTo>
                                  <a:pt x="48" y="92"/>
                                </a:lnTo>
                                <a:lnTo>
                                  <a:pt x="48" y="84"/>
                                </a:lnTo>
                                <a:lnTo>
                                  <a:pt x="48" y="69"/>
                                </a:lnTo>
                                <a:lnTo>
                                  <a:pt x="48" y="61"/>
                                </a:lnTo>
                                <a:lnTo>
                                  <a:pt x="48" y="46"/>
                                </a:lnTo>
                                <a:lnTo>
                                  <a:pt x="48" y="38"/>
                                </a:lnTo>
                                <a:lnTo>
                                  <a:pt x="48" y="31"/>
                                </a:lnTo>
                                <a:lnTo>
                                  <a:pt x="48" y="0"/>
                                </a:lnTo>
                                <a:lnTo>
                                  <a:pt x="34"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16" name="Freeform 640">
                            <a:extLst>
                              <a:ext uri="{FF2B5EF4-FFF2-40B4-BE49-F238E27FC236}">
                                <a16:creationId xmlns:a16="http://schemas.microsoft.com/office/drawing/2014/main" id="{88D7511D-6346-E3C3-D543-62D00B522DC3}"/>
                              </a:ext>
                            </a:extLst>
                          </p:cNvPr>
                          <p:cNvSpPr>
                            <a:spLocks/>
                          </p:cNvSpPr>
                          <p:nvPr/>
                        </p:nvSpPr>
                        <p:spPr bwMode="auto">
                          <a:xfrm>
                            <a:off x="3405" y="3390"/>
                            <a:ext cx="49" cy="185"/>
                          </a:xfrm>
                          <a:custGeom>
                            <a:avLst/>
                            <a:gdLst>
                              <a:gd name="T0" fmla="*/ 34 w 49"/>
                              <a:gd name="T1" fmla="*/ 0 h 185"/>
                              <a:gd name="T2" fmla="*/ 27 w 49"/>
                              <a:gd name="T3" fmla="*/ 8 h 185"/>
                              <a:gd name="T4" fmla="*/ 21 w 49"/>
                              <a:gd name="T5" fmla="*/ 15 h 185"/>
                              <a:gd name="T6" fmla="*/ 14 w 49"/>
                              <a:gd name="T7" fmla="*/ 31 h 185"/>
                              <a:gd name="T8" fmla="*/ 27 w 49"/>
                              <a:gd name="T9" fmla="*/ 38 h 185"/>
                              <a:gd name="T10" fmla="*/ 14 w 49"/>
                              <a:gd name="T11" fmla="*/ 46 h 185"/>
                              <a:gd name="T12" fmla="*/ 14 w 49"/>
                              <a:gd name="T13" fmla="*/ 54 h 185"/>
                              <a:gd name="T14" fmla="*/ 14 w 49"/>
                              <a:gd name="T15" fmla="*/ 61 h 185"/>
                              <a:gd name="T16" fmla="*/ 21 w 49"/>
                              <a:gd name="T17" fmla="*/ 69 h 185"/>
                              <a:gd name="T18" fmla="*/ 21 w 49"/>
                              <a:gd name="T19" fmla="*/ 77 h 185"/>
                              <a:gd name="T20" fmla="*/ 21 w 49"/>
                              <a:gd name="T21" fmla="*/ 84 h 185"/>
                              <a:gd name="T22" fmla="*/ 21 w 49"/>
                              <a:gd name="T23" fmla="*/ 92 h 185"/>
                              <a:gd name="T24" fmla="*/ 27 w 49"/>
                              <a:gd name="T25" fmla="*/ 100 h 185"/>
                              <a:gd name="T26" fmla="*/ 27 w 49"/>
                              <a:gd name="T27" fmla="*/ 107 h 185"/>
                              <a:gd name="T28" fmla="*/ 27 w 49"/>
                              <a:gd name="T29" fmla="*/ 115 h 185"/>
                              <a:gd name="T30" fmla="*/ 27 w 49"/>
                              <a:gd name="T31" fmla="*/ 123 h 185"/>
                              <a:gd name="T32" fmla="*/ 27 w 49"/>
                              <a:gd name="T33" fmla="*/ 130 h 185"/>
                              <a:gd name="T34" fmla="*/ 21 w 49"/>
                              <a:gd name="T35" fmla="*/ 138 h 185"/>
                              <a:gd name="T36" fmla="*/ 21 w 49"/>
                              <a:gd name="T37" fmla="*/ 146 h 185"/>
                              <a:gd name="T38" fmla="*/ 14 w 49"/>
                              <a:gd name="T39" fmla="*/ 161 h 185"/>
                              <a:gd name="T40" fmla="*/ 14 w 49"/>
                              <a:gd name="T41" fmla="*/ 169 h 185"/>
                              <a:gd name="T42" fmla="*/ 0 w 49"/>
                              <a:gd name="T43" fmla="*/ 184 h 185"/>
                              <a:gd name="T44" fmla="*/ 14 w 49"/>
                              <a:gd name="T45" fmla="*/ 184 h 185"/>
                              <a:gd name="T46" fmla="*/ 27 w 49"/>
                              <a:gd name="T47" fmla="*/ 169 h 185"/>
                              <a:gd name="T48" fmla="*/ 27 w 49"/>
                              <a:gd name="T49" fmla="*/ 153 h 185"/>
                              <a:gd name="T50" fmla="*/ 34 w 49"/>
                              <a:gd name="T51" fmla="*/ 146 h 185"/>
                              <a:gd name="T52" fmla="*/ 41 w 49"/>
                              <a:gd name="T53" fmla="*/ 130 h 185"/>
                              <a:gd name="T54" fmla="*/ 41 w 49"/>
                              <a:gd name="T55" fmla="*/ 123 h 185"/>
                              <a:gd name="T56" fmla="*/ 41 w 49"/>
                              <a:gd name="T57" fmla="*/ 107 h 185"/>
                              <a:gd name="T58" fmla="*/ 48 w 49"/>
                              <a:gd name="T59" fmla="*/ 92 h 185"/>
                              <a:gd name="T60" fmla="*/ 48 w 49"/>
                              <a:gd name="T61" fmla="*/ 84 h 185"/>
                              <a:gd name="T62" fmla="*/ 48 w 49"/>
                              <a:gd name="T63" fmla="*/ 69 h 185"/>
                              <a:gd name="T64" fmla="*/ 48 w 49"/>
                              <a:gd name="T65" fmla="*/ 61 h 185"/>
                              <a:gd name="T66" fmla="*/ 48 w 49"/>
                              <a:gd name="T67" fmla="*/ 46 h 185"/>
                              <a:gd name="T68" fmla="*/ 48 w 49"/>
                              <a:gd name="T69" fmla="*/ 38 h 185"/>
                              <a:gd name="T70" fmla="*/ 48 w 49"/>
                              <a:gd name="T71" fmla="*/ 31 h 185"/>
                              <a:gd name="T72" fmla="*/ 48 w 49"/>
                              <a:gd name="T73" fmla="*/ 0 h 185"/>
                              <a:gd name="T74" fmla="*/ 34 w 49"/>
                              <a:gd name="T7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185">
                                <a:moveTo>
                                  <a:pt x="34" y="0"/>
                                </a:moveTo>
                                <a:lnTo>
                                  <a:pt x="27" y="8"/>
                                </a:lnTo>
                                <a:lnTo>
                                  <a:pt x="21" y="15"/>
                                </a:lnTo>
                                <a:lnTo>
                                  <a:pt x="14" y="31"/>
                                </a:lnTo>
                                <a:lnTo>
                                  <a:pt x="27" y="38"/>
                                </a:lnTo>
                                <a:lnTo>
                                  <a:pt x="14" y="46"/>
                                </a:lnTo>
                                <a:lnTo>
                                  <a:pt x="14" y="54"/>
                                </a:lnTo>
                                <a:lnTo>
                                  <a:pt x="14" y="61"/>
                                </a:lnTo>
                                <a:lnTo>
                                  <a:pt x="21" y="69"/>
                                </a:lnTo>
                                <a:lnTo>
                                  <a:pt x="21" y="77"/>
                                </a:lnTo>
                                <a:lnTo>
                                  <a:pt x="21" y="84"/>
                                </a:lnTo>
                                <a:lnTo>
                                  <a:pt x="21" y="92"/>
                                </a:lnTo>
                                <a:lnTo>
                                  <a:pt x="27" y="100"/>
                                </a:lnTo>
                                <a:lnTo>
                                  <a:pt x="27" y="107"/>
                                </a:lnTo>
                                <a:lnTo>
                                  <a:pt x="27" y="115"/>
                                </a:lnTo>
                                <a:lnTo>
                                  <a:pt x="27" y="123"/>
                                </a:lnTo>
                                <a:lnTo>
                                  <a:pt x="27" y="130"/>
                                </a:lnTo>
                                <a:lnTo>
                                  <a:pt x="21" y="138"/>
                                </a:lnTo>
                                <a:lnTo>
                                  <a:pt x="21" y="146"/>
                                </a:lnTo>
                                <a:lnTo>
                                  <a:pt x="14" y="161"/>
                                </a:lnTo>
                                <a:lnTo>
                                  <a:pt x="14" y="169"/>
                                </a:lnTo>
                                <a:lnTo>
                                  <a:pt x="0" y="184"/>
                                </a:lnTo>
                                <a:lnTo>
                                  <a:pt x="14" y="184"/>
                                </a:lnTo>
                                <a:lnTo>
                                  <a:pt x="27" y="169"/>
                                </a:lnTo>
                                <a:lnTo>
                                  <a:pt x="27" y="153"/>
                                </a:lnTo>
                                <a:lnTo>
                                  <a:pt x="34" y="146"/>
                                </a:lnTo>
                                <a:lnTo>
                                  <a:pt x="41" y="130"/>
                                </a:lnTo>
                                <a:lnTo>
                                  <a:pt x="41" y="123"/>
                                </a:lnTo>
                                <a:lnTo>
                                  <a:pt x="41" y="107"/>
                                </a:lnTo>
                                <a:lnTo>
                                  <a:pt x="48" y="92"/>
                                </a:lnTo>
                                <a:lnTo>
                                  <a:pt x="48" y="84"/>
                                </a:lnTo>
                                <a:lnTo>
                                  <a:pt x="48" y="69"/>
                                </a:lnTo>
                                <a:lnTo>
                                  <a:pt x="48" y="61"/>
                                </a:lnTo>
                                <a:lnTo>
                                  <a:pt x="48" y="46"/>
                                </a:lnTo>
                                <a:lnTo>
                                  <a:pt x="48" y="38"/>
                                </a:lnTo>
                                <a:lnTo>
                                  <a:pt x="48" y="31"/>
                                </a:lnTo>
                                <a:lnTo>
                                  <a:pt x="48" y="0"/>
                                </a:lnTo>
                                <a:lnTo>
                                  <a:pt x="34"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76417" name="Group 641">
                        <a:extLst>
                          <a:ext uri="{FF2B5EF4-FFF2-40B4-BE49-F238E27FC236}">
                            <a16:creationId xmlns:a16="http://schemas.microsoft.com/office/drawing/2014/main" id="{3E3BCF51-BFF7-C17D-82C6-E3D256130181}"/>
                          </a:ext>
                        </a:extLst>
                      </p:cNvPr>
                      <p:cNvGrpSpPr>
                        <a:grpSpLocks/>
                      </p:cNvGrpSpPr>
                      <p:nvPr/>
                    </p:nvGrpSpPr>
                    <p:grpSpPr bwMode="auto">
                      <a:xfrm>
                        <a:off x="3509" y="3382"/>
                        <a:ext cx="121" cy="185"/>
                        <a:chOff x="3509" y="3382"/>
                        <a:chExt cx="121" cy="185"/>
                      </a:xfrm>
                    </p:grpSpPr>
                    <p:sp>
                      <p:nvSpPr>
                        <p:cNvPr id="76418" name="Freeform 642">
                          <a:extLst>
                            <a:ext uri="{FF2B5EF4-FFF2-40B4-BE49-F238E27FC236}">
                              <a16:creationId xmlns:a16="http://schemas.microsoft.com/office/drawing/2014/main" id="{DD8CEF4D-DFC3-39B9-39C6-BD575CCE540B}"/>
                            </a:ext>
                          </a:extLst>
                        </p:cNvPr>
                        <p:cNvSpPr>
                          <a:spLocks/>
                        </p:cNvSpPr>
                        <p:nvPr/>
                      </p:nvSpPr>
                      <p:spPr bwMode="auto">
                        <a:xfrm>
                          <a:off x="3509" y="3382"/>
                          <a:ext cx="121" cy="185"/>
                        </a:xfrm>
                        <a:custGeom>
                          <a:avLst/>
                          <a:gdLst>
                            <a:gd name="T0" fmla="*/ 15 w 121"/>
                            <a:gd name="T1" fmla="*/ 8 h 185"/>
                            <a:gd name="T2" fmla="*/ 8 w 121"/>
                            <a:gd name="T3" fmla="*/ 0 h 185"/>
                            <a:gd name="T4" fmla="*/ 0 w 121"/>
                            <a:gd name="T5" fmla="*/ 8 h 185"/>
                            <a:gd name="T6" fmla="*/ 0 w 121"/>
                            <a:gd name="T7" fmla="*/ 23 h 185"/>
                            <a:gd name="T8" fmla="*/ 0 w 121"/>
                            <a:gd name="T9" fmla="*/ 46 h 185"/>
                            <a:gd name="T10" fmla="*/ 0 w 121"/>
                            <a:gd name="T11" fmla="*/ 54 h 185"/>
                            <a:gd name="T12" fmla="*/ 8 w 121"/>
                            <a:gd name="T13" fmla="*/ 69 h 185"/>
                            <a:gd name="T14" fmla="*/ 8 w 121"/>
                            <a:gd name="T15" fmla="*/ 84 h 185"/>
                            <a:gd name="T16" fmla="*/ 8 w 121"/>
                            <a:gd name="T17" fmla="*/ 107 h 185"/>
                            <a:gd name="T18" fmla="*/ 8 w 121"/>
                            <a:gd name="T19" fmla="*/ 123 h 185"/>
                            <a:gd name="T20" fmla="*/ 8 w 121"/>
                            <a:gd name="T21" fmla="*/ 138 h 185"/>
                            <a:gd name="T22" fmla="*/ 15 w 121"/>
                            <a:gd name="T23" fmla="*/ 153 h 185"/>
                            <a:gd name="T24" fmla="*/ 15 w 121"/>
                            <a:gd name="T25" fmla="*/ 161 h 185"/>
                            <a:gd name="T26" fmla="*/ 23 w 121"/>
                            <a:gd name="T27" fmla="*/ 176 h 185"/>
                            <a:gd name="T28" fmla="*/ 23 w 121"/>
                            <a:gd name="T29" fmla="*/ 184 h 185"/>
                            <a:gd name="T30" fmla="*/ 113 w 121"/>
                            <a:gd name="T31" fmla="*/ 184 h 185"/>
                            <a:gd name="T32" fmla="*/ 120 w 121"/>
                            <a:gd name="T33" fmla="*/ 176 h 185"/>
                            <a:gd name="T34" fmla="*/ 113 w 121"/>
                            <a:gd name="T35" fmla="*/ 138 h 185"/>
                            <a:gd name="T36" fmla="*/ 113 w 121"/>
                            <a:gd name="T37" fmla="*/ 123 h 185"/>
                            <a:gd name="T38" fmla="*/ 113 w 121"/>
                            <a:gd name="T39" fmla="*/ 115 h 185"/>
                            <a:gd name="T40" fmla="*/ 113 w 121"/>
                            <a:gd name="T41" fmla="*/ 107 h 185"/>
                            <a:gd name="T42" fmla="*/ 105 w 121"/>
                            <a:gd name="T43" fmla="*/ 107 h 185"/>
                            <a:gd name="T44" fmla="*/ 105 w 121"/>
                            <a:gd name="T45" fmla="*/ 100 h 185"/>
                            <a:gd name="T46" fmla="*/ 98 w 121"/>
                            <a:gd name="T47" fmla="*/ 92 h 185"/>
                            <a:gd name="T48" fmla="*/ 98 w 121"/>
                            <a:gd name="T49" fmla="*/ 84 h 185"/>
                            <a:gd name="T50" fmla="*/ 90 w 121"/>
                            <a:gd name="T51" fmla="*/ 61 h 185"/>
                            <a:gd name="T52" fmla="*/ 83 w 121"/>
                            <a:gd name="T53" fmla="*/ 54 h 185"/>
                            <a:gd name="T54" fmla="*/ 83 w 121"/>
                            <a:gd name="T55" fmla="*/ 46 h 185"/>
                            <a:gd name="T56" fmla="*/ 75 w 121"/>
                            <a:gd name="T57" fmla="*/ 38 h 185"/>
                            <a:gd name="T58" fmla="*/ 83 w 121"/>
                            <a:gd name="T59" fmla="*/ 38 h 185"/>
                            <a:gd name="T60" fmla="*/ 83 w 121"/>
                            <a:gd name="T61" fmla="*/ 31 h 185"/>
                            <a:gd name="T62" fmla="*/ 83 w 121"/>
                            <a:gd name="T63" fmla="*/ 23 h 185"/>
                            <a:gd name="T64" fmla="*/ 75 w 121"/>
                            <a:gd name="T65" fmla="*/ 23 h 185"/>
                            <a:gd name="T66" fmla="*/ 75 w 121"/>
                            <a:gd name="T67" fmla="*/ 15 h 185"/>
                            <a:gd name="T68" fmla="*/ 68 w 121"/>
                            <a:gd name="T69" fmla="*/ 15 h 185"/>
                            <a:gd name="T70" fmla="*/ 60 w 121"/>
                            <a:gd name="T71" fmla="*/ 15 h 185"/>
                            <a:gd name="T72" fmla="*/ 53 w 121"/>
                            <a:gd name="T73" fmla="*/ 15 h 185"/>
                            <a:gd name="T74" fmla="*/ 38 w 121"/>
                            <a:gd name="T75" fmla="*/ 15 h 185"/>
                            <a:gd name="T76" fmla="*/ 30 w 121"/>
                            <a:gd name="T77" fmla="*/ 8 h 185"/>
                            <a:gd name="T78" fmla="*/ 15 w 121"/>
                            <a:gd name="T7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 h="185">
                              <a:moveTo>
                                <a:pt x="15" y="8"/>
                              </a:moveTo>
                              <a:lnTo>
                                <a:pt x="8" y="0"/>
                              </a:lnTo>
                              <a:lnTo>
                                <a:pt x="0" y="8"/>
                              </a:lnTo>
                              <a:lnTo>
                                <a:pt x="0" y="23"/>
                              </a:lnTo>
                              <a:lnTo>
                                <a:pt x="0" y="46"/>
                              </a:lnTo>
                              <a:lnTo>
                                <a:pt x="0" y="54"/>
                              </a:lnTo>
                              <a:lnTo>
                                <a:pt x="8" y="69"/>
                              </a:lnTo>
                              <a:lnTo>
                                <a:pt x="8" y="84"/>
                              </a:lnTo>
                              <a:lnTo>
                                <a:pt x="8" y="107"/>
                              </a:lnTo>
                              <a:lnTo>
                                <a:pt x="8" y="123"/>
                              </a:lnTo>
                              <a:lnTo>
                                <a:pt x="8" y="138"/>
                              </a:lnTo>
                              <a:lnTo>
                                <a:pt x="15" y="153"/>
                              </a:lnTo>
                              <a:lnTo>
                                <a:pt x="15" y="161"/>
                              </a:lnTo>
                              <a:lnTo>
                                <a:pt x="23" y="176"/>
                              </a:lnTo>
                              <a:lnTo>
                                <a:pt x="23" y="184"/>
                              </a:lnTo>
                              <a:lnTo>
                                <a:pt x="113" y="184"/>
                              </a:lnTo>
                              <a:lnTo>
                                <a:pt x="120" y="176"/>
                              </a:lnTo>
                              <a:lnTo>
                                <a:pt x="113" y="138"/>
                              </a:lnTo>
                              <a:lnTo>
                                <a:pt x="113" y="123"/>
                              </a:lnTo>
                              <a:lnTo>
                                <a:pt x="113" y="115"/>
                              </a:lnTo>
                              <a:lnTo>
                                <a:pt x="113" y="107"/>
                              </a:lnTo>
                              <a:lnTo>
                                <a:pt x="105" y="107"/>
                              </a:lnTo>
                              <a:lnTo>
                                <a:pt x="105" y="100"/>
                              </a:lnTo>
                              <a:lnTo>
                                <a:pt x="98" y="92"/>
                              </a:lnTo>
                              <a:lnTo>
                                <a:pt x="98" y="84"/>
                              </a:lnTo>
                              <a:lnTo>
                                <a:pt x="90" y="61"/>
                              </a:lnTo>
                              <a:lnTo>
                                <a:pt x="83" y="54"/>
                              </a:lnTo>
                              <a:lnTo>
                                <a:pt x="83" y="46"/>
                              </a:lnTo>
                              <a:lnTo>
                                <a:pt x="75" y="38"/>
                              </a:lnTo>
                              <a:lnTo>
                                <a:pt x="83" y="38"/>
                              </a:lnTo>
                              <a:lnTo>
                                <a:pt x="83" y="31"/>
                              </a:lnTo>
                              <a:lnTo>
                                <a:pt x="83" y="23"/>
                              </a:lnTo>
                              <a:lnTo>
                                <a:pt x="75" y="23"/>
                              </a:lnTo>
                              <a:lnTo>
                                <a:pt x="75" y="15"/>
                              </a:lnTo>
                              <a:lnTo>
                                <a:pt x="68" y="15"/>
                              </a:lnTo>
                              <a:lnTo>
                                <a:pt x="60" y="15"/>
                              </a:lnTo>
                              <a:lnTo>
                                <a:pt x="53" y="15"/>
                              </a:lnTo>
                              <a:lnTo>
                                <a:pt x="38" y="15"/>
                              </a:lnTo>
                              <a:lnTo>
                                <a:pt x="30" y="8"/>
                              </a:lnTo>
                              <a:lnTo>
                                <a:pt x="15" y="8"/>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19" name="Freeform 643">
                          <a:extLst>
                            <a:ext uri="{FF2B5EF4-FFF2-40B4-BE49-F238E27FC236}">
                              <a16:creationId xmlns:a16="http://schemas.microsoft.com/office/drawing/2014/main" id="{576E97FA-0881-97DE-7F87-7A5F0439D75F}"/>
                            </a:ext>
                          </a:extLst>
                        </p:cNvPr>
                        <p:cNvSpPr>
                          <a:spLocks/>
                        </p:cNvSpPr>
                        <p:nvPr/>
                      </p:nvSpPr>
                      <p:spPr bwMode="auto">
                        <a:xfrm>
                          <a:off x="3509" y="3382"/>
                          <a:ext cx="121" cy="185"/>
                        </a:xfrm>
                        <a:custGeom>
                          <a:avLst/>
                          <a:gdLst>
                            <a:gd name="T0" fmla="*/ 15 w 121"/>
                            <a:gd name="T1" fmla="*/ 8 h 185"/>
                            <a:gd name="T2" fmla="*/ 8 w 121"/>
                            <a:gd name="T3" fmla="*/ 0 h 185"/>
                            <a:gd name="T4" fmla="*/ 0 w 121"/>
                            <a:gd name="T5" fmla="*/ 8 h 185"/>
                            <a:gd name="T6" fmla="*/ 0 w 121"/>
                            <a:gd name="T7" fmla="*/ 23 h 185"/>
                            <a:gd name="T8" fmla="*/ 0 w 121"/>
                            <a:gd name="T9" fmla="*/ 46 h 185"/>
                            <a:gd name="T10" fmla="*/ 0 w 121"/>
                            <a:gd name="T11" fmla="*/ 54 h 185"/>
                            <a:gd name="T12" fmla="*/ 8 w 121"/>
                            <a:gd name="T13" fmla="*/ 69 h 185"/>
                            <a:gd name="T14" fmla="*/ 8 w 121"/>
                            <a:gd name="T15" fmla="*/ 84 h 185"/>
                            <a:gd name="T16" fmla="*/ 8 w 121"/>
                            <a:gd name="T17" fmla="*/ 107 h 185"/>
                            <a:gd name="T18" fmla="*/ 8 w 121"/>
                            <a:gd name="T19" fmla="*/ 123 h 185"/>
                            <a:gd name="T20" fmla="*/ 8 w 121"/>
                            <a:gd name="T21" fmla="*/ 138 h 185"/>
                            <a:gd name="T22" fmla="*/ 15 w 121"/>
                            <a:gd name="T23" fmla="*/ 153 h 185"/>
                            <a:gd name="T24" fmla="*/ 15 w 121"/>
                            <a:gd name="T25" fmla="*/ 161 h 185"/>
                            <a:gd name="T26" fmla="*/ 23 w 121"/>
                            <a:gd name="T27" fmla="*/ 176 h 185"/>
                            <a:gd name="T28" fmla="*/ 23 w 121"/>
                            <a:gd name="T29" fmla="*/ 184 h 185"/>
                            <a:gd name="T30" fmla="*/ 113 w 121"/>
                            <a:gd name="T31" fmla="*/ 184 h 185"/>
                            <a:gd name="T32" fmla="*/ 120 w 121"/>
                            <a:gd name="T33" fmla="*/ 176 h 185"/>
                            <a:gd name="T34" fmla="*/ 113 w 121"/>
                            <a:gd name="T35" fmla="*/ 138 h 185"/>
                            <a:gd name="T36" fmla="*/ 113 w 121"/>
                            <a:gd name="T37" fmla="*/ 123 h 185"/>
                            <a:gd name="T38" fmla="*/ 113 w 121"/>
                            <a:gd name="T39" fmla="*/ 115 h 185"/>
                            <a:gd name="T40" fmla="*/ 113 w 121"/>
                            <a:gd name="T41" fmla="*/ 107 h 185"/>
                            <a:gd name="T42" fmla="*/ 105 w 121"/>
                            <a:gd name="T43" fmla="*/ 107 h 185"/>
                            <a:gd name="T44" fmla="*/ 105 w 121"/>
                            <a:gd name="T45" fmla="*/ 100 h 185"/>
                            <a:gd name="T46" fmla="*/ 98 w 121"/>
                            <a:gd name="T47" fmla="*/ 92 h 185"/>
                            <a:gd name="T48" fmla="*/ 98 w 121"/>
                            <a:gd name="T49" fmla="*/ 84 h 185"/>
                            <a:gd name="T50" fmla="*/ 90 w 121"/>
                            <a:gd name="T51" fmla="*/ 61 h 185"/>
                            <a:gd name="T52" fmla="*/ 83 w 121"/>
                            <a:gd name="T53" fmla="*/ 54 h 185"/>
                            <a:gd name="T54" fmla="*/ 83 w 121"/>
                            <a:gd name="T55" fmla="*/ 46 h 185"/>
                            <a:gd name="T56" fmla="*/ 75 w 121"/>
                            <a:gd name="T57" fmla="*/ 38 h 185"/>
                            <a:gd name="T58" fmla="*/ 83 w 121"/>
                            <a:gd name="T59" fmla="*/ 38 h 185"/>
                            <a:gd name="T60" fmla="*/ 83 w 121"/>
                            <a:gd name="T61" fmla="*/ 31 h 185"/>
                            <a:gd name="T62" fmla="*/ 83 w 121"/>
                            <a:gd name="T63" fmla="*/ 23 h 185"/>
                            <a:gd name="T64" fmla="*/ 75 w 121"/>
                            <a:gd name="T65" fmla="*/ 23 h 185"/>
                            <a:gd name="T66" fmla="*/ 75 w 121"/>
                            <a:gd name="T67" fmla="*/ 15 h 185"/>
                            <a:gd name="T68" fmla="*/ 68 w 121"/>
                            <a:gd name="T69" fmla="*/ 15 h 185"/>
                            <a:gd name="T70" fmla="*/ 60 w 121"/>
                            <a:gd name="T71" fmla="*/ 15 h 185"/>
                            <a:gd name="T72" fmla="*/ 53 w 121"/>
                            <a:gd name="T73" fmla="*/ 15 h 185"/>
                            <a:gd name="T74" fmla="*/ 38 w 121"/>
                            <a:gd name="T75" fmla="*/ 15 h 185"/>
                            <a:gd name="T76" fmla="*/ 30 w 121"/>
                            <a:gd name="T77" fmla="*/ 8 h 185"/>
                            <a:gd name="T78" fmla="*/ 15 w 121"/>
                            <a:gd name="T7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 h="185">
                              <a:moveTo>
                                <a:pt x="15" y="8"/>
                              </a:moveTo>
                              <a:lnTo>
                                <a:pt x="8" y="0"/>
                              </a:lnTo>
                              <a:lnTo>
                                <a:pt x="0" y="8"/>
                              </a:lnTo>
                              <a:lnTo>
                                <a:pt x="0" y="23"/>
                              </a:lnTo>
                              <a:lnTo>
                                <a:pt x="0" y="46"/>
                              </a:lnTo>
                              <a:lnTo>
                                <a:pt x="0" y="54"/>
                              </a:lnTo>
                              <a:lnTo>
                                <a:pt x="8" y="69"/>
                              </a:lnTo>
                              <a:lnTo>
                                <a:pt x="8" y="84"/>
                              </a:lnTo>
                              <a:lnTo>
                                <a:pt x="8" y="107"/>
                              </a:lnTo>
                              <a:lnTo>
                                <a:pt x="8" y="123"/>
                              </a:lnTo>
                              <a:lnTo>
                                <a:pt x="8" y="138"/>
                              </a:lnTo>
                              <a:lnTo>
                                <a:pt x="15" y="153"/>
                              </a:lnTo>
                              <a:lnTo>
                                <a:pt x="15" y="161"/>
                              </a:lnTo>
                              <a:lnTo>
                                <a:pt x="23" y="176"/>
                              </a:lnTo>
                              <a:lnTo>
                                <a:pt x="23" y="184"/>
                              </a:lnTo>
                              <a:lnTo>
                                <a:pt x="113" y="184"/>
                              </a:lnTo>
                              <a:lnTo>
                                <a:pt x="120" y="176"/>
                              </a:lnTo>
                              <a:lnTo>
                                <a:pt x="113" y="138"/>
                              </a:lnTo>
                              <a:lnTo>
                                <a:pt x="113" y="123"/>
                              </a:lnTo>
                              <a:lnTo>
                                <a:pt x="113" y="115"/>
                              </a:lnTo>
                              <a:lnTo>
                                <a:pt x="113" y="107"/>
                              </a:lnTo>
                              <a:lnTo>
                                <a:pt x="105" y="107"/>
                              </a:lnTo>
                              <a:lnTo>
                                <a:pt x="105" y="100"/>
                              </a:lnTo>
                              <a:lnTo>
                                <a:pt x="98" y="92"/>
                              </a:lnTo>
                              <a:lnTo>
                                <a:pt x="98" y="84"/>
                              </a:lnTo>
                              <a:lnTo>
                                <a:pt x="90" y="61"/>
                              </a:lnTo>
                              <a:lnTo>
                                <a:pt x="83" y="54"/>
                              </a:lnTo>
                              <a:lnTo>
                                <a:pt x="83" y="46"/>
                              </a:lnTo>
                              <a:lnTo>
                                <a:pt x="75" y="38"/>
                              </a:lnTo>
                              <a:lnTo>
                                <a:pt x="83" y="38"/>
                              </a:lnTo>
                              <a:lnTo>
                                <a:pt x="83" y="31"/>
                              </a:lnTo>
                              <a:lnTo>
                                <a:pt x="83" y="23"/>
                              </a:lnTo>
                              <a:lnTo>
                                <a:pt x="75" y="23"/>
                              </a:lnTo>
                              <a:lnTo>
                                <a:pt x="75" y="15"/>
                              </a:lnTo>
                              <a:lnTo>
                                <a:pt x="68" y="15"/>
                              </a:lnTo>
                              <a:lnTo>
                                <a:pt x="60" y="15"/>
                              </a:lnTo>
                              <a:lnTo>
                                <a:pt x="53" y="15"/>
                              </a:lnTo>
                              <a:lnTo>
                                <a:pt x="38" y="15"/>
                              </a:lnTo>
                              <a:lnTo>
                                <a:pt x="30" y="8"/>
                              </a:lnTo>
                              <a:lnTo>
                                <a:pt x="15" y="8"/>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20" name="Freeform 644">
                          <a:extLst>
                            <a:ext uri="{FF2B5EF4-FFF2-40B4-BE49-F238E27FC236}">
                              <a16:creationId xmlns:a16="http://schemas.microsoft.com/office/drawing/2014/main" id="{67DCD349-3F40-9377-806F-1FD7CCCEEAB5}"/>
                            </a:ext>
                          </a:extLst>
                        </p:cNvPr>
                        <p:cNvSpPr>
                          <a:spLocks/>
                        </p:cNvSpPr>
                        <p:nvPr/>
                      </p:nvSpPr>
                      <p:spPr bwMode="auto">
                        <a:xfrm>
                          <a:off x="3557" y="3406"/>
                          <a:ext cx="57" cy="121"/>
                        </a:xfrm>
                        <a:custGeom>
                          <a:avLst/>
                          <a:gdLst>
                            <a:gd name="T0" fmla="*/ 21 w 57"/>
                            <a:gd name="T1" fmla="*/ 0 h 121"/>
                            <a:gd name="T2" fmla="*/ 21 w 57"/>
                            <a:gd name="T3" fmla="*/ 0 h 121"/>
                            <a:gd name="T4" fmla="*/ 21 w 57"/>
                            <a:gd name="T5" fmla="*/ 8 h 121"/>
                            <a:gd name="T6" fmla="*/ 21 w 57"/>
                            <a:gd name="T7" fmla="*/ 15 h 121"/>
                            <a:gd name="T8" fmla="*/ 14 w 57"/>
                            <a:gd name="T9" fmla="*/ 30 h 121"/>
                            <a:gd name="T10" fmla="*/ 21 w 57"/>
                            <a:gd name="T11" fmla="*/ 23 h 121"/>
                            <a:gd name="T12" fmla="*/ 28 w 57"/>
                            <a:gd name="T13" fmla="*/ 23 h 121"/>
                            <a:gd name="T14" fmla="*/ 21 w 57"/>
                            <a:gd name="T15" fmla="*/ 38 h 121"/>
                            <a:gd name="T16" fmla="*/ 14 w 57"/>
                            <a:gd name="T17" fmla="*/ 38 h 121"/>
                            <a:gd name="T18" fmla="*/ 14 w 57"/>
                            <a:gd name="T19" fmla="*/ 45 h 121"/>
                            <a:gd name="T20" fmla="*/ 21 w 57"/>
                            <a:gd name="T21" fmla="*/ 53 h 121"/>
                            <a:gd name="T22" fmla="*/ 28 w 57"/>
                            <a:gd name="T23" fmla="*/ 45 h 121"/>
                            <a:gd name="T24" fmla="*/ 28 w 57"/>
                            <a:gd name="T25" fmla="*/ 38 h 121"/>
                            <a:gd name="T26" fmla="*/ 35 w 57"/>
                            <a:gd name="T27" fmla="*/ 38 h 121"/>
                            <a:gd name="T28" fmla="*/ 35 w 57"/>
                            <a:gd name="T29" fmla="*/ 45 h 121"/>
                            <a:gd name="T30" fmla="*/ 28 w 57"/>
                            <a:gd name="T31" fmla="*/ 53 h 121"/>
                            <a:gd name="T32" fmla="*/ 21 w 57"/>
                            <a:gd name="T33" fmla="*/ 53 h 121"/>
                            <a:gd name="T34" fmla="*/ 14 w 57"/>
                            <a:gd name="T35" fmla="*/ 68 h 121"/>
                            <a:gd name="T36" fmla="*/ 14 w 57"/>
                            <a:gd name="T37" fmla="*/ 75 h 121"/>
                            <a:gd name="T38" fmla="*/ 14 w 57"/>
                            <a:gd name="T39" fmla="*/ 83 h 121"/>
                            <a:gd name="T40" fmla="*/ 21 w 57"/>
                            <a:gd name="T41" fmla="*/ 83 h 121"/>
                            <a:gd name="T42" fmla="*/ 21 w 57"/>
                            <a:gd name="T43" fmla="*/ 90 h 121"/>
                            <a:gd name="T44" fmla="*/ 14 w 57"/>
                            <a:gd name="T45" fmla="*/ 90 h 121"/>
                            <a:gd name="T46" fmla="*/ 14 w 57"/>
                            <a:gd name="T47" fmla="*/ 98 h 121"/>
                            <a:gd name="T48" fmla="*/ 21 w 57"/>
                            <a:gd name="T49" fmla="*/ 105 h 121"/>
                            <a:gd name="T50" fmla="*/ 21 w 57"/>
                            <a:gd name="T51" fmla="*/ 113 h 121"/>
                            <a:gd name="T52" fmla="*/ 28 w 57"/>
                            <a:gd name="T53" fmla="*/ 113 h 121"/>
                            <a:gd name="T54" fmla="*/ 42 w 57"/>
                            <a:gd name="T55" fmla="*/ 113 h 121"/>
                            <a:gd name="T56" fmla="*/ 49 w 57"/>
                            <a:gd name="T57" fmla="*/ 113 h 121"/>
                            <a:gd name="T58" fmla="*/ 56 w 57"/>
                            <a:gd name="T59" fmla="*/ 113 h 121"/>
                            <a:gd name="T60" fmla="*/ 49 w 57"/>
                            <a:gd name="T61" fmla="*/ 113 h 121"/>
                            <a:gd name="T62" fmla="*/ 42 w 57"/>
                            <a:gd name="T63" fmla="*/ 113 h 121"/>
                            <a:gd name="T64" fmla="*/ 35 w 57"/>
                            <a:gd name="T65" fmla="*/ 113 h 121"/>
                            <a:gd name="T66" fmla="*/ 28 w 57"/>
                            <a:gd name="T67" fmla="*/ 113 h 121"/>
                            <a:gd name="T68" fmla="*/ 28 w 57"/>
                            <a:gd name="T69" fmla="*/ 120 h 121"/>
                            <a:gd name="T70" fmla="*/ 35 w 57"/>
                            <a:gd name="T71" fmla="*/ 120 h 121"/>
                            <a:gd name="T72" fmla="*/ 21 w 57"/>
                            <a:gd name="T73" fmla="*/ 120 h 121"/>
                            <a:gd name="T74" fmla="*/ 14 w 57"/>
                            <a:gd name="T75" fmla="*/ 120 h 121"/>
                            <a:gd name="T76" fmla="*/ 14 w 57"/>
                            <a:gd name="T77" fmla="*/ 113 h 121"/>
                            <a:gd name="T78" fmla="*/ 14 w 57"/>
                            <a:gd name="T79" fmla="*/ 105 h 121"/>
                            <a:gd name="T80" fmla="*/ 14 w 57"/>
                            <a:gd name="T81" fmla="*/ 90 h 121"/>
                            <a:gd name="T82" fmla="*/ 14 w 57"/>
                            <a:gd name="T83" fmla="*/ 83 h 121"/>
                            <a:gd name="T84" fmla="*/ 14 w 57"/>
                            <a:gd name="T85" fmla="*/ 75 h 121"/>
                            <a:gd name="T86" fmla="*/ 0 w 57"/>
                            <a:gd name="T87" fmla="*/ 75 h 121"/>
                            <a:gd name="T88" fmla="*/ 7 w 57"/>
                            <a:gd name="T89" fmla="*/ 68 h 121"/>
                            <a:gd name="T90" fmla="*/ 14 w 57"/>
                            <a:gd name="T91" fmla="*/ 68 h 121"/>
                            <a:gd name="T92" fmla="*/ 14 w 57"/>
                            <a:gd name="T93" fmla="*/ 60 h 121"/>
                            <a:gd name="T94" fmla="*/ 14 w 57"/>
                            <a:gd name="T95" fmla="*/ 53 h 121"/>
                            <a:gd name="T96" fmla="*/ 14 w 57"/>
                            <a:gd name="T97" fmla="*/ 38 h 121"/>
                            <a:gd name="T98" fmla="*/ 14 w 57"/>
                            <a:gd name="T99" fmla="*/ 23 h 121"/>
                            <a:gd name="T100" fmla="*/ 21 w 57"/>
                            <a:gd name="T10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 h="121">
                              <a:moveTo>
                                <a:pt x="21" y="0"/>
                              </a:moveTo>
                              <a:lnTo>
                                <a:pt x="21" y="0"/>
                              </a:lnTo>
                              <a:lnTo>
                                <a:pt x="21" y="8"/>
                              </a:lnTo>
                              <a:lnTo>
                                <a:pt x="21" y="15"/>
                              </a:lnTo>
                              <a:lnTo>
                                <a:pt x="14" y="30"/>
                              </a:lnTo>
                              <a:lnTo>
                                <a:pt x="21" y="23"/>
                              </a:lnTo>
                              <a:lnTo>
                                <a:pt x="28" y="23"/>
                              </a:lnTo>
                              <a:lnTo>
                                <a:pt x="21" y="38"/>
                              </a:lnTo>
                              <a:lnTo>
                                <a:pt x="14" y="38"/>
                              </a:lnTo>
                              <a:lnTo>
                                <a:pt x="14" y="45"/>
                              </a:lnTo>
                              <a:lnTo>
                                <a:pt x="21" y="53"/>
                              </a:lnTo>
                              <a:lnTo>
                                <a:pt x="28" y="45"/>
                              </a:lnTo>
                              <a:lnTo>
                                <a:pt x="28" y="38"/>
                              </a:lnTo>
                              <a:lnTo>
                                <a:pt x="35" y="38"/>
                              </a:lnTo>
                              <a:lnTo>
                                <a:pt x="35" y="45"/>
                              </a:lnTo>
                              <a:lnTo>
                                <a:pt x="28" y="53"/>
                              </a:lnTo>
                              <a:lnTo>
                                <a:pt x="21" y="53"/>
                              </a:lnTo>
                              <a:lnTo>
                                <a:pt x="14" y="68"/>
                              </a:lnTo>
                              <a:lnTo>
                                <a:pt x="14" y="75"/>
                              </a:lnTo>
                              <a:lnTo>
                                <a:pt x="14" y="83"/>
                              </a:lnTo>
                              <a:lnTo>
                                <a:pt x="21" y="83"/>
                              </a:lnTo>
                              <a:lnTo>
                                <a:pt x="21" y="90"/>
                              </a:lnTo>
                              <a:lnTo>
                                <a:pt x="14" y="90"/>
                              </a:lnTo>
                              <a:lnTo>
                                <a:pt x="14" y="98"/>
                              </a:lnTo>
                              <a:lnTo>
                                <a:pt x="21" y="105"/>
                              </a:lnTo>
                              <a:lnTo>
                                <a:pt x="21" y="113"/>
                              </a:lnTo>
                              <a:lnTo>
                                <a:pt x="28" y="113"/>
                              </a:lnTo>
                              <a:lnTo>
                                <a:pt x="42" y="113"/>
                              </a:lnTo>
                              <a:lnTo>
                                <a:pt x="49" y="113"/>
                              </a:lnTo>
                              <a:lnTo>
                                <a:pt x="56" y="113"/>
                              </a:lnTo>
                              <a:lnTo>
                                <a:pt x="49" y="113"/>
                              </a:lnTo>
                              <a:lnTo>
                                <a:pt x="42" y="113"/>
                              </a:lnTo>
                              <a:lnTo>
                                <a:pt x="35" y="113"/>
                              </a:lnTo>
                              <a:lnTo>
                                <a:pt x="28" y="113"/>
                              </a:lnTo>
                              <a:lnTo>
                                <a:pt x="28" y="120"/>
                              </a:lnTo>
                              <a:lnTo>
                                <a:pt x="35" y="120"/>
                              </a:lnTo>
                              <a:lnTo>
                                <a:pt x="21" y="120"/>
                              </a:lnTo>
                              <a:lnTo>
                                <a:pt x="14" y="120"/>
                              </a:lnTo>
                              <a:lnTo>
                                <a:pt x="14" y="113"/>
                              </a:lnTo>
                              <a:lnTo>
                                <a:pt x="14" y="105"/>
                              </a:lnTo>
                              <a:lnTo>
                                <a:pt x="14" y="90"/>
                              </a:lnTo>
                              <a:lnTo>
                                <a:pt x="14" y="83"/>
                              </a:lnTo>
                              <a:lnTo>
                                <a:pt x="14" y="75"/>
                              </a:lnTo>
                              <a:lnTo>
                                <a:pt x="0" y="75"/>
                              </a:lnTo>
                              <a:lnTo>
                                <a:pt x="7" y="68"/>
                              </a:lnTo>
                              <a:lnTo>
                                <a:pt x="14" y="68"/>
                              </a:lnTo>
                              <a:lnTo>
                                <a:pt x="14" y="60"/>
                              </a:lnTo>
                              <a:lnTo>
                                <a:pt x="14" y="53"/>
                              </a:lnTo>
                              <a:lnTo>
                                <a:pt x="14" y="38"/>
                              </a:lnTo>
                              <a:lnTo>
                                <a:pt x="14" y="23"/>
                              </a:lnTo>
                              <a:lnTo>
                                <a:pt x="21"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21" name="Freeform 645">
                          <a:extLst>
                            <a:ext uri="{FF2B5EF4-FFF2-40B4-BE49-F238E27FC236}">
                              <a16:creationId xmlns:a16="http://schemas.microsoft.com/office/drawing/2014/main" id="{00D41DB3-EC7B-49A0-D85E-9B3DD5B333DD}"/>
                            </a:ext>
                          </a:extLst>
                        </p:cNvPr>
                        <p:cNvSpPr>
                          <a:spLocks/>
                        </p:cNvSpPr>
                        <p:nvPr/>
                      </p:nvSpPr>
                      <p:spPr bwMode="auto">
                        <a:xfrm>
                          <a:off x="3557" y="3406"/>
                          <a:ext cx="57" cy="121"/>
                        </a:xfrm>
                        <a:custGeom>
                          <a:avLst/>
                          <a:gdLst>
                            <a:gd name="T0" fmla="*/ 21 w 57"/>
                            <a:gd name="T1" fmla="*/ 0 h 121"/>
                            <a:gd name="T2" fmla="*/ 21 w 57"/>
                            <a:gd name="T3" fmla="*/ 8 h 121"/>
                            <a:gd name="T4" fmla="*/ 21 w 57"/>
                            <a:gd name="T5" fmla="*/ 15 h 121"/>
                            <a:gd name="T6" fmla="*/ 14 w 57"/>
                            <a:gd name="T7" fmla="*/ 30 h 121"/>
                            <a:gd name="T8" fmla="*/ 21 w 57"/>
                            <a:gd name="T9" fmla="*/ 23 h 121"/>
                            <a:gd name="T10" fmla="*/ 28 w 57"/>
                            <a:gd name="T11" fmla="*/ 23 h 121"/>
                            <a:gd name="T12" fmla="*/ 21 w 57"/>
                            <a:gd name="T13" fmla="*/ 38 h 121"/>
                            <a:gd name="T14" fmla="*/ 14 w 57"/>
                            <a:gd name="T15" fmla="*/ 38 h 121"/>
                            <a:gd name="T16" fmla="*/ 14 w 57"/>
                            <a:gd name="T17" fmla="*/ 45 h 121"/>
                            <a:gd name="T18" fmla="*/ 21 w 57"/>
                            <a:gd name="T19" fmla="*/ 53 h 121"/>
                            <a:gd name="T20" fmla="*/ 28 w 57"/>
                            <a:gd name="T21" fmla="*/ 45 h 121"/>
                            <a:gd name="T22" fmla="*/ 28 w 57"/>
                            <a:gd name="T23" fmla="*/ 38 h 121"/>
                            <a:gd name="T24" fmla="*/ 35 w 57"/>
                            <a:gd name="T25" fmla="*/ 38 h 121"/>
                            <a:gd name="T26" fmla="*/ 35 w 57"/>
                            <a:gd name="T27" fmla="*/ 45 h 121"/>
                            <a:gd name="T28" fmla="*/ 28 w 57"/>
                            <a:gd name="T29" fmla="*/ 53 h 121"/>
                            <a:gd name="T30" fmla="*/ 21 w 57"/>
                            <a:gd name="T31" fmla="*/ 53 h 121"/>
                            <a:gd name="T32" fmla="*/ 14 w 57"/>
                            <a:gd name="T33" fmla="*/ 68 h 121"/>
                            <a:gd name="T34" fmla="*/ 14 w 57"/>
                            <a:gd name="T35" fmla="*/ 75 h 121"/>
                            <a:gd name="T36" fmla="*/ 14 w 57"/>
                            <a:gd name="T37" fmla="*/ 83 h 121"/>
                            <a:gd name="T38" fmla="*/ 21 w 57"/>
                            <a:gd name="T39" fmla="*/ 83 h 121"/>
                            <a:gd name="T40" fmla="*/ 21 w 57"/>
                            <a:gd name="T41" fmla="*/ 90 h 121"/>
                            <a:gd name="T42" fmla="*/ 14 w 57"/>
                            <a:gd name="T43" fmla="*/ 90 h 121"/>
                            <a:gd name="T44" fmla="*/ 14 w 57"/>
                            <a:gd name="T45" fmla="*/ 98 h 121"/>
                            <a:gd name="T46" fmla="*/ 21 w 57"/>
                            <a:gd name="T47" fmla="*/ 105 h 121"/>
                            <a:gd name="T48" fmla="*/ 21 w 57"/>
                            <a:gd name="T49" fmla="*/ 113 h 121"/>
                            <a:gd name="T50" fmla="*/ 28 w 57"/>
                            <a:gd name="T51" fmla="*/ 113 h 121"/>
                            <a:gd name="T52" fmla="*/ 42 w 57"/>
                            <a:gd name="T53" fmla="*/ 113 h 121"/>
                            <a:gd name="T54" fmla="*/ 49 w 57"/>
                            <a:gd name="T55" fmla="*/ 113 h 121"/>
                            <a:gd name="T56" fmla="*/ 56 w 57"/>
                            <a:gd name="T57" fmla="*/ 113 h 121"/>
                            <a:gd name="T58" fmla="*/ 49 w 57"/>
                            <a:gd name="T59" fmla="*/ 113 h 121"/>
                            <a:gd name="T60" fmla="*/ 42 w 57"/>
                            <a:gd name="T61" fmla="*/ 113 h 121"/>
                            <a:gd name="T62" fmla="*/ 35 w 57"/>
                            <a:gd name="T63" fmla="*/ 113 h 121"/>
                            <a:gd name="T64" fmla="*/ 28 w 57"/>
                            <a:gd name="T65" fmla="*/ 113 h 121"/>
                            <a:gd name="T66" fmla="*/ 28 w 57"/>
                            <a:gd name="T67" fmla="*/ 120 h 121"/>
                            <a:gd name="T68" fmla="*/ 35 w 57"/>
                            <a:gd name="T69" fmla="*/ 120 h 121"/>
                            <a:gd name="T70" fmla="*/ 21 w 57"/>
                            <a:gd name="T71" fmla="*/ 120 h 121"/>
                            <a:gd name="T72" fmla="*/ 14 w 57"/>
                            <a:gd name="T73" fmla="*/ 120 h 121"/>
                            <a:gd name="T74" fmla="*/ 14 w 57"/>
                            <a:gd name="T75" fmla="*/ 113 h 121"/>
                            <a:gd name="T76" fmla="*/ 14 w 57"/>
                            <a:gd name="T77" fmla="*/ 105 h 121"/>
                            <a:gd name="T78" fmla="*/ 14 w 57"/>
                            <a:gd name="T79" fmla="*/ 90 h 121"/>
                            <a:gd name="T80" fmla="*/ 14 w 57"/>
                            <a:gd name="T81" fmla="*/ 83 h 121"/>
                            <a:gd name="T82" fmla="*/ 14 w 57"/>
                            <a:gd name="T83" fmla="*/ 75 h 121"/>
                            <a:gd name="T84" fmla="*/ 0 w 57"/>
                            <a:gd name="T85" fmla="*/ 75 h 121"/>
                            <a:gd name="T86" fmla="*/ 7 w 57"/>
                            <a:gd name="T87" fmla="*/ 68 h 121"/>
                            <a:gd name="T88" fmla="*/ 14 w 57"/>
                            <a:gd name="T89" fmla="*/ 68 h 121"/>
                            <a:gd name="T90" fmla="*/ 14 w 57"/>
                            <a:gd name="T91" fmla="*/ 60 h 121"/>
                            <a:gd name="T92" fmla="*/ 14 w 57"/>
                            <a:gd name="T93" fmla="*/ 53 h 121"/>
                            <a:gd name="T94" fmla="*/ 14 w 57"/>
                            <a:gd name="T95" fmla="*/ 38 h 121"/>
                            <a:gd name="T96" fmla="*/ 14 w 57"/>
                            <a:gd name="T97" fmla="*/ 23 h 121"/>
                            <a:gd name="T98" fmla="*/ 21 w 57"/>
                            <a:gd name="T9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7" h="121">
                              <a:moveTo>
                                <a:pt x="21" y="0"/>
                              </a:moveTo>
                              <a:lnTo>
                                <a:pt x="21" y="8"/>
                              </a:lnTo>
                              <a:lnTo>
                                <a:pt x="21" y="15"/>
                              </a:lnTo>
                              <a:lnTo>
                                <a:pt x="14" y="30"/>
                              </a:lnTo>
                              <a:lnTo>
                                <a:pt x="21" y="23"/>
                              </a:lnTo>
                              <a:lnTo>
                                <a:pt x="28" y="23"/>
                              </a:lnTo>
                              <a:lnTo>
                                <a:pt x="21" y="38"/>
                              </a:lnTo>
                              <a:lnTo>
                                <a:pt x="14" y="38"/>
                              </a:lnTo>
                              <a:lnTo>
                                <a:pt x="14" y="45"/>
                              </a:lnTo>
                              <a:lnTo>
                                <a:pt x="21" y="53"/>
                              </a:lnTo>
                              <a:lnTo>
                                <a:pt x="28" y="45"/>
                              </a:lnTo>
                              <a:lnTo>
                                <a:pt x="28" y="38"/>
                              </a:lnTo>
                              <a:lnTo>
                                <a:pt x="35" y="38"/>
                              </a:lnTo>
                              <a:lnTo>
                                <a:pt x="35" y="45"/>
                              </a:lnTo>
                              <a:lnTo>
                                <a:pt x="28" y="53"/>
                              </a:lnTo>
                              <a:lnTo>
                                <a:pt x="21" y="53"/>
                              </a:lnTo>
                              <a:lnTo>
                                <a:pt x="14" y="68"/>
                              </a:lnTo>
                              <a:lnTo>
                                <a:pt x="14" y="75"/>
                              </a:lnTo>
                              <a:lnTo>
                                <a:pt x="14" y="83"/>
                              </a:lnTo>
                              <a:lnTo>
                                <a:pt x="21" y="83"/>
                              </a:lnTo>
                              <a:lnTo>
                                <a:pt x="21" y="90"/>
                              </a:lnTo>
                              <a:lnTo>
                                <a:pt x="14" y="90"/>
                              </a:lnTo>
                              <a:lnTo>
                                <a:pt x="14" y="98"/>
                              </a:lnTo>
                              <a:lnTo>
                                <a:pt x="21" y="105"/>
                              </a:lnTo>
                              <a:lnTo>
                                <a:pt x="21" y="113"/>
                              </a:lnTo>
                              <a:lnTo>
                                <a:pt x="28" y="113"/>
                              </a:lnTo>
                              <a:lnTo>
                                <a:pt x="42" y="113"/>
                              </a:lnTo>
                              <a:lnTo>
                                <a:pt x="49" y="113"/>
                              </a:lnTo>
                              <a:lnTo>
                                <a:pt x="56" y="113"/>
                              </a:lnTo>
                              <a:lnTo>
                                <a:pt x="49" y="113"/>
                              </a:lnTo>
                              <a:lnTo>
                                <a:pt x="42" y="113"/>
                              </a:lnTo>
                              <a:lnTo>
                                <a:pt x="35" y="113"/>
                              </a:lnTo>
                              <a:lnTo>
                                <a:pt x="28" y="113"/>
                              </a:lnTo>
                              <a:lnTo>
                                <a:pt x="28" y="120"/>
                              </a:lnTo>
                              <a:lnTo>
                                <a:pt x="35" y="120"/>
                              </a:lnTo>
                              <a:lnTo>
                                <a:pt x="21" y="120"/>
                              </a:lnTo>
                              <a:lnTo>
                                <a:pt x="14" y="120"/>
                              </a:lnTo>
                              <a:lnTo>
                                <a:pt x="14" y="113"/>
                              </a:lnTo>
                              <a:lnTo>
                                <a:pt x="14" y="105"/>
                              </a:lnTo>
                              <a:lnTo>
                                <a:pt x="14" y="90"/>
                              </a:lnTo>
                              <a:lnTo>
                                <a:pt x="14" y="83"/>
                              </a:lnTo>
                              <a:lnTo>
                                <a:pt x="14" y="75"/>
                              </a:lnTo>
                              <a:lnTo>
                                <a:pt x="0" y="75"/>
                              </a:lnTo>
                              <a:lnTo>
                                <a:pt x="7" y="68"/>
                              </a:lnTo>
                              <a:lnTo>
                                <a:pt x="14" y="68"/>
                              </a:lnTo>
                              <a:lnTo>
                                <a:pt x="14" y="60"/>
                              </a:lnTo>
                              <a:lnTo>
                                <a:pt x="14" y="53"/>
                              </a:lnTo>
                              <a:lnTo>
                                <a:pt x="14" y="38"/>
                              </a:lnTo>
                              <a:lnTo>
                                <a:pt x="14" y="23"/>
                              </a:lnTo>
                              <a:lnTo>
                                <a:pt x="21"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22" name="Freeform 646">
                          <a:extLst>
                            <a:ext uri="{FF2B5EF4-FFF2-40B4-BE49-F238E27FC236}">
                              <a16:creationId xmlns:a16="http://schemas.microsoft.com/office/drawing/2014/main" id="{77733CD9-FDE0-1B67-C8ED-2F36AE8C9923}"/>
                            </a:ext>
                          </a:extLst>
                        </p:cNvPr>
                        <p:cNvSpPr>
                          <a:spLocks/>
                        </p:cNvSpPr>
                        <p:nvPr/>
                      </p:nvSpPr>
                      <p:spPr bwMode="auto">
                        <a:xfrm>
                          <a:off x="3541" y="3470"/>
                          <a:ext cx="17" cy="1"/>
                        </a:xfrm>
                        <a:custGeom>
                          <a:avLst/>
                          <a:gdLst>
                            <a:gd name="T0" fmla="*/ 16 w 17"/>
                            <a:gd name="T1" fmla="*/ 0 h 1"/>
                            <a:gd name="T2" fmla="*/ 0 w 17"/>
                            <a:gd name="T3" fmla="*/ 0 h 1"/>
                            <a:gd name="T4" fmla="*/ 11 w 17"/>
                            <a:gd name="T5" fmla="*/ 0 h 1"/>
                            <a:gd name="T6" fmla="*/ 16 w 17"/>
                            <a:gd name="T7" fmla="*/ 0 h 1"/>
                          </a:gdLst>
                          <a:ahLst/>
                          <a:cxnLst>
                            <a:cxn ang="0">
                              <a:pos x="T0" y="T1"/>
                            </a:cxn>
                            <a:cxn ang="0">
                              <a:pos x="T2" y="T3"/>
                            </a:cxn>
                            <a:cxn ang="0">
                              <a:pos x="T4" y="T5"/>
                            </a:cxn>
                            <a:cxn ang="0">
                              <a:pos x="T6" y="T7"/>
                            </a:cxn>
                          </a:cxnLst>
                          <a:rect l="0" t="0" r="r" b="b"/>
                          <a:pathLst>
                            <a:path w="17" h="1">
                              <a:moveTo>
                                <a:pt x="16" y="0"/>
                              </a:moveTo>
                              <a:lnTo>
                                <a:pt x="0" y="0"/>
                              </a:lnTo>
                              <a:lnTo>
                                <a:pt x="11" y="0"/>
                              </a:lnTo>
                              <a:lnTo>
                                <a:pt x="16"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23" name="Freeform 647">
                          <a:extLst>
                            <a:ext uri="{FF2B5EF4-FFF2-40B4-BE49-F238E27FC236}">
                              <a16:creationId xmlns:a16="http://schemas.microsoft.com/office/drawing/2014/main" id="{2BAF9709-C0F0-E268-62B3-38A6BB907162}"/>
                            </a:ext>
                          </a:extLst>
                        </p:cNvPr>
                        <p:cNvSpPr>
                          <a:spLocks/>
                        </p:cNvSpPr>
                        <p:nvPr/>
                      </p:nvSpPr>
                      <p:spPr bwMode="auto">
                        <a:xfrm>
                          <a:off x="3541" y="3470"/>
                          <a:ext cx="17" cy="1"/>
                        </a:xfrm>
                        <a:custGeom>
                          <a:avLst/>
                          <a:gdLst>
                            <a:gd name="T0" fmla="*/ 16 w 17"/>
                            <a:gd name="T1" fmla="*/ 0 h 1"/>
                            <a:gd name="T2" fmla="*/ 0 w 17"/>
                            <a:gd name="T3" fmla="*/ 0 h 1"/>
                            <a:gd name="T4" fmla="*/ 11 w 17"/>
                            <a:gd name="T5" fmla="*/ 0 h 1"/>
                            <a:gd name="T6" fmla="*/ 16 w 17"/>
                            <a:gd name="T7" fmla="*/ 0 h 1"/>
                          </a:gdLst>
                          <a:ahLst/>
                          <a:cxnLst>
                            <a:cxn ang="0">
                              <a:pos x="T0" y="T1"/>
                            </a:cxn>
                            <a:cxn ang="0">
                              <a:pos x="T2" y="T3"/>
                            </a:cxn>
                            <a:cxn ang="0">
                              <a:pos x="T4" y="T5"/>
                            </a:cxn>
                            <a:cxn ang="0">
                              <a:pos x="T6" y="T7"/>
                            </a:cxn>
                          </a:cxnLst>
                          <a:rect l="0" t="0" r="r" b="b"/>
                          <a:pathLst>
                            <a:path w="17" h="1">
                              <a:moveTo>
                                <a:pt x="16" y="0"/>
                              </a:moveTo>
                              <a:lnTo>
                                <a:pt x="0" y="0"/>
                              </a:lnTo>
                              <a:lnTo>
                                <a:pt x="11" y="0"/>
                              </a:lnTo>
                              <a:lnTo>
                                <a:pt x="16"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424" name="Group 648">
                          <a:extLst>
                            <a:ext uri="{FF2B5EF4-FFF2-40B4-BE49-F238E27FC236}">
                              <a16:creationId xmlns:a16="http://schemas.microsoft.com/office/drawing/2014/main" id="{C0777463-F7EA-D0D2-3F80-28A352DCFC38}"/>
                            </a:ext>
                          </a:extLst>
                        </p:cNvPr>
                        <p:cNvGrpSpPr>
                          <a:grpSpLocks/>
                        </p:cNvGrpSpPr>
                        <p:nvPr/>
                      </p:nvGrpSpPr>
                      <p:grpSpPr bwMode="auto">
                        <a:xfrm>
                          <a:off x="3509" y="3382"/>
                          <a:ext cx="33" cy="185"/>
                          <a:chOff x="3509" y="3382"/>
                          <a:chExt cx="33" cy="185"/>
                        </a:xfrm>
                      </p:grpSpPr>
                      <p:sp>
                        <p:nvSpPr>
                          <p:cNvPr id="76425" name="Freeform 649">
                            <a:extLst>
                              <a:ext uri="{FF2B5EF4-FFF2-40B4-BE49-F238E27FC236}">
                                <a16:creationId xmlns:a16="http://schemas.microsoft.com/office/drawing/2014/main" id="{488B4E57-A39A-5826-49E8-D7A6640CB0DC}"/>
                              </a:ext>
                            </a:extLst>
                          </p:cNvPr>
                          <p:cNvSpPr>
                            <a:spLocks/>
                          </p:cNvSpPr>
                          <p:nvPr/>
                        </p:nvSpPr>
                        <p:spPr bwMode="auto">
                          <a:xfrm>
                            <a:off x="3509" y="3382"/>
                            <a:ext cx="33" cy="185"/>
                          </a:xfrm>
                          <a:custGeom>
                            <a:avLst/>
                            <a:gdLst>
                              <a:gd name="T0" fmla="*/ 13 w 33"/>
                              <a:gd name="T1" fmla="*/ 8 h 185"/>
                              <a:gd name="T2" fmla="*/ 6 w 33"/>
                              <a:gd name="T3" fmla="*/ 0 h 185"/>
                              <a:gd name="T4" fmla="*/ 0 w 33"/>
                              <a:gd name="T5" fmla="*/ 8 h 185"/>
                              <a:gd name="T6" fmla="*/ 0 w 33"/>
                              <a:gd name="T7" fmla="*/ 23 h 185"/>
                              <a:gd name="T8" fmla="*/ 0 w 33"/>
                              <a:gd name="T9" fmla="*/ 46 h 185"/>
                              <a:gd name="T10" fmla="*/ 0 w 33"/>
                              <a:gd name="T11" fmla="*/ 54 h 185"/>
                              <a:gd name="T12" fmla="*/ 6 w 33"/>
                              <a:gd name="T13" fmla="*/ 69 h 185"/>
                              <a:gd name="T14" fmla="*/ 6 w 33"/>
                              <a:gd name="T15" fmla="*/ 84 h 185"/>
                              <a:gd name="T16" fmla="*/ 6 w 33"/>
                              <a:gd name="T17" fmla="*/ 107 h 185"/>
                              <a:gd name="T18" fmla="*/ 6 w 33"/>
                              <a:gd name="T19" fmla="*/ 123 h 185"/>
                              <a:gd name="T20" fmla="*/ 6 w 33"/>
                              <a:gd name="T21" fmla="*/ 138 h 185"/>
                              <a:gd name="T22" fmla="*/ 13 w 33"/>
                              <a:gd name="T23" fmla="*/ 153 h 185"/>
                              <a:gd name="T24" fmla="*/ 13 w 33"/>
                              <a:gd name="T25" fmla="*/ 161 h 185"/>
                              <a:gd name="T26" fmla="*/ 19 w 33"/>
                              <a:gd name="T27" fmla="*/ 176 h 185"/>
                              <a:gd name="T28" fmla="*/ 19 w 33"/>
                              <a:gd name="T29" fmla="*/ 184 h 185"/>
                              <a:gd name="T30" fmla="*/ 32 w 33"/>
                              <a:gd name="T31" fmla="*/ 184 h 185"/>
                              <a:gd name="T32" fmla="*/ 32 w 33"/>
                              <a:gd name="T33" fmla="*/ 176 h 185"/>
                              <a:gd name="T34" fmla="*/ 26 w 33"/>
                              <a:gd name="T35" fmla="*/ 169 h 185"/>
                              <a:gd name="T36" fmla="*/ 26 w 33"/>
                              <a:gd name="T37" fmla="*/ 161 h 185"/>
                              <a:gd name="T38" fmla="*/ 19 w 33"/>
                              <a:gd name="T39" fmla="*/ 153 h 185"/>
                              <a:gd name="T40" fmla="*/ 19 w 33"/>
                              <a:gd name="T41" fmla="*/ 138 h 185"/>
                              <a:gd name="T42" fmla="*/ 19 w 33"/>
                              <a:gd name="T43" fmla="*/ 130 h 185"/>
                              <a:gd name="T44" fmla="*/ 19 w 33"/>
                              <a:gd name="T45" fmla="*/ 123 h 185"/>
                              <a:gd name="T46" fmla="*/ 26 w 33"/>
                              <a:gd name="T47" fmla="*/ 107 h 185"/>
                              <a:gd name="T48" fmla="*/ 26 w 33"/>
                              <a:gd name="T49" fmla="*/ 100 h 185"/>
                              <a:gd name="T50" fmla="*/ 26 w 33"/>
                              <a:gd name="T51" fmla="*/ 84 h 185"/>
                              <a:gd name="T52" fmla="*/ 32 w 33"/>
                              <a:gd name="T53" fmla="*/ 69 h 185"/>
                              <a:gd name="T54" fmla="*/ 32 w 33"/>
                              <a:gd name="T55" fmla="*/ 61 h 185"/>
                              <a:gd name="T56" fmla="*/ 32 w 33"/>
                              <a:gd name="T57" fmla="*/ 54 h 185"/>
                              <a:gd name="T58" fmla="*/ 32 w 33"/>
                              <a:gd name="T59" fmla="*/ 46 h 185"/>
                              <a:gd name="T60" fmla="*/ 19 w 33"/>
                              <a:gd name="T61" fmla="*/ 46 h 185"/>
                              <a:gd name="T62" fmla="*/ 32 w 33"/>
                              <a:gd name="T63" fmla="*/ 38 h 185"/>
                              <a:gd name="T64" fmla="*/ 32 w 33"/>
                              <a:gd name="T65" fmla="*/ 31 h 185"/>
                              <a:gd name="T66" fmla="*/ 26 w 33"/>
                              <a:gd name="T67" fmla="*/ 23 h 185"/>
                              <a:gd name="T68" fmla="*/ 19 w 33"/>
                              <a:gd name="T69" fmla="*/ 15 h 185"/>
                              <a:gd name="T70" fmla="*/ 13 w 33"/>
                              <a:gd name="T71"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185">
                                <a:moveTo>
                                  <a:pt x="13" y="8"/>
                                </a:moveTo>
                                <a:lnTo>
                                  <a:pt x="6" y="0"/>
                                </a:lnTo>
                                <a:lnTo>
                                  <a:pt x="0" y="8"/>
                                </a:lnTo>
                                <a:lnTo>
                                  <a:pt x="0" y="23"/>
                                </a:lnTo>
                                <a:lnTo>
                                  <a:pt x="0" y="46"/>
                                </a:lnTo>
                                <a:lnTo>
                                  <a:pt x="0" y="54"/>
                                </a:lnTo>
                                <a:lnTo>
                                  <a:pt x="6" y="69"/>
                                </a:lnTo>
                                <a:lnTo>
                                  <a:pt x="6" y="84"/>
                                </a:lnTo>
                                <a:lnTo>
                                  <a:pt x="6" y="107"/>
                                </a:lnTo>
                                <a:lnTo>
                                  <a:pt x="6" y="123"/>
                                </a:lnTo>
                                <a:lnTo>
                                  <a:pt x="6" y="138"/>
                                </a:lnTo>
                                <a:lnTo>
                                  <a:pt x="13" y="153"/>
                                </a:lnTo>
                                <a:lnTo>
                                  <a:pt x="13" y="161"/>
                                </a:lnTo>
                                <a:lnTo>
                                  <a:pt x="19" y="176"/>
                                </a:lnTo>
                                <a:lnTo>
                                  <a:pt x="19" y="184"/>
                                </a:lnTo>
                                <a:lnTo>
                                  <a:pt x="32" y="184"/>
                                </a:lnTo>
                                <a:lnTo>
                                  <a:pt x="32" y="176"/>
                                </a:lnTo>
                                <a:lnTo>
                                  <a:pt x="26" y="169"/>
                                </a:lnTo>
                                <a:lnTo>
                                  <a:pt x="26" y="161"/>
                                </a:lnTo>
                                <a:lnTo>
                                  <a:pt x="19" y="153"/>
                                </a:lnTo>
                                <a:lnTo>
                                  <a:pt x="19" y="138"/>
                                </a:lnTo>
                                <a:lnTo>
                                  <a:pt x="19" y="130"/>
                                </a:lnTo>
                                <a:lnTo>
                                  <a:pt x="19" y="123"/>
                                </a:lnTo>
                                <a:lnTo>
                                  <a:pt x="26" y="107"/>
                                </a:lnTo>
                                <a:lnTo>
                                  <a:pt x="26" y="100"/>
                                </a:lnTo>
                                <a:lnTo>
                                  <a:pt x="26" y="84"/>
                                </a:lnTo>
                                <a:lnTo>
                                  <a:pt x="32" y="69"/>
                                </a:lnTo>
                                <a:lnTo>
                                  <a:pt x="32" y="61"/>
                                </a:lnTo>
                                <a:lnTo>
                                  <a:pt x="32" y="54"/>
                                </a:lnTo>
                                <a:lnTo>
                                  <a:pt x="32" y="46"/>
                                </a:lnTo>
                                <a:lnTo>
                                  <a:pt x="19" y="46"/>
                                </a:lnTo>
                                <a:lnTo>
                                  <a:pt x="32" y="38"/>
                                </a:lnTo>
                                <a:lnTo>
                                  <a:pt x="32" y="31"/>
                                </a:lnTo>
                                <a:lnTo>
                                  <a:pt x="26" y="23"/>
                                </a:lnTo>
                                <a:lnTo>
                                  <a:pt x="19" y="15"/>
                                </a:lnTo>
                                <a:lnTo>
                                  <a:pt x="13" y="8"/>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26" name="Freeform 650">
                            <a:extLst>
                              <a:ext uri="{FF2B5EF4-FFF2-40B4-BE49-F238E27FC236}">
                                <a16:creationId xmlns:a16="http://schemas.microsoft.com/office/drawing/2014/main" id="{210FDB10-51F3-7A9A-5872-BB49D9071F50}"/>
                              </a:ext>
                            </a:extLst>
                          </p:cNvPr>
                          <p:cNvSpPr>
                            <a:spLocks/>
                          </p:cNvSpPr>
                          <p:nvPr/>
                        </p:nvSpPr>
                        <p:spPr bwMode="auto">
                          <a:xfrm>
                            <a:off x="3509" y="3382"/>
                            <a:ext cx="33" cy="185"/>
                          </a:xfrm>
                          <a:custGeom>
                            <a:avLst/>
                            <a:gdLst>
                              <a:gd name="T0" fmla="*/ 13 w 33"/>
                              <a:gd name="T1" fmla="*/ 8 h 185"/>
                              <a:gd name="T2" fmla="*/ 6 w 33"/>
                              <a:gd name="T3" fmla="*/ 0 h 185"/>
                              <a:gd name="T4" fmla="*/ 0 w 33"/>
                              <a:gd name="T5" fmla="*/ 8 h 185"/>
                              <a:gd name="T6" fmla="*/ 0 w 33"/>
                              <a:gd name="T7" fmla="*/ 23 h 185"/>
                              <a:gd name="T8" fmla="*/ 0 w 33"/>
                              <a:gd name="T9" fmla="*/ 46 h 185"/>
                              <a:gd name="T10" fmla="*/ 0 w 33"/>
                              <a:gd name="T11" fmla="*/ 54 h 185"/>
                              <a:gd name="T12" fmla="*/ 6 w 33"/>
                              <a:gd name="T13" fmla="*/ 69 h 185"/>
                              <a:gd name="T14" fmla="*/ 6 w 33"/>
                              <a:gd name="T15" fmla="*/ 84 h 185"/>
                              <a:gd name="T16" fmla="*/ 6 w 33"/>
                              <a:gd name="T17" fmla="*/ 107 h 185"/>
                              <a:gd name="T18" fmla="*/ 6 w 33"/>
                              <a:gd name="T19" fmla="*/ 123 h 185"/>
                              <a:gd name="T20" fmla="*/ 6 w 33"/>
                              <a:gd name="T21" fmla="*/ 138 h 185"/>
                              <a:gd name="T22" fmla="*/ 13 w 33"/>
                              <a:gd name="T23" fmla="*/ 153 h 185"/>
                              <a:gd name="T24" fmla="*/ 13 w 33"/>
                              <a:gd name="T25" fmla="*/ 161 h 185"/>
                              <a:gd name="T26" fmla="*/ 19 w 33"/>
                              <a:gd name="T27" fmla="*/ 176 h 185"/>
                              <a:gd name="T28" fmla="*/ 19 w 33"/>
                              <a:gd name="T29" fmla="*/ 184 h 185"/>
                              <a:gd name="T30" fmla="*/ 32 w 33"/>
                              <a:gd name="T31" fmla="*/ 184 h 185"/>
                              <a:gd name="T32" fmla="*/ 32 w 33"/>
                              <a:gd name="T33" fmla="*/ 176 h 185"/>
                              <a:gd name="T34" fmla="*/ 26 w 33"/>
                              <a:gd name="T35" fmla="*/ 169 h 185"/>
                              <a:gd name="T36" fmla="*/ 26 w 33"/>
                              <a:gd name="T37" fmla="*/ 161 h 185"/>
                              <a:gd name="T38" fmla="*/ 19 w 33"/>
                              <a:gd name="T39" fmla="*/ 153 h 185"/>
                              <a:gd name="T40" fmla="*/ 19 w 33"/>
                              <a:gd name="T41" fmla="*/ 138 h 185"/>
                              <a:gd name="T42" fmla="*/ 19 w 33"/>
                              <a:gd name="T43" fmla="*/ 130 h 185"/>
                              <a:gd name="T44" fmla="*/ 19 w 33"/>
                              <a:gd name="T45" fmla="*/ 123 h 185"/>
                              <a:gd name="T46" fmla="*/ 26 w 33"/>
                              <a:gd name="T47" fmla="*/ 107 h 185"/>
                              <a:gd name="T48" fmla="*/ 26 w 33"/>
                              <a:gd name="T49" fmla="*/ 100 h 185"/>
                              <a:gd name="T50" fmla="*/ 26 w 33"/>
                              <a:gd name="T51" fmla="*/ 84 h 185"/>
                              <a:gd name="T52" fmla="*/ 32 w 33"/>
                              <a:gd name="T53" fmla="*/ 69 h 185"/>
                              <a:gd name="T54" fmla="*/ 32 w 33"/>
                              <a:gd name="T55" fmla="*/ 61 h 185"/>
                              <a:gd name="T56" fmla="*/ 32 w 33"/>
                              <a:gd name="T57" fmla="*/ 54 h 185"/>
                              <a:gd name="T58" fmla="*/ 32 w 33"/>
                              <a:gd name="T59" fmla="*/ 46 h 185"/>
                              <a:gd name="T60" fmla="*/ 19 w 33"/>
                              <a:gd name="T61" fmla="*/ 46 h 185"/>
                              <a:gd name="T62" fmla="*/ 32 w 33"/>
                              <a:gd name="T63" fmla="*/ 38 h 185"/>
                              <a:gd name="T64" fmla="*/ 32 w 33"/>
                              <a:gd name="T65" fmla="*/ 31 h 185"/>
                              <a:gd name="T66" fmla="*/ 26 w 33"/>
                              <a:gd name="T67" fmla="*/ 23 h 185"/>
                              <a:gd name="T68" fmla="*/ 19 w 33"/>
                              <a:gd name="T69" fmla="*/ 15 h 185"/>
                              <a:gd name="T70" fmla="*/ 13 w 33"/>
                              <a:gd name="T71"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185">
                                <a:moveTo>
                                  <a:pt x="13" y="8"/>
                                </a:moveTo>
                                <a:lnTo>
                                  <a:pt x="6" y="0"/>
                                </a:lnTo>
                                <a:lnTo>
                                  <a:pt x="0" y="8"/>
                                </a:lnTo>
                                <a:lnTo>
                                  <a:pt x="0" y="23"/>
                                </a:lnTo>
                                <a:lnTo>
                                  <a:pt x="0" y="46"/>
                                </a:lnTo>
                                <a:lnTo>
                                  <a:pt x="0" y="54"/>
                                </a:lnTo>
                                <a:lnTo>
                                  <a:pt x="6" y="69"/>
                                </a:lnTo>
                                <a:lnTo>
                                  <a:pt x="6" y="84"/>
                                </a:lnTo>
                                <a:lnTo>
                                  <a:pt x="6" y="107"/>
                                </a:lnTo>
                                <a:lnTo>
                                  <a:pt x="6" y="123"/>
                                </a:lnTo>
                                <a:lnTo>
                                  <a:pt x="6" y="138"/>
                                </a:lnTo>
                                <a:lnTo>
                                  <a:pt x="13" y="153"/>
                                </a:lnTo>
                                <a:lnTo>
                                  <a:pt x="13" y="161"/>
                                </a:lnTo>
                                <a:lnTo>
                                  <a:pt x="19" y="176"/>
                                </a:lnTo>
                                <a:lnTo>
                                  <a:pt x="19" y="184"/>
                                </a:lnTo>
                                <a:lnTo>
                                  <a:pt x="32" y="184"/>
                                </a:lnTo>
                                <a:lnTo>
                                  <a:pt x="32" y="176"/>
                                </a:lnTo>
                                <a:lnTo>
                                  <a:pt x="26" y="169"/>
                                </a:lnTo>
                                <a:lnTo>
                                  <a:pt x="26" y="161"/>
                                </a:lnTo>
                                <a:lnTo>
                                  <a:pt x="19" y="153"/>
                                </a:lnTo>
                                <a:lnTo>
                                  <a:pt x="19" y="138"/>
                                </a:lnTo>
                                <a:lnTo>
                                  <a:pt x="19" y="130"/>
                                </a:lnTo>
                                <a:lnTo>
                                  <a:pt x="19" y="123"/>
                                </a:lnTo>
                                <a:lnTo>
                                  <a:pt x="26" y="107"/>
                                </a:lnTo>
                                <a:lnTo>
                                  <a:pt x="26" y="100"/>
                                </a:lnTo>
                                <a:lnTo>
                                  <a:pt x="26" y="84"/>
                                </a:lnTo>
                                <a:lnTo>
                                  <a:pt x="32" y="69"/>
                                </a:lnTo>
                                <a:lnTo>
                                  <a:pt x="32" y="61"/>
                                </a:lnTo>
                                <a:lnTo>
                                  <a:pt x="32" y="54"/>
                                </a:lnTo>
                                <a:lnTo>
                                  <a:pt x="32" y="46"/>
                                </a:lnTo>
                                <a:lnTo>
                                  <a:pt x="19" y="46"/>
                                </a:lnTo>
                                <a:lnTo>
                                  <a:pt x="32" y="38"/>
                                </a:lnTo>
                                <a:lnTo>
                                  <a:pt x="32" y="31"/>
                                </a:lnTo>
                                <a:lnTo>
                                  <a:pt x="26" y="23"/>
                                </a:lnTo>
                                <a:lnTo>
                                  <a:pt x="19" y="15"/>
                                </a:lnTo>
                                <a:lnTo>
                                  <a:pt x="13" y="8"/>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27" name="Freeform 651">
                            <a:extLst>
                              <a:ext uri="{FF2B5EF4-FFF2-40B4-BE49-F238E27FC236}">
                                <a16:creationId xmlns:a16="http://schemas.microsoft.com/office/drawing/2014/main" id="{8ADF119E-8892-C488-A8EA-86314006518A}"/>
                              </a:ext>
                            </a:extLst>
                          </p:cNvPr>
                          <p:cNvSpPr>
                            <a:spLocks/>
                          </p:cNvSpPr>
                          <p:nvPr/>
                        </p:nvSpPr>
                        <p:spPr bwMode="auto">
                          <a:xfrm>
                            <a:off x="3509" y="3382"/>
                            <a:ext cx="33" cy="185"/>
                          </a:xfrm>
                          <a:custGeom>
                            <a:avLst/>
                            <a:gdLst>
                              <a:gd name="T0" fmla="*/ 13 w 33"/>
                              <a:gd name="T1" fmla="*/ 0 h 185"/>
                              <a:gd name="T2" fmla="*/ 0 w 33"/>
                              <a:gd name="T3" fmla="*/ 0 h 185"/>
                              <a:gd name="T4" fmla="*/ 0 w 33"/>
                              <a:gd name="T5" fmla="*/ 8 h 185"/>
                              <a:gd name="T6" fmla="*/ 0 w 33"/>
                              <a:gd name="T7" fmla="*/ 23 h 185"/>
                              <a:gd name="T8" fmla="*/ 0 w 33"/>
                              <a:gd name="T9" fmla="*/ 46 h 185"/>
                              <a:gd name="T10" fmla="*/ 0 w 33"/>
                              <a:gd name="T11" fmla="*/ 54 h 185"/>
                              <a:gd name="T12" fmla="*/ 6 w 33"/>
                              <a:gd name="T13" fmla="*/ 69 h 185"/>
                              <a:gd name="T14" fmla="*/ 6 w 33"/>
                              <a:gd name="T15" fmla="*/ 84 h 185"/>
                              <a:gd name="T16" fmla="*/ 6 w 33"/>
                              <a:gd name="T17" fmla="*/ 100 h 185"/>
                              <a:gd name="T18" fmla="*/ 6 w 33"/>
                              <a:gd name="T19" fmla="*/ 123 h 185"/>
                              <a:gd name="T20" fmla="*/ 6 w 33"/>
                              <a:gd name="T21" fmla="*/ 130 h 185"/>
                              <a:gd name="T22" fmla="*/ 13 w 33"/>
                              <a:gd name="T23" fmla="*/ 146 h 185"/>
                              <a:gd name="T24" fmla="*/ 13 w 33"/>
                              <a:gd name="T25" fmla="*/ 161 h 185"/>
                              <a:gd name="T26" fmla="*/ 19 w 33"/>
                              <a:gd name="T27" fmla="*/ 176 h 185"/>
                              <a:gd name="T28" fmla="*/ 19 w 33"/>
                              <a:gd name="T29" fmla="*/ 184 h 185"/>
                              <a:gd name="T30" fmla="*/ 32 w 33"/>
                              <a:gd name="T31" fmla="*/ 184 h 185"/>
                              <a:gd name="T32" fmla="*/ 26 w 33"/>
                              <a:gd name="T33" fmla="*/ 176 h 185"/>
                              <a:gd name="T34" fmla="*/ 26 w 33"/>
                              <a:gd name="T35" fmla="*/ 169 h 185"/>
                              <a:gd name="T36" fmla="*/ 26 w 33"/>
                              <a:gd name="T37" fmla="*/ 153 h 185"/>
                              <a:gd name="T38" fmla="*/ 19 w 33"/>
                              <a:gd name="T39" fmla="*/ 146 h 185"/>
                              <a:gd name="T40" fmla="*/ 19 w 33"/>
                              <a:gd name="T41" fmla="*/ 138 h 185"/>
                              <a:gd name="T42" fmla="*/ 19 w 33"/>
                              <a:gd name="T43" fmla="*/ 130 h 185"/>
                              <a:gd name="T44" fmla="*/ 19 w 33"/>
                              <a:gd name="T45" fmla="*/ 123 h 185"/>
                              <a:gd name="T46" fmla="*/ 26 w 33"/>
                              <a:gd name="T47" fmla="*/ 100 h 185"/>
                              <a:gd name="T48" fmla="*/ 26 w 33"/>
                              <a:gd name="T49" fmla="*/ 92 h 185"/>
                              <a:gd name="T50" fmla="*/ 26 w 33"/>
                              <a:gd name="T51" fmla="*/ 84 h 185"/>
                              <a:gd name="T52" fmla="*/ 32 w 33"/>
                              <a:gd name="T53" fmla="*/ 69 h 185"/>
                              <a:gd name="T54" fmla="*/ 32 w 33"/>
                              <a:gd name="T55" fmla="*/ 61 h 185"/>
                              <a:gd name="T56" fmla="*/ 32 w 33"/>
                              <a:gd name="T57" fmla="*/ 54 h 185"/>
                              <a:gd name="T58" fmla="*/ 32 w 33"/>
                              <a:gd name="T59" fmla="*/ 46 h 185"/>
                              <a:gd name="T60" fmla="*/ 19 w 33"/>
                              <a:gd name="T61" fmla="*/ 46 h 185"/>
                              <a:gd name="T62" fmla="*/ 32 w 33"/>
                              <a:gd name="T63" fmla="*/ 31 h 185"/>
                              <a:gd name="T64" fmla="*/ 26 w 33"/>
                              <a:gd name="T65" fmla="*/ 23 h 185"/>
                              <a:gd name="T66" fmla="*/ 19 w 33"/>
                              <a:gd name="T67" fmla="*/ 8 h 185"/>
                              <a:gd name="T68" fmla="*/ 13 w 33"/>
                              <a:gd name="T6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 h="185">
                                <a:moveTo>
                                  <a:pt x="13" y="0"/>
                                </a:moveTo>
                                <a:lnTo>
                                  <a:pt x="0" y="0"/>
                                </a:lnTo>
                                <a:lnTo>
                                  <a:pt x="0" y="8"/>
                                </a:lnTo>
                                <a:lnTo>
                                  <a:pt x="0" y="23"/>
                                </a:lnTo>
                                <a:lnTo>
                                  <a:pt x="0" y="46"/>
                                </a:lnTo>
                                <a:lnTo>
                                  <a:pt x="0" y="54"/>
                                </a:lnTo>
                                <a:lnTo>
                                  <a:pt x="6" y="69"/>
                                </a:lnTo>
                                <a:lnTo>
                                  <a:pt x="6" y="84"/>
                                </a:lnTo>
                                <a:lnTo>
                                  <a:pt x="6" y="100"/>
                                </a:lnTo>
                                <a:lnTo>
                                  <a:pt x="6" y="123"/>
                                </a:lnTo>
                                <a:lnTo>
                                  <a:pt x="6" y="130"/>
                                </a:lnTo>
                                <a:lnTo>
                                  <a:pt x="13" y="146"/>
                                </a:lnTo>
                                <a:lnTo>
                                  <a:pt x="13" y="161"/>
                                </a:lnTo>
                                <a:lnTo>
                                  <a:pt x="19" y="176"/>
                                </a:lnTo>
                                <a:lnTo>
                                  <a:pt x="19" y="184"/>
                                </a:lnTo>
                                <a:lnTo>
                                  <a:pt x="32" y="184"/>
                                </a:lnTo>
                                <a:lnTo>
                                  <a:pt x="26" y="176"/>
                                </a:lnTo>
                                <a:lnTo>
                                  <a:pt x="26" y="169"/>
                                </a:lnTo>
                                <a:lnTo>
                                  <a:pt x="26" y="153"/>
                                </a:lnTo>
                                <a:lnTo>
                                  <a:pt x="19" y="146"/>
                                </a:lnTo>
                                <a:lnTo>
                                  <a:pt x="19" y="138"/>
                                </a:lnTo>
                                <a:lnTo>
                                  <a:pt x="19" y="130"/>
                                </a:lnTo>
                                <a:lnTo>
                                  <a:pt x="19" y="123"/>
                                </a:lnTo>
                                <a:lnTo>
                                  <a:pt x="26" y="100"/>
                                </a:lnTo>
                                <a:lnTo>
                                  <a:pt x="26" y="92"/>
                                </a:lnTo>
                                <a:lnTo>
                                  <a:pt x="26" y="84"/>
                                </a:lnTo>
                                <a:lnTo>
                                  <a:pt x="32" y="69"/>
                                </a:lnTo>
                                <a:lnTo>
                                  <a:pt x="32" y="61"/>
                                </a:lnTo>
                                <a:lnTo>
                                  <a:pt x="32" y="54"/>
                                </a:lnTo>
                                <a:lnTo>
                                  <a:pt x="32" y="46"/>
                                </a:lnTo>
                                <a:lnTo>
                                  <a:pt x="19" y="46"/>
                                </a:lnTo>
                                <a:lnTo>
                                  <a:pt x="32" y="31"/>
                                </a:lnTo>
                                <a:lnTo>
                                  <a:pt x="26" y="23"/>
                                </a:lnTo>
                                <a:lnTo>
                                  <a:pt x="19" y="8"/>
                                </a:lnTo>
                                <a:lnTo>
                                  <a:pt x="13"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28" name="Freeform 652">
                            <a:extLst>
                              <a:ext uri="{FF2B5EF4-FFF2-40B4-BE49-F238E27FC236}">
                                <a16:creationId xmlns:a16="http://schemas.microsoft.com/office/drawing/2014/main" id="{DABD77A7-0A34-D4C5-947E-467F616DD994}"/>
                              </a:ext>
                            </a:extLst>
                          </p:cNvPr>
                          <p:cNvSpPr>
                            <a:spLocks/>
                          </p:cNvSpPr>
                          <p:nvPr/>
                        </p:nvSpPr>
                        <p:spPr bwMode="auto">
                          <a:xfrm>
                            <a:off x="3509" y="3382"/>
                            <a:ext cx="33" cy="185"/>
                          </a:xfrm>
                          <a:custGeom>
                            <a:avLst/>
                            <a:gdLst>
                              <a:gd name="T0" fmla="*/ 13 w 33"/>
                              <a:gd name="T1" fmla="*/ 0 h 185"/>
                              <a:gd name="T2" fmla="*/ 0 w 33"/>
                              <a:gd name="T3" fmla="*/ 0 h 185"/>
                              <a:gd name="T4" fmla="*/ 0 w 33"/>
                              <a:gd name="T5" fmla="*/ 8 h 185"/>
                              <a:gd name="T6" fmla="*/ 0 w 33"/>
                              <a:gd name="T7" fmla="*/ 23 h 185"/>
                              <a:gd name="T8" fmla="*/ 0 w 33"/>
                              <a:gd name="T9" fmla="*/ 46 h 185"/>
                              <a:gd name="T10" fmla="*/ 0 w 33"/>
                              <a:gd name="T11" fmla="*/ 54 h 185"/>
                              <a:gd name="T12" fmla="*/ 6 w 33"/>
                              <a:gd name="T13" fmla="*/ 69 h 185"/>
                              <a:gd name="T14" fmla="*/ 6 w 33"/>
                              <a:gd name="T15" fmla="*/ 84 h 185"/>
                              <a:gd name="T16" fmla="*/ 6 w 33"/>
                              <a:gd name="T17" fmla="*/ 100 h 185"/>
                              <a:gd name="T18" fmla="*/ 6 w 33"/>
                              <a:gd name="T19" fmla="*/ 123 h 185"/>
                              <a:gd name="T20" fmla="*/ 6 w 33"/>
                              <a:gd name="T21" fmla="*/ 130 h 185"/>
                              <a:gd name="T22" fmla="*/ 13 w 33"/>
                              <a:gd name="T23" fmla="*/ 146 h 185"/>
                              <a:gd name="T24" fmla="*/ 13 w 33"/>
                              <a:gd name="T25" fmla="*/ 161 h 185"/>
                              <a:gd name="T26" fmla="*/ 19 w 33"/>
                              <a:gd name="T27" fmla="*/ 176 h 185"/>
                              <a:gd name="T28" fmla="*/ 19 w 33"/>
                              <a:gd name="T29" fmla="*/ 184 h 185"/>
                              <a:gd name="T30" fmla="*/ 32 w 33"/>
                              <a:gd name="T31" fmla="*/ 184 h 185"/>
                              <a:gd name="T32" fmla="*/ 26 w 33"/>
                              <a:gd name="T33" fmla="*/ 176 h 185"/>
                              <a:gd name="T34" fmla="*/ 26 w 33"/>
                              <a:gd name="T35" fmla="*/ 169 h 185"/>
                              <a:gd name="T36" fmla="*/ 26 w 33"/>
                              <a:gd name="T37" fmla="*/ 153 h 185"/>
                              <a:gd name="T38" fmla="*/ 19 w 33"/>
                              <a:gd name="T39" fmla="*/ 146 h 185"/>
                              <a:gd name="T40" fmla="*/ 19 w 33"/>
                              <a:gd name="T41" fmla="*/ 138 h 185"/>
                              <a:gd name="T42" fmla="*/ 19 w 33"/>
                              <a:gd name="T43" fmla="*/ 130 h 185"/>
                              <a:gd name="T44" fmla="*/ 19 w 33"/>
                              <a:gd name="T45" fmla="*/ 123 h 185"/>
                              <a:gd name="T46" fmla="*/ 26 w 33"/>
                              <a:gd name="T47" fmla="*/ 100 h 185"/>
                              <a:gd name="T48" fmla="*/ 26 w 33"/>
                              <a:gd name="T49" fmla="*/ 92 h 185"/>
                              <a:gd name="T50" fmla="*/ 26 w 33"/>
                              <a:gd name="T51" fmla="*/ 84 h 185"/>
                              <a:gd name="T52" fmla="*/ 32 w 33"/>
                              <a:gd name="T53" fmla="*/ 69 h 185"/>
                              <a:gd name="T54" fmla="*/ 32 w 33"/>
                              <a:gd name="T55" fmla="*/ 61 h 185"/>
                              <a:gd name="T56" fmla="*/ 32 w 33"/>
                              <a:gd name="T57" fmla="*/ 54 h 185"/>
                              <a:gd name="T58" fmla="*/ 32 w 33"/>
                              <a:gd name="T59" fmla="*/ 46 h 185"/>
                              <a:gd name="T60" fmla="*/ 19 w 33"/>
                              <a:gd name="T61" fmla="*/ 46 h 185"/>
                              <a:gd name="T62" fmla="*/ 32 w 33"/>
                              <a:gd name="T63" fmla="*/ 31 h 185"/>
                              <a:gd name="T64" fmla="*/ 26 w 33"/>
                              <a:gd name="T65" fmla="*/ 23 h 185"/>
                              <a:gd name="T66" fmla="*/ 19 w 33"/>
                              <a:gd name="T67" fmla="*/ 8 h 185"/>
                              <a:gd name="T68" fmla="*/ 13 w 33"/>
                              <a:gd name="T6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 h="185">
                                <a:moveTo>
                                  <a:pt x="13" y="0"/>
                                </a:moveTo>
                                <a:lnTo>
                                  <a:pt x="0" y="0"/>
                                </a:lnTo>
                                <a:lnTo>
                                  <a:pt x="0" y="8"/>
                                </a:lnTo>
                                <a:lnTo>
                                  <a:pt x="0" y="23"/>
                                </a:lnTo>
                                <a:lnTo>
                                  <a:pt x="0" y="46"/>
                                </a:lnTo>
                                <a:lnTo>
                                  <a:pt x="0" y="54"/>
                                </a:lnTo>
                                <a:lnTo>
                                  <a:pt x="6" y="69"/>
                                </a:lnTo>
                                <a:lnTo>
                                  <a:pt x="6" y="84"/>
                                </a:lnTo>
                                <a:lnTo>
                                  <a:pt x="6" y="100"/>
                                </a:lnTo>
                                <a:lnTo>
                                  <a:pt x="6" y="123"/>
                                </a:lnTo>
                                <a:lnTo>
                                  <a:pt x="6" y="130"/>
                                </a:lnTo>
                                <a:lnTo>
                                  <a:pt x="13" y="146"/>
                                </a:lnTo>
                                <a:lnTo>
                                  <a:pt x="13" y="161"/>
                                </a:lnTo>
                                <a:lnTo>
                                  <a:pt x="19" y="176"/>
                                </a:lnTo>
                                <a:lnTo>
                                  <a:pt x="19" y="184"/>
                                </a:lnTo>
                                <a:lnTo>
                                  <a:pt x="32" y="184"/>
                                </a:lnTo>
                                <a:lnTo>
                                  <a:pt x="26" y="176"/>
                                </a:lnTo>
                                <a:lnTo>
                                  <a:pt x="26" y="169"/>
                                </a:lnTo>
                                <a:lnTo>
                                  <a:pt x="26" y="153"/>
                                </a:lnTo>
                                <a:lnTo>
                                  <a:pt x="19" y="146"/>
                                </a:lnTo>
                                <a:lnTo>
                                  <a:pt x="19" y="138"/>
                                </a:lnTo>
                                <a:lnTo>
                                  <a:pt x="19" y="130"/>
                                </a:lnTo>
                                <a:lnTo>
                                  <a:pt x="19" y="123"/>
                                </a:lnTo>
                                <a:lnTo>
                                  <a:pt x="26" y="100"/>
                                </a:lnTo>
                                <a:lnTo>
                                  <a:pt x="26" y="92"/>
                                </a:lnTo>
                                <a:lnTo>
                                  <a:pt x="26" y="84"/>
                                </a:lnTo>
                                <a:lnTo>
                                  <a:pt x="32" y="69"/>
                                </a:lnTo>
                                <a:lnTo>
                                  <a:pt x="32" y="61"/>
                                </a:lnTo>
                                <a:lnTo>
                                  <a:pt x="32" y="54"/>
                                </a:lnTo>
                                <a:lnTo>
                                  <a:pt x="32" y="46"/>
                                </a:lnTo>
                                <a:lnTo>
                                  <a:pt x="19" y="46"/>
                                </a:lnTo>
                                <a:lnTo>
                                  <a:pt x="32" y="31"/>
                                </a:lnTo>
                                <a:lnTo>
                                  <a:pt x="26" y="23"/>
                                </a:lnTo>
                                <a:lnTo>
                                  <a:pt x="19" y="8"/>
                                </a:lnTo>
                                <a:lnTo>
                                  <a:pt x="13"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grpSp>
                <p:nvGrpSpPr>
                  <p:cNvPr id="76429" name="Group 653">
                    <a:extLst>
                      <a:ext uri="{FF2B5EF4-FFF2-40B4-BE49-F238E27FC236}">
                        <a16:creationId xmlns:a16="http://schemas.microsoft.com/office/drawing/2014/main" id="{8F666575-ADF4-2501-542E-D5C20C6B1B47}"/>
                      </a:ext>
                    </a:extLst>
                  </p:cNvPr>
                  <p:cNvGrpSpPr>
                    <a:grpSpLocks/>
                  </p:cNvGrpSpPr>
                  <p:nvPr/>
                </p:nvGrpSpPr>
                <p:grpSpPr bwMode="auto">
                  <a:xfrm>
                    <a:off x="3429" y="3294"/>
                    <a:ext cx="97" cy="121"/>
                    <a:chOff x="3429" y="3294"/>
                    <a:chExt cx="97" cy="121"/>
                  </a:xfrm>
                </p:grpSpPr>
                <p:sp>
                  <p:nvSpPr>
                    <p:cNvPr id="76430" name="Freeform 654">
                      <a:extLst>
                        <a:ext uri="{FF2B5EF4-FFF2-40B4-BE49-F238E27FC236}">
                          <a16:creationId xmlns:a16="http://schemas.microsoft.com/office/drawing/2014/main" id="{38A89552-0788-2F3F-FAAD-D52C99F7B454}"/>
                        </a:ext>
                      </a:extLst>
                    </p:cNvPr>
                    <p:cNvSpPr>
                      <a:spLocks/>
                    </p:cNvSpPr>
                    <p:nvPr/>
                  </p:nvSpPr>
                  <p:spPr bwMode="auto">
                    <a:xfrm>
                      <a:off x="3429" y="3294"/>
                      <a:ext cx="89" cy="121"/>
                    </a:xfrm>
                    <a:custGeom>
                      <a:avLst/>
                      <a:gdLst>
                        <a:gd name="T0" fmla="*/ 7 w 89"/>
                        <a:gd name="T1" fmla="*/ 60 h 121"/>
                        <a:gd name="T2" fmla="*/ 0 w 89"/>
                        <a:gd name="T3" fmla="*/ 60 h 121"/>
                        <a:gd name="T4" fmla="*/ 0 w 89"/>
                        <a:gd name="T5" fmla="*/ 68 h 121"/>
                        <a:gd name="T6" fmla="*/ 7 w 89"/>
                        <a:gd name="T7" fmla="*/ 75 h 121"/>
                        <a:gd name="T8" fmla="*/ 7 w 89"/>
                        <a:gd name="T9" fmla="*/ 83 h 121"/>
                        <a:gd name="T10" fmla="*/ 15 w 89"/>
                        <a:gd name="T11" fmla="*/ 90 h 121"/>
                        <a:gd name="T12" fmla="*/ 22 w 89"/>
                        <a:gd name="T13" fmla="*/ 90 h 121"/>
                        <a:gd name="T14" fmla="*/ 29 w 89"/>
                        <a:gd name="T15" fmla="*/ 90 h 121"/>
                        <a:gd name="T16" fmla="*/ 29 w 89"/>
                        <a:gd name="T17" fmla="*/ 98 h 121"/>
                        <a:gd name="T18" fmla="*/ 29 w 89"/>
                        <a:gd name="T19" fmla="*/ 105 h 121"/>
                        <a:gd name="T20" fmla="*/ 37 w 89"/>
                        <a:gd name="T21" fmla="*/ 105 h 121"/>
                        <a:gd name="T22" fmla="*/ 44 w 89"/>
                        <a:gd name="T23" fmla="*/ 113 h 121"/>
                        <a:gd name="T24" fmla="*/ 51 w 89"/>
                        <a:gd name="T25" fmla="*/ 120 h 121"/>
                        <a:gd name="T26" fmla="*/ 59 w 89"/>
                        <a:gd name="T27" fmla="*/ 120 h 121"/>
                        <a:gd name="T28" fmla="*/ 66 w 89"/>
                        <a:gd name="T29" fmla="*/ 120 h 121"/>
                        <a:gd name="T30" fmla="*/ 66 w 89"/>
                        <a:gd name="T31" fmla="*/ 113 h 121"/>
                        <a:gd name="T32" fmla="*/ 73 w 89"/>
                        <a:gd name="T33" fmla="*/ 105 h 121"/>
                        <a:gd name="T34" fmla="*/ 81 w 89"/>
                        <a:gd name="T35" fmla="*/ 105 h 121"/>
                        <a:gd name="T36" fmla="*/ 81 w 89"/>
                        <a:gd name="T37" fmla="*/ 98 h 121"/>
                        <a:gd name="T38" fmla="*/ 88 w 89"/>
                        <a:gd name="T39" fmla="*/ 98 h 121"/>
                        <a:gd name="T40" fmla="*/ 88 w 89"/>
                        <a:gd name="T41" fmla="*/ 90 h 121"/>
                        <a:gd name="T42" fmla="*/ 88 w 89"/>
                        <a:gd name="T43" fmla="*/ 83 h 121"/>
                        <a:gd name="T44" fmla="*/ 88 w 89"/>
                        <a:gd name="T45" fmla="*/ 75 h 121"/>
                        <a:gd name="T46" fmla="*/ 88 w 89"/>
                        <a:gd name="T47" fmla="*/ 68 h 121"/>
                        <a:gd name="T48" fmla="*/ 88 w 89"/>
                        <a:gd name="T49" fmla="*/ 53 h 121"/>
                        <a:gd name="T50" fmla="*/ 88 w 89"/>
                        <a:gd name="T51" fmla="*/ 45 h 121"/>
                        <a:gd name="T52" fmla="*/ 81 w 89"/>
                        <a:gd name="T53" fmla="*/ 45 h 121"/>
                        <a:gd name="T54" fmla="*/ 81 w 89"/>
                        <a:gd name="T55" fmla="*/ 38 h 121"/>
                        <a:gd name="T56" fmla="*/ 81 w 89"/>
                        <a:gd name="T57" fmla="*/ 30 h 121"/>
                        <a:gd name="T58" fmla="*/ 73 w 89"/>
                        <a:gd name="T59" fmla="*/ 30 h 121"/>
                        <a:gd name="T60" fmla="*/ 73 w 89"/>
                        <a:gd name="T61" fmla="*/ 23 h 121"/>
                        <a:gd name="T62" fmla="*/ 66 w 89"/>
                        <a:gd name="T63" fmla="*/ 15 h 121"/>
                        <a:gd name="T64" fmla="*/ 66 w 89"/>
                        <a:gd name="T65" fmla="*/ 8 h 121"/>
                        <a:gd name="T66" fmla="*/ 59 w 89"/>
                        <a:gd name="T67" fmla="*/ 8 h 121"/>
                        <a:gd name="T68" fmla="*/ 51 w 89"/>
                        <a:gd name="T69" fmla="*/ 0 h 121"/>
                        <a:gd name="T70" fmla="*/ 44 w 89"/>
                        <a:gd name="T71" fmla="*/ 0 h 121"/>
                        <a:gd name="T72" fmla="*/ 37 w 89"/>
                        <a:gd name="T73" fmla="*/ 0 h 121"/>
                        <a:gd name="T74" fmla="*/ 29 w 89"/>
                        <a:gd name="T75" fmla="*/ 0 h 121"/>
                        <a:gd name="T76" fmla="*/ 29 w 89"/>
                        <a:gd name="T77" fmla="*/ 8 h 121"/>
                        <a:gd name="T78" fmla="*/ 22 w 89"/>
                        <a:gd name="T79" fmla="*/ 8 h 121"/>
                        <a:gd name="T80" fmla="*/ 15 w 89"/>
                        <a:gd name="T81" fmla="*/ 15 h 121"/>
                        <a:gd name="T82" fmla="*/ 7 w 89"/>
                        <a:gd name="T83" fmla="*/ 15 h 121"/>
                        <a:gd name="T84" fmla="*/ 7 w 89"/>
                        <a:gd name="T85" fmla="*/ 23 h 121"/>
                        <a:gd name="T86" fmla="*/ 0 w 89"/>
                        <a:gd name="T87" fmla="*/ 30 h 121"/>
                        <a:gd name="T88" fmla="*/ 0 w 89"/>
                        <a:gd name="T89" fmla="*/ 45 h 121"/>
                        <a:gd name="T90" fmla="*/ 0 w 89"/>
                        <a:gd name="T91" fmla="*/ 53 h 121"/>
                        <a:gd name="T92" fmla="*/ 7 w 89"/>
                        <a:gd name="T93" fmla="*/ 6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9" h="121">
                          <a:moveTo>
                            <a:pt x="7" y="60"/>
                          </a:moveTo>
                          <a:lnTo>
                            <a:pt x="0" y="60"/>
                          </a:lnTo>
                          <a:lnTo>
                            <a:pt x="0" y="68"/>
                          </a:lnTo>
                          <a:lnTo>
                            <a:pt x="7" y="75"/>
                          </a:lnTo>
                          <a:lnTo>
                            <a:pt x="7" y="83"/>
                          </a:lnTo>
                          <a:lnTo>
                            <a:pt x="15" y="90"/>
                          </a:lnTo>
                          <a:lnTo>
                            <a:pt x="22" y="90"/>
                          </a:lnTo>
                          <a:lnTo>
                            <a:pt x="29" y="90"/>
                          </a:lnTo>
                          <a:lnTo>
                            <a:pt x="29" y="98"/>
                          </a:lnTo>
                          <a:lnTo>
                            <a:pt x="29" y="105"/>
                          </a:lnTo>
                          <a:lnTo>
                            <a:pt x="37" y="105"/>
                          </a:lnTo>
                          <a:lnTo>
                            <a:pt x="44" y="113"/>
                          </a:lnTo>
                          <a:lnTo>
                            <a:pt x="51" y="120"/>
                          </a:lnTo>
                          <a:lnTo>
                            <a:pt x="59" y="120"/>
                          </a:lnTo>
                          <a:lnTo>
                            <a:pt x="66" y="120"/>
                          </a:lnTo>
                          <a:lnTo>
                            <a:pt x="66" y="113"/>
                          </a:lnTo>
                          <a:lnTo>
                            <a:pt x="73" y="105"/>
                          </a:lnTo>
                          <a:lnTo>
                            <a:pt x="81" y="105"/>
                          </a:lnTo>
                          <a:lnTo>
                            <a:pt x="81" y="98"/>
                          </a:lnTo>
                          <a:lnTo>
                            <a:pt x="88" y="98"/>
                          </a:lnTo>
                          <a:lnTo>
                            <a:pt x="88" y="90"/>
                          </a:lnTo>
                          <a:lnTo>
                            <a:pt x="88" y="83"/>
                          </a:lnTo>
                          <a:lnTo>
                            <a:pt x="88" y="75"/>
                          </a:lnTo>
                          <a:lnTo>
                            <a:pt x="88" y="68"/>
                          </a:lnTo>
                          <a:lnTo>
                            <a:pt x="88" y="53"/>
                          </a:lnTo>
                          <a:lnTo>
                            <a:pt x="88" y="45"/>
                          </a:lnTo>
                          <a:lnTo>
                            <a:pt x="81" y="45"/>
                          </a:lnTo>
                          <a:lnTo>
                            <a:pt x="81" y="38"/>
                          </a:lnTo>
                          <a:lnTo>
                            <a:pt x="81" y="30"/>
                          </a:lnTo>
                          <a:lnTo>
                            <a:pt x="73" y="30"/>
                          </a:lnTo>
                          <a:lnTo>
                            <a:pt x="73" y="23"/>
                          </a:lnTo>
                          <a:lnTo>
                            <a:pt x="66" y="15"/>
                          </a:lnTo>
                          <a:lnTo>
                            <a:pt x="66" y="8"/>
                          </a:lnTo>
                          <a:lnTo>
                            <a:pt x="59" y="8"/>
                          </a:lnTo>
                          <a:lnTo>
                            <a:pt x="51" y="0"/>
                          </a:lnTo>
                          <a:lnTo>
                            <a:pt x="44" y="0"/>
                          </a:lnTo>
                          <a:lnTo>
                            <a:pt x="37" y="0"/>
                          </a:lnTo>
                          <a:lnTo>
                            <a:pt x="29" y="0"/>
                          </a:lnTo>
                          <a:lnTo>
                            <a:pt x="29" y="8"/>
                          </a:lnTo>
                          <a:lnTo>
                            <a:pt x="22" y="8"/>
                          </a:lnTo>
                          <a:lnTo>
                            <a:pt x="15" y="15"/>
                          </a:lnTo>
                          <a:lnTo>
                            <a:pt x="7" y="15"/>
                          </a:lnTo>
                          <a:lnTo>
                            <a:pt x="7" y="23"/>
                          </a:lnTo>
                          <a:lnTo>
                            <a:pt x="0" y="30"/>
                          </a:lnTo>
                          <a:lnTo>
                            <a:pt x="0" y="45"/>
                          </a:lnTo>
                          <a:lnTo>
                            <a:pt x="0" y="53"/>
                          </a:lnTo>
                          <a:lnTo>
                            <a:pt x="7" y="60"/>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31" name="Freeform 655">
                      <a:extLst>
                        <a:ext uri="{FF2B5EF4-FFF2-40B4-BE49-F238E27FC236}">
                          <a16:creationId xmlns:a16="http://schemas.microsoft.com/office/drawing/2014/main" id="{81DD6BDC-B2BE-C640-D195-280EB54A5E7A}"/>
                        </a:ext>
                      </a:extLst>
                    </p:cNvPr>
                    <p:cNvSpPr>
                      <a:spLocks/>
                    </p:cNvSpPr>
                    <p:nvPr/>
                  </p:nvSpPr>
                  <p:spPr bwMode="auto">
                    <a:xfrm>
                      <a:off x="3429" y="3294"/>
                      <a:ext cx="89" cy="121"/>
                    </a:xfrm>
                    <a:custGeom>
                      <a:avLst/>
                      <a:gdLst>
                        <a:gd name="T0" fmla="*/ 7 w 89"/>
                        <a:gd name="T1" fmla="*/ 60 h 121"/>
                        <a:gd name="T2" fmla="*/ 0 w 89"/>
                        <a:gd name="T3" fmla="*/ 60 h 121"/>
                        <a:gd name="T4" fmla="*/ 0 w 89"/>
                        <a:gd name="T5" fmla="*/ 68 h 121"/>
                        <a:gd name="T6" fmla="*/ 7 w 89"/>
                        <a:gd name="T7" fmla="*/ 75 h 121"/>
                        <a:gd name="T8" fmla="*/ 7 w 89"/>
                        <a:gd name="T9" fmla="*/ 83 h 121"/>
                        <a:gd name="T10" fmla="*/ 15 w 89"/>
                        <a:gd name="T11" fmla="*/ 90 h 121"/>
                        <a:gd name="T12" fmla="*/ 22 w 89"/>
                        <a:gd name="T13" fmla="*/ 90 h 121"/>
                        <a:gd name="T14" fmla="*/ 29 w 89"/>
                        <a:gd name="T15" fmla="*/ 90 h 121"/>
                        <a:gd name="T16" fmla="*/ 29 w 89"/>
                        <a:gd name="T17" fmla="*/ 98 h 121"/>
                        <a:gd name="T18" fmla="*/ 29 w 89"/>
                        <a:gd name="T19" fmla="*/ 105 h 121"/>
                        <a:gd name="T20" fmla="*/ 37 w 89"/>
                        <a:gd name="T21" fmla="*/ 105 h 121"/>
                        <a:gd name="T22" fmla="*/ 44 w 89"/>
                        <a:gd name="T23" fmla="*/ 113 h 121"/>
                        <a:gd name="T24" fmla="*/ 51 w 89"/>
                        <a:gd name="T25" fmla="*/ 120 h 121"/>
                        <a:gd name="T26" fmla="*/ 59 w 89"/>
                        <a:gd name="T27" fmla="*/ 120 h 121"/>
                        <a:gd name="T28" fmla="*/ 66 w 89"/>
                        <a:gd name="T29" fmla="*/ 120 h 121"/>
                        <a:gd name="T30" fmla="*/ 66 w 89"/>
                        <a:gd name="T31" fmla="*/ 113 h 121"/>
                        <a:gd name="T32" fmla="*/ 73 w 89"/>
                        <a:gd name="T33" fmla="*/ 105 h 121"/>
                        <a:gd name="T34" fmla="*/ 81 w 89"/>
                        <a:gd name="T35" fmla="*/ 105 h 121"/>
                        <a:gd name="T36" fmla="*/ 81 w 89"/>
                        <a:gd name="T37" fmla="*/ 98 h 121"/>
                        <a:gd name="T38" fmla="*/ 88 w 89"/>
                        <a:gd name="T39" fmla="*/ 98 h 121"/>
                        <a:gd name="T40" fmla="*/ 88 w 89"/>
                        <a:gd name="T41" fmla="*/ 90 h 121"/>
                        <a:gd name="T42" fmla="*/ 88 w 89"/>
                        <a:gd name="T43" fmla="*/ 83 h 121"/>
                        <a:gd name="T44" fmla="*/ 88 w 89"/>
                        <a:gd name="T45" fmla="*/ 75 h 121"/>
                        <a:gd name="T46" fmla="*/ 88 w 89"/>
                        <a:gd name="T47" fmla="*/ 68 h 121"/>
                        <a:gd name="T48" fmla="*/ 88 w 89"/>
                        <a:gd name="T49" fmla="*/ 53 h 121"/>
                        <a:gd name="T50" fmla="*/ 88 w 89"/>
                        <a:gd name="T51" fmla="*/ 45 h 121"/>
                        <a:gd name="T52" fmla="*/ 81 w 89"/>
                        <a:gd name="T53" fmla="*/ 45 h 121"/>
                        <a:gd name="T54" fmla="*/ 81 w 89"/>
                        <a:gd name="T55" fmla="*/ 38 h 121"/>
                        <a:gd name="T56" fmla="*/ 81 w 89"/>
                        <a:gd name="T57" fmla="*/ 30 h 121"/>
                        <a:gd name="T58" fmla="*/ 73 w 89"/>
                        <a:gd name="T59" fmla="*/ 30 h 121"/>
                        <a:gd name="T60" fmla="*/ 73 w 89"/>
                        <a:gd name="T61" fmla="*/ 23 h 121"/>
                        <a:gd name="T62" fmla="*/ 66 w 89"/>
                        <a:gd name="T63" fmla="*/ 15 h 121"/>
                        <a:gd name="T64" fmla="*/ 66 w 89"/>
                        <a:gd name="T65" fmla="*/ 8 h 121"/>
                        <a:gd name="T66" fmla="*/ 59 w 89"/>
                        <a:gd name="T67" fmla="*/ 8 h 121"/>
                        <a:gd name="T68" fmla="*/ 51 w 89"/>
                        <a:gd name="T69" fmla="*/ 0 h 121"/>
                        <a:gd name="T70" fmla="*/ 44 w 89"/>
                        <a:gd name="T71" fmla="*/ 0 h 121"/>
                        <a:gd name="T72" fmla="*/ 37 w 89"/>
                        <a:gd name="T73" fmla="*/ 0 h 121"/>
                        <a:gd name="T74" fmla="*/ 29 w 89"/>
                        <a:gd name="T75" fmla="*/ 0 h 121"/>
                        <a:gd name="T76" fmla="*/ 29 w 89"/>
                        <a:gd name="T77" fmla="*/ 8 h 121"/>
                        <a:gd name="T78" fmla="*/ 22 w 89"/>
                        <a:gd name="T79" fmla="*/ 8 h 121"/>
                        <a:gd name="T80" fmla="*/ 15 w 89"/>
                        <a:gd name="T81" fmla="*/ 15 h 121"/>
                        <a:gd name="T82" fmla="*/ 7 w 89"/>
                        <a:gd name="T83" fmla="*/ 15 h 121"/>
                        <a:gd name="T84" fmla="*/ 7 w 89"/>
                        <a:gd name="T85" fmla="*/ 23 h 121"/>
                        <a:gd name="T86" fmla="*/ 0 w 89"/>
                        <a:gd name="T87" fmla="*/ 30 h 121"/>
                        <a:gd name="T88" fmla="*/ 0 w 89"/>
                        <a:gd name="T89" fmla="*/ 45 h 121"/>
                        <a:gd name="T90" fmla="*/ 0 w 89"/>
                        <a:gd name="T91" fmla="*/ 53 h 121"/>
                        <a:gd name="T92" fmla="*/ 7 w 89"/>
                        <a:gd name="T93" fmla="*/ 6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9" h="121">
                          <a:moveTo>
                            <a:pt x="7" y="60"/>
                          </a:moveTo>
                          <a:lnTo>
                            <a:pt x="0" y="60"/>
                          </a:lnTo>
                          <a:lnTo>
                            <a:pt x="0" y="68"/>
                          </a:lnTo>
                          <a:lnTo>
                            <a:pt x="7" y="75"/>
                          </a:lnTo>
                          <a:lnTo>
                            <a:pt x="7" y="83"/>
                          </a:lnTo>
                          <a:lnTo>
                            <a:pt x="15" y="90"/>
                          </a:lnTo>
                          <a:lnTo>
                            <a:pt x="22" y="90"/>
                          </a:lnTo>
                          <a:lnTo>
                            <a:pt x="29" y="90"/>
                          </a:lnTo>
                          <a:lnTo>
                            <a:pt x="29" y="98"/>
                          </a:lnTo>
                          <a:lnTo>
                            <a:pt x="29" y="105"/>
                          </a:lnTo>
                          <a:lnTo>
                            <a:pt x="37" y="105"/>
                          </a:lnTo>
                          <a:lnTo>
                            <a:pt x="44" y="113"/>
                          </a:lnTo>
                          <a:lnTo>
                            <a:pt x="51" y="120"/>
                          </a:lnTo>
                          <a:lnTo>
                            <a:pt x="59" y="120"/>
                          </a:lnTo>
                          <a:lnTo>
                            <a:pt x="66" y="120"/>
                          </a:lnTo>
                          <a:lnTo>
                            <a:pt x="66" y="113"/>
                          </a:lnTo>
                          <a:lnTo>
                            <a:pt x="73" y="105"/>
                          </a:lnTo>
                          <a:lnTo>
                            <a:pt x="81" y="105"/>
                          </a:lnTo>
                          <a:lnTo>
                            <a:pt x="81" y="98"/>
                          </a:lnTo>
                          <a:lnTo>
                            <a:pt x="88" y="98"/>
                          </a:lnTo>
                          <a:lnTo>
                            <a:pt x="88" y="90"/>
                          </a:lnTo>
                          <a:lnTo>
                            <a:pt x="88" y="83"/>
                          </a:lnTo>
                          <a:lnTo>
                            <a:pt x="88" y="75"/>
                          </a:lnTo>
                          <a:lnTo>
                            <a:pt x="88" y="68"/>
                          </a:lnTo>
                          <a:lnTo>
                            <a:pt x="88" y="53"/>
                          </a:lnTo>
                          <a:lnTo>
                            <a:pt x="88" y="45"/>
                          </a:lnTo>
                          <a:lnTo>
                            <a:pt x="81" y="45"/>
                          </a:lnTo>
                          <a:lnTo>
                            <a:pt x="81" y="38"/>
                          </a:lnTo>
                          <a:lnTo>
                            <a:pt x="81" y="30"/>
                          </a:lnTo>
                          <a:lnTo>
                            <a:pt x="73" y="30"/>
                          </a:lnTo>
                          <a:lnTo>
                            <a:pt x="73" y="23"/>
                          </a:lnTo>
                          <a:lnTo>
                            <a:pt x="66" y="15"/>
                          </a:lnTo>
                          <a:lnTo>
                            <a:pt x="66" y="8"/>
                          </a:lnTo>
                          <a:lnTo>
                            <a:pt x="59" y="8"/>
                          </a:lnTo>
                          <a:lnTo>
                            <a:pt x="51" y="0"/>
                          </a:lnTo>
                          <a:lnTo>
                            <a:pt x="44" y="0"/>
                          </a:lnTo>
                          <a:lnTo>
                            <a:pt x="37" y="0"/>
                          </a:lnTo>
                          <a:lnTo>
                            <a:pt x="29" y="0"/>
                          </a:lnTo>
                          <a:lnTo>
                            <a:pt x="29" y="8"/>
                          </a:lnTo>
                          <a:lnTo>
                            <a:pt x="22" y="8"/>
                          </a:lnTo>
                          <a:lnTo>
                            <a:pt x="15" y="15"/>
                          </a:lnTo>
                          <a:lnTo>
                            <a:pt x="7" y="15"/>
                          </a:lnTo>
                          <a:lnTo>
                            <a:pt x="7" y="23"/>
                          </a:lnTo>
                          <a:lnTo>
                            <a:pt x="0" y="30"/>
                          </a:lnTo>
                          <a:lnTo>
                            <a:pt x="0" y="45"/>
                          </a:lnTo>
                          <a:lnTo>
                            <a:pt x="0" y="53"/>
                          </a:lnTo>
                          <a:lnTo>
                            <a:pt x="7" y="60"/>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432" name="Group 656">
                      <a:extLst>
                        <a:ext uri="{FF2B5EF4-FFF2-40B4-BE49-F238E27FC236}">
                          <a16:creationId xmlns:a16="http://schemas.microsoft.com/office/drawing/2014/main" id="{72C868C5-8413-B4F5-1E63-59A0055F9E88}"/>
                        </a:ext>
                      </a:extLst>
                    </p:cNvPr>
                    <p:cNvGrpSpPr>
                      <a:grpSpLocks/>
                    </p:cNvGrpSpPr>
                    <p:nvPr/>
                  </p:nvGrpSpPr>
                  <p:grpSpPr bwMode="auto">
                    <a:xfrm>
                      <a:off x="3445" y="3334"/>
                      <a:ext cx="81" cy="65"/>
                      <a:chOff x="3445" y="3334"/>
                      <a:chExt cx="81" cy="65"/>
                    </a:xfrm>
                  </p:grpSpPr>
                  <p:grpSp>
                    <p:nvGrpSpPr>
                      <p:cNvPr id="76433" name="Group 657">
                        <a:extLst>
                          <a:ext uri="{FF2B5EF4-FFF2-40B4-BE49-F238E27FC236}">
                            <a16:creationId xmlns:a16="http://schemas.microsoft.com/office/drawing/2014/main" id="{19DAA97F-F81E-D240-5CBC-1DDFC2319214}"/>
                          </a:ext>
                        </a:extLst>
                      </p:cNvPr>
                      <p:cNvGrpSpPr>
                        <a:grpSpLocks/>
                      </p:cNvGrpSpPr>
                      <p:nvPr/>
                    </p:nvGrpSpPr>
                    <p:grpSpPr bwMode="auto">
                      <a:xfrm>
                        <a:off x="3445" y="3334"/>
                        <a:ext cx="81" cy="65"/>
                        <a:chOff x="3445" y="3334"/>
                        <a:chExt cx="81" cy="65"/>
                      </a:xfrm>
                    </p:grpSpPr>
                    <p:sp>
                      <p:nvSpPr>
                        <p:cNvPr id="76434" name="Freeform 658">
                          <a:extLst>
                            <a:ext uri="{FF2B5EF4-FFF2-40B4-BE49-F238E27FC236}">
                              <a16:creationId xmlns:a16="http://schemas.microsoft.com/office/drawing/2014/main" id="{A307FF28-7078-45BC-59F4-833AE8357899}"/>
                            </a:ext>
                          </a:extLst>
                        </p:cNvPr>
                        <p:cNvSpPr>
                          <a:spLocks/>
                        </p:cNvSpPr>
                        <p:nvPr/>
                      </p:nvSpPr>
                      <p:spPr bwMode="auto">
                        <a:xfrm>
                          <a:off x="3493" y="3334"/>
                          <a:ext cx="17" cy="25"/>
                        </a:xfrm>
                        <a:custGeom>
                          <a:avLst/>
                          <a:gdLst>
                            <a:gd name="T0" fmla="*/ 11 w 17"/>
                            <a:gd name="T1" fmla="*/ 0 h 25"/>
                            <a:gd name="T2" fmla="*/ 11 w 17"/>
                            <a:gd name="T3" fmla="*/ 0 h 25"/>
                            <a:gd name="T4" fmla="*/ 11 w 17"/>
                            <a:gd name="T5" fmla="*/ 6 h 25"/>
                            <a:gd name="T6" fmla="*/ 5 w 17"/>
                            <a:gd name="T7" fmla="*/ 6 h 25"/>
                            <a:gd name="T8" fmla="*/ 16 w 17"/>
                            <a:gd name="T9" fmla="*/ 6 h 25"/>
                            <a:gd name="T10" fmla="*/ 11 w 17"/>
                            <a:gd name="T11" fmla="*/ 12 h 25"/>
                            <a:gd name="T12" fmla="*/ 5 w 17"/>
                            <a:gd name="T13" fmla="*/ 12 h 25"/>
                            <a:gd name="T14" fmla="*/ 11 w 17"/>
                            <a:gd name="T15" fmla="*/ 12 h 25"/>
                            <a:gd name="T16" fmla="*/ 16 w 17"/>
                            <a:gd name="T17" fmla="*/ 12 h 25"/>
                            <a:gd name="T18" fmla="*/ 11 w 17"/>
                            <a:gd name="T19" fmla="*/ 12 h 25"/>
                            <a:gd name="T20" fmla="*/ 5 w 17"/>
                            <a:gd name="T21" fmla="*/ 12 h 25"/>
                            <a:gd name="T22" fmla="*/ 5 w 17"/>
                            <a:gd name="T23" fmla="*/ 18 h 25"/>
                            <a:gd name="T24" fmla="*/ 11 w 17"/>
                            <a:gd name="T25" fmla="*/ 24 h 25"/>
                            <a:gd name="T26" fmla="*/ 5 w 17"/>
                            <a:gd name="T27" fmla="*/ 24 h 25"/>
                            <a:gd name="T28" fmla="*/ 5 w 17"/>
                            <a:gd name="T29" fmla="*/ 18 h 25"/>
                            <a:gd name="T30" fmla="*/ 0 w 17"/>
                            <a:gd name="T31" fmla="*/ 18 h 25"/>
                            <a:gd name="T32" fmla="*/ 0 w 17"/>
                            <a:gd name="T33" fmla="*/ 12 h 25"/>
                            <a:gd name="T34" fmla="*/ 0 w 17"/>
                            <a:gd name="T35" fmla="*/ 6 h 25"/>
                            <a:gd name="T36" fmla="*/ 11 w 17"/>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5">
                              <a:moveTo>
                                <a:pt x="11" y="0"/>
                              </a:moveTo>
                              <a:lnTo>
                                <a:pt x="11" y="0"/>
                              </a:lnTo>
                              <a:lnTo>
                                <a:pt x="11" y="6"/>
                              </a:lnTo>
                              <a:lnTo>
                                <a:pt x="5" y="6"/>
                              </a:lnTo>
                              <a:lnTo>
                                <a:pt x="16" y="6"/>
                              </a:lnTo>
                              <a:lnTo>
                                <a:pt x="11" y="12"/>
                              </a:lnTo>
                              <a:lnTo>
                                <a:pt x="5" y="12"/>
                              </a:lnTo>
                              <a:lnTo>
                                <a:pt x="11" y="12"/>
                              </a:lnTo>
                              <a:lnTo>
                                <a:pt x="16" y="12"/>
                              </a:lnTo>
                              <a:lnTo>
                                <a:pt x="11" y="12"/>
                              </a:lnTo>
                              <a:lnTo>
                                <a:pt x="5" y="12"/>
                              </a:lnTo>
                              <a:lnTo>
                                <a:pt x="5" y="18"/>
                              </a:lnTo>
                              <a:lnTo>
                                <a:pt x="11" y="24"/>
                              </a:lnTo>
                              <a:lnTo>
                                <a:pt x="5" y="24"/>
                              </a:lnTo>
                              <a:lnTo>
                                <a:pt x="5" y="18"/>
                              </a:lnTo>
                              <a:lnTo>
                                <a:pt x="0" y="18"/>
                              </a:lnTo>
                              <a:lnTo>
                                <a:pt x="0" y="12"/>
                              </a:lnTo>
                              <a:lnTo>
                                <a:pt x="0" y="6"/>
                              </a:lnTo>
                              <a:lnTo>
                                <a:pt x="11"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35" name="Freeform 659">
                          <a:extLst>
                            <a:ext uri="{FF2B5EF4-FFF2-40B4-BE49-F238E27FC236}">
                              <a16:creationId xmlns:a16="http://schemas.microsoft.com/office/drawing/2014/main" id="{1E38F0B0-BE41-3B2E-5E73-63BD8D0CA2A5}"/>
                            </a:ext>
                          </a:extLst>
                        </p:cNvPr>
                        <p:cNvSpPr>
                          <a:spLocks/>
                        </p:cNvSpPr>
                        <p:nvPr/>
                      </p:nvSpPr>
                      <p:spPr bwMode="auto">
                        <a:xfrm>
                          <a:off x="3493" y="3334"/>
                          <a:ext cx="17" cy="25"/>
                        </a:xfrm>
                        <a:custGeom>
                          <a:avLst/>
                          <a:gdLst>
                            <a:gd name="T0" fmla="*/ 11 w 17"/>
                            <a:gd name="T1" fmla="*/ 0 h 25"/>
                            <a:gd name="T2" fmla="*/ 11 w 17"/>
                            <a:gd name="T3" fmla="*/ 6 h 25"/>
                            <a:gd name="T4" fmla="*/ 5 w 17"/>
                            <a:gd name="T5" fmla="*/ 6 h 25"/>
                            <a:gd name="T6" fmla="*/ 16 w 17"/>
                            <a:gd name="T7" fmla="*/ 6 h 25"/>
                            <a:gd name="T8" fmla="*/ 11 w 17"/>
                            <a:gd name="T9" fmla="*/ 12 h 25"/>
                            <a:gd name="T10" fmla="*/ 5 w 17"/>
                            <a:gd name="T11" fmla="*/ 12 h 25"/>
                            <a:gd name="T12" fmla="*/ 11 w 17"/>
                            <a:gd name="T13" fmla="*/ 12 h 25"/>
                            <a:gd name="T14" fmla="*/ 16 w 17"/>
                            <a:gd name="T15" fmla="*/ 12 h 25"/>
                            <a:gd name="T16" fmla="*/ 11 w 17"/>
                            <a:gd name="T17" fmla="*/ 12 h 25"/>
                            <a:gd name="T18" fmla="*/ 5 w 17"/>
                            <a:gd name="T19" fmla="*/ 12 h 25"/>
                            <a:gd name="T20" fmla="*/ 5 w 17"/>
                            <a:gd name="T21" fmla="*/ 18 h 25"/>
                            <a:gd name="T22" fmla="*/ 11 w 17"/>
                            <a:gd name="T23" fmla="*/ 24 h 25"/>
                            <a:gd name="T24" fmla="*/ 5 w 17"/>
                            <a:gd name="T25" fmla="*/ 24 h 25"/>
                            <a:gd name="T26" fmla="*/ 5 w 17"/>
                            <a:gd name="T27" fmla="*/ 18 h 25"/>
                            <a:gd name="T28" fmla="*/ 0 w 17"/>
                            <a:gd name="T29" fmla="*/ 18 h 25"/>
                            <a:gd name="T30" fmla="*/ 0 w 17"/>
                            <a:gd name="T31" fmla="*/ 12 h 25"/>
                            <a:gd name="T32" fmla="*/ 0 w 17"/>
                            <a:gd name="T33" fmla="*/ 6 h 25"/>
                            <a:gd name="T34" fmla="*/ 11 w 17"/>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5">
                              <a:moveTo>
                                <a:pt x="11" y="0"/>
                              </a:moveTo>
                              <a:lnTo>
                                <a:pt x="11" y="6"/>
                              </a:lnTo>
                              <a:lnTo>
                                <a:pt x="5" y="6"/>
                              </a:lnTo>
                              <a:lnTo>
                                <a:pt x="16" y="6"/>
                              </a:lnTo>
                              <a:lnTo>
                                <a:pt x="11" y="12"/>
                              </a:lnTo>
                              <a:lnTo>
                                <a:pt x="5" y="12"/>
                              </a:lnTo>
                              <a:lnTo>
                                <a:pt x="11" y="12"/>
                              </a:lnTo>
                              <a:lnTo>
                                <a:pt x="16" y="12"/>
                              </a:lnTo>
                              <a:lnTo>
                                <a:pt x="11" y="12"/>
                              </a:lnTo>
                              <a:lnTo>
                                <a:pt x="5" y="12"/>
                              </a:lnTo>
                              <a:lnTo>
                                <a:pt x="5" y="18"/>
                              </a:lnTo>
                              <a:lnTo>
                                <a:pt x="11" y="24"/>
                              </a:lnTo>
                              <a:lnTo>
                                <a:pt x="5" y="24"/>
                              </a:lnTo>
                              <a:lnTo>
                                <a:pt x="5" y="18"/>
                              </a:lnTo>
                              <a:lnTo>
                                <a:pt x="0" y="18"/>
                              </a:lnTo>
                              <a:lnTo>
                                <a:pt x="0" y="12"/>
                              </a:lnTo>
                              <a:lnTo>
                                <a:pt x="0" y="6"/>
                              </a:lnTo>
                              <a:lnTo>
                                <a:pt x="11"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436" name="Group 660">
                          <a:extLst>
                            <a:ext uri="{FF2B5EF4-FFF2-40B4-BE49-F238E27FC236}">
                              <a16:creationId xmlns:a16="http://schemas.microsoft.com/office/drawing/2014/main" id="{87EB1C0A-6BFF-5ECD-4C7F-371AFB2EA256}"/>
                            </a:ext>
                          </a:extLst>
                        </p:cNvPr>
                        <p:cNvGrpSpPr>
                          <a:grpSpLocks/>
                        </p:cNvGrpSpPr>
                        <p:nvPr/>
                      </p:nvGrpSpPr>
                      <p:grpSpPr bwMode="auto">
                        <a:xfrm>
                          <a:off x="3445" y="3358"/>
                          <a:ext cx="81" cy="41"/>
                          <a:chOff x="3445" y="3358"/>
                          <a:chExt cx="81" cy="41"/>
                        </a:xfrm>
                      </p:grpSpPr>
                      <p:sp>
                        <p:nvSpPr>
                          <p:cNvPr id="76437" name="Freeform 661">
                            <a:extLst>
                              <a:ext uri="{FF2B5EF4-FFF2-40B4-BE49-F238E27FC236}">
                                <a16:creationId xmlns:a16="http://schemas.microsoft.com/office/drawing/2014/main" id="{A5BCA07D-B823-B07E-D71C-7D79205ECA7A}"/>
                              </a:ext>
                            </a:extLst>
                          </p:cNvPr>
                          <p:cNvSpPr>
                            <a:spLocks/>
                          </p:cNvSpPr>
                          <p:nvPr/>
                        </p:nvSpPr>
                        <p:spPr bwMode="auto">
                          <a:xfrm>
                            <a:off x="3445" y="3358"/>
                            <a:ext cx="57" cy="41"/>
                          </a:xfrm>
                          <a:custGeom>
                            <a:avLst/>
                            <a:gdLst>
                              <a:gd name="T0" fmla="*/ 0 w 57"/>
                              <a:gd name="T1" fmla="*/ 0 h 41"/>
                              <a:gd name="T2" fmla="*/ 0 w 57"/>
                              <a:gd name="T3" fmla="*/ 7 h 41"/>
                              <a:gd name="T4" fmla="*/ 7 w 57"/>
                              <a:gd name="T5" fmla="*/ 7 h 41"/>
                              <a:gd name="T6" fmla="*/ 7 w 57"/>
                              <a:gd name="T7" fmla="*/ 13 h 41"/>
                              <a:gd name="T8" fmla="*/ 14 w 57"/>
                              <a:gd name="T9" fmla="*/ 13 h 41"/>
                              <a:gd name="T10" fmla="*/ 21 w 57"/>
                              <a:gd name="T11" fmla="*/ 13 h 41"/>
                              <a:gd name="T12" fmla="*/ 28 w 57"/>
                              <a:gd name="T13" fmla="*/ 13 h 41"/>
                              <a:gd name="T14" fmla="*/ 35 w 57"/>
                              <a:gd name="T15" fmla="*/ 13 h 41"/>
                              <a:gd name="T16" fmla="*/ 35 w 57"/>
                              <a:gd name="T17" fmla="*/ 20 h 41"/>
                              <a:gd name="T18" fmla="*/ 28 w 57"/>
                              <a:gd name="T19" fmla="*/ 20 h 41"/>
                              <a:gd name="T20" fmla="*/ 28 w 57"/>
                              <a:gd name="T21" fmla="*/ 27 h 41"/>
                              <a:gd name="T22" fmla="*/ 28 w 57"/>
                              <a:gd name="T23" fmla="*/ 33 h 41"/>
                              <a:gd name="T24" fmla="*/ 35 w 57"/>
                              <a:gd name="T25" fmla="*/ 33 h 41"/>
                              <a:gd name="T26" fmla="*/ 42 w 57"/>
                              <a:gd name="T27" fmla="*/ 33 h 41"/>
                              <a:gd name="T28" fmla="*/ 49 w 57"/>
                              <a:gd name="T29" fmla="*/ 40 h 41"/>
                              <a:gd name="T30" fmla="*/ 49 w 57"/>
                              <a:gd name="T31" fmla="*/ 33 h 41"/>
                              <a:gd name="T32" fmla="*/ 56 w 57"/>
                              <a:gd name="T33" fmla="*/ 40 h 41"/>
                              <a:gd name="T34" fmla="*/ 49 w 57"/>
                              <a:gd name="T35" fmla="*/ 40 h 41"/>
                              <a:gd name="T36" fmla="*/ 42 w 57"/>
                              <a:gd name="T37" fmla="*/ 40 h 41"/>
                              <a:gd name="T38" fmla="*/ 35 w 57"/>
                              <a:gd name="T39" fmla="*/ 40 h 41"/>
                              <a:gd name="T40" fmla="*/ 28 w 57"/>
                              <a:gd name="T41" fmla="*/ 40 h 41"/>
                              <a:gd name="T42" fmla="*/ 21 w 57"/>
                              <a:gd name="T43" fmla="*/ 33 h 41"/>
                              <a:gd name="T44" fmla="*/ 14 w 57"/>
                              <a:gd name="T45" fmla="*/ 27 h 41"/>
                              <a:gd name="T46" fmla="*/ 7 w 57"/>
                              <a:gd name="T47" fmla="*/ 20 h 41"/>
                              <a:gd name="T48" fmla="*/ 0 w 57"/>
                              <a:gd name="T49" fmla="*/ 13 h 41"/>
                              <a:gd name="T50" fmla="*/ 0 w 57"/>
                              <a:gd name="T51" fmla="*/ 7 h 41"/>
                              <a:gd name="T52" fmla="*/ 0 w 57"/>
                              <a:gd name="T5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 h="41">
                                <a:moveTo>
                                  <a:pt x="0" y="0"/>
                                </a:moveTo>
                                <a:lnTo>
                                  <a:pt x="0" y="7"/>
                                </a:lnTo>
                                <a:lnTo>
                                  <a:pt x="7" y="7"/>
                                </a:lnTo>
                                <a:lnTo>
                                  <a:pt x="7" y="13"/>
                                </a:lnTo>
                                <a:lnTo>
                                  <a:pt x="14" y="13"/>
                                </a:lnTo>
                                <a:lnTo>
                                  <a:pt x="21" y="13"/>
                                </a:lnTo>
                                <a:lnTo>
                                  <a:pt x="28" y="13"/>
                                </a:lnTo>
                                <a:lnTo>
                                  <a:pt x="35" y="13"/>
                                </a:lnTo>
                                <a:lnTo>
                                  <a:pt x="35" y="20"/>
                                </a:lnTo>
                                <a:lnTo>
                                  <a:pt x="28" y="20"/>
                                </a:lnTo>
                                <a:lnTo>
                                  <a:pt x="28" y="27"/>
                                </a:lnTo>
                                <a:lnTo>
                                  <a:pt x="28" y="33"/>
                                </a:lnTo>
                                <a:lnTo>
                                  <a:pt x="35" y="33"/>
                                </a:lnTo>
                                <a:lnTo>
                                  <a:pt x="42" y="33"/>
                                </a:lnTo>
                                <a:lnTo>
                                  <a:pt x="49" y="40"/>
                                </a:lnTo>
                                <a:lnTo>
                                  <a:pt x="49" y="33"/>
                                </a:lnTo>
                                <a:lnTo>
                                  <a:pt x="56" y="40"/>
                                </a:lnTo>
                                <a:lnTo>
                                  <a:pt x="49" y="40"/>
                                </a:lnTo>
                                <a:lnTo>
                                  <a:pt x="42" y="40"/>
                                </a:lnTo>
                                <a:lnTo>
                                  <a:pt x="35" y="40"/>
                                </a:lnTo>
                                <a:lnTo>
                                  <a:pt x="28" y="40"/>
                                </a:lnTo>
                                <a:lnTo>
                                  <a:pt x="21" y="33"/>
                                </a:lnTo>
                                <a:lnTo>
                                  <a:pt x="14" y="27"/>
                                </a:lnTo>
                                <a:lnTo>
                                  <a:pt x="7" y="20"/>
                                </a:lnTo>
                                <a:lnTo>
                                  <a:pt x="0" y="13"/>
                                </a:lnTo>
                                <a:lnTo>
                                  <a:pt x="0" y="7"/>
                                </a:lnTo>
                                <a:lnTo>
                                  <a:pt x="0"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38" name="Freeform 662">
                            <a:extLst>
                              <a:ext uri="{FF2B5EF4-FFF2-40B4-BE49-F238E27FC236}">
                                <a16:creationId xmlns:a16="http://schemas.microsoft.com/office/drawing/2014/main" id="{B6246254-1C1D-52FE-D65D-3D0576CF1E37}"/>
                              </a:ext>
                            </a:extLst>
                          </p:cNvPr>
                          <p:cNvSpPr>
                            <a:spLocks/>
                          </p:cNvSpPr>
                          <p:nvPr/>
                        </p:nvSpPr>
                        <p:spPr bwMode="auto">
                          <a:xfrm>
                            <a:off x="3445" y="3358"/>
                            <a:ext cx="57" cy="41"/>
                          </a:xfrm>
                          <a:custGeom>
                            <a:avLst/>
                            <a:gdLst>
                              <a:gd name="T0" fmla="*/ 0 w 57"/>
                              <a:gd name="T1" fmla="*/ 0 h 41"/>
                              <a:gd name="T2" fmla="*/ 0 w 57"/>
                              <a:gd name="T3" fmla="*/ 7 h 41"/>
                              <a:gd name="T4" fmla="*/ 7 w 57"/>
                              <a:gd name="T5" fmla="*/ 7 h 41"/>
                              <a:gd name="T6" fmla="*/ 7 w 57"/>
                              <a:gd name="T7" fmla="*/ 13 h 41"/>
                              <a:gd name="T8" fmla="*/ 14 w 57"/>
                              <a:gd name="T9" fmla="*/ 13 h 41"/>
                              <a:gd name="T10" fmla="*/ 21 w 57"/>
                              <a:gd name="T11" fmla="*/ 13 h 41"/>
                              <a:gd name="T12" fmla="*/ 28 w 57"/>
                              <a:gd name="T13" fmla="*/ 13 h 41"/>
                              <a:gd name="T14" fmla="*/ 35 w 57"/>
                              <a:gd name="T15" fmla="*/ 13 h 41"/>
                              <a:gd name="T16" fmla="*/ 35 w 57"/>
                              <a:gd name="T17" fmla="*/ 20 h 41"/>
                              <a:gd name="T18" fmla="*/ 28 w 57"/>
                              <a:gd name="T19" fmla="*/ 20 h 41"/>
                              <a:gd name="T20" fmla="*/ 28 w 57"/>
                              <a:gd name="T21" fmla="*/ 27 h 41"/>
                              <a:gd name="T22" fmla="*/ 28 w 57"/>
                              <a:gd name="T23" fmla="*/ 33 h 41"/>
                              <a:gd name="T24" fmla="*/ 35 w 57"/>
                              <a:gd name="T25" fmla="*/ 33 h 41"/>
                              <a:gd name="T26" fmla="*/ 42 w 57"/>
                              <a:gd name="T27" fmla="*/ 33 h 41"/>
                              <a:gd name="T28" fmla="*/ 49 w 57"/>
                              <a:gd name="T29" fmla="*/ 40 h 41"/>
                              <a:gd name="T30" fmla="*/ 49 w 57"/>
                              <a:gd name="T31" fmla="*/ 33 h 41"/>
                              <a:gd name="T32" fmla="*/ 56 w 57"/>
                              <a:gd name="T33" fmla="*/ 40 h 41"/>
                              <a:gd name="T34" fmla="*/ 49 w 57"/>
                              <a:gd name="T35" fmla="*/ 40 h 41"/>
                              <a:gd name="T36" fmla="*/ 42 w 57"/>
                              <a:gd name="T37" fmla="*/ 40 h 41"/>
                              <a:gd name="T38" fmla="*/ 35 w 57"/>
                              <a:gd name="T39" fmla="*/ 40 h 41"/>
                              <a:gd name="T40" fmla="*/ 28 w 57"/>
                              <a:gd name="T41" fmla="*/ 40 h 41"/>
                              <a:gd name="T42" fmla="*/ 21 w 57"/>
                              <a:gd name="T43" fmla="*/ 33 h 41"/>
                              <a:gd name="T44" fmla="*/ 14 w 57"/>
                              <a:gd name="T45" fmla="*/ 27 h 41"/>
                              <a:gd name="T46" fmla="*/ 7 w 57"/>
                              <a:gd name="T47" fmla="*/ 20 h 41"/>
                              <a:gd name="T48" fmla="*/ 0 w 57"/>
                              <a:gd name="T49" fmla="*/ 13 h 41"/>
                              <a:gd name="T50" fmla="*/ 0 w 57"/>
                              <a:gd name="T51" fmla="*/ 7 h 41"/>
                              <a:gd name="T52" fmla="*/ 0 w 57"/>
                              <a:gd name="T5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 h="41">
                                <a:moveTo>
                                  <a:pt x="0" y="0"/>
                                </a:moveTo>
                                <a:lnTo>
                                  <a:pt x="0" y="7"/>
                                </a:lnTo>
                                <a:lnTo>
                                  <a:pt x="7" y="7"/>
                                </a:lnTo>
                                <a:lnTo>
                                  <a:pt x="7" y="13"/>
                                </a:lnTo>
                                <a:lnTo>
                                  <a:pt x="14" y="13"/>
                                </a:lnTo>
                                <a:lnTo>
                                  <a:pt x="21" y="13"/>
                                </a:lnTo>
                                <a:lnTo>
                                  <a:pt x="28" y="13"/>
                                </a:lnTo>
                                <a:lnTo>
                                  <a:pt x="35" y="13"/>
                                </a:lnTo>
                                <a:lnTo>
                                  <a:pt x="35" y="20"/>
                                </a:lnTo>
                                <a:lnTo>
                                  <a:pt x="28" y="20"/>
                                </a:lnTo>
                                <a:lnTo>
                                  <a:pt x="28" y="27"/>
                                </a:lnTo>
                                <a:lnTo>
                                  <a:pt x="28" y="33"/>
                                </a:lnTo>
                                <a:lnTo>
                                  <a:pt x="35" y="33"/>
                                </a:lnTo>
                                <a:lnTo>
                                  <a:pt x="42" y="33"/>
                                </a:lnTo>
                                <a:lnTo>
                                  <a:pt x="49" y="40"/>
                                </a:lnTo>
                                <a:lnTo>
                                  <a:pt x="49" y="33"/>
                                </a:lnTo>
                                <a:lnTo>
                                  <a:pt x="56" y="40"/>
                                </a:lnTo>
                                <a:lnTo>
                                  <a:pt x="49" y="40"/>
                                </a:lnTo>
                                <a:lnTo>
                                  <a:pt x="42" y="40"/>
                                </a:lnTo>
                                <a:lnTo>
                                  <a:pt x="35" y="40"/>
                                </a:lnTo>
                                <a:lnTo>
                                  <a:pt x="28" y="40"/>
                                </a:lnTo>
                                <a:lnTo>
                                  <a:pt x="21" y="33"/>
                                </a:lnTo>
                                <a:lnTo>
                                  <a:pt x="14" y="27"/>
                                </a:lnTo>
                                <a:lnTo>
                                  <a:pt x="7" y="20"/>
                                </a:lnTo>
                                <a:lnTo>
                                  <a:pt x="0" y="13"/>
                                </a:lnTo>
                                <a:lnTo>
                                  <a:pt x="0" y="7"/>
                                </a:lnTo>
                                <a:lnTo>
                                  <a:pt x="0"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39" name="Freeform 663">
                            <a:extLst>
                              <a:ext uri="{FF2B5EF4-FFF2-40B4-BE49-F238E27FC236}">
                                <a16:creationId xmlns:a16="http://schemas.microsoft.com/office/drawing/2014/main" id="{DE85A56C-9D1D-8EFC-F24C-46AF673BDF66}"/>
                              </a:ext>
                            </a:extLst>
                          </p:cNvPr>
                          <p:cNvSpPr>
                            <a:spLocks/>
                          </p:cNvSpPr>
                          <p:nvPr/>
                        </p:nvSpPr>
                        <p:spPr bwMode="auto">
                          <a:xfrm>
                            <a:off x="3485" y="3366"/>
                            <a:ext cx="1" cy="25"/>
                          </a:xfrm>
                          <a:custGeom>
                            <a:avLst/>
                            <a:gdLst>
                              <a:gd name="T0" fmla="*/ 0 w 1"/>
                              <a:gd name="T1" fmla="*/ 0 h 25"/>
                              <a:gd name="T2" fmla="*/ 0 w 1"/>
                              <a:gd name="T3" fmla="*/ 0 h 25"/>
                              <a:gd name="T4" fmla="*/ 0 w 1"/>
                              <a:gd name="T5" fmla="*/ 6 h 25"/>
                              <a:gd name="T6" fmla="*/ 0 w 1"/>
                              <a:gd name="T7" fmla="*/ 12 h 25"/>
                              <a:gd name="T8" fmla="*/ 0 w 1"/>
                              <a:gd name="T9" fmla="*/ 18 h 25"/>
                              <a:gd name="T10" fmla="*/ 0 w 1"/>
                              <a:gd name="T11" fmla="*/ 24 h 25"/>
                              <a:gd name="T12" fmla="*/ 0 w 1"/>
                              <a:gd name="T13" fmla="*/ 18 h 25"/>
                              <a:gd name="T14" fmla="*/ 0 w 1"/>
                              <a:gd name="T15" fmla="*/ 12 h 25"/>
                              <a:gd name="T16" fmla="*/ 0 w 1"/>
                              <a:gd name="T17" fmla="*/ 6 h 25"/>
                              <a:gd name="T18" fmla="*/ 0 w 1"/>
                              <a:gd name="T19" fmla="*/ 6 h 25"/>
                              <a:gd name="T20" fmla="*/ 0 w 1"/>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 h="25">
                                <a:moveTo>
                                  <a:pt x="0" y="0"/>
                                </a:moveTo>
                                <a:lnTo>
                                  <a:pt x="0" y="0"/>
                                </a:lnTo>
                                <a:lnTo>
                                  <a:pt x="0" y="6"/>
                                </a:lnTo>
                                <a:lnTo>
                                  <a:pt x="0" y="12"/>
                                </a:lnTo>
                                <a:lnTo>
                                  <a:pt x="0" y="18"/>
                                </a:lnTo>
                                <a:lnTo>
                                  <a:pt x="0" y="24"/>
                                </a:lnTo>
                                <a:lnTo>
                                  <a:pt x="0" y="18"/>
                                </a:lnTo>
                                <a:lnTo>
                                  <a:pt x="0" y="12"/>
                                </a:lnTo>
                                <a:lnTo>
                                  <a:pt x="0" y="6"/>
                                </a:lnTo>
                                <a:lnTo>
                                  <a:pt x="0" y="6"/>
                                </a:lnTo>
                                <a:lnTo>
                                  <a:pt x="0"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40" name="Freeform 664">
                            <a:extLst>
                              <a:ext uri="{FF2B5EF4-FFF2-40B4-BE49-F238E27FC236}">
                                <a16:creationId xmlns:a16="http://schemas.microsoft.com/office/drawing/2014/main" id="{5F738AF5-37BE-1CD1-8C34-1B07FEF433D5}"/>
                              </a:ext>
                            </a:extLst>
                          </p:cNvPr>
                          <p:cNvSpPr>
                            <a:spLocks/>
                          </p:cNvSpPr>
                          <p:nvPr/>
                        </p:nvSpPr>
                        <p:spPr bwMode="auto">
                          <a:xfrm>
                            <a:off x="3485" y="3366"/>
                            <a:ext cx="1" cy="25"/>
                          </a:xfrm>
                          <a:custGeom>
                            <a:avLst/>
                            <a:gdLst>
                              <a:gd name="T0" fmla="*/ 0 w 1"/>
                              <a:gd name="T1" fmla="*/ 0 h 25"/>
                              <a:gd name="T2" fmla="*/ 0 w 1"/>
                              <a:gd name="T3" fmla="*/ 6 h 25"/>
                              <a:gd name="T4" fmla="*/ 0 w 1"/>
                              <a:gd name="T5" fmla="*/ 12 h 25"/>
                              <a:gd name="T6" fmla="*/ 0 w 1"/>
                              <a:gd name="T7" fmla="*/ 18 h 25"/>
                              <a:gd name="T8" fmla="*/ 0 w 1"/>
                              <a:gd name="T9" fmla="*/ 24 h 25"/>
                              <a:gd name="T10" fmla="*/ 0 w 1"/>
                              <a:gd name="T11" fmla="*/ 18 h 25"/>
                              <a:gd name="T12" fmla="*/ 0 w 1"/>
                              <a:gd name="T13" fmla="*/ 12 h 25"/>
                              <a:gd name="T14" fmla="*/ 0 w 1"/>
                              <a:gd name="T15" fmla="*/ 6 h 25"/>
                              <a:gd name="T16" fmla="*/ 0 w 1"/>
                              <a:gd name="T17" fmla="*/ 6 h 25"/>
                              <a:gd name="T18" fmla="*/ 0 w 1"/>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5">
                                <a:moveTo>
                                  <a:pt x="0" y="0"/>
                                </a:moveTo>
                                <a:lnTo>
                                  <a:pt x="0" y="6"/>
                                </a:lnTo>
                                <a:lnTo>
                                  <a:pt x="0" y="12"/>
                                </a:lnTo>
                                <a:lnTo>
                                  <a:pt x="0" y="18"/>
                                </a:lnTo>
                                <a:lnTo>
                                  <a:pt x="0" y="24"/>
                                </a:lnTo>
                                <a:lnTo>
                                  <a:pt x="0" y="18"/>
                                </a:lnTo>
                                <a:lnTo>
                                  <a:pt x="0" y="12"/>
                                </a:lnTo>
                                <a:lnTo>
                                  <a:pt x="0" y="6"/>
                                </a:lnTo>
                                <a:lnTo>
                                  <a:pt x="0" y="6"/>
                                </a:lnTo>
                                <a:lnTo>
                                  <a:pt x="0"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41" name="Freeform 665">
                            <a:extLst>
                              <a:ext uri="{FF2B5EF4-FFF2-40B4-BE49-F238E27FC236}">
                                <a16:creationId xmlns:a16="http://schemas.microsoft.com/office/drawing/2014/main" id="{AB582AAC-A67C-3B86-E743-86FC624D6E40}"/>
                              </a:ext>
                            </a:extLst>
                          </p:cNvPr>
                          <p:cNvSpPr>
                            <a:spLocks/>
                          </p:cNvSpPr>
                          <p:nvPr/>
                        </p:nvSpPr>
                        <p:spPr bwMode="auto">
                          <a:xfrm>
                            <a:off x="3493" y="3374"/>
                            <a:ext cx="1" cy="1"/>
                          </a:xfrm>
                          <a:custGeom>
                            <a:avLst/>
                            <a:gdLst>
                              <a:gd name="T0" fmla="*/ 0 w 1"/>
                              <a:gd name="T1" fmla="*/ 0 h 1"/>
                              <a:gd name="T2" fmla="*/ 0 w 1"/>
                              <a:gd name="T3" fmla="*/ 0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0" y="0"/>
                                </a:lnTo>
                                <a:lnTo>
                                  <a:pt x="0" y="0"/>
                                </a:lnTo>
                                <a:lnTo>
                                  <a:pt x="0"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42" name="Freeform 666">
                            <a:extLst>
                              <a:ext uri="{FF2B5EF4-FFF2-40B4-BE49-F238E27FC236}">
                                <a16:creationId xmlns:a16="http://schemas.microsoft.com/office/drawing/2014/main" id="{B6C1CE98-7398-064C-4A87-90531F29CB9D}"/>
                              </a:ext>
                            </a:extLst>
                          </p:cNvPr>
                          <p:cNvSpPr>
                            <a:spLocks/>
                          </p:cNvSpPr>
                          <p:nvPr/>
                        </p:nvSpPr>
                        <p:spPr bwMode="auto">
                          <a:xfrm>
                            <a:off x="3493" y="3374"/>
                            <a:ext cx="1" cy="1"/>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lnTo>
                                  <a:pt x="0" y="0"/>
                                </a:lnTo>
                                <a:lnTo>
                                  <a:pt x="0"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43" name="Freeform 667">
                            <a:extLst>
                              <a:ext uri="{FF2B5EF4-FFF2-40B4-BE49-F238E27FC236}">
                                <a16:creationId xmlns:a16="http://schemas.microsoft.com/office/drawing/2014/main" id="{5A13AF28-3928-9EC6-3696-BDE6ED2634D0}"/>
                              </a:ext>
                            </a:extLst>
                          </p:cNvPr>
                          <p:cNvSpPr>
                            <a:spLocks/>
                          </p:cNvSpPr>
                          <p:nvPr/>
                        </p:nvSpPr>
                        <p:spPr bwMode="auto">
                          <a:xfrm>
                            <a:off x="3501" y="3374"/>
                            <a:ext cx="1" cy="1"/>
                          </a:xfrm>
                          <a:custGeom>
                            <a:avLst/>
                            <a:gdLst>
                              <a:gd name="T0" fmla="*/ 0 w 1"/>
                              <a:gd name="T1" fmla="*/ 0 h 1"/>
                              <a:gd name="T2" fmla="*/ 0 w 1"/>
                              <a:gd name="T3" fmla="*/ 0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0" y="0"/>
                                </a:lnTo>
                                <a:lnTo>
                                  <a:pt x="0" y="0"/>
                                </a:lnTo>
                                <a:lnTo>
                                  <a:pt x="0"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44" name="Freeform 668">
                            <a:extLst>
                              <a:ext uri="{FF2B5EF4-FFF2-40B4-BE49-F238E27FC236}">
                                <a16:creationId xmlns:a16="http://schemas.microsoft.com/office/drawing/2014/main" id="{FC216CF7-6B80-CB3E-7150-DC3104C4F181}"/>
                              </a:ext>
                            </a:extLst>
                          </p:cNvPr>
                          <p:cNvSpPr>
                            <a:spLocks/>
                          </p:cNvSpPr>
                          <p:nvPr/>
                        </p:nvSpPr>
                        <p:spPr bwMode="auto">
                          <a:xfrm>
                            <a:off x="3501" y="3374"/>
                            <a:ext cx="1" cy="1"/>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lnTo>
                                  <a:pt x="0" y="0"/>
                                </a:lnTo>
                                <a:lnTo>
                                  <a:pt x="0"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45" name="Freeform 669">
                            <a:extLst>
                              <a:ext uri="{FF2B5EF4-FFF2-40B4-BE49-F238E27FC236}">
                                <a16:creationId xmlns:a16="http://schemas.microsoft.com/office/drawing/2014/main" id="{CE939252-0A1C-7791-9A75-49E8A08A4DB5}"/>
                              </a:ext>
                            </a:extLst>
                          </p:cNvPr>
                          <p:cNvSpPr>
                            <a:spLocks/>
                          </p:cNvSpPr>
                          <p:nvPr/>
                        </p:nvSpPr>
                        <p:spPr bwMode="auto">
                          <a:xfrm>
                            <a:off x="3509" y="3374"/>
                            <a:ext cx="17" cy="1"/>
                          </a:xfrm>
                          <a:custGeom>
                            <a:avLst/>
                            <a:gdLst>
                              <a:gd name="T0" fmla="*/ 0 w 17"/>
                              <a:gd name="T1" fmla="*/ 0 h 1"/>
                              <a:gd name="T2" fmla="*/ 0 w 17"/>
                              <a:gd name="T3" fmla="*/ 0 h 1"/>
                              <a:gd name="T4" fmla="*/ 8 w 17"/>
                              <a:gd name="T5" fmla="*/ 0 h 1"/>
                              <a:gd name="T6" fmla="*/ 8 w 17"/>
                              <a:gd name="T7" fmla="*/ 0 h 1"/>
                              <a:gd name="T8" fmla="*/ 16 w 17"/>
                              <a:gd name="T9" fmla="*/ 0 h 1"/>
                              <a:gd name="T10" fmla="*/ 8 w 17"/>
                              <a:gd name="T11" fmla="*/ 0 h 1"/>
                              <a:gd name="T12" fmla="*/ 0 w 17"/>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17" h="1">
                                <a:moveTo>
                                  <a:pt x="0" y="0"/>
                                </a:moveTo>
                                <a:lnTo>
                                  <a:pt x="0" y="0"/>
                                </a:lnTo>
                                <a:lnTo>
                                  <a:pt x="8" y="0"/>
                                </a:lnTo>
                                <a:lnTo>
                                  <a:pt x="8" y="0"/>
                                </a:lnTo>
                                <a:lnTo>
                                  <a:pt x="16" y="0"/>
                                </a:lnTo>
                                <a:lnTo>
                                  <a:pt x="8" y="0"/>
                                </a:lnTo>
                                <a:lnTo>
                                  <a:pt x="0"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46" name="Freeform 670">
                            <a:extLst>
                              <a:ext uri="{FF2B5EF4-FFF2-40B4-BE49-F238E27FC236}">
                                <a16:creationId xmlns:a16="http://schemas.microsoft.com/office/drawing/2014/main" id="{B933A257-C9C7-3F20-C77C-419E5A928C3C}"/>
                              </a:ext>
                            </a:extLst>
                          </p:cNvPr>
                          <p:cNvSpPr>
                            <a:spLocks/>
                          </p:cNvSpPr>
                          <p:nvPr/>
                        </p:nvSpPr>
                        <p:spPr bwMode="auto">
                          <a:xfrm>
                            <a:off x="3509" y="3374"/>
                            <a:ext cx="17" cy="1"/>
                          </a:xfrm>
                          <a:custGeom>
                            <a:avLst/>
                            <a:gdLst>
                              <a:gd name="T0" fmla="*/ 0 w 17"/>
                              <a:gd name="T1" fmla="*/ 0 h 1"/>
                              <a:gd name="T2" fmla="*/ 8 w 17"/>
                              <a:gd name="T3" fmla="*/ 0 h 1"/>
                              <a:gd name="T4" fmla="*/ 8 w 17"/>
                              <a:gd name="T5" fmla="*/ 0 h 1"/>
                              <a:gd name="T6" fmla="*/ 16 w 17"/>
                              <a:gd name="T7" fmla="*/ 0 h 1"/>
                              <a:gd name="T8" fmla="*/ 8 w 17"/>
                              <a:gd name="T9" fmla="*/ 0 h 1"/>
                              <a:gd name="T10" fmla="*/ 0 w 17"/>
                              <a:gd name="T11" fmla="*/ 0 h 1"/>
                            </a:gdLst>
                            <a:ahLst/>
                            <a:cxnLst>
                              <a:cxn ang="0">
                                <a:pos x="T0" y="T1"/>
                              </a:cxn>
                              <a:cxn ang="0">
                                <a:pos x="T2" y="T3"/>
                              </a:cxn>
                              <a:cxn ang="0">
                                <a:pos x="T4" y="T5"/>
                              </a:cxn>
                              <a:cxn ang="0">
                                <a:pos x="T6" y="T7"/>
                              </a:cxn>
                              <a:cxn ang="0">
                                <a:pos x="T8" y="T9"/>
                              </a:cxn>
                              <a:cxn ang="0">
                                <a:pos x="T10" y="T11"/>
                              </a:cxn>
                            </a:cxnLst>
                            <a:rect l="0" t="0" r="r" b="b"/>
                            <a:pathLst>
                              <a:path w="17" h="1">
                                <a:moveTo>
                                  <a:pt x="0" y="0"/>
                                </a:moveTo>
                                <a:lnTo>
                                  <a:pt x="8" y="0"/>
                                </a:lnTo>
                                <a:lnTo>
                                  <a:pt x="8" y="0"/>
                                </a:lnTo>
                                <a:lnTo>
                                  <a:pt x="16" y="0"/>
                                </a:lnTo>
                                <a:lnTo>
                                  <a:pt x="8" y="0"/>
                                </a:lnTo>
                                <a:lnTo>
                                  <a:pt x="0"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47" name="Freeform 671">
                            <a:extLst>
                              <a:ext uri="{FF2B5EF4-FFF2-40B4-BE49-F238E27FC236}">
                                <a16:creationId xmlns:a16="http://schemas.microsoft.com/office/drawing/2014/main" id="{C6C6E014-AC90-EB81-5742-ACB9F56FF744}"/>
                              </a:ext>
                            </a:extLst>
                          </p:cNvPr>
                          <p:cNvSpPr>
                            <a:spLocks/>
                          </p:cNvSpPr>
                          <p:nvPr/>
                        </p:nvSpPr>
                        <p:spPr bwMode="auto">
                          <a:xfrm>
                            <a:off x="3501" y="3374"/>
                            <a:ext cx="1" cy="1"/>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lnTo>
                                  <a:pt x="0" y="0"/>
                                </a:lnTo>
                                <a:lnTo>
                                  <a:pt x="0"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48" name="Freeform 672">
                            <a:extLst>
                              <a:ext uri="{FF2B5EF4-FFF2-40B4-BE49-F238E27FC236}">
                                <a16:creationId xmlns:a16="http://schemas.microsoft.com/office/drawing/2014/main" id="{B6E9A58C-44E0-FE6E-E2A4-81848399CC58}"/>
                              </a:ext>
                            </a:extLst>
                          </p:cNvPr>
                          <p:cNvSpPr>
                            <a:spLocks/>
                          </p:cNvSpPr>
                          <p:nvPr/>
                        </p:nvSpPr>
                        <p:spPr bwMode="auto">
                          <a:xfrm>
                            <a:off x="3501" y="3374"/>
                            <a:ext cx="1" cy="1"/>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lnTo>
                                  <a:pt x="0" y="0"/>
                                </a:lnTo>
                                <a:lnTo>
                                  <a:pt x="0"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49" name="Freeform 673">
                            <a:extLst>
                              <a:ext uri="{FF2B5EF4-FFF2-40B4-BE49-F238E27FC236}">
                                <a16:creationId xmlns:a16="http://schemas.microsoft.com/office/drawing/2014/main" id="{D2E707D7-B8E0-E6A8-399E-1ADCF11D2F80}"/>
                              </a:ext>
                            </a:extLst>
                          </p:cNvPr>
                          <p:cNvSpPr>
                            <a:spLocks/>
                          </p:cNvSpPr>
                          <p:nvPr/>
                        </p:nvSpPr>
                        <p:spPr bwMode="auto">
                          <a:xfrm>
                            <a:off x="3493" y="3382"/>
                            <a:ext cx="17" cy="1"/>
                          </a:xfrm>
                          <a:custGeom>
                            <a:avLst/>
                            <a:gdLst>
                              <a:gd name="T0" fmla="*/ 0 w 17"/>
                              <a:gd name="T1" fmla="*/ 0 h 1"/>
                              <a:gd name="T2" fmla="*/ 0 w 17"/>
                              <a:gd name="T3" fmla="*/ 0 h 1"/>
                              <a:gd name="T4" fmla="*/ 5 w 17"/>
                              <a:gd name="T5" fmla="*/ 0 h 1"/>
                              <a:gd name="T6" fmla="*/ 5 w 17"/>
                              <a:gd name="T7" fmla="*/ 0 h 1"/>
                              <a:gd name="T8" fmla="*/ 11 w 17"/>
                              <a:gd name="T9" fmla="*/ 0 h 1"/>
                              <a:gd name="T10" fmla="*/ 16 w 17"/>
                              <a:gd name="T11" fmla="*/ 0 h 1"/>
                              <a:gd name="T12" fmla="*/ 11 w 17"/>
                              <a:gd name="T13" fmla="*/ 0 h 1"/>
                              <a:gd name="T14" fmla="*/ 11 w 17"/>
                              <a:gd name="T15" fmla="*/ 0 h 1"/>
                              <a:gd name="T16" fmla="*/ 5 w 17"/>
                              <a:gd name="T17" fmla="*/ 0 h 1"/>
                              <a:gd name="T18" fmla="*/ 0 w 17"/>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
                                <a:moveTo>
                                  <a:pt x="0" y="0"/>
                                </a:moveTo>
                                <a:lnTo>
                                  <a:pt x="0" y="0"/>
                                </a:lnTo>
                                <a:lnTo>
                                  <a:pt x="5" y="0"/>
                                </a:lnTo>
                                <a:lnTo>
                                  <a:pt x="5" y="0"/>
                                </a:lnTo>
                                <a:lnTo>
                                  <a:pt x="11" y="0"/>
                                </a:lnTo>
                                <a:lnTo>
                                  <a:pt x="16" y="0"/>
                                </a:lnTo>
                                <a:lnTo>
                                  <a:pt x="11" y="0"/>
                                </a:lnTo>
                                <a:lnTo>
                                  <a:pt x="11" y="0"/>
                                </a:lnTo>
                                <a:lnTo>
                                  <a:pt x="5" y="0"/>
                                </a:lnTo>
                                <a:lnTo>
                                  <a:pt x="0"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50" name="Freeform 674">
                            <a:extLst>
                              <a:ext uri="{FF2B5EF4-FFF2-40B4-BE49-F238E27FC236}">
                                <a16:creationId xmlns:a16="http://schemas.microsoft.com/office/drawing/2014/main" id="{2D7AAAD1-7BFD-3BD9-228E-3F34331C6F27}"/>
                              </a:ext>
                            </a:extLst>
                          </p:cNvPr>
                          <p:cNvSpPr>
                            <a:spLocks/>
                          </p:cNvSpPr>
                          <p:nvPr/>
                        </p:nvSpPr>
                        <p:spPr bwMode="auto">
                          <a:xfrm>
                            <a:off x="3493" y="3382"/>
                            <a:ext cx="17" cy="1"/>
                          </a:xfrm>
                          <a:custGeom>
                            <a:avLst/>
                            <a:gdLst>
                              <a:gd name="T0" fmla="*/ 0 w 17"/>
                              <a:gd name="T1" fmla="*/ 0 h 1"/>
                              <a:gd name="T2" fmla="*/ 5 w 17"/>
                              <a:gd name="T3" fmla="*/ 0 h 1"/>
                              <a:gd name="T4" fmla="*/ 5 w 17"/>
                              <a:gd name="T5" fmla="*/ 0 h 1"/>
                              <a:gd name="T6" fmla="*/ 11 w 17"/>
                              <a:gd name="T7" fmla="*/ 0 h 1"/>
                              <a:gd name="T8" fmla="*/ 16 w 17"/>
                              <a:gd name="T9" fmla="*/ 0 h 1"/>
                              <a:gd name="T10" fmla="*/ 11 w 17"/>
                              <a:gd name="T11" fmla="*/ 0 h 1"/>
                              <a:gd name="T12" fmla="*/ 11 w 17"/>
                              <a:gd name="T13" fmla="*/ 0 h 1"/>
                              <a:gd name="T14" fmla="*/ 5 w 17"/>
                              <a:gd name="T15" fmla="*/ 0 h 1"/>
                              <a:gd name="T16" fmla="*/ 0 w 17"/>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
                                <a:moveTo>
                                  <a:pt x="0" y="0"/>
                                </a:moveTo>
                                <a:lnTo>
                                  <a:pt x="5" y="0"/>
                                </a:lnTo>
                                <a:lnTo>
                                  <a:pt x="5" y="0"/>
                                </a:lnTo>
                                <a:lnTo>
                                  <a:pt x="11" y="0"/>
                                </a:lnTo>
                                <a:lnTo>
                                  <a:pt x="16" y="0"/>
                                </a:lnTo>
                                <a:lnTo>
                                  <a:pt x="11" y="0"/>
                                </a:lnTo>
                                <a:lnTo>
                                  <a:pt x="11" y="0"/>
                                </a:lnTo>
                                <a:lnTo>
                                  <a:pt x="5" y="0"/>
                                </a:lnTo>
                                <a:lnTo>
                                  <a:pt x="0"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51" name="Freeform 675">
                            <a:extLst>
                              <a:ext uri="{FF2B5EF4-FFF2-40B4-BE49-F238E27FC236}">
                                <a16:creationId xmlns:a16="http://schemas.microsoft.com/office/drawing/2014/main" id="{B88799A0-E39D-A562-6CA7-C33F33F9C9F0}"/>
                              </a:ext>
                            </a:extLst>
                          </p:cNvPr>
                          <p:cNvSpPr>
                            <a:spLocks/>
                          </p:cNvSpPr>
                          <p:nvPr/>
                        </p:nvSpPr>
                        <p:spPr bwMode="auto">
                          <a:xfrm>
                            <a:off x="3493" y="3390"/>
                            <a:ext cx="17" cy="1"/>
                          </a:xfrm>
                          <a:custGeom>
                            <a:avLst/>
                            <a:gdLst>
                              <a:gd name="T0" fmla="*/ 0 w 17"/>
                              <a:gd name="T1" fmla="*/ 0 h 1"/>
                              <a:gd name="T2" fmla="*/ 5 w 17"/>
                              <a:gd name="T3" fmla="*/ 0 h 1"/>
                              <a:gd name="T4" fmla="*/ 11 w 17"/>
                              <a:gd name="T5" fmla="*/ 0 h 1"/>
                              <a:gd name="T6" fmla="*/ 16 w 17"/>
                              <a:gd name="T7" fmla="*/ 0 h 1"/>
                              <a:gd name="T8" fmla="*/ 11 w 17"/>
                              <a:gd name="T9" fmla="*/ 0 h 1"/>
                              <a:gd name="T10" fmla="*/ 5 w 17"/>
                              <a:gd name="T11" fmla="*/ 0 h 1"/>
                              <a:gd name="T12" fmla="*/ 0 w 17"/>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17" h="1">
                                <a:moveTo>
                                  <a:pt x="0" y="0"/>
                                </a:moveTo>
                                <a:lnTo>
                                  <a:pt x="5" y="0"/>
                                </a:lnTo>
                                <a:lnTo>
                                  <a:pt x="11" y="0"/>
                                </a:lnTo>
                                <a:lnTo>
                                  <a:pt x="16" y="0"/>
                                </a:lnTo>
                                <a:lnTo>
                                  <a:pt x="11" y="0"/>
                                </a:lnTo>
                                <a:lnTo>
                                  <a:pt x="5" y="0"/>
                                </a:lnTo>
                                <a:lnTo>
                                  <a:pt x="0"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52" name="Freeform 676">
                            <a:extLst>
                              <a:ext uri="{FF2B5EF4-FFF2-40B4-BE49-F238E27FC236}">
                                <a16:creationId xmlns:a16="http://schemas.microsoft.com/office/drawing/2014/main" id="{01DCF4F4-3B5B-0A2A-3701-E81D04DD49B3}"/>
                              </a:ext>
                            </a:extLst>
                          </p:cNvPr>
                          <p:cNvSpPr>
                            <a:spLocks/>
                          </p:cNvSpPr>
                          <p:nvPr/>
                        </p:nvSpPr>
                        <p:spPr bwMode="auto">
                          <a:xfrm>
                            <a:off x="3493" y="3390"/>
                            <a:ext cx="17" cy="1"/>
                          </a:xfrm>
                          <a:custGeom>
                            <a:avLst/>
                            <a:gdLst>
                              <a:gd name="T0" fmla="*/ 0 w 17"/>
                              <a:gd name="T1" fmla="*/ 0 h 1"/>
                              <a:gd name="T2" fmla="*/ 5 w 17"/>
                              <a:gd name="T3" fmla="*/ 0 h 1"/>
                              <a:gd name="T4" fmla="*/ 11 w 17"/>
                              <a:gd name="T5" fmla="*/ 0 h 1"/>
                              <a:gd name="T6" fmla="*/ 16 w 17"/>
                              <a:gd name="T7" fmla="*/ 0 h 1"/>
                              <a:gd name="T8" fmla="*/ 11 w 17"/>
                              <a:gd name="T9" fmla="*/ 0 h 1"/>
                              <a:gd name="T10" fmla="*/ 5 w 17"/>
                              <a:gd name="T11" fmla="*/ 0 h 1"/>
                              <a:gd name="T12" fmla="*/ 0 w 17"/>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17" h="1">
                                <a:moveTo>
                                  <a:pt x="0" y="0"/>
                                </a:moveTo>
                                <a:lnTo>
                                  <a:pt x="5" y="0"/>
                                </a:lnTo>
                                <a:lnTo>
                                  <a:pt x="11" y="0"/>
                                </a:lnTo>
                                <a:lnTo>
                                  <a:pt x="16" y="0"/>
                                </a:lnTo>
                                <a:lnTo>
                                  <a:pt x="11" y="0"/>
                                </a:lnTo>
                                <a:lnTo>
                                  <a:pt x="5" y="0"/>
                                </a:lnTo>
                                <a:lnTo>
                                  <a:pt x="0"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6453" name="Freeform 677">
                          <a:extLst>
                            <a:ext uri="{FF2B5EF4-FFF2-40B4-BE49-F238E27FC236}">
                              <a16:creationId xmlns:a16="http://schemas.microsoft.com/office/drawing/2014/main" id="{8E8F00FB-37E6-7988-0410-9904047C7015}"/>
                            </a:ext>
                          </a:extLst>
                        </p:cNvPr>
                        <p:cNvSpPr>
                          <a:spLocks/>
                        </p:cNvSpPr>
                        <p:nvPr/>
                      </p:nvSpPr>
                      <p:spPr bwMode="auto">
                        <a:xfrm>
                          <a:off x="3461" y="3358"/>
                          <a:ext cx="17" cy="1"/>
                        </a:xfrm>
                        <a:custGeom>
                          <a:avLst/>
                          <a:gdLst>
                            <a:gd name="T0" fmla="*/ 16 w 17"/>
                            <a:gd name="T1" fmla="*/ 0 h 1"/>
                            <a:gd name="T2" fmla="*/ 16 w 17"/>
                            <a:gd name="T3" fmla="*/ 0 h 1"/>
                            <a:gd name="T4" fmla="*/ 11 w 17"/>
                            <a:gd name="T5" fmla="*/ 0 h 1"/>
                            <a:gd name="T6" fmla="*/ 5 w 17"/>
                            <a:gd name="T7" fmla="*/ 0 h 1"/>
                            <a:gd name="T8" fmla="*/ 0 w 17"/>
                            <a:gd name="T9" fmla="*/ 0 h 1"/>
                            <a:gd name="T10" fmla="*/ 5 w 17"/>
                            <a:gd name="T11" fmla="*/ 0 h 1"/>
                            <a:gd name="T12" fmla="*/ 11 w 17"/>
                            <a:gd name="T13" fmla="*/ 0 h 1"/>
                            <a:gd name="T14" fmla="*/ 16 w 17"/>
                            <a:gd name="T15" fmla="*/ 0 h 1"/>
                            <a:gd name="T16" fmla="*/ 16 w 17"/>
                            <a:gd name="T17" fmla="*/ 0 h 1"/>
                            <a:gd name="T18" fmla="*/ 11 w 17"/>
                            <a:gd name="T19" fmla="*/ 0 h 1"/>
                            <a:gd name="T20" fmla="*/ 5 w 17"/>
                            <a:gd name="T21" fmla="*/ 0 h 1"/>
                            <a:gd name="T22" fmla="*/ 11 w 17"/>
                            <a:gd name="T23" fmla="*/ 0 h 1"/>
                            <a:gd name="T24" fmla="*/ 16 w 17"/>
                            <a:gd name="T25"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
                              <a:moveTo>
                                <a:pt x="16" y="0"/>
                              </a:moveTo>
                              <a:lnTo>
                                <a:pt x="16" y="0"/>
                              </a:lnTo>
                              <a:lnTo>
                                <a:pt x="11" y="0"/>
                              </a:lnTo>
                              <a:lnTo>
                                <a:pt x="5" y="0"/>
                              </a:lnTo>
                              <a:lnTo>
                                <a:pt x="0" y="0"/>
                              </a:lnTo>
                              <a:lnTo>
                                <a:pt x="5" y="0"/>
                              </a:lnTo>
                              <a:lnTo>
                                <a:pt x="11" y="0"/>
                              </a:lnTo>
                              <a:lnTo>
                                <a:pt x="16" y="0"/>
                              </a:lnTo>
                              <a:lnTo>
                                <a:pt x="16" y="0"/>
                              </a:lnTo>
                              <a:lnTo>
                                <a:pt x="11" y="0"/>
                              </a:lnTo>
                              <a:lnTo>
                                <a:pt x="5" y="0"/>
                              </a:lnTo>
                              <a:lnTo>
                                <a:pt x="11" y="0"/>
                              </a:lnTo>
                              <a:lnTo>
                                <a:pt x="16"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54" name="Freeform 678">
                          <a:extLst>
                            <a:ext uri="{FF2B5EF4-FFF2-40B4-BE49-F238E27FC236}">
                              <a16:creationId xmlns:a16="http://schemas.microsoft.com/office/drawing/2014/main" id="{0098173A-9519-24F8-F4A7-E5C08A12BD09}"/>
                            </a:ext>
                          </a:extLst>
                        </p:cNvPr>
                        <p:cNvSpPr>
                          <a:spLocks/>
                        </p:cNvSpPr>
                        <p:nvPr/>
                      </p:nvSpPr>
                      <p:spPr bwMode="auto">
                        <a:xfrm>
                          <a:off x="3461" y="3358"/>
                          <a:ext cx="17" cy="1"/>
                        </a:xfrm>
                        <a:custGeom>
                          <a:avLst/>
                          <a:gdLst>
                            <a:gd name="T0" fmla="*/ 16 w 17"/>
                            <a:gd name="T1" fmla="*/ 0 h 1"/>
                            <a:gd name="T2" fmla="*/ 16 w 17"/>
                            <a:gd name="T3" fmla="*/ 0 h 1"/>
                            <a:gd name="T4" fmla="*/ 11 w 17"/>
                            <a:gd name="T5" fmla="*/ 0 h 1"/>
                            <a:gd name="T6" fmla="*/ 5 w 17"/>
                            <a:gd name="T7" fmla="*/ 0 h 1"/>
                            <a:gd name="T8" fmla="*/ 0 w 17"/>
                            <a:gd name="T9" fmla="*/ 0 h 1"/>
                            <a:gd name="T10" fmla="*/ 5 w 17"/>
                            <a:gd name="T11" fmla="*/ 0 h 1"/>
                            <a:gd name="T12" fmla="*/ 11 w 17"/>
                            <a:gd name="T13" fmla="*/ 0 h 1"/>
                            <a:gd name="T14" fmla="*/ 16 w 17"/>
                            <a:gd name="T15" fmla="*/ 0 h 1"/>
                            <a:gd name="T16" fmla="*/ 16 w 17"/>
                            <a:gd name="T17" fmla="*/ 0 h 1"/>
                            <a:gd name="T18" fmla="*/ 11 w 17"/>
                            <a:gd name="T19" fmla="*/ 0 h 1"/>
                            <a:gd name="T20" fmla="*/ 5 w 17"/>
                            <a:gd name="T21" fmla="*/ 0 h 1"/>
                            <a:gd name="T22" fmla="*/ 11 w 17"/>
                            <a:gd name="T23" fmla="*/ 0 h 1"/>
                            <a:gd name="T24" fmla="*/ 16 w 17"/>
                            <a:gd name="T25"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
                              <a:moveTo>
                                <a:pt x="16" y="0"/>
                              </a:moveTo>
                              <a:lnTo>
                                <a:pt x="16" y="0"/>
                              </a:lnTo>
                              <a:lnTo>
                                <a:pt x="11" y="0"/>
                              </a:lnTo>
                              <a:lnTo>
                                <a:pt x="5" y="0"/>
                              </a:lnTo>
                              <a:lnTo>
                                <a:pt x="0" y="0"/>
                              </a:lnTo>
                              <a:lnTo>
                                <a:pt x="5" y="0"/>
                              </a:lnTo>
                              <a:lnTo>
                                <a:pt x="11" y="0"/>
                              </a:lnTo>
                              <a:lnTo>
                                <a:pt x="16" y="0"/>
                              </a:lnTo>
                              <a:lnTo>
                                <a:pt x="16" y="0"/>
                              </a:lnTo>
                              <a:lnTo>
                                <a:pt x="11" y="0"/>
                              </a:lnTo>
                              <a:lnTo>
                                <a:pt x="5" y="0"/>
                              </a:lnTo>
                              <a:lnTo>
                                <a:pt x="11" y="0"/>
                              </a:lnTo>
                              <a:lnTo>
                                <a:pt x="16"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455" name="Group 679">
                        <a:extLst>
                          <a:ext uri="{FF2B5EF4-FFF2-40B4-BE49-F238E27FC236}">
                            <a16:creationId xmlns:a16="http://schemas.microsoft.com/office/drawing/2014/main" id="{C6D2FF9A-69CF-F29E-AF52-5470355A0408}"/>
                          </a:ext>
                        </a:extLst>
                      </p:cNvPr>
                      <p:cNvGrpSpPr>
                        <a:grpSpLocks/>
                      </p:cNvGrpSpPr>
                      <p:nvPr/>
                    </p:nvGrpSpPr>
                    <p:grpSpPr bwMode="auto">
                      <a:xfrm>
                        <a:off x="3501" y="3342"/>
                        <a:ext cx="17" cy="1"/>
                        <a:chOff x="3501" y="3342"/>
                        <a:chExt cx="17" cy="1"/>
                      </a:xfrm>
                    </p:grpSpPr>
                    <p:sp>
                      <p:nvSpPr>
                        <p:cNvPr id="76456" name="Freeform 680">
                          <a:extLst>
                            <a:ext uri="{FF2B5EF4-FFF2-40B4-BE49-F238E27FC236}">
                              <a16:creationId xmlns:a16="http://schemas.microsoft.com/office/drawing/2014/main" id="{1B07D815-B1E6-439C-8BB2-54D535EC46CE}"/>
                            </a:ext>
                          </a:extLst>
                        </p:cNvPr>
                        <p:cNvSpPr>
                          <a:spLocks/>
                        </p:cNvSpPr>
                        <p:nvPr/>
                      </p:nvSpPr>
                      <p:spPr bwMode="auto">
                        <a:xfrm>
                          <a:off x="3501" y="3342"/>
                          <a:ext cx="17" cy="1"/>
                        </a:xfrm>
                        <a:custGeom>
                          <a:avLst/>
                          <a:gdLst>
                            <a:gd name="T0" fmla="*/ 0 w 17"/>
                            <a:gd name="T1" fmla="*/ 0 h 1"/>
                            <a:gd name="T2" fmla="*/ 0 w 17"/>
                            <a:gd name="T3" fmla="*/ 0 h 1"/>
                            <a:gd name="T4" fmla="*/ 8 w 17"/>
                            <a:gd name="T5" fmla="*/ 0 h 1"/>
                            <a:gd name="T6" fmla="*/ 16 w 17"/>
                            <a:gd name="T7" fmla="*/ 0 h 1"/>
                            <a:gd name="T8" fmla="*/ 8 w 17"/>
                            <a:gd name="T9" fmla="*/ 0 h 1"/>
                            <a:gd name="T10" fmla="*/ 8 w 17"/>
                            <a:gd name="T11" fmla="*/ 0 h 1"/>
                            <a:gd name="T12" fmla="*/ 0 w 17"/>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17" h="1">
                              <a:moveTo>
                                <a:pt x="0" y="0"/>
                              </a:moveTo>
                              <a:lnTo>
                                <a:pt x="0" y="0"/>
                              </a:lnTo>
                              <a:lnTo>
                                <a:pt x="8" y="0"/>
                              </a:lnTo>
                              <a:lnTo>
                                <a:pt x="16" y="0"/>
                              </a:lnTo>
                              <a:lnTo>
                                <a:pt x="8" y="0"/>
                              </a:lnTo>
                              <a:lnTo>
                                <a:pt x="8" y="0"/>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57" name="Freeform 681">
                          <a:extLst>
                            <a:ext uri="{FF2B5EF4-FFF2-40B4-BE49-F238E27FC236}">
                              <a16:creationId xmlns:a16="http://schemas.microsoft.com/office/drawing/2014/main" id="{8DA62135-0197-C1CA-FCF6-6F5ECAA427BE}"/>
                            </a:ext>
                          </a:extLst>
                        </p:cNvPr>
                        <p:cNvSpPr>
                          <a:spLocks/>
                        </p:cNvSpPr>
                        <p:nvPr/>
                      </p:nvSpPr>
                      <p:spPr bwMode="auto">
                        <a:xfrm>
                          <a:off x="3501" y="3342"/>
                          <a:ext cx="17" cy="1"/>
                        </a:xfrm>
                        <a:custGeom>
                          <a:avLst/>
                          <a:gdLst>
                            <a:gd name="T0" fmla="*/ 0 w 17"/>
                            <a:gd name="T1" fmla="*/ 0 h 1"/>
                            <a:gd name="T2" fmla="*/ 0 w 17"/>
                            <a:gd name="T3" fmla="*/ 0 h 1"/>
                            <a:gd name="T4" fmla="*/ 8 w 17"/>
                            <a:gd name="T5" fmla="*/ 0 h 1"/>
                            <a:gd name="T6" fmla="*/ 16 w 17"/>
                            <a:gd name="T7" fmla="*/ 0 h 1"/>
                            <a:gd name="T8" fmla="*/ 8 w 17"/>
                            <a:gd name="T9" fmla="*/ 0 h 1"/>
                            <a:gd name="T10" fmla="*/ 8 w 17"/>
                            <a:gd name="T11" fmla="*/ 0 h 1"/>
                            <a:gd name="T12" fmla="*/ 0 w 17"/>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17" h="1">
                              <a:moveTo>
                                <a:pt x="0" y="0"/>
                              </a:moveTo>
                              <a:lnTo>
                                <a:pt x="0" y="0"/>
                              </a:lnTo>
                              <a:lnTo>
                                <a:pt x="8" y="0"/>
                              </a:lnTo>
                              <a:lnTo>
                                <a:pt x="16" y="0"/>
                              </a:lnTo>
                              <a:lnTo>
                                <a:pt x="8" y="0"/>
                              </a:lnTo>
                              <a:lnTo>
                                <a:pt x="8" y="0"/>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58" name="Freeform 682">
                          <a:extLst>
                            <a:ext uri="{FF2B5EF4-FFF2-40B4-BE49-F238E27FC236}">
                              <a16:creationId xmlns:a16="http://schemas.microsoft.com/office/drawing/2014/main" id="{E2E614E8-9D0B-1488-0920-7E84DBE43D37}"/>
                            </a:ext>
                          </a:extLst>
                        </p:cNvPr>
                        <p:cNvSpPr>
                          <a:spLocks/>
                        </p:cNvSpPr>
                        <p:nvPr/>
                      </p:nvSpPr>
                      <p:spPr bwMode="auto">
                        <a:xfrm>
                          <a:off x="3501" y="3342"/>
                          <a:ext cx="17" cy="1"/>
                        </a:xfrm>
                        <a:custGeom>
                          <a:avLst/>
                          <a:gdLst>
                            <a:gd name="T0" fmla="*/ 0 w 17"/>
                            <a:gd name="T1" fmla="*/ 0 h 1"/>
                            <a:gd name="T2" fmla="*/ 0 w 17"/>
                            <a:gd name="T3" fmla="*/ 0 h 1"/>
                            <a:gd name="T4" fmla="*/ 8 w 17"/>
                            <a:gd name="T5" fmla="*/ 0 h 1"/>
                            <a:gd name="T6" fmla="*/ 16 w 17"/>
                            <a:gd name="T7" fmla="*/ 0 h 1"/>
                            <a:gd name="T8" fmla="*/ 8 w 17"/>
                            <a:gd name="T9" fmla="*/ 0 h 1"/>
                            <a:gd name="T10" fmla="*/ 8 w 17"/>
                            <a:gd name="T11" fmla="*/ 0 h 1"/>
                            <a:gd name="T12" fmla="*/ 0 w 17"/>
                            <a:gd name="T13" fmla="*/ 0 h 1"/>
                            <a:gd name="T14" fmla="*/ 0 w 17"/>
                            <a:gd name="T15" fmla="*/ 0 h 1"/>
                            <a:gd name="T16" fmla="*/ 0 w 17"/>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
                              <a:moveTo>
                                <a:pt x="0" y="0"/>
                              </a:moveTo>
                              <a:lnTo>
                                <a:pt x="0" y="0"/>
                              </a:lnTo>
                              <a:lnTo>
                                <a:pt x="8" y="0"/>
                              </a:lnTo>
                              <a:lnTo>
                                <a:pt x="16" y="0"/>
                              </a:lnTo>
                              <a:lnTo>
                                <a:pt x="8" y="0"/>
                              </a:lnTo>
                              <a:lnTo>
                                <a:pt x="8" y="0"/>
                              </a:lnTo>
                              <a:lnTo>
                                <a:pt x="0" y="0"/>
                              </a:lnTo>
                              <a:lnTo>
                                <a:pt x="0" y="0"/>
                              </a:lnTo>
                              <a:lnTo>
                                <a:pt x="0" y="0"/>
                              </a:lnTo>
                            </a:path>
                          </a:pathLst>
                        </a:custGeom>
                        <a:solidFill>
                          <a:srgbClr val="7F3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59" name="Freeform 683">
                          <a:extLst>
                            <a:ext uri="{FF2B5EF4-FFF2-40B4-BE49-F238E27FC236}">
                              <a16:creationId xmlns:a16="http://schemas.microsoft.com/office/drawing/2014/main" id="{2E552595-EE5F-96D7-374D-77D1C3C86512}"/>
                            </a:ext>
                          </a:extLst>
                        </p:cNvPr>
                        <p:cNvSpPr>
                          <a:spLocks/>
                        </p:cNvSpPr>
                        <p:nvPr/>
                      </p:nvSpPr>
                      <p:spPr bwMode="auto">
                        <a:xfrm>
                          <a:off x="3501" y="3342"/>
                          <a:ext cx="17" cy="1"/>
                        </a:xfrm>
                        <a:custGeom>
                          <a:avLst/>
                          <a:gdLst>
                            <a:gd name="T0" fmla="*/ 0 w 17"/>
                            <a:gd name="T1" fmla="*/ 0 h 1"/>
                            <a:gd name="T2" fmla="*/ 0 w 17"/>
                            <a:gd name="T3" fmla="*/ 0 h 1"/>
                            <a:gd name="T4" fmla="*/ 8 w 17"/>
                            <a:gd name="T5" fmla="*/ 0 h 1"/>
                            <a:gd name="T6" fmla="*/ 16 w 17"/>
                            <a:gd name="T7" fmla="*/ 0 h 1"/>
                            <a:gd name="T8" fmla="*/ 8 w 17"/>
                            <a:gd name="T9" fmla="*/ 0 h 1"/>
                            <a:gd name="T10" fmla="*/ 8 w 17"/>
                            <a:gd name="T11" fmla="*/ 0 h 1"/>
                            <a:gd name="T12" fmla="*/ 0 w 17"/>
                            <a:gd name="T13" fmla="*/ 0 h 1"/>
                            <a:gd name="T14" fmla="*/ 0 w 17"/>
                            <a:gd name="T15" fmla="*/ 0 h 1"/>
                            <a:gd name="T16" fmla="*/ 0 w 17"/>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
                              <a:moveTo>
                                <a:pt x="0" y="0"/>
                              </a:moveTo>
                              <a:lnTo>
                                <a:pt x="0" y="0"/>
                              </a:lnTo>
                              <a:lnTo>
                                <a:pt x="8" y="0"/>
                              </a:lnTo>
                              <a:lnTo>
                                <a:pt x="16" y="0"/>
                              </a:lnTo>
                              <a:lnTo>
                                <a:pt x="8" y="0"/>
                              </a:lnTo>
                              <a:lnTo>
                                <a:pt x="8" y="0"/>
                              </a:lnTo>
                              <a:lnTo>
                                <a:pt x="0" y="0"/>
                              </a:lnTo>
                              <a:lnTo>
                                <a:pt x="0" y="0"/>
                              </a:lnTo>
                              <a:lnTo>
                                <a:pt x="0" y="0"/>
                              </a:lnTo>
                            </a:path>
                          </a:pathLst>
                        </a:custGeom>
                        <a:solidFill>
                          <a:srgbClr val="7F3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460" name="Group 684">
                        <a:extLst>
                          <a:ext uri="{FF2B5EF4-FFF2-40B4-BE49-F238E27FC236}">
                            <a16:creationId xmlns:a16="http://schemas.microsoft.com/office/drawing/2014/main" id="{E1E46CFE-4041-68C7-C853-E6DB0C152B8E}"/>
                          </a:ext>
                        </a:extLst>
                      </p:cNvPr>
                      <p:cNvGrpSpPr>
                        <a:grpSpLocks/>
                      </p:cNvGrpSpPr>
                      <p:nvPr/>
                    </p:nvGrpSpPr>
                    <p:grpSpPr bwMode="auto">
                      <a:xfrm>
                        <a:off x="3461" y="3358"/>
                        <a:ext cx="17" cy="1"/>
                        <a:chOff x="3461" y="3358"/>
                        <a:chExt cx="17" cy="1"/>
                      </a:xfrm>
                    </p:grpSpPr>
                    <p:sp>
                      <p:nvSpPr>
                        <p:cNvPr id="76461" name="Freeform 685">
                          <a:extLst>
                            <a:ext uri="{FF2B5EF4-FFF2-40B4-BE49-F238E27FC236}">
                              <a16:creationId xmlns:a16="http://schemas.microsoft.com/office/drawing/2014/main" id="{21EB2ED9-6090-1A88-23E3-9CECD0EAA930}"/>
                            </a:ext>
                          </a:extLst>
                        </p:cNvPr>
                        <p:cNvSpPr>
                          <a:spLocks/>
                        </p:cNvSpPr>
                        <p:nvPr/>
                      </p:nvSpPr>
                      <p:spPr bwMode="auto">
                        <a:xfrm>
                          <a:off x="3461" y="3358"/>
                          <a:ext cx="17" cy="1"/>
                        </a:xfrm>
                        <a:custGeom>
                          <a:avLst/>
                          <a:gdLst>
                            <a:gd name="T0" fmla="*/ 0 w 17"/>
                            <a:gd name="T1" fmla="*/ 0 h 1"/>
                            <a:gd name="T2" fmla="*/ 5 w 17"/>
                            <a:gd name="T3" fmla="*/ 0 h 1"/>
                            <a:gd name="T4" fmla="*/ 11 w 17"/>
                            <a:gd name="T5" fmla="*/ 0 h 1"/>
                            <a:gd name="T6" fmla="*/ 16 w 17"/>
                            <a:gd name="T7" fmla="*/ 0 h 1"/>
                            <a:gd name="T8" fmla="*/ 11 w 17"/>
                            <a:gd name="T9" fmla="*/ 0 h 1"/>
                            <a:gd name="T10" fmla="*/ 11 w 17"/>
                            <a:gd name="T11" fmla="*/ 0 h 1"/>
                            <a:gd name="T12" fmla="*/ 5 w 17"/>
                            <a:gd name="T13" fmla="*/ 0 h 1"/>
                            <a:gd name="T14" fmla="*/ 0 w 17"/>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
                              <a:moveTo>
                                <a:pt x="0" y="0"/>
                              </a:moveTo>
                              <a:lnTo>
                                <a:pt x="5" y="0"/>
                              </a:lnTo>
                              <a:lnTo>
                                <a:pt x="11" y="0"/>
                              </a:lnTo>
                              <a:lnTo>
                                <a:pt x="16" y="0"/>
                              </a:lnTo>
                              <a:lnTo>
                                <a:pt x="11" y="0"/>
                              </a:lnTo>
                              <a:lnTo>
                                <a:pt x="11" y="0"/>
                              </a:lnTo>
                              <a:lnTo>
                                <a:pt x="5" y="0"/>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62" name="Freeform 686">
                          <a:extLst>
                            <a:ext uri="{FF2B5EF4-FFF2-40B4-BE49-F238E27FC236}">
                              <a16:creationId xmlns:a16="http://schemas.microsoft.com/office/drawing/2014/main" id="{02A8297E-BA5F-B6EB-D719-ADBCF2BF2982}"/>
                            </a:ext>
                          </a:extLst>
                        </p:cNvPr>
                        <p:cNvSpPr>
                          <a:spLocks/>
                        </p:cNvSpPr>
                        <p:nvPr/>
                      </p:nvSpPr>
                      <p:spPr bwMode="auto">
                        <a:xfrm>
                          <a:off x="3461" y="3358"/>
                          <a:ext cx="17" cy="1"/>
                        </a:xfrm>
                        <a:custGeom>
                          <a:avLst/>
                          <a:gdLst>
                            <a:gd name="T0" fmla="*/ 0 w 17"/>
                            <a:gd name="T1" fmla="*/ 0 h 1"/>
                            <a:gd name="T2" fmla="*/ 5 w 17"/>
                            <a:gd name="T3" fmla="*/ 0 h 1"/>
                            <a:gd name="T4" fmla="*/ 11 w 17"/>
                            <a:gd name="T5" fmla="*/ 0 h 1"/>
                            <a:gd name="T6" fmla="*/ 16 w 17"/>
                            <a:gd name="T7" fmla="*/ 0 h 1"/>
                            <a:gd name="T8" fmla="*/ 11 w 17"/>
                            <a:gd name="T9" fmla="*/ 0 h 1"/>
                            <a:gd name="T10" fmla="*/ 11 w 17"/>
                            <a:gd name="T11" fmla="*/ 0 h 1"/>
                            <a:gd name="T12" fmla="*/ 5 w 17"/>
                            <a:gd name="T13" fmla="*/ 0 h 1"/>
                            <a:gd name="T14" fmla="*/ 0 w 17"/>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
                              <a:moveTo>
                                <a:pt x="0" y="0"/>
                              </a:moveTo>
                              <a:lnTo>
                                <a:pt x="5" y="0"/>
                              </a:lnTo>
                              <a:lnTo>
                                <a:pt x="11" y="0"/>
                              </a:lnTo>
                              <a:lnTo>
                                <a:pt x="16" y="0"/>
                              </a:lnTo>
                              <a:lnTo>
                                <a:pt x="11" y="0"/>
                              </a:lnTo>
                              <a:lnTo>
                                <a:pt x="11" y="0"/>
                              </a:lnTo>
                              <a:lnTo>
                                <a:pt x="5" y="0"/>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63" name="Freeform 687">
                          <a:extLst>
                            <a:ext uri="{FF2B5EF4-FFF2-40B4-BE49-F238E27FC236}">
                              <a16:creationId xmlns:a16="http://schemas.microsoft.com/office/drawing/2014/main" id="{61C2B556-7732-90D0-BD1F-44D6E7C10C73}"/>
                            </a:ext>
                          </a:extLst>
                        </p:cNvPr>
                        <p:cNvSpPr>
                          <a:spLocks/>
                        </p:cNvSpPr>
                        <p:nvPr/>
                      </p:nvSpPr>
                      <p:spPr bwMode="auto">
                        <a:xfrm>
                          <a:off x="3461" y="3358"/>
                          <a:ext cx="17" cy="1"/>
                        </a:xfrm>
                        <a:custGeom>
                          <a:avLst/>
                          <a:gdLst>
                            <a:gd name="T0" fmla="*/ 0 w 17"/>
                            <a:gd name="T1" fmla="*/ 0 h 1"/>
                            <a:gd name="T2" fmla="*/ 5 w 17"/>
                            <a:gd name="T3" fmla="*/ 0 h 1"/>
                            <a:gd name="T4" fmla="*/ 11 w 17"/>
                            <a:gd name="T5" fmla="*/ 0 h 1"/>
                            <a:gd name="T6" fmla="*/ 16 w 17"/>
                            <a:gd name="T7" fmla="*/ 0 h 1"/>
                            <a:gd name="T8" fmla="*/ 11 w 17"/>
                            <a:gd name="T9" fmla="*/ 0 h 1"/>
                            <a:gd name="T10" fmla="*/ 16 w 17"/>
                            <a:gd name="T11" fmla="*/ 0 h 1"/>
                            <a:gd name="T12" fmla="*/ 11 w 17"/>
                            <a:gd name="T13" fmla="*/ 0 h 1"/>
                            <a:gd name="T14" fmla="*/ 5 w 17"/>
                            <a:gd name="T15" fmla="*/ 0 h 1"/>
                            <a:gd name="T16" fmla="*/ 5 w 17"/>
                            <a:gd name="T17" fmla="*/ 0 h 1"/>
                            <a:gd name="T18" fmla="*/ 5 w 17"/>
                            <a:gd name="T19" fmla="*/ 0 h 1"/>
                            <a:gd name="T20" fmla="*/ 0 w 17"/>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
                              <a:moveTo>
                                <a:pt x="0" y="0"/>
                              </a:moveTo>
                              <a:lnTo>
                                <a:pt x="5" y="0"/>
                              </a:lnTo>
                              <a:lnTo>
                                <a:pt x="11" y="0"/>
                              </a:lnTo>
                              <a:lnTo>
                                <a:pt x="16" y="0"/>
                              </a:lnTo>
                              <a:lnTo>
                                <a:pt x="11" y="0"/>
                              </a:lnTo>
                              <a:lnTo>
                                <a:pt x="16" y="0"/>
                              </a:lnTo>
                              <a:lnTo>
                                <a:pt x="11" y="0"/>
                              </a:lnTo>
                              <a:lnTo>
                                <a:pt x="5" y="0"/>
                              </a:lnTo>
                              <a:lnTo>
                                <a:pt x="5" y="0"/>
                              </a:lnTo>
                              <a:lnTo>
                                <a:pt x="5" y="0"/>
                              </a:lnTo>
                              <a:lnTo>
                                <a:pt x="0" y="0"/>
                              </a:lnTo>
                            </a:path>
                          </a:pathLst>
                        </a:custGeom>
                        <a:solidFill>
                          <a:srgbClr val="7F3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64" name="Freeform 688">
                          <a:extLst>
                            <a:ext uri="{FF2B5EF4-FFF2-40B4-BE49-F238E27FC236}">
                              <a16:creationId xmlns:a16="http://schemas.microsoft.com/office/drawing/2014/main" id="{F59FB75F-45C5-4E8B-65BC-9BC7F09D3CC3}"/>
                            </a:ext>
                          </a:extLst>
                        </p:cNvPr>
                        <p:cNvSpPr>
                          <a:spLocks/>
                        </p:cNvSpPr>
                        <p:nvPr/>
                      </p:nvSpPr>
                      <p:spPr bwMode="auto">
                        <a:xfrm>
                          <a:off x="3461" y="3358"/>
                          <a:ext cx="17" cy="1"/>
                        </a:xfrm>
                        <a:custGeom>
                          <a:avLst/>
                          <a:gdLst>
                            <a:gd name="T0" fmla="*/ 0 w 17"/>
                            <a:gd name="T1" fmla="*/ 0 h 1"/>
                            <a:gd name="T2" fmla="*/ 5 w 17"/>
                            <a:gd name="T3" fmla="*/ 0 h 1"/>
                            <a:gd name="T4" fmla="*/ 11 w 17"/>
                            <a:gd name="T5" fmla="*/ 0 h 1"/>
                            <a:gd name="T6" fmla="*/ 16 w 17"/>
                            <a:gd name="T7" fmla="*/ 0 h 1"/>
                            <a:gd name="T8" fmla="*/ 11 w 17"/>
                            <a:gd name="T9" fmla="*/ 0 h 1"/>
                            <a:gd name="T10" fmla="*/ 16 w 17"/>
                            <a:gd name="T11" fmla="*/ 0 h 1"/>
                            <a:gd name="T12" fmla="*/ 11 w 17"/>
                            <a:gd name="T13" fmla="*/ 0 h 1"/>
                            <a:gd name="T14" fmla="*/ 5 w 17"/>
                            <a:gd name="T15" fmla="*/ 0 h 1"/>
                            <a:gd name="T16" fmla="*/ 5 w 17"/>
                            <a:gd name="T17" fmla="*/ 0 h 1"/>
                            <a:gd name="T18" fmla="*/ 5 w 17"/>
                            <a:gd name="T19" fmla="*/ 0 h 1"/>
                            <a:gd name="T20" fmla="*/ 0 w 17"/>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
                              <a:moveTo>
                                <a:pt x="0" y="0"/>
                              </a:moveTo>
                              <a:lnTo>
                                <a:pt x="5" y="0"/>
                              </a:lnTo>
                              <a:lnTo>
                                <a:pt x="11" y="0"/>
                              </a:lnTo>
                              <a:lnTo>
                                <a:pt x="16" y="0"/>
                              </a:lnTo>
                              <a:lnTo>
                                <a:pt x="11" y="0"/>
                              </a:lnTo>
                              <a:lnTo>
                                <a:pt x="16" y="0"/>
                              </a:lnTo>
                              <a:lnTo>
                                <a:pt x="11" y="0"/>
                              </a:lnTo>
                              <a:lnTo>
                                <a:pt x="5" y="0"/>
                              </a:lnTo>
                              <a:lnTo>
                                <a:pt x="5" y="0"/>
                              </a:lnTo>
                              <a:lnTo>
                                <a:pt x="5" y="0"/>
                              </a:lnTo>
                              <a:lnTo>
                                <a:pt x="0" y="0"/>
                              </a:lnTo>
                            </a:path>
                          </a:pathLst>
                        </a:custGeom>
                        <a:solidFill>
                          <a:srgbClr val="7F3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76465" name="Group 689">
                      <a:extLst>
                        <a:ext uri="{FF2B5EF4-FFF2-40B4-BE49-F238E27FC236}">
                          <a16:creationId xmlns:a16="http://schemas.microsoft.com/office/drawing/2014/main" id="{2C60C640-4F58-76E4-53BE-8865FBA9A062}"/>
                        </a:ext>
                      </a:extLst>
                    </p:cNvPr>
                    <p:cNvGrpSpPr>
                      <a:grpSpLocks/>
                    </p:cNvGrpSpPr>
                    <p:nvPr/>
                  </p:nvGrpSpPr>
                  <p:grpSpPr bwMode="auto">
                    <a:xfrm>
                      <a:off x="3429" y="3294"/>
                      <a:ext cx="81" cy="73"/>
                      <a:chOff x="3429" y="3294"/>
                      <a:chExt cx="81" cy="73"/>
                    </a:xfrm>
                  </p:grpSpPr>
                  <p:grpSp>
                    <p:nvGrpSpPr>
                      <p:cNvPr id="76466" name="Group 690">
                        <a:extLst>
                          <a:ext uri="{FF2B5EF4-FFF2-40B4-BE49-F238E27FC236}">
                            <a16:creationId xmlns:a16="http://schemas.microsoft.com/office/drawing/2014/main" id="{880E00A4-B214-9B84-71F2-3310DEAD56FF}"/>
                          </a:ext>
                        </a:extLst>
                      </p:cNvPr>
                      <p:cNvGrpSpPr>
                        <a:grpSpLocks/>
                      </p:cNvGrpSpPr>
                      <p:nvPr/>
                    </p:nvGrpSpPr>
                    <p:grpSpPr bwMode="auto">
                      <a:xfrm>
                        <a:off x="3461" y="3326"/>
                        <a:ext cx="49" cy="25"/>
                        <a:chOff x="3461" y="3326"/>
                        <a:chExt cx="49" cy="25"/>
                      </a:xfrm>
                    </p:grpSpPr>
                    <p:sp>
                      <p:nvSpPr>
                        <p:cNvPr id="76467" name="Freeform 691">
                          <a:extLst>
                            <a:ext uri="{FF2B5EF4-FFF2-40B4-BE49-F238E27FC236}">
                              <a16:creationId xmlns:a16="http://schemas.microsoft.com/office/drawing/2014/main" id="{AD8CB633-EBFD-034E-3C2A-7AF7A139A567}"/>
                            </a:ext>
                          </a:extLst>
                        </p:cNvPr>
                        <p:cNvSpPr>
                          <a:spLocks/>
                        </p:cNvSpPr>
                        <p:nvPr/>
                      </p:nvSpPr>
                      <p:spPr bwMode="auto">
                        <a:xfrm>
                          <a:off x="3461" y="3350"/>
                          <a:ext cx="17" cy="1"/>
                        </a:xfrm>
                        <a:custGeom>
                          <a:avLst/>
                          <a:gdLst>
                            <a:gd name="T0" fmla="*/ 16 w 17"/>
                            <a:gd name="T1" fmla="*/ 0 h 1"/>
                            <a:gd name="T2" fmla="*/ 16 w 17"/>
                            <a:gd name="T3" fmla="*/ 0 h 1"/>
                            <a:gd name="T4" fmla="*/ 11 w 17"/>
                            <a:gd name="T5" fmla="*/ 0 h 1"/>
                            <a:gd name="T6" fmla="*/ 5 w 17"/>
                            <a:gd name="T7" fmla="*/ 0 h 1"/>
                            <a:gd name="T8" fmla="*/ 0 w 17"/>
                            <a:gd name="T9" fmla="*/ 0 h 1"/>
                            <a:gd name="T10" fmla="*/ 0 w 17"/>
                            <a:gd name="T11" fmla="*/ 0 h 1"/>
                            <a:gd name="T12" fmla="*/ 5 w 17"/>
                            <a:gd name="T13" fmla="*/ 0 h 1"/>
                            <a:gd name="T14" fmla="*/ 11 w 17"/>
                            <a:gd name="T15" fmla="*/ 0 h 1"/>
                            <a:gd name="T16" fmla="*/ 16 w 17"/>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
                              <a:moveTo>
                                <a:pt x="16" y="0"/>
                              </a:moveTo>
                              <a:lnTo>
                                <a:pt x="16" y="0"/>
                              </a:lnTo>
                              <a:lnTo>
                                <a:pt x="11" y="0"/>
                              </a:lnTo>
                              <a:lnTo>
                                <a:pt x="5" y="0"/>
                              </a:lnTo>
                              <a:lnTo>
                                <a:pt x="0" y="0"/>
                              </a:lnTo>
                              <a:lnTo>
                                <a:pt x="0" y="0"/>
                              </a:lnTo>
                              <a:lnTo>
                                <a:pt x="5" y="0"/>
                              </a:lnTo>
                              <a:lnTo>
                                <a:pt x="11" y="0"/>
                              </a:lnTo>
                              <a:lnTo>
                                <a:pt x="16"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68" name="Freeform 692">
                          <a:extLst>
                            <a:ext uri="{FF2B5EF4-FFF2-40B4-BE49-F238E27FC236}">
                              <a16:creationId xmlns:a16="http://schemas.microsoft.com/office/drawing/2014/main" id="{134FBC48-1047-715C-DFC0-27F79318EE62}"/>
                            </a:ext>
                          </a:extLst>
                        </p:cNvPr>
                        <p:cNvSpPr>
                          <a:spLocks/>
                        </p:cNvSpPr>
                        <p:nvPr/>
                      </p:nvSpPr>
                      <p:spPr bwMode="auto">
                        <a:xfrm>
                          <a:off x="3461" y="3350"/>
                          <a:ext cx="17" cy="1"/>
                        </a:xfrm>
                        <a:custGeom>
                          <a:avLst/>
                          <a:gdLst>
                            <a:gd name="T0" fmla="*/ 16 w 17"/>
                            <a:gd name="T1" fmla="*/ 0 h 1"/>
                            <a:gd name="T2" fmla="*/ 11 w 17"/>
                            <a:gd name="T3" fmla="*/ 0 h 1"/>
                            <a:gd name="T4" fmla="*/ 5 w 17"/>
                            <a:gd name="T5" fmla="*/ 0 h 1"/>
                            <a:gd name="T6" fmla="*/ 0 w 17"/>
                            <a:gd name="T7" fmla="*/ 0 h 1"/>
                            <a:gd name="T8" fmla="*/ 0 w 17"/>
                            <a:gd name="T9" fmla="*/ 0 h 1"/>
                            <a:gd name="T10" fmla="*/ 5 w 17"/>
                            <a:gd name="T11" fmla="*/ 0 h 1"/>
                            <a:gd name="T12" fmla="*/ 11 w 17"/>
                            <a:gd name="T13" fmla="*/ 0 h 1"/>
                            <a:gd name="T14" fmla="*/ 16 w 17"/>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
                              <a:moveTo>
                                <a:pt x="16" y="0"/>
                              </a:moveTo>
                              <a:lnTo>
                                <a:pt x="11" y="0"/>
                              </a:lnTo>
                              <a:lnTo>
                                <a:pt x="5" y="0"/>
                              </a:lnTo>
                              <a:lnTo>
                                <a:pt x="0" y="0"/>
                              </a:lnTo>
                              <a:lnTo>
                                <a:pt x="0" y="0"/>
                              </a:lnTo>
                              <a:lnTo>
                                <a:pt x="5" y="0"/>
                              </a:lnTo>
                              <a:lnTo>
                                <a:pt x="11" y="0"/>
                              </a:lnTo>
                              <a:lnTo>
                                <a:pt x="16"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69" name="Freeform 693">
                          <a:extLst>
                            <a:ext uri="{FF2B5EF4-FFF2-40B4-BE49-F238E27FC236}">
                              <a16:creationId xmlns:a16="http://schemas.microsoft.com/office/drawing/2014/main" id="{6ABDE55A-9DF6-5E21-EBAE-98D5E874993C}"/>
                            </a:ext>
                          </a:extLst>
                        </p:cNvPr>
                        <p:cNvSpPr>
                          <a:spLocks/>
                        </p:cNvSpPr>
                        <p:nvPr/>
                      </p:nvSpPr>
                      <p:spPr bwMode="auto">
                        <a:xfrm>
                          <a:off x="3493" y="3326"/>
                          <a:ext cx="17" cy="17"/>
                        </a:xfrm>
                        <a:custGeom>
                          <a:avLst/>
                          <a:gdLst>
                            <a:gd name="T0" fmla="*/ 0 w 17"/>
                            <a:gd name="T1" fmla="*/ 16 h 17"/>
                            <a:gd name="T2" fmla="*/ 8 w 17"/>
                            <a:gd name="T3" fmla="*/ 11 h 17"/>
                            <a:gd name="T4" fmla="*/ 16 w 17"/>
                            <a:gd name="T5" fmla="*/ 5 h 17"/>
                            <a:gd name="T6" fmla="*/ 16 w 17"/>
                            <a:gd name="T7" fmla="*/ 0 h 17"/>
                            <a:gd name="T8" fmla="*/ 16 w 17"/>
                            <a:gd name="T9" fmla="*/ 5 h 17"/>
                            <a:gd name="T10" fmla="*/ 8 w 17"/>
                            <a:gd name="T11" fmla="*/ 5 h 17"/>
                            <a:gd name="T12" fmla="*/ 8 w 17"/>
                            <a:gd name="T13" fmla="*/ 11 h 17"/>
                            <a:gd name="T14" fmla="*/ 0 w 17"/>
                            <a:gd name="T15" fmla="*/ 11 h 17"/>
                            <a:gd name="T16" fmla="*/ 0 w 17"/>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16"/>
                              </a:moveTo>
                              <a:lnTo>
                                <a:pt x="8" y="11"/>
                              </a:lnTo>
                              <a:lnTo>
                                <a:pt x="16" y="5"/>
                              </a:lnTo>
                              <a:lnTo>
                                <a:pt x="16" y="0"/>
                              </a:lnTo>
                              <a:lnTo>
                                <a:pt x="16" y="5"/>
                              </a:lnTo>
                              <a:lnTo>
                                <a:pt x="8" y="5"/>
                              </a:lnTo>
                              <a:lnTo>
                                <a:pt x="8" y="11"/>
                              </a:lnTo>
                              <a:lnTo>
                                <a:pt x="0" y="11"/>
                              </a:lnTo>
                              <a:lnTo>
                                <a:pt x="0" y="16"/>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70" name="Freeform 694">
                          <a:extLst>
                            <a:ext uri="{FF2B5EF4-FFF2-40B4-BE49-F238E27FC236}">
                              <a16:creationId xmlns:a16="http://schemas.microsoft.com/office/drawing/2014/main" id="{FEAEE129-FF54-0A94-6F63-1139F4D17558}"/>
                            </a:ext>
                          </a:extLst>
                        </p:cNvPr>
                        <p:cNvSpPr>
                          <a:spLocks/>
                        </p:cNvSpPr>
                        <p:nvPr/>
                      </p:nvSpPr>
                      <p:spPr bwMode="auto">
                        <a:xfrm>
                          <a:off x="3493" y="3326"/>
                          <a:ext cx="17" cy="17"/>
                        </a:xfrm>
                        <a:custGeom>
                          <a:avLst/>
                          <a:gdLst>
                            <a:gd name="T0" fmla="*/ 0 w 17"/>
                            <a:gd name="T1" fmla="*/ 16 h 17"/>
                            <a:gd name="T2" fmla="*/ 8 w 17"/>
                            <a:gd name="T3" fmla="*/ 11 h 17"/>
                            <a:gd name="T4" fmla="*/ 16 w 17"/>
                            <a:gd name="T5" fmla="*/ 5 h 17"/>
                            <a:gd name="T6" fmla="*/ 16 w 17"/>
                            <a:gd name="T7" fmla="*/ 0 h 17"/>
                            <a:gd name="T8" fmla="*/ 16 w 17"/>
                            <a:gd name="T9" fmla="*/ 5 h 17"/>
                            <a:gd name="T10" fmla="*/ 8 w 17"/>
                            <a:gd name="T11" fmla="*/ 5 h 17"/>
                            <a:gd name="T12" fmla="*/ 8 w 17"/>
                            <a:gd name="T13" fmla="*/ 11 h 17"/>
                            <a:gd name="T14" fmla="*/ 0 w 17"/>
                            <a:gd name="T15" fmla="*/ 11 h 17"/>
                            <a:gd name="T16" fmla="*/ 0 w 17"/>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16"/>
                              </a:moveTo>
                              <a:lnTo>
                                <a:pt x="8" y="11"/>
                              </a:lnTo>
                              <a:lnTo>
                                <a:pt x="16" y="5"/>
                              </a:lnTo>
                              <a:lnTo>
                                <a:pt x="16" y="0"/>
                              </a:lnTo>
                              <a:lnTo>
                                <a:pt x="16" y="5"/>
                              </a:lnTo>
                              <a:lnTo>
                                <a:pt x="8" y="5"/>
                              </a:lnTo>
                              <a:lnTo>
                                <a:pt x="8" y="11"/>
                              </a:lnTo>
                              <a:lnTo>
                                <a:pt x="0" y="11"/>
                              </a:lnTo>
                              <a:lnTo>
                                <a:pt x="0" y="16"/>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471" name="Group 695">
                        <a:extLst>
                          <a:ext uri="{FF2B5EF4-FFF2-40B4-BE49-F238E27FC236}">
                            <a16:creationId xmlns:a16="http://schemas.microsoft.com/office/drawing/2014/main" id="{8485AC6B-EABF-E46F-C9FF-139BFDC29476}"/>
                          </a:ext>
                        </a:extLst>
                      </p:cNvPr>
                      <p:cNvGrpSpPr>
                        <a:grpSpLocks/>
                      </p:cNvGrpSpPr>
                      <p:nvPr/>
                    </p:nvGrpSpPr>
                    <p:grpSpPr bwMode="auto">
                      <a:xfrm>
                        <a:off x="3429" y="3294"/>
                        <a:ext cx="81" cy="73"/>
                        <a:chOff x="3429" y="3294"/>
                        <a:chExt cx="81" cy="73"/>
                      </a:xfrm>
                    </p:grpSpPr>
                    <p:grpSp>
                      <p:nvGrpSpPr>
                        <p:cNvPr id="76472" name="Group 696">
                          <a:extLst>
                            <a:ext uri="{FF2B5EF4-FFF2-40B4-BE49-F238E27FC236}">
                              <a16:creationId xmlns:a16="http://schemas.microsoft.com/office/drawing/2014/main" id="{398B3FA1-8423-AF7C-4275-8F96C16776F0}"/>
                            </a:ext>
                          </a:extLst>
                        </p:cNvPr>
                        <p:cNvGrpSpPr>
                          <a:grpSpLocks/>
                        </p:cNvGrpSpPr>
                        <p:nvPr/>
                      </p:nvGrpSpPr>
                      <p:grpSpPr bwMode="auto">
                        <a:xfrm>
                          <a:off x="3429" y="3294"/>
                          <a:ext cx="81" cy="73"/>
                          <a:chOff x="3429" y="3294"/>
                          <a:chExt cx="81" cy="73"/>
                        </a:xfrm>
                      </p:grpSpPr>
                      <p:sp>
                        <p:nvSpPr>
                          <p:cNvPr id="76473" name="Freeform 697">
                            <a:extLst>
                              <a:ext uri="{FF2B5EF4-FFF2-40B4-BE49-F238E27FC236}">
                                <a16:creationId xmlns:a16="http://schemas.microsoft.com/office/drawing/2014/main" id="{FFCBFABB-D6D0-6FF5-C6B1-5AACF13A2FE0}"/>
                              </a:ext>
                            </a:extLst>
                          </p:cNvPr>
                          <p:cNvSpPr>
                            <a:spLocks/>
                          </p:cNvSpPr>
                          <p:nvPr/>
                        </p:nvSpPr>
                        <p:spPr bwMode="auto">
                          <a:xfrm>
                            <a:off x="3429" y="3294"/>
                            <a:ext cx="81" cy="73"/>
                          </a:xfrm>
                          <a:custGeom>
                            <a:avLst/>
                            <a:gdLst>
                              <a:gd name="T0" fmla="*/ 0 w 81"/>
                              <a:gd name="T1" fmla="*/ 58 h 73"/>
                              <a:gd name="T2" fmla="*/ 7 w 81"/>
                              <a:gd name="T3" fmla="*/ 65 h 73"/>
                              <a:gd name="T4" fmla="*/ 15 w 81"/>
                              <a:gd name="T5" fmla="*/ 65 h 73"/>
                              <a:gd name="T6" fmla="*/ 15 w 81"/>
                              <a:gd name="T7" fmla="*/ 72 h 73"/>
                              <a:gd name="T8" fmla="*/ 15 w 81"/>
                              <a:gd name="T9" fmla="*/ 65 h 73"/>
                              <a:gd name="T10" fmla="*/ 15 w 81"/>
                              <a:gd name="T11" fmla="*/ 58 h 73"/>
                              <a:gd name="T12" fmla="*/ 22 w 81"/>
                              <a:gd name="T13" fmla="*/ 50 h 73"/>
                              <a:gd name="T14" fmla="*/ 22 w 81"/>
                              <a:gd name="T15" fmla="*/ 43 h 73"/>
                              <a:gd name="T16" fmla="*/ 15 w 81"/>
                              <a:gd name="T17" fmla="*/ 36 h 73"/>
                              <a:gd name="T18" fmla="*/ 22 w 81"/>
                              <a:gd name="T19" fmla="*/ 36 h 73"/>
                              <a:gd name="T20" fmla="*/ 29 w 81"/>
                              <a:gd name="T21" fmla="*/ 36 h 73"/>
                              <a:gd name="T22" fmla="*/ 29 w 81"/>
                              <a:gd name="T23" fmla="*/ 29 h 73"/>
                              <a:gd name="T24" fmla="*/ 36 w 81"/>
                              <a:gd name="T25" fmla="*/ 29 h 73"/>
                              <a:gd name="T26" fmla="*/ 44 w 81"/>
                              <a:gd name="T27" fmla="*/ 29 h 73"/>
                              <a:gd name="T28" fmla="*/ 51 w 81"/>
                              <a:gd name="T29" fmla="*/ 29 h 73"/>
                              <a:gd name="T30" fmla="*/ 51 w 81"/>
                              <a:gd name="T31" fmla="*/ 22 h 73"/>
                              <a:gd name="T32" fmla="*/ 58 w 81"/>
                              <a:gd name="T33" fmla="*/ 14 h 73"/>
                              <a:gd name="T34" fmla="*/ 65 w 81"/>
                              <a:gd name="T35" fmla="*/ 14 h 73"/>
                              <a:gd name="T36" fmla="*/ 73 w 81"/>
                              <a:gd name="T37" fmla="*/ 22 h 73"/>
                              <a:gd name="T38" fmla="*/ 80 w 81"/>
                              <a:gd name="T39" fmla="*/ 29 h 73"/>
                              <a:gd name="T40" fmla="*/ 80 w 81"/>
                              <a:gd name="T41" fmla="*/ 36 h 73"/>
                              <a:gd name="T42" fmla="*/ 80 w 81"/>
                              <a:gd name="T43" fmla="*/ 43 h 73"/>
                              <a:gd name="T44" fmla="*/ 80 w 81"/>
                              <a:gd name="T45" fmla="*/ 29 h 73"/>
                              <a:gd name="T46" fmla="*/ 80 w 81"/>
                              <a:gd name="T47" fmla="*/ 22 h 73"/>
                              <a:gd name="T48" fmla="*/ 73 w 81"/>
                              <a:gd name="T49" fmla="*/ 14 h 73"/>
                              <a:gd name="T50" fmla="*/ 65 w 81"/>
                              <a:gd name="T51" fmla="*/ 7 h 73"/>
                              <a:gd name="T52" fmla="*/ 65 w 81"/>
                              <a:gd name="T53" fmla="*/ 0 h 73"/>
                              <a:gd name="T54" fmla="*/ 58 w 81"/>
                              <a:gd name="T55" fmla="*/ 0 h 73"/>
                              <a:gd name="T56" fmla="*/ 51 w 81"/>
                              <a:gd name="T57" fmla="*/ 0 h 73"/>
                              <a:gd name="T58" fmla="*/ 44 w 81"/>
                              <a:gd name="T59" fmla="*/ 0 h 73"/>
                              <a:gd name="T60" fmla="*/ 36 w 81"/>
                              <a:gd name="T61" fmla="*/ 0 h 73"/>
                              <a:gd name="T62" fmla="*/ 29 w 81"/>
                              <a:gd name="T63" fmla="*/ 0 h 73"/>
                              <a:gd name="T64" fmla="*/ 22 w 81"/>
                              <a:gd name="T65" fmla="*/ 0 h 73"/>
                              <a:gd name="T66" fmla="*/ 15 w 81"/>
                              <a:gd name="T67" fmla="*/ 0 h 73"/>
                              <a:gd name="T68" fmla="*/ 15 w 81"/>
                              <a:gd name="T69" fmla="*/ 7 h 73"/>
                              <a:gd name="T70" fmla="*/ 7 w 81"/>
                              <a:gd name="T71" fmla="*/ 7 h 73"/>
                              <a:gd name="T72" fmla="*/ 7 w 81"/>
                              <a:gd name="T73" fmla="*/ 14 h 73"/>
                              <a:gd name="T74" fmla="*/ 0 w 81"/>
                              <a:gd name="T75" fmla="*/ 14 h 73"/>
                              <a:gd name="T76" fmla="*/ 0 w 81"/>
                              <a:gd name="T77" fmla="*/ 22 h 73"/>
                              <a:gd name="T78" fmla="*/ 0 w 81"/>
                              <a:gd name="T79" fmla="*/ 29 h 73"/>
                              <a:gd name="T80" fmla="*/ 0 w 81"/>
                              <a:gd name="T81" fmla="*/ 36 h 73"/>
                              <a:gd name="T82" fmla="*/ 0 w 81"/>
                              <a:gd name="T83" fmla="*/ 43 h 73"/>
                              <a:gd name="T84" fmla="*/ 0 w 81"/>
                              <a:gd name="T85" fmla="*/ 50 h 73"/>
                              <a:gd name="T86" fmla="*/ 0 w 81"/>
                              <a:gd name="T87" fmla="*/ 5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3">
                                <a:moveTo>
                                  <a:pt x="0" y="58"/>
                                </a:moveTo>
                                <a:lnTo>
                                  <a:pt x="7" y="65"/>
                                </a:lnTo>
                                <a:lnTo>
                                  <a:pt x="15" y="65"/>
                                </a:lnTo>
                                <a:lnTo>
                                  <a:pt x="15" y="72"/>
                                </a:lnTo>
                                <a:lnTo>
                                  <a:pt x="15" y="65"/>
                                </a:lnTo>
                                <a:lnTo>
                                  <a:pt x="15" y="58"/>
                                </a:lnTo>
                                <a:lnTo>
                                  <a:pt x="22" y="50"/>
                                </a:lnTo>
                                <a:lnTo>
                                  <a:pt x="22" y="43"/>
                                </a:lnTo>
                                <a:lnTo>
                                  <a:pt x="15" y="36"/>
                                </a:lnTo>
                                <a:lnTo>
                                  <a:pt x="22" y="36"/>
                                </a:lnTo>
                                <a:lnTo>
                                  <a:pt x="29" y="36"/>
                                </a:lnTo>
                                <a:lnTo>
                                  <a:pt x="29" y="29"/>
                                </a:lnTo>
                                <a:lnTo>
                                  <a:pt x="36" y="29"/>
                                </a:lnTo>
                                <a:lnTo>
                                  <a:pt x="44" y="29"/>
                                </a:lnTo>
                                <a:lnTo>
                                  <a:pt x="51" y="29"/>
                                </a:lnTo>
                                <a:lnTo>
                                  <a:pt x="51" y="22"/>
                                </a:lnTo>
                                <a:lnTo>
                                  <a:pt x="58" y="14"/>
                                </a:lnTo>
                                <a:lnTo>
                                  <a:pt x="65" y="14"/>
                                </a:lnTo>
                                <a:lnTo>
                                  <a:pt x="73" y="22"/>
                                </a:lnTo>
                                <a:lnTo>
                                  <a:pt x="80" y="29"/>
                                </a:lnTo>
                                <a:lnTo>
                                  <a:pt x="80" y="36"/>
                                </a:lnTo>
                                <a:lnTo>
                                  <a:pt x="80" y="43"/>
                                </a:lnTo>
                                <a:lnTo>
                                  <a:pt x="80" y="29"/>
                                </a:lnTo>
                                <a:lnTo>
                                  <a:pt x="80" y="22"/>
                                </a:lnTo>
                                <a:lnTo>
                                  <a:pt x="73" y="14"/>
                                </a:lnTo>
                                <a:lnTo>
                                  <a:pt x="65" y="7"/>
                                </a:lnTo>
                                <a:lnTo>
                                  <a:pt x="65" y="0"/>
                                </a:lnTo>
                                <a:lnTo>
                                  <a:pt x="58" y="0"/>
                                </a:lnTo>
                                <a:lnTo>
                                  <a:pt x="51" y="0"/>
                                </a:lnTo>
                                <a:lnTo>
                                  <a:pt x="44" y="0"/>
                                </a:lnTo>
                                <a:lnTo>
                                  <a:pt x="36" y="0"/>
                                </a:lnTo>
                                <a:lnTo>
                                  <a:pt x="29" y="0"/>
                                </a:lnTo>
                                <a:lnTo>
                                  <a:pt x="22" y="0"/>
                                </a:lnTo>
                                <a:lnTo>
                                  <a:pt x="15" y="0"/>
                                </a:lnTo>
                                <a:lnTo>
                                  <a:pt x="15" y="7"/>
                                </a:lnTo>
                                <a:lnTo>
                                  <a:pt x="7" y="7"/>
                                </a:lnTo>
                                <a:lnTo>
                                  <a:pt x="7" y="14"/>
                                </a:lnTo>
                                <a:lnTo>
                                  <a:pt x="0" y="14"/>
                                </a:lnTo>
                                <a:lnTo>
                                  <a:pt x="0" y="22"/>
                                </a:lnTo>
                                <a:lnTo>
                                  <a:pt x="0" y="29"/>
                                </a:lnTo>
                                <a:lnTo>
                                  <a:pt x="0" y="36"/>
                                </a:lnTo>
                                <a:lnTo>
                                  <a:pt x="0" y="43"/>
                                </a:lnTo>
                                <a:lnTo>
                                  <a:pt x="0" y="50"/>
                                </a:lnTo>
                                <a:lnTo>
                                  <a:pt x="0" y="58"/>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74" name="Freeform 698">
                            <a:extLst>
                              <a:ext uri="{FF2B5EF4-FFF2-40B4-BE49-F238E27FC236}">
                                <a16:creationId xmlns:a16="http://schemas.microsoft.com/office/drawing/2014/main" id="{24AB9B8B-34EC-0C23-1EC2-8ADFD866DB5B}"/>
                              </a:ext>
                            </a:extLst>
                          </p:cNvPr>
                          <p:cNvSpPr>
                            <a:spLocks/>
                          </p:cNvSpPr>
                          <p:nvPr/>
                        </p:nvSpPr>
                        <p:spPr bwMode="auto">
                          <a:xfrm>
                            <a:off x="3429" y="3294"/>
                            <a:ext cx="81" cy="73"/>
                          </a:xfrm>
                          <a:custGeom>
                            <a:avLst/>
                            <a:gdLst>
                              <a:gd name="T0" fmla="*/ 0 w 81"/>
                              <a:gd name="T1" fmla="*/ 58 h 73"/>
                              <a:gd name="T2" fmla="*/ 7 w 81"/>
                              <a:gd name="T3" fmla="*/ 65 h 73"/>
                              <a:gd name="T4" fmla="*/ 15 w 81"/>
                              <a:gd name="T5" fmla="*/ 65 h 73"/>
                              <a:gd name="T6" fmla="*/ 15 w 81"/>
                              <a:gd name="T7" fmla="*/ 72 h 73"/>
                              <a:gd name="T8" fmla="*/ 15 w 81"/>
                              <a:gd name="T9" fmla="*/ 65 h 73"/>
                              <a:gd name="T10" fmla="*/ 15 w 81"/>
                              <a:gd name="T11" fmla="*/ 58 h 73"/>
                              <a:gd name="T12" fmla="*/ 22 w 81"/>
                              <a:gd name="T13" fmla="*/ 50 h 73"/>
                              <a:gd name="T14" fmla="*/ 22 w 81"/>
                              <a:gd name="T15" fmla="*/ 43 h 73"/>
                              <a:gd name="T16" fmla="*/ 15 w 81"/>
                              <a:gd name="T17" fmla="*/ 36 h 73"/>
                              <a:gd name="T18" fmla="*/ 22 w 81"/>
                              <a:gd name="T19" fmla="*/ 36 h 73"/>
                              <a:gd name="T20" fmla="*/ 29 w 81"/>
                              <a:gd name="T21" fmla="*/ 36 h 73"/>
                              <a:gd name="T22" fmla="*/ 29 w 81"/>
                              <a:gd name="T23" fmla="*/ 29 h 73"/>
                              <a:gd name="T24" fmla="*/ 36 w 81"/>
                              <a:gd name="T25" fmla="*/ 29 h 73"/>
                              <a:gd name="T26" fmla="*/ 44 w 81"/>
                              <a:gd name="T27" fmla="*/ 29 h 73"/>
                              <a:gd name="T28" fmla="*/ 51 w 81"/>
                              <a:gd name="T29" fmla="*/ 29 h 73"/>
                              <a:gd name="T30" fmla="*/ 51 w 81"/>
                              <a:gd name="T31" fmla="*/ 22 h 73"/>
                              <a:gd name="T32" fmla="*/ 58 w 81"/>
                              <a:gd name="T33" fmla="*/ 14 h 73"/>
                              <a:gd name="T34" fmla="*/ 65 w 81"/>
                              <a:gd name="T35" fmla="*/ 14 h 73"/>
                              <a:gd name="T36" fmla="*/ 73 w 81"/>
                              <a:gd name="T37" fmla="*/ 22 h 73"/>
                              <a:gd name="T38" fmla="*/ 80 w 81"/>
                              <a:gd name="T39" fmla="*/ 29 h 73"/>
                              <a:gd name="T40" fmla="*/ 80 w 81"/>
                              <a:gd name="T41" fmla="*/ 36 h 73"/>
                              <a:gd name="T42" fmla="*/ 80 w 81"/>
                              <a:gd name="T43" fmla="*/ 43 h 73"/>
                              <a:gd name="T44" fmla="*/ 80 w 81"/>
                              <a:gd name="T45" fmla="*/ 29 h 73"/>
                              <a:gd name="T46" fmla="*/ 80 w 81"/>
                              <a:gd name="T47" fmla="*/ 22 h 73"/>
                              <a:gd name="T48" fmla="*/ 73 w 81"/>
                              <a:gd name="T49" fmla="*/ 14 h 73"/>
                              <a:gd name="T50" fmla="*/ 65 w 81"/>
                              <a:gd name="T51" fmla="*/ 7 h 73"/>
                              <a:gd name="T52" fmla="*/ 65 w 81"/>
                              <a:gd name="T53" fmla="*/ 0 h 73"/>
                              <a:gd name="T54" fmla="*/ 58 w 81"/>
                              <a:gd name="T55" fmla="*/ 0 h 73"/>
                              <a:gd name="T56" fmla="*/ 51 w 81"/>
                              <a:gd name="T57" fmla="*/ 0 h 73"/>
                              <a:gd name="T58" fmla="*/ 44 w 81"/>
                              <a:gd name="T59" fmla="*/ 0 h 73"/>
                              <a:gd name="T60" fmla="*/ 36 w 81"/>
                              <a:gd name="T61" fmla="*/ 0 h 73"/>
                              <a:gd name="T62" fmla="*/ 29 w 81"/>
                              <a:gd name="T63" fmla="*/ 0 h 73"/>
                              <a:gd name="T64" fmla="*/ 22 w 81"/>
                              <a:gd name="T65" fmla="*/ 0 h 73"/>
                              <a:gd name="T66" fmla="*/ 15 w 81"/>
                              <a:gd name="T67" fmla="*/ 0 h 73"/>
                              <a:gd name="T68" fmla="*/ 15 w 81"/>
                              <a:gd name="T69" fmla="*/ 7 h 73"/>
                              <a:gd name="T70" fmla="*/ 7 w 81"/>
                              <a:gd name="T71" fmla="*/ 7 h 73"/>
                              <a:gd name="T72" fmla="*/ 7 w 81"/>
                              <a:gd name="T73" fmla="*/ 14 h 73"/>
                              <a:gd name="T74" fmla="*/ 0 w 81"/>
                              <a:gd name="T75" fmla="*/ 14 h 73"/>
                              <a:gd name="T76" fmla="*/ 0 w 81"/>
                              <a:gd name="T77" fmla="*/ 22 h 73"/>
                              <a:gd name="T78" fmla="*/ 0 w 81"/>
                              <a:gd name="T79" fmla="*/ 29 h 73"/>
                              <a:gd name="T80" fmla="*/ 0 w 81"/>
                              <a:gd name="T81" fmla="*/ 36 h 73"/>
                              <a:gd name="T82" fmla="*/ 0 w 81"/>
                              <a:gd name="T83" fmla="*/ 43 h 73"/>
                              <a:gd name="T84" fmla="*/ 0 w 81"/>
                              <a:gd name="T85" fmla="*/ 50 h 73"/>
                              <a:gd name="T86" fmla="*/ 0 w 81"/>
                              <a:gd name="T87" fmla="*/ 5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3">
                                <a:moveTo>
                                  <a:pt x="0" y="58"/>
                                </a:moveTo>
                                <a:lnTo>
                                  <a:pt x="7" y="65"/>
                                </a:lnTo>
                                <a:lnTo>
                                  <a:pt x="15" y="65"/>
                                </a:lnTo>
                                <a:lnTo>
                                  <a:pt x="15" y="72"/>
                                </a:lnTo>
                                <a:lnTo>
                                  <a:pt x="15" y="65"/>
                                </a:lnTo>
                                <a:lnTo>
                                  <a:pt x="15" y="58"/>
                                </a:lnTo>
                                <a:lnTo>
                                  <a:pt x="22" y="50"/>
                                </a:lnTo>
                                <a:lnTo>
                                  <a:pt x="22" y="43"/>
                                </a:lnTo>
                                <a:lnTo>
                                  <a:pt x="15" y="36"/>
                                </a:lnTo>
                                <a:lnTo>
                                  <a:pt x="22" y="36"/>
                                </a:lnTo>
                                <a:lnTo>
                                  <a:pt x="29" y="36"/>
                                </a:lnTo>
                                <a:lnTo>
                                  <a:pt x="29" y="29"/>
                                </a:lnTo>
                                <a:lnTo>
                                  <a:pt x="36" y="29"/>
                                </a:lnTo>
                                <a:lnTo>
                                  <a:pt x="44" y="29"/>
                                </a:lnTo>
                                <a:lnTo>
                                  <a:pt x="51" y="29"/>
                                </a:lnTo>
                                <a:lnTo>
                                  <a:pt x="51" y="22"/>
                                </a:lnTo>
                                <a:lnTo>
                                  <a:pt x="58" y="14"/>
                                </a:lnTo>
                                <a:lnTo>
                                  <a:pt x="65" y="14"/>
                                </a:lnTo>
                                <a:lnTo>
                                  <a:pt x="73" y="22"/>
                                </a:lnTo>
                                <a:lnTo>
                                  <a:pt x="80" y="29"/>
                                </a:lnTo>
                                <a:lnTo>
                                  <a:pt x="80" y="36"/>
                                </a:lnTo>
                                <a:lnTo>
                                  <a:pt x="80" y="43"/>
                                </a:lnTo>
                                <a:lnTo>
                                  <a:pt x="80" y="29"/>
                                </a:lnTo>
                                <a:lnTo>
                                  <a:pt x="80" y="22"/>
                                </a:lnTo>
                                <a:lnTo>
                                  <a:pt x="73" y="14"/>
                                </a:lnTo>
                                <a:lnTo>
                                  <a:pt x="65" y="7"/>
                                </a:lnTo>
                                <a:lnTo>
                                  <a:pt x="65" y="0"/>
                                </a:lnTo>
                                <a:lnTo>
                                  <a:pt x="58" y="0"/>
                                </a:lnTo>
                                <a:lnTo>
                                  <a:pt x="51" y="0"/>
                                </a:lnTo>
                                <a:lnTo>
                                  <a:pt x="44" y="0"/>
                                </a:lnTo>
                                <a:lnTo>
                                  <a:pt x="36" y="0"/>
                                </a:lnTo>
                                <a:lnTo>
                                  <a:pt x="29" y="0"/>
                                </a:lnTo>
                                <a:lnTo>
                                  <a:pt x="22" y="0"/>
                                </a:lnTo>
                                <a:lnTo>
                                  <a:pt x="15" y="0"/>
                                </a:lnTo>
                                <a:lnTo>
                                  <a:pt x="15" y="7"/>
                                </a:lnTo>
                                <a:lnTo>
                                  <a:pt x="7" y="7"/>
                                </a:lnTo>
                                <a:lnTo>
                                  <a:pt x="7" y="14"/>
                                </a:lnTo>
                                <a:lnTo>
                                  <a:pt x="0" y="14"/>
                                </a:lnTo>
                                <a:lnTo>
                                  <a:pt x="0" y="22"/>
                                </a:lnTo>
                                <a:lnTo>
                                  <a:pt x="0" y="29"/>
                                </a:lnTo>
                                <a:lnTo>
                                  <a:pt x="0" y="36"/>
                                </a:lnTo>
                                <a:lnTo>
                                  <a:pt x="0" y="43"/>
                                </a:lnTo>
                                <a:lnTo>
                                  <a:pt x="0" y="50"/>
                                </a:lnTo>
                                <a:lnTo>
                                  <a:pt x="0" y="58"/>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75" name="Freeform 699">
                            <a:extLst>
                              <a:ext uri="{FF2B5EF4-FFF2-40B4-BE49-F238E27FC236}">
                                <a16:creationId xmlns:a16="http://schemas.microsoft.com/office/drawing/2014/main" id="{649A9799-A62F-3BB7-2024-FC16CC1E471B}"/>
                              </a:ext>
                            </a:extLst>
                          </p:cNvPr>
                          <p:cNvSpPr>
                            <a:spLocks/>
                          </p:cNvSpPr>
                          <p:nvPr/>
                        </p:nvSpPr>
                        <p:spPr bwMode="auto">
                          <a:xfrm>
                            <a:off x="3429" y="3294"/>
                            <a:ext cx="49" cy="65"/>
                          </a:xfrm>
                          <a:custGeom>
                            <a:avLst/>
                            <a:gdLst>
                              <a:gd name="T0" fmla="*/ 34 w 49"/>
                              <a:gd name="T1" fmla="*/ 0 h 65"/>
                              <a:gd name="T2" fmla="*/ 34 w 49"/>
                              <a:gd name="T3" fmla="*/ 0 h 65"/>
                              <a:gd name="T4" fmla="*/ 41 w 49"/>
                              <a:gd name="T5" fmla="*/ 0 h 65"/>
                              <a:gd name="T6" fmla="*/ 48 w 49"/>
                              <a:gd name="T7" fmla="*/ 0 h 65"/>
                              <a:gd name="T8" fmla="*/ 48 w 49"/>
                              <a:gd name="T9" fmla="*/ 7 h 65"/>
                              <a:gd name="T10" fmla="*/ 48 w 49"/>
                              <a:gd name="T11" fmla="*/ 14 h 65"/>
                              <a:gd name="T12" fmla="*/ 48 w 49"/>
                              <a:gd name="T13" fmla="*/ 21 h 65"/>
                              <a:gd name="T14" fmla="*/ 41 w 49"/>
                              <a:gd name="T15" fmla="*/ 21 h 65"/>
                              <a:gd name="T16" fmla="*/ 41 w 49"/>
                              <a:gd name="T17" fmla="*/ 28 h 65"/>
                              <a:gd name="T18" fmla="*/ 34 w 49"/>
                              <a:gd name="T19" fmla="*/ 28 h 65"/>
                              <a:gd name="T20" fmla="*/ 27 w 49"/>
                              <a:gd name="T21" fmla="*/ 28 h 65"/>
                              <a:gd name="T22" fmla="*/ 21 w 49"/>
                              <a:gd name="T23" fmla="*/ 28 h 65"/>
                              <a:gd name="T24" fmla="*/ 27 w 49"/>
                              <a:gd name="T25" fmla="*/ 28 h 65"/>
                              <a:gd name="T26" fmla="*/ 21 w 49"/>
                              <a:gd name="T27" fmla="*/ 28 h 65"/>
                              <a:gd name="T28" fmla="*/ 21 w 49"/>
                              <a:gd name="T29" fmla="*/ 36 h 65"/>
                              <a:gd name="T30" fmla="*/ 14 w 49"/>
                              <a:gd name="T31" fmla="*/ 36 h 65"/>
                              <a:gd name="T32" fmla="*/ 14 w 49"/>
                              <a:gd name="T33" fmla="*/ 43 h 65"/>
                              <a:gd name="T34" fmla="*/ 14 w 49"/>
                              <a:gd name="T35" fmla="*/ 50 h 65"/>
                              <a:gd name="T36" fmla="*/ 14 w 49"/>
                              <a:gd name="T37" fmla="*/ 57 h 65"/>
                              <a:gd name="T38" fmla="*/ 14 w 49"/>
                              <a:gd name="T39" fmla="*/ 64 h 65"/>
                              <a:gd name="T40" fmla="*/ 7 w 49"/>
                              <a:gd name="T41" fmla="*/ 57 h 65"/>
                              <a:gd name="T42" fmla="*/ 7 w 49"/>
                              <a:gd name="T43" fmla="*/ 50 h 65"/>
                              <a:gd name="T44" fmla="*/ 7 w 49"/>
                              <a:gd name="T45" fmla="*/ 43 h 65"/>
                              <a:gd name="T46" fmla="*/ 7 w 49"/>
                              <a:gd name="T47" fmla="*/ 36 h 65"/>
                              <a:gd name="T48" fmla="*/ 7 w 49"/>
                              <a:gd name="T49" fmla="*/ 43 h 65"/>
                              <a:gd name="T50" fmla="*/ 0 w 49"/>
                              <a:gd name="T51" fmla="*/ 36 h 65"/>
                              <a:gd name="T52" fmla="*/ 0 w 49"/>
                              <a:gd name="T53" fmla="*/ 28 h 65"/>
                              <a:gd name="T54" fmla="*/ 7 w 49"/>
                              <a:gd name="T55" fmla="*/ 28 h 65"/>
                              <a:gd name="T56" fmla="*/ 0 w 49"/>
                              <a:gd name="T57" fmla="*/ 28 h 65"/>
                              <a:gd name="T58" fmla="*/ 7 w 49"/>
                              <a:gd name="T59" fmla="*/ 28 h 65"/>
                              <a:gd name="T60" fmla="*/ 7 w 49"/>
                              <a:gd name="T61" fmla="*/ 21 h 65"/>
                              <a:gd name="T62" fmla="*/ 14 w 49"/>
                              <a:gd name="T63" fmla="*/ 21 h 65"/>
                              <a:gd name="T64" fmla="*/ 7 w 49"/>
                              <a:gd name="T65" fmla="*/ 21 h 65"/>
                              <a:gd name="T66" fmla="*/ 14 w 49"/>
                              <a:gd name="T67" fmla="*/ 21 h 65"/>
                              <a:gd name="T68" fmla="*/ 21 w 49"/>
                              <a:gd name="T69" fmla="*/ 21 h 65"/>
                              <a:gd name="T70" fmla="*/ 27 w 49"/>
                              <a:gd name="T71" fmla="*/ 21 h 65"/>
                              <a:gd name="T72" fmla="*/ 21 w 49"/>
                              <a:gd name="T73" fmla="*/ 21 h 65"/>
                              <a:gd name="T74" fmla="*/ 14 w 49"/>
                              <a:gd name="T75" fmla="*/ 21 h 65"/>
                              <a:gd name="T76" fmla="*/ 14 w 49"/>
                              <a:gd name="T77" fmla="*/ 14 h 65"/>
                              <a:gd name="T78" fmla="*/ 7 w 49"/>
                              <a:gd name="T79" fmla="*/ 14 h 65"/>
                              <a:gd name="T80" fmla="*/ 14 w 49"/>
                              <a:gd name="T81" fmla="*/ 14 h 65"/>
                              <a:gd name="T82" fmla="*/ 14 w 49"/>
                              <a:gd name="T83" fmla="*/ 7 h 65"/>
                              <a:gd name="T84" fmla="*/ 21 w 49"/>
                              <a:gd name="T85" fmla="*/ 7 h 65"/>
                              <a:gd name="T86" fmla="*/ 27 w 49"/>
                              <a:gd name="T87" fmla="*/ 7 h 65"/>
                              <a:gd name="T88" fmla="*/ 27 w 49"/>
                              <a:gd name="T89" fmla="*/ 14 h 65"/>
                              <a:gd name="T90" fmla="*/ 34 w 49"/>
                              <a:gd name="T91" fmla="*/ 7 h 65"/>
                              <a:gd name="T92" fmla="*/ 27 w 49"/>
                              <a:gd name="T93" fmla="*/ 7 h 65"/>
                              <a:gd name="T94" fmla="*/ 34 w 49"/>
                              <a:gd name="T95" fmla="*/ 7 h 65"/>
                              <a:gd name="T96" fmla="*/ 41 w 49"/>
                              <a:gd name="T97" fmla="*/ 7 h 65"/>
                              <a:gd name="T98" fmla="*/ 41 w 49"/>
                              <a:gd name="T99" fmla="*/ 0 h 65"/>
                              <a:gd name="T100" fmla="*/ 34 w 49"/>
                              <a:gd name="T101" fmla="*/ 0 h 65"/>
                              <a:gd name="T102" fmla="*/ 41 w 49"/>
                              <a:gd name="T103" fmla="*/ 0 h 65"/>
                              <a:gd name="T104" fmla="*/ 34 w 49"/>
                              <a:gd name="T10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 h="65">
                                <a:moveTo>
                                  <a:pt x="34" y="0"/>
                                </a:moveTo>
                                <a:lnTo>
                                  <a:pt x="34" y="0"/>
                                </a:lnTo>
                                <a:lnTo>
                                  <a:pt x="41" y="0"/>
                                </a:lnTo>
                                <a:lnTo>
                                  <a:pt x="48" y="0"/>
                                </a:lnTo>
                                <a:lnTo>
                                  <a:pt x="48" y="7"/>
                                </a:lnTo>
                                <a:lnTo>
                                  <a:pt x="48" y="14"/>
                                </a:lnTo>
                                <a:lnTo>
                                  <a:pt x="48" y="21"/>
                                </a:lnTo>
                                <a:lnTo>
                                  <a:pt x="41" y="21"/>
                                </a:lnTo>
                                <a:lnTo>
                                  <a:pt x="41" y="28"/>
                                </a:lnTo>
                                <a:lnTo>
                                  <a:pt x="34" y="28"/>
                                </a:lnTo>
                                <a:lnTo>
                                  <a:pt x="27" y="28"/>
                                </a:lnTo>
                                <a:lnTo>
                                  <a:pt x="21" y="28"/>
                                </a:lnTo>
                                <a:lnTo>
                                  <a:pt x="27" y="28"/>
                                </a:lnTo>
                                <a:lnTo>
                                  <a:pt x="21" y="28"/>
                                </a:lnTo>
                                <a:lnTo>
                                  <a:pt x="21" y="36"/>
                                </a:lnTo>
                                <a:lnTo>
                                  <a:pt x="14" y="36"/>
                                </a:lnTo>
                                <a:lnTo>
                                  <a:pt x="14" y="43"/>
                                </a:lnTo>
                                <a:lnTo>
                                  <a:pt x="14" y="50"/>
                                </a:lnTo>
                                <a:lnTo>
                                  <a:pt x="14" y="57"/>
                                </a:lnTo>
                                <a:lnTo>
                                  <a:pt x="14" y="64"/>
                                </a:lnTo>
                                <a:lnTo>
                                  <a:pt x="7" y="57"/>
                                </a:lnTo>
                                <a:lnTo>
                                  <a:pt x="7" y="50"/>
                                </a:lnTo>
                                <a:lnTo>
                                  <a:pt x="7" y="43"/>
                                </a:lnTo>
                                <a:lnTo>
                                  <a:pt x="7" y="36"/>
                                </a:lnTo>
                                <a:lnTo>
                                  <a:pt x="7" y="43"/>
                                </a:lnTo>
                                <a:lnTo>
                                  <a:pt x="0" y="36"/>
                                </a:lnTo>
                                <a:lnTo>
                                  <a:pt x="0" y="28"/>
                                </a:lnTo>
                                <a:lnTo>
                                  <a:pt x="7" y="28"/>
                                </a:lnTo>
                                <a:lnTo>
                                  <a:pt x="0" y="28"/>
                                </a:lnTo>
                                <a:lnTo>
                                  <a:pt x="7" y="28"/>
                                </a:lnTo>
                                <a:lnTo>
                                  <a:pt x="7" y="21"/>
                                </a:lnTo>
                                <a:lnTo>
                                  <a:pt x="14" y="21"/>
                                </a:lnTo>
                                <a:lnTo>
                                  <a:pt x="7" y="21"/>
                                </a:lnTo>
                                <a:lnTo>
                                  <a:pt x="14" y="21"/>
                                </a:lnTo>
                                <a:lnTo>
                                  <a:pt x="21" y="21"/>
                                </a:lnTo>
                                <a:lnTo>
                                  <a:pt x="27" y="21"/>
                                </a:lnTo>
                                <a:lnTo>
                                  <a:pt x="21" y="21"/>
                                </a:lnTo>
                                <a:lnTo>
                                  <a:pt x="14" y="21"/>
                                </a:lnTo>
                                <a:lnTo>
                                  <a:pt x="14" y="14"/>
                                </a:lnTo>
                                <a:lnTo>
                                  <a:pt x="7" y="14"/>
                                </a:lnTo>
                                <a:lnTo>
                                  <a:pt x="14" y="14"/>
                                </a:lnTo>
                                <a:lnTo>
                                  <a:pt x="14" y="7"/>
                                </a:lnTo>
                                <a:lnTo>
                                  <a:pt x="21" y="7"/>
                                </a:lnTo>
                                <a:lnTo>
                                  <a:pt x="27" y="7"/>
                                </a:lnTo>
                                <a:lnTo>
                                  <a:pt x="27" y="14"/>
                                </a:lnTo>
                                <a:lnTo>
                                  <a:pt x="34" y="7"/>
                                </a:lnTo>
                                <a:lnTo>
                                  <a:pt x="27" y="7"/>
                                </a:lnTo>
                                <a:lnTo>
                                  <a:pt x="34" y="7"/>
                                </a:lnTo>
                                <a:lnTo>
                                  <a:pt x="41" y="7"/>
                                </a:lnTo>
                                <a:lnTo>
                                  <a:pt x="41" y="0"/>
                                </a:lnTo>
                                <a:lnTo>
                                  <a:pt x="34" y="0"/>
                                </a:lnTo>
                                <a:lnTo>
                                  <a:pt x="41" y="0"/>
                                </a:lnTo>
                                <a:lnTo>
                                  <a:pt x="34"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76" name="Freeform 700">
                            <a:extLst>
                              <a:ext uri="{FF2B5EF4-FFF2-40B4-BE49-F238E27FC236}">
                                <a16:creationId xmlns:a16="http://schemas.microsoft.com/office/drawing/2014/main" id="{ECE8F9E8-3A73-4C39-F560-8674ED1A0799}"/>
                              </a:ext>
                            </a:extLst>
                          </p:cNvPr>
                          <p:cNvSpPr>
                            <a:spLocks/>
                          </p:cNvSpPr>
                          <p:nvPr/>
                        </p:nvSpPr>
                        <p:spPr bwMode="auto">
                          <a:xfrm>
                            <a:off x="3429" y="3294"/>
                            <a:ext cx="49" cy="65"/>
                          </a:xfrm>
                          <a:custGeom>
                            <a:avLst/>
                            <a:gdLst>
                              <a:gd name="T0" fmla="*/ 34 w 49"/>
                              <a:gd name="T1" fmla="*/ 0 h 65"/>
                              <a:gd name="T2" fmla="*/ 41 w 49"/>
                              <a:gd name="T3" fmla="*/ 0 h 65"/>
                              <a:gd name="T4" fmla="*/ 48 w 49"/>
                              <a:gd name="T5" fmla="*/ 0 h 65"/>
                              <a:gd name="T6" fmla="*/ 48 w 49"/>
                              <a:gd name="T7" fmla="*/ 7 h 65"/>
                              <a:gd name="T8" fmla="*/ 48 w 49"/>
                              <a:gd name="T9" fmla="*/ 14 h 65"/>
                              <a:gd name="T10" fmla="*/ 48 w 49"/>
                              <a:gd name="T11" fmla="*/ 21 h 65"/>
                              <a:gd name="T12" fmla="*/ 41 w 49"/>
                              <a:gd name="T13" fmla="*/ 21 h 65"/>
                              <a:gd name="T14" fmla="*/ 41 w 49"/>
                              <a:gd name="T15" fmla="*/ 28 h 65"/>
                              <a:gd name="T16" fmla="*/ 34 w 49"/>
                              <a:gd name="T17" fmla="*/ 28 h 65"/>
                              <a:gd name="T18" fmla="*/ 27 w 49"/>
                              <a:gd name="T19" fmla="*/ 28 h 65"/>
                              <a:gd name="T20" fmla="*/ 21 w 49"/>
                              <a:gd name="T21" fmla="*/ 28 h 65"/>
                              <a:gd name="T22" fmla="*/ 27 w 49"/>
                              <a:gd name="T23" fmla="*/ 28 h 65"/>
                              <a:gd name="T24" fmla="*/ 21 w 49"/>
                              <a:gd name="T25" fmla="*/ 28 h 65"/>
                              <a:gd name="T26" fmla="*/ 21 w 49"/>
                              <a:gd name="T27" fmla="*/ 36 h 65"/>
                              <a:gd name="T28" fmla="*/ 14 w 49"/>
                              <a:gd name="T29" fmla="*/ 36 h 65"/>
                              <a:gd name="T30" fmla="*/ 14 w 49"/>
                              <a:gd name="T31" fmla="*/ 43 h 65"/>
                              <a:gd name="T32" fmla="*/ 14 w 49"/>
                              <a:gd name="T33" fmla="*/ 50 h 65"/>
                              <a:gd name="T34" fmla="*/ 14 w 49"/>
                              <a:gd name="T35" fmla="*/ 57 h 65"/>
                              <a:gd name="T36" fmla="*/ 14 w 49"/>
                              <a:gd name="T37" fmla="*/ 64 h 65"/>
                              <a:gd name="T38" fmla="*/ 7 w 49"/>
                              <a:gd name="T39" fmla="*/ 57 h 65"/>
                              <a:gd name="T40" fmla="*/ 7 w 49"/>
                              <a:gd name="T41" fmla="*/ 50 h 65"/>
                              <a:gd name="T42" fmla="*/ 7 w 49"/>
                              <a:gd name="T43" fmla="*/ 43 h 65"/>
                              <a:gd name="T44" fmla="*/ 7 w 49"/>
                              <a:gd name="T45" fmla="*/ 36 h 65"/>
                              <a:gd name="T46" fmla="*/ 7 w 49"/>
                              <a:gd name="T47" fmla="*/ 43 h 65"/>
                              <a:gd name="T48" fmla="*/ 0 w 49"/>
                              <a:gd name="T49" fmla="*/ 36 h 65"/>
                              <a:gd name="T50" fmla="*/ 0 w 49"/>
                              <a:gd name="T51" fmla="*/ 28 h 65"/>
                              <a:gd name="T52" fmla="*/ 7 w 49"/>
                              <a:gd name="T53" fmla="*/ 28 h 65"/>
                              <a:gd name="T54" fmla="*/ 0 w 49"/>
                              <a:gd name="T55" fmla="*/ 28 h 65"/>
                              <a:gd name="T56" fmla="*/ 7 w 49"/>
                              <a:gd name="T57" fmla="*/ 28 h 65"/>
                              <a:gd name="T58" fmla="*/ 7 w 49"/>
                              <a:gd name="T59" fmla="*/ 21 h 65"/>
                              <a:gd name="T60" fmla="*/ 14 w 49"/>
                              <a:gd name="T61" fmla="*/ 21 h 65"/>
                              <a:gd name="T62" fmla="*/ 7 w 49"/>
                              <a:gd name="T63" fmla="*/ 21 h 65"/>
                              <a:gd name="T64" fmla="*/ 14 w 49"/>
                              <a:gd name="T65" fmla="*/ 21 h 65"/>
                              <a:gd name="T66" fmla="*/ 21 w 49"/>
                              <a:gd name="T67" fmla="*/ 21 h 65"/>
                              <a:gd name="T68" fmla="*/ 27 w 49"/>
                              <a:gd name="T69" fmla="*/ 21 h 65"/>
                              <a:gd name="T70" fmla="*/ 21 w 49"/>
                              <a:gd name="T71" fmla="*/ 21 h 65"/>
                              <a:gd name="T72" fmla="*/ 14 w 49"/>
                              <a:gd name="T73" fmla="*/ 21 h 65"/>
                              <a:gd name="T74" fmla="*/ 14 w 49"/>
                              <a:gd name="T75" fmla="*/ 14 h 65"/>
                              <a:gd name="T76" fmla="*/ 7 w 49"/>
                              <a:gd name="T77" fmla="*/ 14 h 65"/>
                              <a:gd name="T78" fmla="*/ 14 w 49"/>
                              <a:gd name="T79" fmla="*/ 14 h 65"/>
                              <a:gd name="T80" fmla="*/ 14 w 49"/>
                              <a:gd name="T81" fmla="*/ 7 h 65"/>
                              <a:gd name="T82" fmla="*/ 21 w 49"/>
                              <a:gd name="T83" fmla="*/ 7 h 65"/>
                              <a:gd name="T84" fmla="*/ 27 w 49"/>
                              <a:gd name="T85" fmla="*/ 7 h 65"/>
                              <a:gd name="T86" fmla="*/ 27 w 49"/>
                              <a:gd name="T87" fmla="*/ 14 h 65"/>
                              <a:gd name="T88" fmla="*/ 34 w 49"/>
                              <a:gd name="T89" fmla="*/ 7 h 65"/>
                              <a:gd name="T90" fmla="*/ 27 w 49"/>
                              <a:gd name="T91" fmla="*/ 7 h 65"/>
                              <a:gd name="T92" fmla="*/ 34 w 49"/>
                              <a:gd name="T93" fmla="*/ 7 h 65"/>
                              <a:gd name="T94" fmla="*/ 41 w 49"/>
                              <a:gd name="T95" fmla="*/ 7 h 65"/>
                              <a:gd name="T96" fmla="*/ 41 w 49"/>
                              <a:gd name="T97" fmla="*/ 0 h 65"/>
                              <a:gd name="T98" fmla="*/ 34 w 49"/>
                              <a:gd name="T99" fmla="*/ 0 h 65"/>
                              <a:gd name="T100" fmla="*/ 41 w 49"/>
                              <a:gd name="T101" fmla="*/ 0 h 65"/>
                              <a:gd name="T102" fmla="*/ 34 w 49"/>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 h="65">
                                <a:moveTo>
                                  <a:pt x="34" y="0"/>
                                </a:moveTo>
                                <a:lnTo>
                                  <a:pt x="41" y="0"/>
                                </a:lnTo>
                                <a:lnTo>
                                  <a:pt x="48" y="0"/>
                                </a:lnTo>
                                <a:lnTo>
                                  <a:pt x="48" y="7"/>
                                </a:lnTo>
                                <a:lnTo>
                                  <a:pt x="48" y="14"/>
                                </a:lnTo>
                                <a:lnTo>
                                  <a:pt x="48" y="21"/>
                                </a:lnTo>
                                <a:lnTo>
                                  <a:pt x="41" y="21"/>
                                </a:lnTo>
                                <a:lnTo>
                                  <a:pt x="41" y="28"/>
                                </a:lnTo>
                                <a:lnTo>
                                  <a:pt x="34" y="28"/>
                                </a:lnTo>
                                <a:lnTo>
                                  <a:pt x="27" y="28"/>
                                </a:lnTo>
                                <a:lnTo>
                                  <a:pt x="21" y="28"/>
                                </a:lnTo>
                                <a:lnTo>
                                  <a:pt x="27" y="28"/>
                                </a:lnTo>
                                <a:lnTo>
                                  <a:pt x="21" y="28"/>
                                </a:lnTo>
                                <a:lnTo>
                                  <a:pt x="21" y="36"/>
                                </a:lnTo>
                                <a:lnTo>
                                  <a:pt x="14" y="36"/>
                                </a:lnTo>
                                <a:lnTo>
                                  <a:pt x="14" y="43"/>
                                </a:lnTo>
                                <a:lnTo>
                                  <a:pt x="14" y="50"/>
                                </a:lnTo>
                                <a:lnTo>
                                  <a:pt x="14" y="57"/>
                                </a:lnTo>
                                <a:lnTo>
                                  <a:pt x="14" y="64"/>
                                </a:lnTo>
                                <a:lnTo>
                                  <a:pt x="7" y="57"/>
                                </a:lnTo>
                                <a:lnTo>
                                  <a:pt x="7" y="50"/>
                                </a:lnTo>
                                <a:lnTo>
                                  <a:pt x="7" y="43"/>
                                </a:lnTo>
                                <a:lnTo>
                                  <a:pt x="7" y="36"/>
                                </a:lnTo>
                                <a:lnTo>
                                  <a:pt x="7" y="43"/>
                                </a:lnTo>
                                <a:lnTo>
                                  <a:pt x="0" y="36"/>
                                </a:lnTo>
                                <a:lnTo>
                                  <a:pt x="0" y="28"/>
                                </a:lnTo>
                                <a:lnTo>
                                  <a:pt x="7" y="28"/>
                                </a:lnTo>
                                <a:lnTo>
                                  <a:pt x="0" y="28"/>
                                </a:lnTo>
                                <a:lnTo>
                                  <a:pt x="7" y="28"/>
                                </a:lnTo>
                                <a:lnTo>
                                  <a:pt x="7" y="21"/>
                                </a:lnTo>
                                <a:lnTo>
                                  <a:pt x="14" y="21"/>
                                </a:lnTo>
                                <a:lnTo>
                                  <a:pt x="7" y="21"/>
                                </a:lnTo>
                                <a:lnTo>
                                  <a:pt x="14" y="21"/>
                                </a:lnTo>
                                <a:lnTo>
                                  <a:pt x="21" y="21"/>
                                </a:lnTo>
                                <a:lnTo>
                                  <a:pt x="27" y="21"/>
                                </a:lnTo>
                                <a:lnTo>
                                  <a:pt x="21" y="21"/>
                                </a:lnTo>
                                <a:lnTo>
                                  <a:pt x="14" y="21"/>
                                </a:lnTo>
                                <a:lnTo>
                                  <a:pt x="14" y="14"/>
                                </a:lnTo>
                                <a:lnTo>
                                  <a:pt x="7" y="14"/>
                                </a:lnTo>
                                <a:lnTo>
                                  <a:pt x="14" y="14"/>
                                </a:lnTo>
                                <a:lnTo>
                                  <a:pt x="14" y="7"/>
                                </a:lnTo>
                                <a:lnTo>
                                  <a:pt x="21" y="7"/>
                                </a:lnTo>
                                <a:lnTo>
                                  <a:pt x="27" y="7"/>
                                </a:lnTo>
                                <a:lnTo>
                                  <a:pt x="27" y="14"/>
                                </a:lnTo>
                                <a:lnTo>
                                  <a:pt x="34" y="7"/>
                                </a:lnTo>
                                <a:lnTo>
                                  <a:pt x="27" y="7"/>
                                </a:lnTo>
                                <a:lnTo>
                                  <a:pt x="34" y="7"/>
                                </a:lnTo>
                                <a:lnTo>
                                  <a:pt x="41" y="7"/>
                                </a:lnTo>
                                <a:lnTo>
                                  <a:pt x="41" y="0"/>
                                </a:lnTo>
                                <a:lnTo>
                                  <a:pt x="34" y="0"/>
                                </a:lnTo>
                                <a:lnTo>
                                  <a:pt x="41" y="0"/>
                                </a:lnTo>
                                <a:lnTo>
                                  <a:pt x="34"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6477" name="Freeform 701">
                          <a:extLst>
                            <a:ext uri="{FF2B5EF4-FFF2-40B4-BE49-F238E27FC236}">
                              <a16:creationId xmlns:a16="http://schemas.microsoft.com/office/drawing/2014/main" id="{4E3E865F-228B-95CC-5B2A-F0EEDBE987B3}"/>
                            </a:ext>
                          </a:extLst>
                        </p:cNvPr>
                        <p:cNvSpPr>
                          <a:spLocks/>
                        </p:cNvSpPr>
                        <p:nvPr/>
                      </p:nvSpPr>
                      <p:spPr bwMode="auto">
                        <a:xfrm>
                          <a:off x="3485" y="3294"/>
                          <a:ext cx="17" cy="17"/>
                        </a:xfrm>
                        <a:custGeom>
                          <a:avLst/>
                          <a:gdLst>
                            <a:gd name="T0" fmla="*/ 0 w 17"/>
                            <a:gd name="T1" fmla="*/ 0 h 17"/>
                            <a:gd name="T2" fmla="*/ 8 w 17"/>
                            <a:gd name="T3" fmla="*/ 0 h 17"/>
                            <a:gd name="T4" fmla="*/ 8 w 17"/>
                            <a:gd name="T5" fmla="*/ 8 h 17"/>
                            <a:gd name="T6" fmla="*/ 16 w 17"/>
                            <a:gd name="T7" fmla="*/ 8 h 17"/>
                            <a:gd name="T8" fmla="*/ 8 w 17"/>
                            <a:gd name="T9" fmla="*/ 8 h 17"/>
                            <a:gd name="T10" fmla="*/ 8 w 17"/>
                            <a:gd name="T11" fmla="*/ 16 h 17"/>
                            <a:gd name="T12" fmla="*/ 16 w 17"/>
                            <a:gd name="T13" fmla="*/ 16 h 17"/>
                            <a:gd name="T14" fmla="*/ 8 w 17"/>
                            <a:gd name="T15" fmla="*/ 16 h 17"/>
                            <a:gd name="T16" fmla="*/ 8 w 17"/>
                            <a:gd name="T17" fmla="*/ 8 h 17"/>
                            <a:gd name="T18" fmla="*/ 8 w 17"/>
                            <a:gd name="T19" fmla="*/ 0 h 17"/>
                            <a:gd name="T20" fmla="*/ 0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0" y="0"/>
                              </a:moveTo>
                              <a:lnTo>
                                <a:pt x="8" y="0"/>
                              </a:lnTo>
                              <a:lnTo>
                                <a:pt x="8" y="8"/>
                              </a:lnTo>
                              <a:lnTo>
                                <a:pt x="16" y="8"/>
                              </a:lnTo>
                              <a:lnTo>
                                <a:pt x="8" y="8"/>
                              </a:lnTo>
                              <a:lnTo>
                                <a:pt x="8" y="16"/>
                              </a:lnTo>
                              <a:lnTo>
                                <a:pt x="16" y="16"/>
                              </a:lnTo>
                              <a:lnTo>
                                <a:pt x="8" y="16"/>
                              </a:lnTo>
                              <a:lnTo>
                                <a:pt x="8" y="8"/>
                              </a:lnTo>
                              <a:lnTo>
                                <a:pt x="8" y="0"/>
                              </a:lnTo>
                              <a:lnTo>
                                <a:pt x="0"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78" name="Freeform 702">
                          <a:extLst>
                            <a:ext uri="{FF2B5EF4-FFF2-40B4-BE49-F238E27FC236}">
                              <a16:creationId xmlns:a16="http://schemas.microsoft.com/office/drawing/2014/main" id="{FB68BD46-BE36-10A7-E631-F9C7658EFD79}"/>
                            </a:ext>
                          </a:extLst>
                        </p:cNvPr>
                        <p:cNvSpPr>
                          <a:spLocks/>
                        </p:cNvSpPr>
                        <p:nvPr/>
                      </p:nvSpPr>
                      <p:spPr bwMode="auto">
                        <a:xfrm>
                          <a:off x="3485" y="3294"/>
                          <a:ext cx="17" cy="17"/>
                        </a:xfrm>
                        <a:custGeom>
                          <a:avLst/>
                          <a:gdLst>
                            <a:gd name="T0" fmla="*/ 0 w 17"/>
                            <a:gd name="T1" fmla="*/ 0 h 17"/>
                            <a:gd name="T2" fmla="*/ 8 w 17"/>
                            <a:gd name="T3" fmla="*/ 0 h 17"/>
                            <a:gd name="T4" fmla="*/ 8 w 17"/>
                            <a:gd name="T5" fmla="*/ 8 h 17"/>
                            <a:gd name="T6" fmla="*/ 16 w 17"/>
                            <a:gd name="T7" fmla="*/ 8 h 17"/>
                            <a:gd name="T8" fmla="*/ 8 w 17"/>
                            <a:gd name="T9" fmla="*/ 8 h 17"/>
                            <a:gd name="T10" fmla="*/ 8 w 17"/>
                            <a:gd name="T11" fmla="*/ 16 h 17"/>
                            <a:gd name="T12" fmla="*/ 16 w 17"/>
                            <a:gd name="T13" fmla="*/ 16 h 17"/>
                            <a:gd name="T14" fmla="*/ 8 w 17"/>
                            <a:gd name="T15" fmla="*/ 16 h 17"/>
                            <a:gd name="T16" fmla="*/ 8 w 17"/>
                            <a:gd name="T17" fmla="*/ 8 h 17"/>
                            <a:gd name="T18" fmla="*/ 8 w 17"/>
                            <a:gd name="T19" fmla="*/ 0 h 17"/>
                            <a:gd name="T20" fmla="*/ 0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0" y="0"/>
                              </a:moveTo>
                              <a:lnTo>
                                <a:pt x="8" y="0"/>
                              </a:lnTo>
                              <a:lnTo>
                                <a:pt x="8" y="8"/>
                              </a:lnTo>
                              <a:lnTo>
                                <a:pt x="16" y="8"/>
                              </a:lnTo>
                              <a:lnTo>
                                <a:pt x="8" y="8"/>
                              </a:lnTo>
                              <a:lnTo>
                                <a:pt x="8" y="16"/>
                              </a:lnTo>
                              <a:lnTo>
                                <a:pt x="16" y="16"/>
                              </a:lnTo>
                              <a:lnTo>
                                <a:pt x="8" y="16"/>
                              </a:lnTo>
                              <a:lnTo>
                                <a:pt x="8" y="8"/>
                              </a:lnTo>
                              <a:lnTo>
                                <a:pt x="8" y="0"/>
                              </a:lnTo>
                              <a:lnTo>
                                <a:pt x="0"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sp>
              <p:nvSpPr>
                <p:cNvPr id="76479" name="Freeform 703">
                  <a:extLst>
                    <a:ext uri="{FF2B5EF4-FFF2-40B4-BE49-F238E27FC236}">
                      <a16:creationId xmlns:a16="http://schemas.microsoft.com/office/drawing/2014/main" id="{3A74D525-0F97-7BEE-857C-400412FA457D}"/>
                    </a:ext>
                  </a:extLst>
                </p:cNvPr>
                <p:cNvSpPr>
                  <a:spLocks/>
                </p:cNvSpPr>
                <p:nvPr/>
              </p:nvSpPr>
              <p:spPr bwMode="auto">
                <a:xfrm>
                  <a:off x="2997" y="3566"/>
                  <a:ext cx="977" cy="169"/>
                </a:xfrm>
                <a:custGeom>
                  <a:avLst/>
                  <a:gdLst>
                    <a:gd name="T0" fmla="*/ 119 w 977"/>
                    <a:gd name="T1" fmla="*/ 0 h 169"/>
                    <a:gd name="T2" fmla="*/ 0 w 977"/>
                    <a:gd name="T3" fmla="*/ 168 h 169"/>
                    <a:gd name="T4" fmla="*/ 976 w 977"/>
                    <a:gd name="T5" fmla="*/ 168 h 169"/>
                    <a:gd name="T6" fmla="*/ 889 w 977"/>
                    <a:gd name="T7" fmla="*/ 0 h 169"/>
                    <a:gd name="T8" fmla="*/ 119 w 977"/>
                    <a:gd name="T9" fmla="*/ 0 h 169"/>
                  </a:gdLst>
                  <a:ahLst/>
                  <a:cxnLst>
                    <a:cxn ang="0">
                      <a:pos x="T0" y="T1"/>
                    </a:cxn>
                    <a:cxn ang="0">
                      <a:pos x="T2" y="T3"/>
                    </a:cxn>
                    <a:cxn ang="0">
                      <a:pos x="T4" y="T5"/>
                    </a:cxn>
                    <a:cxn ang="0">
                      <a:pos x="T6" y="T7"/>
                    </a:cxn>
                    <a:cxn ang="0">
                      <a:pos x="T8" y="T9"/>
                    </a:cxn>
                  </a:cxnLst>
                  <a:rect l="0" t="0" r="r" b="b"/>
                  <a:pathLst>
                    <a:path w="977" h="169">
                      <a:moveTo>
                        <a:pt x="119" y="0"/>
                      </a:moveTo>
                      <a:lnTo>
                        <a:pt x="0" y="168"/>
                      </a:lnTo>
                      <a:lnTo>
                        <a:pt x="976" y="168"/>
                      </a:lnTo>
                      <a:lnTo>
                        <a:pt x="889" y="0"/>
                      </a:lnTo>
                      <a:lnTo>
                        <a:pt x="119" y="0"/>
                      </a:lnTo>
                    </a:path>
                  </a:pathLst>
                </a:custGeom>
                <a:solidFill>
                  <a:srgbClr val="3F1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80" name="Freeform 704">
                  <a:extLst>
                    <a:ext uri="{FF2B5EF4-FFF2-40B4-BE49-F238E27FC236}">
                      <a16:creationId xmlns:a16="http://schemas.microsoft.com/office/drawing/2014/main" id="{AF9DCE02-CF29-33AE-D706-D6C70B4CA0D2}"/>
                    </a:ext>
                  </a:extLst>
                </p:cNvPr>
                <p:cNvSpPr>
                  <a:spLocks/>
                </p:cNvSpPr>
                <p:nvPr/>
              </p:nvSpPr>
              <p:spPr bwMode="auto">
                <a:xfrm>
                  <a:off x="2997" y="3566"/>
                  <a:ext cx="977" cy="169"/>
                </a:xfrm>
                <a:custGeom>
                  <a:avLst/>
                  <a:gdLst>
                    <a:gd name="T0" fmla="*/ 119 w 977"/>
                    <a:gd name="T1" fmla="*/ 0 h 169"/>
                    <a:gd name="T2" fmla="*/ 0 w 977"/>
                    <a:gd name="T3" fmla="*/ 168 h 169"/>
                    <a:gd name="T4" fmla="*/ 976 w 977"/>
                    <a:gd name="T5" fmla="*/ 168 h 169"/>
                    <a:gd name="T6" fmla="*/ 889 w 977"/>
                    <a:gd name="T7" fmla="*/ 0 h 169"/>
                    <a:gd name="T8" fmla="*/ 119 w 977"/>
                    <a:gd name="T9" fmla="*/ 0 h 169"/>
                  </a:gdLst>
                  <a:ahLst/>
                  <a:cxnLst>
                    <a:cxn ang="0">
                      <a:pos x="T0" y="T1"/>
                    </a:cxn>
                    <a:cxn ang="0">
                      <a:pos x="T2" y="T3"/>
                    </a:cxn>
                    <a:cxn ang="0">
                      <a:pos x="T4" y="T5"/>
                    </a:cxn>
                    <a:cxn ang="0">
                      <a:pos x="T6" y="T7"/>
                    </a:cxn>
                    <a:cxn ang="0">
                      <a:pos x="T8" y="T9"/>
                    </a:cxn>
                  </a:cxnLst>
                  <a:rect l="0" t="0" r="r" b="b"/>
                  <a:pathLst>
                    <a:path w="977" h="169">
                      <a:moveTo>
                        <a:pt x="119" y="0"/>
                      </a:moveTo>
                      <a:lnTo>
                        <a:pt x="0" y="168"/>
                      </a:lnTo>
                      <a:lnTo>
                        <a:pt x="976" y="168"/>
                      </a:lnTo>
                      <a:lnTo>
                        <a:pt x="889" y="0"/>
                      </a:lnTo>
                      <a:lnTo>
                        <a:pt x="119" y="0"/>
                      </a:lnTo>
                    </a:path>
                  </a:pathLst>
                </a:custGeom>
                <a:solidFill>
                  <a:srgbClr val="3F1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481" name="Group 705">
                  <a:extLst>
                    <a:ext uri="{FF2B5EF4-FFF2-40B4-BE49-F238E27FC236}">
                      <a16:creationId xmlns:a16="http://schemas.microsoft.com/office/drawing/2014/main" id="{EFAE2B98-0AE2-61B6-A6D8-B6A16A8C0AD4}"/>
                    </a:ext>
                  </a:extLst>
                </p:cNvPr>
                <p:cNvGrpSpPr>
                  <a:grpSpLocks/>
                </p:cNvGrpSpPr>
                <p:nvPr/>
              </p:nvGrpSpPr>
              <p:grpSpPr bwMode="auto">
                <a:xfrm>
                  <a:off x="3341" y="3526"/>
                  <a:ext cx="41" cy="41"/>
                  <a:chOff x="3341" y="3526"/>
                  <a:chExt cx="41" cy="41"/>
                </a:xfrm>
              </p:grpSpPr>
              <p:sp>
                <p:nvSpPr>
                  <p:cNvPr id="76482" name="Freeform 706">
                    <a:extLst>
                      <a:ext uri="{FF2B5EF4-FFF2-40B4-BE49-F238E27FC236}">
                        <a16:creationId xmlns:a16="http://schemas.microsoft.com/office/drawing/2014/main" id="{C16A0146-9631-1A18-8F79-042B7864375A}"/>
                      </a:ext>
                    </a:extLst>
                  </p:cNvPr>
                  <p:cNvSpPr>
                    <a:spLocks/>
                  </p:cNvSpPr>
                  <p:nvPr/>
                </p:nvSpPr>
                <p:spPr bwMode="auto">
                  <a:xfrm>
                    <a:off x="3341" y="3526"/>
                    <a:ext cx="41" cy="41"/>
                  </a:xfrm>
                  <a:custGeom>
                    <a:avLst/>
                    <a:gdLst>
                      <a:gd name="T0" fmla="*/ 7 w 41"/>
                      <a:gd name="T1" fmla="*/ 0 h 41"/>
                      <a:gd name="T2" fmla="*/ 13 w 41"/>
                      <a:gd name="T3" fmla="*/ 0 h 41"/>
                      <a:gd name="T4" fmla="*/ 20 w 41"/>
                      <a:gd name="T5" fmla="*/ 0 h 41"/>
                      <a:gd name="T6" fmla="*/ 27 w 41"/>
                      <a:gd name="T7" fmla="*/ 0 h 41"/>
                      <a:gd name="T8" fmla="*/ 33 w 41"/>
                      <a:gd name="T9" fmla="*/ 0 h 41"/>
                      <a:gd name="T10" fmla="*/ 33 w 41"/>
                      <a:gd name="T11" fmla="*/ 7 h 41"/>
                      <a:gd name="T12" fmla="*/ 33 w 41"/>
                      <a:gd name="T13" fmla="*/ 13 h 41"/>
                      <a:gd name="T14" fmla="*/ 40 w 41"/>
                      <a:gd name="T15" fmla="*/ 13 h 41"/>
                      <a:gd name="T16" fmla="*/ 33 w 41"/>
                      <a:gd name="T17" fmla="*/ 20 h 41"/>
                      <a:gd name="T18" fmla="*/ 40 w 41"/>
                      <a:gd name="T19" fmla="*/ 20 h 41"/>
                      <a:gd name="T20" fmla="*/ 40 w 41"/>
                      <a:gd name="T21" fmla="*/ 27 h 41"/>
                      <a:gd name="T22" fmla="*/ 33 w 41"/>
                      <a:gd name="T23" fmla="*/ 27 h 41"/>
                      <a:gd name="T24" fmla="*/ 33 w 41"/>
                      <a:gd name="T25" fmla="*/ 33 h 41"/>
                      <a:gd name="T26" fmla="*/ 13 w 41"/>
                      <a:gd name="T27" fmla="*/ 40 h 41"/>
                      <a:gd name="T28" fmla="*/ 7 w 41"/>
                      <a:gd name="T29" fmla="*/ 33 h 41"/>
                      <a:gd name="T30" fmla="*/ 0 w 41"/>
                      <a:gd name="T31" fmla="*/ 27 h 41"/>
                      <a:gd name="T32" fmla="*/ 0 w 41"/>
                      <a:gd name="T33" fmla="*/ 20 h 41"/>
                      <a:gd name="T34" fmla="*/ 0 w 41"/>
                      <a:gd name="T35" fmla="*/ 13 h 41"/>
                      <a:gd name="T36" fmla="*/ 0 w 41"/>
                      <a:gd name="T37" fmla="*/ 7 h 41"/>
                      <a:gd name="T38" fmla="*/ 7 w 41"/>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1">
                        <a:moveTo>
                          <a:pt x="7" y="0"/>
                        </a:moveTo>
                        <a:lnTo>
                          <a:pt x="13" y="0"/>
                        </a:lnTo>
                        <a:lnTo>
                          <a:pt x="20" y="0"/>
                        </a:lnTo>
                        <a:lnTo>
                          <a:pt x="27" y="0"/>
                        </a:lnTo>
                        <a:lnTo>
                          <a:pt x="33" y="0"/>
                        </a:lnTo>
                        <a:lnTo>
                          <a:pt x="33" y="7"/>
                        </a:lnTo>
                        <a:lnTo>
                          <a:pt x="33" y="13"/>
                        </a:lnTo>
                        <a:lnTo>
                          <a:pt x="40" y="13"/>
                        </a:lnTo>
                        <a:lnTo>
                          <a:pt x="33" y="20"/>
                        </a:lnTo>
                        <a:lnTo>
                          <a:pt x="40" y="20"/>
                        </a:lnTo>
                        <a:lnTo>
                          <a:pt x="40" y="27"/>
                        </a:lnTo>
                        <a:lnTo>
                          <a:pt x="33" y="27"/>
                        </a:lnTo>
                        <a:lnTo>
                          <a:pt x="33" y="33"/>
                        </a:lnTo>
                        <a:lnTo>
                          <a:pt x="13" y="40"/>
                        </a:lnTo>
                        <a:lnTo>
                          <a:pt x="7" y="33"/>
                        </a:lnTo>
                        <a:lnTo>
                          <a:pt x="0" y="27"/>
                        </a:lnTo>
                        <a:lnTo>
                          <a:pt x="0" y="20"/>
                        </a:lnTo>
                        <a:lnTo>
                          <a:pt x="0" y="13"/>
                        </a:lnTo>
                        <a:lnTo>
                          <a:pt x="0" y="7"/>
                        </a:lnTo>
                        <a:lnTo>
                          <a:pt x="7" y="0"/>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83" name="Freeform 707">
                    <a:extLst>
                      <a:ext uri="{FF2B5EF4-FFF2-40B4-BE49-F238E27FC236}">
                        <a16:creationId xmlns:a16="http://schemas.microsoft.com/office/drawing/2014/main" id="{B3E72964-F87B-2920-B4C0-C2938C2C8672}"/>
                      </a:ext>
                    </a:extLst>
                  </p:cNvPr>
                  <p:cNvSpPr>
                    <a:spLocks/>
                  </p:cNvSpPr>
                  <p:nvPr/>
                </p:nvSpPr>
                <p:spPr bwMode="auto">
                  <a:xfrm>
                    <a:off x="3341" y="3526"/>
                    <a:ext cx="41" cy="41"/>
                  </a:xfrm>
                  <a:custGeom>
                    <a:avLst/>
                    <a:gdLst>
                      <a:gd name="T0" fmla="*/ 7 w 41"/>
                      <a:gd name="T1" fmla="*/ 0 h 41"/>
                      <a:gd name="T2" fmla="*/ 13 w 41"/>
                      <a:gd name="T3" fmla="*/ 0 h 41"/>
                      <a:gd name="T4" fmla="*/ 20 w 41"/>
                      <a:gd name="T5" fmla="*/ 0 h 41"/>
                      <a:gd name="T6" fmla="*/ 27 w 41"/>
                      <a:gd name="T7" fmla="*/ 0 h 41"/>
                      <a:gd name="T8" fmla="*/ 33 w 41"/>
                      <a:gd name="T9" fmla="*/ 0 h 41"/>
                      <a:gd name="T10" fmla="*/ 33 w 41"/>
                      <a:gd name="T11" fmla="*/ 7 h 41"/>
                      <a:gd name="T12" fmla="*/ 33 w 41"/>
                      <a:gd name="T13" fmla="*/ 13 h 41"/>
                      <a:gd name="T14" fmla="*/ 40 w 41"/>
                      <a:gd name="T15" fmla="*/ 13 h 41"/>
                      <a:gd name="T16" fmla="*/ 33 w 41"/>
                      <a:gd name="T17" fmla="*/ 20 h 41"/>
                      <a:gd name="T18" fmla="*/ 40 w 41"/>
                      <a:gd name="T19" fmla="*/ 20 h 41"/>
                      <a:gd name="T20" fmla="*/ 40 w 41"/>
                      <a:gd name="T21" fmla="*/ 27 h 41"/>
                      <a:gd name="T22" fmla="*/ 33 w 41"/>
                      <a:gd name="T23" fmla="*/ 27 h 41"/>
                      <a:gd name="T24" fmla="*/ 33 w 41"/>
                      <a:gd name="T25" fmla="*/ 33 h 41"/>
                      <a:gd name="T26" fmla="*/ 13 w 41"/>
                      <a:gd name="T27" fmla="*/ 40 h 41"/>
                      <a:gd name="T28" fmla="*/ 7 w 41"/>
                      <a:gd name="T29" fmla="*/ 33 h 41"/>
                      <a:gd name="T30" fmla="*/ 0 w 41"/>
                      <a:gd name="T31" fmla="*/ 27 h 41"/>
                      <a:gd name="T32" fmla="*/ 0 w 41"/>
                      <a:gd name="T33" fmla="*/ 20 h 41"/>
                      <a:gd name="T34" fmla="*/ 0 w 41"/>
                      <a:gd name="T35" fmla="*/ 13 h 41"/>
                      <a:gd name="T36" fmla="*/ 0 w 41"/>
                      <a:gd name="T37" fmla="*/ 7 h 41"/>
                      <a:gd name="T38" fmla="*/ 7 w 41"/>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1">
                        <a:moveTo>
                          <a:pt x="7" y="0"/>
                        </a:moveTo>
                        <a:lnTo>
                          <a:pt x="13" y="0"/>
                        </a:lnTo>
                        <a:lnTo>
                          <a:pt x="20" y="0"/>
                        </a:lnTo>
                        <a:lnTo>
                          <a:pt x="27" y="0"/>
                        </a:lnTo>
                        <a:lnTo>
                          <a:pt x="33" y="0"/>
                        </a:lnTo>
                        <a:lnTo>
                          <a:pt x="33" y="7"/>
                        </a:lnTo>
                        <a:lnTo>
                          <a:pt x="33" y="13"/>
                        </a:lnTo>
                        <a:lnTo>
                          <a:pt x="40" y="13"/>
                        </a:lnTo>
                        <a:lnTo>
                          <a:pt x="33" y="20"/>
                        </a:lnTo>
                        <a:lnTo>
                          <a:pt x="40" y="20"/>
                        </a:lnTo>
                        <a:lnTo>
                          <a:pt x="40" y="27"/>
                        </a:lnTo>
                        <a:lnTo>
                          <a:pt x="33" y="27"/>
                        </a:lnTo>
                        <a:lnTo>
                          <a:pt x="33" y="33"/>
                        </a:lnTo>
                        <a:lnTo>
                          <a:pt x="13" y="40"/>
                        </a:lnTo>
                        <a:lnTo>
                          <a:pt x="7" y="33"/>
                        </a:lnTo>
                        <a:lnTo>
                          <a:pt x="0" y="27"/>
                        </a:lnTo>
                        <a:lnTo>
                          <a:pt x="0" y="20"/>
                        </a:lnTo>
                        <a:lnTo>
                          <a:pt x="0" y="13"/>
                        </a:lnTo>
                        <a:lnTo>
                          <a:pt x="0" y="7"/>
                        </a:lnTo>
                        <a:lnTo>
                          <a:pt x="7" y="0"/>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484" name="Group 708">
                    <a:extLst>
                      <a:ext uri="{FF2B5EF4-FFF2-40B4-BE49-F238E27FC236}">
                        <a16:creationId xmlns:a16="http://schemas.microsoft.com/office/drawing/2014/main" id="{7B7CECA0-678B-064D-3DE1-CBEE63A22774}"/>
                      </a:ext>
                    </a:extLst>
                  </p:cNvPr>
                  <p:cNvGrpSpPr>
                    <a:grpSpLocks/>
                  </p:cNvGrpSpPr>
                  <p:nvPr/>
                </p:nvGrpSpPr>
                <p:grpSpPr bwMode="auto">
                  <a:xfrm>
                    <a:off x="3349" y="3526"/>
                    <a:ext cx="33" cy="41"/>
                    <a:chOff x="3349" y="3526"/>
                    <a:chExt cx="33" cy="41"/>
                  </a:xfrm>
                </p:grpSpPr>
                <p:sp>
                  <p:nvSpPr>
                    <p:cNvPr id="76485" name="Freeform 709">
                      <a:extLst>
                        <a:ext uri="{FF2B5EF4-FFF2-40B4-BE49-F238E27FC236}">
                          <a16:creationId xmlns:a16="http://schemas.microsoft.com/office/drawing/2014/main" id="{8790671B-0103-7231-00DC-8CA8023BDA79}"/>
                        </a:ext>
                      </a:extLst>
                    </p:cNvPr>
                    <p:cNvSpPr>
                      <a:spLocks/>
                    </p:cNvSpPr>
                    <p:nvPr/>
                  </p:nvSpPr>
                  <p:spPr bwMode="auto">
                    <a:xfrm>
                      <a:off x="3349" y="3534"/>
                      <a:ext cx="33" cy="33"/>
                    </a:xfrm>
                    <a:custGeom>
                      <a:avLst/>
                      <a:gdLst>
                        <a:gd name="T0" fmla="*/ 13 w 33"/>
                        <a:gd name="T1" fmla="*/ 6 h 33"/>
                        <a:gd name="T2" fmla="*/ 13 w 33"/>
                        <a:gd name="T3" fmla="*/ 6 h 33"/>
                        <a:gd name="T4" fmla="*/ 13 w 33"/>
                        <a:gd name="T5" fmla="*/ 0 h 33"/>
                        <a:gd name="T6" fmla="*/ 19 w 33"/>
                        <a:gd name="T7" fmla="*/ 6 h 33"/>
                        <a:gd name="T8" fmla="*/ 26 w 33"/>
                        <a:gd name="T9" fmla="*/ 6 h 33"/>
                        <a:gd name="T10" fmla="*/ 32 w 33"/>
                        <a:gd name="T11" fmla="*/ 6 h 33"/>
                        <a:gd name="T12" fmla="*/ 26 w 33"/>
                        <a:gd name="T13" fmla="*/ 6 h 33"/>
                        <a:gd name="T14" fmla="*/ 32 w 33"/>
                        <a:gd name="T15" fmla="*/ 6 h 33"/>
                        <a:gd name="T16" fmla="*/ 26 w 33"/>
                        <a:gd name="T17" fmla="*/ 13 h 33"/>
                        <a:gd name="T18" fmla="*/ 32 w 33"/>
                        <a:gd name="T19" fmla="*/ 13 h 33"/>
                        <a:gd name="T20" fmla="*/ 32 w 33"/>
                        <a:gd name="T21" fmla="*/ 19 h 33"/>
                        <a:gd name="T22" fmla="*/ 26 w 33"/>
                        <a:gd name="T23" fmla="*/ 19 h 33"/>
                        <a:gd name="T24" fmla="*/ 26 w 33"/>
                        <a:gd name="T25" fmla="*/ 26 h 33"/>
                        <a:gd name="T26" fmla="*/ 6 w 33"/>
                        <a:gd name="T27" fmla="*/ 32 h 33"/>
                        <a:gd name="T28" fmla="*/ 0 w 33"/>
                        <a:gd name="T29" fmla="*/ 26 h 33"/>
                        <a:gd name="T30" fmla="*/ 6 w 33"/>
                        <a:gd name="T31" fmla="*/ 26 h 33"/>
                        <a:gd name="T32" fmla="*/ 13 w 33"/>
                        <a:gd name="T33" fmla="*/ 26 h 33"/>
                        <a:gd name="T34" fmla="*/ 19 w 33"/>
                        <a:gd name="T35" fmla="*/ 26 h 33"/>
                        <a:gd name="T36" fmla="*/ 26 w 33"/>
                        <a:gd name="T37" fmla="*/ 26 h 33"/>
                        <a:gd name="T38" fmla="*/ 26 w 33"/>
                        <a:gd name="T39" fmla="*/ 19 h 33"/>
                        <a:gd name="T40" fmla="*/ 26 w 33"/>
                        <a:gd name="T41" fmla="*/ 26 h 33"/>
                        <a:gd name="T42" fmla="*/ 19 w 33"/>
                        <a:gd name="T43" fmla="*/ 26 h 33"/>
                        <a:gd name="T44" fmla="*/ 13 w 33"/>
                        <a:gd name="T45" fmla="*/ 26 h 33"/>
                        <a:gd name="T46" fmla="*/ 6 w 33"/>
                        <a:gd name="T47" fmla="*/ 19 h 33"/>
                        <a:gd name="T48" fmla="*/ 13 w 33"/>
                        <a:gd name="T49" fmla="*/ 19 h 33"/>
                        <a:gd name="T50" fmla="*/ 19 w 33"/>
                        <a:gd name="T51" fmla="*/ 19 h 33"/>
                        <a:gd name="T52" fmla="*/ 26 w 33"/>
                        <a:gd name="T53" fmla="*/ 19 h 33"/>
                        <a:gd name="T54" fmla="*/ 32 w 33"/>
                        <a:gd name="T55" fmla="*/ 19 h 33"/>
                        <a:gd name="T56" fmla="*/ 26 w 33"/>
                        <a:gd name="T57" fmla="*/ 19 h 33"/>
                        <a:gd name="T58" fmla="*/ 26 w 33"/>
                        <a:gd name="T59" fmla="*/ 13 h 33"/>
                        <a:gd name="T60" fmla="*/ 19 w 33"/>
                        <a:gd name="T61" fmla="*/ 19 h 33"/>
                        <a:gd name="T62" fmla="*/ 13 w 33"/>
                        <a:gd name="T63" fmla="*/ 19 h 33"/>
                        <a:gd name="T64" fmla="*/ 6 w 33"/>
                        <a:gd name="T65" fmla="*/ 19 h 33"/>
                        <a:gd name="T66" fmla="*/ 6 w 33"/>
                        <a:gd name="T67" fmla="*/ 13 h 33"/>
                        <a:gd name="T68" fmla="*/ 0 w 33"/>
                        <a:gd name="T69" fmla="*/ 13 h 33"/>
                        <a:gd name="T70" fmla="*/ 6 w 33"/>
                        <a:gd name="T71" fmla="*/ 13 h 33"/>
                        <a:gd name="T72" fmla="*/ 13 w 33"/>
                        <a:gd name="T73" fmla="*/ 19 h 33"/>
                        <a:gd name="T74" fmla="*/ 19 w 33"/>
                        <a:gd name="T75" fmla="*/ 13 h 33"/>
                        <a:gd name="T76" fmla="*/ 26 w 33"/>
                        <a:gd name="T77" fmla="*/ 13 h 33"/>
                        <a:gd name="T78" fmla="*/ 32 w 33"/>
                        <a:gd name="T79" fmla="*/ 13 h 33"/>
                        <a:gd name="T80" fmla="*/ 32 w 33"/>
                        <a:gd name="T81" fmla="*/ 6 h 33"/>
                        <a:gd name="T82" fmla="*/ 26 w 33"/>
                        <a:gd name="T83" fmla="*/ 6 h 33"/>
                        <a:gd name="T84" fmla="*/ 19 w 33"/>
                        <a:gd name="T85" fmla="*/ 6 h 33"/>
                        <a:gd name="T86" fmla="*/ 13 w 33"/>
                        <a:gd name="T87" fmla="*/ 6 h 33"/>
                        <a:gd name="T88" fmla="*/ 6 w 33"/>
                        <a:gd name="T89" fmla="*/ 6 h 33"/>
                        <a:gd name="T90" fmla="*/ 13 w 33"/>
                        <a:gd name="T91"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 h="33">
                          <a:moveTo>
                            <a:pt x="13" y="6"/>
                          </a:moveTo>
                          <a:lnTo>
                            <a:pt x="13" y="6"/>
                          </a:lnTo>
                          <a:lnTo>
                            <a:pt x="13" y="0"/>
                          </a:lnTo>
                          <a:lnTo>
                            <a:pt x="19" y="6"/>
                          </a:lnTo>
                          <a:lnTo>
                            <a:pt x="26" y="6"/>
                          </a:lnTo>
                          <a:lnTo>
                            <a:pt x="32" y="6"/>
                          </a:lnTo>
                          <a:lnTo>
                            <a:pt x="26" y="6"/>
                          </a:lnTo>
                          <a:lnTo>
                            <a:pt x="32" y="6"/>
                          </a:lnTo>
                          <a:lnTo>
                            <a:pt x="26" y="13"/>
                          </a:lnTo>
                          <a:lnTo>
                            <a:pt x="32" y="13"/>
                          </a:lnTo>
                          <a:lnTo>
                            <a:pt x="32" y="19"/>
                          </a:lnTo>
                          <a:lnTo>
                            <a:pt x="26" y="19"/>
                          </a:lnTo>
                          <a:lnTo>
                            <a:pt x="26" y="26"/>
                          </a:lnTo>
                          <a:lnTo>
                            <a:pt x="6" y="32"/>
                          </a:lnTo>
                          <a:lnTo>
                            <a:pt x="0" y="26"/>
                          </a:lnTo>
                          <a:lnTo>
                            <a:pt x="6" y="26"/>
                          </a:lnTo>
                          <a:lnTo>
                            <a:pt x="13" y="26"/>
                          </a:lnTo>
                          <a:lnTo>
                            <a:pt x="19" y="26"/>
                          </a:lnTo>
                          <a:lnTo>
                            <a:pt x="26" y="26"/>
                          </a:lnTo>
                          <a:lnTo>
                            <a:pt x="26" y="19"/>
                          </a:lnTo>
                          <a:lnTo>
                            <a:pt x="26" y="26"/>
                          </a:lnTo>
                          <a:lnTo>
                            <a:pt x="19" y="26"/>
                          </a:lnTo>
                          <a:lnTo>
                            <a:pt x="13" y="26"/>
                          </a:lnTo>
                          <a:lnTo>
                            <a:pt x="6" y="19"/>
                          </a:lnTo>
                          <a:lnTo>
                            <a:pt x="13" y="19"/>
                          </a:lnTo>
                          <a:lnTo>
                            <a:pt x="19" y="19"/>
                          </a:lnTo>
                          <a:lnTo>
                            <a:pt x="26" y="19"/>
                          </a:lnTo>
                          <a:lnTo>
                            <a:pt x="32" y="19"/>
                          </a:lnTo>
                          <a:lnTo>
                            <a:pt x="26" y="19"/>
                          </a:lnTo>
                          <a:lnTo>
                            <a:pt x="26" y="13"/>
                          </a:lnTo>
                          <a:lnTo>
                            <a:pt x="19" y="19"/>
                          </a:lnTo>
                          <a:lnTo>
                            <a:pt x="13" y="19"/>
                          </a:lnTo>
                          <a:lnTo>
                            <a:pt x="6" y="19"/>
                          </a:lnTo>
                          <a:lnTo>
                            <a:pt x="6" y="13"/>
                          </a:lnTo>
                          <a:lnTo>
                            <a:pt x="0" y="13"/>
                          </a:lnTo>
                          <a:lnTo>
                            <a:pt x="6" y="13"/>
                          </a:lnTo>
                          <a:lnTo>
                            <a:pt x="13" y="19"/>
                          </a:lnTo>
                          <a:lnTo>
                            <a:pt x="19" y="13"/>
                          </a:lnTo>
                          <a:lnTo>
                            <a:pt x="26" y="13"/>
                          </a:lnTo>
                          <a:lnTo>
                            <a:pt x="32" y="13"/>
                          </a:lnTo>
                          <a:lnTo>
                            <a:pt x="32" y="6"/>
                          </a:lnTo>
                          <a:lnTo>
                            <a:pt x="26" y="6"/>
                          </a:lnTo>
                          <a:lnTo>
                            <a:pt x="19" y="6"/>
                          </a:lnTo>
                          <a:lnTo>
                            <a:pt x="13" y="6"/>
                          </a:lnTo>
                          <a:lnTo>
                            <a:pt x="6" y="6"/>
                          </a:lnTo>
                          <a:lnTo>
                            <a:pt x="13" y="6"/>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86" name="Freeform 710">
                      <a:extLst>
                        <a:ext uri="{FF2B5EF4-FFF2-40B4-BE49-F238E27FC236}">
                          <a16:creationId xmlns:a16="http://schemas.microsoft.com/office/drawing/2014/main" id="{86AE744B-C63E-17D5-935C-6E54E04CF7E0}"/>
                        </a:ext>
                      </a:extLst>
                    </p:cNvPr>
                    <p:cNvSpPr>
                      <a:spLocks/>
                    </p:cNvSpPr>
                    <p:nvPr/>
                  </p:nvSpPr>
                  <p:spPr bwMode="auto">
                    <a:xfrm>
                      <a:off x="3349" y="3534"/>
                      <a:ext cx="33" cy="33"/>
                    </a:xfrm>
                    <a:custGeom>
                      <a:avLst/>
                      <a:gdLst>
                        <a:gd name="T0" fmla="*/ 13 w 33"/>
                        <a:gd name="T1" fmla="*/ 6 h 33"/>
                        <a:gd name="T2" fmla="*/ 13 w 33"/>
                        <a:gd name="T3" fmla="*/ 0 h 33"/>
                        <a:gd name="T4" fmla="*/ 19 w 33"/>
                        <a:gd name="T5" fmla="*/ 6 h 33"/>
                        <a:gd name="T6" fmla="*/ 26 w 33"/>
                        <a:gd name="T7" fmla="*/ 6 h 33"/>
                        <a:gd name="T8" fmla="*/ 32 w 33"/>
                        <a:gd name="T9" fmla="*/ 6 h 33"/>
                        <a:gd name="T10" fmla="*/ 26 w 33"/>
                        <a:gd name="T11" fmla="*/ 6 h 33"/>
                        <a:gd name="T12" fmla="*/ 32 w 33"/>
                        <a:gd name="T13" fmla="*/ 6 h 33"/>
                        <a:gd name="T14" fmla="*/ 26 w 33"/>
                        <a:gd name="T15" fmla="*/ 13 h 33"/>
                        <a:gd name="T16" fmla="*/ 32 w 33"/>
                        <a:gd name="T17" fmla="*/ 13 h 33"/>
                        <a:gd name="T18" fmla="*/ 32 w 33"/>
                        <a:gd name="T19" fmla="*/ 19 h 33"/>
                        <a:gd name="T20" fmla="*/ 26 w 33"/>
                        <a:gd name="T21" fmla="*/ 19 h 33"/>
                        <a:gd name="T22" fmla="*/ 26 w 33"/>
                        <a:gd name="T23" fmla="*/ 26 h 33"/>
                        <a:gd name="T24" fmla="*/ 6 w 33"/>
                        <a:gd name="T25" fmla="*/ 32 h 33"/>
                        <a:gd name="T26" fmla="*/ 0 w 33"/>
                        <a:gd name="T27" fmla="*/ 26 h 33"/>
                        <a:gd name="T28" fmla="*/ 6 w 33"/>
                        <a:gd name="T29" fmla="*/ 26 h 33"/>
                        <a:gd name="T30" fmla="*/ 13 w 33"/>
                        <a:gd name="T31" fmla="*/ 26 h 33"/>
                        <a:gd name="T32" fmla="*/ 19 w 33"/>
                        <a:gd name="T33" fmla="*/ 26 h 33"/>
                        <a:gd name="T34" fmla="*/ 26 w 33"/>
                        <a:gd name="T35" fmla="*/ 26 h 33"/>
                        <a:gd name="T36" fmla="*/ 26 w 33"/>
                        <a:gd name="T37" fmla="*/ 19 h 33"/>
                        <a:gd name="T38" fmla="*/ 26 w 33"/>
                        <a:gd name="T39" fmla="*/ 26 h 33"/>
                        <a:gd name="T40" fmla="*/ 19 w 33"/>
                        <a:gd name="T41" fmla="*/ 26 h 33"/>
                        <a:gd name="T42" fmla="*/ 13 w 33"/>
                        <a:gd name="T43" fmla="*/ 26 h 33"/>
                        <a:gd name="T44" fmla="*/ 6 w 33"/>
                        <a:gd name="T45" fmla="*/ 19 h 33"/>
                        <a:gd name="T46" fmla="*/ 13 w 33"/>
                        <a:gd name="T47" fmla="*/ 19 h 33"/>
                        <a:gd name="T48" fmla="*/ 19 w 33"/>
                        <a:gd name="T49" fmla="*/ 19 h 33"/>
                        <a:gd name="T50" fmla="*/ 26 w 33"/>
                        <a:gd name="T51" fmla="*/ 19 h 33"/>
                        <a:gd name="T52" fmla="*/ 32 w 33"/>
                        <a:gd name="T53" fmla="*/ 19 h 33"/>
                        <a:gd name="T54" fmla="*/ 26 w 33"/>
                        <a:gd name="T55" fmla="*/ 19 h 33"/>
                        <a:gd name="T56" fmla="*/ 26 w 33"/>
                        <a:gd name="T57" fmla="*/ 13 h 33"/>
                        <a:gd name="T58" fmla="*/ 19 w 33"/>
                        <a:gd name="T59" fmla="*/ 19 h 33"/>
                        <a:gd name="T60" fmla="*/ 13 w 33"/>
                        <a:gd name="T61" fmla="*/ 19 h 33"/>
                        <a:gd name="T62" fmla="*/ 6 w 33"/>
                        <a:gd name="T63" fmla="*/ 19 h 33"/>
                        <a:gd name="T64" fmla="*/ 6 w 33"/>
                        <a:gd name="T65" fmla="*/ 13 h 33"/>
                        <a:gd name="T66" fmla="*/ 0 w 33"/>
                        <a:gd name="T67" fmla="*/ 13 h 33"/>
                        <a:gd name="T68" fmla="*/ 6 w 33"/>
                        <a:gd name="T69" fmla="*/ 13 h 33"/>
                        <a:gd name="T70" fmla="*/ 13 w 33"/>
                        <a:gd name="T71" fmla="*/ 19 h 33"/>
                        <a:gd name="T72" fmla="*/ 19 w 33"/>
                        <a:gd name="T73" fmla="*/ 13 h 33"/>
                        <a:gd name="T74" fmla="*/ 26 w 33"/>
                        <a:gd name="T75" fmla="*/ 13 h 33"/>
                        <a:gd name="T76" fmla="*/ 32 w 33"/>
                        <a:gd name="T77" fmla="*/ 13 h 33"/>
                        <a:gd name="T78" fmla="*/ 32 w 33"/>
                        <a:gd name="T79" fmla="*/ 6 h 33"/>
                        <a:gd name="T80" fmla="*/ 26 w 33"/>
                        <a:gd name="T81" fmla="*/ 6 h 33"/>
                        <a:gd name="T82" fmla="*/ 19 w 33"/>
                        <a:gd name="T83" fmla="*/ 6 h 33"/>
                        <a:gd name="T84" fmla="*/ 13 w 33"/>
                        <a:gd name="T85" fmla="*/ 6 h 33"/>
                        <a:gd name="T86" fmla="*/ 6 w 33"/>
                        <a:gd name="T87" fmla="*/ 6 h 33"/>
                        <a:gd name="T88" fmla="*/ 13 w 33"/>
                        <a:gd name="T89"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 h="33">
                          <a:moveTo>
                            <a:pt x="13" y="6"/>
                          </a:moveTo>
                          <a:lnTo>
                            <a:pt x="13" y="0"/>
                          </a:lnTo>
                          <a:lnTo>
                            <a:pt x="19" y="6"/>
                          </a:lnTo>
                          <a:lnTo>
                            <a:pt x="26" y="6"/>
                          </a:lnTo>
                          <a:lnTo>
                            <a:pt x="32" y="6"/>
                          </a:lnTo>
                          <a:lnTo>
                            <a:pt x="26" y="6"/>
                          </a:lnTo>
                          <a:lnTo>
                            <a:pt x="32" y="6"/>
                          </a:lnTo>
                          <a:lnTo>
                            <a:pt x="26" y="13"/>
                          </a:lnTo>
                          <a:lnTo>
                            <a:pt x="32" y="13"/>
                          </a:lnTo>
                          <a:lnTo>
                            <a:pt x="32" y="19"/>
                          </a:lnTo>
                          <a:lnTo>
                            <a:pt x="26" y="19"/>
                          </a:lnTo>
                          <a:lnTo>
                            <a:pt x="26" y="26"/>
                          </a:lnTo>
                          <a:lnTo>
                            <a:pt x="6" y="32"/>
                          </a:lnTo>
                          <a:lnTo>
                            <a:pt x="0" y="26"/>
                          </a:lnTo>
                          <a:lnTo>
                            <a:pt x="6" y="26"/>
                          </a:lnTo>
                          <a:lnTo>
                            <a:pt x="13" y="26"/>
                          </a:lnTo>
                          <a:lnTo>
                            <a:pt x="19" y="26"/>
                          </a:lnTo>
                          <a:lnTo>
                            <a:pt x="26" y="26"/>
                          </a:lnTo>
                          <a:lnTo>
                            <a:pt x="26" y="19"/>
                          </a:lnTo>
                          <a:lnTo>
                            <a:pt x="26" y="26"/>
                          </a:lnTo>
                          <a:lnTo>
                            <a:pt x="19" y="26"/>
                          </a:lnTo>
                          <a:lnTo>
                            <a:pt x="13" y="26"/>
                          </a:lnTo>
                          <a:lnTo>
                            <a:pt x="6" y="19"/>
                          </a:lnTo>
                          <a:lnTo>
                            <a:pt x="13" y="19"/>
                          </a:lnTo>
                          <a:lnTo>
                            <a:pt x="19" y="19"/>
                          </a:lnTo>
                          <a:lnTo>
                            <a:pt x="26" y="19"/>
                          </a:lnTo>
                          <a:lnTo>
                            <a:pt x="32" y="19"/>
                          </a:lnTo>
                          <a:lnTo>
                            <a:pt x="26" y="19"/>
                          </a:lnTo>
                          <a:lnTo>
                            <a:pt x="26" y="13"/>
                          </a:lnTo>
                          <a:lnTo>
                            <a:pt x="19" y="19"/>
                          </a:lnTo>
                          <a:lnTo>
                            <a:pt x="13" y="19"/>
                          </a:lnTo>
                          <a:lnTo>
                            <a:pt x="6" y="19"/>
                          </a:lnTo>
                          <a:lnTo>
                            <a:pt x="6" y="13"/>
                          </a:lnTo>
                          <a:lnTo>
                            <a:pt x="0" y="13"/>
                          </a:lnTo>
                          <a:lnTo>
                            <a:pt x="6" y="13"/>
                          </a:lnTo>
                          <a:lnTo>
                            <a:pt x="13" y="19"/>
                          </a:lnTo>
                          <a:lnTo>
                            <a:pt x="19" y="13"/>
                          </a:lnTo>
                          <a:lnTo>
                            <a:pt x="26" y="13"/>
                          </a:lnTo>
                          <a:lnTo>
                            <a:pt x="32" y="13"/>
                          </a:lnTo>
                          <a:lnTo>
                            <a:pt x="32" y="6"/>
                          </a:lnTo>
                          <a:lnTo>
                            <a:pt x="26" y="6"/>
                          </a:lnTo>
                          <a:lnTo>
                            <a:pt x="19" y="6"/>
                          </a:lnTo>
                          <a:lnTo>
                            <a:pt x="13" y="6"/>
                          </a:lnTo>
                          <a:lnTo>
                            <a:pt x="6" y="6"/>
                          </a:lnTo>
                          <a:lnTo>
                            <a:pt x="13" y="6"/>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87" name="Freeform 711">
                      <a:extLst>
                        <a:ext uri="{FF2B5EF4-FFF2-40B4-BE49-F238E27FC236}">
                          <a16:creationId xmlns:a16="http://schemas.microsoft.com/office/drawing/2014/main" id="{E8007AE4-50A5-B502-EDDA-170769F0A8CC}"/>
                        </a:ext>
                      </a:extLst>
                    </p:cNvPr>
                    <p:cNvSpPr>
                      <a:spLocks/>
                    </p:cNvSpPr>
                    <p:nvPr/>
                  </p:nvSpPr>
                  <p:spPr bwMode="auto">
                    <a:xfrm>
                      <a:off x="3349" y="3526"/>
                      <a:ext cx="17" cy="1"/>
                    </a:xfrm>
                    <a:custGeom>
                      <a:avLst/>
                      <a:gdLst>
                        <a:gd name="T0" fmla="*/ 16 w 17"/>
                        <a:gd name="T1" fmla="*/ 0 h 1"/>
                        <a:gd name="T2" fmla="*/ 16 w 17"/>
                        <a:gd name="T3" fmla="*/ 0 h 1"/>
                        <a:gd name="T4" fmla="*/ 11 w 17"/>
                        <a:gd name="T5" fmla="*/ 0 h 1"/>
                        <a:gd name="T6" fmla="*/ 5 w 17"/>
                        <a:gd name="T7" fmla="*/ 0 h 1"/>
                        <a:gd name="T8" fmla="*/ 0 w 17"/>
                        <a:gd name="T9" fmla="*/ 0 h 1"/>
                        <a:gd name="T10" fmla="*/ 5 w 17"/>
                        <a:gd name="T11" fmla="*/ 0 h 1"/>
                        <a:gd name="T12" fmla="*/ 5 w 17"/>
                        <a:gd name="T13" fmla="*/ 0 h 1"/>
                        <a:gd name="T14" fmla="*/ 11 w 17"/>
                        <a:gd name="T15" fmla="*/ 0 h 1"/>
                        <a:gd name="T16" fmla="*/ 11 w 17"/>
                        <a:gd name="T17" fmla="*/ 0 h 1"/>
                        <a:gd name="T18" fmla="*/ 11 w 17"/>
                        <a:gd name="T19" fmla="*/ 0 h 1"/>
                        <a:gd name="T20" fmla="*/ 16 w 17"/>
                        <a:gd name="T21" fmla="*/ 0 h 1"/>
                        <a:gd name="T22" fmla="*/ 16 w 17"/>
                        <a:gd name="T2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
                          <a:moveTo>
                            <a:pt x="16" y="0"/>
                          </a:moveTo>
                          <a:lnTo>
                            <a:pt x="16" y="0"/>
                          </a:lnTo>
                          <a:lnTo>
                            <a:pt x="11" y="0"/>
                          </a:lnTo>
                          <a:lnTo>
                            <a:pt x="5" y="0"/>
                          </a:lnTo>
                          <a:lnTo>
                            <a:pt x="0" y="0"/>
                          </a:lnTo>
                          <a:lnTo>
                            <a:pt x="5" y="0"/>
                          </a:lnTo>
                          <a:lnTo>
                            <a:pt x="5" y="0"/>
                          </a:lnTo>
                          <a:lnTo>
                            <a:pt x="11" y="0"/>
                          </a:lnTo>
                          <a:lnTo>
                            <a:pt x="11" y="0"/>
                          </a:lnTo>
                          <a:lnTo>
                            <a:pt x="11" y="0"/>
                          </a:lnTo>
                          <a:lnTo>
                            <a:pt x="16" y="0"/>
                          </a:lnTo>
                          <a:lnTo>
                            <a:pt x="16"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88" name="Freeform 712">
                      <a:extLst>
                        <a:ext uri="{FF2B5EF4-FFF2-40B4-BE49-F238E27FC236}">
                          <a16:creationId xmlns:a16="http://schemas.microsoft.com/office/drawing/2014/main" id="{A43EAF3A-1582-1959-E4FB-5B93C4446E79}"/>
                        </a:ext>
                      </a:extLst>
                    </p:cNvPr>
                    <p:cNvSpPr>
                      <a:spLocks/>
                    </p:cNvSpPr>
                    <p:nvPr/>
                  </p:nvSpPr>
                  <p:spPr bwMode="auto">
                    <a:xfrm>
                      <a:off x="3349" y="3526"/>
                      <a:ext cx="17" cy="1"/>
                    </a:xfrm>
                    <a:custGeom>
                      <a:avLst/>
                      <a:gdLst>
                        <a:gd name="T0" fmla="*/ 16 w 17"/>
                        <a:gd name="T1" fmla="*/ 0 h 1"/>
                        <a:gd name="T2" fmla="*/ 16 w 17"/>
                        <a:gd name="T3" fmla="*/ 0 h 1"/>
                        <a:gd name="T4" fmla="*/ 11 w 17"/>
                        <a:gd name="T5" fmla="*/ 0 h 1"/>
                        <a:gd name="T6" fmla="*/ 5 w 17"/>
                        <a:gd name="T7" fmla="*/ 0 h 1"/>
                        <a:gd name="T8" fmla="*/ 0 w 17"/>
                        <a:gd name="T9" fmla="*/ 0 h 1"/>
                        <a:gd name="T10" fmla="*/ 5 w 17"/>
                        <a:gd name="T11" fmla="*/ 0 h 1"/>
                        <a:gd name="T12" fmla="*/ 5 w 17"/>
                        <a:gd name="T13" fmla="*/ 0 h 1"/>
                        <a:gd name="T14" fmla="*/ 11 w 17"/>
                        <a:gd name="T15" fmla="*/ 0 h 1"/>
                        <a:gd name="T16" fmla="*/ 11 w 17"/>
                        <a:gd name="T17" fmla="*/ 0 h 1"/>
                        <a:gd name="T18" fmla="*/ 11 w 17"/>
                        <a:gd name="T19" fmla="*/ 0 h 1"/>
                        <a:gd name="T20" fmla="*/ 16 w 17"/>
                        <a:gd name="T21" fmla="*/ 0 h 1"/>
                        <a:gd name="T22" fmla="*/ 16 w 17"/>
                        <a:gd name="T2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
                          <a:moveTo>
                            <a:pt x="16" y="0"/>
                          </a:moveTo>
                          <a:lnTo>
                            <a:pt x="16" y="0"/>
                          </a:lnTo>
                          <a:lnTo>
                            <a:pt x="11" y="0"/>
                          </a:lnTo>
                          <a:lnTo>
                            <a:pt x="5" y="0"/>
                          </a:lnTo>
                          <a:lnTo>
                            <a:pt x="0" y="0"/>
                          </a:lnTo>
                          <a:lnTo>
                            <a:pt x="5" y="0"/>
                          </a:lnTo>
                          <a:lnTo>
                            <a:pt x="5" y="0"/>
                          </a:lnTo>
                          <a:lnTo>
                            <a:pt x="11" y="0"/>
                          </a:lnTo>
                          <a:lnTo>
                            <a:pt x="11" y="0"/>
                          </a:lnTo>
                          <a:lnTo>
                            <a:pt x="11" y="0"/>
                          </a:lnTo>
                          <a:lnTo>
                            <a:pt x="16" y="0"/>
                          </a:lnTo>
                          <a:lnTo>
                            <a:pt x="16"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76489" name="Group 713">
                  <a:extLst>
                    <a:ext uri="{FF2B5EF4-FFF2-40B4-BE49-F238E27FC236}">
                      <a16:creationId xmlns:a16="http://schemas.microsoft.com/office/drawing/2014/main" id="{E275C6E9-1934-CEAE-5E26-0867675AC3A5}"/>
                    </a:ext>
                  </a:extLst>
                </p:cNvPr>
                <p:cNvGrpSpPr>
                  <a:grpSpLocks/>
                </p:cNvGrpSpPr>
                <p:nvPr/>
              </p:nvGrpSpPr>
              <p:grpSpPr bwMode="auto">
                <a:xfrm>
                  <a:off x="3373" y="3566"/>
                  <a:ext cx="305" cy="97"/>
                  <a:chOff x="3373" y="3566"/>
                  <a:chExt cx="305" cy="97"/>
                </a:xfrm>
              </p:grpSpPr>
              <p:sp>
                <p:nvSpPr>
                  <p:cNvPr id="76490" name="Freeform 714">
                    <a:extLst>
                      <a:ext uri="{FF2B5EF4-FFF2-40B4-BE49-F238E27FC236}">
                        <a16:creationId xmlns:a16="http://schemas.microsoft.com/office/drawing/2014/main" id="{99961A58-F605-628D-9ED6-B5D547AC1C5D}"/>
                      </a:ext>
                    </a:extLst>
                  </p:cNvPr>
                  <p:cNvSpPr>
                    <a:spLocks/>
                  </p:cNvSpPr>
                  <p:nvPr/>
                </p:nvSpPr>
                <p:spPr bwMode="auto">
                  <a:xfrm>
                    <a:off x="3373" y="3574"/>
                    <a:ext cx="113" cy="89"/>
                  </a:xfrm>
                  <a:custGeom>
                    <a:avLst/>
                    <a:gdLst>
                      <a:gd name="T0" fmla="*/ 22 w 113"/>
                      <a:gd name="T1" fmla="*/ 0 h 89"/>
                      <a:gd name="T2" fmla="*/ 0 w 113"/>
                      <a:gd name="T3" fmla="*/ 81 h 89"/>
                      <a:gd name="T4" fmla="*/ 90 w 113"/>
                      <a:gd name="T5" fmla="*/ 88 h 89"/>
                      <a:gd name="T6" fmla="*/ 112 w 113"/>
                      <a:gd name="T7" fmla="*/ 7 h 89"/>
                      <a:gd name="T8" fmla="*/ 22 w 113"/>
                      <a:gd name="T9" fmla="*/ 0 h 89"/>
                    </a:gdLst>
                    <a:ahLst/>
                    <a:cxnLst>
                      <a:cxn ang="0">
                        <a:pos x="T0" y="T1"/>
                      </a:cxn>
                      <a:cxn ang="0">
                        <a:pos x="T2" y="T3"/>
                      </a:cxn>
                      <a:cxn ang="0">
                        <a:pos x="T4" y="T5"/>
                      </a:cxn>
                      <a:cxn ang="0">
                        <a:pos x="T6" y="T7"/>
                      </a:cxn>
                      <a:cxn ang="0">
                        <a:pos x="T8" y="T9"/>
                      </a:cxn>
                    </a:cxnLst>
                    <a:rect l="0" t="0" r="r" b="b"/>
                    <a:pathLst>
                      <a:path w="113" h="89">
                        <a:moveTo>
                          <a:pt x="22" y="0"/>
                        </a:moveTo>
                        <a:lnTo>
                          <a:pt x="0" y="81"/>
                        </a:lnTo>
                        <a:lnTo>
                          <a:pt x="90" y="88"/>
                        </a:lnTo>
                        <a:lnTo>
                          <a:pt x="112" y="7"/>
                        </a:lnTo>
                        <a:lnTo>
                          <a:pt x="22"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91" name="Freeform 715">
                    <a:extLst>
                      <a:ext uri="{FF2B5EF4-FFF2-40B4-BE49-F238E27FC236}">
                        <a16:creationId xmlns:a16="http://schemas.microsoft.com/office/drawing/2014/main" id="{675A5C9E-71E6-0100-3CAD-19ED80D7FF8E}"/>
                      </a:ext>
                    </a:extLst>
                  </p:cNvPr>
                  <p:cNvSpPr>
                    <a:spLocks/>
                  </p:cNvSpPr>
                  <p:nvPr/>
                </p:nvSpPr>
                <p:spPr bwMode="auto">
                  <a:xfrm>
                    <a:off x="3373" y="3574"/>
                    <a:ext cx="113" cy="89"/>
                  </a:xfrm>
                  <a:custGeom>
                    <a:avLst/>
                    <a:gdLst>
                      <a:gd name="T0" fmla="*/ 22 w 113"/>
                      <a:gd name="T1" fmla="*/ 0 h 89"/>
                      <a:gd name="T2" fmla="*/ 0 w 113"/>
                      <a:gd name="T3" fmla="*/ 81 h 89"/>
                      <a:gd name="T4" fmla="*/ 90 w 113"/>
                      <a:gd name="T5" fmla="*/ 88 h 89"/>
                      <a:gd name="T6" fmla="*/ 112 w 113"/>
                      <a:gd name="T7" fmla="*/ 7 h 89"/>
                      <a:gd name="T8" fmla="*/ 22 w 113"/>
                      <a:gd name="T9" fmla="*/ 0 h 89"/>
                    </a:gdLst>
                    <a:ahLst/>
                    <a:cxnLst>
                      <a:cxn ang="0">
                        <a:pos x="T0" y="T1"/>
                      </a:cxn>
                      <a:cxn ang="0">
                        <a:pos x="T2" y="T3"/>
                      </a:cxn>
                      <a:cxn ang="0">
                        <a:pos x="T4" y="T5"/>
                      </a:cxn>
                      <a:cxn ang="0">
                        <a:pos x="T6" y="T7"/>
                      </a:cxn>
                      <a:cxn ang="0">
                        <a:pos x="T8" y="T9"/>
                      </a:cxn>
                    </a:cxnLst>
                    <a:rect l="0" t="0" r="r" b="b"/>
                    <a:pathLst>
                      <a:path w="113" h="89">
                        <a:moveTo>
                          <a:pt x="22" y="0"/>
                        </a:moveTo>
                        <a:lnTo>
                          <a:pt x="0" y="81"/>
                        </a:lnTo>
                        <a:lnTo>
                          <a:pt x="90" y="88"/>
                        </a:lnTo>
                        <a:lnTo>
                          <a:pt x="112" y="7"/>
                        </a:lnTo>
                        <a:lnTo>
                          <a:pt x="22"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92" name="Freeform 716">
                    <a:extLst>
                      <a:ext uri="{FF2B5EF4-FFF2-40B4-BE49-F238E27FC236}">
                        <a16:creationId xmlns:a16="http://schemas.microsoft.com/office/drawing/2014/main" id="{C02899BB-2262-61E7-96EE-46E8B7D9911F}"/>
                      </a:ext>
                    </a:extLst>
                  </p:cNvPr>
                  <p:cNvSpPr>
                    <a:spLocks/>
                  </p:cNvSpPr>
                  <p:nvPr/>
                </p:nvSpPr>
                <p:spPr bwMode="auto">
                  <a:xfrm>
                    <a:off x="3429" y="3566"/>
                    <a:ext cx="129" cy="73"/>
                  </a:xfrm>
                  <a:custGeom>
                    <a:avLst/>
                    <a:gdLst>
                      <a:gd name="T0" fmla="*/ 0 w 129"/>
                      <a:gd name="T1" fmla="*/ 14 h 73"/>
                      <a:gd name="T2" fmla="*/ 38 w 129"/>
                      <a:gd name="T3" fmla="*/ 72 h 73"/>
                      <a:gd name="T4" fmla="*/ 128 w 129"/>
                      <a:gd name="T5" fmla="*/ 43 h 73"/>
                      <a:gd name="T6" fmla="*/ 83 w 129"/>
                      <a:gd name="T7" fmla="*/ 0 h 73"/>
                      <a:gd name="T8" fmla="*/ 0 w 129"/>
                      <a:gd name="T9" fmla="*/ 14 h 73"/>
                    </a:gdLst>
                    <a:ahLst/>
                    <a:cxnLst>
                      <a:cxn ang="0">
                        <a:pos x="T0" y="T1"/>
                      </a:cxn>
                      <a:cxn ang="0">
                        <a:pos x="T2" y="T3"/>
                      </a:cxn>
                      <a:cxn ang="0">
                        <a:pos x="T4" y="T5"/>
                      </a:cxn>
                      <a:cxn ang="0">
                        <a:pos x="T6" y="T7"/>
                      </a:cxn>
                      <a:cxn ang="0">
                        <a:pos x="T8" y="T9"/>
                      </a:cxn>
                    </a:cxnLst>
                    <a:rect l="0" t="0" r="r" b="b"/>
                    <a:pathLst>
                      <a:path w="129" h="73">
                        <a:moveTo>
                          <a:pt x="0" y="14"/>
                        </a:moveTo>
                        <a:lnTo>
                          <a:pt x="38" y="72"/>
                        </a:lnTo>
                        <a:lnTo>
                          <a:pt x="128" y="43"/>
                        </a:lnTo>
                        <a:lnTo>
                          <a:pt x="83" y="0"/>
                        </a:lnTo>
                        <a:lnTo>
                          <a:pt x="0" y="14"/>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93" name="Freeform 717">
                    <a:extLst>
                      <a:ext uri="{FF2B5EF4-FFF2-40B4-BE49-F238E27FC236}">
                        <a16:creationId xmlns:a16="http://schemas.microsoft.com/office/drawing/2014/main" id="{36561427-38E3-05AE-2397-A8C0F96938EF}"/>
                      </a:ext>
                    </a:extLst>
                  </p:cNvPr>
                  <p:cNvSpPr>
                    <a:spLocks/>
                  </p:cNvSpPr>
                  <p:nvPr/>
                </p:nvSpPr>
                <p:spPr bwMode="auto">
                  <a:xfrm>
                    <a:off x="3429" y="3566"/>
                    <a:ext cx="129" cy="73"/>
                  </a:xfrm>
                  <a:custGeom>
                    <a:avLst/>
                    <a:gdLst>
                      <a:gd name="T0" fmla="*/ 0 w 129"/>
                      <a:gd name="T1" fmla="*/ 14 h 73"/>
                      <a:gd name="T2" fmla="*/ 38 w 129"/>
                      <a:gd name="T3" fmla="*/ 72 h 73"/>
                      <a:gd name="T4" fmla="*/ 128 w 129"/>
                      <a:gd name="T5" fmla="*/ 43 h 73"/>
                      <a:gd name="T6" fmla="*/ 83 w 129"/>
                      <a:gd name="T7" fmla="*/ 0 h 73"/>
                      <a:gd name="T8" fmla="*/ 0 w 129"/>
                      <a:gd name="T9" fmla="*/ 14 h 73"/>
                    </a:gdLst>
                    <a:ahLst/>
                    <a:cxnLst>
                      <a:cxn ang="0">
                        <a:pos x="T0" y="T1"/>
                      </a:cxn>
                      <a:cxn ang="0">
                        <a:pos x="T2" y="T3"/>
                      </a:cxn>
                      <a:cxn ang="0">
                        <a:pos x="T4" y="T5"/>
                      </a:cxn>
                      <a:cxn ang="0">
                        <a:pos x="T6" y="T7"/>
                      </a:cxn>
                      <a:cxn ang="0">
                        <a:pos x="T8" y="T9"/>
                      </a:cxn>
                    </a:cxnLst>
                    <a:rect l="0" t="0" r="r" b="b"/>
                    <a:pathLst>
                      <a:path w="129" h="73">
                        <a:moveTo>
                          <a:pt x="0" y="14"/>
                        </a:moveTo>
                        <a:lnTo>
                          <a:pt x="38" y="72"/>
                        </a:lnTo>
                        <a:lnTo>
                          <a:pt x="128" y="43"/>
                        </a:lnTo>
                        <a:lnTo>
                          <a:pt x="83" y="0"/>
                        </a:lnTo>
                        <a:lnTo>
                          <a:pt x="0" y="14"/>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94" name="Freeform 718">
                    <a:extLst>
                      <a:ext uri="{FF2B5EF4-FFF2-40B4-BE49-F238E27FC236}">
                        <a16:creationId xmlns:a16="http://schemas.microsoft.com/office/drawing/2014/main" id="{434A4520-7E9B-34AF-5770-7381F40C27A9}"/>
                      </a:ext>
                    </a:extLst>
                  </p:cNvPr>
                  <p:cNvSpPr>
                    <a:spLocks/>
                  </p:cNvSpPr>
                  <p:nvPr/>
                </p:nvSpPr>
                <p:spPr bwMode="auto">
                  <a:xfrm>
                    <a:off x="3525" y="3566"/>
                    <a:ext cx="153" cy="65"/>
                  </a:xfrm>
                  <a:custGeom>
                    <a:avLst/>
                    <a:gdLst>
                      <a:gd name="T0" fmla="*/ 0 w 153"/>
                      <a:gd name="T1" fmla="*/ 14 h 65"/>
                      <a:gd name="T2" fmla="*/ 106 w 153"/>
                      <a:gd name="T3" fmla="*/ 0 h 65"/>
                      <a:gd name="T4" fmla="*/ 152 w 153"/>
                      <a:gd name="T5" fmla="*/ 43 h 65"/>
                      <a:gd name="T6" fmla="*/ 30 w 153"/>
                      <a:gd name="T7" fmla="*/ 64 h 65"/>
                      <a:gd name="T8" fmla="*/ 0 w 153"/>
                      <a:gd name="T9" fmla="*/ 14 h 65"/>
                    </a:gdLst>
                    <a:ahLst/>
                    <a:cxnLst>
                      <a:cxn ang="0">
                        <a:pos x="T0" y="T1"/>
                      </a:cxn>
                      <a:cxn ang="0">
                        <a:pos x="T2" y="T3"/>
                      </a:cxn>
                      <a:cxn ang="0">
                        <a:pos x="T4" y="T5"/>
                      </a:cxn>
                      <a:cxn ang="0">
                        <a:pos x="T6" y="T7"/>
                      </a:cxn>
                      <a:cxn ang="0">
                        <a:pos x="T8" y="T9"/>
                      </a:cxn>
                    </a:cxnLst>
                    <a:rect l="0" t="0" r="r" b="b"/>
                    <a:pathLst>
                      <a:path w="153" h="65">
                        <a:moveTo>
                          <a:pt x="0" y="14"/>
                        </a:moveTo>
                        <a:lnTo>
                          <a:pt x="106" y="0"/>
                        </a:lnTo>
                        <a:lnTo>
                          <a:pt x="152" y="43"/>
                        </a:lnTo>
                        <a:lnTo>
                          <a:pt x="30" y="64"/>
                        </a:lnTo>
                        <a:lnTo>
                          <a:pt x="0" y="14"/>
                        </a:lnTo>
                      </a:path>
                    </a:pathLst>
                  </a:custGeom>
                  <a:solidFill>
                    <a:srgbClr val="DFDFD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95" name="Freeform 719">
                    <a:extLst>
                      <a:ext uri="{FF2B5EF4-FFF2-40B4-BE49-F238E27FC236}">
                        <a16:creationId xmlns:a16="http://schemas.microsoft.com/office/drawing/2014/main" id="{9B25131E-2C71-3457-F4FD-3941CFEEC066}"/>
                      </a:ext>
                    </a:extLst>
                  </p:cNvPr>
                  <p:cNvSpPr>
                    <a:spLocks/>
                  </p:cNvSpPr>
                  <p:nvPr/>
                </p:nvSpPr>
                <p:spPr bwMode="auto">
                  <a:xfrm>
                    <a:off x="3525" y="3566"/>
                    <a:ext cx="153" cy="65"/>
                  </a:xfrm>
                  <a:custGeom>
                    <a:avLst/>
                    <a:gdLst>
                      <a:gd name="T0" fmla="*/ 0 w 153"/>
                      <a:gd name="T1" fmla="*/ 14 h 65"/>
                      <a:gd name="T2" fmla="*/ 106 w 153"/>
                      <a:gd name="T3" fmla="*/ 0 h 65"/>
                      <a:gd name="T4" fmla="*/ 152 w 153"/>
                      <a:gd name="T5" fmla="*/ 43 h 65"/>
                      <a:gd name="T6" fmla="*/ 30 w 153"/>
                      <a:gd name="T7" fmla="*/ 64 h 65"/>
                      <a:gd name="T8" fmla="*/ 0 w 153"/>
                      <a:gd name="T9" fmla="*/ 14 h 65"/>
                    </a:gdLst>
                    <a:ahLst/>
                    <a:cxnLst>
                      <a:cxn ang="0">
                        <a:pos x="T0" y="T1"/>
                      </a:cxn>
                      <a:cxn ang="0">
                        <a:pos x="T2" y="T3"/>
                      </a:cxn>
                      <a:cxn ang="0">
                        <a:pos x="T4" y="T5"/>
                      </a:cxn>
                      <a:cxn ang="0">
                        <a:pos x="T6" y="T7"/>
                      </a:cxn>
                      <a:cxn ang="0">
                        <a:pos x="T8" y="T9"/>
                      </a:cxn>
                    </a:cxnLst>
                    <a:rect l="0" t="0" r="r" b="b"/>
                    <a:pathLst>
                      <a:path w="153" h="65">
                        <a:moveTo>
                          <a:pt x="0" y="14"/>
                        </a:moveTo>
                        <a:lnTo>
                          <a:pt x="106" y="0"/>
                        </a:lnTo>
                        <a:lnTo>
                          <a:pt x="152" y="43"/>
                        </a:lnTo>
                        <a:lnTo>
                          <a:pt x="30" y="64"/>
                        </a:lnTo>
                        <a:lnTo>
                          <a:pt x="0" y="14"/>
                        </a:lnTo>
                      </a:path>
                    </a:pathLst>
                  </a:custGeom>
                  <a:solidFill>
                    <a:srgbClr val="DFDFD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496" name="Group 720">
                  <a:extLst>
                    <a:ext uri="{FF2B5EF4-FFF2-40B4-BE49-F238E27FC236}">
                      <a16:creationId xmlns:a16="http://schemas.microsoft.com/office/drawing/2014/main" id="{B8127AEB-78BC-6FF8-3AF3-9E481798BD91}"/>
                    </a:ext>
                  </a:extLst>
                </p:cNvPr>
                <p:cNvGrpSpPr>
                  <a:grpSpLocks/>
                </p:cNvGrpSpPr>
                <p:nvPr/>
              </p:nvGrpSpPr>
              <p:grpSpPr bwMode="auto">
                <a:xfrm>
                  <a:off x="3557" y="3254"/>
                  <a:ext cx="321" cy="321"/>
                  <a:chOff x="3557" y="3254"/>
                  <a:chExt cx="321" cy="321"/>
                </a:xfrm>
              </p:grpSpPr>
              <p:grpSp>
                <p:nvGrpSpPr>
                  <p:cNvPr id="76497" name="Group 721">
                    <a:extLst>
                      <a:ext uri="{FF2B5EF4-FFF2-40B4-BE49-F238E27FC236}">
                        <a16:creationId xmlns:a16="http://schemas.microsoft.com/office/drawing/2014/main" id="{7D503741-9C9E-496E-84EF-B80AE0E708DD}"/>
                      </a:ext>
                    </a:extLst>
                  </p:cNvPr>
                  <p:cNvGrpSpPr>
                    <a:grpSpLocks/>
                  </p:cNvGrpSpPr>
                  <p:nvPr/>
                </p:nvGrpSpPr>
                <p:grpSpPr bwMode="auto">
                  <a:xfrm>
                    <a:off x="3605" y="3254"/>
                    <a:ext cx="273" cy="313"/>
                    <a:chOff x="3605" y="3254"/>
                    <a:chExt cx="273" cy="313"/>
                  </a:xfrm>
                </p:grpSpPr>
                <p:sp>
                  <p:nvSpPr>
                    <p:cNvPr id="76498" name="Freeform 722">
                      <a:extLst>
                        <a:ext uri="{FF2B5EF4-FFF2-40B4-BE49-F238E27FC236}">
                          <a16:creationId xmlns:a16="http://schemas.microsoft.com/office/drawing/2014/main" id="{D2F3F2FD-1853-B1FB-28E9-A30803FE3A1A}"/>
                        </a:ext>
                      </a:extLst>
                    </p:cNvPr>
                    <p:cNvSpPr>
                      <a:spLocks/>
                    </p:cNvSpPr>
                    <p:nvPr/>
                  </p:nvSpPr>
                  <p:spPr bwMode="auto">
                    <a:xfrm>
                      <a:off x="3605" y="3374"/>
                      <a:ext cx="273" cy="193"/>
                    </a:xfrm>
                    <a:custGeom>
                      <a:avLst/>
                      <a:gdLst>
                        <a:gd name="T0" fmla="*/ 163 w 273"/>
                        <a:gd name="T1" fmla="*/ 0 h 193"/>
                        <a:gd name="T2" fmla="*/ 179 w 273"/>
                        <a:gd name="T3" fmla="*/ 0 h 193"/>
                        <a:gd name="T4" fmla="*/ 187 w 273"/>
                        <a:gd name="T5" fmla="*/ 0 h 193"/>
                        <a:gd name="T6" fmla="*/ 194 w 273"/>
                        <a:gd name="T7" fmla="*/ 0 h 193"/>
                        <a:gd name="T8" fmla="*/ 210 w 273"/>
                        <a:gd name="T9" fmla="*/ 15 h 193"/>
                        <a:gd name="T10" fmla="*/ 225 w 273"/>
                        <a:gd name="T11" fmla="*/ 23 h 193"/>
                        <a:gd name="T12" fmla="*/ 233 w 273"/>
                        <a:gd name="T13" fmla="*/ 38 h 193"/>
                        <a:gd name="T14" fmla="*/ 249 w 273"/>
                        <a:gd name="T15" fmla="*/ 54 h 193"/>
                        <a:gd name="T16" fmla="*/ 249 w 273"/>
                        <a:gd name="T17" fmla="*/ 69 h 193"/>
                        <a:gd name="T18" fmla="*/ 256 w 273"/>
                        <a:gd name="T19" fmla="*/ 69 h 193"/>
                        <a:gd name="T20" fmla="*/ 256 w 273"/>
                        <a:gd name="T21" fmla="*/ 92 h 193"/>
                        <a:gd name="T22" fmla="*/ 264 w 273"/>
                        <a:gd name="T23" fmla="*/ 123 h 193"/>
                        <a:gd name="T24" fmla="*/ 272 w 273"/>
                        <a:gd name="T25" fmla="*/ 138 h 193"/>
                        <a:gd name="T26" fmla="*/ 272 w 273"/>
                        <a:gd name="T27" fmla="*/ 161 h 193"/>
                        <a:gd name="T28" fmla="*/ 272 w 273"/>
                        <a:gd name="T29" fmla="*/ 184 h 193"/>
                        <a:gd name="T30" fmla="*/ 218 w 273"/>
                        <a:gd name="T31" fmla="*/ 184 h 193"/>
                        <a:gd name="T32" fmla="*/ 179 w 273"/>
                        <a:gd name="T33" fmla="*/ 192 h 193"/>
                        <a:gd name="T34" fmla="*/ 148 w 273"/>
                        <a:gd name="T35" fmla="*/ 192 h 193"/>
                        <a:gd name="T36" fmla="*/ 70 w 273"/>
                        <a:gd name="T37" fmla="*/ 184 h 193"/>
                        <a:gd name="T38" fmla="*/ 39 w 273"/>
                        <a:gd name="T39" fmla="*/ 184 h 193"/>
                        <a:gd name="T40" fmla="*/ 16 w 273"/>
                        <a:gd name="T41" fmla="*/ 184 h 193"/>
                        <a:gd name="T42" fmla="*/ 16 w 273"/>
                        <a:gd name="T43" fmla="*/ 177 h 193"/>
                        <a:gd name="T44" fmla="*/ 8 w 273"/>
                        <a:gd name="T45" fmla="*/ 169 h 193"/>
                        <a:gd name="T46" fmla="*/ 0 w 273"/>
                        <a:gd name="T47" fmla="*/ 161 h 193"/>
                        <a:gd name="T48" fmla="*/ 0 w 273"/>
                        <a:gd name="T49" fmla="*/ 154 h 193"/>
                        <a:gd name="T50" fmla="*/ 31 w 273"/>
                        <a:gd name="T51" fmla="*/ 146 h 193"/>
                        <a:gd name="T52" fmla="*/ 54 w 273"/>
                        <a:gd name="T53" fmla="*/ 131 h 193"/>
                        <a:gd name="T54" fmla="*/ 70 w 273"/>
                        <a:gd name="T55" fmla="*/ 131 h 193"/>
                        <a:gd name="T56" fmla="*/ 78 w 273"/>
                        <a:gd name="T57" fmla="*/ 123 h 193"/>
                        <a:gd name="T58" fmla="*/ 85 w 273"/>
                        <a:gd name="T59" fmla="*/ 115 h 193"/>
                        <a:gd name="T60" fmla="*/ 85 w 273"/>
                        <a:gd name="T61" fmla="*/ 108 h 193"/>
                        <a:gd name="T62" fmla="*/ 93 w 273"/>
                        <a:gd name="T63" fmla="*/ 100 h 193"/>
                        <a:gd name="T64" fmla="*/ 93 w 273"/>
                        <a:gd name="T65" fmla="*/ 92 h 193"/>
                        <a:gd name="T66" fmla="*/ 93 w 273"/>
                        <a:gd name="T67" fmla="*/ 84 h 193"/>
                        <a:gd name="T68" fmla="*/ 93 w 273"/>
                        <a:gd name="T69" fmla="*/ 77 h 193"/>
                        <a:gd name="T70" fmla="*/ 93 w 273"/>
                        <a:gd name="T71" fmla="*/ 61 h 193"/>
                        <a:gd name="T72" fmla="*/ 101 w 273"/>
                        <a:gd name="T73" fmla="*/ 54 h 193"/>
                        <a:gd name="T74" fmla="*/ 101 w 273"/>
                        <a:gd name="T75" fmla="*/ 46 h 193"/>
                        <a:gd name="T76" fmla="*/ 124 w 273"/>
                        <a:gd name="T77" fmla="*/ 23 h 193"/>
                        <a:gd name="T78" fmla="*/ 124 w 273"/>
                        <a:gd name="T79" fmla="*/ 31 h 193"/>
                        <a:gd name="T80" fmla="*/ 163 w 273"/>
                        <a:gd name="T81"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3" h="193">
                          <a:moveTo>
                            <a:pt x="163" y="0"/>
                          </a:moveTo>
                          <a:lnTo>
                            <a:pt x="179" y="0"/>
                          </a:lnTo>
                          <a:lnTo>
                            <a:pt x="187" y="0"/>
                          </a:lnTo>
                          <a:lnTo>
                            <a:pt x="194" y="0"/>
                          </a:lnTo>
                          <a:lnTo>
                            <a:pt x="210" y="15"/>
                          </a:lnTo>
                          <a:lnTo>
                            <a:pt x="225" y="23"/>
                          </a:lnTo>
                          <a:lnTo>
                            <a:pt x="233" y="38"/>
                          </a:lnTo>
                          <a:lnTo>
                            <a:pt x="249" y="54"/>
                          </a:lnTo>
                          <a:lnTo>
                            <a:pt x="249" y="69"/>
                          </a:lnTo>
                          <a:lnTo>
                            <a:pt x="256" y="69"/>
                          </a:lnTo>
                          <a:lnTo>
                            <a:pt x="256" y="92"/>
                          </a:lnTo>
                          <a:lnTo>
                            <a:pt x="264" y="123"/>
                          </a:lnTo>
                          <a:lnTo>
                            <a:pt x="272" y="138"/>
                          </a:lnTo>
                          <a:lnTo>
                            <a:pt x="272" y="161"/>
                          </a:lnTo>
                          <a:lnTo>
                            <a:pt x="272" y="184"/>
                          </a:lnTo>
                          <a:lnTo>
                            <a:pt x="218" y="184"/>
                          </a:lnTo>
                          <a:lnTo>
                            <a:pt x="179" y="192"/>
                          </a:lnTo>
                          <a:lnTo>
                            <a:pt x="148" y="192"/>
                          </a:lnTo>
                          <a:lnTo>
                            <a:pt x="70" y="184"/>
                          </a:lnTo>
                          <a:lnTo>
                            <a:pt x="39" y="184"/>
                          </a:lnTo>
                          <a:lnTo>
                            <a:pt x="16" y="184"/>
                          </a:lnTo>
                          <a:lnTo>
                            <a:pt x="16" y="177"/>
                          </a:lnTo>
                          <a:lnTo>
                            <a:pt x="8" y="169"/>
                          </a:lnTo>
                          <a:lnTo>
                            <a:pt x="0" y="161"/>
                          </a:lnTo>
                          <a:lnTo>
                            <a:pt x="0" y="154"/>
                          </a:lnTo>
                          <a:lnTo>
                            <a:pt x="31" y="146"/>
                          </a:lnTo>
                          <a:lnTo>
                            <a:pt x="54" y="131"/>
                          </a:lnTo>
                          <a:lnTo>
                            <a:pt x="70" y="131"/>
                          </a:lnTo>
                          <a:lnTo>
                            <a:pt x="78" y="123"/>
                          </a:lnTo>
                          <a:lnTo>
                            <a:pt x="85" y="115"/>
                          </a:lnTo>
                          <a:lnTo>
                            <a:pt x="85" y="108"/>
                          </a:lnTo>
                          <a:lnTo>
                            <a:pt x="93" y="100"/>
                          </a:lnTo>
                          <a:lnTo>
                            <a:pt x="93" y="92"/>
                          </a:lnTo>
                          <a:lnTo>
                            <a:pt x="93" y="84"/>
                          </a:lnTo>
                          <a:lnTo>
                            <a:pt x="93" y="77"/>
                          </a:lnTo>
                          <a:lnTo>
                            <a:pt x="93" y="61"/>
                          </a:lnTo>
                          <a:lnTo>
                            <a:pt x="101" y="54"/>
                          </a:lnTo>
                          <a:lnTo>
                            <a:pt x="101" y="46"/>
                          </a:lnTo>
                          <a:lnTo>
                            <a:pt x="124" y="23"/>
                          </a:lnTo>
                          <a:lnTo>
                            <a:pt x="124" y="31"/>
                          </a:lnTo>
                          <a:lnTo>
                            <a:pt x="163"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499" name="Freeform 723">
                      <a:extLst>
                        <a:ext uri="{FF2B5EF4-FFF2-40B4-BE49-F238E27FC236}">
                          <a16:creationId xmlns:a16="http://schemas.microsoft.com/office/drawing/2014/main" id="{5A7C998F-E95E-359C-4272-781F3CB61C01}"/>
                        </a:ext>
                      </a:extLst>
                    </p:cNvPr>
                    <p:cNvSpPr>
                      <a:spLocks/>
                    </p:cNvSpPr>
                    <p:nvPr/>
                  </p:nvSpPr>
                  <p:spPr bwMode="auto">
                    <a:xfrm>
                      <a:off x="3605" y="3374"/>
                      <a:ext cx="273" cy="193"/>
                    </a:xfrm>
                    <a:custGeom>
                      <a:avLst/>
                      <a:gdLst>
                        <a:gd name="T0" fmla="*/ 163 w 273"/>
                        <a:gd name="T1" fmla="*/ 0 h 193"/>
                        <a:gd name="T2" fmla="*/ 179 w 273"/>
                        <a:gd name="T3" fmla="*/ 0 h 193"/>
                        <a:gd name="T4" fmla="*/ 187 w 273"/>
                        <a:gd name="T5" fmla="*/ 0 h 193"/>
                        <a:gd name="T6" fmla="*/ 194 w 273"/>
                        <a:gd name="T7" fmla="*/ 0 h 193"/>
                        <a:gd name="T8" fmla="*/ 210 w 273"/>
                        <a:gd name="T9" fmla="*/ 15 h 193"/>
                        <a:gd name="T10" fmla="*/ 225 w 273"/>
                        <a:gd name="T11" fmla="*/ 23 h 193"/>
                        <a:gd name="T12" fmla="*/ 233 w 273"/>
                        <a:gd name="T13" fmla="*/ 38 h 193"/>
                        <a:gd name="T14" fmla="*/ 249 w 273"/>
                        <a:gd name="T15" fmla="*/ 54 h 193"/>
                        <a:gd name="T16" fmla="*/ 249 w 273"/>
                        <a:gd name="T17" fmla="*/ 69 h 193"/>
                        <a:gd name="T18" fmla="*/ 256 w 273"/>
                        <a:gd name="T19" fmla="*/ 69 h 193"/>
                        <a:gd name="T20" fmla="*/ 256 w 273"/>
                        <a:gd name="T21" fmla="*/ 92 h 193"/>
                        <a:gd name="T22" fmla="*/ 264 w 273"/>
                        <a:gd name="T23" fmla="*/ 123 h 193"/>
                        <a:gd name="T24" fmla="*/ 272 w 273"/>
                        <a:gd name="T25" fmla="*/ 138 h 193"/>
                        <a:gd name="T26" fmla="*/ 272 w 273"/>
                        <a:gd name="T27" fmla="*/ 161 h 193"/>
                        <a:gd name="T28" fmla="*/ 272 w 273"/>
                        <a:gd name="T29" fmla="*/ 184 h 193"/>
                        <a:gd name="T30" fmla="*/ 218 w 273"/>
                        <a:gd name="T31" fmla="*/ 184 h 193"/>
                        <a:gd name="T32" fmla="*/ 179 w 273"/>
                        <a:gd name="T33" fmla="*/ 192 h 193"/>
                        <a:gd name="T34" fmla="*/ 148 w 273"/>
                        <a:gd name="T35" fmla="*/ 192 h 193"/>
                        <a:gd name="T36" fmla="*/ 70 w 273"/>
                        <a:gd name="T37" fmla="*/ 184 h 193"/>
                        <a:gd name="T38" fmla="*/ 39 w 273"/>
                        <a:gd name="T39" fmla="*/ 184 h 193"/>
                        <a:gd name="T40" fmla="*/ 16 w 273"/>
                        <a:gd name="T41" fmla="*/ 184 h 193"/>
                        <a:gd name="T42" fmla="*/ 16 w 273"/>
                        <a:gd name="T43" fmla="*/ 177 h 193"/>
                        <a:gd name="T44" fmla="*/ 8 w 273"/>
                        <a:gd name="T45" fmla="*/ 169 h 193"/>
                        <a:gd name="T46" fmla="*/ 0 w 273"/>
                        <a:gd name="T47" fmla="*/ 161 h 193"/>
                        <a:gd name="T48" fmla="*/ 0 w 273"/>
                        <a:gd name="T49" fmla="*/ 154 h 193"/>
                        <a:gd name="T50" fmla="*/ 31 w 273"/>
                        <a:gd name="T51" fmla="*/ 146 h 193"/>
                        <a:gd name="T52" fmla="*/ 54 w 273"/>
                        <a:gd name="T53" fmla="*/ 131 h 193"/>
                        <a:gd name="T54" fmla="*/ 70 w 273"/>
                        <a:gd name="T55" fmla="*/ 131 h 193"/>
                        <a:gd name="T56" fmla="*/ 78 w 273"/>
                        <a:gd name="T57" fmla="*/ 123 h 193"/>
                        <a:gd name="T58" fmla="*/ 85 w 273"/>
                        <a:gd name="T59" fmla="*/ 115 h 193"/>
                        <a:gd name="T60" fmla="*/ 85 w 273"/>
                        <a:gd name="T61" fmla="*/ 108 h 193"/>
                        <a:gd name="T62" fmla="*/ 93 w 273"/>
                        <a:gd name="T63" fmla="*/ 100 h 193"/>
                        <a:gd name="T64" fmla="*/ 93 w 273"/>
                        <a:gd name="T65" fmla="*/ 92 h 193"/>
                        <a:gd name="T66" fmla="*/ 93 w 273"/>
                        <a:gd name="T67" fmla="*/ 84 h 193"/>
                        <a:gd name="T68" fmla="*/ 93 w 273"/>
                        <a:gd name="T69" fmla="*/ 77 h 193"/>
                        <a:gd name="T70" fmla="*/ 93 w 273"/>
                        <a:gd name="T71" fmla="*/ 61 h 193"/>
                        <a:gd name="T72" fmla="*/ 101 w 273"/>
                        <a:gd name="T73" fmla="*/ 54 h 193"/>
                        <a:gd name="T74" fmla="*/ 101 w 273"/>
                        <a:gd name="T75" fmla="*/ 46 h 193"/>
                        <a:gd name="T76" fmla="*/ 124 w 273"/>
                        <a:gd name="T77" fmla="*/ 23 h 193"/>
                        <a:gd name="T78" fmla="*/ 124 w 273"/>
                        <a:gd name="T79" fmla="*/ 31 h 193"/>
                        <a:gd name="T80" fmla="*/ 163 w 273"/>
                        <a:gd name="T81"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3" h="193">
                          <a:moveTo>
                            <a:pt x="163" y="0"/>
                          </a:moveTo>
                          <a:lnTo>
                            <a:pt x="179" y="0"/>
                          </a:lnTo>
                          <a:lnTo>
                            <a:pt x="187" y="0"/>
                          </a:lnTo>
                          <a:lnTo>
                            <a:pt x="194" y="0"/>
                          </a:lnTo>
                          <a:lnTo>
                            <a:pt x="210" y="15"/>
                          </a:lnTo>
                          <a:lnTo>
                            <a:pt x="225" y="23"/>
                          </a:lnTo>
                          <a:lnTo>
                            <a:pt x="233" y="38"/>
                          </a:lnTo>
                          <a:lnTo>
                            <a:pt x="249" y="54"/>
                          </a:lnTo>
                          <a:lnTo>
                            <a:pt x="249" y="69"/>
                          </a:lnTo>
                          <a:lnTo>
                            <a:pt x="256" y="69"/>
                          </a:lnTo>
                          <a:lnTo>
                            <a:pt x="256" y="92"/>
                          </a:lnTo>
                          <a:lnTo>
                            <a:pt x="264" y="123"/>
                          </a:lnTo>
                          <a:lnTo>
                            <a:pt x="272" y="138"/>
                          </a:lnTo>
                          <a:lnTo>
                            <a:pt x="272" y="161"/>
                          </a:lnTo>
                          <a:lnTo>
                            <a:pt x="272" y="184"/>
                          </a:lnTo>
                          <a:lnTo>
                            <a:pt x="218" y="184"/>
                          </a:lnTo>
                          <a:lnTo>
                            <a:pt x="179" y="192"/>
                          </a:lnTo>
                          <a:lnTo>
                            <a:pt x="148" y="192"/>
                          </a:lnTo>
                          <a:lnTo>
                            <a:pt x="70" y="184"/>
                          </a:lnTo>
                          <a:lnTo>
                            <a:pt x="39" y="184"/>
                          </a:lnTo>
                          <a:lnTo>
                            <a:pt x="16" y="184"/>
                          </a:lnTo>
                          <a:lnTo>
                            <a:pt x="16" y="177"/>
                          </a:lnTo>
                          <a:lnTo>
                            <a:pt x="8" y="169"/>
                          </a:lnTo>
                          <a:lnTo>
                            <a:pt x="0" y="161"/>
                          </a:lnTo>
                          <a:lnTo>
                            <a:pt x="0" y="154"/>
                          </a:lnTo>
                          <a:lnTo>
                            <a:pt x="31" y="146"/>
                          </a:lnTo>
                          <a:lnTo>
                            <a:pt x="54" y="131"/>
                          </a:lnTo>
                          <a:lnTo>
                            <a:pt x="70" y="131"/>
                          </a:lnTo>
                          <a:lnTo>
                            <a:pt x="78" y="123"/>
                          </a:lnTo>
                          <a:lnTo>
                            <a:pt x="85" y="115"/>
                          </a:lnTo>
                          <a:lnTo>
                            <a:pt x="85" y="108"/>
                          </a:lnTo>
                          <a:lnTo>
                            <a:pt x="93" y="100"/>
                          </a:lnTo>
                          <a:lnTo>
                            <a:pt x="93" y="92"/>
                          </a:lnTo>
                          <a:lnTo>
                            <a:pt x="93" y="84"/>
                          </a:lnTo>
                          <a:lnTo>
                            <a:pt x="93" y="77"/>
                          </a:lnTo>
                          <a:lnTo>
                            <a:pt x="93" y="61"/>
                          </a:lnTo>
                          <a:lnTo>
                            <a:pt x="101" y="54"/>
                          </a:lnTo>
                          <a:lnTo>
                            <a:pt x="101" y="46"/>
                          </a:lnTo>
                          <a:lnTo>
                            <a:pt x="124" y="23"/>
                          </a:lnTo>
                          <a:lnTo>
                            <a:pt x="124" y="31"/>
                          </a:lnTo>
                          <a:lnTo>
                            <a:pt x="163" y="0"/>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00" name="Freeform 724">
                      <a:extLst>
                        <a:ext uri="{FF2B5EF4-FFF2-40B4-BE49-F238E27FC236}">
                          <a16:creationId xmlns:a16="http://schemas.microsoft.com/office/drawing/2014/main" id="{602A170B-CF3F-BE82-BA73-CF8AA87FD341}"/>
                        </a:ext>
                      </a:extLst>
                    </p:cNvPr>
                    <p:cNvSpPr>
                      <a:spLocks/>
                    </p:cNvSpPr>
                    <p:nvPr/>
                  </p:nvSpPr>
                  <p:spPr bwMode="auto">
                    <a:xfrm>
                      <a:off x="3789" y="3422"/>
                      <a:ext cx="49" cy="145"/>
                    </a:xfrm>
                    <a:custGeom>
                      <a:avLst/>
                      <a:gdLst>
                        <a:gd name="T0" fmla="*/ 41 w 49"/>
                        <a:gd name="T1" fmla="*/ 0 h 145"/>
                        <a:gd name="T2" fmla="*/ 41 w 49"/>
                        <a:gd name="T3" fmla="*/ 0 h 145"/>
                        <a:gd name="T4" fmla="*/ 48 w 49"/>
                        <a:gd name="T5" fmla="*/ 15 h 145"/>
                        <a:gd name="T6" fmla="*/ 48 w 49"/>
                        <a:gd name="T7" fmla="*/ 30 h 145"/>
                        <a:gd name="T8" fmla="*/ 48 w 49"/>
                        <a:gd name="T9" fmla="*/ 38 h 145"/>
                        <a:gd name="T10" fmla="*/ 48 w 49"/>
                        <a:gd name="T11" fmla="*/ 53 h 145"/>
                        <a:gd name="T12" fmla="*/ 41 w 49"/>
                        <a:gd name="T13" fmla="*/ 53 h 145"/>
                        <a:gd name="T14" fmla="*/ 41 w 49"/>
                        <a:gd name="T15" fmla="*/ 61 h 145"/>
                        <a:gd name="T16" fmla="*/ 41 w 49"/>
                        <a:gd name="T17" fmla="*/ 68 h 145"/>
                        <a:gd name="T18" fmla="*/ 41 w 49"/>
                        <a:gd name="T19" fmla="*/ 76 h 145"/>
                        <a:gd name="T20" fmla="*/ 34 w 49"/>
                        <a:gd name="T21" fmla="*/ 83 h 145"/>
                        <a:gd name="T22" fmla="*/ 34 w 49"/>
                        <a:gd name="T23" fmla="*/ 99 h 145"/>
                        <a:gd name="T24" fmla="*/ 34 w 49"/>
                        <a:gd name="T25" fmla="*/ 106 h 145"/>
                        <a:gd name="T26" fmla="*/ 34 w 49"/>
                        <a:gd name="T27" fmla="*/ 114 h 145"/>
                        <a:gd name="T28" fmla="*/ 27 w 49"/>
                        <a:gd name="T29" fmla="*/ 114 h 145"/>
                        <a:gd name="T30" fmla="*/ 27 w 49"/>
                        <a:gd name="T31" fmla="*/ 121 h 145"/>
                        <a:gd name="T32" fmla="*/ 21 w 49"/>
                        <a:gd name="T33" fmla="*/ 129 h 145"/>
                        <a:gd name="T34" fmla="*/ 21 w 49"/>
                        <a:gd name="T35" fmla="*/ 136 h 145"/>
                        <a:gd name="T36" fmla="*/ 14 w 49"/>
                        <a:gd name="T37" fmla="*/ 144 h 145"/>
                        <a:gd name="T38" fmla="*/ 7 w 49"/>
                        <a:gd name="T39" fmla="*/ 144 h 145"/>
                        <a:gd name="T40" fmla="*/ 21 w 49"/>
                        <a:gd name="T41" fmla="*/ 121 h 145"/>
                        <a:gd name="T42" fmla="*/ 27 w 49"/>
                        <a:gd name="T43" fmla="*/ 114 h 145"/>
                        <a:gd name="T44" fmla="*/ 27 w 49"/>
                        <a:gd name="T45" fmla="*/ 106 h 145"/>
                        <a:gd name="T46" fmla="*/ 27 w 49"/>
                        <a:gd name="T47" fmla="*/ 83 h 145"/>
                        <a:gd name="T48" fmla="*/ 21 w 49"/>
                        <a:gd name="T49" fmla="*/ 76 h 145"/>
                        <a:gd name="T50" fmla="*/ 7 w 49"/>
                        <a:gd name="T51" fmla="*/ 76 h 145"/>
                        <a:gd name="T52" fmla="*/ 0 w 49"/>
                        <a:gd name="T53" fmla="*/ 76 h 145"/>
                        <a:gd name="T54" fmla="*/ 27 w 49"/>
                        <a:gd name="T55" fmla="*/ 76 h 145"/>
                        <a:gd name="T56" fmla="*/ 34 w 49"/>
                        <a:gd name="T57" fmla="*/ 68 h 145"/>
                        <a:gd name="T58" fmla="*/ 27 w 49"/>
                        <a:gd name="T59" fmla="*/ 68 h 145"/>
                        <a:gd name="T60" fmla="*/ 21 w 49"/>
                        <a:gd name="T61" fmla="*/ 61 h 145"/>
                        <a:gd name="T62" fmla="*/ 14 w 49"/>
                        <a:gd name="T63" fmla="*/ 61 h 145"/>
                        <a:gd name="T64" fmla="*/ 27 w 49"/>
                        <a:gd name="T65" fmla="*/ 61 h 145"/>
                        <a:gd name="T66" fmla="*/ 21 w 49"/>
                        <a:gd name="T67" fmla="*/ 45 h 145"/>
                        <a:gd name="T68" fmla="*/ 7 w 49"/>
                        <a:gd name="T69" fmla="*/ 38 h 145"/>
                        <a:gd name="T70" fmla="*/ 0 w 49"/>
                        <a:gd name="T71" fmla="*/ 30 h 145"/>
                        <a:gd name="T72" fmla="*/ 7 w 49"/>
                        <a:gd name="T73" fmla="*/ 30 h 145"/>
                        <a:gd name="T74" fmla="*/ 14 w 49"/>
                        <a:gd name="T75" fmla="*/ 38 h 145"/>
                        <a:gd name="T76" fmla="*/ 27 w 49"/>
                        <a:gd name="T77" fmla="*/ 38 h 145"/>
                        <a:gd name="T78" fmla="*/ 34 w 49"/>
                        <a:gd name="T79" fmla="*/ 45 h 145"/>
                        <a:gd name="T80" fmla="*/ 41 w 49"/>
                        <a:gd name="T81" fmla="*/ 45 h 145"/>
                        <a:gd name="T82" fmla="*/ 41 w 49"/>
                        <a:gd name="T83" fmla="*/ 38 h 145"/>
                        <a:gd name="T84" fmla="*/ 41 w 49"/>
                        <a:gd name="T85" fmla="*/ 23 h 145"/>
                        <a:gd name="T86" fmla="*/ 41 w 49"/>
                        <a:gd name="T8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9" h="145">
                          <a:moveTo>
                            <a:pt x="41" y="0"/>
                          </a:moveTo>
                          <a:lnTo>
                            <a:pt x="41" y="0"/>
                          </a:lnTo>
                          <a:lnTo>
                            <a:pt x="48" y="15"/>
                          </a:lnTo>
                          <a:lnTo>
                            <a:pt x="48" y="30"/>
                          </a:lnTo>
                          <a:lnTo>
                            <a:pt x="48" y="38"/>
                          </a:lnTo>
                          <a:lnTo>
                            <a:pt x="48" y="53"/>
                          </a:lnTo>
                          <a:lnTo>
                            <a:pt x="41" y="53"/>
                          </a:lnTo>
                          <a:lnTo>
                            <a:pt x="41" y="61"/>
                          </a:lnTo>
                          <a:lnTo>
                            <a:pt x="41" y="68"/>
                          </a:lnTo>
                          <a:lnTo>
                            <a:pt x="41" y="76"/>
                          </a:lnTo>
                          <a:lnTo>
                            <a:pt x="34" y="83"/>
                          </a:lnTo>
                          <a:lnTo>
                            <a:pt x="34" y="99"/>
                          </a:lnTo>
                          <a:lnTo>
                            <a:pt x="34" y="106"/>
                          </a:lnTo>
                          <a:lnTo>
                            <a:pt x="34" y="114"/>
                          </a:lnTo>
                          <a:lnTo>
                            <a:pt x="27" y="114"/>
                          </a:lnTo>
                          <a:lnTo>
                            <a:pt x="27" y="121"/>
                          </a:lnTo>
                          <a:lnTo>
                            <a:pt x="21" y="129"/>
                          </a:lnTo>
                          <a:lnTo>
                            <a:pt x="21" y="136"/>
                          </a:lnTo>
                          <a:lnTo>
                            <a:pt x="14" y="144"/>
                          </a:lnTo>
                          <a:lnTo>
                            <a:pt x="7" y="144"/>
                          </a:lnTo>
                          <a:lnTo>
                            <a:pt x="21" y="121"/>
                          </a:lnTo>
                          <a:lnTo>
                            <a:pt x="27" y="114"/>
                          </a:lnTo>
                          <a:lnTo>
                            <a:pt x="27" y="106"/>
                          </a:lnTo>
                          <a:lnTo>
                            <a:pt x="27" y="83"/>
                          </a:lnTo>
                          <a:lnTo>
                            <a:pt x="21" y="76"/>
                          </a:lnTo>
                          <a:lnTo>
                            <a:pt x="7" y="76"/>
                          </a:lnTo>
                          <a:lnTo>
                            <a:pt x="0" y="76"/>
                          </a:lnTo>
                          <a:lnTo>
                            <a:pt x="27" y="76"/>
                          </a:lnTo>
                          <a:lnTo>
                            <a:pt x="34" y="68"/>
                          </a:lnTo>
                          <a:lnTo>
                            <a:pt x="27" y="68"/>
                          </a:lnTo>
                          <a:lnTo>
                            <a:pt x="21" y="61"/>
                          </a:lnTo>
                          <a:lnTo>
                            <a:pt x="14" y="61"/>
                          </a:lnTo>
                          <a:lnTo>
                            <a:pt x="27" y="61"/>
                          </a:lnTo>
                          <a:lnTo>
                            <a:pt x="21" y="45"/>
                          </a:lnTo>
                          <a:lnTo>
                            <a:pt x="7" y="38"/>
                          </a:lnTo>
                          <a:lnTo>
                            <a:pt x="0" y="30"/>
                          </a:lnTo>
                          <a:lnTo>
                            <a:pt x="7" y="30"/>
                          </a:lnTo>
                          <a:lnTo>
                            <a:pt x="14" y="38"/>
                          </a:lnTo>
                          <a:lnTo>
                            <a:pt x="27" y="38"/>
                          </a:lnTo>
                          <a:lnTo>
                            <a:pt x="34" y="45"/>
                          </a:lnTo>
                          <a:lnTo>
                            <a:pt x="41" y="45"/>
                          </a:lnTo>
                          <a:lnTo>
                            <a:pt x="41" y="38"/>
                          </a:lnTo>
                          <a:lnTo>
                            <a:pt x="41" y="23"/>
                          </a:lnTo>
                          <a:lnTo>
                            <a:pt x="41"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01" name="Freeform 725">
                      <a:extLst>
                        <a:ext uri="{FF2B5EF4-FFF2-40B4-BE49-F238E27FC236}">
                          <a16:creationId xmlns:a16="http://schemas.microsoft.com/office/drawing/2014/main" id="{07A8137A-1741-E52A-9B25-010E1F4C7CB4}"/>
                        </a:ext>
                      </a:extLst>
                    </p:cNvPr>
                    <p:cNvSpPr>
                      <a:spLocks/>
                    </p:cNvSpPr>
                    <p:nvPr/>
                  </p:nvSpPr>
                  <p:spPr bwMode="auto">
                    <a:xfrm>
                      <a:off x="3789" y="3422"/>
                      <a:ext cx="49" cy="145"/>
                    </a:xfrm>
                    <a:custGeom>
                      <a:avLst/>
                      <a:gdLst>
                        <a:gd name="T0" fmla="*/ 41 w 49"/>
                        <a:gd name="T1" fmla="*/ 0 h 145"/>
                        <a:gd name="T2" fmla="*/ 48 w 49"/>
                        <a:gd name="T3" fmla="*/ 15 h 145"/>
                        <a:gd name="T4" fmla="*/ 48 w 49"/>
                        <a:gd name="T5" fmla="*/ 30 h 145"/>
                        <a:gd name="T6" fmla="*/ 48 w 49"/>
                        <a:gd name="T7" fmla="*/ 38 h 145"/>
                        <a:gd name="T8" fmla="*/ 48 w 49"/>
                        <a:gd name="T9" fmla="*/ 53 h 145"/>
                        <a:gd name="T10" fmla="*/ 41 w 49"/>
                        <a:gd name="T11" fmla="*/ 53 h 145"/>
                        <a:gd name="T12" fmla="*/ 41 w 49"/>
                        <a:gd name="T13" fmla="*/ 61 h 145"/>
                        <a:gd name="T14" fmla="*/ 41 w 49"/>
                        <a:gd name="T15" fmla="*/ 68 h 145"/>
                        <a:gd name="T16" fmla="*/ 41 w 49"/>
                        <a:gd name="T17" fmla="*/ 76 h 145"/>
                        <a:gd name="T18" fmla="*/ 34 w 49"/>
                        <a:gd name="T19" fmla="*/ 83 h 145"/>
                        <a:gd name="T20" fmla="*/ 34 w 49"/>
                        <a:gd name="T21" fmla="*/ 99 h 145"/>
                        <a:gd name="T22" fmla="*/ 34 w 49"/>
                        <a:gd name="T23" fmla="*/ 106 h 145"/>
                        <a:gd name="T24" fmla="*/ 34 w 49"/>
                        <a:gd name="T25" fmla="*/ 114 h 145"/>
                        <a:gd name="T26" fmla="*/ 27 w 49"/>
                        <a:gd name="T27" fmla="*/ 114 h 145"/>
                        <a:gd name="T28" fmla="*/ 27 w 49"/>
                        <a:gd name="T29" fmla="*/ 121 h 145"/>
                        <a:gd name="T30" fmla="*/ 21 w 49"/>
                        <a:gd name="T31" fmla="*/ 129 h 145"/>
                        <a:gd name="T32" fmla="*/ 21 w 49"/>
                        <a:gd name="T33" fmla="*/ 136 h 145"/>
                        <a:gd name="T34" fmla="*/ 14 w 49"/>
                        <a:gd name="T35" fmla="*/ 144 h 145"/>
                        <a:gd name="T36" fmla="*/ 7 w 49"/>
                        <a:gd name="T37" fmla="*/ 144 h 145"/>
                        <a:gd name="T38" fmla="*/ 21 w 49"/>
                        <a:gd name="T39" fmla="*/ 121 h 145"/>
                        <a:gd name="T40" fmla="*/ 27 w 49"/>
                        <a:gd name="T41" fmla="*/ 114 h 145"/>
                        <a:gd name="T42" fmla="*/ 27 w 49"/>
                        <a:gd name="T43" fmla="*/ 106 h 145"/>
                        <a:gd name="T44" fmla="*/ 27 w 49"/>
                        <a:gd name="T45" fmla="*/ 83 h 145"/>
                        <a:gd name="T46" fmla="*/ 21 w 49"/>
                        <a:gd name="T47" fmla="*/ 76 h 145"/>
                        <a:gd name="T48" fmla="*/ 7 w 49"/>
                        <a:gd name="T49" fmla="*/ 76 h 145"/>
                        <a:gd name="T50" fmla="*/ 0 w 49"/>
                        <a:gd name="T51" fmla="*/ 76 h 145"/>
                        <a:gd name="T52" fmla="*/ 27 w 49"/>
                        <a:gd name="T53" fmla="*/ 76 h 145"/>
                        <a:gd name="T54" fmla="*/ 34 w 49"/>
                        <a:gd name="T55" fmla="*/ 68 h 145"/>
                        <a:gd name="T56" fmla="*/ 27 w 49"/>
                        <a:gd name="T57" fmla="*/ 68 h 145"/>
                        <a:gd name="T58" fmla="*/ 21 w 49"/>
                        <a:gd name="T59" fmla="*/ 61 h 145"/>
                        <a:gd name="T60" fmla="*/ 14 w 49"/>
                        <a:gd name="T61" fmla="*/ 61 h 145"/>
                        <a:gd name="T62" fmla="*/ 27 w 49"/>
                        <a:gd name="T63" fmla="*/ 61 h 145"/>
                        <a:gd name="T64" fmla="*/ 21 w 49"/>
                        <a:gd name="T65" fmla="*/ 45 h 145"/>
                        <a:gd name="T66" fmla="*/ 7 w 49"/>
                        <a:gd name="T67" fmla="*/ 38 h 145"/>
                        <a:gd name="T68" fmla="*/ 0 w 49"/>
                        <a:gd name="T69" fmla="*/ 30 h 145"/>
                        <a:gd name="T70" fmla="*/ 7 w 49"/>
                        <a:gd name="T71" fmla="*/ 30 h 145"/>
                        <a:gd name="T72" fmla="*/ 14 w 49"/>
                        <a:gd name="T73" fmla="*/ 38 h 145"/>
                        <a:gd name="T74" fmla="*/ 27 w 49"/>
                        <a:gd name="T75" fmla="*/ 38 h 145"/>
                        <a:gd name="T76" fmla="*/ 34 w 49"/>
                        <a:gd name="T77" fmla="*/ 45 h 145"/>
                        <a:gd name="T78" fmla="*/ 41 w 49"/>
                        <a:gd name="T79" fmla="*/ 45 h 145"/>
                        <a:gd name="T80" fmla="*/ 41 w 49"/>
                        <a:gd name="T81" fmla="*/ 38 h 145"/>
                        <a:gd name="T82" fmla="*/ 41 w 49"/>
                        <a:gd name="T83" fmla="*/ 23 h 145"/>
                        <a:gd name="T84" fmla="*/ 41 w 49"/>
                        <a:gd name="T8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 h="145">
                          <a:moveTo>
                            <a:pt x="41" y="0"/>
                          </a:moveTo>
                          <a:lnTo>
                            <a:pt x="48" y="15"/>
                          </a:lnTo>
                          <a:lnTo>
                            <a:pt x="48" y="30"/>
                          </a:lnTo>
                          <a:lnTo>
                            <a:pt x="48" y="38"/>
                          </a:lnTo>
                          <a:lnTo>
                            <a:pt x="48" y="53"/>
                          </a:lnTo>
                          <a:lnTo>
                            <a:pt x="41" y="53"/>
                          </a:lnTo>
                          <a:lnTo>
                            <a:pt x="41" y="61"/>
                          </a:lnTo>
                          <a:lnTo>
                            <a:pt x="41" y="68"/>
                          </a:lnTo>
                          <a:lnTo>
                            <a:pt x="41" y="76"/>
                          </a:lnTo>
                          <a:lnTo>
                            <a:pt x="34" y="83"/>
                          </a:lnTo>
                          <a:lnTo>
                            <a:pt x="34" y="99"/>
                          </a:lnTo>
                          <a:lnTo>
                            <a:pt x="34" y="106"/>
                          </a:lnTo>
                          <a:lnTo>
                            <a:pt x="34" y="114"/>
                          </a:lnTo>
                          <a:lnTo>
                            <a:pt x="27" y="114"/>
                          </a:lnTo>
                          <a:lnTo>
                            <a:pt x="27" y="121"/>
                          </a:lnTo>
                          <a:lnTo>
                            <a:pt x="21" y="129"/>
                          </a:lnTo>
                          <a:lnTo>
                            <a:pt x="21" y="136"/>
                          </a:lnTo>
                          <a:lnTo>
                            <a:pt x="14" y="144"/>
                          </a:lnTo>
                          <a:lnTo>
                            <a:pt x="7" y="144"/>
                          </a:lnTo>
                          <a:lnTo>
                            <a:pt x="21" y="121"/>
                          </a:lnTo>
                          <a:lnTo>
                            <a:pt x="27" y="114"/>
                          </a:lnTo>
                          <a:lnTo>
                            <a:pt x="27" y="106"/>
                          </a:lnTo>
                          <a:lnTo>
                            <a:pt x="27" y="83"/>
                          </a:lnTo>
                          <a:lnTo>
                            <a:pt x="21" y="76"/>
                          </a:lnTo>
                          <a:lnTo>
                            <a:pt x="7" y="76"/>
                          </a:lnTo>
                          <a:lnTo>
                            <a:pt x="0" y="76"/>
                          </a:lnTo>
                          <a:lnTo>
                            <a:pt x="27" y="76"/>
                          </a:lnTo>
                          <a:lnTo>
                            <a:pt x="34" y="68"/>
                          </a:lnTo>
                          <a:lnTo>
                            <a:pt x="27" y="68"/>
                          </a:lnTo>
                          <a:lnTo>
                            <a:pt x="21" y="61"/>
                          </a:lnTo>
                          <a:lnTo>
                            <a:pt x="14" y="61"/>
                          </a:lnTo>
                          <a:lnTo>
                            <a:pt x="27" y="61"/>
                          </a:lnTo>
                          <a:lnTo>
                            <a:pt x="21" y="45"/>
                          </a:lnTo>
                          <a:lnTo>
                            <a:pt x="7" y="38"/>
                          </a:lnTo>
                          <a:lnTo>
                            <a:pt x="0" y="30"/>
                          </a:lnTo>
                          <a:lnTo>
                            <a:pt x="7" y="30"/>
                          </a:lnTo>
                          <a:lnTo>
                            <a:pt x="14" y="38"/>
                          </a:lnTo>
                          <a:lnTo>
                            <a:pt x="27" y="38"/>
                          </a:lnTo>
                          <a:lnTo>
                            <a:pt x="34" y="45"/>
                          </a:lnTo>
                          <a:lnTo>
                            <a:pt x="41" y="45"/>
                          </a:lnTo>
                          <a:lnTo>
                            <a:pt x="41" y="38"/>
                          </a:lnTo>
                          <a:lnTo>
                            <a:pt x="41" y="23"/>
                          </a:lnTo>
                          <a:lnTo>
                            <a:pt x="41"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02" name="Freeform 726">
                      <a:extLst>
                        <a:ext uri="{FF2B5EF4-FFF2-40B4-BE49-F238E27FC236}">
                          <a16:creationId xmlns:a16="http://schemas.microsoft.com/office/drawing/2014/main" id="{65BDD18A-F452-DD09-7990-A9A0BACACBC0}"/>
                        </a:ext>
                      </a:extLst>
                    </p:cNvPr>
                    <p:cNvSpPr>
                      <a:spLocks/>
                    </p:cNvSpPr>
                    <p:nvPr/>
                  </p:nvSpPr>
                  <p:spPr bwMode="auto">
                    <a:xfrm>
                      <a:off x="3637" y="3462"/>
                      <a:ext cx="97" cy="97"/>
                    </a:xfrm>
                    <a:custGeom>
                      <a:avLst/>
                      <a:gdLst>
                        <a:gd name="T0" fmla="*/ 0 w 97"/>
                        <a:gd name="T1" fmla="*/ 96 h 97"/>
                        <a:gd name="T2" fmla="*/ 59 w 97"/>
                        <a:gd name="T3" fmla="*/ 74 h 97"/>
                        <a:gd name="T4" fmla="*/ 66 w 97"/>
                        <a:gd name="T5" fmla="*/ 66 h 97"/>
                        <a:gd name="T6" fmla="*/ 74 w 97"/>
                        <a:gd name="T7" fmla="*/ 59 h 97"/>
                        <a:gd name="T8" fmla="*/ 74 w 97"/>
                        <a:gd name="T9" fmla="*/ 52 h 97"/>
                        <a:gd name="T10" fmla="*/ 74 w 97"/>
                        <a:gd name="T11" fmla="*/ 30 h 97"/>
                        <a:gd name="T12" fmla="*/ 74 w 97"/>
                        <a:gd name="T13" fmla="*/ 44 h 97"/>
                        <a:gd name="T14" fmla="*/ 81 w 97"/>
                        <a:gd name="T15" fmla="*/ 52 h 97"/>
                        <a:gd name="T16" fmla="*/ 81 w 97"/>
                        <a:gd name="T17" fmla="*/ 37 h 97"/>
                        <a:gd name="T18" fmla="*/ 89 w 97"/>
                        <a:gd name="T19" fmla="*/ 30 h 97"/>
                        <a:gd name="T20" fmla="*/ 96 w 97"/>
                        <a:gd name="T21" fmla="*/ 0 h 97"/>
                        <a:gd name="T22" fmla="*/ 89 w 97"/>
                        <a:gd name="T23" fmla="*/ 22 h 97"/>
                        <a:gd name="T24" fmla="*/ 89 w 97"/>
                        <a:gd name="T25" fmla="*/ 37 h 97"/>
                        <a:gd name="T26" fmla="*/ 81 w 97"/>
                        <a:gd name="T27" fmla="*/ 52 h 97"/>
                        <a:gd name="T28" fmla="*/ 81 w 97"/>
                        <a:gd name="T29" fmla="*/ 59 h 97"/>
                        <a:gd name="T30" fmla="*/ 74 w 97"/>
                        <a:gd name="T31" fmla="*/ 66 h 97"/>
                        <a:gd name="T32" fmla="*/ 81 w 97"/>
                        <a:gd name="T33" fmla="*/ 66 h 97"/>
                        <a:gd name="T34" fmla="*/ 89 w 97"/>
                        <a:gd name="T35" fmla="*/ 66 h 97"/>
                        <a:gd name="T36" fmla="*/ 96 w 97"/>
                        <a:gd name="T37" fmla="*/ 59 h 97"/>
                        <a:gd name="T38" fmla="*/ 81 w 97"/>
                        <a:gd name="T39" fmla="*/ 74 h 97"/>
                        <a:gd name="T40" fmla="*/ 66 w 97"/>
                        <a:gd name="T41" fmla="*/ 81 h 97"/>
                        <a:gd name="T42" fmla="*/ 52 w 97"/>
                        <a:gd name="T43" fmla="*/ 81 h 97"/>
                        <a:gd name="T44" fmla="*/ 30 w 97"/>
                        <a:gd name="T45" fmla="*/ 89 h 97"/>
                        <a:gd name="T46" fmla="*/ 7 w 97"/>
                        <a:gd name="T47" fmla="*/ 89 h 97"/>
                        <a:gd name="T48" fmla="*/ 0 w 97"/>
                        <a:gd name="T49" fmla="*/ 9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97">
                          <a:moveTo>
                            <a:pt x="0" y="96"/>
                          </a:moveTo>
                          <a:lnTo>
                            <a:pt x="59" y="74"/>
                          </a:lnTo>
                          <a:lnTo>
                            <a:pt x="66" y="66"/>
                          </a:lnTo>
                          <a:lnTo>
                            <a:pt x="74" y="59"/>
                          </a:lnTo>
                          <a:lnTo>
                            <a:pt x="74" y="52"/>
                          </a:lnTo>
                          <a:lnTo>
                            <a:pt x="74" y="30"/>
                          </a:lnTo>
                          <a:lnTo>
                            <a:pt x="74" y="44"/>
                          </a:lnTo>
                          <a:lnTo>
                            <a:pt x="81" y="52"/>
                          </a:lnTo>
                          <a:lnTo>
                            <a:pt x="81" y="37"/>
                          </a:lnTo>
                          <a:lnTo>
                            <a:pt x="89" y="30"/>
                          </a:lnTo>
                          <a:lnTo>
                            <a:pt x="96" y="0"/>
                          </a:lnTo>
                          <a:lnTo>
                            <a:pt x="89" y="22"/>
                          </a:lnTo>
                          <a:lnTo>
                            <a:pt x="89" y="37"/>
                          </a:lnTo>
                          <a:lnTo>
                            <a:pt x="81" y="52"/>
                          </a:lnTo>
                          <a:lnTo>
                            <a:pt x="81" y="59"/>
                          </a:lnTo>
                          <a:lnTo>
                            <a:pt x="74" y="66"/>
                          </a:lnTo>
                          <a:lnTo>
                            <a:pt x="81" y="66"/>
                          </a:lnTo>
                          <a:lnTo>
                            <a:pt x="89" y="66"/>
                          </a:lnTo>
                          <a:lnTo>
                            <a:pt x="96" y="59"/>
                          </a:lnTo>
                          <a:lnTo>
                            <a:pt x="81" y="74"/>
                          </a:lnTo>
                          <a:lnTo>
                            <a:pt x="66" y="81"/>
                          </a:lnTo>
                          <a:lnTo>
                            <a:pt x="52" y="81"/>
                          </a:lnTo>
                          <a:lnTo>
                            <a:pt x="30" y="89"/>
                          </a:lnTo>
                          <a:lnTo>
                            <a:pt x="7" y="89"/>
                          </a:lnTo>
                          <a:lnTo>
                            <a:pt x="0" y="96"/>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03" name="Freeform 727">
                      <a:extLst>
                        <a:ext uri="{FF2B5EF4-FFF2-40B4-BE49-F238E27FC236}">
                          <a16:creationId xmlns:a16="http://schemas.microsoft.com/office/drawing/2014/main" id="{D46FFBB7-7C58-EFEF-66A1-969B068497E3}"/>
                        </a:ext>
                      </a:extLst>
                    </p:cNvPr>
                    <p:cNvSpPr>
                      <a:spLocks/>
                    </p:cNvSpPr>
                    <p:nvPr/>
                  </p:nvSpPr>
                  <p:spPr bwMode="auto">
                    <a:xfrm>
                      <a:off x="3637" y="3462"/>
                      <a:ext cx="97" cy="97"/>
                    </a:xfrm>
                    <a:custGeom>
                      <a:avLst/>
                      <a:gdLst>
                        <a:gd name="T0" fmla="*/ 0 w 97"/>
                        <a:gd name="T1" fmla="*/ 96 h 97"/>
                        <a:gd name="T2" fmla="*/ 59 w 97"/>
                        <a:gd name="T3" fmla="*/ 74 h 97"/>
                        <a:gd name="T4" fmla="*/ 66 w 97"/>
                        <a:gd name="T5" fmla="*/ 66 h 97"/>
                        <a:gd name="T6" fmla="*/ 74 w 97"/>
                        <a:gd name="T7" fmla="*/ 59 h 97"/>
                        <a:gd name="T8" fmla="*/ 74 w 97"/>
                        <a:gd name="T9" fmla="*/ 52 h 97"/>
                        <a:gd name="T10" fmla="*/ 74 w 97"/>
                        <a:gd name="T11" fmla="*/ 30 h 97"/>
                        <a:gd name="T12" fmla="*/ 74 w 97"/>
                        <a:gd name="T13" fmla="*/ 44 h 97"/>
                        <a:gd name="T14" fmla="*/ 81 w 97"/>
                        <a:gd name="T15" fmla="*/ 52 h 97"/>
                        <a:gd name="T16" fmla="*/ 81 w 97"/>
                        <a:gd name="T17" fmla="*/ 37 h 97"/>
                        <a:gd name="T18" fmla="*/ 89 w 97"/>
                        <a:gd name="T19" fmla="*/ 30 h 97"/>
                        <a:gd name="T20" fmla="*/ 96 w 97"/>
                        <a:gd name="T21" fmla="*/ 0 h 97"/>
                        <a:gd name="T22" fmla="*/ 89 w 97"/>
                        <a:gd name="T23" fmla="*/ 22 h 97"/>
                        <a:gd name="T24" fmla="*/ 89 w 97"/>
                        <a:gd name="T25" fmla="*/ 37 h 97"/>
                        <a:gd name="T26" fmla="*/ 81 w 97"/>
                        <a:gd name="T27" fmla="*/ 52 h 97"/>
                        <a:gd name="T28" fmla="*/ 81 w 97"/>
                        <a:gd name="T29" fmla="*/ 59 h 97"/>
                        <a:gd name="T30" fmla="*/ 74 w 97"/>
                        <a:gd name="T31" fmla="*/ 66 h 97"/>
                        <a:gd name="T32" fmla="*/ 81 w 97"/>
                        <a:gd name="T33" fmla="*/ 66 h 97"/>
                        <a:gd name="T34" fmla="*/ 89 w 97"/>
                        <a:gd name="T35" fmla="*/ 66 h 97"/>
                        <a:gd name="T36" fmla="*/ 96 w 97"/>
                        <a:gd name="T37" fmla="*/ 59 h 97"/>
                        <a:gd name="T38" fmla="*/ 81 w 97"/>
                        <a:gd name="T39" fmla="*/ 74 h 97"/>
                        <a:gd name="T40" fmla="*/ 66 w 97"/>
                        <a:gd name="T41" fmla="*/ 81 h 97"/>
                        <a:gd name="T42" fmla="*/ 52 w 97"/>
                        <a:gd name="T43" fmla="*/ 81 h 97"/>
                        <a:gd name="T44" fmla="*/ 30 w 97"/>
                        <a:gd name="T45" fmla="*/ 89 h 97"/>
                        <a:gd name="T46" fmla="*/ 7 w 97"/>
                        <a:gd name="T47" fmla="*/ 89 h 97"/>
                        <a:gd name="T48" fmla="*/ 0 w 97"/>
                        <a:gd name="T49" fmla="*/ 9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97">
                          <a:moveTo>
                            <a:pt x="0" y="96"/>
                          </a:moveTo>
                          <a:lnTo>
                            <a:pt x="59" y="74"/>
                          </a:lnTo>
                          <a:lnTo>
                            <a:pt x="66" y="66"/>
                          </a:lnTo>
                          <a:lnTo>
                            <a:pt x="74" y="59"/>
                          </a:lnTo>
                          <a:lnTo>
                            <a:pt x="74" y="52"/>
                          </a:lnTo>
                          <a:lnTo>
                            <a:pt x="74" y="30"/>
                          </a:lnTo>
                          <a:lnTo>
                            <a:pt x="74" y="44"/>
                          </a:lnTo>
                          <a:lnTo>
                            <a:pt x="81" y="52"/>
                          </a:lnTo>
                          <a:lnTo>
                            <a:pt x="81" y="37"/>
                          </a:lnTo>
                          <a:lnTo>
                            <a:pt x="89" y="30"/>
                          </a:lnTo>
                          <a:lnTo>
                            <a:pt x="96" y="0"/>
                          </a:lnTo>
                          <a:lnTo>
                            <a:pt x="89" y="22"/>
                          </a:lnTo>
                          <a:lnTo>
                            <a:pt x="89" y="37"/>
                          </a:lnTo>
                          <a:lnTo>
                            <a:pt x="81" y="52"/>
                          </a:lnTo>
                          <a:lnTo>
                            <a:pt x="81" y="59"/>
                          </a:lnTo>
                          <a:lnTo>
                            <a:pt x="74" y="66"/>
                          </a:lnTo>
                          <a:lnTo>
                            <a:pt x="81" y="66"/>
                          </a:lnTo>
                          <a:lnTo>
                            <a:pt x="89" y="66"/>
                          </a:lnTo>
                          <a:lnTo>
                            <a:pt x="96" y="59"/>
                          </a:lnTo>
                          <a:lnTo>
                            <a:pt x="81" y="74"/>
                          </a:lnTo>
                          <a:lnTo>
                            <a:pt x="66" y="81"/>
                          </a:lnTo>
                          <a:lnTo>
                            <a:pt x="52" y="81"/>
                          </a:lnTo>
                          <a:lnTo>
                            <a:pt x="30" y="89"/>
                          </a:lnTo>
                          <a:lnTo>
                            <a:pt x="7" y="89"/>
                          </a:lnTo>
                          <a:lnTo>
                            <a:pt x="0" y="96"/>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04" name="Freeform 728">
                      <a:extLst>
                        <a:ext uri="{FF2B5EF4-FFF2-40B4-BE49-F238E27FC236}">
                          <a16:creationId xmlns:a16="http://schemas.microsoft.com/office/drawing/2014/main" id="{4F57F451-B008-5CBA-54D7-A86961B560CF}"/>
                        </a:ext>
                      </a:extLst>
                    </p:cNvPr>
                    <p:cNvSpPr>
                      <a:spLocks/>
                    </p:cNvSpPr>
                    <p:nvPr/>
                  </p:nvSpPr>
                  <p:spPr bwMode="auto">
                    <a:xfrm>
                      <a:off x="3733" y="3390"/>
                      <a:ext cx="81" cy="169"/>
                    </a:xfrm>
                    <a:custGeom>
                      <a:avLst/>
                      <a:gdLst>
                        <a:gd name="T0" fmla="*/ 80 w 81"/>
                        <a:gd name="T1" fmla="*/ 0 h 169"/>
                        <a:gd name="T2" fmla="*/ 58 w 81"/>
                        <a:gd name="T3" fmla="*/ 0 h 169"/>
                        <a:gd name="T4" fmla="*/ 51 w 81"/>
                        <a:gd name="T5" fmla="*/ 0 h 169"/>
                        <a:gd name="T6" fmla="*/ 36 w 81"/>
                        <a:gd name="T7" fmla="*/ 15 h 169"/>
                        <a:gd name="T8" fmla="*/ 22 w 81"/>
                        <a:gd name="T9" fmla="*/ 31 h 169"/>
                        <a:gd name="T10" fmla="*/ 15 w 81"/>
                        <a:gd name="T11" fmla="*/ 69 h 169"/>
                        <a:gd name="T12" fmla="*/ 15 w 81"/>
                        <a:gd name="T13" fmla="*/ 76 h 169"/>
                        <a:gd name="T14" fmla="*/ 7 w 81"/>
                        <a:gd name="T15" fmla="*/ 107 h 169"/>
                        <a:gd name="T16" fmla="*/ 7 w 81"/>
                        <a:gd name="T17" fmla="*/ 130 h 169"/>
                        <a:gd name="T18" fmla="*/ 0 w 81"/>
                        <a:gd name="T19" fmla="*/ 137 h 169"/>
                        <a:gd name="T20" fmla="*/ 22 w 81"/>
                        <a:gd name="T21" fmla="*/ 168 h 169"/>
                        <a:gd name="T22" fmla="*/ 7 w 81"/>
                        <a:gd name="T23" fmla="*/ 145 h 169"/>
                        <a:gd name="T24" fmla="*/ 15 w 81"/>
                        <a:gd name="T25" fmla="*/ 145 h 169"/>
                        <a:gd name="T26" fmla="*/ 29 w 81"/>
                        <a:gd name="T27" fmla="*/ 153 h 169"/>
                        <a:gd name="T28" fmla="*/ 44 w 81"/>
                        <a:gd name="T29" fmla="*/ 160 h 169"/>
                        <a:gd name="T30" fmla="*/ 22 w 81"/>
                        <a:gd name="T31" fmla="*/ 145 h 169"/>
                        <a:gd name="T32" fmla="*/ 15 w 81"/>
                        <a:gd name="T33" fmla="*/ 137 h 169"/>
                        <a:gd name="T34" fmla="*/ 15 w 81"/>
                        <a:gd name="T35" fmla="*/ 130 h 169"/>
                        <a:gd name="T36" fmla="*/ 29 w 81"/>
                        <a:gd name="T37" fmla="*/ 130 h 169"/>
                        <a:gd name="T38" fmla="*/ 15 w 81"/>
                        <a:gd name="T39" fmla="*/ 130 h 169"/>
                        <a:gd name="T40" fmla="*/ 15 w 81"/>
                        <a:gd name="T41" fmla="*/ 107 h 169"/>
                        <a:gd name="T42" fmla="*/ 22 w 81"/>
                        <a:gd name="T43" fmla="*/ 76 h 169"/>
                        <a:gd name="T44" fmla="*/ 29 w 81"/>
                        <a:gd name="T45" fmla="*/ 31 h 169"/>
                        <a:gd name="T46" fmla="*/ 36 w 81"/>
                        <a:gd name="T47" fmla="*/ 15 h 169"/>
                        <a:gd name="T48" fmla="*/ 51 w 81"/>
                        <a:gd name="T49" fmla="*/ 0 h 169"/>
                        <a:gd name="T50" fmla="*/ 58 w 81"/>
                        <a:gd name="T51" fmla="*/ 0 h 169"/>
                        <a:gd name="T52" fmla="*/ 80 w 81"/>
                        <a:gd name="T5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1" h="169">
                          <a:moveTo>
                            <a:pt x="80" y="0"/>
                          </a:moveTo>
                          <a:lnTo>
                            <a:pt x="58" y="0"/>
                          </a:lnTo>
                          <a:lnTo>
                            <a:pt x="51" y="0"/>
                          </a:lnTo>
                          <a:lnTo>
                            <a:pt x="36" y="15"/>
                          </a:lnTo>
                          <a:lnTo>
                            <a:pt x="22" y="31"/>
                          </a:lnTo>
                          <a:lnTo>
                            <a:pt x="15" y="69"/>
                          </a:lnTo>
                          <a:lnTo>
                            <a:pt x="15" y="76"/>
                          </a:lnTo>
                          <a:lnTo>
                            <a:pt x="7" y="107"/>
                          </a:lnTo>
                          <a:lnTo>
                            <a:pt x="7" y="130"/>
                          </a:lnTo>
                          <a:lnTo>
                            <a:pt x="0" y="137"/>
                          </a:lnTo>
                          <a:lnTo>
                            <a:pt x="22" y="168"/>
                          </a:lnTo>
                          <a:lnTo>
                            <a:pt x="7" y="145"/>
                          </a:lnTo>
                          <a:lnTo>
                            <a:pt x="15" y="145"/>
                          </a:lnTo>
                          <a:lnTo>
                            <a:pt x="29" y="153"/>
                          </a:lnTo>
                          <a:lnTo>
                            <a:pt x="44" y="160"/>
                          </a:lnTo>
                          <a:lnTo>
                            <a:pt x="22" y="145"/>
                          </a:lnTo>
                          <a:lnTo>
                            <a:pt x="15" y="137"/>
                          </a:lnTo>
                          <a:lnTo>
                            <a:pt x="15" y="130"/>
                          </a:lnTo>
                          <a:lnTo>
                            <a:pt x="29" y="130"/>
                          </a:lnTo>
                          <a:lnTo>
                            <a:pt x="15" y="130"/>
                          </a:lnTo>
                          <a:lnTo>
                            <a:pt x="15" y="107"/>
                          </a:lnTo>
                          <a:lnTo>
                            <a:pt x="22" y="76"/>
                          </a:lnTo>
                          <a:lnTo>
                            <a:pt x="29" y="31"/>
                          </a:lnTo>
                          <a:lnTo>
                            <a:pt x="36" y="15"/>
                          </a:lnTo>
                          <a:lnTo>
                            <a:pt x="51" y="0"/>
                          </a:lnTo>
                          <a:lnTo>
                            <a:pt x="58" y="0"/>
                          </a:lnTo>
                          <a:lnTo>
                            <a:pt x="80"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05" name="Freeform 729">
                      <a:extLst>
                        <a:ext uri="{FF2B5EF4-FFF2-40B4-BE49-F238E27FC236}">
                          <a16:creationId xmlns:a16="http://schemas.microsoft.com/office/drawing/2014/main" id="{F5789876-B00D-EBDB-9259-9F023E659826}"/>
                        </a:ext>
                      </a:extLst>
                    </p:cNvPr>
                    <p:cNvSpPr>
                      <a:spLocks/>
                    </p:cNvSpPr>
                    <p:nvPr/>
                  </p:nvSpPr>
                  <p:spPr bwMode="auto">
                    <a:xfrm>
                      <a:off x="3733" y="3390"/>
                      <a:ext cx="81" cy="169"/>
                    </a:xfrm>
                    <a:custGeom>
                      <a:avLst/>
                      <a:gdLst>
                        <a:gd name="T0" fmla="*/ 80 w 81"/>
                        <a:gd name="T1" fmla="*/ 0 h 169"/>
                        <a:gd name="T2" fmla="*/ 58 w 81"/>
                        <a:gd name="T3" fmla="*/ 0 h 169"/>
                        <a:gd name="T4" fmla="*/ 51 w 81"/>
                        <a:gd name="T5" fmla="*/ 0 h 169"/>
                        <a:gd name="T6" fmla="*/ 36 w 81"/>
                        <a:gd name="T7" fmla="*/ 15 h 169"/>
                        <a:gd name="T8" fmla="*/ 22 w 81"/>
                        <a:gd name="T9" fmla="*/ 31 h 169"/>
                        <a:gd name="T10" fmla="*/ 15 w 81"/>
                        <a:gd name="T11" fmla="*/ 69 h 169"/>
                        <a:gd name="T12" fmla="*/ 15 w 81"/>
                        <a:gd name="T13" fmla="*/ 76 h 169"/>
                        <a:gd name="T14" fmla="*/ 7 w 81"/>
                        <a:gd name="T15" fmla="*/ 107 h 169"/>
                        <a:gd name="T16" fmla="*/ 7 w 81"/>
                        <a:gd name="T17" fmla="*/ 130 h 169"/>
                        <a:gd name="T18" fmla="*/ 0 w 81"/>
                        <a:gd name="T19" fmla="*/ 137 h 169"/>
                        <a:gd name="T20" fmla="*/ 22 w 81"/>
                        <a:gd name="T21" fmla="*/ 168 h 169"/>
                        <a:gd name="T22" fmla="*/ 7 w 81"/>
                        <a:gd name="T23" fmla="*/ 145 h 169"/>
                        <a:gd name="T24" fmla="*/ 15 w 81"/>
                        <a:gd name="T25" fmla="*/ 145 h 169"/>
                        <a:gd name="T26" fmla="*/ 29 w 81"/>
                        <a:gd name="T27" fmla="*/ 153 h 169"/>
                        <a:gd name="T28" fmla="*/ 44 w 81"/>
                        <a:gd name="T29" fmla="*/ 160 h 169"/>
                        <a:gd name="T30" fmla="*/ 22 w 81"/>
                        <a:gd name="T31" fmla="*/ 145 h 169"/>
                        <a:gd name="T32" fmla="*/ 15 w 81"/>
                        <a:gd name="T33" fmla="*/ 137 h 169"/>
                        <a:gd name="T34" fmla="*/ 15 w 81"/>
                        <a:gd name="T35" fmla="*/ 130 h 169"/>
                        <a:gd name="T36" fmla="*/ 29 w 81"/>
                        <a:gd name="T37" fmla="*/ 130 h 169"/>
                        <a:gd name="T38" fmla="*/ 15 w 81"/>
                        <a:gd name="T39" fmla="*/ 130 h 169"/>
                        <a:gd name="T40" fmla="*/ 15 w 81"/>
                        <a:gd name="T41" fmla="*/ 107 h 169"/>
                        <a:gd name="T42" fmla="*/ 22 w 81"/>
                        <a:gd name="T43" fmla="*/ 76 h 169"/>
                        <a:gd name="T44" fmla="*/ 29 w 81"/>
                        <a:gd name="T45" fmla="*/ 31 h 169"/>
                        <a:gd name="T46" fmla="*/ 36 w 81"/>
                        <a:gd name="T47" fmla="*/ 15 h 169"/>
                        <a:gd name="T48" fmla="*/ 51 w 81"/>
                        <a:gd name="T49" fmla="*/ 0 h 169"/>
                        <a:gd name="T50" fmla="*/ 58 w 81"/>
                        <a:gd name="T51" fmla="*/ 0 h 169"/>
                        <a:gd name="T52" fmla="*/ 80 w 81"/>
                        <a:gd name="T5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1" h="169">
                          <a:moveTo>
                            <a:pt x="80" y="0"/>
                          </a:moveTo>
                          <a:lnTo>
                            <a:pt x="58" y="0"/>
                          </a:lnTo>
                          <a:lnTo>
                            <a:pt x="51" y="0"/>
                          </a:lnTo>
                          <a:lnTo>
                            <a:pt x="36" y="15"/>
                          </a:lnTo>
                          <a:lnTo>
                            <a:pt x="22" y="31"/>
                          </a:lnTo>
                          <a:lnTo>
                            <a:pt x="15" y="69"/>
                          </a:lnTo>
                          <a:lnTo>
                            <a:pt x="15" y="76"/>
                          </a:lnTo>
                          <a:lnTo>
                            <a:pt x="7" y="107"/>
                          </a:lnTo>
                          <a:lnTo>
                            <a:pt x="7" y="130"/>
                          </a:lnTo>
                          <a:lnTo>
                            <a:pt x="0" y="137"/>
                          </a:lnTo>
                          <a:lnTo>
                            <a:pt x="22" y="168"/>
                          </a:lnTo>
                          <a:lnTo>
                            <a:pt x="7" y="145"/>
                          </a:lnTo>
                          <a:lnTo>
                            <a:pt x="15" y="145"/>
                          </a:lnTo>
                          <a:lnTo>
                            <a:pt x="29" y="153"/>
                          </a:lnTo>
                          <a:lnTo>
                            <a:pt x="44" y="160"/>
                          </a:lnTo>
                          <a:lnTo>
                            <a:pt x="22" y="145"/>
                          </a:lnTo>
                          <a:lnTo>
                            <a:pt x="15" y="137"/>
                          </a:lnTo>
                          <a:lnTo>
                            <a:pt x="15" y="130"/>
                          </a:lnTo>
                          <a:lnTo>
                            <a:pt x="29" y="130"/>
                          </a:lnTo>
                          <a:lnTo>
                            <a:pt x="15" y="130"/>
                          </a:lnTo>
                          <a:lnTo>
                            <a:pt x="15" y="107"/>
                          </a:lnTo>
                          <a:lnTo>
                            <a:pt x="22" y="76"/>
                          </a:lnTo>
                          <a:lnTo>
                            <a:pt x="29" y="31"/>
                          </a:lnTo>
                          <a:lnTo>
                            <a:pt x="36" y="15"/>
                          </a:lnTo>
                          <a:lnTo>
                            <a:pt x="51" y="0"/>
                          </a:lnTo>
                          <a:lnTo>
                            <a:pt x="58" y="0"/>
                          </a:lnTo>
                          <a:lnTo>
                            <a:pt x="80"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506" name="Group 730">
                      <a:extLst>
                        <a:ext uri="{FF2B5EF4-FFF2-40B4-BE49-F238E27FC236}">
                          <a16:creationId xmlns:a16="http://schemas.microsoft.com/office/drawing/2014/main" id="{9911BA18-BD90-372E-B0FC-3D719A9FEDED}"/>
                        </a:ext>
                      </a:extLst>
                    </p:cNvPr>
                    <p:cNvGrpSpPr>
                      <a:grpSpLocks/>
                    </p:cNvGrpSpPr>
                    <p:nvPr/>
                  </p:nvGrpSpPr>
                  <p:grpSpPr bwMode="auto">
                    <a:xfrm>
                      <a:off x="3661" y="3254"/>
                      <a:ext cx="137" cy="209"/>
                      <a:chOff x="3661" y="3254"/>
                      <a:chExt cx="137" cy="209"/>
                    </a:xfrm>
                  </p:grpSpPr>
                  <p:sp>
                    <p:nvSpPr>
                      <p:cNvPr id="76507" name="Freeform 731">
                        <a:extLst>
                          <a:ext uri="{FF2B5EF4-FFF2-40B4-BE49-F238E27FC236}">
                            <a16:creationId xmlns:a16="http://schemas.microsoft.com/office/drawing/2014/main" id="{53A050DB-8C83-79D3-EF45-A5E94F7A7359}"/>
                          </a:ext>
                        </a:extLst>
                      </p:cNvPr>
                      <p:cNvSpPr>
                        <a:spLocks/>
                      </p:cNvSpPr>
                      <p:nvPr/>
                    </p:nvSpPr>
                    <p:spPr bwMode="auto">
                      <a:xfrm>
                        <a:off x="3717" y="3366"/>
                        <a:ext cx="49" cy="49"/>
                      </a:xfrm>
                      <a:custGeom>
                        <a:avLst/>
                        <a:gdLst>
                          <a:gd name="T0" fmla="*/ 41 w 49"/>
                          <a:gd name="T1" fmla="*/ 0 h 49"/>
                          <a:gd name="T2" fmla="*/ 14 w 49"/>
                          <a:gd name="T3" fmla="*/ 27 h 49"/>
                          <a:gd name="T4" fmla="*/ 7 w 49"/>
                          <a:gd name="T5" fmla="*/ 27 h 49"/>
                          <a:gd name="T6" fmla="*/ 7 w 49"/>
                          <a:gd name="T7" fmla="*/ 34 h 49"/>
                          <a:gd name="T8" fmla="*/ 0 w 49"/>
                          <a:gd name="T9" fmla="*/ 41 h 49"/>
                          <a:gd name="T10" fmla="*/ 7 w 49"/>
                          <a:gd name="T11" fmla="*/ 41 h 49"/>
                          <a:gd name="T12" fmla="*/ 14 w 49"/>
                          <a:gd name="T13" fmla="*/ 34 h 49"/>
                          <a:gd name="T14" fmla="*/ 14 w 49"/>
                          <a:gd name="T15" fmla="*/ 48 h 49"/>
                          <a:gd name="T16" fmla="*/ 27 w 49"/>
                          <a:gd name="T17" fmla="*/ 34 h 49"/>
                          <a:gd name="T18" fmla="*/ 34 w 49"/>
                          <a:gd name="T19" fmla="*/ 21 h 49"/>
                          <a:gd name="T20" fmla="*/ 48 w 49"/>
                          <a:gd name="T21" fmla="*/ 7 h 49"/>
                          <a:gd name="T22" fmla="*/ 41 w 49"/>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49">
                            <a:moveTo>
                              <a:pt x="41" y="0"/>
                            </a:moveTo>
                            <a:lnTo>
                              <a:pt x="14" y="27"/>
                            </a:lnTo>
                            <a:lnTo>
                              <a:pt x="7" y="27"/>
                            </a:lnTo>
                            <a:lnTo>
                              <a:pt x="7" y="34"/>
                            </a:lnTo>
                            <a:lnTo>
                              <a:pt x="0" y="41"/>
                            </a:lnTo>
                            <a:lnTo>
                              <a:pt x="7" y="41"/>
                            </a:lnTo>
                            <a:lnTo>
                              <a:pt x="14" y="34"/>
                            </a:lnTo>
                            <a:lnTo>
                              <a:pt x="14" y="48"/>
                            </a:lnTo>
                            <a:lnTo>
                              <a:pt x="27" y="34"/>
                            </a:lnTo>
                            <a:lnTo>
                              <a:pt x="34" y="21"/>
                            </a:lnTo>
                            <a:lnTo>
                              <a:pt x="48" y="7"/>
                            </a:lnTo>
                            <a:lnTo>
                              <a:pt x="41"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08" name="Freeform 732">
                        <a:extLst>
                          <a:ext uri="{FF2B5EF4-FFF2-40B4-BE49-F238E27FC236}">
                            <a16:creationId xmlns:a16="http://schemas.microsoft.com/office/drawing/2014/main" id="{B49F9C31-1D78-B28F-6A8E-7EE7FE49677E}"/>
                          </a:ext>
                        </a:extLst>
                      </p:cNvPr>
                      <p:cNvSpPr>
                        <a:spLocks/>
                      </p:cNvSpPr>
                      <p:nvPr/>
                    </p:nvSpPr>
                    <p:spPr bwMode="auto">
                      <a:xfrm>
                        <a:off x="3717" y="3366"/>
                        <a:ext cx="49" cy="49"/>
                      </a:xfrm>
                      <a:custGeom>
                        <a:avLst/>
                        <a:gdLst>
                          <a:gd name="T0" fmla="*/ 41 w 49"/>
                          <a:gd name="T1" fmla="*/ 0 h 49"/>
                          <a:gd name="T2" fmla="*/ 14 w 49"/>
                          <a:gd name="T3" fmla="*/ 27 h 49"/>
                          <a:gd name="T4" fmla="*/ 7 w 49"/>
                          <a:gd name="T5" fmla="*/ 27 h 49"/>
                          <a:gd name="T6" fmla="*/ 7 w 49"/>
                          <a:gd name="T7" fmla="*/ 34 h 49"/>
                          <a:gd name="T8" fmla="*/ 0 w 49"/>
                          <a:gd name="T9" fmla="*/ 41 h 49"/>
                          <a:gd name="T10" fmla="*/ 7 w 49"/>
                          <a:gd name="T11" fmla="*/ 41 h 49"/>
                          <a:gd name="T12" fmla="*/ 14 w 49"/>
                          <a:gd name="T13" fmla="*/ 34 h 49"/>
                          <a:gd name="T14" fmla="*/ 14 w 49"/>
                          <a:gd name="T15" fmla="*/ 48 h 49"/>
                          <a:gd name="T16" fmla="*/ 27 w 49"/>
                          <a:gd name="T17" fmla="*/ 34 h 49"/>
                          <a:gd name="T18" fmla="*/ 34 w 49"/>
                          <a:gd name="T19" fmla="*/ 21 h 49"/>
                          <a:gd name="T20" fmla="*/ 48 w 49"/>
                          <a:gd name="T21" fmla="*/ 7 h 49"/>
                          <a:gd name="T22" fmla="*/ 41 w 49"/>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49">
                            <a:moveTo>
                              <a:pt x="41" y="0"/>
                            </a:moveTo>
                            <a:lnTo>
                              <a:pt x="14" y="27"/>
                            </a:lnTo>
                            <a:lnTo>
                              <a:pt x="7" y="27"/>
                            </a:lnTo>
                            <a:lnTo>
                              <a:pt x="7" y="34"/>
                            </a:lnTo>
                            <a:lnTo>
                              <a:pt x="0" y="41"/>
                            </a:lnTo>
                            <a:lnTo>
                              <a:pt x="7" y="41"/>
                            </a:lnTo>
                            <a:lnTo>
                              <a:pt x="14" y="34"/>
                            </a:lnTo>
                            <a:lnTo>
                              <a:pt x="14" y="48"/>
                            </a:lnTo>
                            <a:lnTo>
                              <a:pt x="27" y="34"/>
                            </a:lnTo>
                            <a:lnTo>
                              <a:pt x="34" y="21"/>
                            </a:lnTo>
                            <a:lnTo>
                              <a:pt x="48" y="7"/>
                            </a:lnTo>
                            <a:lnTo>
                              <a:pt x="41"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09" name="Freeform 733">
                        <a:extLst>
                          <a:ext uri="{FF2B5EF4-FFF2-40B4-BE49-F238E27FC236}">
                            <a16:creationId xmlns:a16="http://schemas.microsoft.com/office/drawing/2014/main" id="{0A488587-3F5D-1279-1C0F-35A7B1E57786}"/>
                          </a:ext>
                        </a:extLst>
                      </p:cNvPr>
                      <p:cNvSpPr>
                        <a:spLocks/>
                      </p:cNvSpPr>
                      <p:nvPr/>
                    </p:nvSpPr>
                    <p:spPr bwMode="auto">
                      <a:xfrm>
                        <a:off x="3717" y="3406"/>
                        <a:ext cx="17" cy="57"/>
                      </a:xfrm>
                      <a:custGeom>
                        <a:avLst/>
                        <a:gdLst>
                          <a:gd name="T0" fmla="*/ 8 w 17"/>
                          <a:gd name="T1" fmla="*/ 0 h 57"/>
                          <a:gd name="T2" fmla="*/ 8 w 17"/>
                          <a:gd name="T3" fmla="*/ 0 h 57"/>
                          <a:gd name="T4" fmla="*/ 8 w 17"/>
                          <a:gd name="T5" fmla="*/ 7 h 57"/>
                          <a:gd name="T6" fmla="*/ 0 w 17"/>
                          <a:gd name="T7" fmla="*/ 14 h 57"/>
                          <a:gd name="T8" fmla="*/ 0 w 17"/>
                          <a:gd name="T9" fmla="*/ 21 h 57"/>
                          <a:gd name="T10" fmla="*/ 8 w 17"/>
                          <a:gd name="T11" fmla="*/ 21 h 57"/>
                          <a:gd name="T12" fmla="*/ 8 w 17"/>
                          <a:gd name="T13" fmla="*/ 28 h 57"/>
                          <a:gd name="T14" fmla="*/ 0 w 17"/>
                          <a:gd name="T15" fmla="*/ 35 h 57"/>
                          <a:gd name="T16" fmla="*/ 0 w 17"/>
                          <a:gd name="T17" fmla="*/ 42 h 57"/>
                          <a:gd name="T18" fmla="*/ 0 w 17"/>
                          <a:gd name="T19" fmla="*/ 49 h 57"/>
                          <a:gd name="T20" fmla="*/ 0 w 17"/>
                          <a:gd name="T21" fmla="*/ 56 h 57"/>
                          <a:gd name="T22" fmla="*/ 8 w 17"/>
                          <a:gd name="T23" fmla="*/ 35 h 57"/>
                          <a:gd name="T24" fmla="*/ 8 w 17"/>
                          <a:gd name="T25" fmla="*/ 28 h 57"/>
                          <a:gd name="T26" fmla="*/ 16 w 17"/>
                          <a:gd name="T27" fmla="*/ 14 h 57"/>
                          <a:gd name="T28" fmla="*/ 8 w 17"/>
                          <a:gd name="T2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57">
                            <a:moveTo>
                              <a:pt x="8" y="0"/>
                            </a:moveTo>
                            <a:lnTo>
                              <a:pt x="8" y="0"/>
                            </a:lnTo>
                            <a:lnTo>
                              <a:pt x="8" y="7"/>
                            </a:lnTo>
                            <a:lnTo>
                              <a:pt x="0" y="14"/>
                            </a:lnTo>
                            <a:lnTo>
                              <a:pt x="0" y="21"/>
                            </a:lnTo>
                            <a:lnTo>
                              <a:pt x="8" y="21"/>
                            </a:lnTo>
                            <a:lnTo>
                              <a:pt x="8" y="28"/>
                            </a:lnTo>
                            <a:lnTo>
                              <a:pt x="0" y="35"/>
                            </a:lnTo>
                            <a:lnTo>
                              <a:pt x="0" y="42"/>
                            </a:lnTo>
                            <a:lnTo>
                              <a:pt x="0" y="49"/>
                            </a:lnTo>
                            <a:lnTo>
                              <a:pt x="0" y="56"/>
                            </a:lnTo>
                            <a:lnTo>
                              <a:pt x="8" y="35"/>
                            </a:lnTo>
                            <a:lnTo>
                              <a:pt x="8" y="28"/>
                            </a:lnTo>
                            <a:lnTo>
                              <a:pt x="16" y="14"/>
                            </a:lnTo>
                            <a:lnTo>
                              <a:pt x="8"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10" name="Freeform 734">
                        <a:extLst>
                          <a:ext uri="{FF2B5EF4-FFF2-40B4-BE49-F238E27FC236}">
                            <a16:creationId xmlns:a16="http://schemas.microsoft.com/office/drawing/2014/main" id="{B99A281C-3FDE-3667-70C8-875C2296567E}"/>
                          </a:ext>
                        </a:extLst>
                      </p:cNvPr>
                      <p:cNvSpPr>
                        <a:spLocks/>
                      </p:cNvSpPr>
                      <p:nvPr/>
                    </p:nvSpPr>
                    <p:spPr bwMode="auto">
                      <a:xfrm>
                        <a:off x="3717" y="3406"/>
                        <a:ext cx="17" cy="57"/>
                      </a:xfrm>
                      <a:custGeom>
                        <a:avLst/>
                        <a:gdLst>
                          <a:gd name="T0" fmla="*/ 8 w 17"/>
                          <a:gd name="T1" fmla="*/ 0 h 57"/>
                          <a:gd name="T2" fmla="*/ 8 w 17"/>
                          <a:gd name="T3" fmla="*/ 7 h 57"/>
                          <a:gd name="T4" fmla="*/ 0 w 17"/>
                          <a:gd name="T5" fmla="*/ 14 h 57"/>
                          <a:gd name="T6" fmla="*/ 0 w 17"/>
                          <a:gd name="T7" fmla="*/ 21 h 57"/>
                          <a:gd name="T8" fmla="*/ 8 w 17"/>
                          <a:gd name="T9" fmla="*/ 21 h 57"/>
                          <a:gd name="T10" fmla="*/ 8 w 17"/>
                          <a:gd name="T11" fmla="*/ 28 h 57"/>
                          <a:gd name="T12" fmla="*/ 0 w 17"/>
                          <a:gd name="T13" fmla="*/ 35 h 57"/>
                          <a:gd name="T14" fmla="*/ 0 w 17"/>
                          <a:gd name="T15" fmla="*/ 42 h 57"/>
                          <a:gd name="T16" fmla="*/ 0 w 17"/>
                          <a:gd name="T17" fmla="*/ 49 h 57"/>
                          <a:gd name="T18" fmla="*/ 0 w 17"/>
                          <a:gd name="T19" fmla="*/ 56 h 57"/>
                          <a:gd name="T20" fmla="*/ 8 w 17"/>
                          <a:gd name="T21" fmla="*/ 35 h 57"/>
                          <a:gd name="T22" fmla="*/ 8 w 17"/>
                          <a:gd name="T23" fmla="*/ 28 h 57"/>
                          <a:gd name="T24" fmla="*/ 16 w 17"/>
                          <a:gd name="T25" fmla="*/ 14 h 57"/>
                          <a:gd name="T26" fmla="*/ 8 w 17"/>
                          <a:gd name="T2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57">
                            <a:moveTo>
                              <a:pt x="8" y="0"/>
                            </a:moveTo>
                            <a:lnTo>
                              <a:pt x="8" y="7"/>
                            </a:lnTo>
                            <a:lnTo>
                              <a:pt x="0" y="14"/>
                            </a:lnTo>
                            <a:lnTo>
                              <a:pt x="0" y="21"/>
                            </a:lnTo>
                            <a:lnTo>
                              <a:pt x="8" y="21"/>
                            </a:lnTo>
                            <a:lnTo>
                              <a:pt x="8" y="28"/>
                            </a:lnTo>
                            <a:lnTo>
                              <a:pt x="0" y="35"/>
                            </a:lnTo>
                            <a:lnTo>
                              <a:pt x="0" y="42"/>
                            </a:lnTo>
                            <a:lnTo>
                              <a:pt x="0" y="49"/>
                            </a:lnTo>
                            <a:lnTo>
                              <a:pt x="0" y="56"/>
                            </a:lnTo>
                            <a:lnTo>
                              <a:pt x="8" y="35"/>
                            </a:lnTo>
                            <a:lnTo>
                              <a:pt x="8" y="28"/>
                            </a:lnTo>
                            <a:lnTo>
                              <a:pt x="16" y="14"/>
                            </a:lnTo>
                            <a:lnTo>
                              <a:pt x="8"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11" name="Freeform 735">
                        <a:extLst>
                          <a:ext uri="{FF2B5EF4-FFF2-40B4-BE49-F238E27FC236}">
                            <a16:creationId xmlns:a16="http://schemas.microsoft.com/office/drawing/2014/main" id="{0BA1AF3C-5D4C-C453-9239-3BCA4003AF7A}"/>
                          </a:ext>
                        </a:extLst>
                      </p:cNvPr>
                      <p:cNvSpPr>
                        <a:spLocks/>
                      </p:cNvSpPr>
                      <p:nvPr/>
                    </p:nvSpPr>
                    <p:spPr bwMode="auto">
                      <a:xfrm>
                        <a:off x="3717" y="3406"/>
                        <a:ext cx="17" cy="25"/>
                      </a:xfrm>
                      <a:custGeom>
                        <a:avLst/>
                        <a:gdLst>
                          <a:gd name="T0" fmla="*/ 8 w 17"/>
                          <a:gd name="T1" fmla="*/ 0 h 25"/>
                          <a:gd name="T2" fmla="*/ 8 w 17"/>
                          <a:gd name="T3" fmla="*/ 0 h 25"/>
                          <a:gd name="T4" fmla="*/ 8 w 17"/>
                          <a:gd name="T5" fmla="*/ 6 h 25"/>
                          <a:gd name="T6" fmla="*/ 0 w 17"/>
                          <a:gd name="T7" fmla="*/ 12 h 25"/>
                          <a:gd name="T8" fmla="*/ 0 w 17"/>
                          <a:gd name="T9" fmla="*/ 18 h 25"/>
                          <a:gd name="T10" fmla="*/ 8 w 17"/>
                          <a:gd name="T11" fmla="*/ 18 h 25"/>
                          <a:gd name="T12" fmla="*/ 8 w 17"/>
                          <a:gd name="T13" fmla="*/ 24 h 25"/>
                          <a:gd name="T14" fmla="*/ 16 w 17"/>
                          <a:gd name="T15" fmla="*/ 12 h 25"/>
                          <a:gd name="T16" fmla="*/ 8 w 17"/>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5">
                            <a:moveTo>
                              <a:pt x="8" y="0"/>
                            </a:moveTo>
                            <a:lnTo>
                              <a:pt x="8" y="0"/>
                            </a:lnTo>
                            <a:lnTo>
                              <a:pt x="8" y="6"/>
                            </a:lnTo>
                            <a:lnTo>
                              <a:pt x="0" y="12"/>
                            </a:lnTo>
                            <a:lnTo>
                              <a:pt x="0" y="18"/>
                            </a:lnTo>
                            <a:lnTo>
                              <a:pt x="8" y="18"/>
                            </a:lnTo>
                            <a:lnTo>
                              <a:pt x="8" y="24"/>
                            </a:lnTo>
                            <a:lnTo>
                              <a:pt x="16" y="12"/>
                            </a:lnTo>
                            <a:lnTo>
                              <a:pt x="8" y="0"/>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12" name="Freeform 736">
                        <a:extLst>
                          <a:ext uri="{FF2B5EF4-FFF2-40B4-BE49-F238E27FC236}">
                            <a16:creationId xmlns:a16="http://schemas.microsoft.com/office/drawing/2014/main" id="{18EEF189-9AC0-F510-6574-48FADDCBCD64}"/>
                          </a:ext>
                        </a:extLst>
                      </p:cNvPr>
                      <p:cNvSpPr>
                        <a:spLocks/>
                      </p:cNvSpPr>
                      <p:nvPr/>
                    </p:nvSpPr>
                    <p:spPr bwMode="auto">
                      <a:xfrm>
                        <a:off x="3717" y="3406"/>
                        <a:ext cx="17" cy="25"/>
                      </a:xfrm>
                      <a:custGeom>
                        <a:avLst/>
                        <a:gdLst>
                          <a:gd name="T0" fmla="*/ 8 w 17"/>
                          <a:gd name="T1" fmla="*/ 0 h 25"/>
                          <a:gd name="T2" fmla="*/ 8 w 17"/>
                          <a:gd name="T3" fmla="*/ 6 h 25"/>
                          <a:gd name="T4" fmla="*/ 0 w 17"/>
                          <a:gd name="T5" fmla="*/ 12 h 25"/>
                          <a:gd name="T6" fmla="*/ 0 w 17"/>
                          <a:gd name="T7" fmla="*/ 18 h 25"/>
                          <a:gd name="T8" fmla="*/ 8 w 17"/>
                          <a:gd name="T9" fmla="*/ 18 h 25"/>
                          <a:gd name="T10" fmla="*/ 8 w 17"/>
                          <a:gd name="T11" fmla="*/ 24 h 25"/>
                          <a:gd name="T12" fmla="*/ 16 w 17"/>
                          <a:gd name="T13" fmla="*/ 12 h 25"/>
                          <a:gd name="T14" fmla="*/ 8 w 17"/>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5">
                            <a:moveTo>
                              <a:pt x="8" y="0"/>
                            </a:moveTo>
                            <a:lnTo>
                              <a:pt x="8" y="6"/>
                            </a:lnTo>
                            <a:lnTo>
                              <a:pt x="0" y="12"/>
                            </a:lnTo>
                            <a:lnTo>
                              <a:pt x="0" y="18"/>
                            </a:lnTo>
                            <a:lnTo>
                              <a:pt x="8" y="18"/>
                            </a:lnTo>
                            <a:lnTo>
                              <a:pt x="8" y="24"/>
                            </a:lnTo>
                            <a:lnTo>
                              <a:pt x="16" y="12"/>
                            </a:lnTo>
                            <a:lnTo>
                              <a:pt x="8" y="0"/>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513" name="Group 737">
                        <a:extLst>
                          <a:ext uri="{FF2B5EF4-FFF2-40B4-BE49-F238E27FC236}">
                            <a16:creationId xmlns:a16="http://schemas.microsoft.com/office/drawing/2014/main" id="{A79962C2-7D24-8F65-6793-F0FC4B5D71D3}"/>
                          </a:ext>
                        </a:extLst>
                      </p:cNvPr>
                      <p:cNvGrpSpPr>
                        <a:grpSpLocks/>
                      </p:cNvGrpSpPr>
                      <p:nvPr/>
                    </p:nvGrpSpPr>
                    <p:grpSpPr bwMode="auto">
                      <a:xfrm>
                        <a:off x="3661" y="3254"/>
                        <a:ext cx="137" cy="145"/>
                        <a:chOff x="3661" y="3254"/>
                        <a:chExt cx="137" cy="145"/>
                      </a:xfrm>
                    </p:grpSpPr>
                    <p:grpSp>
                      <p:nvGrpSpPr>
                        <p:cNvPr id="76514" name="Group 738">
                          <a:extLst>
                            <a:ext uri="{FF2B5EF4-FFF2-40B4-BE49-F238E27FC236}">
                              <a16:creationId xmlns:a16="http://schemas.microsoft.com/office/drawing/2014/main" id="{9439FA7E-836E-D4DE-E250-FA19366D1F11}"/>
                            </a:ext>
                          </a:extLst>
                        </p:cNvPr>
                        <p:cNvGrpSpPr>
                          <a:grpSpLocks/>
                        </p:cNvGrpSpPr>
                        <p:nvPr/>
                      </p:nvGrpSpPr>
                      <p:grpSpPr bwMode="auto">
                        <a:xfrm>
                          <a:off x="3677" y="3262"/>
                          <a:ext cx="97" cy="137"/>
                          <a:chOff x="3677" y="3262"/>
                          <a:chExt cx="97" cy="137"/>
                        </a:xfrm>
                      </p:grpSpPr>
                      <p:sp>
                        <p:nvSpPr>
                          <p:cNvPr id="76515" name="Freeform 739">
                            <a:extLst>
                              <a:ext uri="{FF2B5EF4-FFF2-40B4-BE49-F238E27FC236}">
                                <a16:creationId xmlns:a16="http://schemas.microsoft.com/office/drawing/2014/main" id="{656796F9-6B66-A8CD-A59E-9C37CF5EFC80}"/>
                              </a:ext>
                            </a:extLst>
                          </p:cNvPr>
                          <p:cNvSpPr>
                            <a:spLocks/>
                          </p:cNvSpPr>
                          <p:nvPr/>
                        </p:nvSpPr>
                        <p:spPr bwMode="auto">
                          <a:xfrm>
                            <a:off x="3677" y="3262"/>
                            <a:ext cx="97" cy="137"/>
                          </a:xfrm>
                          <a:custGeom>
                            <a:avLst/>
                            <a:gdLst>
                              <a:gd name="T0" fmla="*/ 30 w 97"/>
                              <a:gd name="T1" fmla="*/ 8 h 137"/>
                              <a:gd name="T2" fmla="*/ 22 w 97"/>
                              <a:gd name="T3" fmla="*/ 8 h 137"/>
                              <a:gd name="T4" fmla="*/ 15 w 97"/>
                              <a:gd name="T5" fmla="*/ 15 h 137"/>
                              <a:gd name="T6" fmla="*/ 7 w 97"/>
                              <a:gd name="T7" fmla="*/ 23 h 137"/>
                              <a:gd name="T8" fmla="*/ 0 w 97"/>
                              <a:gd name="T9" fmla="*/ 30 h 137"/>
                              <a:gd name="T10" fmla="*/ 0 w 97"/>
                              <a:gd name="T11" fmla="*/ 38 h 137"/>
                              <a:gd name="T12" fmla="*/ 0 w 97"/>
                              <a:gd name="T13" fmla="*/ 45 h 137"/>
                              <a:gd name="T14" fmla="*/ 0 w 97"/>
                              <a:gd name="T15" fmla="*/ 53 h 137"/>
                              <a:gd name="T16" fmla="*/ 0 w 97"/>
                              <a:gd name="T17" fmla="*/ 60 h 137"/>
                              <a:gd name="T18" fmla="*/ 0 w 97"/>
                              <a:gd name="T19" fmla="*/ 68 h 137"/>
                              <a:gd name="T20" fmla="*/ 7 w 97"/>
                              <a:gd name="T21" fmla="*/ 68 h 137"/>
                              <a:gd name="T22" fmla="*/ 7 w 97"/>
                              <a:gd name="T23" fmla="*/ 76 h 137"/>
                              <a:gd name="T24" fmla="*/ 7 w 97"/>
                              <a:gd name="T25" fmla="*/ 83 h 137"/>
                              <a:gd name="T26" fmla="*/ 0 w 97"/>
                              <a:gd name="T27" fmla="*/ 91 h 137"/>
                              <a:gd name="T28" fmla="*/ 0 w 97"/>
                              <a:gd name="T29" fmla="*/ 98 h 137"/>
                              <a:gd name="T30" fmla="*/ 7 w 97"/>
                              <a:gd name="T31" fmla="*/ 98 h 137"/>
                              <a:gd name="T32" fmla="*/ 15 w 97"/>
                              <a:gd name="T33" fmla="*/ 106 h 137"/>
                              <a:gd name="T34" fmla="*/ 15 w 97"/>
                              <a:gd name="T35" fmla="*/ 113 h 137"/>
                              <a:gd name="T36" fmla="*/ 22 w 97"/>
                              <a:gd name="T37" fmla="*/ 113 h 137"/>
                              <a:gd name="T38" fmla="*/ 22 w 97"/>
                              <a:gd name="T39" fmla="*/ 121 h 137"/>
                              <a:gd name="T40" fmla="*/ 22 w 97"/>
                              <a:gd name="T41" fmla="*/ 128 h 137"/>
                              <a:gd name="T42" fmla="*/ 22 w 97"/>
                              <a:gd name="T43" fmla="*/ 136 h 137"/>
                              <a:gd name="T44" fmla="*/ 30 w 97"/>
                              <a:gd name="T45" fmla="*/ 136 h 137"/>
                              <a:gd name="T46" fmla="*/ 37 w 97"/>
                              <a:gd name="T47" fmla="*/ 136 h 137"/>
                              <a:gd name="T48" fmla="*/ 37 w 97"/>
                              <a:gd name="T49" fmla="*/ 128 h 137"/>
                              <a:gd name="T50" fmla="*/ 44 w 97"/>
                              <a:gd name="T51" fmla="*/ 128 h 137"/>
                              <a:gd name="T52" fmla="*/ 52 w 97"/>
                              <a:gd name="T53" fmla="*/ 128 h 137"/>
                              <a:gd name="T54" fmla="*/ 96 w 97"/>
                              <a:gd name="T55" fmla="*/ 98 h 137"/>
                              <a:gd name="T56" fmla="*/ 89 w 97"/>
                              <a:gd name="T57" fmla="*/ 91 h 137"/>
                              <a:gd name="T58" fmla="*/ 96 w 97"/>
                              <a:gd name="T59" fmla="*/ 83 h 137"/>
                              <a:gd name="T60" fmla="*/ 96 w 97"/>
                              <a:gd name="T61" fmla="*/ 76 h 137"/>
                              <a:gd name="T62" fmla="*/ 96 w 97"/>
                              <a:gd name="T63" fmla="*/ 60 h 137"/>
                              <a:gd name="T64" fmla="*/ 96 w 97"/>
                              <a:gd name="T65" fmla="*/ 45 h 137"/>
                              <a:gd name="T66" fmla="*/ 96 w 97"/>
                              <a:gd name="T67" fmla="*/ 30 h 137"/>
                              <a:gd name="T68" fmla="*/ 89 w 97"/>
                              <a:gd name="T69" fmla="*/ 15 h 137"/>
                              <a:gd name="T70" fmla="*/ 81 w 97"/>
                              <a:gd name="T71" fmla="*/ 8 h 137"/>
                              <a:gd name="T72" fmla="*/ 66 w 97"/>
                              <a:gd name="T73" fmla="*/ 0 h 137"/>
                              <a:gd name="T74" fmla="*/ 37 w 97"/>
                              <a:gd name="T75" fmla="*/ 8 h 137"/>
                              <a:gd name="T76" fmla="*/ 30 w 97"/>
                              <a:gd name="T77" fmla="*/ 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7" h="137">
                                <a:moveTo>
                                  <a:pt x="30" y="8"/>
                                </a:moveTo>
                                <a:lnTo>
                                  <a:pt x="22" y="8"/>
                                </a:lnTo>
                                <a:lnTo>
                                  <a:pt x="15" y="15"/>
                                </a:lnTo>
                                <a:lnTo>
                                  <a:pt x="7" y="23"/>
                                </a:lnTo>
                                <a:lnTo>
                                  <a:pt x="0" y="30"/>
                                </a:lnTo>
                                <a:lnTo>
                                  <a:pt x="0" y="38"/>
                                </a:lnTo>
                                <a:lnTo>
                                  <a:pt x="0" y="45"/>
                                </a:lnTo>
                                <a:lnTo>
                                  <a:pt x="0" y="53"/>
                                </a:lnTo>
                                <a:lnTo>
                                  <a:pt x="0" y="60"/>
                                </a:lnTo>
                                <a:lnTo>
                                  <a:pt x="0" y="68"/>
                                </a:lnTo>
                                <a:lnTo>
                                  <a:pt x="7" y="68"/>
                                </a:lnTo>
                                <a:lnTo>
                                  <a:pt x="7" y="76"/>
                                </a:lnTo>
                                <a:lnTo>
                                  <a:pt x="7" y="83"/>
                                </a:lnTo>
                                <a:lnTo>
                                  <a:pt x="0" y="91"/>
                                </a:lnTo>
                                <a:lnTo>
                                  <a:pt x="0" y="98"/>
                                </a:lnTo>
                                <a:lnTo>
                                  <a:pt x="7" y="98"/>
                                </a:lnTo>
                                <a:lnTo>
                                  <a:pt x="15" y="106"/>
                                </a:lnTo>
                                <a:lnTo>
                                  <a:pt x="15" y="113"/>
                                </a:lnTo>
                                <a:lnTo>
                                  <a:pt x="22" y="113"/>
                                </a:lnTo>
                                <a:lnTo>
                                  <a:pt x="22" y="121"/>
                                </a:lnTo>
                                <a:lnTo>
                                  <a:pt x="22" y="128"/>
                                </a:lnTo>
                                <a:lnTo>
                                  <a:pt x="22" y="136"/>
                                </a:lnTo>
                                <a:lnTo>
                                  <a:pt x="30" y="136"/>
                                </a:lnTo>
                                <a:lnTo>
                                  <a:pt x="37" y="136"/>
                                </a:lnTo>
                                <a:lnTo>
                                  <a:pt x="37" y="128"/>
                                </a:lnTo>
                                <a:lnTo>
                                  <a:pt x="44" y="128"/>
                                </a:lnTo>
                                <a:lnTo>
                                  <a:pt x="52" y="128"/>
                                </a:lnTo>
                                <a:lnTo>
                                  <a:pt x="96" y="98"/>
                                </a:lnTo>
                                <a:lnTo>
                                  <a:pt x="89" y="91"/>
                                </a:lnTo>
                                <a:lnTo>
                                  <a:pt x="96" y="83"/>
                                </a:lnTo>
                                <a:lnTo>
                                  <a:pt x="96" y="76"/>
                                </a:lnTo>
                                <a:lnTo>
                                  <a:pt x="96" y="60"/>
                                </a:lnTo>
                                <a:lnTo>
                                  <a:pt x="96" y="45"/>
                                </a:lnTo>
                                <a:lnTo>
                                  <a:pt x="96" y="30"/>
                                </a:lnTo>
                                <a:lnTo>
                                  <a:pt x="89" y="15"/>
                                </a:lnTo>
                                <a:lnTo>
                                  <a:pt x="81" y="8"/>
                                </a:lnTo>
                                <a:lnTo>
                                  <a:pt x="66" y="0"/>
                                </a:lnTo>
                                <a:lnTo>
                                  <a:pt x="37" y="8"/>
                                </a:lnTo>
                                <a:lnTo>
                                  <a:pt x="30" y="8"/>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16" name="Freeform 740">
                            <a:extLst>
                              <a:ext uri="{FF2B5EF4-FFF2-40B4-BE49-F238E27FC236}">
                                <a16:creationId xmlns:a16="http://schemas.microsoft.com/office/drawing/2014/main" id="{357C9E26-FB74-1705-9E7C-97AB76ABBF57}"/>
                              </a:ext>
                            </a:extLst>
                          </p:cNvPr>
                          <p:cNvSpPr>
                            <a:spLocks/>
                          </p:cNvSpPr>
                          <p:nvPr/>
                        </p:nvSpPr>
                        <p:spPr bwMode="auto">
                          <a:xfrm>
                            <a:off x="3677" y="3262"/>
                            <a:ext cx="97" cy="137"/>
                          </a:xfrm>
                          <a:custGeom>
                            <a:avLst/>
                            <a:gdLst>
                              <a:gd name="T0" fmla="*/ 30 w 97"/>
                              <a:gd name="T1" fmla="*/ 8 h 137"/>
                              <a:gd name="T2" fmla="*/ 22 w 97"/>
                              <a:gd name="T3" fmla="*/ 8 h 137"/>
                              <a:gd name="T4" fmla="*/ 15 w 97"/>
                              <a:gd name="T5" fmla="*/ 15 h 137"/>
                              <a:gd name="T6" fmla="*/ 7 w 97"/>
                              <a:gd name="T7" fmla="*/ 23 h 137"/>
                              <a:gd name="T8" fmla="*/ 0 w 97"/>
                              <a:gd name="T9" fmla="*/ 30 h 137"/>
                              <a:gd name="T10" fmla="*/ 0 w 97"/>
                              <a:gd name="T11" fmla="*/ 38 h 137"/>
                              <a:gd name="T12" fmla="*/ 0 w 97"/>
                              <a:gd name="T13" fmla="*/ 45 h 137"/>
                              <a:gd name="T14" fmla="*/ 0 w 97"/>
                              <a:gd name="T15" fmla="*/ 53 h 137"/>
                              <a:gd name="T16" fmla="*/ 0 w 97"/>
                              <a:gd name="T17" fmla="*/ 60 h 137"/>
                              <a:gd name="T18" fmla="*/ 0 w 97"/>
                              <a:gd name="T19" fmla="*/ 68 h 137"/>
                              <a:gd name="T20" fmla="*/ 7 w 97"/>
                              <a:gd name="T21" fmla="*/ 68 h 137"/>
                              <a:gd name="T22" fmla="*/ 7 w 97"/>
                              <a:gd name="T23" fmla="*/ 76 h 137"/>
                              <a:gd name="T24" fmla="*/ 7 w 97"/>
                              <a:gd name="T25" fmla="*/ 83 h 137"/>
                              <a:gd name="T26" fmla="*/ 0 w 97"/>
                              <a:gd name="T27" fmla="*/ 91 h 137"/>
                              <a:gd name="T28" fmla="*/ 0 w 97"/>
                              <a:gd name="T29" fmla="*/ 98 h 137"/>
                              <a:gd name="T30" fmla="*/ 7 w 97"/>
                              <a:gd name="T31" fmla="*/ 98 h 137"/>
                              <a:gd name="T32" fmla="*/ 15 w 97"/>
                              <a:gd name="T33" fmla="*/ 106 h 137"/>
                              <a:gd name="T34" fmla="*/ 15 w 97"/>
                              <a:gd name="T35" fmla="*/ 113 h 137"/>
                              <a:gd name="T36" fmla="*/ 22 w 97"/>
                              <a:gd name="T37" fmla="*/ 113 h 137"/>
                              <a:gd name="T38" fmla="*/ 22 w 97"/>
                              <a:gd name="T39" fmla="*/ 121 h 137"/>
                              <a:gd name="T40" fmla="*/ 22 w 97"/>
                              <a:gd name="T41" fmla="*/ 128 h 137"/>
                              <a:gd name="T42" fmla="*/ 22 w 97"/>
                              <a:gd name="T43" fmla="*/ 136 h 137"/>
                              <a:gd name="T44" fmla="*/ 30 w 97"/>
                              <a:gd name="T45" fmla="*/ 136 h 137"/>
                              <a:gd name="T46" fmla="*/ 37 w 97"/>
                              <a:gd name="T47" fmla="*/ 136 h 137"/>
                              <a:gd name="T48" fmla="*/ 37 w 97"/>
                              <a:gd name="T49" fmla="*/ 128 h 137"/>
                              <a:gd name="T50" fmla="*/ 44 w 97"/>
                              <a:gd name="T51" fmla="*/ 128 h 137"/>
                              <a:gd name="T52" fmla="*/ 52 w 97"/>
                              <a:gd name="T53" fmla="*/ 128 h 137"/>
                              <a:gd name="T54" fmla="*/ 96 w 97"/>
                              <a:gd name="T55" fmla="*/ 98 h 137"/>
                              <a:gd name="T56" fmla="*/ 89 w 97"/>
                              <a:gd name="T57" fmla="*/ 91 h 137"/>
                              <a:gd name="T58" fmla="*/ 96 w 97"/>
                              <a:gd name="T59" fmla="*/ 83 h 137"/>
                              <a:gd name="T60" fmla="*/ 96 w 97"/>
                              <a:gd name="T61" fmla="*/ 76 h 137"/>
                              <a:gd name="T62" fmla="*/ 96 w 97"/>
                              <a:gd name="T63" fmla="*/ 60 h 137"/>
                              <a:gd name="T64" fmla="*/ 96 w 97"/>
                              <a:gd name="T65" fmla="*/ 45 h 137"/>
                              <a:gd name="T66" fmla="*/ 96 w 97"/>
                              <a:gd name="T67" fmla="*/ 30 h 137"/>
                              <a:gd name="T68" fmla="*/ 89 w 97"/>
                              <a:gd name="T69" fmla="*/ 15 h 137"/>
                              <a:gd name="T70" fmla="*/ 81 w 97"/>
                              <a:gd name="T71" fmla="*/ 8 h 137"/>
                              <a:gd name="T72" fmla="*/ 66 w 97"/>
                              <a:gd name="T73" fmla="*/ 0 h 137"/>
                              <a:gd name="T74" fmla="*/ 37 w 97"/>
                              <a:gd name="T75" fmla="*/ 8 h 137"/>
                              <a:gd name="T76" fmla="*/ 30 w 97"/>
                              <a:gd name="T77" fmla="*/ 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7" h="137">
                                <a:moveTo>
                                  <a:pt x="30" y="8"/>
                                </a:moveTo>
                                <a:lnTo>
                                  <a:pt x="22" y="8"/>
                                </a:lnTo>
                                <a:lnTo>
                                  <a:pt x="15" y="15"/>
                                </a:lnTo>
                                <a:lnTo>
                                  <a:pt x="7" y="23"/>
                                </a:lnTo>
                                <a:lnTo>
                                  <a:pt x="0" y="30"/>
                                </a:lnTo>
                                <a:lnTo>
                                  <a:pt x="0" y="38"/>
                                </a:lnTo>
                                <a:lnTo>
                                  <a:pt x="0" y="45"/>
                                </a:lnTo>
                                <a:lnTo>
                                  <a:pt x="0" y="53"/>
                                </a:lnTo>
                                <a:lnTo>
                                  <a:pt x="0" y="60"/>
                                </a:lnTo>
                                <a:lnTo>
                                  <a:pt x="0" y="68"/>
                                </a:lnTo>
                                <a:lnTo>
                                  <a:pt x="7" y="68"/>
                                </a:lnTo>
                                <a:lnTo>
                                  <a:pt x="7" y="76"/>
                                </a:lnTo>
                                <a:lnTo>
                                  <a:pt x="7" y="83"/>
                                </a:lnTo>
                                <a:lnTo>
                                  <a:pt x="0" y="91"/>
                                </a:lnTo>
                                <a:lnTo>
                                  <a:pt x="0" y="98"/>
                                </a:lnTo>
                                <a:lnTo>
                                  <a:pt x="7" y="98"/>
                                </a:lnTo>
                                <a:lnTo>
                                  <a:pt x="15" y="106"/>
                                </a:lnTo>
                                <a:lnTo>
                                  <a:pt x="15" y="113"/>
                                </a:lnTo>
                                <a:lnTo>
                                  <a:pt x="22" y="113"/>
                                </a:lnTo>
                                <a:lnTo>
                                  <a:pt x="22" y="121"/>
                                </a:lnTo>
                                <a:lnTo>
                                  <a:pt x="22" y="128"/>
                                </a:lnTo>
                                <a:lnTo>
                                  <a:pt x="22" y="136"/>
                                </a:lnTo>
                                <a:lnTo>
                                  <a:pt x="30" y="136"/>
                                </a:lnTo>
                                <a:lnTo>
                                  <a:pt x="37" y="136"/>
                                </a:lnTo>
                                <a:lnTo>
                                  <a:pt x="37" y="128"/>
                                </a:lnTo>
                                <a:lnTo>
                                  <a:pt x="44" y="128"/>
                                </a:lnTo>
                                <a:lnTo>
                                  <a:pt x="52" y="128"/>
                                </a:lnTo>
                                <a:lnTo>
                                  <a:pt x="96" y="98"/>
                                </a:lnTo>
                                <a:lnTo>
                                  <a:pt x="89" y="91"/>
                                </a:lnTo>
                                <a:lnTo>
                                  <a:pt x="96" y="83"/>
                                </a:lnTo>
                                <a:lnTo>
                                  <a:pt x="96" y="76"/>
                                </a:lnTo>
                                <a:lnTo>
                                  <a:pt x="96" y="60"/>
                                </a:lnTo>
                                <a:lnTo>
                                  <a:pt x="96" y="45"/>
                                </a:lnTo>
                                <a:lnTo>
                                  <a:pt x="96" y="30"/>
                                </a:lnTo>
                                <a:lnTo>
                                  <a:pt x="89" y="15"/>
                                </a:lnTo>
                                <a:lnTo>
                                  <a:pt x="81" y="8"/>
                                </a:lnTo>
                                <a:lnTo>
                                  <a:pt x="66" y="0"/>
                                </a:lnTo>
                                <a:lnTo>
                                  <a:pt x="37" y="8"/>
                                </a:lnTo>
                                <a:lnTo>
                                  <a:pt x="30" y="8"/>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517" name="Group 741">
                            <a:extLst>
                              <a:ext uri="{FF2B5EF4-FFF2-40B4-BE49-F238E27FC236}">
                                <a16:creationId xmlns:a16="http://schemas.microsoft.com/office/drawing/2014/main" id="{4458C29B-ADE3-530D-1AA2-B666661AD5CB}"/>
                              </a:ext>
                            </a:extLst>
                          </p:cNvPr>
                          <p:cNvGrpSpPr>
                            <a:grpSpLocks/>
                          </p:cNvGrpSpPr>
                          <p:nvPr/>
                        </p:nvGrpSpPr>
                        <p:grpSpPr bwMode="auto">
                          <a:xfrm>
                            <a:off x="3717" y="3334"/>
                            <a:ext cx="17" cy="25"/>
                            <a:chOff x="3717" y="3334"/>
                            <a:chExt cx="17" cy="25"/>
                          </a:xfrm>
                        </p:grpSpPr>
                        <p:sp>
                          <p:nvSpPr>
                            <p:cNvPr id="76518" name="Freeform 742">
                              <a:extLst>
                                <a:ext uri="{FF2B5EF4-FFF2-40B4-BE49-F238E27FC236}">
                                  <a16:creationId xmlns:a16="http://schemas.microsoft.com/office/drawing/2014/main" id="{6D344028-45C2-3BE1-EC90-D1BB0A0BAE08}"/>
                                </a:ext>
                              </a:extLst>
                            </p:cNvPr>
                            <p:cNvSpPr>
                              <a:spLocks/>
                            </p:cNvSpPr>
                            <p:nvPr/>
                          </p:nvSpPr>
                          <p:spPr bwMode="auto">
                            <a:xfrm>
                              <a:off x="3717" y="3334"/>
                              <a:ext cx="17" cy="17"/>
                            </a:xfrm>
                            <a:custGeom>
                              <a:avLst/>
                              <a:gdLst>
                                <a:gd name="T0" fmla="*/ 0 w 17"/>
                                <a:gd name="T1" fmla="*/ 5 h 17"/>
                                <a:gd name="T2" fmla="*/ 0 w 17"/>
                                <a:gd name="T3" fmla="*/ 5 h 17"/>
                                <a:gd name="T4" fmla="*/ 0 w 17"/>
                                <a:gd name="T5" fmla="*/ 0 h 17"/>
                                <a:gd name="T6" fmla="*/ 8 w 17"/>
                                <a:gd name="T7" fmla="*/ 0 h 17"/>
                                <a:gd name="T8" fmla="*/ 16 w 17"/>
                                <a:gd name="T9" fmla="*/ 0 h 17"/>
                                <a:gd name="T10" fmla="*/ 16 w 17"/>
                                <a:gd name="T11" fmla="*/ 5 h 17"/>
                                <a:gd name="T12" fmla="*/ 16 w 17"/>
                                <a:gd name="T13" fmla="*/ 11 h 17"/>
                                <a:gd name="T14" fmla="*/ 8 w 17"/>
                                <a:gd name="T15" fmla="*/ 16 h 17"/>
                                <a:gd name="T16" fmla="*/ 8 w 17"/>
                                <a:gd name="T17" fmla="*/ 11 h 17"/>
                                <a:gd name="T18" fmla="*/ 16 w 17"/>
                                <a:gd name="T19" fmla="*/ 11 h 17"/>
                                <a:gd name="T20" fmla="*/ 8 w 17"/>
                                <a:gd name="T21" fmla="*/ 11 h 17"/>
                                <a:gd name="T22" fmla="*/ 8 w 17"/>
                                <a:gd name="T23" fmla="*/ 5 h 17"/>
                                <a:gd name="T24" fmla="*/ 8 w 17"/>
                                <a:gd name="T25" fmla="*/ 0 h 17"/>
                                <a:gd name="T26" fmla="*/ 0 w 17"/>
                                <a:gd name="T27" fmla="*/ 0 h 17"/>
                                <a:gd name="T28" fmla="*/ 0 w 17"/>
                                <a:gd name="T2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7">
                                  <a:moveTo>
                                    <a:pt x="0" y="5"/>
                                  </a:moveTo>
                                  <a:lnTo>
                                    <a:pt x="0" y="5"/>
                                  </a:lnTo>
                                  <a:lnTo>
                                    <a:pt x="0" y="0"/>
                                  </a:lnTo>
                                  <a:lnTo>
                                    <a:pt x="8" y="0"/>
                                  </a:lnTo>
                                  <a:lnTo>
                                    <a:pt x="16" y="0"/>
                                  </a:lnTo>
                                  <a:lnTo>
                                    <a:pt x="16" y="5"/>
                                  </a:lnTo>
                                  <a:lnTo>
                                    <a:pt x="16" y="11"/>
                                  </a:lnTo>
                                  <a:lnTo>
                                    <a:pt x="8" y="16"/>
                                  </a:lnTo>
                                  <a:lnTo>
                                    <a:pt x="8" y="11"/>
                                  </a:lnTo>
                                  <a:lnTo>
                                    <a:pt x="16" y="11"/>
                                  </a:lnTo>
                                  <a:lnTo>
                                    <a:pt x="8" y="11"/>
                                  </a:lnTo>
                                  <a:lnTo>
                                    <a:pt x="8" y="5"/>
                                  </a:lnTo>
                                  <a:lnTo>
                                    <a:pt x="8" y="0"/>
                                  </a:lnTo>
                                  <a:lnTo>
                                    <a:pt x="0" y="0"/>
                                  </a:lnTo>
                                  <a:lnTo>
                                    <a:pt x="0" y="5"/>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19" name="Freeform 743">
                              <a:extLst>
                                <a:ext uri="{FF2B5EF4-FFF2-40B4-BE49-F238E27FC236}">
                                  <a16:creationId xmlns:a16="http://schemas.microsoft.com/office/drawing/2014/main" id="{0A2206CE-399F-9C1A-A442-B1414A2F77B2}"/>
                                </a:ext>
                              </a:extLst>
                            </p:cNvPr>
                            <p:cNvSpPr>
                              <a:spLocks/>
                            </p:cNvSpPr>
                            <p:nvPr/>
                          </p:nvSpPr>
                          <p:spPr bwMode="auto">
                            <a:xfrm>
                              <a:off x="3717" y="3334"/>
                              <a:ext cx="17" cy="17"/>
                            </a:xfrm>
                            <a:custGeom>
                              <a:avLst/>
                              <a:gdLst>
                                <a:gd name="T0" fmla="*/ 0 w 17"/>
                                <a:gd name="T1" fmla="*/ 5 h 17"/>
                                <a:gd name="T2" fmla="*/ 0 w 17"/>
                                <a:gd name="T3" fmla="*/ 0 h 17"/>
                                <a:gd name="T4" fmla="*/ 8 w 17"/>
                                <a:gd name="T5" fmla="*/ 0 h 17"/>
                                <a:gd name="T6" fmla="*/ 16 w 17"/>
                                <a:gd name="T7" fmla="*/ 0 h 17"/>
                                <a:gd name="T8" fmla="*/ 16 w 17"/>
                                <a:gd name="T9" fmla="*/ 5 h 17"/>
                                <a:gd name="T10" fmla="*/ 16 w 17"/>
                                <a:gd name="T11" fmla="*/ 11 h 17"/>
                                <a:gd name="T12" fmla="*/ 8 w 17"/>
                                <a:gd name="T13" fmla="*/ 16 h 17"/>
                                <a:gd name="T14" fmla="*/ 8 w 17"/>
                                <a:gd name="T15" fmla="*/ 11 h 17"/>
                                <a:gd name="T16" fmla="*/ 16 w 17"/>
                                <a:gd name="T17" fmla="*/ 11 h 17"/>
                                <a:gd name="T18" fmla="*/ 8 w 17"/>
                                <a:gd name="T19" fmla="*/ 11 h 17"/>
                                <a:gd name="T20" fmla="*/ 8 w 17"/>
                                <a:gd name="T21" fmla="*/ 5 h 17"/>
                                <a:gd name="T22" fmla="*/ 8 w 17"/>
                                <a:gd name="T23" fmla="*/ 0 h 17"/>
                                <a:gd name="T24" fmla="*/ 0 w 17"/>
                                <a:gd name="T25" fmla="*/ 0 h 17"/>
                                <a:gd name="T26" fmla="*/ 0 w 17"/>
                                <a:gd name="T2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7">
                                  <a:moveTo>
                                    <a:pt x="0" y="5"/>
                                  </a:moveTo>
                                  <a:lnTo>
                                    <a:pt x="0" y="0"/>
                                  </a:lnTo>
                                  <a:lnTo>
                                    <a:pt x="8" y="0"/>
                                  </a:lnTo>
                                  <a:lnTo>
                                    <a:pt x="16" y="0"/>
                                  </a:lnTo>
                                  <a:lnTo>
                                    <a:pt x="16" y="5"/>
                                  </a:lnTo>
                                  <a:lnTo>
                                    <a:pt x="16" y="11"/>
                                  </a:lnTo>
                                  <a:lnTo>
                                    <a:pt x="8" y="16"/>
                                  </a:lnTo>
                                  <a:lnTo>
                                    <a:pt x="8" y="11"/>
                                  </a:lnTo>
                                  <a:lnTo>
                                    <a:pt x="16" y="11"/>
                                  </a:lnTo>
                                  <a:lnTo>
                                    <a:pt x="8" y="11"/>
                                  </a:lnTo>
                                  <a:lnTo>
                                    <a:pt x="8" y="5"/>
                                  </a:lnTo>
                                  <a:lnTo>
                                    <a:pt x="8" y="0"/>
                                  </a:lnTo>
                                  <a:lnTo>
                                    <a:pt x="0" y="0"/>
                                  </a:lnTo>
                                  <a:lnTo>
                                    <a:pt x="0" y="5"/>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20" name="Freeform 744">
                              <a:extLst>
                                <a:ext uri="{FF2B5EF4-FFF2-40B4-BE49-F238E27FC236}">
                                  <a16:creationId xmlns:a16="http://schemas.microsoft.com/office/drawing/2014/main" id="{6459FF9E-3B2B-4344-C02C-B9DD13723ACC}"/>
                                </a:ext>
                              </a:extLst>
                            </p:cNvPr>
                            <p:cNvSpPr>
                              <a:spLocks/>
                            </p:cNvSpPr>
                            <p:nvPr/>
                          </p:nvSpPr>
                          <p:spPr bwMode="auto">
                            <a:xfrm>
                              <a:off x="3725" y="3358"/>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lnTo>
                                    <a:pt x="0" y="0"/>
                                  </a:lnTo>
                                  <a:lnTo>
                                    <a:pt x="0" y="0"/>
                                  </a:lnTo>
                                  <a:lnTo>
                                    <a:pt x="0" y="0"/>
                                  </a:lnTo>
                                  <a:lnTo>
                                    <a:pt x="0" y="0"/>
                                  </a:lnTo>
                                  <a:lnTo>
                                    <a:pt x="0"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21" name="Freeform 745">
                              <a:extLst>
                                <a:ext uri="{FF2B5EF4-FFF2-40B4-BE49-F238E27FC236}">
                                  <a16:creationId xmlns:a16="http://schemas.microsoft.com/office/drawing/2014/main" id="{A8F7E4C9-59C2-1567-F0ED-E0451119132D}"/>
                                </a:ext>
                              </a:extLst>
                            </p:cNvPr>
                            <p:cNvSpPr>
                              <a:spLocks/>
                            </p:cNvSpPr>
                            <p:nvPr/>
                          </p:nvSpPr>
                          <p:spPr bwMode="auto">
                            <a:xfrm>
                              <a:off x="3725" y="3358"/>
                              <a:ext cx="1" cy="1"/>
                            </a:xfrm>
                            <a:custGeom>
                              <a:avLst/>
                              <a:gdLst>
                                <a:gd name="T0" fmla="*/ 0 w 1"/>
                                <a:gd name="T1" fmla="*/ 0 h 1"/>
                                <a:gd name="T2" fmla="*/ 0 w 1"/>
                                <a:gd name="T3" fmla="*/ 0 h 1"/>
                                <a:gd name="T4" fmla="*/ 0 w 1"/>
                                <a:gd name="T5" fmla="*/ 0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0" y="0"/>
                                  </a:lnTo>
                                  <a:lnTo>
                                    <a:pt x="0" y="0"/>
                                  </a:lnTo>
                                  <a:lnTo>
                                    <a:pt x="0"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6522" name="Freeform 746">
                            <a:extLst>
                              <a:ext uri="{FF2B5EF4-FFF2-40B4-BE49-F238E27FC236}">
                                <a16:creationId xmlns:a16="http://schemas.microsoft.com/office/drawing/2014/main" id="{D208596C-B620-65D8-9A81-6029CEA8C9D0}"/>
                              </a:ext>
                            </a:extLst>
                          </p:cNvPr>
                          <p:cNvSpPr>
                            <a:spLocks/>
                          </p:cNvSpPr>
                          <p:nvPr/>
                        </p:nvSpPr>
                        <p:spPr bwMode="auto">
                          <a:xfrm>
                            <a:off x="3693" y="3350"/>
                            <a:ext cx="1" cy="17"/>
                          </a:xfrm>
                          <a:custGeom>
                            <a:avLst/>
                            <a:gdLst>
                              <a:gd name="T0" fmla="*/ 0 w 1"/>
                              <a:gd name="T1" fmla="*/ 0 h 17"/>
                              <a:gd name="T2" fmla="*/ 0 w 1"/>
                              <a:gd name="T3" fmla="*/ 5 h 17"/>
                              <a:gd name="T4" fmla="*/ 0 w 1"/>
                              <a:gd name="T5" fmla="*/ 5 h 17"/>
                              <a:gd name="T6" fmla="*/ 0 w 1"/>
                              <a:gd name="T7" fmla="*/ 5 h 17"/>
                              <a:gd name="T8" fmla="*/ 0 w 1"/>
                              <a:gd name="T9" fmla="*/ 11 h 17"/>
                              <a:gd name="T10" fmla="*/ 0 w 1"/>
                              <a:gd name="T11" fmla="*/ 11 h 17"/>
                              <a:gd name="T12" fmla="*/ 0 w 1"/>
                              <a:gd name="T13" fmla="*/ 16 h 17"/>
                              <a:gd name="T14" fmla="*/ 0 w 1"/>
                              <a:gd name="T15" fmla="*/ 11 h 17"/>
                              <a:gd name="T16" fmla="*/ 0 w 1"/>
                              <a:gd name="T17" fmla="*/ 5 h 17"/>
                              <a:gd name="T18" fmla="*/ 0 w 1"/>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17">
                                <a:moveTo>
                                  <a:pt x="0" y="0"/>
                                </a:moveTo>
                                <a:lnTo>
                                  <a:pt x="0" y="5"/>
                                </a:lnTo>
                                <a:lnTo>
                                  <a:pt x="0" y="5"/>
                                </a:lnTo>
                                <a:lnTo>
                                  <a:pt x="0" y="5"/>
                                </a:lnTo>
                                <a:lnTo>
                                  <a:pt x="0" y="11"/>
                                </a:lnTo>
                                <a:lnTo>
                                  <a:pt x="0" y="11"/>
                                </a:lnTo>
                                <a:lnTo>
                                  <a:pt x="0" y="16"/>
                                </a:lnTo>
                                <a:lnTo>
                                  <a:pt x="0" y="11"/>
                                </a:lnTo>
                                <a:lnTo>
                                  <a:pt x="0" y="5"/>
                                </a:lnTo>
                                <a:lnTo>
                                  <a:pt x="0"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23" name="Freeform 747">
                            <a:extLst>
                              <a:ext uri="{FF2B5EF4-FFF2-40B4-BE49-F238E27FC236}">
                                <a16:creationId xmlns:a16="http://schemas.microsoft.com/office/drawing/2014/main" id="{0C620C6B-1E27-FC18-88B2-437AC4D67169}"/>
                              </a:ext>
                            </a:extLst>
                          </p:cNvPr>
                          <p:cNvSpPr>
                            <a:spLocks/>
                          </p:cNvSpPr>
                          <p:nvPr/>
                        </p:nvSpPr>
                        <p:spPr bwMode="auto">
                          <a:xfrm>
                            <a:off x="3693" y="3350"/>
                            <a:ext cx="1" cy="17"/>
                          </a:xfrm>
                          <a:custGeom>
                            <a:avLst/>
                            <a:gdLst>
                              <a:gd name="T0" fmla="*/ 0 w 1"/>
                              <a:gd name="T1" fmla="*/ 0 h 17"/>
                              <a:gd name="T2" fmla="*/ 0 w 1"/>
                              <a:gd name="T3" fmla="*/ 5 h 17"/>
                              <a:gd name="T4" fmla="*/ 0 w 1"/>
                              <a:gd name="T5" fmla="*/ 5 h 17"/>
                              <a:gd name="T6" fmla="*/ 0 w 1"/>
                              <a:gd name="T7" fmla="*/ 5 h 17"/>
                              <a:gd name="T8" fmla="*/ 0 w 1"/>
                              <a:gd name="T9" fmla="*/ 11 h 17"/>
                              <a:gd name="T10" fmla="*/ 0 w 1"/>
                              <a:gd name="T11" fmla="*/ 11 h 17"/>
                              <a:gd name="T12" fmla="*/ 0 w 1"/>
                              <a:gd name="T13" fmla="*/ 16 h 17"/>
                              <a:gd name="T14" fmla="*/ 0 w 1"/>
                              <a:gd name="T15" fmla="*/ 11 h 17"/>
                              <a:gd name="T16" fmla="*/ 0 w 1"/>
                              <a:gd name="T17" fmla="*/ 5 h 17"/>
                              <a:gd name="T18" fmla="*/ 0 w 1"/>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17">
                                <a:moveTo>
                                  <a:pt x="0" y="0"/>
                                </a:moveTo>
                                <a:lnTo>
                                  <a:pt x="0" y="5"/>
                                </a:lnTo>
                                <a:lnTo>
                                  <a:pt x="0" y="5"/>
                                </a:lnTo>
                                <a:lnTo>
                                  <a:pt x="0" y="5"/>
                                </a:lnTo>
                                <a:lnTo>
                                  <a:pt x="0" y="11"/>
                                </a:lnTo>
                                <a:lnTo>
                                  <a:pt x="0" y="11"/>
                                </a:lnTo>
                                <a:lnTo>
                                  <a:pt x="0" y="16"/>
                                </a:lnTo>
                                <a:lnTo>
                                  <a:pt x="0" y="11"/>
                                </a:lnTo>
                                <a:lnTo>
                                  <a:pt x="0" y="5"/>
                                </a:lnTo>
                                <a:lnTo>
                                  <a:pt x="0"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524" name="Group 748">
                          <a:extLst>
                            <a:ext uri="{FF2B5EF4-FFF2-40B4-BE49-F238E27FC236}">
                              <a16:creationId xmlns:a16="http://schemas.microsoft.com/office/drawing/2014/main" id="{61059F42-FFE5-2140-CC37-AAA62D992FCE}"/>
                            </a:ext>
                          </a:extLst>
                        </p:cNvPr>
                        <p:cNvGrpSpPr>
                          <a:grpSpLocks/>
                        </p:cNvGrpSpPr>
                        <p:nvPr/>
                      </p:nvGrpSpPr>
                      <p:grpSpPr bwMode="auto">
                        <a:xfrm>
                          <a:off x="3661" y="3254"/>
                          <a:ext cx="137" cy="145"/>
                          <a:chOff x="3661" y="3254"/>
                          <a:chExt cx="137" cy="145"/>
                        </a:xfrm>
                      </p:grpSpPr>
                      <p:sp>
                        <p:nvSpPr>
                          <p:cNvPr id="76525" name="Freeform 749">
                            <a:extLst>
                              <a:ext uri="{FF2B5EF4-FFF2-40B4-BE49-F238E27FC236}">
                                <a16:creationId xmlns:a16="http://schemas.microsoft.com/office/drawing/2014/main" id="{8070729C-A96F-CB70-3404-8FCB1933F6DE}"/>
                              </a:ext>
                            </a:extLst>
                          </p:cNvPr>
                          <p:cNvSpPr>
                            <a:spLocks/>
                          </p:cNvSpPr>
                          <p:nvPr/>
                        </p:nvSpPr>
                        <p:spPr bwMode="auto">
                          <a:xfrm>
                            <a:off x="3661" y="3254"/>
                            <a:ext cx="137" cy="145"/>
                          </a:xfrm>
                          <a:custGeom>
                            <a:avLst/>
                            <a:gdLst>
                              <a:gd name="T0" fmla="*/ 53 w 137"/>
                              <a:gd name="T1" fmla="*/ 0 h 145"/>
                              <a:gd name="T2" fmla="*/ 38 w 137"/>
                              <a:gd name="T3" fmla="*/ 0 h 145"/>
                              <a:gd name="T4" fmla="*/ 23 w 137"/>
                              <a:gd name="T5" fmla="*/ 8 h 145"/>
                              <a:gd name="T6" fmla="*/ 15 w 137"/>
                              <a:gd name="T7" fmla="*/ 23 h 145"/>
                              <a:gd name="T8" fmla="*/ 0 w 137"/>
                              <a:gd name="T9" fmla="*/ 30 h 145"/>
                              <a:gd name="T10" fmla="*/ 0 w 137"/>
                              <a:gd name="T11" fmla="*/ 45 h 145"/>
                              <a:gd name="T12" fmla="*/ 8 w 137"/>
                              <a:gd name="T13" fmla="*/ 61 h 145"/>
                              <a:gd name="T14" fmla="*/ 15 w 137"/>
                              <a:gd name="T15" fmla="*/ 53 h 145"/>
                              <a:gd name="T16" fmla="*/ 15 w 137"/>
                              <a:gd name="T17" fmla="*/ 38 h 145"/>
                              <a:gd name="T18" fmla="*/ 23 w 137"/>
                              <a:gd name="T19" fmla="*/ 30 h 145"/>
                              <a:gd name="T20" fmla="*/ 38 w 137"/>
                              <a:gd name="T21" fmla="*/ 23 h 145"/>
                              <a:gd name="T22" fmla="*/ 30 w 137"/>
                              <a:gd name="T23" fmla="*/ 30 h 145"/>
                              <a:gd name="T24" fmla="*/ 23 w 137"/>
                              <a:gd name="T25" fmla="*/ 45 h 145"/>
                              <a:gd name="T26" fmla="*/ 30 w 137"/>
                              <a:gd name="T27" fmla="*/ 61 h 145"/>
                              <a:gd name="T28" fmla="*/ 38 w 137"/>
                              <a:gd name="T29" fmla="*/ 83 h 145"/>
                              <a:gd name="T30" fmla="*/ 45 w 137"/>
                              <a:gd name="T31" fmla="*/ 91 h 145"/>
                              <a:gd name="T32" fmla="*/ 45 w 137"/>
                              <a:gd name="T33" fmla="*/ 114 h 145"/>
                              <a:gd name="T34" fmla="*/ 38 w 137"/>
                              <a:gd name="T35" fmla="*/ 121 h 145"/>
                              <a:gd name="T36" fmla="*/ 38 w 137"/>
                              <a:gd name="T37" fmla="*/ 136 h 145"/>
                              <a:gd name="T38" fmla="*/ 45 w 137"/>
                              <a:gd name="T39" fmla="*/ 144 h 145"/>
                              <a:gd name="T40" fmla="*/ 53 w 137"/>
                              <a:gd name="T41" fmla="*/ 136 h 145"/>
                              <a:gd name="T42" fmla="*/ 60 w 137"/>
                              <a:gd name="T43" fmla="*/ 129 h 145"/>
                              <a:gd name="T44" fmla="*/ 53 w 137"/>
                              <a:gd name="T45" fmla="*/ 91 h 145"/>
                              <a:gd name="T46" fmla="*/ 53 w 137"/>
                              <a:gd name="T47" fmla="*/ 76 h 145"/>
                              <a:gd name="T48" fmla="*/ 68 w 137"/>
                              <a:gd name="T49" fmla="*/ 83 h 145"/>
                              <a:gd name="T50" fmla="*/ 68 w 137"/>
                              <a:gd name="T51" fmla="*/ 99 h 145"/>
                              <a:gd name="T52" fmla="*/ 106 w 137"/>
                              <a:gd name="T53" fmla="*/ 114 h 145"/>
                              <a:gd name="T54" fmla="*/ 121 w 137"/>
                              <a:gd name="T55" fmla="*/ 114 h 145"/>
                              <a:gd name="T56" fmla="*/ 128 w 137"/>
                              <a:gd name="T57" fmla="*/ 99 h 145"/>
                              <a:gd name="T58" fmla="*/ 128 w 137"/>
                              <a:gd name="T59" fmla="*/ 83 h 145"/>
                              <a:gd name="T60" fmla="*/ 128 w 137"/>
                              <a:gd name="T61" fmla="*/ 61 h 145"/>
                              <a:gd name="T62" fmla="*/ 121 w 137"/>
                              <a:gd name="T63" fmla="*/ 30 h 145"/>
                              <a:gd name="T64" fmla="*/ 113 w 137"/>
                              <a:gd name="T65" fmla="*/ 15 h 145"/>
                              <a:gd name="T66" fmla="*/ 98 w 137"/>
                              <a:gd name="T67" fmla="*/ 8 h 145"/>
                              <a:gd name="T68" fmla="*/ 83 w 137"/>
                              <a:gd name="T69" fmla="*/ 0 h 145"/>
                              <a:gd name="T70" fmla="*/ 68 w 137"/>
                              <a:gd name="T71"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7" h="145">
                                <a:moveTo>
                                  <a:pt x="60" y="0"/>
                                </a:moveTo>
                                <a:lnTo>
                                  <a:pt x="53" y="0"/>
                                </a:lnTo>
                                <a:lnTo>
                                  <a:pt x="45" y="0"/>
                                </a:lnTo>
                                <a:lnTo>
                                  <a:pt x="38" y="0"/>
                                </a:lnTo>
                                <a:lnTo>
                                  <a:pt x="30" y="8"/>
                                </a:lnTo>
                                <a:lnTo>
                                  <a:pt x="23" y="8"/>
                                </a:lnTo>
                                <a:lnTo>
                                  <a:pt x="23" y="15"/>
                                </a:lnTo>
                                <a:lnTo>
                                  <a:pt x="15" y="23"/>
                                </a:lnTo>
                                <a:lnTo>
                                  <a:pt x="8" y="30"/>
                                </a:lnTo>
                                <a:lnTo>
                                  <a:pt x="0" y="30"/>
                                </a:lnTo>
                                <a:lnTo>
                                  <a:pt x="0" y="38"/>
                                </a:lnTo>
                                <a:lnTo>
                                  <a:pt x="0" y="45"/>
                                </a:lnTo>
                                <a:lnTo>
                                  <a:pt x="0" y="53"/>
                                </a:lnTo>
                                <a:lnTo>
                                  <a:pt x="8" y="61"/>
                                </a:lnTo>
                                <a:lnTo>
                                  <a:pt x="15" y="61"/>
                                </a:lnTo>
                                <a:lnTo>
                                  <a:pt x="15" y="53"/>
                                </a:lnTo>
                                <a:lnTo>
                                  <a:pt x="15" y="45"/>
                                </a:lnTo>
                                <a:lnTo>
                                  <a:pt x="15" y="38"/>
                                </a:lnTo>
                                <a:lnTo>
                                  <a:pt x="23" y="38"/>
                                </a:lnTo>
                                <a:lnTo>
                                  <a:pt x="23" y="30"/>
                                </a:lnTo>
                                <a:lnTo>
                                  <a:pt x="30" y="30"/>
                                </a:lnTo>
                                <a:lnTo>
                                  <a:pt x="38" y="23"/>
                                </a:lnTo>
                                <a:lnTo>
                                  <a:pt x="38" y="30"/>
                                </a:lnTo>
                                <a:lnTo>
                                  <a:pt x="30" y="30"/>
                                </a:lnTo>
                                <a:lnTo>
                                  <a:pt x="23" y="38"/>
                                </a:lnTo>
                                <a:lnTo>
                                  <a:pt x="23" y="45"/>
                                </a:lnTo>
                                <a:lnTo>
                                  <a:pt x="23" y="53"/>
                                </a:lnTo>
                                <a:lnTo>
                                  <a:pt x="30" y="61"/>
                                </a:lnTo>
                                <a:lnTo>
                                  <a:pt x="38" y="76"/>
                                </a:lnTo>
                                <a:lnTo>
                                  <a:pt x="38" y="83"/>
                                </a:lnTo>
                                <a:lnTo>
                                  <a:pt x="45" y="83"/>
                                </a:lnTo>
                                <a:lnTo>
                                  <a:pt x="45" y="91"/>
                                </a:lnTo>
                                <a:lnTo>
                                  <a:pt x="45" y="106"/>
                                </a:lnTo>
                                <a:lnTo>
                                  <a:pt x="45" y="114"/>
                                </a:lnTo>
                                <a:lnTo>
                                  <a:pt x="45" y="121"/>
                                </a:lnTo>
                                <a:lnTo>
                                  <a:pt x="38" y="121"/>
                                </a:lnTo>
                                <a:lnTo>
                                  <a:pt x="38" y="129"/>
                                </a:lnTo>
                                <a:lnTo>
                                  <a:pt x="38" y="136"/>
                                </a:lnTo>
                                <a:lnTo>
                                  <a:pt x="38" y="144"/>
                                </a:lnTo>
                                <a:lnTo>
                                  <a:pt x="45" y="144"/>
                                </a:lnTo>
                                <a:lnTo>
                                  <a:pt x="53" y="144"/>
                                </a:lnTo>
                                <a:lnTo>
                                  <a:pt x="53" y="136"/>
                                </a:lnTo>
                                <a:lnTo>
                                  <a:pt x="60" y="136"/>
                                </a:lnTo>
                                <a:lnTo>
                                  <a:pt x="60" y="129"/>
                                </a:lnTo>
                                <a:lnTo>
                                  <a:pt x="60" y="106"/>
                                </a:lnTo>
                                <a:lnTo>
                                  <a:pt x="53" y="91"/>
                                </a:lnTo>
                                <a:lnTo>
                                  <a:pt x="53" y="83"/>
                                </a:lnTo>
                                <a:lnTo>
                                  <a:pt x="53" y="76"/>
                                </a:lnTo>
                                <a:lnTo>
                                  <a:pt x="60" y="76"/>
                                </a:lnTo>
                                <a:lnTo>
                                  <a:pt x="68" y="83"/>
                                </a:lnTo>
                                <a:lnTo>
                                  <a:pt x="68" y="91"/>
                                </a:lnTo>
                                <a:lnTo>
                                  <a:pt x="68" y="99"/>
                                </a:lnTo>
                                <a:lnTo>
                                  <a:pt x="98" y="114"/>
                                </a:lnTo>
                                <a:lnTo>
                                  <a:pt x="106" y="114"/>
                                </a:lnTo>
                                <a:lnTo>
                                  <a:pt x="113" y="114"/>
                                </a:lnTo>
                                <a:lnTo>
                                  <a:pt x="121" y="114"/>
                                </a:lnTo>
                                <a:lnTo>
                                  <a:pt x="128" y="106"/>
                                </a:lnTo>
                                <a:lnTo>
                                  <a:pt x="128" y="99"/>
                                </a:lnTo>
                                <a:lnTo>
                                  <a:pt x="136" y="91"/>
                                </a:lnTo>
                                <a:lnTo>
                                  <a:pt x="128" y="83"/>
                                </a:lnTo>
                                <a:lnTo>
                                  <a:pt x="128" y="76"/>
                                </a:lnTo>
                                <a:lnTo>
                                  <a:pt x="128" y="61"/>
                                </a:lnTo>
                                <a:lnTo>
                                  <a:pt x="121" y="45"/>
                                </a:lnTo>
                                <a:lnTo>
                                  <a:pt x="121" y="30"/>
                                </a:lnTo>
                                <a:lnTo>
                                  <a:pt x="113" y="23"/>
                                </a:lnTo>
                                <a:lnTo>
                                  <a:pt x="113" y="15"/>
                                </a:lnTo>
                                <a:lnTo>
                                  <a:pt x="106" y="8"/>
                                </a:lnTo>
                                <a:lnTo>
                                  <a:pt x="98" y="8"/>
                                </a:lnTo>
                                <a:lnTo>
                                  <a:pt x="91" y="0"/>
                                </a:lnTo>
                                <a:lnTo>
                                  <a:pt x="83" y="0"/>
                                </a:lnTo>
                                <a:lnTo>
                                  <a:pt x="76" y="0"/>
                                </a:lnTo>
                                <a:lnTo>
                                  <a:pt x="68" y="0"/>
                                </a:lnTo>
                                <a:lnTo>
                                  <a:pt x="60" y="0"/>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26" name="Freeform 750">
                            <a:extLst>
                              <a:ext uri="{FF2B5EF4-FFF2-40B4-BE49-F238E27FC236}">
                                <a16:creationId xmlns:a16="http://schemas.microsoft.com/office/drawing/2014/main" id="{A143A603-5FC7-131A-EAAF-0B475E196B35}"/>
                              </a:ext>
                            </a:extLst>
                          </p:cNvPr>
                          <p:cNvSpPr>
                            <a:spLocks/>
                          </p:cNvSpPr>
                          <p:nvPr/>
                        </p:nvSpPr>
                        <p:spPr bwMode="auto">
                          <a:xfrm>
                            <a:off x="3661" y="3254"/>
                            <a:ext cx="137" cy="145"/>
                          </a:xfrm>
                          <a:custGeom>
                            <a:avLst/>
                            <a:gdLst>
                              <a:gd name="T0" fmla="*/ 53 w 137"/>
                              <a:gd name="T1" fmla="*/ 0 h 145"/>
                              <a:gd name="T2" fmla="*/ 38 w 137"/>
                              <a:gd name="T3" fmla="*/ 0 h 145"/>
                              <a:gd name="T4" fmla="*/ 23 w 137"/>
                              <a:gd name="T5" fmla="*/ 8 h 145"/>
                              <a:gd name="T6" fmla="*/ 15 w 137"/>
                              <a:gd name="T7" fmla="*/ 23 h 145"/>
                              <a:gd name="T8" fmla="*/ 0 w 137"/>
                              <a:gd name="T9" fmla="*/ 30 h 145"/>
                              <a:gd name="T10" fmla="*/ 0 w 137"/>
                              <a:gd name="T11" fmla="*/ 45 h 145"/>
                              <a:gd name="T12" fmla="*/ 8 w 137"/>
                              <a:gd name="T13" fmla="*/ 61 h 145"/>
                              <a:gd name="T14" fmla="*/ 15 w 137"/>
                              <a:gd name="T15" fmla="*/ 53 h 145"/>
                              <a:gd name="T16" fmla="*/ 15 w 137"/>
                              <a:gd name="T17" fmla="*/ 38 h 145"/>
                              <a:gd name="T18" fmla="*/ 23 w 137"/>
                              <a:gd name="T19" fmla="*/ 30 h 145"/>
                              <a:gd name="T20" fmla="*/ 38 w 137"/>
                              <a:gd name="T21" fmla="*/ 23 h 145"/>
                              <a:gd name="T22" fmla="*/ 30 w 137"/>
                              <a:gd name="T23" fmla="*/ 30 h 145"/>
                              <a:gd name="T24" fmla="*/ 23 w 137"/>
                              <a:gd name="T25" fmla="*/ 45 h 145"/>
                              <a:gd name="T26" fmla="*/ 30 w 137"/>
                              <a:gd name="T27" fmla="*/ 61 h 145"/>
                              <a:gd name="T28" fmla="*/ 38 w 137"/>
                              <a:gd name="T29" fmla="*/ 83 h 145"/>
                              <a:gd name="T30" fmla="*/ 45 w 137"/>
                              <a:gd name="T31" fmla="*/ 91 h 145"/>
                              <a:gd name="T32" fmla="*/ 45 w 137"/>
                              <a:gd name="T33" fmla="*/ 114 h 145"/>
                              <a:gd name="T34" fmla="*/ 38 w 137"/>
                              <a:gd name="T35" fmla="*/ 121 h 145"/>
                              <a:gd name="T36" fmla="*/ 38 w 137"/>
                              <a:gd name="T37" fmla="*/ 136 h 145"/>
                              <a:gd name="T38" fmla="*/ 45 w 137"/>
                              <a:gd name="T39" fmla="*/ 144 h 145"/>
                              <a:gd name="T40" fmla="*/ 53 w 137"/>
                              <a:gd name="T41" fmla="*/ 136 h 145"/>
                              <a:gd name="T42" fmla="*/ 60 w 137"/>
                              <a:gd name="T43" fmla="*/ 129 h 145"/>
                              <a:gd name="T44" fmla="*/ 53 w 137"/>
                              <a:gd name="T45" fmla="*/ 91 h 145"/>
                              <a:gd name="T46" fmla="*/ 53 w 137"/>
                              <a:gd name="T47" fmla="*/ 76 h 145"/>
                              <a:gd name="T48" fmla="*/ 68 w 137"/>
                              <a:gd name="T49" fmla="*/ 83 h 145"/>
                              <a:gd name="T50" fmla="*/ 68 w 137"/>
                              <a:gd name="T51" fmla="*/ 99 h 145"/>
                              <a:gd name="T52" fmla="*/ 106 w 137"/>
                              <a:gd name="T53" fmla="*/ 114 h 145"/>
                              <a:gd name="T54" fmla="*/ 121 w 137"/>
                              <a:gd name="T55" fmla="*/ 114 h 145"/>
                              <a:gd name="T56" fmla="*/ 128 w 137"/>
                              <a:gd name="T57" fmla="*/ 99 h 145"/>
                              <a:gd name="T58" fmla="*/ 128 w 137"/>
                              <a:gd name="T59" fmla="*/ 83 h 145"/>
                              <a:gd name="T60" fmla="*/ 128 w 137"/>
                              <a:gd name="T61" fmla="*/ 61 h 145"/>
                              <a:gd name="T62" fmla="*/ 121 w 137"/>
                              <a:gd name="T63" fmla="*/ 30 h 145"/>
                              <a:gd name="T64" fmla="*/ 113 w 137"/>
                              <a:gd name="T65" fmla="*/ 15 h 145"/>
                              <a:gd name="T66" fmla="*/ 98 w 137"/>
                              <a:gd name="T67" fmla="*/ 8 h 145"/>
                              <a:gd name="T68" fmla="*/ 83 w 137"/>
                              <a:gd name="T69" fmla="*/ 0 h 145"/>
                              <a:gd name="T70" fmla="*/ 68 w 137"/>
                              <a:gd name="T71"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7" h="145">
                                <a:moveTo>
                                  <a:pt x="60" y="0"/>
                                </a:moveTo>
                                <a:lnTo>
                                  <a:pt x="53" y="0"/>
                                </a:lnTo>
                                <a:lnTo>
                                  <a:pt x="45" y="0"/>
                                </a:lnTo>
                                <a:lnTo>
                                  <a:pt x="38" y="0"/>
                                </a:lnTo>
                                <a:lnTo>
                                  <a:pt x="30" y="8"/>
                                </a:lnTo>
                                <a:lnTo>
                                  <a:pt x="23" y="8"/>
                                </a:lnTo>
                                <a:lnTo>
                                  <a:pt x="23" y="15"/>
                                </a:lnTo>
                                <a:lnTo>
                                  <a:pt x="15" y="23"/>
                                </a:lnTo>
                                <a:lnTo>
                                  <a:pt x="8" y="30"/>
                                </a:lnTo>
                                <a:lnTo>
                                  <a:pt x="0" y="30"/>
                                </a:lnTo>
                                <a:lnTo>
                                  <a:pt x="0" y="38"/>
                                </a:lnTo>
                                <a:lnTo>
                                  <a:pt x="0" y="45"/>
                                </a:lnTo>
                                <a:lnTo>
                                  <a:pt x="0" y="53"/>
                                </a:lnTo>
                                <a:lnTo>
                                  <a:pt x="8" y="61"/>
                                </a:lnTo>
                                <a:lnTo>
                                  <a:pt x="15" y="61"/>
                                </a:lnTo>
                                <a:lnTo>
                                  <a:pt x="15" y="53"/>
                                </a:lnTo>
                                <a:lnTo>
                                  <a:pt x="15" y="45"/>
                                </a:lnTo>
                                <a:lnTo>
                                  <a:pt x="15" y="38"/>
                                </a:lnTo>
                                <a:lnTo>
                                  <a:pt x="23" y="38"/>
                                </a:lnTo>
                                <a:lnTo>
                                  <a:pt x="23" y="30"/>
                                </a:lnTo>
                                <a:lnTo>
                                  <a:pt x="30" y="30"/>
                                </a:lnTo>
                                <a:lnTo>
                                  <a:pt x="38" y="23"/>
                                </a:lnTo>
                                <a:lnTo>
                                  <a:pt x="38" y="30"/>
                                </a:lnTo>
                                <a:lnTo>
                                  <a:pt x="30" y="30"/>
                                </a:lnTo>
                                <a:lnTo>
                                  <a:pt x="23" y="38"/>
                                </a:lnTo>
                                <a:lnTo>
                                  <a:pt x="23" y="45"/>
                                </a:lnTo>
                                <a:lnTo>
                                  <a:pt x="23" y="53"/>
                                </a:lnTo>
                                <a:lnTo>
                                  <a:pt x="30" y="61"/>
                                </a:lnTo>
                                <a:lnTo>
                                  <a:pt x="38" y="76"/>
                                </a:lnTo>
                                <a:lnTo>
                                  <a:pt x="38" y="83"/>
                                </a:lnTo>
                                <a:lnTo>
                                  <a:pt x="45" y="83"/>
                                </a:lnTo>
                                <a:lnTo>
                                  <a:pt x="45" y="91"/>
                                </a:lnTo>
                                <a:lnTo>
                                  <a:pt x="45" y="106"/>
                                </a:lnTo>
                                <a:lnTo>
                                  <a:pt x="45" y="114"/>
                                </a:lnTo>
                                <a:lnTo>
                                  <a:pt x="45" y="121"/>
                                </a:lnTo>
                                <a:lnTo>
                                  <a:pt x="38" y="121"/>
                                </a:lnTo>
                                <a:lnTo>
                                  <a:pt x="38" y="129"/>
                                </a:lnTo>
                                <a:lnTo>
                                  <a:pt x="38" y="136"/>
                                </a:lnTo>
                                <a:lnTo>
                                  <a:pt x="38" y="144"/>
                                </a:lnTo>
                                <a:lnTo>
                                  <a:pt x="45" y="144"/>
                                </a:lnTo>
                                <a:lnTo>
                                  <a:pt x="53" y="144"/>
                                </a:lnTo>
                                <a:lnTo>
                                  <a:pt x="53" y="136"/>
                                </a:lnTo>
                                <a:lnTo>
                                  <a:pt x="60" y="136"/>
                                </a:lnTo>
                                <a:lnTo>
                                  <a:pt x="60" y="129"/>
                                </a:lnTo>
                                <a:lnTo>
                                  <a:pt x="60" y="106"/>
                                </a:lnTo>
                                <a:lnTo>
                                  <a:pt x="53" y="91"/>
                                </a:lnTo>
                                <a:lnTo>
                                  <a:pt x="53" y="83"/>
                                </a:lnTo>
                                <a:lnTo>
                                  <a:pt x="53" y="76"/>
                                </a:lnTo>
                                <a:lnTo>
                                  <a:pt x="60" y="76"/>
                                </a:lnTo>
                                <a:lnTo>
                                  <a:pt x="68" y="83"/>
                                </a:lnTo>
                                <a:lnTo>
                                  <a:pt x="68" y="91"/>
                                </a:lnTo>
                                <a:lnTo>
                                  <a:pt x="68" y="99"/>
                                </a:lnTo>
                                <a:lnTo>
                                  <a:pt x="98" y="114"/>
                                </a:lnTo>
                                <a:lnTo>
                                  <a:pt x="106" y="114"/>
                                </a:lnTo>
                                <a:lnTo>
                                  <a:pt x="113" y="114"/>
                                </a:lnTo>
                                <a:lnTo>
                                  <a:pt x="121" y="114"/>
                                </a:lnTo>
                                <a:lnTo>
                                  <a:pt x="128" y="106"/>
                                </a:lnTo>
                                <a:lnTo>
                                  <a:pt x="128" y="99"/>
                                </a:lnTo>
                                <a:lnTo>
                                  <a:pt x="136" y="91"/>
                                </a:lnTo>
                                <a:lnTo>
                                  <a:pt x="128" y="83"/>
                                </a:lnTo>
                                <a:lnTo>
                                  <a:pt x="128" y="76"/>
                                </a:lnTo>
                                <a:lnTo>
                                  <a:pt x="128" y="61"/>
                                </a:lnTo>
                                <a:lnTo>
                                  <a:pt x="121" y="45"/>
                                </a:lnTo>
                                <a:lnTo>
                                  <a:pt x="121" y="30"/>
                                </a:lnTo>
                                <a:lnTo>
                                  <a:pt x="113" y="23"/>
                                </a:lnTo>
                                <a:lnTo>
                                  <a:pt x="113" y="15"/>
                                </a:lnTo>
                                <a:lnTo>
                                  <a:pt x="106" y="8"/>
                                </a:lnTo>
                                <a:lnTo>
                                  <a:pt x="98" y="8"/>
                                </a:lnTo>
                                <a:lnTo>
                                  <a:pt x="91" y="0"/>
                                </a:lnTo>
                                <a:lnTo>
                                  <a:pt x="83" y="0"/>
                                </a:lnTo>
                                <a:lnTo>
                                  <a:pt x="76" y="0"/>
                                </a:lnTo>
                                <a:lnTo>
                                  <a:pt x="68" y="0"/>
                                </a:lnTo>
                                <a:lnTo>
                                  <a:pt x="60" y="0"/>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27" name="Freeform 751">
                            <a:extLst>
                              <a:ext uri="{FF2B5EF4-FFF2-40B4-BE49-F238E27FC236}">
                                <a16:creationId xmlns:a16="http://schemas.microsoft.com/office/drawing/2014/main" id="{8E6558ED-0EA1-94A0-572B-CE3A96C7B6D7}"/>
                              </a:ext>
                            </a:extLst>
                          </p:cNvPr>
                          <p:cNvSpPr>
                            <a:spLocks/>
                          </p:cNvSpPr>
                          <p:nvPr/>
                        </p:nvSpPr>
                        <p:spPr bwMode="auto">
                          <a:xfrm>
                            <a:off x="3677" y="3326"/>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lnTo>
                                  <a:pt x="0" y="0"/>
                                </a:lnTo>
                                <a:lnTo>
                                  <a:pt x="0" y="0"/>
                                </a:lnTo>
                                <a:lnTo>
                                  <a:pt x="0" y="0"/>
                                </a:lnTo>
                                <a:lnTo>
                                  <a:pt x="0" y="0"/>
                                </a:lnTo>
                                <a:lnTo>
                                  <a:pt x="0" y="0"/>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28" name="Freeform 752">
                            <a:extLst>
                              <a:ext uri="{FF2B5EF4-FFF2-40B4-BE49-F238E27FC236}">
                                <a16:creationId xmlns:a16="http://schemas.microsoft.com/office/drawing/2014/main" id="{50FF9A4D-8422-26C6-3390-8C091D799288}"/>
                              </a:ext>
                            </a:extLst>
                          </p:cNvPr>
                          <p:cNvSpPr>
                            <a:spLocks/>
                          </p:cNvSpPr>
                          <p:nvPr/>
                        </p:nvSpPr>
                        <p:spPr bwMode="auto">
                          <a:xfrm>
                            <a:off x="3677" y="3326"/>
                            <a:ext cx="1" cy="1"/>
                          </a:xfrm>
                          <a:custGeom>
                            <a:avLst/>
                            <a:gdLst>
                              <a:gd name="T0" fmla="*/ 0 w 1"/>
                              <a:gd name="T1" fmla="*/ 0 h 1"/>
                              <a:gd name="T2" fmla="*/ 0 w 1"/>
                              <a:gd name="T3" fmla="*/ 0 h 1"/>
                              <a:gd name="T4" fmla="*/ 0 w 1"/>
                              <a:gd name="T5" fmla="*/ 0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0" y="0"/>
                                </a:lnTo>
                                <a:lnTo>
                                  <a:pt x="0" y="0"/>
                                </a:lnTo>
                                <a:lnTo>
                                  <a:pt x="0" y="0"/>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29" name="Freeform 753">
                            <a:extLst>
                              <a:ext uri="{FF2B5EF4-FFF2-40B4-BE49-F238E27FC236}">
                                <a16:creationId xmlns:a16="http://schemas.microsoft.com/office/drawing/2014/main" id="{F7A7B4E9-3872-6D64-1A99-A829580A2F85}"/>
                              </a:ext>
                            </a:extLst>
                          </p:cNvPr>
                          <p:cNvSpPr>
                            <a:spLocks/>
                          </p:cNvSpPr>
                          <p:nvPr/>
                        </p:nvSpPr>
                        <p:spPr bwMode="auto">
                          <a:xfrm>
                            <a:off x="3677" y="3342"/>
                            <a:ext cx="1" cy="1"/>
                          </a:xfrm>
                          <a:custGeom>
                            <a:avLst/>
                            <a:gdLst>
                              <a:gd name="T0" fmla="*/ 0 w 1"/>
                              <a:gd name="T1" fmla="*/ 0 h 1"/>
                              <a:gd name="T2" fmla="*/ 0 w 1"/>
                              <a:gd name="T3" fmla="*/ 0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0" y="0"/>
                                </a:lnTo>
                                <a:lnTo>
                                  <a:pt x="0" y="0"/>
                                </a:lnTo>
                                <a:lnTo>
                                  <a:pt x="0" y="0"/>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30" name="Freeform 754">
                            <a:extLst>
                              <a:ext uri="{FF2B5EF4-FFF2-40B4-BE49-F238E27FC236}">
                                <a16:creationId xmlns:a16="http://schemas.microsoft.com/office/drawing/2014/main" id="{18F8C6A4-37D4-14A3-1F72-18287727C220}"/>
                              </a:ext>
                            </a:extLst>
                          </p:cNvPr>
                          <p:cNvSpPr>
                            <a:spLocks/>
                          </p:cNvSpPr>
                          <p:nvPr/>
                        </p:nvSpPr>
                        <p:spPr bwMode="auto">
                          <a:xfrm>
                            <a:off x="3677" y="3342"/>
                            <a:ext cx="1" cy="1"/>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lnTo>
                                  <a:pt x="0" y="0"/>
                                </a:lnTo>
                                <a:lnTo>
                                  <a:pt x="0" y="0"/>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31" name="Freeform 755">
                            <a:extLst>
                              <a:ext uri="{FF2B5EF4-FFF2-40B4-BE49-F238E27FC236}">
                                <a16:creationId xmlns:a16="http://schemas.microsoft.com/office/drawing/2014/main" id="{8B211BF0-BC5D-545D-273A-C814240D90CD}"/>
                              </a:ext>
                            </a:extLst>
                          </p:cNvPr>
                          <p:cNvSpPr>
                            <a:spLocks/>
                          </p:cNvSpPr>
                          <p:nvPr/>
                        </p:nvSpPr>
                        <p:spPr bwMode="auto">
                          <a:xfrm>
                            <a:off x="3685" y="3366"/>
                            <a:ext cx="17" cy="1"/>
                          </a:xfrm>
                          <a:custGeom>
                            <a:avLst/>
                            <a:gdLst>
                              <a:gd name="T0" fmla="*/ 0 w 17"/>
                              <a:gd name="T1" fmla="*/ 0 h 1"/>
                              <a:gd name="T2" fmla="*/ 0 w 17"/>
                              <a:gd name="T3" fmla="*/ 0 h 1"/>
                              <a:gd name="T4" fmla="*/ 0 w 17"/>
                              <a:gd name="T5" fmla="*/ 0 h 1"/>
                              <a:gd name="T6" fmla="*/ 8 w 17"/>
                              <a:gd name="T7" fmla="*/ 0 h 1"/>
                              <a:gd name="T8" fmla="*/ 16 w 17"/>
                              <a:gd name="T9" fmla="*/ 0 h 1"/>
                              <a:gd name="T10" fmla="*/ 16 w 17"/>
                              <a:gd name="T11" fmla="*/ 0 h 1"/>
                              <a:gd name="T12" fmla="*/ 8 w 17"/>
                              <a:gd name="T13" fmla="*/ 0 h 1"/>
                              <a:gd name="T14" fmla="*/ 0 w 17"/>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
                                <a:moveTo>
                                  <a:pt x="0" y="0"/>
                                </a:moveTo>
                                <a:lnTo>
                                  <a:pt x="0" y="0"/>
                                </a:lnTo>
                                <a:lnTo>
                                  <a:pt x="0" y="0"/>
                                </a:lnTo>
                                <a:lnTo>
                                  <a:pt x="8" y="0"/>
                                </a:lnTo>
                                <a:lnTo>
                                  <a:pt x="16" y="0"/>
                                </a:lnTo>
                                <a:lnTo>
                                  <a:pt x="16" y="0"/>
                                </a:lnTo>
                                <a:lnTo>
                                  <a:pt x="8" y="0"/>
                                </a:lnTo>
                                <a:lnTo>
                                  <a:pt x="0" y="0"/>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32" name="Freeform 756">
                            <a:extLst>
                              <a:ext uri="{FF2B5EF4-FFF2-40B4-BE49-F238E27FC236}">
                                <a16:creationId xmlns:a16="http://schemas.microsoft.com/office/drawing/2014/main" id="{31C218AB-269B-54CE-7C57-48D63ACE6871}"/>
                              </a:ext>
                            </a:extLst>
                          </p:cNvPr>
                          <p:cNvSpPr>
                            <a:spLocks/>
                          </p:cNvSpPr>
                          <p:nvPr/>
                        </p:nvSpPr>
                        <p:spPr bwMode="auto">
                          <a:xfrm>
                            <a:off x="3685" y="3366"/>
                            <a:ext cx="17" cy="1"/>
                          </a:xfrm>
                          <a:custGeom>
                            <a:avLst/>
                            <a:gdLst>
                              <a:gd name="T0" fmla="*/ 0 w 17"/>
                              <a:gd name="T1" fmla="*/ 0 h 1"/>
                              <a:gd name="T2" fmla="*/ 0 w 17"/>
                              <a:gd name="T3" fmla="*/ 0 h 1"/>
                              <a:gd name="T4" fmla="*/ 8 w 17"/>
                              <a:gd name="T5" fmla="*/ 0 h 1"/>
                              <a:gd name="T6" fmla="*/ 16 w 17"/>
                              <a:gd name="T7" fmla="*/ 0 h 1"/>
                              <a:gd name="T8" fmla="*/ 16 w 17"/>
                              <a:gd name="T9" fmla="*/ 0 h 1"/>
                              <a:gd name="T10" fmla="*/ 8 w 17"/>
                              <a:gd name="T11" fmla="*/ 0 h 1"/>
                              <a:gd name="T12" fmla="*/ 0 w 17"/>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17" h="1">
                                <a:moveTo>
                                  <a:pt x="0" y="0"/>
                                </a:moveTo>
                                <a:lnTo>
                                  <a:pt x="0" y="0"/>
                                </a:lnTo>
                                <a:lnTo>
                                  <a:pt x="8" y="0"/>
                                </a:lnTo>
                                <a:lnTo>
                                  <a:pt x="16" y="0"/>
                                </a:lnTo>
                                <a:lnTo>
                                  <a:pt x="16" y="0"/>
                                </a:lnTo>
                                <a:lnTo>
                                  <a:pt x="8" y="0"/>
                                </a:lnTo>
                                <a:lnTo>
                                  <a:pt x="0" y="0"/>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33" name="Freeform 757">
                            <a:extLst>
                              <a:ext uri="{FF2B5EF4-FFF2-40B4-BE49-F238E27FC236}">
                                <a16:creationId xmlns:a16="http://schemas.microsoft.com/office/drawing/2014/main" id="{776E8315-1DE7-B015-EFDF-C551652727B4}"/>
                              </a:ext>
                            </a:extLst>
                          </p:cNvPr>
                          <p:cNvSpPr>
                            <a:spLocks/>
                          </p:cNvSpPr>
                          <p:nvPr/>
                        </p:nvSpPr>
                        <p:spPr bwMode="auto">
                          <a:xfrm>
                            <a:off x="3661" y="3278"/>
                            <a:ext cx="25" cy="25"/>
                          </a:xfrm>
                          <a:custGeom>
                            <a:avLst/>
                            <a:gdLst>
                              <a:gd name="T0" fmla="*/ 24 w 25"/>
                              <a:gd name="T1" fmla="*/ 0 h 25"/>
                              <a:gd name="T2" fmla="*/ 24 w 25"/>
                              <a:gd name="T3" fmla="*/ 0 h 25"/>
                              <a:gd name="T4" fmla="*/ 18 w 25"/>
                              <a:gd name="T5" fmla="*/ 0 h 25"/>
                              <a:gd name="T6" fmla="*/ 12 w 25"/>
                              <a:gd name="T7" fmla="*/ 0 h 25"/>
                              <a:gd name="T8" fmla="*/ 12 w 25"/>
                              <a:gd name="T9" fmla="*/ 6 h 25"/>
                              <a:gd name="T10" fmla="*/ 6 w 25"/>
                              <a:gd name="T11" fmla="*/ 6 h 25"/>
                              <a:gd name="T12" fmla="*/ 0 w 25"/>
                              <a:gd name="T13" fmla="*/ 12 h 25"/>
                              <a:gd name="T14" fmla="*/ 0 w 25"/>
                              <a:gd name="T15" fmla="*/ 18 h 25"/>
                              <a:gd name="T16" fmla="*/ 0 w 25"/>
                              <a:gd name="T17" fmla="*/ 24 h 25"/>
                              <a:gd name="T18" fmla="*/ 6 w 25"/>
                              <a:gd name="T19" fmla="*/ 24 h 25"/>
                              <a:gd name="T20" fmla="*/ 6 w 25"/>
                              <a:gd name="T21" fmla="*/ 18 h 25"/>
                              <a:gd name="T22" fmla="*/ 6 w 25"/>
                              <a:gd name="T23" fmla="*/ 12 h 25"/>
                              <a:gd name="T24" fmla="*/ 12 w 25"/>
                              <a:gd name="T25" fmla="*/ 12 h 25"/>
                              <a:gd name="T26" fmla="*/ 12 w 25"/>
                              <a:gd name="T27" fmla="*/ 6 h 25"/>
                              <a:gd name="T28" fmla="*/ 18 w 25"/>
                              <a:gd name="T29" fmla="*/ 6 h 25"/>
                              <a:gd name="T30" fmla="*/ 18 w 25"/>
                              <a:gd name="T31" fmla="*/ 0 h 25"/>
                              <a:gd name="T32" fmla="*/ 24 w 25"/>
                              <a:gd name="T3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25">
                                <a:moveTo>
                                  <a:pt x="24" y="0"/>
                                </a:moveTo>
                                <a:lnTo>
                                  <a:pt x="24" y="0"/>
                                </a:lnTo>
                                <a:lnTo>
                                  <a:pt x="18" y="0"/>
                                </a:lnTo>
                                <a:lnTo>
                                  <a:pt x="12" y="0"/>
                                </a:lnTo>
                                <a:lnTo>
                                  <a:pt x="12" y="6"/>
                                </a:lnTo>
                                <a:lnTo>
                                  <a:pt x="6" y="6"/>
                                </a:lnTo>
                                <a:lnTo>
                                  <a:pt x="0" y="12"/>
                                </a:lnTo>
                                <a:lnTo>
                                  <a:pt x="0" y="18"/>
                                </a:lnTo>
                                <a:lnTo>
                                  <a:pt x="0" y="24"/>
                                </a:lnTo>
                                <a:lnTo>
                                  <a:pt x="6" y="24"/>
                                </a:lnTo>
                                <a:lnTo>
                                  <a:pt x="6" y="18"/>
                                </a:lnTo>
                                <a:lnTo>
                                  <a:pt x="6" y="12"/>
                                </a:lnTo>
                                <a:lnTo>
                                  <a:pt x="12" y="12"/>
                                </a:lnTo>
                                <a:lnTo>
                                  <a:pt x="12" y="6"/>
                                </a:lnTo>
                                <a:lnTo>
                                  <a:pt x="18" y="6"/>
                                </a:lnTo>
                                <a:lnTo>
                                  <a:pt x="18" y="0"/>
                                </a:lnTo>
                                <a:lnTo>
                                  <a:pt x="24" y="0"/>
                                </a:lnTo>
                              </a:path>
                            </a:pathLst>
                          </a:custGeom>
                          <a:solidFill>
                            <a:srgbClr val="7F5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34" name="Freeform 758">
                            <a:extLst>
                              <a:ext uri="{FF2B5EF4-FFF2-40B4-BE49-F238E27FC236}">
                                <a16:creationId xmlns:a16="http://schemas.microsoft.com/office/drawing/2014/main" id="{352BF8C8-ABEE-BCE9-7F65-0D0031228BA3}"/>
                              </a:ext>
                            </a:extLst>
                          </p:cNvPr>
                          <p:cNvSpPr>
                            <a:spLocks/>
                          </p:cNvSpPr>
                          <p:nvPr/>
                        </p:nvSpPr>
                        <p:spPr bwMode="auto">
                          <a:xfrm>
                            <a:off x="3661" y="3278"/>
                            <a:ext cx="25" cy="25"/>
                          </a:xfrm>
                          <a:custGeom>
                            <a:avLst/>
                            <a:gdLst>
                              <a:gd name="T0" fmla="*/ 24 w 25"/>
                              <a:gd name="T1" fmla="*/ 0 h 25"/>
                              <a:gd name="T2" fmla="*/ 18 w 25"/>
                              <a:gd name="T3" fmla="*/ 0 h 25"/>
                              <a:gd name="T4" fmla="*/ 12 w 25"/>
                              <a:gd name="T5" fmla="*/ 0 h 25"/>
                              <a:gd name="T6" fmla="*/ 12 w 25"/>
                              <a:gd name="T7" fmla="*/ 6 h 25"/>
                              <a:gd name="T8" fmla="*/ 6 w 25"/>
                              <a:gd name="T9" fmla="*/ 6 h 25"/>
                              <a:gd name="T10" fmla="*/ 0 w 25"/>
                              <a:gd name="T11" fmla="*/ 12 h 25"/>
                              <a:gd name="T12" fmla="*/ 0 w 25"/>
                              <a:gd name="T13" fmla="*/ 18 h 25"/>
                              <a:gd name="T14" fmla="*/ 0 w 25"/>
                              <a:gd name="T15" fmla="*/ 24 h 25"/>
                              <a:gd name="T16" fmla="*/ 6 w 25"/>
                              <a:gd name="T17" fmla="*/ 24 h 25"/>
                              <a:gd name="T18" fmla="*/ 6 w 25"/>
                              <a:gd name="T19" fmla="*/ 18 h 25"/>
                              <a:gd name="T20" fmla="*/ 6 w 25"/>
                              <a:gd name="T21" fmla="*/ 12 h 25"/>
                              <a:gd name="T22" fmla="*/ 12 w 25"/>
                              <a:gd name="T23" fmla="*/ 12 h 25"/>
                              <a:gd name="T24" fmla="*/ 12 w 25"/>
                              <a:gd name="T25" fmla="*/ 6 h 25"/>
                              <a:gd name="T26" fmla="*/ 18 w 25"/>
                              <a:gd name="T27" fmla="*/ 6 h 25"/>
                              <a:gd name="T28" fmla="*/ 18 w 25"/>
                              <a:gd name="T29" fmla="*/ 0 h 25"/>
                              <a:gd name="T30" fmla="*/ 24 w 25"/>
                              <a:gd name="T3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25">
                                <a:moveTo>
                                  <a:pt x="24" y="0"/>
                                </a:moveTo>
                                <a:lnTo>
                                  <a:pt x="18" y="0"/>
                                </a:lnTo>
                                <a:lnTo>
                                  <a:pt x="12" y="0"/>
                                </a:lnTo>
                                <a:lnTo>
                                  <a:pt x="12" y="6"/>
                                </a:lnTo>
                                <a:lnTo>
                                  <a:pt x="6" y="6"/>
                                </a:lnTo>
                                <a:lnTo>
                                  <a:pt x="0" y="12"/>
                                </a:lnTo>
                                <a:lnTo>
                                  <a:pt x="0" y="18"/>
                                </a:lnTo>
                                <a:lnTo>
                                  <a:pt x="0" y="24"/>
                                </a:lnTo>
                                <a:lnTo>
                                  <a:pt x="6" y="24"/>
                                </a:lnTo>
                                <a:lnTo>
                                  <a:pt x="6" y="18"/>
                                </a:lnTo>
                                <a:lnTo>
                                  <a:pt x="6" y="12"/>
                                </a:lnTo>
                                <a:lnTo>
                                  <a:pt x="12" y="12"/>
                                </a:lnTo>
                                <a:lnTo>
                                  <a:pt x="12" y="6"/>
                                </a:lnTo>
                                <a:lnTo>
                                  <a:pt x="18" y="6"/>
                                </a:lnTo>
                                <a:lnTo>
                                  <a:pt x="18" y="0"/>
                                </a:lnTo>
                                <a:lnTo>
                                  <a:pt x="24" y="0"/>
                                </a:lnTo>
                              </a:path>
                            </a:pathLst>
                          </a:custGeom>
                          <a:solidFill>
                            <a:srgbClr val="7F5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76535" name="Freeform 759">
                        <a:extLst>
                          <a:ext uri="{FF2B5EF4-FFF2-40B4-BE49-F238E27FC236}">
                            <a16:creationId xmlns:a16="http://schemas.microsoft.com/office/drawing/2014/main" id="{8C5EAB6F-6B75-2A51-C127-72EF613BC8A6}"/>
                          </a:ext>
                        </a:extLst>
                      </p:cNvPr>
                      <p:cNvSpPr>
                        <a:spLocks/>
                      </p:cNvSpPr>
                      <p:nvPr/>
                    </p:nvSpPr>
                    <p:spPr bwMode="auto">
                      <a:xfrm>
                        <a:off x="3741" y="3374"/>
                        <a:ext cx="33" cy="81"/>
                      </a:xfrm>
                      <a:custGeom>
                        <a:avLst/>
                        <a:gdLst>
                          <a:gd name="T0" fmla="*/ 32 w 33"/>
                          <a:gd name="T1" fmla="*/ 0 h 81"/>
                          <a:gd name="T2" fmla="*/ 6 w 33"/>
                          <a:gd name="T3" fmla="*/ 51 h 81"/>
                          <a:gd name="T4" fmla="*/ 0 w 33"/>
                          <a:gd name="T5" fmla="*/ 80 h 81"/>
                          <a:gd name="T6" fmla="*/ 13 w 33"/>
                          <a:gd name="T7" fmla="*/ 44 h 81"/>
                          <a:gd name="T8" fmla="*/ 32 w 33"/>
                          <a:gd name="T9" fmla="*/ 0 h 81"/>
                        </a:gdLst>
                        <a:ahLst/>
                        <a:cxnLst>
                          <a:cxn ang="0">
                            <a:pos x="T0" y="T1"/>
                          </a:cxn>
                          <a:cxn ang="0">
                            <a:pos x="T2" y="T3"/>
                          </a:cxn>
                          <a:cxn ang="0">
                            <a:pos x="T4" y="T5"/>
                          </a:cxn>
                          <a:cxn ang="0">
                            <a:pos x="T6" y="T7"/>
                          </a:cxn>
                          <a:cxn ang="0">
                            <a:pos x="T8" y="T9"/>
                          </a:cxn>
                        </a:cxnLst>
                        <a:rect l="0" t="0" r="r" b="b"/>
                        <a:pathLst>
                          <a:path w="33" h="81">
                            <a:moveTo>
                              <a:pt x="32" y="0"/>
                            </a:moveTo>
                            <a:lnTo>
                              <a:pt x="6" y="51"/>
                            </a:lnTo>
                            <a:lnTo>
                              <a:pt x="0" y="80"/>
                            </a:lnTo>
                            <a:lnTo>
                              <a:pt x="13" y="44"/>
                            </a:lnTo>
                            <a:lnTo>
                              <a:pt x="32"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36" name="Freeform 760">
                        <a:extLst>
                          <a:ext uri="{FF2B5EF4-FFF2-40B4-BE49-F238E27FC236}">
                            <a16:creationId xmlns:a16="http://schemas.microsoft.com/office/drawing/2014/main" id="{989EE04F-A20B-4A1D-B396-DCA1E6EDE417}"/>
                          </a:ext>
                        </a:extLst>
                      </p:cNvPr>
                      <p:cNvSpPr>
                        <a:spLocks/>
                      </p:cNvSpPr>
                      <p:nvPr/>
                    </p:nvSpPr>
                    <p:spPr bwMode="auto">
                      <a:xfrm>
                        <a:off x="3741" y="3374"/>
                        <a:ext cx="33" cy="81"/>
                      </a:xfrm>
                      <a:custGeom>
                        <a:avLst/>
                        <a:gdLst>
                          <a:gd name="T0" fmla="*/ 32 w 33"/>
                          <a:gd name="T1" fmla="*/ 0 h 81"/>
                          <a:gd name="T2" fmla="*/ 6 w 33"/>
                          <a:gd name="T3" fmla="*/ 51 h 81"/>
                          <a:gd name="T4" fmla="*/ 0 w 33"/>
                          <a:gd name="T5" fmla="*/ 80 h 81"/>
                          <a:gd name="T6" fmla="*/ 13 w 33"/>
                          <a:gd name="T7" fmla="*/ 44 h 81"/>
                          <a:gd name="T8" fmla="*/ 32 w 33"/>
                          <a:gd name="T9" fmla="*/ 0 h 81"/>
                        </a:gdLst>
                        <a:ahLst/>
                        <a:cxnLst>
                          <a:cxn ang="0">
                            <a:pos x="T0" y="T1"/>
                          </a:cxn>
                          <a:cxn ang="0">
                            <a:pos x="T2" y="T3"/>
                          </a:cxn>
                          <a:cxn ang="0">
                            <a:pos x="T4" y="T5"/>
                          </a:cxn>
                          <a:cxn ang="0">
                            <a:pos x="T6" y="T7"/>
                          </a:cxn>
                          <a:cxn ang="0">
                            <a:pos x="T8" y="T9"/>
                          </a:cxn>
                        </a:cxnLst>
                        <a:rect l="0" t="0" r="r" b="b"/>
                        <a:pathLst>
                          <a:path w="33" h="81">
                            <a:moveTo>
                              <a:pt x="32" y="0"/>
                            </a:moveTo>
                            <a:lnTo>
                              <a:pt x="6" y="51"/>
                            </a:lnTo>
                            <a:lnTo>
                              <a:pt x="0" y="80"/>
                            </a:lnTo>
                            <a:lnTo>
                              <a:pt x="13" y="44"/>
                            </a:lnTo>
                            <a:lnTo>
                              <a:pt x="32"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37" name="Freeform 761">
                        <a:extLst>
                          <a:ext uri="{FF2B5EF4-FFF2-40B4-BE49-F238E27FC236}">
                            <a16:creationId xmlns:a16="http://schemas.microsoft.com/office/drawing/2014/main" id="{1104EA87-D6F8-B067-331A-D00E991D435B}"/>
                          </a:ext>
                        </a:extLst>
                      </p:cNvPr>
                      <p:cNvSpPr>
                        <a:spLocks/>
                      </p:cNvSpPr>
                      <p:nvPr/>
                    </p:nvSpPr>
                    <p:spPr bwMode="auto">
                      <a:xfrm>
                        <a:off x="3701" y="3430"/>
                        <a:ext cx="17" cy="33"/>
                      </a:xfrm>
                      <a:custGeom>
                        <a:avLst/>
                        <a:gdLst>
                          <a:gd name="T0" fmla="*/ 8 w 17"/>
                          <a:gd name="T1" fmla="*/ 0 h 33"/>
                          <a:gd name="T2" fmla="*/ 8 w 17"/>
                          <a:gd name="T3" fmla="*/ 26 h 33"/>
                          <a:gd name="T4" fmla="*/ 16 w 17"/>
                          <a:gd name="T5" fmla="*/ 32 h 33"/>
                          <a:gd name="T6" fmla="*/ 0 w 17"/>
                          <a:gd name="T7" fmla="*/ 26 h 33"/>
                          <a:gd name="T8" fmla="*/ 0 w 17"/>
                          <a:gd name="T9" fmla="*/ 32 h 33"/>
                          <a:gd name="T10" fmla="*/ 0 w 17"/>
                          <a:gd name="T11" fmla="*/ 19 h 33"/>
                          <a:gd name="T12" fmla="*/ 0 w 17"/>
                          <a:gd name="T13" fmla="*/ 6 h 33"/>
                          <a:gd name="T14" fmla="*/ 8 w 17"/>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3">
                            <a:moveTo>
                              <a:pt x="8" y="0"/>
                            </a:moveTo>
                            <a:lnTo>
                              <a:pt x="8" y="26"/>
                            </a:lnTo>
                            <a:lnTo>
                              <a:pt x="16" y="32"/>
                            </a:lnTo>
                            <a:lnTo>
                              <a:pt x="0" y="26"/>
                            </a:lnTo>
                            <a:lnTo>
                              <a:pt x="0" y="32"/>
                            </a:lnTo>
                            <a:lnTo>
                              <a:pt x="0" y="19"/>
                            </a:lnTo>
                            <a:lnTo>
                              <a:pt x="0" y="6"/>
                            </a:lnTo>
                            <a:lnTo>
                              <a:pt x="8"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38" name="Freeform 762">
                        <a:extLst>
                          <a:ext uri="{FF2B5EF4-FFF2-40B4-BE49-F238E27FC236}">
                            <a16:creationId xmlns:a16="http://schemas.microsoft.com/office/drawing/2014/main" id="{33C4C154-672B-4B6E-544F-FCA7ECDC9F99}"/>
                          </a:ext>
                        </a:extLst>
                      </p:cNvPr>
                      <p:cNvSpPr>
                        <a:spLocks/>
                      </p:cNvSpPr>
                      <p:nvPr/>
                    </p:nvSpPr>
                    <p:spPr bwMode="auto">
                      <a:xfrm>
                        <a:off x="3701" y="3430"/>
                        <a:ext cx="17" cy="33"/>
                      </a:xfrm>
                      <a:custGeom>
                        <a:avLst/>
                        <a:gdLst>
                          <a:gd name="T0" fmla="*/ 8 w 17"/>
                          <a:gd name="T1" fmla="*/ 0 h 33"/>
                          <a:gd name="T2" fmla="*/ 8 w 17"/>
                          <a:gd name="T3" fmla="*/ 26 h 33"/>
                          <a:gd name="T4" fmla="*/ 16 w 17"/>
                          <a:gd name="T5" fmla="*/ 32 h 33"/>
                          <a:gd name="T6" fmla="*/ 0 w 17"/>
                          <a:gd name="T7" fmla="*/ 26 h 33"/>
                          <a:gd name="T8" fmla="*/ 0 w 17"/>
                          <a:gd name="T9" fmla="*/ 32 h 33"/>
                          <a:gd name="T10" fmla="*/ 0 w 17"/>
                          <a:gd name="T11" fmla="*/ 19 h 33"/>
                          <a:gd name="T12" fmla="*/ 0 w 17"/>
                          <a:gd name="T13" fmla="*/ 6 h 33"/>
                          <a:gd name="T14" fmla="*/ 8 w 17"/>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3">
                            <a:moveTo>
                              <a:pt x="8" y="0"/>
                            </a:moveTo>
                            <a:lnTo>
                              <a:pt x="8" y="26"/>
                            </a:lnTo>
                            <a:lnTo>
                              <a:pt x="16" y="32"/>
                            </a:lnTo>
                            <a:lnTo>
                              <a:pt x="0" y="26"/>
                            </a:lnTo>
                            <a:lnTo>
                              <a:pt x="0" y="32"/>
                            </a:lnTo>
                            <a:lnTo>
                              <a:pt x="0" y="19"/>
                            </a:lnTo>
                            <a:lnTo>
                              <a:pt x="0" y="6"/>
                            </a:lnTo>
                            <a:lnTo>
                              <a:pt x="8"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6539" name="Freeform 763">
                      <a:extLst>
                        <a:ext uri="{FF2B5EF4-FFF2-40B4-BE49-F238E27FC236}">
                          <a16:creationId xmlns:a16="http://schemas.microsoft.com/office/drawing/2014/main" id="{ABCB3692-55DF-D604-D958-241D39F86D28}"/>
                        </a:ext>
                      </a:extLst>
                    </p:cNvPr>
                    <p:cNvSpPr>
                      <a:spLocks/>
                    </p:cNvSpPr>
                    <p:nvPr/>
                  </p:nvSpPr>
                  <p:spPr bwMode="auto">
                    <a:xfrm>
                      <a:off x="3685" y="3486"/>
                      <a:ext cx="17" cy="33"/>
                    </a:xfrm>
                    <a:custGeom>
                      <a:avLst/>
                      <a:gdLst>
                        <a:gd name="T0" fmla="*/ 5 w 17"/>
                        <a:gd name="T1" fmla="*/ 0 h 33"/>
                        <a:gd name="T2" fmla="*/ 16 w 17"/>
                        <a:gd name="T3" fmla="*/ 19 h 33"/>
                        <a:gd name="T4" fmla="*/ 16 w 17"/>
                        <a:gd name="T5" fmla="*/ 32 h 33"/>
                        <a:gd name="T6" fmla="*/ 11 w 17"/>
                        <a:gd name="T7" fmla="*/ 19 h 33"/>
                        <a:gd name="T8" fmla="*/ 5 w 17"/>
                        <a:gd name="T9" fmla="*/ 6 h 33"/>
                        <a:gd name="T10" fmla="*/ 0 w 17"/>
                        <a:gd name="T11" fmla="*/ 13 h 33"/>
                        <a:gd name="T12" fmla="*/ 5 w 17"/>
                        <a:gd name="T13" fmla="*/ 13 h 33"/>
                        <a:gd name="T14" fmla="*/ 5 w 17"/>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3">
                          <a:moveTo>
                            <a:pt x="5" y="0"/>
                          </a:moveTo>
                          <a:lnTo>
                            <a:pt x="16" y="19"/>
                          </a:lnTo>
                          <a:lnTo>
                            <a:pt x="16" y="32"/>
                          </a:lnTo>
                          <a:lnTo>
                            <a:pt x="11" y="19"/>
                          </a:lnTo>
                          <a:lnTo>
                            <a:pt x="5" y="6"/>
                          </a:lnTo>
                          <a:lnTo>
                            <a:pt x="0" y="13"/>
                          </a:lnTo>
                          <a:lnTo>
                            <a:pt x="5" y="13"/>
                          </a:lnTo>
                          <a:lnTo>
                            <a:pt x="5"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40" name="Freeform 764">
                      <a:extLst>
                        <a:ext uri="{FF2B5EF4-FFF2-40B4-BE49-F238E27FC236}">
                          <a16:creationId xmlns:a16="http://schemas.microsoft.com/office/drawing/2014/main" id="{0C0E092A-234A-E17B-799D-502AE875E761}"/>
                        </a:ext>
                      </a:extLst>
                    </p:cNvPr>
                    <p:cNvSpPr>
                      <a:spLocks/>
                    </p:cNvSpPr>
                    <p:nvPr/>
                  </p:nvSpPr>
                  <p:spPr bwMode="auto">
                    <a:xfrm>
                      <a:off x="3685" y="3486"/>
                      <a:ext cx="17" cy="33"/>
                    </a:xfrm>
                    <a:custGeom>
                      <a:avLst/>
                      <a:gdLst>
                        <a:gd name="T0" fmla="*/ 5 w 17"/>
                        <a:gd name="T1" fmla="*/ 0 h 33"/>
                        <a:gd name="T2" fmla="*/ 16 w 17"/>
                        <a:gd name="T3" fmla="*/ 19 h 33"/>
                        <a:gd name="T4" fmla="*/ 16 w 17"/>
                        <a:gd name="T5" fmla="*/ 32 h 33"/>
                        <a:gd name="T6" fmla="*/ 11 w 17"/>
                        <a:gd name="T7" fmla="*/ 19 h 33"/>
                        <a:gd name="T8" fmla="*/ 5 w 17"/>
                        <a:gd name="T9" fmla="*/ 6 h 33"/>
                        <a:gd name="T10" fmla="*/ 0 w 17"/>
                        <a:gd name="T11" fmla="*/ 13 h 33"/>
                        <a:gd name="T12" fmla="*/ 5 w 17"/>
                        <a:gd name="T13" fmla="*/ 13 h 33"/>
                        <a:gd name="T14" fmla="*/ 5 w 17"/>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3">
                          <a:moveTo>
                            <a:pt x="5" y="0"/>
                          </a:moveTo>
                          <a:lnTo>
                            <a:pt x="16" y="19"/>
                          </a:lnTo>
                          <a:lnTo>
                            <a:pt x="16" y="32"/>
                          </a:lnTo>
                          <a:lnTo>
                            <a:pt x="11" y="19"/>
                          </a:lnTo>
                          <a:lnTo>
                            <a:pt x="5" y="6"/>
                          </a:lnTo>
                          <a:lnTo>
                            <a:pt x="0" y="13"/>
                          </a:lnTo>
                          <a:lnTo>
                            <a:pt x="5" y="13"/>
                          </a:lnTo>
                          <a:lnTo>
                            <a:pt x="5"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6541" name="Freeform 765">
                    <a:extLst>
                      <a:ext uri="{FF2B5EF4-FFF2-40B4-BE49-F238E27FC236}">
                        <a16:creationId xmlns:a16="http://schemas.microsoft.com/office/drawing/2014/main" id="{CAF826A3-7979-EC83-AB5F-5A3D1E1042E6}"/>
                      </a:ext>
                    </a:extLst>
                  </p:cNvPr>
                  <p:cNvSpPr>
                    <a:spLocks/>
                  </p:cNvSpPr>
                  <p:nvPr/>
                </p:nvSpPr>
                <p:spPr bwMode="auto">
                  <a:xfrm>
                    <a:off x="3565" y="3558"/>
                    <a:ext cx="1" cy="17"/>
                  </a:xfrm>
                  <a:custGeom>
                    <a:avLst/>
                    <a:gdLst>
                      <a:gd name="T0" fmla="*/ 0 w 1"/>
                      <a:gd name="T1" fmla="*/ 0 h 17"/>
                      <a:gd name="T2" fmla="*/ 0 w 1"/>
                      <a:gd name="T3" fmla="*/ 11 h 17"/>
                      <a:gd name="T4" fmla="*/ 0 w 1"/>
                      <a:gd name="T5" fmla="*/ 16 h 17"/>
                      <a:gd name="T6" fmla="*/ 0 w 1"/>
                      <a:gd name="T7" fmla="*/ 0 h 17"/>
                    </a:gdLst>
                    <a:ahLst/>
                    <a:cxnLst>
                      <a:cxn ang="0">
                        <a:pos x="T0" y="T1"/>
                      </a:cxn>
                      <a:cxn ang="0">
                        <a:pos x="T2" y="T3"/>
                      </a:cxn>
                      <a:cxn ang="0">
                        <a:pos x="T4" y="T5"/>
                      </a:cxn>
                      <a:cxn ang="0">
                        <a:pos x="T6" y="T7"/>
                      </a:cxn>
                    </a:cxnLst>
                    <a:rect l="0" t="0" r="r" b="b"/>
                    <a:pathLst>
                      <a:path w="1" h="17">
                        <a:moveTo>
                          <a:pt x="0" y="0"/>
                        </a:moveTo>
                        <a:lnTo>
                          <a:pt x="0" y="11"/>
                        </a:lnTo>
                        <a:lnTo>
                          <a:pt x="0" y="16"/>
                        </a:lnTo>
                        <a:lnTo>
                          <a:pt x="0"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42" name="Freeform 766">
                    <a:extLst>
                      <a:ext uri="{FF2B5EF4-FFF2-40B4-BE49-F238E27FC236}">
                        <a16:creationId xmlns:a16="http://schemas.microsoft.com/office/drawing/2014/main" id="{52C961C5-17CF-5575-9F7A-A389423006D3}"/>
                      </a:ext>
                    </a:extLst>
                  </p:cNvPr>
                  <p:cNvSpPr>
                    <a:spLocks/>
                  </p:cNvSpPr>
                  <p:nvPr/>
                </p:nvSpPr>
                <p:spPr bwMode="auto">
                  <a:xfrm>
                    <a:off x="3565" y="3558"/>
                    <a:ext cx="1" cy="17"/>
                  </a:xfrm>
                  <a:custGeom>
                    <a:avLst/>
                    <a:gdLst>
                      <a:gd name="T0" fmla="*/ 0 w 1"/>
                      <a:gd name="T1" fmla="*/ 0 h 17"/>
                      <a:gd name="T2" fmla="*/ 0 w 1"/>
                      <a:gd name="T3" fmla="*/ 11 h 17"/>
                      <a:gd name="T4" fmla="*/ 0 w 1"/>
                      <a:gd name="T5" fmla="*/ 16 h 17"/>
                      <a:gd name="T6" fmla="*/ 0 w 1"/>
                      <a:gd name="T7" fmla="*/ 0 h 17"/>
                    </a:gdLst>
                    <a:ahLst/>
                    <a:cxnLst>
                      <a:cxn ang="0">
                        <a:pos x="T0" y="T1"/>
                      </a:cxn>
                      <a:cxn ang="0">
                        <a:pos x="T2" y="T3"/>
                      </a:cxn>
                      <a:cxn ang="0">
                        <a:pos x="T4" y="T5"/>
                      </a:cxn>
                      <a:cxn ang="0">
                        <a:pos x="T6" y="T7"/>
                      </a:cxn>
                    </a:cxnLst>
                    <a:rect l="0" t="0" r="r" b="b"/>
                    <a:pathLst>
                      <a:path w="1" h="17">
                        <a:moveTo>
                          <a:pt x="0" y="0"/>
                        </a:moveTo>
                        <a:lnTo>
                          <a:pt x="0" y="11"/>
                        </a:lnTo>
                        <a:lnTo>
                          <a:pt x="0" y="16"/>
                        </a:lnTo>
                        <a:lnTo>
                          <a:pt x="0"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543" name="Group 767">
                    <a:extLst>
                      <a:ext uri="{FF2B5EF4-FFF2-40B4-BE49-F238E27FC236}">
                        <a16:creationId xmlns:a16="http://schemas.microsoft.com/office/drawing/2014/main" id="{17E72061-C056-A969-05F6-BFB2553D495B}"/>
                      </a:ext>
                    </a:extLst>
                  </p:cNvPr>
                  <p:cNvGrpSpPr>
                    <a:grpSpLocks/>
                  </p:cNvGrpSpPr>
                  <p:nvPr/>
                </p:nvGrpSpPr>
                <p:grpSpPr bwMode="auto">
                  <a:xfrm>
                    <a:off x="3557" y="3526"/>
                    <a:ext cx="57" cy="49"/>
                    <a:chOff x="3557" y="3526"/>
                    <a:chExt cx="57" cy="49"/>
                  </a:xfrm>
                </p:grpSpPr>
                <p:grpSp>
                  <p:nvGrpSpPr>
                    <p:cNvPr id="76544" name="Group 768">
                      <a:extLst>
                        <a:ext uri="{FF2B5EF4-FFF2-40B4-BE49-F238E27FC236}">
                          <a16:creationId xmlns:a16="http://schemas.microsoft.com/office/drawing/2014/main" id="{3EB3FD81-45DB-E264-A5DE-4F37D97C4F8D}"/>
                        </a:ext>
                      </a:extLst>
                    </p:cNvPr>
                    <p:cNvGrpSpPr>
                      <a:grpSpLocks/>
                    </p:cNvGrpSpPr>
                    <p:nvPr/>
                  </p:nvGrpSpPr>
                  <p:grpSpPr bwMode="auto">
                    <a:xfrm>
                      <a:off x="3557" y="3526"/>
                      <a:ext cx="57" cy="49"/>
                      <a:chOff x="3557" y="3526"/>
                      <a:chExt cx="57" cy="49"/>
                    </a:xfrm>
                  </p:grpSpPr>
                  <p:sp>
                    <p:nvSpPr>
                      <p:cNvPr id="76545" name="Freeform 769">
                        <a:extLst>
                          <a:ext uri="{FF2B5EF4-FFF2-40B4-BE49-F238E27FC236}">
                            <a16:creationId xmlns:a16="http://schemas.microsoft.com/office/drawing/2014/main" id="{EE139AE9-3177-17D4-FB8A-351CD8FEE583}"/>
                          </a:ext>
                        </a:extLst>
                      </p:cNvPr>
                      <p:cNvSpPr>
                        <a:spLocks/>
                      </p:cNvSpPr>
                      <p:nvPr/>
                    </p:nvSpPr>
                    <p:spPr bwMode="auto">
                      <a:xfrm>
                        <a:off x="3557" y="3534"/>
                        <a:ext cx="57" cy="41"/>
                      </a:xfrm>
                      <a:custGeom>
                        <a:avLst/>
                        <a:gdLst>
                          <a:gd name="T0" fmla="*/ 42 w 57"/>
                          <a:gd name="T1" fmla="*/ 7 h 41"/>
                          <a:gd name="T2" fmla="*/ 35 w 57"/>
                          <a:gd name="T3" fmla="*/ 7 h 41"/>
                          <a:gd name="T4" fmla="*/ 35 w 57"/>
                          <a:gd name="T5" fmla="*/ 0 h 41"/>
                          <a:gd name="T6" fmla="*/ 28 w 57"/>
                          <a:gd name="T7" fmla="*/ 0 h 41"/>
                          <a:gd name="T8" fmla="*/ 21 w 57"/>
                          <a:gd name="T9" fmla="*/ 0 h 41"/>
                          <a:gd name="T10" fmla="*/ 7 w 57"/>
                          <a:gd name="T11" fmla="*/ 0 h 41"/>
                          <a:gd name="T12" fmla="*/ 7 w 57"/>
                          <a:gd name="T13" fmla="*/ 7 h 41"/>
                          <a:gd name="T14" fmla="*/ 7 w 57"/>
                          <a:gd name="T15" fmla="*/ 13 h 41"/>
                          <a:gd name="T16" fmla="*/ 0 w 57"/>
                          <a:gd name="T17" fmla="*/ 20 h 41"/>
                          <a:gd name="T18" fmla="*/ 0 w 57"/>
                          <a:gd name="T19" fmla="*/ 27 h 41"/>
                          <a:gd name="T20" fmla="*/ 7 w 57"/>
                          <a:gd name="T21" fmla="*/ 27 h 41"/>
                          <a:gd name="T22" fmla="*/ 7 w 57"/>
                          <a:gd name="T23" fmla="*/ 33 h 41"/>
                          <a:gd name="T24" fmla="*/ 14 w 57"/>
                          <a:gd name="T25" fmla="*/ 33 h 41"/>
                          <a:gd name="T26" fmla="*/ 14 w 57"/>
                          <a:gd name="T27" fmla="*/ 40 h 41"/>
                          <a:gd name="T28" fmla="*/ 21 w 57"/>
                          <a:gd name="T29" fmla="*/ 40 h 41"/>
                          <a:gd name="T30" fmla="*/ 28 w 57"/>
                          <a:gd name="T31" fmla="*/ 40 h 41"/>
                          <a:gd name="T32" fmla="*/ 28 w 57"/>
                          <a:gd name="T33" fmla="*/ 33 h 41"/>
                          <a:gd name="T34" fmla="*/ 35 w 57"/>
                          <a:gd name="T35" fmla="*/ 33 h 41"/>
                          <a:gd name="T36" fmla="*/ 35 w 57"/>
                          <a:gd name="T37" fmla="*/ 27 h 41"/>
                          <a:gd name="T38" fmla="*/ 35 w 57"/>
                          <a:gd name="T39" fmla="*/ 33 h 41"/>
                          <a:gd name="T40" fmla="*/ 42 w 57"/>
                          <a:gd name="T41" fmla="*/ 33 h 41"/>
                          <a:gd name="T42" fmla="*/ 42 w 57"/>
                          <a:gd name="T43" fmla="*/ 27 h 41"/>
                          <a:gd name="T44" fmla="*/ 49 w 57"/>
                          <a:gd name="T45" fmla="*/ 27 h 41"/>
                          <a:gd name="T46" fmla="*/ 56 w 57"/>
                          <a:gd name="T47" fmla="*/ 27 h 41"/>
                          <a:gd name="T48" fmla="*/ 56 w 57"/>
                          <a:gd name="T49" fmla="*/ 20 h 41"/>
                          <a:gd name="T50" fmla="*/ 56 w 57"/>
                          <a:gd name="T51" fmla="*/ 13 h 41"/>
                          <a:gd name="T52" fmla="*/ 56 w 57"/>
                          <a:gd name="T53" fmla="*/ 7 h 41"/>
                          <a:gd name="T54" fmla="*/ 49 w 57"/>
                          <a:gd name="T55" fmla="*/ 7 h 41"/>
                          <a:gd name="T56" fmla="*/ 42 w 57"/>
                          <a:gd name="T57" fmla="*/ 7 h 41"/>
                          <a:gd name="T58" fmla="*/ 42 w 57"/>
                          <a:gd name="T59" fmla="*/ 0 h 41"/>
                          <a:gd name="T60" fmla="*/ 42 w 57"/>
                          <a:gd name="T61"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7" h="41">
                            <a:moveTo>
                              <a:pt x="42" y="7"/>
                            </a:moveTo>
                            <a:lnTo>
                              <a:pt x="35" y="7"/>
                            </a:lnTo>
                            <a:lnTo>
                              <a:pt x="35" y="0"/>
                            </a:lnTo>
                            <a:lnTo>
                              <a:pt x="28" y="0"/>
                            </a:lnTo>
                            <a:lnTo>
                              <a:pt x="21" y="0"/>
                            </a:lnTo>
                            <a:lnTo>
                              <a:pt x="7" y="0"/>
                            </a:lnTo>
                            <a:lnTo>
                              <a:pt x="7" y="7"/>
                            </a:lnTo>
                            <a:lnTo>
                              <a:pt x="7" y="13"/>
                            </a:lnTo>
                            <a:lnTo>
                              <a:pt x="0" y="20"/>
                            </a:lnTo>
                            <a:lnTo>
                              <a:pt x="0" y="27"/>
                            </a:lnTo>
                            <a:lnTo>
                              <a:pt x="7" y="27"/>
                            </a:lnTo>
                            <a:lnTo>
                              <a:pt x="7" y="33"/>
                            </a:lnTo>
                            <a:lnTo>
                              <a:pt x="14" y="33"/>
                            </a:lnTo>
                            <a:lnTo>
                              <a:pt x="14" y="40"/>
                            </a:lnTo>
                            <a:lnTo>
                              <a:pt x="21" y="40"/>
                            </a:lnTo>
                            <a:lnTo>
                              <a:pt x="28" y="40"/>
                            </a:lnTo>
                            <a:lnTo>
                              <a:pt x="28" y="33"/>
                            </a:lnTo>
                            <a:lnTo>
                              <a:pt x="35" y="33"/>
                            </a:lnTo>
                            <a:lnTo>
                              <a:pt x="35" y="27"/>
                            </a:lnTo>
                            <a:lnTo>
                              <a:pt x="35" y="33"/>
                            </a:lnTo>
                            <a:lnTo>
                              <a:pt x="42" y="33"/>
                            </a:lnTo>
                            <a:lnTo>
                              <a:pt x="42" y="27"/>
                            </a:lnTo>
                            <a:lnTo>
                              <a:pt x="49" y="27"/>
                            </a:lnTo>
                            <a:lnTo>
                              <a:pt x="56" y="27"/>
                            </a:lnTo>
                            <a:lnTo>
                              <a:pt x="56" y="20"/>
                            </a:lnTo>
                            <a:lnTo>
                              <a:pt x="56" y="13"/>
                            </a:lnTo>
                            <a:lnTo>
                              <a:pt x="56" y="7"/>
                            </a:lnTo>
                            <a:lnTo>
                              <a:pt x="49" y="7"/>
                            </a:lnTo>
                            <a:lnTo>
                              <a:pt x="42" y="7"/>
                            </a:lnTo>
                            <a:lnTo>
                              <a:pt x="42" y="0"/>
                            </a:lnTo>
                            <a:lnTo>
                              <a:pt x="42" y="7"/>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46" name="Freeform 770">
                        <a:extLst>
                          <a:ext uri="{FF2B5EF4-FFF2-40B4-BE49-F238E27FC236}">
                            <a16:creationId xmlns:a16="http://schemas.microsoft.com/office/drawing/2014/main" id="{33FF28CC-6D55-F65F-BDBD-12DFB6767331}"/>
                          </a:ext>
                        </a:extLst>
                      </p:cNvPr>
                      <p:cNvSpPr>
                        <a:spLocks/>
                      </p:cNvSpPr>
                      <p:nvPr/>
                    </p:nvSpPr>
                    <p:spPr bwMode="auto">
                      <a:xfrm>
                        <a:off x="3557" y="3534"/>
                        <a:ext cx="57" cy="41"/>
                      </a:xfrm>
                      <a:custGeom>
                        <a:avLst/>
                        <a:gdLst>
                          <a:gd name="T0" fmla="*/ 42 w 57"/>
                          <a:gd name="T1" fmla="*/ 7 h 41"/>
                          <a:gd name="T2" fmla="*/ 35 w 57"/>
                          <a:gd name="T3" fmla="*/ 7 h 41"/>
                          <a:gd name="T4" fmla="*/ 35 w 57"/>
                          <a:gd name="T5" fmla="*/ 0 h 41"/>
                          <a:gd name="T6" fmla="*/ 28 w 57"/>
                          <a:gd name="T7" fmla="*/ 0 h 41"/>
                          <a:gd name="T8" fmla="*/ 21 w 57"/>
                          <a:gd name="T9" fmla="*/ 0 h 41"/>
                          <a:gd name="T10" fmla="*/ 7 w 57"/>
                          <a:gd name="T11" fmla="*/ 0 h 41"/>
                          <a:gd name="T12" fmla="*/ 7 w 57"/>
                          <a:gd name="T13" fmla="*/ 7 h 41"/>
                          <a:gd name="T14" fmla="*/ 7 w 57"/>
                          <a:gd name="T15" fmla="*/ 13 h 41"/>
                          <a:gd name="T16" fmla="*/ 0 w 57"/>
                          <a:gd name="T17" fmla="*/ 20 h 41"/>
                          <a:gd name="T18" fmla="*/ 0 w 57"/>
                          <a:gd name="T19" fmla="*/ 27 h 41"/>
                          <a:gd name="T20" fmla="*/ 7 w 57"/>
                          <a:gd name="T21" fmla="*/ 27 h 41"/>
                          <a:gd name="T22" fmla="*/ 7 w 57"/>
                          <a:gd name="T23" fmla="*/ 33 h 41"/>
                          <a:gd name="T24" fmla="*/ 14 w 57"/>
                          <a:gd name="T25" fmla="*/ 33 h 41"/>
                          <a:gd name="T26" fmla="*/ 14 w 57"/>
                          <a:gd name="T27" fmla="*/ 40 h 41"/>
                          <a:gd name="T28" fmla="*/ 21 w 57"/>
                          <a:gd name="T29" fmla="*/ 40 h 41"/>
                          <a:gd name="T30" fmla="*/ 28 w 57"/>
                          <a:gd name="T31" fmla="*/ 40 h 41"/>
                          <a:gd name="T32" fmla="*/ 28 w 57"/>
                          <a:gd name="T33" fmla="*/ 33 h 41"/>
                          <a:gd name="T34" fmla="*/ 35 w 57"/>
                          <a:gd name="T35" fmla="*/ 33 h 41"/>
                          <a:gd name="T36" fmla="*/ 35 w 57"/>
                          <a:gd name="T37" fmla="*/ 27 h 41"/>
                          <a:gd name="T38" fmla="*/ 35 w 57"/>
                          <a:gd name="T39" fmla="*/ 33 h 41"/>
                          <a:gd name="T40" fmla="*/ 42 w 57"/>
                          <a:gd name="T41" fmla="*/ 33 h 41"/>
                          <a:gd name="T42" fmla="*/ 42 w 57"/>
                          <a:gd name="T43" fmla="*/ 27 h 41"/>
                          <a:gd name="T44" fmla="*/ 49 w 57"/>
                          <a:gd name="T45" fmla="*/ 27 h 41"/>
                          <a:gd name="T46" fmla="*/ 56 w 57"/>
                          <a:gd name="T47" fmla="*/ 27 h 41"/>
                          <a:gd name="T48" fmla="*/ 56 w 57"/>
                          <a:gd name="T49" fmla="*/ 20 h 41"/>
                          <a:gd name="T50" fmla="*/ 56 w 57"/>
                          <a:gd name="T51" fmla="*/ 13 h 41"/>
                          <a:gd name="T52" fmla="*/ 56 w 57"/>
                          <a:gd name="T53" fmla="*/ 7 h 41"/>
                          <a:gd name="T54" fmla="*/ 49 w 57"/>
                          <a:gd name="T55" fmla="*/ 7 h 41"/>
                          <a:gd name="T56" fmla="*/ 42 w 57"/>
                          <a:gd name="T57" fmla="*/ 7 h 41"/>
                          <a:gd name="T58" fmla="*/ 42 w 57"/>
                          <a:gd name="T59" fmla="*/ 0 h 41"/>
                          <a:gd name="T60" fmla="*/ 42 w 57"/>
                          <a:gd name="T61"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7" h="41">
                            <a:moveTo>
                              <a:pt x="42" y="7"/>
                            </a:moveTo>
                            <a:lnTo>
                              <a:pt x="35" y="7"/>
                            </a:lnTo>
                            <a:lnTo>
                              <a:pt x="35" y="0"/>
                            </a:lnTo>
                            <a:lnTo>
                              <a:pt x="28" y="0"/>
                            </a:lnTo>
                            <a:lnTo>
                              <a:pt x="21" y="0"/>
                            </a:lnTo>
                            <a:lnTo>
                              <a:pt x="7" y="0"/>
                            </a:lnTo>
                            <a:lnTo>
                              <a:pt x="7" y="7"/>
                            </a:lnTo>
                            <a:lnTo>
                              <a:pt x="7" y="13"/>
                            </a:lnTo>
                            <a:lnTo>
                              <a:pt x="0" y="20"/>
                            </a:lnTo>
                            <a:lnTo>
                              <a:pt x="0" y="27"/>
                            </a:lnTo>
                            <a:lnTo>
                              <a:pt x="7" y="27"/>
                            </a:lnTo>
                            <a:lnTo>
                              <a:pt x="7" y="33"/>
                            </a:lnTo>
                            <a:lnTo>
                              <a:pt x="14" y="33"/>
                            </a:lnTo>
                            <a:lnTo>
                              <a:pt x="14" y="40"/>
                            </a:lnTo>
                            <a:lnTo>
                              <a:pt x="21" y="40"/>
                            </a:lnTo>
                            <a:lnTo>
                              <a:pt x="28" y="40"/>
                            </a:lnTo>
                            <a:lnTo>
                              <a:pt x="28" y="33"/>
                            </a:lnTo>
                            <a:lnTo>
                              <a:pt x="35" y="33"/>
                            </a:lnTo>
                            <a:lnTo>
                              <a:pt x="35" y="27"/>
                            </a:lnTo>
                            <a:lnTo>
                              <a:pt x="35" y="33"/>
                            </a:lnTo>
                            <a:lnTo>
                              <a:pt x="42" y="33"/>
                            </a:lnTo>
                            <a:lnTo>
                              <a:pt x="42" y="27"/>
                            </a:lnTo>
                            <a:lnTo>
                              <a:pt x="49" y="27"/>
                            </a:lnTo>
                            <a:lnTo>
                              <a:pt x="56" y="27"/>
                            </a:lnTo>
                            <a:lnTo>
                              <a:pt x="56" y="20"/>
                            </a:lnTo>
                            <a:lnTo>
                              <a:pt x="56" y="13"/>
                            </a:lnTo>
                            <a:lnTo>
                              <a:pt x="56" y="7"/>
                            </a:lnTo>
                            <a:lnTo>
                              <a:pt x="49" y="7"/>
                            </a:lnTo>
                            <a:lnTo>
                              <a:pt x="42" y="7"/>
                            </a:lnTo>
                            <a:lnTo>
                              <a:pt x="42" y="0"/>
                            </a:lnTo>
                            <a:lnTo>
                              <a:pt x="42" y="7"/>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47" name="Freeform 771">
                        <a:extLst>
                          <a:ext uri="{FF2B5EF4-FFF2-40B4-BE49-F238E27FC236}">
                            <a16:creationId xmlns:a16="http://schemas.microsoft.com/office/drawing/2014/main" id="{1363AD96-8482-AF78-DB1D-B35E0E0D92DD}"/>
                          </a:ext>
                        </a:extLst>
                      </p:cNvPr>
                      <p:cNvSpPr>
                        <a:spLocks/>
                      </p:cNvSpPr>
                      <p:nvPr/>
                    </p:nvSpPr>
                    <p:spPr bwMode="auto">
                      <a:xfrm>
                        <a:off x="3565" y="3542"/>
                        <a:ext cx="33" cy="25"/>
                      </a:xfrm>
                      <a:custGeom>
                        <a:avLst/>
                        <a:gdLst>
                          <a:gd name="T0" fmla="*/ 32 w 33"/>
                          <a:gd name="T1" fmla="*/ 6 h 25"/>
                          <a:gd name="T2" fmla="*/ 26 w 33"/>
                          <a:gd name="T3" fmla="*/ 12 h 25"/>
                          <a:gd name="T4" fmla="*/ 19 w 33"/>
                          <a:gd name="T5" fmla="*/ 6 h 25"/>
                          <a:gd name="T6" fmla="*/ 19 w 33"/>
                          <a:gd name="T7" fmla="*/ 12 h 25"/>
                          <a:gd name="T8" fmla="*/ 13 w 33"/>
                          <a:gd name="T9" fmla="*/ 12 h 25"/>
                          <a:gd name="T10" fmla="*/ 6 w 33"/>
                          <a:gd name="T11" fmla="*/ 12 h 25"/>
                          <a:gd name="T12" fmla="*/ 6 w 33"/>
                          <a:gd name="T13" fmla="*/ 6 h 25"/>
                          <a:gd name="T14" fmla="*/ 13 w 33"/>
                          <a:gd name="T15" fmla="*/ 0 h 25"/>
                          <a:gd name="T16" fmla="*/ 19 w 33"/>
                          <a:gd name="T17" fmla="*/ 0 h 25"/>
                          <a:gd name="T18" fmla="*/ 13 w 33"/>
                          <a:gd name="T19" fmla="*/ 0 h 25"/>
                          <a:gd name="T20" fmla="*/ 6 w 33"/>
                          <a:gd name="T21" fmla="*/ 0 h 25"/>
                          <a:gd name="T22" fmla="*/ 0 w 33"/>
                          <a:gd name="T23" fmla="*/ 0 h 25"/>
                          <a:gd name="T24" fmla="*/ 6 w 33"/>
                          <a:gd name="T25" fmla="*/ 0 h 25"/>
                          <a:gd name="T26" fmla="*/ 0 w 33"/>
                          <a:gd name="T27" fmla="*/ 0 h 25"/>
                          <a:gd name="T28" fmla="*/ 6 w 33"/>
                          <a:gd name="T29" fmla="*/ 0 h 25"/>
                          <a:gd name="T30" fmla="*/ 6 w 33"/>
                          <a:gd name="T31" fmla="*/ 12 h 25"/>
                          <a:gd name="T32" fmla="*/ 0 w 33"/>
                          <a:gd name="T33" fmla="*/ 12 h 25"/>
                          <a:gd name="T34" fmla="*/ 0 w 33"/>
                          <a:gd name="T35" fmla="*/ 18 h 25"/>
                          <a:gd name="T36" fmla="*/ 6 w 33"/>
                          <a:gd name="T37" fmla="*/ 18 h 25"/>
                          <a:gd name="T38" fmla="*/ 6 w 33"/>
                          <a:gd name="T39" fmla="*/ 24 h 25"/>
                          <a:gd name="T40" fmla="*/ 13 w 33"/>
                          <a:gd name="T41" fmla="*/ 24 h 25"/>
                          <a:gd name="T42" fmla="*/ 6 w 33"/>
                          <a:gd name="T43" fmla="*/ 18 h 25"/>
                          <a:gd name="T44" fmla="*/ 13 w 33"/>
                          <a:gd name="T45" fmla="*/ 18 h 25"/>
                          <a:gd name="T46" fmla="*/ 19 w 33"/>
                          <a:gd name="T47" fmla="*/ 18 h 25"/>
                          <a:gd name="T48" fmla="*/ 26 w 33"/>
                          <a:gd name="T49" fmla="*/ 18 h 25"/>
                          <a:gd name="T50" fmla="*/ 32 w 33"/>
                          <a:gd name="T51" fmla="*/ 18 h 25"/>
                          <a:gd name="T52" fmla="*/ 26 w 33"/>
                          <a:gd name="T53" fmla="*/ 18 h 25"/>
                          <a:gd name="T54" fmla="*/ 26 w 33"/>
                          <a:gd name="T55" fmla="*/ 12 h 25"/>
                          <a:gd name="T56" fmla="*/ 32 w 33"/>
                          <a:gd name="T57" fmla="*/ 12 h 25"/>
                          <a:gd name="T58" fmla="*/ 32 w 33"/>
                          <a:gd name="T59" fmla="*/ 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25">
                            <a:moveTo>
                              <a:pt x="32" y="6"/>
                            </a:moveTo>
                            <a:lnTo>
                              <a:pt x="26" y="12"/>
                            </a:lnTo>
                            <a:lnTo>
                              <a:pt x="19" y="6"/>
                            </a:lnTo>
                            <a:lnTo>
                              <a:pt x="19" y="12"/>
                            </a:lnTo>
                            <a:lnTo>
                              <a:pt x="13" y="12"/>
                            </a:lnTo>
                            <a:lnTo>
                              <a:pt x="6" y="12"/>
                            </a:lnTo>
                            <a:lnTo>
                              <a:pt x="6" y="6"/>
                            </a:lnTo>
                            <a:lnTo>
                              <a:pt x="13" y="0"/>
                            </a:lnTo>
                            <a:lnTo>
                              <a:pt x="19" y="0"/>
                            </a:lnTo>
                            <a:lnTo>
                              <a:pt x="13" y="0"/>
                            </a:lnTo>
                            <a:lnTo>
                              <a:pt x="6" y="0"/>
                            </a:lnTo>
                            <a:lnTo>
                              <a:pt x="0" y="0"/>
                            </a:lnTo>
                            <a:lnTo>
                              <a:pt x="6" y="0"/>
                            </a:lnTo>
                            <a:lnTo>
                              <a:pt x="0" y="0"/>
                            </a:lnTo>
                            <a:lnTo>
                              <a:pt x="6" y="0"/>
                            </a:lnTo>
                            <a:lnTo>
                              <a:pt x="6" y="12"/>
                            </a:lnTo>
                            <a:lnTo>
                              <a:pt x="0" y="12"/>
                            </a:lnTo>
                            <a:lnTo>
                              <a:pt x="0" y="18"/>
                            </a:lnTo>
                            <a:lnTo>
                              <a:pt x="6" y="18"/>
                            </a:lnTo>
                            <a:lnTo>
                              <a:pt x="6" y="24"/>
                            </a:lnTo>
                            <a:lnTo>
                              <a:pt x="13" y="24"/>
                            </a:lnTo>
                            <a:lnTo>
                              <a:pt x="6" y="18"/>
                            </a:lnTo>
                            <a:lnTo>
                              <a:pt x="13" y="18"/>
                            </a:lnTo>
                            <a:lnTo>
                              <a:pt x="19" y="18"/>
                            </a:lnTo>
                            <a:lnTo>
                              <a:pt x="26" y="18"/>
                            </a:lnTo>
                            <a:lnTo>
                              <a:pt x="32" y="18"/>
                            </a:lnTo>
                            <a:lnTo>
                              <a:pt x="26" y="18"/>
                            </a:lnTo>
                            <a:lnTo>
                              <a:pt x="26" y="12"/>
                            </a:lnTo>
                            <a:lnTo>
                              <a:pt x="32" y="12"/>
                            </a:lnTo>
                            <a:lnTo>
                              <a:pt x="32" y="6"/>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48" name="Freeform 772">
                        <a:extLst>
                          <a:ext uri="{FF2B5EF4-FFF2-40B4-BE49-F238E27FC236}">
                            <a16:creationId xmlns:a16="http://schemas.microsoft.com/office/drawing/2014/main" id="{42DBA5AB-5C76-46BF-FDD1-6CC798FC3C24}"/>
                          </a:ext>
                        </a:extLst>
                      </p:cNvPr>
                      <p:cNvSpPr>
                        <a:spLocks/>
                      </p:cNvSpPr>
                      <p:nvPr/>
                    </p:nvSpPr>
                    <p:spPr bwMode="auto">
                      <a:xfrm>
                        <a:off x="3565" y="3542"/>
                        <a:ext cx="33" cy="25"/>
                      </a:xfrm>
                      <a:custGeom>
                        <a:avLst/>
                        <a:gdLst>
                          <a:gd name="T0" fmla="*/ 32 w 33"/>
                          <a:gd name="T1" fmla="*/ 6 h 25"/>
                          <a:gd name="T2" fmla="*/ 26 w 33"/>
                          <a:gd name="T3" fmla="*/ 12 h 25"/>
                          <a:gd name="T4" fmla="*/ 19 w 33"/>
                          <a:gd name="T5" fmla="*/ 6 h 25"/>
                          <a:gd name="T6" fmla="*/ 19 w 33"/>
                          <a:gd name="T7" fmla="*/ 12 h 25"/>
                          <a:gd name="T8" fmla="*/ 13 w 33"/>
                          <a:gd name="T9" fmla="*/ 12 h 25"/>
                          <a:gd name="T10" fmla="*/ 6 w 33"/>
                          <a:gd name="T11" fmla="*/ 12 h 25"/>
                          <a:gd name="T12" fmla="*/ 6 w 33"/>
                          <a:gd name="T13" fmla="*/ 6 h 25"/>
                          <a:gd name="T14" fmla="*/ 13 w 33"/>
                          <a:gd name="T15" fmla="*/ 0 h 25"/>
                          <a:gd name="T16" fmla="*/ 19 w 33"/>
                          <a:gd name="T17" fmla="*/ 0 h 25"/>
                          <a:gd name="T18" fmla="*/ 13 w 33"/>
                          <a:gd name="T19" fmla="*/ 0 h 25"/>
                          <a:gd name="T20" fmla="*/ 6 w 33"/>
                          <a:gd name="T21" fmla="*/ 0 h 25"/>
                          <a:gd name="T22" fmla="*/ 0 w 33"/>
                          <a:gd name="T23" fmla="*/ 0 h 25"/>
                          <a:gd name="T24" fmla="*/ 6 w 33"/>
                          <a:gd name="T25" fmla="*/ 0 h 25"/>
                          <a:gd name="T26" fmla="*/ 0 w 33"/>
                          <a:gd name="T27" fmla="*/ 0 h 25"/>
                          <a:gd name="T28" fmla="*/ 6 w 33"/>
                          <a:gd name="T29" fmla="*/ 0 h 25"/>
                          <a:gd name="T30" fmla="*/ 6 w 33"/>
                          <a:gd name="T31" fmla="*/ 12 h 25"/>
                          <a:gd name="T32" fmla="*/ 0 w 33"/>
                          <a:gd name="T33" fmla="*/ 12 h 25"/>
                          <a:gd name="T34" fmla="*/ 0 w 33"/>
                          <a:gd name="T35" fmla="*/ 18 h 25"/>
                          <a:gd name="T36" fmla="*/ 6 w 33"/>
                          <a:gd name="T37" fmla="*/ 18 h 25"/>
                          <a:gd name="T38" fmla="*/ 6 w 33"/>
                          <a:gd name="T39" fmla="*/ 24 h 25"/>
                          <a:gd name="T40" fmla="*/ 13 w 33"/>
                          <a:gd name="T41" fmla="*/ 24 h 25"/>
                          <a:gd name="T42" fmla="*/ 6 w 33"/>
                          <a:gd name="T43" fmla="*/ 18 h 25"/>
                          <a:gd name="T44" fmla="*/ 13 w 33"/>
                          <a:gd name="T45" fmla="*/ 18 h 25"/>
                          <a:gd name="T46" fmla="*/ 19 w 33"/>
                          <a:gd name="T47" fmla="*/ 18 h 25"/>
                          <a:gd name="T48" fmla="*/ 26 w 33"/>
                          <a:gd name="T49" fmla="*/ 18 h 25"/>
                          <a:gd name="T50" fmla="*/ 32 w 33"/>
                          <a:gd name="T51" fmla="*/ 18 h 25"/>
                          <a:gd name="T52" fmla="*/ 26 w 33"/>
                          <a:gd name="T53" fmla="*/ 18 h 25"/>
                          <a:gd name="T54" fmla="*/ 26 w 33"/>
                          <a:gd name="T55" fmla="*/ 12 h 25"/>
                          <a:gd name="T56" fmla="*/ 32 w 33"/>
                          <a:gd name="T57" fmla="*/ 12 h 25"/>
                          <a:gd name="T58" fmla="*/ 32 w 33"/>
                          <a:gd name="T59" fmla="*/ 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25">
                            <a:moveTo>
                              <a:pt x="32" y="6"/>
                            </a:moveTo>
                            <a:lnTo>
                              <a:pt x="26" y="12"/>
                            </a:lnTo>
                            <a:lnTo>
                              <a:pt x="19" y="6"/>
                            </a:lnTo>
                            <a:lnTo>
                              <a:pt x="19" y="12"/>
                            </a:lnTo>
                            <a:lnTo>
                              <a:pt x="13" y="12"/>
                            </a:lnTo>
                            <a:lnTo>
                              <a:pt x="6" y="12"/>
                            </a:lnTo>
                            <a:lnTo>
                              <a:pt x="6" y="6"/>
                            </a:lnTo>
                            <a:lnTo>
                              <a:pt x="13" y="0"/>
                            </a:lnTo>
                            <a:lnTo>
                              <a:pt x="19" y="0"/>
                            </a:lnTo>
                            <a:lnTo>
                              <a:pt x="13" y="0"/>
                            </a:lnTo>
                            <a:lnTo>
                              <a:pt x="6" y="0"/>
                            </a:lnTo>
                            <a:lnTo>
                              <a:pt x="0" y="0"/>
                            </a:lnTo>
                            <a:lnTo>
                              <a:pt x="6" y="0"/>
                            </a:lnTo>
                            <a:lnTo>
                              <a:pt x="0" y="0"/>
                            </a:lnTo>
                            <a:lnTo>
                              <a:pt x="6" y="0"/>
                            </a:lnTo>
                            <a:lnTo>
                              <a:pt x="6" y="12"/>
                            </a:lnTo>
                            <a:lnTo>
                              <a:pt x="0" y="12"/>
                            </a:lnTo>
                            <a:lnTo>
                              <a:pt x="0" y="18"/>
                            </a:lnTo>
                            <a:lnTo>
                              <a:pt x="6" y="18"/>
                            </a:lnTo>
                            <a:lnTo>
                              <a:pt x="6" y="24"/>
                            </a:lnTo>
                            <a:lnTo>
                              <a:pt x="13" y="24"/>
                            </a:lnTo>
                            <a:lnTo>
                              <a:pt x="6" y="18"/>
                            </a:lnTo>
                            <a:lnTo>
                              <a:pt x="13" y="18"/>
                            </a:lnTo>
                            <a:lnTo>
                              <a:pt x="19" y="18"/>
                            </a:lnTo>
                            <a:lnTo>
                              <a:pt x="26" y="18"/>
                            </a:lnTo>
                            <a:lnTo>
                              <a:pt x="32" y="18"/>
                            </a:lnTo>
                            <a:lnTo>
                              <a:pt x="26" y="18"/>
                            </a:lnTo>
                            <a:lnTo>
                              <a:pt x="26" y="12"/>
                            </a:lnTo>
                            <a:lnTo>
                              <a:pt x="32" y="12"/>
                            </a:lnTo>
                            <a:lnTo>
                              <a:pt x="32" y="6"/>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49" name="Freeform 773">
                        <a:extLst>
                          <a:ext uri="{FF2B5EF4-FFF2-40B4-BE49-F238E27FC236}">
                            <a16:creationId xmlns:a16="http://schemas.microsoft.com/office/drawing/2014/main" id="{EC34A1BC-1F20-8FCC-16E7-ADAEC17B97EB}"/>
                          </a:ext>
                        </a:extLst>
                      </p:cNvPr>
                      <p:cNvSpPr>
                        <a:spLocks/>
                      </p:cNvSpPr>
                      <p:nvPr/>
                    </p:nvSpPr>
                    <p:spPr bwMode="auto">
                      <a:xfrm>
                        <a:off x="3573" y="3526"/>
                        <a:ext cx="17" cy="17"/>
                      </a:xfrm>
                      <a:custGeom>
                        <a:avLst/>
                        <a:gdLst>
                          <a:gd name="T0" fmla="*/ 16 w 17"/>
                          <a:gd name="T1" fmla="*/ 0 h 17"/>
                          <a:gd name="T2" fmla="*/ 16 w 17"/>
                          <a:gd name="T3" fmla="*/ 0 h 17"/>
                          <a:gd name="T4" fmla="*/ 8 w 17"/>
                          <a:gd name="T5" fmla="*/ 0 h 17"/>
                          <a:gd name="T6" fmla="*/ 0 w 17"/>
                          <a:gd name="T7" fmla="*/ 16 h 17"/>
                          <a:gd name="T8" fmla="*/ 8 w 17"/>
                          <a:gd name="T9" fmla="*/ 16 h 17"/>
                          <a:gd name="T10" fmla="*/ 16 w 17"/>
                          <a:gd name="T11" fmla="*/ 8 h 17"/>
                          <a:gd name="T12" fmla="*/ 16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16" y="0"/>
                            </a:moveTo>
                            <a:lnTo>
                              <a:pt x="16" y="0"/>
                            </a:lnTo>
                            <a:lnTo>
                              <a:pt x="8" y="0"/>
                            </a:lnTo>
                            <a:lnTo>
                              <a:pt x="0" y="16"/>
                            </a:lnTo>
                            <a:lnTo>
                              <a:pt x="8" y="16"/>
                            </a:lnTo>
                            <a:lnTo>
                              <a:pt x="16" y="8"/>
                            </a:lnTo>
                            <a:lnTo>
                              <a:pt x="16"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50" name="Freeform 774">
                        <a:extLst>
                          <a:ext uri="{FF2B5EF4-FFF2-40B4-BE49-F238E27FC236}">
                            <a16:creationId xmlns:a16="http://schemas.microsoft.com/office/drawing/2014/main" id="{937CBEBF-7B32-F98C-B2C2-CB74E76DEAFF}"/>
                          </a:ext>
                        </a:extLst>
                      </p:cNvPr>
                      <p:cNvSpPr>
                        <a:spLocks/>
                      </p:cNvSpPr>
                      <p:nvPr/>
                    </p:nvSpPr>
                    <p:spPr bwMode="auto">
                      <a:xfrm>
                        <a:off x="3573" y="3526"/>
                        <a:ext cx="17" cy="17"/>
                      </a:xfrm>
                      <a:custGeom>
                        <a:avLst/>
                        <a:gdLst>
                          <a:gd name="T0" fmla="*/ 16 w 17"/>
                          <a:gd name="T1" fmla="*/ 0 h 17"/>
                          <a:gd name="T2" fmla="*/ 8 w 17"/>
                          <a:gd name="T3" fmla="*/ 0 h 17"/>
                          <a:gd name="T4" fmla="*/ 0 w 17"/>
                          <a:gd name="T5" fmla="*/ 16 h 17"/>
                          <a:gd name="T6" fmla="*/ 8 w 17"/>
                          <a:gd name="T7" fmla="*/ 16 h 17"/>
                          <a:gd name="T8" fmla="*/ 16 w 17"/>
                          <a:gd name="T9" fmla="*/ 8 h 17"/>
                          <a:gd name="T10" fmla="*/ 16 w 17"/>
                          <a:gd name="T11" fmla="*/ 0 h 17"/>
                        </a:gdLst>
                        <a:ahLst/>
                        <a:cxnLst>
                          <a:cxn ang="0">
                            <a:pos x="T0" y="T1"/>
                          </a:cxn>
                          <a:cxn ang="0">
                            <a:pos x="T2" y="T3"/>
                          </a:cxn>
                          <a:cxn ang="0">
                            <a:pos x="T4" y="T5"/>
                          </a:cxn>
                          <a:cxn ang="0">
                            <a:pos x="T6" y="T7"/>
                          </a:cxn>
                          <a:cxn ang="0">
                            <a:pos x="T8" y="T9"/>
                          </a:cxn>
                          <a:cxn ang="0">
                            <a:pos x="T10" y="T11"/>
                          </a:cxn>
                        </a:cxnLst>
                        <a:rect l="0" t="0" r="r" b="b"/>
                        <a:pathLst>
                          <a:path w="17" h="17">
                            <a:moveTo>
                              <a:pt x="16" y="0"/>
                            </a:moveTo>
                            <a:lnTo>
                              <a:pt x="8" y="0"/>
                            </a:lnTo>
                            <a:lnTo>
                              <a:pt x="0" y="16"/>
                            </a:lnTo>
                            <a:lnTo>
                              <a:pt x="8" y="16"/>
                            </a:lnTo>
                            <a:lnTo>
                              <a:pt x="16" y="8"/>
                            </a:lnTo>
                            <a:lnTo>
                              <a:pt x="16" y="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51" name="Freeform 775">
                        <a:extLst>
                          <a:ext uri="{FF2B5EF4-FFF2-40B4-BE49-F238E27FC236}">
                            <a16:creationId xmlns:a16="http://schemas.microsoft.com/office/drawing/2014/main" id="{C72094DC-F255-2FCC-1994-2404DC213F97}"/>
                          </a:ext>
                        </a:extLst>
                      </p:cNvPr>
                      <p:cNvSpPr>
                        <a:spLocks/>
                      </p:cNvSpPr>
                      <p:nvPr/>
                    </p:nvSpPr>
                    <p:spPr bwMode="auto">
                      <a:xfrm>
                        <a:off x="3605" y="3542"/>
                        <a:ext cx="1" cy="17"/>
                      </a:xfrm>
                      <a:custGeom>
                        <a:avLst/>
                        <a:gdLst>
                          <a:gd name="T0" fmla="*/ 0 w 1"/>
                          <a:gd name="T1" fmla="*/ 0 h 17"/>
                          <a:gd name="T2" fmla="*/ 0 w 1"/>
                          <a:gd name="T3" fmla="*/ 0 h 17"/>
                          <a:gd name="T4" fmla="*/ 0 w 1"/>
                          <a:gd name="T5" fmla="*/ 5 h 17"/>
                          <a:gd name="T6" fmla="*/ 0 w 1"/>
                          <a:gd name="T7" fmla="*/ 11 h 17"/>
                          <a:gd name="T8" fmla="*/ 0 w 1"/>
                          <a:gd name="T9" fmla="*/ 16 h 17"/>
                          <a:gd name="T10" fmla="*/ 0 w 1"/>
                          <a:gd name="T11" fmla="*/ 11 h 17"/>
                          <a:gd name="T12" fmla="*/ 0 w 1"/>
                          <a:gd name="T13" fmla="*/ 5 h 17"/>
                          <a:gd name="T14" fmla="*/ 0 w 1"/>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7">
                            <a:moveTo>
                              <a:pt x="0" y="0"/>
                            </a:moveTo>
                            <a:lnTo>
                              <a:pt x="0" y="0"/>
                            </a:lnTo>
                            <a:lnTo>
                              <a:pt x="0" y="5"/>
                            </a:lnTo>
                            <a:lnTo>
                              <a:pt x="0" y="11"/>
                            </a:lnTo>
                            <a:lnTo>
                              <a:pt x="0" y="16"/>
                            </a:lnTo>
                            <a:lnTo>
                              <a:pt x="0" y="11"/>
                            </a:lnTo>
                            <a:lnTo>
                              <a:pt x="0" y="5"/>
                            </a:lnTo>
                            <a:lnTo>
                              <a:pt x="0"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52" name="Freeform 776">
                        <a:extLst>
                          <a:ext uri="{FF2B5EF4-FFF2-40B4-BE49-F238E27FC236}">
                            <a16:creationId xmlns:a16="http://schemas.microsoft.com/office/drawing/2014/main" id="{778DD5BC-BBB9-FD6A-27BE-7E61FCA7F39D}"/>
                          </a:ext>
                        </a:extLst>
                      </p:cNvPr>
                      <p:cNvSpPr>
                        <a:spLocks/>
                      </p:cNvSpPr>
                      <p:nvPr/>
                    </p:nvSpPr>
                    <p:spPr bwMode="auto">
                      <a:xfrm>
                        <a:off x="3605" y="3542"/>
                        <a:ext cx="1" cy="17"/>
                      </a:xfrm>
                      <a:custGeom>
                        <a:avLst/>
                        <a:gdLst>
                          <a:gd name="T0" fmla="*/ 0 w 1"/>
                          <a:gd name="T1" fmla="*/ 0 h 17"/>
                          <a:gd name="T2" fmla="*/ 0 w 1"/>
                          <a:gd name="T3" fmla="*/ 5 h 17"/>
                          <a:gd name="T4" fmla="*/ 0 w 1"/>
                          <a:gd name="T5" fmla="*/ 11 h 17"/>
                          <a:gd name="T6" fmla="*/ 0 w 1"/>
                          <a:gd name="T7" fmla="*/ 16 h 17"/>
                          <a:gd name="T8" fmla="*/ 0 w 1"/>
                          <a:gd name="T9" fmla="*/ 11 h 17"/>
                          <a:gd name="T10" fmla="*/ 0 w 1"/>
                          <a:gd name="T11" fmla="*/ 5 h 17"/>
                          <a:gd name="T12" fmla="*/ 0 w 1"/>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 h="17">
                            <a:moveTo>
                              <a:pt x="0" y="0"/>
                            </a:moveTo>
                            <a:lnTo>
                              <a:pt x="0" y="5"/>
                            </a:lnTo>
                            <a:lnTo>
                              <a:pt x="0" y="11"/>
                            </a:lnTo>
                            <a:lnTo>
                              <a:pt x="0" y="16"/>
                            </a:lnTo>
                            <a:lnTo>
                              <a:pt x="0" y="11"/>
                            </a:lnTo>
                            <a:lnTo>
                              <a:pt x="0" y="5"/>
                            </a:lnTo>
                            <a:lnTo>
                              <a:pt x="0" y="0"/>
                            </a:lnTo>
                          </a:path>
                        </a:pathLst>
                      </a:custGeom>
                      <a:solidFill>
                        <a:srgbClr val="D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53" name="Freeform 777">
                        <a:extLst>
                          <a:ext uri="{FF2B5EF4-FFF2-40B4-BE49-F238E27FC236}">
                            <a16:creationId xmlns:a16="http://schemas.microsoft.com/office/drawing/2014/main" id="{08F56C47-B5E5-BEFE-E52D-617942178DE4}"/>
                          </a:ext>
                        </a:extLst>
                      </p:cNvPr>
                      <p:cNvSpPr>
                        <a:spLocks/>
                      </p:cNvSpPr>
                      <p:nvPr/>
                    </p:nvSpPr>
                    <p:spPr bwMode="auto">
                      <a:xfrm>
                        <a:off x="3581" y="3526"/>
                        <a:ext cx="1" cy="17"/>
                      </a:xfrm>
                      <a:custGeom>
                        <a:avLst/>
                        <a:gdLst>
                          <a:gd name="T0" fmla="*/ 0 w 1"/>
                          <a:gd name="T1" fmla="*/ 0 h 17"/>
                          <a:gd name="T2" fmla="*/ 0 w 1"/>
                          <a:gd name="T3" fmla="*/ 5 h 17"/>
                          <a:gd name="T4" fmla="*/ 0 w 1"/>
                          <a:gd name="T5" fmla="*/ 16 h 17"/>
                          <a:gd name="T6" fmla="*/ 0 w 1"/>
                          <a:gd name="T7" fmla="*/ 11 h 17"/>
                          <a:gd name="T8" fmla="*/ 0 w 1"/>
                          <a:gd name="T9" fmla="*/ 5 h 17"/>
                          <a:gd name="T10" fmla="*/ 0 w 1"/>
                          <a:gd name="T11" fmla="*/ 0 h 17"/>
                          <a:gd name="T12" fmla="*/ 0 w 1"/>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 h="17">
                            <a:moveTo>
                              <a:pt x="0" y="0"/>
                            </a:moveTo>
                            <a:lnTo>
                              <a:pt x="0" y="5"/>
                            </a:lnTo>
                            <a:lnTo>
                              <a:pt x="0" y="16"/>
                            </a:lnTo>
                            <a:lnTo>
                              <a:pt x="0" y="11"/>
                            </a:lnTo>
                            <a:lnTo>
                              <a:pt x="0" y="5"/>
                            </a:lnTo>
                            <a:lnTo>
                              <a:pt x="0" y="0"/>
                            </a:lnTo>
                            <a:lnTo>
                              <a:pt x="0" y="0"/>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54" name="Freeform 778">
                        <a:extLst>
                          <a:ext uri="{FF2B5EF4-FFF2-40B4-BE49-F238E27FC236}">
                            <a16:creationId xmlns:a16="http://schemas.microsoft.com/office/drawing/2014/main" id="{E5EF8D10-60EA-A198-26F1-D5797D9CD883}"/>
                          </a:ext>
                        </a:extLst>
                      </p:cNvPr>
                      <p:cNvSpPr>
                        <a:spLocks/>
                      </p:cNvSpPr>
                      <p:nvPr/>
                    </p:nvSpPr>
                    <p:spPr bwMode="auto">
                      <a:xfrm>
                        <a:off x="3581" y="3526"/>
                        <a:ext cx="1" cy="17"/>
                      </a:xfrm>
                      <a:custGeom>
                        <a:avLst/>
                        <a:gdLst>
                          <a:gd name="T0" fmla="*/ 0 w 1"/>
                          <a:gd name="T1" fmla="*/ 0 h 17"/>
                          <a:gd name="T2" fmla="*/ 0 w 1"/>
                          <a:gd name="T3" fmla="*/ 5 h 17"/>
                          <a:gd name="T4" fmla="*/ 0 w 1"/>
                          <a:gd name="T5" fmla="*/ 16 h 17"/>
                          <a:gd name="T6" fmla="*/ 0 w 1"/>
                          <a:gd name="T7" fmla="*/ 11 h 17"/>
                          <a:gd name="T8" fmla="*/ 0 w 1"/>
                          <a:gd name="T9" fmla="*/ 5 h 17"/>
                          <a:gd name="T10" fmla="*/ 0 w 1"/>
                          <a:gd name="T11" fmla="*/ 0 h 17"/>
                          <a:gd name="T12" fmla="*/ 0 w 1"/>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 h="17">
                            <a:moveTo>
                              <a:pt x="0" y="0"/>
                            </a:moveTo>
                            <a:lnTo>
                              <a:pt x="0" y="5"/>
                            </a:lnTo>
                            <a:lnTo>
                              <a:pt x="0" y="16"/>
                            </a:lnTo>
                            <a:lnTo>
                              <a:pt x="0" y="11"/>
                            </a:lnTo>
                            <a:lnTo>
                              <a:pt x="0" y="5"/>
                            </a:lnTo>
                            <a:lnTo>
                              <a:pt x="0" y="0"/>
                            </a:lnTo>
                            <a:lnTo>
                              <a:pt x="0" y="0"/>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6555" name="Freeform 779">
                      <a:extLst>
                        <a:ext uri="{FF2B5EF4-FFF2-40B4-BE49-F238E27FC236}">
                          <a16:creationId xmlns:a16="http://schemas.microsoft.com/office/drawing/2014/main" id="{B4A80B54-6549-37DE-6E3E-3FC283CAAEDE}"/>
                        </a:ext>
                      </a:extLst>
                    </p:cNvPr>
                    <p:cNvSpPr>
                      <a:spLocks/>
                    </p:cNvSpPr>
                    <p:nvPr/>
                  </p:nvSpPr>
                  <p:spPr bwMode="auto">
                    <a:xfrm>
                      <a:off x="3597" y="3534"/>
                      <a:ext cx="17" cy="25"/>
                    </a:xfrm>
                    <a:custGeom>
                      <a:avLst/>
                      <a:gdLst>
                        <a:gd name="T0" fmla="*/ 0 w 17"/>
                        <a:gd name="T1" fmla="*/ 0 h 25"/>
                        <a:gd name="T2" fmla="*/ 5 w 17"/>
                        <a:gd name="T3" fmla="*/ 6 h 25"/>
                        <a:gd name="T4" fmla="*/ 11 w 17"/>
                        <a:gd name="T5" fmla="*/ 12 h 25"/>
                        <a:gd name="T6" fmla="*/ 11 w 17"/>
                        <a:gd name="T7" fmla="*/ 18 h 25"/>
                        <a:gd name="T8" fmla="*/ 11 w 17"/>
                        <a:gd name="T9" fmla="*/ 24 h 25"/>
                        <a:gd name="T10" fmla="*/ 16 w 17"/>
                        <a:gd name="T11" fmla="*/ 24 h 25"/>
                        <a:gd name="T12" fmla="*/ 16 w 17"/>
                        <a:gd name="T13" fmla="*/ 18 h 25"/>
                        <a:gd name="T14" fmla="*/ 16 w 17"/>
                        <a:gd name="T15" fmla="*/ 12 h 25"/>
                        <a:gd name="T16" fmla="*/ 16 w 17"/>
                        <a:gd name="T17" fmla="*/ 6 h 25"/>
                        <a:gd name="T18" fmla="*/ 11 w 17"/>
                        <a:gd name="T19" fmla="*/ 6 h 25"/>
                        <a:gd name="T20" fmla="*/ 5 w 17"/>
                        <a:gd name="T21" fmla="*/ 0 h 25"/>
                        <a:gd name="T22" fmla="*/ 0 w 17"/>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5">
                          <a:moveTo>
                            <a:pt x="0" y="0"/>
                          </a:moveTo>
                          <a:lnTo>
                            <a:pt x="5" y="6"/>
                          </a:lnTo>
                          <a:lnTo>
                            <a:pt x="11" y="12"/>
                          </a:lnTo>
                          <a:lnTo>
                            <a:pt x="11" y="18"/>
                          </a:lnTo>
                          <a:lnTo>
                            <a:pt x="11" y="24"/>
                          </a:lnTo>
                          <a:lnTo>
                            <a:pt x="16" y="24"/>
                          </a:lnTo>
                          <a:lnTo>
                            <a:pt x="16" y="18"/>
                          </a:lnTo>
                          <a:lnTo>
                            <a:pt x="16" y="12"/>
                          </a:lnTo>
                          <a:lnTo>
                            <a:pt x="16" y="6"/>
                          </a:lnTo>
                          <a:lnTo>
                            <a:pt x="11" y="6"/>
                          </a:lnTo>
                          <a:lnTo>
                            <a:pt x="5" y="0"/>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56" name="Freeform 780">
                      <a:extLst>
                        <a:ext uri="{FF2B5EF4-FFF2-40B4-BE49-F238E27FC236}">
                          <a16:creationId xmlns:a16="http://schemas.microsoft.com/office/drawing/2014/main" id="{35A33C44-01C2-8FE7-4AF0-CD4B60B055FA}"/>
                        </a:ext>
                      </a:extLst>
                    </p:cNvPr>
                    <p:cNvSpPr>
                      <a:spLocks/>
                    </p:cNvSpPr>
                    <p:nvPr/>
                  </p:nvSpPr>
                  <p:spPr bwMode="auto">
                    <a:xfrm>
                      <a:off x="3597" y="3534"/>
                      <a:ext cx="17" cy="25"/>
                    </a:xfrm>
                    <a:custGeom>
                      <a:avLst/>
                      <a:gdLst>
                        <a:gd name="T0" fmla="*/ 0 w 17"/>
                        <a:gd name="T1" fmla="*/ 0 h 25"/>
                        <a:gd name="T2" fmla="*/ 5 w 17"/>
                        <a:gd name="T3" fmla="*/ 6 h 25"/>
                        <a:gd name="T4" fmla="*/ 11 w 17"/>
                        <a:gd name="T5" fmla="*/ 12 h 25"/>
                        <a:gd name="T6" fmla="*/ 11 w 17"/>
                        <a:gd name="T7" fmla="*/ 18 h 25"/>
                        <a:gd name="T8" fmla="*/ 11 w 17"/>
                        <a:gd name="T9" fmla="*/ 24 h 25"/>
                        <a:gd name="T10" fmla="*/ 16 w 17"/>
                        <a:gd name="T11" fmla="*/ 24 h 25"/>
                        <a:gd name="T12" fmla="*/ 16 w 17"/>
                        <a:gd name="T13" fmla="*/ 18 h 25"/>
                        <a:gd name="T14" fmla="*/ 16 w 17"/>
                        <a:gd name="T15" fmla="*/ 12 h 25"/>
                        <a:gd name="T16" fmla="*/ 16 w 17"/>
                        <a:gd name="T17" fmla="*/ 6 h 25"/>
                        <a:gd name="T18" fmla="*/ 11 w 17"/>
                        <a:gd name="T19" fmla="*/ 6 h 25"/>
                        <a:gd name="T20" fmla="*/ 5 w 17"/>
                        <a:gd name="T21" fmla="*/ 0 h 25"/>
                        <a:gd name="T22" fmla="*/ 0 w 17"/>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5">
                          <a:moveTo>
                            <a:pt x="0" y="0"/>
                          </a:moveTo>
                          <a:lnTo>
                            <a:pt x="5" y="6"/>
                          </a:lnTo>
                          <a:lnTo>
                            <a:pt x="11" y="12"/>
                          </a:lnTo>
                          <a:lnTo>
                            <a:pt x="11" y="18"/>
                          </a:lnTo>
                          <a:lnTo>
                            <a:pt x="11" y="24"/>
                          </a:lnTo>
                          <a:lnTo>
                            <a:pt x="16" y="24"/>
                          </a:lnTo>
                          <a:lnTo>
                            <a:pt x="16" y="18"/>
                          </a:lnTo>
                          <a:lnTo>
                            <a:pt x="16" y="12"/>
                          </a:lnTo>
                          <a:lnTo>
                            <a:pt x="16" y="6"/>
                          </a:lnTo>
                          <a:lnTo>
                            <a:pt x="11" y="6"/>
                          </a:lnTo>
                          <a:lnTo>
                            <a:pt x="5" y="0"/>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76557" name="Group 781">
                  <a:extLst>
                    <a:ext uri="{FF2B5EF4-FFF2-40B4-BE49-F238E27FC236}">
                      <a16:creationId xmlns:a16="http://schemas.microsoft.com/office/drawing/2014/main" id="{6D22849F-AA87-1D02-9437-D51F491515C1}"/>
                    </a:ext>
                  </a:extLst>
                </p:cNvPr>
                <p:cNvGrpSpPr>
                  <a:grpSpLocks/>
                </p:cNvGrpSpPr>
                <p:nvPr/>
              </p:nvGrpSpPr>
              <p:grpSpPr bwMode="auto">
                <a:xfrm>
                  <a:off x="3077" y="3278"/>
                  <a:ext cx="281" cy="337"/>
                  <a:chOff x="3077" y="3278"/>
                  <a:chExt cx="281" cy="337"/>
                </a:xfrm>
              </p:grpSpPr>
              <p:grpSp>
                <p:nvGrpSpPr>
                  <p:cNvPr id="76558" name="Group 782">
                    <a:extLst>
                      <a:ext uri="{FF2B5EF4-FFF2-40B4-BE49-F238E27FC236}">
                        <a16:creationId xmlns:a16="http://schemas.microsoft.com/office/drawing/2014/main" id="{F27D8F8F-CEB4-01AA-7A9C-6B1D5C9BD9E9}"/>
                      </a:ext>
                    </a:extLst>
                  </p:cNvPr>
                  <p:cNvGrpSpPr>
                    <a:grpSpLocks/>
                  </p:cNvGrpSpPr>
                  <p:nvPr/>
                </p:nvGrpSpPr>
                <p:grpSpPr bwMode="auto">
                  <a:xfrm>
                    <a:off x="3173" y="3462"/>
                    <a:ext cx="49" cy="113"/>
                    <a:chOff x="3173" y="3462"/>
                    <a:chExt cx="49" cy="113"/>
                  </a:xfrm>
                </p:grpSpPr>
                <p:sp>
                  <p:nvSpPr>
                    <p:cNvPr id="76559" name="Freeform 783">
                      <a:extLst>
                        <a:ext uri="{FF2B5EF4-FFF2-40B4-BE49-F238E27FC236}">
                          <a16:creationId xmlns:a16="http://schemas.microsoft.com/office/drawing/2014/main" id="{8E99AE67-FC19-4C2E-6E94-02CB9075384C}"/>
                        </a:ext>
                      </a:extLst>
                    </p:cNvPr>
                    <p:cNvSpPr>
                      <a:spLocks/>
                    </p:cNvSpPr>
                    <p:nvPr/>
                  </p:nvSpPr>
                  <p:spPr bwMode="auto">
                    <a:xfrm>
                      <a:off x="3173" y="3462"/>
                      <a:ext cx="49" cy="113"/>
                    </a:xfrm>
                    <a:custGeom>
                      <a:avLst/>
                      <a:gdLst>
                        <a:gd name="T0" fmla="*/ 0 w 49"/>
                        <a:gd name="T1" fmla="*/ 0 h 113"/>
                        <a:gd name="T2" fmla="*/ 0 w 49"/>
                        <a:gd name="T3" fmla="*/ 0 h 113"/>
                        <a:gd name="T4" fmla="*/ 7 w 49"/>
                        <a:gd name="T5" fmla="*/ 7 h 113"/>
                        <a:gd name="T6" fmla="*/ 14 w 49"/>
                        <a:gd name="T7" fmla="*/ 7 h 113"/>
                        <a:gd name="T8" fmla="*/ 21 w 49"/>
                        <a:gd name="T9" fmla="*/ 7 h 113"/>
                        <a:gd name="T10" fmla="*/ 27 w 49"/>
                        <a:gd name="T11" fmla="*/ 7 h 113"/>
                        <a:gd name="T12" fmla="*/ 34 w 49"/>
                        <a:gd name="T13" fmla="*/ 7 h 113"/>
                        <a:gd name="T14" fmla="*/ 34 w 49"/>
                        <a:gd name="T15" fmla="*/ 0 h 113"/>
                        <a:gd name="T16" fmla="*/ 41 w 49"/>
                        <a:gd name="T17" fmla="*/ 0 h 113"/>
                        <a:gd name="T18" fmla="*/ 48 w 49"/>
                        <a:gd name="T19" fmla="*/ 22 h 113"/>
                        <a:gd name="T20" fmla="*/ 48 w 49"/>
                        <a:gd name="T21" fmla="*/ 45 h 113"/>
                        <a:gd name="T22" fmla="*/ 48 w 49"/>
                        <a:gd name="T23" fmla="*/ 67 h 113"/>
                        <a:gd name="T24" fmla="*/ 48 w 49"/>
                        <a:gd name="T25" fmla="*/ 75 h 113"/>
                        <a:gd name="T26" fmla="*/ 48 w 49"/>
                        <a:gd name="T27" fmla="*/ 90 h 113"/>
                        <a:gd name="T28" fmla="*/ 41 w 49"/>
                        <a:gd name="T29" fmla="*/ 105 h 113"/>
                        <a:gd name="T30" fmla="*/ 14 w 49"/>
                        <a:gd name="T31" fmla="*/ 112 h 113"/>
                        <a:gd name="T32" fmla="*/ 7 w 49"/>
                        <a:gd name="T33" fmla="*/ 60 h 113"/>
                        <a:gd name="T34" fmla="*/ 0 w 49"/>
                        <a:gd name="T35" fmla="*/ 30 h 113"/>
                        <a:gd name="T36" fmla="*/ 0 w 49"/>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113">
                          <a:moveTo>
                            <a:pt x="0" y="0"/>
                          </a:moveTo>
                          <a:lnTo>
                            <a:pt x="0" y="0"/>
                          </a:lnTo>
                          <a:lnTo>
                            <a:pt x="7" y="7"/>
                          </a:lnTo>
                          <a:lnTo>
                            <a:pt x="14" y="7"/>
                          </a:lnTo>
                          <a:lnTo>
                            <a:pt x="21" y="7"/>
                          </a:lnTo>
                          <a:lnTo>
                            <a:pt x="27" y="7"/>
                          </a:lnTo>
                          <a:lnTo>
                            <a:pt x="34" y="7"/>
                          </a:lnTo>
                          <a:lnTo>
                            <a:pt x="34" y="0"/>
                          </a:lnTo>
                          <a:lnTo>
                            <a:pt x="41" y="0"/>
                          </a:lnTo>
                          <a:lnTo>
                            <a:pt x="48" y="22"/>
                          </a:lnTo>
                          <a:lnTo>
                            <a:pt x="48" y="45"/>
                          </a:lnTo>
                          <a:lnTo>
                            <a:pt x="48" y="67"/>
                          </a:lnTo>
                          <a:lnTo>
                            <a:pt x="48" y="75"/>
                          </a:lnTo>
                          <a:lnTo>
                            <a:pt x="48" y="90"/>
                          </a:lnTo>
                          <a:lnTo>
                            <a:pt x="41" y="105"/>
                          </a:lnTo>
                          <a:lnTo>
                            <a:pt x="14" y="112"/>
                          </a:lnTo>
                          <a:lnTo>
                            <a:pt x="7" y="60"/>
                          </a:lnTo>
                          <a:lnTo>
                            <a:pt x="0" y="30"/>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60" name="Freeform 784">
                      <a:extLst>
                        <a:ext uri="{FF2B5EF4-FFF2-40B4-BE49-F238E27FC236}">
                          <a16:creationId xmlns:a16="http://schemas.microsoft.com/office/drawing/2014/main" id="{216EE69C-0E86-8B86-6929-4C8779FA8AF1}"/>
                        </a:ext>
                      </a:extLst>
                    </p:cNvPr>
                    <p:cNvSpPr>
                      <a:spLocks/>
                    </p:cNvSpPr>
                    <p:nvPr/>
                  </p:nvSpPr>
                  <p:spPr bwMode="auto">
                    <a:xfrm>
                      <a:off x="3173" y="3462"/>
                      <a:ext cx="49" cy="113"/>
                    </a:xfrm>
                    <a:custGeom>
                      <a:avLst/>
                      <a:gdLst>
                        <a:gd name="T0" fmla="*/ 0 w 49"/>
                        <a:gd name="T1" fmla="*/ 0 h 113"/>
                        <a:gd name="T2" fmla="*/ 7 w 49"/>
                        <a:gd name="T3" fmla="*/ 7 h 113"/>
                        <a:gd name="T4" fmla="*/ 14 w 49"/>
                        <a:gd name="T5" fmla="*/ 7 h 113"/>
                        <a:gd name="T6" fmla="*/ 21 w 49"/>
                        <a:gd name="T7" fmla="*/ 7 h 113"/>
                        <a:gd name="T8" fmla="*/ 27 w 49"/>
                        <a:gd name="T9" fmla="*/ 7 h 113"/>
                        <a:gd name="T10" fmla="*/ 34 w 49"/>
                        <a:gd name="T11" fmla="*/ 7 h 113"/>
                        <a:gd name="T12" fmla="*/ 34 w 49"/>
                        <a:gd name="T13" fmla="*/ 0 h 113"/>
                        <a:gd name="T14" fmla="*/ 41 w 49"/>
                        <a:gd name="T15" fmla="*/ 0 h 113"/>
                        <a:gd name="T16" fmla="*/ 48 w 49"/>
                        <a:gd name="T17" fmla="*/ 22 h 113"/>
                        <a:gd name="T18" fmla="*/ 48 w 49"/>
                        <a:gd name="T19" fmla="*/ 45 h 113"/>
                        <a:gd name="T20" fmla="*/ 48 w 49"/>
                        <a:gd name="T21" fmla="*/ 67 h 113"/>
                        <a:gd name="T22" fmla="*/ 48 w 49"/>
                        <a:gd name="T23" fmla="*/ 75 h 113"/>
                        <a:gd name="T24" fmla="*/ 48 w 49"/>
                        <a:gd name="T25" fmla="*/ 90 h 113"/>
                        <a:gd name="T26" fmla="*/ 41 w 49"/>
                        <a:gd name="T27" fmla="*/ 105 h 113"/>
                        <a:gd name="T28" fmla="*/ 14 w 49"/>
                        <a:gd name="T29" fmla="*/ 112 h 113"/>
                        <a:gd name="T30" fmla="*/ 7 w 49"/>
                        <a:gd name="T31" fmla="*/ 60 h 113"/>
                        <a:gd name="T32" fmla="*/ 0 w 49"/>
                        <a:gd name="T33" fmla="*/ 30 h 113"/>
                        <a:gd name="T34" fmla="*/ 0 w 49"/>
                        <a:gd name="T35"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113">
                          <a:moveTo>
                            <a:pt x="0" y="0"/>
                          </a:moveTo>
                          <a:lnTo>
                            <a:pt x="7" y="7"/>
                          </a:lnTo>
                          <a:lnTo>
                            <a:pt x="14" y="7"/>
                          </a:lnTo>
                          <a:lnTo>
                            <a:pt x="21" y="7"/>
                          </a:lnTo>
                          <a:lnTo>
                            <a:pt x="27" y="7"/>
                          </a:lnTo>
                          <a:lnTo>
                            <a:pt x="34" y="7"/>
                          </a:lnTo>
                          <a:lnTo>
                            <a:pt x="34" y="0"/>
                          </a:lnTo>
                          <a:lnTo>
                            <a:pt x="41" y="0"/>
                          </a:lnTo>
                          <a:lnTo>
                            <a:pt x="48" y="22"/>
                          </a:lnTo>
                          <a:lnTo>
                            <a:pt x="48" y="45"/>
                          </a:lnTo>
                          <a:lnTo>
                            <a:pt x="48" y="67"/>
                          </a:lnTo>
                          <a:lnTo>
                            <a:pt x="48" y="75"/>
                          </a:lnTo>
                          <a:lnTo>
                            <a:pt x="48" y="90"/>
                          </a:lnTo>
                          <a:lnTo>
                            <a:pt x="41" y="105"/>
                          </a:lnTo>
                          <a:lnTo>
                            <a:pt x="14" y="112"/>
                          </a:lnTo>
                          <a:lnTo>
                            <a:pt x="7" y="60"/>
                          </a:lnTo>
                          <a:lnTo>
                            <a:pt x="0" y="30"/>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61" name="Freeform 785">
                      <a:extLst>
                        <a:ext uri="{FF2B5EF4-FFF2-40B4-BE49-F238E27FC236}">
                          <a16:creationId xmlns:a16="http://schemas.microsoft.com/office/drawing/2014/main" id="{CFF8ABFF-C90B-9E17-995B-29CF87D31A65}"/>
                        </a:ext>
                      </a:extLst>
                    </p:cNvPr>
                    <p:cNvSpPr>
                      <a:spLocks/>
                    </p:cNvSpPr>
                    <p:nvPr/>
                  </p:nvSpPr>
                  <p:spPr bwMode="auto">
                    <a:xfrm>
                      <a:off x="3181" y="3486"/>
                      <a:ext cx="41" cy="89"/>
                    </a:xfrm>
                    <a:custGeom>
                      <a:avLst/>
                      <a:gdLst>
                        <a:gd name="T0" fmla="*/ 0 w 41"/>
                        <a:gd name="T1" fmla="*/ 7 h 89"/>
                        <a:gd name="T2" fmla="*/ 13 w 41"/>
                        <a:gd name="T3" fmla="*/ 7 h 89"/>
                        <a:gd name="T4" fmla="*/ 27 w 41"/>
                        <a:gd name="T5" fmla="*/ 7 h 89"/>
                        <a:gd name="T6" fmla="*/ 33 w 41"/>
                        <a:gd name="T7" fmla="*/ 7 h 89"/>
                        <a:gd name="T8" fmla="*/ 40 w 41"/>
                        <a:gd name="T9" fmla="*/ 0 h 89"/>
                        <a:gd name="T10" fmla="*/ 40 w 41"/>
                        <a:gd name="T11" fmla="*/ 73 h 89"/>
                        <a:gd name="T12" fmla="*/ 13 w 41"/>
                        <a:gd name="T13" fmla="*/ 88 h 89"/>
                        <a:gd name="T14" fmla="*/ 0 w 41"/>
                        <a:gd name="T15" fmla="*/ 7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89">
                          <a:moveTo>
                            <a:pt x="0" y="7"/>
                          </a:moveTo>
                          <a:lnTo>
                            <a:pt x="13" y="7"/>
                          </a:lnTo>
                          <a:lnTo>
                            <a:pt x="27" y="7"/>
                          </a:lnTo>
                          <a:lnTo>
                            <a:pt x="33" y="7"/>
                          </a:lnTo>
                          <a:lnTo>
                            <a:pt x="40" y="0"/>
                          </a:lnTo>
                          <a:lnTo>
                            <a:pt x="40" y="73"/>
                          </a:lnTo>
                          <a:lnTo>
                            <a:pt x="13" y="88"/>
                          </a:lnTo>
                          <a:lnTo>
                            <a:pt x="0" y="7"/>
                          </a:lnTo>
                        </a:path>
                      </a:pathLst>
                    </a:custGeom>
                    <a:solidFill>
                      <a:srgbClr val="FFB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62" name="Freeform 786">
                      <a:extLst>
                        <a:ext uri="{FF2B5EF4-FFF2-40B4-BE49-F238E27FC236}">
                          <a16:creationId xmlns:a16="http://schemas.microsoft.com/office/drawing/2014/main" id="{F0B30E2C-5199-DC98-D38F-2B6BBEB98CE9}"/>
                        </a:ext>
                      </a:extLst>
                    </p:cNvPr>
                    <p:cNvSpPr>
                      <a:spLocks/>
                    </p:cNvSpPr>
                    <p:nvPr/>
                  </p:nvSpPr>
                  <p:spPr bwMode="auto">
                    <a:xfrm>
                      <a:off x="3181" y="3486"/>
                      <a:ext cx="41" cy="89"/>
                    </a:xfrm>
                    <a:custGeom>
                      <a:avLst/>
                      <a:gdLst>
                        <a:gd name="T0" fmla="*/ 0 w 41"/>
                        <a:gd name="T1" fmla="*/ 7 h 89"/>
                        <a:gd name="T2" fmla="*/ 13 w 41"/>
                        <a:gd name="T3" fmla="*/ 7 h 89"/>
                        <a:gd name="T4" fmla="*/ 27 w 41"/>
                        <a:gd name="T5" fmla="*/ 7 h 89"/>
                        <a:gd name="T6" fmla="*/ 33 w 41"/>
                        <a:gd name="T7" fmla="*/ 7 h 89"/>
                        <a:gd name="T8" fmla="*/ 40 w 41"/>
                        <a:gd name="T9" fmla="*/ 0 h 89"/>
                        <a:gd name="T10" fmla="*/ 40 w 41"/>
                        <a:gd name="T11" fmla="*/ 73 h 89"/>
                        <a:gd name="T12" fmla="*/ 13 w 41"/>
                        <a:gd name="T13" fmla="*/ 88 h 89"/>
                        <a:gd name="T14" fmla="*/ 0 w 41"/>
                        <a:gd name="T15" fmla="*/ 7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89">
                          <a:moveTo>
                            <a:pt x="0" y="7"/>
                          </a:moveTo>
                          <a:lnTo>
                            <a:pt x="13" y="7"/>
                          </a:lnTo>
                          <a:lnTo>
                            <a:pt x="27" y="7"/>
                          </a:lnTo>
                          <a:lnTo>
                            <a:pt x="33" y="7"/>
                          </a:lnTo>
                          <a:lnTo>
                            <a:pt x="40" y="0"/>
                          </a:lnTo>
                          <a:lnTo>
                            <a:pt x="40" y="73"/>
                          </a:lnTo>
                          <a:lnTo>
                            <a:pt x="13" y="88"/>
                          </a:lnTo>
                          <a:lnTo>
                            <a:pt x="0" y="7"/>
                          </a:lnTo>
                        </a:path>
                      </a:pathLst>
                    </a:custGeom>
                    <a:solidFill>
                      <a:srgbClr val="FFB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563" name="Group 787">
                    <a:extLst>
                      <a:ext uri="{FF2B5EF4-FFF2-40B4-BE49-F238E27FC236}">
                        <a16:creationId xmlns:a16="http://schemas.microsoft.com/office/drawing/2014/main" id="{AFD75F80-05E2-A064-E99A-E98C7B13ABED}"/>
                      </a:ext>
                    </a:extLst>
                  </p:cNvPr>
                  <p:cNvGrpSpPr>
                    <a:grpSpLocks/>
                  </p:cNvGrpSpPr>
                  <p:nvPr/>
                </p:nvGrpSpPr>
                <p:grpSpPr bwMode="auto">
                  <a:xfrm>
                    <a:off x="3205" y="3430"/>
                    <a:ext cx="113" cy="145"/>
                    <a:chOff x="3205" y="3430"/>
                    <a:chExt cx="113" cy="145"/>
                  </a:xfrm>
                </p:grpSpPr>
                <p:sp>
                  <p:nvSpPr>
                    <p:cNvPr id="76564" name="Freeform 788">
                      <a:extLst>
                        <a:ext uri="{FF2B5EF4-FFF2-40B4-BE49-F238E27FC236}">
                          <a16:creationId xmlns:a16="http://schemas.microsoft.com/office/drawing/2014/main" id="{32ACAB91-1252-13B0-E5DF-8E3AA94526B2}"/>
                        </a:ext>
                      </a:extLst>
                    </p:cNvPr>
                    <p:cNvSpPr>
                      <a:spLocks/>
                    </p:cNvSpPr>
                    <p:nvPr/>
                  </p:nvSpPr>
                  <p:spPr bwMode="auto">
                    <a:xfrm>
                      <a:off x="3205" y="3430"/>
                      <a:ext cx="113" cy="145"/>
                    </a:xfrm>
                    <a:custGeom>
                      <a:avLst/>
                      <a:gdLst>
                        <a:gd name="T0" fmla="*/ 7 w 113"/>
                        <a:gd name="T1" fmla="*/ 0 h 145"/>
                        <a:gd name="T2" fmla="*/ 15 w 113"/>
                        <a:gd name="T3" fmla="*/ 0 h 145"/>
                        <a:gd name="T4" fmla="*/ 22 w 113"/>
                        <a:gd name="T5" fmla="*/ 15 h 145"/>
                        <a:gd name="T6" fmla="*/ 45 w 113"/>
                        <a:gd name="T7" fmla="*/ 23 h 145"/>
                        <a:gd name="T8" fmla="*/ 60 w 113"/>
                        <a:gd name="T9" fmla="*/ 23 h 145"/>
                        <a:gd name="T10" fmla="*/ 67 w 113"/>
                        <a:gd name="T11" fmla="*/ 38 h 145"/>
                        <a:gd name="T12" fmla="*/ 67 w 113"/>
                        <a:gd name="T13" fmla="*/ 53 h 145"/>
                        <a:gd name="T14" fmla="*/ 67 w 113"/>
                        <a:gd name="T15" fmla="*/ 61 h 145"/>
                        <a:gd name="T16" fmla="*/ 67 w 113"/>
                        <a:gd name="T17" fmla="*/ 68 h 145"/>
                        <a:gd name="T18" fmla="*/ 82 w 113"/>
                        <a:gd name="T19" fmla="*/ 91 h 145"/>
                        <a:gd name="T20" fmla="*/ 90 w 113"/>
                        <a:gd name="T21" fmla="*/ 106 h 145"/>
                        <a:gd name="T22" fmla="*/ 97 w 113"/>
                        <a:gd name="T23" fmla="*/ 121 h 145"/>
                        <a:gd name="T24" fmla="*/ 112 w 113"/>
                        <a:gd name="T25" fmla="*/ 136 h 145"/>
                        <a:gd name="T26" fmla="*/ 7 w 113"/>
                        <a:gd name="T27" fmla="*/ 144 h 145"/>
                        <a:gd name="T28" fmla="*/ 15 w 113"/>
                        <a:gd name="T29" fmla="*/ 129 h 145"/>
                        <a:gd name="T30" fmla="*/ 15 w 113"/>
                        <a:gd name="T31" fmla="*/ 114 h 145"/>
                        <a:gd name="T32" fmla="*/ 15 w 113"/>
                        <a:gd name="T33" fmla="*/ 99 h 145"/>
                        <a:gd name="T34" fmla="*/ 15 w 113"/>
                        <a:gd name="T35" fmla="*/ 61 h 145"/>
                        <a:gd name="T36" fmla="*/ 15 w 113"/>
                        <a:gd name="T37" fmla="*/ 38 h 145"/>
                        <a:gd name="T38" fmla="*/ 7 w 113"/>
                        <a:gd name="T39" fmla="*/ 23 h 145"/>
                        <a:gd name="T40" fmla="*/ 0 w 113"/>
                        <a:gd name="T41" fmla="*/ 8 h 145"/>
                        <a:gd name="T42" fmla="*/ 7 w 113"/>
                        <a:gd name="T43"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 h="145">
                          <a:moveTo>
                            <a:pt x="7" y="0"/>
                          </a:moveTo>
                          <a:lnTo>
                            <a:pt x="15" y="0"/>
                          </a:lnTo>
                          <a:lnTo>
                            <a:pt x="22" y="15"/>
                          </a:lnTo>
                          <a:lnTo>
                            <a:pt x="45" y="23"/>
                          </a:lnTo>
                          <a:lnTo>
                            <a:pt x="60" y="23"/>
                          </a:lnTo>
                          <a:lnTo>
                            <a:pt x="67" y="38"/>
                          </a:lnTo>
                          <a:lnTo>
                            <a:pt x="67" y="53"/>
                          </a:lnTo>
                          <a:lnTo>
                            <a:pt x="67" y="61"/>
                          </a:lnTo>
                          <a:lnTo>
                            <a:pt x="67" y="68"/>
                          </a:lnTo>
                          <a:lnTo>
                            <a:pt x="82" y="91"/>
                          </a:lnTo>
                          <a:lnTo>
                            <a:pt x="90" y="106"/>
                          </a:lnTo>
                          <a:lnTo>
                            <a:pt x="97" y="121"/>
                          </a:lnTo>
                          <a:lnTo>
                            <a:pt x="112" y="136"/>
                          </a:lnTo>
                          <a:lnTo>
                            <a:pt x="7" y="144"/>
                          </a:lnTo>
                          <a:lnTo>
                            <a:pt x="15" y="129"/>
                          </a:lnTo>
                          <a:lnTo>
                            <a:pt x="15" y="114"/>
                          </a:lnTo>
                          <a:lnTo>
                            <a:pt x="15" y="99"/>
                          </a:lnTo>
                          <a:lnTo>
                            <a:pt x="15" y="61"/>
                          </a:lnTo>
                          <a:lnTo>
                            <a:pt x="15" y="38"/>
                          </a:lnTo>
                          <a:lnTo>
                            <a:pt x="7" y="23"/>
                          </a:lnTo>
                          <a:lnTo>
                            <a:pt x="0" y="8"/>
                          </a:lnTo>
                          <a:lnTo>
                            <a:pt x="7" y="0"/>
                          </a:lnTo>
                        </a:path>
                      </a:pathLst>
                    </a:custGeom>
                    <a:solidFill>
                      <a:srgbClr val="FF5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65" name="Freeform 789">
                      <a:extLst>
                        <a:ext uri="{FF2B5EF4-FFF2-40B4-BE49-F238E27FC236}">
                          <a16:creationId xmlns:a16="http://schemas.microsoft.com/office/drawing/2014/main" id="{3980A127-0E44-4ADE-5660-5D8AC89AB96D}"/>
                        </a:ext>
                      </a:extLst>
                    </p:cNvPr>
                    <p:cNvSpPr>
                      <a:spLocks/>
                    </p:cNvSpPr>
                    <p:nvPr/>
                  </p:nvSpPr>
                  <p:spPr bwMode="auto">
                    <a:xfrm>
                      <a:off x="3205" y="3430"/>
                      <a:ext cx="113" cy="145"/>
                    </a:xfrm>
                    <a:custGeom>
                      <a:avLst/>
                      <a:gdLst>
                        <a:gd name="T0" fmla="*/ 7 w 113"/>
                        <a:gd name="T1" fmla="*/ 0 h 145"/>
                        <a:gd name="T2" fmla="*/ 15 w 113"/>
                        <a:gd name="T3" fmla="*/ 0 h 145"/>
                        <a:gd name="T4" fmla="*/ 22 w 113"/>
                        <a:gd name="T5" fmla="*/ 15 h 145"/>
                        <a:gd name="T6" fmla="*/ 45 w 113"/>
                        <a:gd name="T7" fmla="*/ 23 h 145"/>
                        <a:gd name="T8" fmla="*/ 60 w 113"/>
                        <a:gd name="T9" fmla="*/ 23 h 145"/>
                        <a:gd name="T10" fmla="*/ 67 w 113"/>
                        <a:gd name="T11" fmla="*/ 38 h 145"/>
                        <a:gd name="T12" fmla="*/ 67 w 113"/>
                        <a:gd name="T13" fmla="*/ 53 h 145"/>
                        <a:gd name="T14" fmla="*/ 67 w 113"/>
                        <a:gd name="T15" fmla="*/ 61 h 145"/>
                        <a:gd name="T16" fmla="*/ 67 w 113"/>
                        <a:gd name="T17" fmla="*/ 68 h 145"/>
                        <a:gd name="T18" fmla="*/ 82 w 113"/>
                        <a:gd name="T19" fmla="*/ 91 h 145"/>
                        <a:gd name="T20" fmla="*/ 90 w 113"/>
                        <a:gd name="T21" fmla="*/ 106 h 145"/>
                        <a:gd name="T22" fmla="*/ 97 w 113"/>
                        <a:gd name="T23" fmla="*/ 121 h 145"/>
                        <a:gd name="T24" fmla="*/ 112 w 113"/>
                        <a:gd name="T25" fmla="*/ 136 h 145"/>
                        <a:gd name="T26" fmla="*/ 7 w 113"/>
                        <a:gd name="T27" fmla="*/ 144 h 145"/>
                        <a:gd name="T28" fmla="*/ 15 w 113"/>
                        <a:gd name="T29" fmla="*/ 129 h 145"/>
                        <a:gd name="T30" fmla="*/ 15 w 113"/>
                        <a:gd name="T31" fmla="*/ 114 h 145"/>
                        <a:gd name="T32" fmla="*/ 15 w 113"/>
                        <a:gd name="T33" fmla="*/ 99 h 145"/>
                        <a:gd name="T34" fmla="*/ 15 w 113"/>
                        <a:gd name="T35" fmla="*/ 61 h 145"/>
                        <a:gd name="T36" fmla="*/ 15 w 113"/>
                        <a:gd name="T37" fmla="*/ 38 h 145"/>
                        <a:gd name="T38" fmla="*/ 7 w 113"/>
                        <a:gd name="T39" fmla="*/ 23 h 145"/>
                        <a:gd name="T40" fmla="*/ 0 w 113"/>
                        <a:gd name="T41" fmla="*/ 8 h 145"/>
                        <a:gd name="T42" fmla="*/ 7 w 113"/>
                        <a:gd name="T43"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 h="145">
                          <a:moveTo>
                            <a:pt x="7" y="0"/>
                          </a:moveTo>
                          <a:lnTo>
                            <a:pt x="15" y="0"/>
                          </a:lnTo>
                          <a:lnTo>
                            <a:pt x="22" y="15"/>
                          </a:lnTo>
                          <a:lnTo>
                            <a:pt x="45" y="23"/>
                          </a:lnTo>
                          <a:lnTo>
                            <a:pt x="60" y="23"/>
                          </a:lnTo>
                          <a:lnTo>
                            <a:pt x="67" y="38"/>
                          </a:lnTo>
                          <a:lnTo>
                            <a:pt x="67" y="53"/>
                          </a:lnTo>
                          <a:lnTo>
                            <a:pt x="67" y="61"/>
                          </a:lnTo>
                          <a:lnTo>
                            <a:pt x="67" y="68"/>
                          </a:lnTo>
                          <a:lnTo>
                            <a:pt x="82" y="91"/>
                          </a:lnTo>
                          <a:lnTo>
                            <a:pt x="90" y="106"/>
                          </a:lnTo>
                          <a:lnTo>
                            <a:pt x="97" y="121"/>
                          </a:lnTo>
                          <a:lnTo>
                            <a:pt x="112" y="136"/>
                          </a:lnTo>
                          <a:lnTo>
                            <a:pt x="7" y="144"/>
                          </a:lnTo>
                          <a:lnTo>
                            <a:pt x="15" y="129"/>
                          </a:lnTo>
                          <a:lnTo>
                            <a:pt x="15" y="114"/>
                          </a:lnTo>
                          <a:lnTo>
                            <a:pt x="15" y="99"/>
                          </a:lnTo>
                          <a:lnTo>
                            <a:pt x="15" y="61"/>
                          </a:lnTo>
                          <a:lnTo>
                            <a:pt x="15" y="38"/>
                          </a:lnTo>
                          <a:lnTo>
                            <a:pt x="7" y="23"/>
                          </a:lnTo>
                          <a:lnTo>
                            <a:pt x="0" y="8"/>
                          </a:lnTo>
                          <a:lnTo>
                            <a:pt x="7" y="0"/>
                          </a:lnTo>
                        </a:path>
                      </a:pathLst>
                    </a:custGeom>
                    <a:solidFill>
                      <a:srgbClr val="FF5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66" name="Freeform 790">
                      <a:extLst>
                        <a:ext uri="{FF2B5EF4-FFF2-40B4-BE49-F238E27FC236}">
                          <a16:creationId xmlns:a16="http://schemas.microsoft.com/office/drawing/2014/main" id="{11C611D3-FDB4-8572-4EF4-E0872A89DFE8}"/>
                        </a:ext>
                      </a:extLst>
                    </p:cNvPr>
                    <p:cNvSpPr>
                      <a:spLocks/>
                    </p:cNvSpPr>
                    <p:nvPr/>
                  </p:nvSpPr>
                  <p:spPr bwMode="auto">
                    <a:xfrm>
                      <a:off x="3237" y="3446"/>
                      <a:ext cx="17" cy="73"/>
                    </a:xfrm>
                    <a:custGeom>
                      <a:avLst/>
                      <a:gdLst>
                        <a:gd name="T0" fmla="*/ 0 w 17"/>
                        <a:gd name="T1" fmla="*/ 0 h 73"/>
                        <a:gd name="T2" fmla="*/ 5 w 17"/>
                        <a:gd name="T3" fmla="*/ 7 h 73"/>
                        <a:gd name="T4" fmla="*/ 11 w 17"/>
                        <a:gd name="T5" fmla="*/ 14 h 73"/>
                        <a:gd name="T6" fmla="*/ 11 w 17"/>
                        <a:gd name="T7" fmla="*/ 22 h 73"/>
                        <a:gd name="T8" fmla="*/ 16 w 17"/>
                        <a:gd name="T9" fmla="*/ 29 h 73"/>
                        <a:gd name="T10" fmla="*/ 16 w 17"/>
                        <a:gd name="T11" fmla="*/ 43 h 73"/>
                        <a:gd name="T12" fmla="*/ 16 w 17"/>
                        <a:gd name="T13" fmla="*/ 50 h 73"/>
                        <a:gd name="T14" fmla="*/ 16 w 17"/>
                        <a:gd name="T15" fmla="*/ 65 h 73"/>
                        <a:gd name="T16" fmla="*/ 16 w 17"/>
                        <a:gd name="T17" fmla="*/ 72 h 73"/>
                        <a:gd name="T18" fmla="*/ 16 w 17"/>
                        <a:gd name="T19" fmla="*/ 58 h 73"/>
                        <a:gd name="T20" fmla="*/ 11 w 17"/>
                        <a:gd name="T21" fmla="*/ 50 h 73"/>
                        <a:gd name="T22" fmla="*/ 11 w 17"/>
                        <a:gd name="T23" fmla="*/ 43 h 73"/>
                        <a:gd name="T24" fmla="*/ 5 w 17"/>
                        <a:gd name="T25" fmla="*/ 36 h 73"/>
                        <a:gd name="T26" fmla="*/ 11 w 17"/>
                        <a:gd name="T27" fmla="*/ 36 h 73"/>
                        <a:gd name="T28" fmla="*/ 11 w 17"/>
                        <a:gd name="T29" fmla="*/ 29 h 73"/>
                        <a:gd name="T30" fmla="*/ 5 w 17"/>
                        <a:gd name="T31" fmla="*/ 22 h 73"/>
                        <a:gd name="T32" fmla="*/ 5 w 17"/>
                        <a:gd name="T33" fmla="*/ 7 h 73"/>
                        <a:gd name="T34" fmla="*/ 0 w 17"/>
                        <a:gd name="T3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73">
                          <a:moveTo>
                            <a:pt x="0" y="0"/>
                          </a:moveTo>
                          <a:lnTo>
                            <a:pt x="5" y="7"/>
                          </a:lnTo>
                          <a:lnTo>
                            <a:pt x="11" y="14"/>
                          </a:lnTo>
                          <a:lnTo>
                            <a:pt x="11" y="22"/>
                          </a:lnTo>
                          <a:lnTo>
                            <a:pt x="16" y="29"/>
                          </a:lnTo>
                          <a:lnTo>
                            <a:pt x="16" y="43"/>
                          </a:lnTo>
                          <a:lnTo>
                            <a:pt x="16" y="50"/>
                          </a:lnTo>
                          <a:lnTo>
                            <a:pt x="16" y="65"/>
                          </a:lnTo>
                          <a:lnTo>
                            <a:pt x="16" y="72"/>
                          </a:lnTo>
                          <a:lnTo>
                            <a:pt x="16" y="58"/>
                          </a:lnTo>
                          <a:lnTo>
                            <a:pt x="11" y="50"/>
                          </a:lnTo>
                          <a:lnTo>
                            <a:pt x="11" y="43"/>
                          </a:lnTo>
                          <a:lnTo>
                            <a:pt x="5" y="36"/>
                          </a:lnTo>
                          <a:lnTo>
                            <a:pt x="11" y="36"/>
                          </a:lnTo>
                          <a:lnTo>
                            <a:pt x="11" y="29"/>
                          </a:lnTo>
                          <a:lnTo>
                            <a:pt x="5" y="22"/>
                          </a:lnTo>
                          <a:lnTo>
                            <a:pt x="5" y="7"/>
                          </a:lnTo>
                          <a:lnTo>
                            <a:pt x="0" y="0"/>
                          </a:lnTo>
                        </a:path>
                      </a:pathLst>
                    </a:custGeom>
                    <a:solidFill>
                      <a:srgbClr val="DF3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67" name="Freeform 791">
                      <a:extLst>
                        <a:ext uri="{FF2B5EF4-FFF2-40B4-BE49-F238E27FC236}">
                          <a16:creationId xmlns:a16="http://schemas.microsoft.com/office/drawing/2014/main" id="{27C65D01-ED64-4162-8BF1-042A6C41EBFC}"/>
                        </a:ext>
                      </a:extLst>
                    </p:cNvPr>
                    <p:cNvSpPr>
                      <a:spLocks/>
                    </p:cNvSpPr>
                    <p:nvPr/>
                  </p:nvSpPr>
                  <p:spPr bwMode="auto">
                    <a:xfrm>
                      <a:off x="3237" y="3446"/>
                      <a:ext cx="17" cy="73"/>
                    </a:xfrm>
                    <a:custGeom>
                      <a:avLst/>
                      <a:gdLst>
                        <a:gd name="T0" fmla="*/ 0 w 17"/>
                        <a:gd name="T1" fmla="*/ 0 h 73"/>
                        <a:gd name="T2" fmla="*/ 5 w 17"/>
                        <a:gd name="T3" fmla="*/ 7 h 73"/>
                        <a:gd name="T4" fmla="*/ 11 w 17"/>
                        <a:gd name="T5" fmla="*/ 14 h 73"/>
                        <a:gd name="T6" fmla="*/ 11 w 17"/>
                        <a:gd name="T7" fmla="*/ 22 h 73"/>
                        <a:gd name="T8" fmla="*/ 16 w 17"/>
                        <a:gd name="T9" fmla="*/ 29 h 73"/>
                        <a:gd name="T10" fmla="*/ 16 w 17"/>
                        <a:gd name="T11" fmla="*/ 43 h 73"/>
                        <a:gd name="T12" fmla="*/ 16 w 17"/>
                        <a:gd name="T13" fmla="*/ 50 h 73"/>
                        <a:gd name="T14" fmla="*/ 16 w 17"/>
                        <a:gd name="T15" fmla="*/ 65 h 73"/>
                        <a:gd name="T16" fmla="*/ 16 w 17"/>
                        <a:gd name="T17" fmla="*/ 72 h 73"/>
                        <a:gd name="T18" fmla="*/ 16 w 17"/>
                        <a:gd name="T19" fmla="*/ 58 h 73"/>
                        <a:gd name="T20" fmla="*/ 11 w 17"/>
                        <a:gd name="T21" fmla="*/ 50 h 73"/>
                        <a:gd name="T22" fmla="*/ 11 w 17"/>
                        <a:gd name="T23" fmla="*/ 43 h 73"/>
                        <a:gd name="T24" fmla="*/ 5 w 17"/>
                        <a:gd name="T25" fmla="*/ 36 h 73"/>
                        <a:gd name="T26" fmla="*/ 11 w 17"/>
                        <a:gd name="T27" fmla="*/ 36 h 73"/>
                        <a:gd name="T28" fmla="*/ 11 w 17"/>
                        <a:gd name="T29" fmla="*/ 29 h 73"/>
                        <a:gd name="T30" fmla="*/ 5 w 17"/>
                        <a:gd name="T31" fmla="*/ 22 h 73"/>
                        <a:gd name="T32" fmla="*/ 5 w 17"/>
                        <a:gd name="T33" fmla="*/ 7 h 73"/>
                        <a:gd name="T34" fmla="*/ 0 w 17"/>
                        <a:gd name="T3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73">
                          <a:moveTo>
                            <a:pt x="0" y="0"/>
                          </a:moveTo>
                          <a:lnTo>
                            <a:pt x="5" y="7"/>
                          </a:lnTo>
                          <a:lnTo>
                            <a:pt x="11" y="14"/>
                          </a:lnTo>
                          <a:lnTo>
                            <a:pt x="11" y="22"/>
                          </a:lnTo>
                          <a:lnTo>
                            <a:pt x="16" y="29"/>
                          </a:lnTo>
                          <a:lnTo>
                            <a:pt x="16" y="43"/>
                          </a:lnTo>
                          <a:lnTo>
                            <a:pt x="16" y="50"/>
                          </a:lnTo>
                          <a:lnTo>
                            <a:pt x="16" y="65"/>
                          </a:lnTo>
                          <a:lnTo>
                            <a:pt x="16" y="72"/>
                          </a:lnTo>
                          <a:lnTo>
                            <a:pt x="16" y="58"/>
                          </a:lnTo>
                          <a:lnTo>
                            <a:pt x="11" y="50"/>
                          </a:lnTo>
                          <a:lnTo>
                            <a:pt x="11" y="43"/>
                          </a:lnTo>
                          <a:lnTo>
                            <a:pt x="5" y="36"/>
                          </a:lnTo>
                          <a:lnTo>
                            <a:pt x="11" y="36"/>
                          </a:lnTo>
                          <a:lnTo>
                            <a:pt x="11" y="29"/>
                          </a:lnTo>
                          <a:lnTo>
                            <a:pt x="5" y="22"/>
                          </a:lnTo>
                          <a:lnTo>
                            <a:pt x="5" y="7"/>
                          </a:lnTo>
                          <a:lnTo>
                            <a:pt x="0" y="0"/>
                          </a:lnTo>
                        </a:path>
                      </a:pathLst>
                    </a:custGeom>
                    <a:solidFill>
                      <a:srgbClr val="DF3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6568" name="Freeform 792">
                    <a:extLst>
                      <a:ext uri="{FF2B5EF4-FFF2-40B4-BE49-F238E27FC236}">
                        <a16:creationId xmlns:a16="http://schemas.microsoft.com/office/drawing/2014/main" id="{981B7AAE-8C50-6231-B721-A43C759B399F}"/>
                      </a:ext>
                    </a:extLst>
                  </p:cNvPr>
                  <p:cNvSpPr>
                    <a:spLocks/>
                  </p:cNvSpPr>
                  <p:nvPr/>
                </p:nvSpPr>
                <p:spPr bwMode="auto">
                  <a:xfrm>
                    <a:off x="3197" y="3558"/>
                    <a:ext cx="25" cy="25"/>
                  </a:xfrm>
                  <a:custGeom>
                    <a:avLst/>
                    <a:gdLst>
                      <a:gd name="T0" fmla="*/ 24 w 25"/>
                      <a:gd name="T1" fmla="*/ 0 h 25"/>
                      <a:gd name="T2" fmla="*/ 18 w 25"/>
                      <a:gd name="T3" fmla="*/ 0 h 25"/>
                      <a:gd name="T4" fmla="*/ 12 w 25"/>
                      <a:gd name="T5" fmla="*/ 0 h 25"/>
                      <a:gd name="T6" fmla="*/ 6 w 25"/>
                      <a:gd name="T7" fmla="*/ 0 h 25"/>
                      <a:gd name="T8" fmla="*/ 0 w 25"/>
                      <a:gd name="T9" fmla="*/ 6 h 25"/>
                      <a:gd name="T10" fmla="*/ 0 w 25"/>
                      <a:gd name="T11" fmla="*/ 12 h 25"/>
                      <a:gd name="T12" fmla="*/ 6 w 25"/>
                      <a:gd name="T13" fmla="*/ 18 h 25"/>
                      <a:gd name="T14" fmla="*/ 12 w 25"/>
                      <a:gd name="T15" fmla="*/ 18 h 25"/>
                      <a:gd name="T16" fmla="*/ 12 w 25"/>
                      <a:gd name="T17" fmla="*/ 24 h 25"/>
                      <a:gd name="T18" fmla="*/ 18 w 25"/>
                      <a:gd name="T19" fmla="*/ 24 h 25"/>
                      <a:gd name="T20" fmla="*/ 24 w 25"/>
                      <a:gd name="T21" fmla="*/ 18 h 25"/>
                      <a:gd name="T22" fmla="*/ 18 w 25"/>
                      <a:gd name="T23" fmla="*/ 12 h 25"/>
                      <a:gd name="T24" fmla="*/ 18 w 25"/>
                      <a:gd name="T25" fmla="*/ 6 h 25"/>
                      <a:gd name="T26" fmla="*/ 24 w 25"/>
                      <a:gd name="T2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25">
                        <a:moveTo>
                          <a:pt x="24" y="0"/>
                        </a:moveTo>
                        <a:lnTo>
                          <a:pt x="18" y="0"/>
                        </a:lnTo>
                        <a:lnTo>
                          <a:pt x="12" y="0"/>
                        </a:lnTo>
                        <a:lnTo>
                          <a:pt x="6" y="0"/>
                        </a:lnTo>
                        <a:lnTo>
                          <a:pt x="0" y="6"/>
                        </a:lnTo>
                        <a:lnTo>
                          <a:pt x="0" y="12"/>
                        </a:lnTo>
                        <a:lnTo>
                          <a:pt x="6" y="18"/>
                        </a:lnTo>
                        <a:lnTo>
                          <a:pt x="12" y="18"/>
                        </a:lnTo>
                        <a:lnTo>
                          <a:pt x="12" y="24"/>
                        </a:lnTo>
                        <a:lnTo>
                          <a:pt x="18" y="24"/>
                        </a:lnTo>
                        <a:lnTo>
                          <a:pt x="24" y="18"/>
                        </a:lnTo>
                        <a:lnTo>
                          <a:pt x="18" y="12"/>
                        </a:lnTo>
                        <a:lnTo>
                          <a:pt x="18" y="6"/>
                        </a:lnTo>
                        <a:lnTo>
                          <a:pt x="24" y="0"/>
                        </a:lnTo>
                      </a:path>
                    </a:pathLst>
                  </a:custGeom>
                  <a:solidFill>
                    <a:srgbClr val="F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69" name="Freeform 793">
                    <a:extLst>
                      <a:ext uri="{FF2B5EF4-FFF2-40B4-BE49-F238E27FC236}">
                        <a16:creationId xmlns:a16="http://schemas.microsoft.com/office/drawing/2014/main" id="{8A14F90E-EDDB-59A8-47C4-676E4C76487A}"/>
                      </a:ext>
                    </a:extLst>
                  </p:cNvPr>
                  <p:cNvSpPr>
                    <a:spLocks/>
                  </p:cNvSpPr>
                  <p:nvPr/>
                </p:nvSpPr>
                <p:spPr bwMode="auto">
                  <a:xfrm>
                    <a:off x="3197" y="3558"/>
                    <a:ext cx="25" cy="25"/>
                  </a:xfrm>
                  <a:custGeom>
                    <a:avLst/>
                    <a:gdLst>
                      <a:gd name="T0" fmla="*/ 24 w 25"/>
                      <a:gd name="T1" fmla="*/ 0 h 25"/>
                      <a:gd name="T2" fmla="*/ 18 w 25"/>
                      <a:gd name="T3" fmla="*/ 0 h 25"/>
                      <a:gd name="T4" fmla="*/ 12 w 25"/>
                      <a:gd name="T5" fmla="*/ 0 h 25"/>
                      <a:gd name="T6" fmla="*/ 6 w 25"/>
                      <a:gd name="T7" fmla="*/ 0 h 25"/>
                      <a:gd name="T8" fmla="*/ 0 w 25"/>
                      <a:gd name="T9" fmla="*/ 6 h 25"/>
                      <a:gd name="T10" fmla="*/ 0 w 25"/>
                      <a:gd name="T11" fmla="*/ 12 h 25"/>
                      <a:gd name="T12" fmla="*/ 6 w 25"/>
                      <a:gd name="T13" fmla="*/ 18 h 25"/>
                      <a:gd name="T14" fmla="*/ 12 w 25"/>
                      <a:gd name="T15" fmla="*/ 18 h 25"/>
                      <a:gd name="T16" fmla="*/ 12 w 25"/>
                      <a:gd name="T17" fmla="*/ 24 h 25"/>
                      <a:gd name="T18" fmla="*/ 18 w 25"/>
                      <a:gd name="T19" fmla="*/ 24 h 25"/>
                      <a:gd name="T20" fmla="*/ 24 w 25"/>
                      <a:gd name="T21" fmla="*/ 18 h 25"/>
                      <a:gd name="T22" fmla="*/ 18 w 25"/>
                      <a:gd name="T23" fmla="*/ 12 h 25"/>
                      <a:gd name="T24" fmla="*/ 18 w 25"/>
                      <a:gd name="T25" fmla="*/ 6 h 25"/>
                      <a:gd name="T26" fmla="*/ 24 w 25"/>
                      <a:gd name="T2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25">
                        <a:moveTo>
                          <a:pt x="24" y="0"/>
                        </a:moveTo>
                        <a:lnTo>
                          <a:pt x="18" y="0"/>
                        </a:lnTo>
                        <a:lnTo>
                          <a:pt x="12" y="0"/>
                        </a:lnTo>
                        <a:lnTo>
                          <a:pt x="6" y="0"/>
                        </a:lnTo>
                        <a:lnTo>
                          <a:pt x="0" y="6"/>
                        </a:lnTo>
                        <a:lnTo>
                          <a:pt x="0" y="12"/>
                        </a:lnTo>
                        <a:lnTo>
                          <a:pt x="6" y="18"/>
                        </a:lnTo>
                        <a:lnTo>
                          <a:pt x="12" y="18"/>
                        </a:lnTo>
                        <a:lnTo>
                          <a:pt x="12" y="24"/>
                        </a:lnTo>
                        <a:lnTo>
                          <a:pt x="18" y="24"/>
                        </a:lnTo>
                        <a:lnTo>
                          <a:pt x="24" y="18"/>
                        </a:lnTo>
                        <a:lnTo>
                          <a:pt x="18" y="12"/>
                        </a:lnTo>
                        <a:lnTo>
                          <a:pt x="18" y="6"/>
                        </a:lnTo>
                        <a:lnTo>
                          <a:pt x="24" y="0"/>
                        </a:lnTo>
                      </a:path>
                    </a:pathLst>
                  </a:custGeom>
                  <a:solidFill>
                    <a:srgbClr val="F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70" name="Freeform 794">
                    <a:extLst>
                      <a:ext uri="{FF2B5EF4-FFF2-40B4-BE49-F238E27FC236}">
                        <a16:creationId xmlns:a16="http://schemas.microsoft.com/office/drawing/2014/main" id="{EC3C369A-9148-A6D2-DB5D-9E314D6A0CF3}"/>
                      </a:ext>
                    </a:extLst>
                  </p:cNvPr>
                  <p:cNvSpPr>
                    <a:spLocks/>
                  </p:cNvSpPr>
                  <p:nvPr/>
                </p:nvSpPr>
                <p:spPr bwMode="auto">
                  <a:xfrm>
                    <a:off x="3149" y="3598"/>
                    <a:ext cx="17" cy="17"/>
                  </a:xfrm>
                  <a:custGeom>
                    <a:avLst/>
                    <a:gdLst>
                      <a:gd name="T0" fmla="*/ 16 w 17"/>
                      <a:gd name="T1" fmla="*/ 0 h 17"/>
                      <a:gd name="T2" fmla="*/ 0 w 17"/>
                      <a:gd name="T3" fmla="*/ 16 h 17"/>
                      <a:gd name="T4" fmla="*/ 0 w 17"/>
                      <a:gd name="T5" fmla="*/ 5 h 17"/>
                      <a:gd name="T6" fmla="*/ 16 w 17"/>
                      <a:gd name="T7" fmla="*/ 0 h 17"/>
                    </a:gdLst>
                    <a:ahLst/>
                    <a:cxnLst>
                      <a:cxn ang="0">
                        <a:pos x="T0" y="T1"/>
                      </a:cxn>
                      <a:cxn ang="0">
                        <a:pos x="T2" y="T3"/>
                      </a:cxn>
                      <a:cxn ang="0">
                        <a:pos x="T4" y="T5"/>
                      </a:cxn>
                      <a:cxn ang="0">
                        <a:pos x="T6" y="T7"/>
                      </a:cxn>
                    </a:cxnLst>
                    <a:rect l="0" t="0" r="r" b="b"/>
                    <a:pathLst>
                      <a:path w="17" h="17">
                        <a:moveTo>
                          <a:pt x="16" y="0"/>
                        </a:moveTo>
                        <a:lnTo>
                          <a:pt x="0" y="16"/>
                        </a:lnTo>
                        <a:lnTo>
                          <a:pt x="0" y="5"/>
                        </a:lnTo>
                        <a:lnTo>
                          <a:pt x="16" y="0"/>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71" name="Freeform 795">
                    <a:extLst>
                      <a:ext uri="{FF2B5EF4-FFF2-40B4-BE49-F238E27FC236}">
                        <a16:creationId xmlns:a16="http://schemas.microsoft.com/office/drawing/2014/main" id="{7B742F5D-03D4-7AB3-404D-88F394DB38DD}"/>
                      </a:ext>
                    </a:extLst>
                  </p:cNvPr>
                  <p:cNvSpPr>
                    <a:spLocks/>
                  </p:cNvSpPr>
                  <p:nvPr/>
                </p:nvSpPr>
                <p:spPr bwMode="auto">
                  <a:xfrm>
                    <a:off x="3149" y="3598"/>
                    <a:ext cx="17" cy="17"/>
                  </a:xfrm>
                  <a:custGeom>
                    <a:avLst/>
                    <a:gdLst>
                      <a:gd name="T0" fmla="*/ 16 w 17"/>
                      <a:gd name="T1" fmla="*/ 0 h 17"/>
                      <a:gd name="T2" fmla="*/ 0 w 17"/>
                      <a:gd name="T3" fmla="*/ 16 h 17"/>
                      <a:gd name="T4" fmla="*/ 0 w 17"/>
                      <a:gd name="T5" fmla="*/ 5 h 17"/>
                      <a:gd name="T6" fmla="*/ 16 w 17"/>
                      <a:gd name="T7" fmla="*/ 0 h 17"/>
                    </a:gdLst>
                    <a:ahLst/>
                    <a:cxnLst>
                      <a:cxn ang="0">
                        <a:pos x="T0" y="T1"/>
                      </a:cxn>
                      <a:cxn ang="0">
                        <a:pos x="T2" y="T3"/>
                      </a:cxn>
                      <a:cxn ang="0">
                        <a:pos x="T4" y="T5"/>
                      </a:cxn>
                      <a:cxn ang="0">
                        <a:pos x="T6" y="T7"/>
                      </a:cxn>
                    </a:cxnLst>
                    <a:rect l="0" t="0" r="r" b="b"/>
                    <a:pathLst>
                      <a:path w="17" h="17">
                        <a:moveTo>
                          <a:pt x="16" y="0"/>
                        </a:moveTo>
                        <a:lnTo>
                          <a:pt x="0" y="16"/>
                        </a:lnTo>
                        <a:lnTo>
                          <a:pt x="0" y="5"/>
                        </a:lnTo>
                        <a:lnTo>
                          <a:pt x="16" y="0"/>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572" name="Group 796">
                    <a:extLst>
                      <a:ext uri="{FF2B5EF4-FFF2-40B4-BE49-F238E27FC236}">
                        <a16:creationId xmlns:a16="http://schemas.microsoft.com/office/drawing/2014/main" id="{00765151-74CF-6209-24FB-138D67B312BA}"/>
                      </a:ext>
                    </a:extLst>
                  </p:cNvPr>
                  <p:cNvGrpSpPr>
                    <a:grpSpLocks/>
                  </p:cNvGrpSpPr>
                  <p:nvPr/>
                </p:nvGrpSpPr>
                <p:grpSpPr bwMode="auto">
                  <a:xfrm>
                    <a:off x="3077" y="3422"/>
                    <a:ext cx="113" cy="193"/>
                    <a:chOff x="3077" y="3422"/>
                    <a:chExt cx="113" cy="193"/>
                  </a:xfrm>
                </p:grpSpPr>
                <p:sp>
                  <p:nvSpPr>
                    <p:cNvPr id="76573" name="Freeform 797">
                      <a:extLst>
                        <a:ext uri="{FF2B5EF4-FFF2-40B4-BE49-F238E27FC236}">
                          <a16:creationId xmlns:a16="http://schemas.microsoft.com/office/drawing/2014/main" id="{F41DCAE2-E292-BE73-9BC5-4D740EA0E55D}"/>
                        </a:ext>
                      </a:extLst>
                    </p:cNvPr>
                    <p:cNvSpPr>
                      <a:spLocks/>
                    </p:cNvSpPr>
                    <p:nvPr/>
                  </p:nvSpPr>
                  <p:spPr bwMode="auto">
                    <a:xfrm>
                      <a:off x="3077" y="3422"/>
                      <a:ext cx="113" cy="193"/>
                    </a:xfrm>
                    <a:custGeom>
                      <a:avLst/>
                      <a:gdLst>
                        <a:gd name="T0" fmla="*/ 90 w 113"/>
                        <a:gd name="T1" fmla="*/ 0 h 193"/>
                        <a:gd name="T2" fmla="*/ 67 w 113"/>
                        <a:gd name="T3" fmla="*/ 0 h 193"/>
                        <a:gd name="T4" fmla="*/ 60 w 113"/>
                        <a:gd name="T5" fmla="*/ 0 h 193"/>
                        <a:gd name="T6" fmla="*/ 45 w 113"/>
                        <a:gd name="T7" fmla="*/ 0 h 193"/>
                        <a:gd name="T8" fmla="*/ 37 w 113"/>
                        <a:gd name="T9" fmla="*/ 0 h 193"/>
                        <a:gd name="T10" fmla="*/ 37 w 113"/>
                        <a:gd name="T11" fmla="*/ 8 h 193"/>
                        <a:gd name="T12" fmla="*/ 30 w 113"/>
                        <a:gd name="T13" fmla="*/ 8 h 193"/>
                        <a:gd name="T14" fmla="*/ 22 w 113"/>
                        <a:gd name="T15" fmla="*/ 8 h 193"/>
                        <a:gd name="T16" fmla="*/ 22 w 113"/>
                        <a:gd name="T17" fmla="*/ 15 h 193"/>
                        <a:gd name="T18" fmla="*/ 15 w 113"/>
                        <a:gd name="T19" fmla="*/ 23 h 193"/>
                        <a:gd name="T20" fmla="*/ 7 w 113"/>
                        <a:gd name="T21" fmla="*/ 31 h 193"/>
                        <a:gd name="T22" fmla="*/ 7 w 113"/>
                        <a:gd name="T23" fmla="*/ 38 h 193"/>
                        <a:gd name="T24" fmla="*/ 7 w 113"/>
                        <a:gd name="T25" fmla="*/ 54 h 193"/>
                        <a:gd name="T26" fmla="*/ 7 w 113"/>
                        <a:gd name="T27" fmla="*/ 61 h 193"/>
                        <a:gd name="T28" fmla="*/ 7 w 113"/>
                        <a:gd name="T29" fmla="*/ 84 h 193"/>
                        <a:gd name="T30" fmla="*/ 7 w 113"/>
                        <a:gd name="T31" fmla="*/ 92 h 193"/>
                        <a:gd name="T32" fmla="*/ 7 w 113"/>
                        <a:gd name="T33" fmla="*/ 100 h 193"/>
                        <a:gd name="T34" fmla="*/ 7 w 113"/>
                        <a:gd name="T35" fmla="*/ 123 h 193"/>
                        <a:gd name="T36" fmla="*/ 0 w 113"/>
                        <a:gd name="T37" fmla="*/ 131 h 193"/>
                        <a:gd name="T38" fmla="*/ 0 w 113"/>
                        <a:gd name="T39" fmla="*/ 138 h 193"/>
                        <a:gd name="T40" fmla="*/ 0 w 113"/>
                        <a:gd name="T41" fmla="*/ 146 h 193"/>
                        <a:gd name="T42" fmla="*/ 0 w 113"/>
                        <a:gd name="T43" fmla="*/ 154 h 193"/>
                        <a:gd name="T44" fmla="*/ 0 w 113"/>
                        <a:gd name="T45" fmla="*/ 161 h 193"/>
                        <a:gd name="T46" fmla="*/ 0 w 113"/>
                        <a:gd name="T47" fmla="*/ 169 h 193"/>
                        <a:gd name="T48" fmla="*/ 7 w 113"/>
                        <a:gd name="T49" fmla="*/ 177 h 193"/>
                        <a:gd name="T50" fmla="*/ 15 w 113"/>
                        <a:gd name="T51" fmla="*/ 184 h 193"/>
                        <a:gd name="T52" fmla="*/ 22 w 113"/>
                        <a:gd name="T53" fmla="*/ 184 h 193"/>
                        <a:gd name="T54" fmla="*/ 30 w 113"/>
                        <a:gd name="T55" fmla="*/ 184 h 193"/>
                        <a:gd name="T56" fmla="*/ 37 w 113"/>
                        <a:gd name="T57" fmla="*/ 192 h 193"/>
                        <a:gd name="T58" fmla="*/ 45 w 113"/>
                        <a:gd name="T59" fmla="*/ 192 h 193"/>
                        <a:gd name="T60" fmla="*/ 67 w 113"/>
                        <a:gd name="T61" fmla="*/ 192 h 193"/>
                        <a:gd name="T62" fmla="*/ 82 w 113"/>
                        <a:gd name="T63" fmla="*/ 169 h 193"/>
                        <a:gd name="T64" fmla="*/ 90 w 113"/>
                        <a:gd name="T65" fmla="*/ 154 h 193"/>
                        <a:gd name="T66" fmla="*/ 112 w 113"/>
                        <a:gd name="T67" fmla="*/ 154 h 193"/>
                        <a:gd name="T68" fmla="*/ 112 w 113"/>
                        <a:gd name="T69" fmla="*/ 123 h 193"/>
                        <a:gd name="T70" fmla="*/ 105 w 113"/>
                        <a:gd name="T71" fmla="*/ 84 h 193"/>
                        <a:gd name="T72" fmla="*/ 105 w 113"/>
                        <a:gd name="T73" fmla="*/ 46 h 193"/>
                        <a:gd name="T74" fmla="*/ 97 w 113"/>
                        <a:gd name="T75" fmla="*/ 23 h 193"/>
                        <a:gd name="T76" fmla="*/ 90 w 113"/>
                        <a:gd name="T7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3" h="193">
                          <a:moveTo>
                            <a:pt x="90" y="0"/>
                          </a:moveTo>
                          <a:lnTo>
                            <a:pt x="67" y="0"/>
                          </a:lnTo>
                          <a:lnTo>
                            <a:pt x="60" y="0"/>
                          </a:lnTo>
                          <a:lnTo>
                            <a:pt x="45" y="0"/>
                          </a:lnTo>
                          <a:lnTo>
                            <a:pt x="37" y="0"/>
                          </a:lnTo>
                          <a:lnTo>
                            <a:pt x="37" y="8"/>
                          </a:lnTo>
                          <a:lnTo>
                            <a:pt x="30" y="8"/>
                          </a:lnTo>
                          <a:lnTo>
                            <a:pt x="22" y="8"/>
                          </a:lnTo>
                          <a:lnTo>
                            <a:pt x="22" y="15"/>
                          </a:lnTo>
                          <a:lnTo>
                            <a:pt x="15" y="23"/>
                          </a:lnTo>
                          <a:lnTo>
                            <a:pt x="7" y="31"/>
                          </a:lnTo>
                          <a:lnTo>
                            <a:pt x="7" y="38"/>
                          </a:lnTo>
                          <a:lnTo>
                            <a:pt x="7" y="54"/>
                          </a:lnTo>
                          <a:lnTo>
                            <a:pt x="7" y="61"/>
                          </a:lnTo>
                          <a:lnTo>
                            <a:pt x="7" y="84"/>
                          </a:lnTo>
                          <a:lnTo>
                            <a:pt x="7" y="92"/>
                          </a:lnTo>
                          <a:lnTo>
                            <a:pt x="7" y="100"/>
                          </a:lnTo>
                          <a:lnTo>
                            <a:pt x="7" y="123"/>
                          </a:lnTo>
                          <a:lnTo>
                            <a:pt x="0" y="131"/>
                          </a:lnTo>
                          <a:lnTo>
                            <a:pt x="0" y="138"/>
                          </a:lnTo>
                          <a:lnTo>
                            <a:pt x="0" y="146"/>
                          </a:lnTo>
                          <a:lnTo>
                            <a:pt x="0" y="154"/>
                          </a:lnTo>
                          <a:lnTo>
                            <a:pt x="0" y="161"/>
                          </a:lnTo>
                          <a:lnTo>
                            <a:pt x="0" y="169"/>
                          </a:lnTo>
                          <a:lnTo>
                            <a:pt x="7" y="177"/>
                          </a:lnTo>
                          <a:lnTo>
                            <a:pt x="15" y="184"/>
                          </a:lnTo>
                          <a:lnTo>
                            <a:pt x="22" y="184"/>
                          </a:lnTo>
                          <a:lnTo>
                            <a:pt x="30" y="184"/>
                          </a:lnTo>
                          <a:lnTo>
                            <a:pt x="37" y="192"/>
                          </a:lnTo>
                          <a:lnTo>
                            <a:pt x="45" y="192"/>
                          </a:lnTo>
                          <a:lnTo>
                            <a:pt x="67" y="192"/>
                          </a:lnTo>
                          <a:lnTo>
                            <a:pt x="82" y="169"/>
                          </a:lnTo>
                          <a:lnTo>
                            <a:pt x="90" y="154"/>
                          </a:lnTo>
                          <a:lnTo>
                            <a:pt x="112" y="154"/>
                          </a:lnTo>
                          <a:lnTo>
                            <a:pt x="112" y="123"/>
                          </a:lnTo>
                          <a:lnTo>
                            <a:pt x="105" y="84"/>
                          </a:lnTo>
                          <a:lnTo>
                            <a:pt x="105" y="46"/>
                          </a:lnTo>
                          <a:lnTo>
                            <a:pt x="97" y="23"/>
                          </a:lnTo>
                          <a:lnTo>
                            <a:pt x="90" y="0"/>
                          </a:lnTo>
                        </a:path>
                      </a:pathLst>
                    </a:custGeom>
                    <a:solidFill>
                      <a:srgbClr val="FF5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74" name="Freeform 798">
                      <a:extLst>
                        <a:ext uri="{FF2B5EF4-FFF2-40B4-BE49-F238E27FC236}">
                          <a16:creationId xmlns:a16="http://schemas.microsoft.com/office/drawing/2014/main" id="{E2AB6B3D-1787-EB8C-60E9-1EC3E0CC2308}"/>
                        </a:ext>
                      </a:extLst>
                    </p:cNvPr>
                    <p:cNvSpPr>
                      <a:spLocks/>
                    </p:cNvSpPr>
                    <p:nvPr/>
                  </p:nvSpPr>
                  <p:spPr bwMode="auto">
                    <a:xfrm>
                      <a:off x="3077" y="3422"/>
                      <a:ext cx="113" cy="193"/>
                    </a:xfrm>
                    <a:custGeom>
                      <a:avLst/>
                      <a:gdLst>
                        <a:gd name="T0" fmla="*/ 90 w 113"/>
                        <a:gd name="T1" fmla="*/ 0 h 193"/>
                        <a:gd name="T2" fmla="*/ 67 w 113"/>
                        <a:gd name="T3" fmla="*/ 0 h 193"/>
                        <a:gd name="T4" fmla="*/ 60 w 113"/>
                        <a:gd name="T5" fmla="*/ 0 h 193"/>
                        <a:gd name="T6" fmla="*/ 45 w 113"/>
                        <a:gd name="T7" fmla="*/ 0 h 193"/>
                        <a:gd name="T8" fmla="*/ 37 w 113"/>
                        <a:gd name="T9" fmla="*/ 0 h 193"/>
                        <a:gd name="T10" fmla="*/ 37 w 113"/>
                        <a:gd name="T11" fmla="*/ 8 h 193"/>
                        <a:gd name="T12" fmla="*/ 30 w 113"/>
                        <a:gd name="T13" fmla="*/ 8 h 193"/>
                        <a:gd name="T14" fmla="*/ 22 w 113"/>
                        <a:gd name="T15" fmla="*/ 8 h 193"/>
                        <a:gd name="T16" fmla="*/ 22 w 113"/>
                        <a:gd name="T17" fmla="*/ 15 h 193"/>
                        <a:gd name="T18" fmla="*/ 15 w 113"/>
                        <a:gd name="T19" fmla="*/ 23 h 193"/>
                        <a:gd name="T20" fmla="*/ 7 w 113"/>
                        <a:gd name="T21" fmla="*/ 31 h 193"/>
                        <a:gd name="T22" fmla="*/ 7 w 113"/>
                        <a:gd name="T23" fmla="*/ 38 h 193"/>
                        <a:gd name="T24" fmla="*/ 7 w 113"/>
                        <a:gd name="T25" fmla="*/ 54 h 193"/>
                        <a:gd name="T26" fmla="*/ 7 w 113"/>
                        <a:gd name="T27" fmla="*/ 61 h 193"/>
                        <a:gd name="T28" fmla="*/ 7 w 113"/>
                        <a:gd name="T29" fmla="*/ 84 h 193"/>
                        <a:gd name="T30" fmla="*/ 7 w 113"/>
                        <a:gd name="T31" fmla="*/ 92 h 193"/>
                        <a:gd name="T32" fmla="*/ 7 w 113"/>
                        <a:gd name="T33" fmla="*/ 100 h 193"/>
                        <a:gd name="T34" fmla="*/ 7 w 113"/>
                        <a:gd name="T35" fmla="*/ 123 h 193"/>
                        <a:gd name="T36" fmla="*/ 0 w 113"/>
                        <a:gd name="T37" fmla="*/ 131 h 193"/>
                        <a:gd name="T38" fmla="*/ 0 w 113"/>
                        <a:gd name="T39" fmla="*/ 138 h 193"/>
                        <a:gd name="T40" fmla="*/ 0 w 113"/>
                        <a:gd name="T41" fmla="*/ 146 h 193"/>
                        <a:gd name="T42" fmla="*/ 0 w 113"/>
                        <a:gd name="T43" fmla="*/ 154 h 193"/>
                        <a:gd name="T44" fmla="*/ 0 w 113"/>
                        <a:gd name="T45" fmla="*/ 161 h 193"/>
                        <a:gd name="T46" fmla="*/ 0 w 113"/>
                        <a:gd name="T47" fmla="*/ 169 h 193"/>
                        <a:gd name="T48" fmla="*/ 7 w 113"/>
                        <a:gd name="T49" fmla="*/ 177 h 193"/>
                        <a:gd name="T50" fmla="*/ 15 w 113"/>
                        <a:gd name="T51" fmla="*/ 184 h 193"/>
                        <a:gd name="T52" fmla="*/ 22 w 113"/>
                        <a:gd name="T53" fmla="*/ 184 h 193"/>
                        <a:gd name="T54" fmla="*/ 30 w 113"/>
                        <a:gd name="T55" fmla="*/ 184 h 193"/>
                        <a:gd name="T56" fmla="*/ 37 w 113"/>
                        <a:gd name="T57" fmla="*/ 192 h 193"/>
                        <a:gd name="T58" fmla="*/ 45 w 113"/>
                        <a:gd name="T59" fmla="*/ 192 h 193"/>
                        <a:gd name="T60" fmla="*/ 67 w 113"/>
                        <a:gd name="T61" fmla="*/ 192 h 193"/>
                        <a:gd name="T62" fmla="*/ 82 w 113"/>
                        <a:gd name="T63" fmla="*/ 169 h 193"/>
                        <a:gd name="T64" fmla="*/ 90 w 113"/>
                        <a:gd name="T65" fmla="*/ 154 h 193"/>
                        <a:gd name="T66" fmla="*/ 112 w 113"/>
                        <a:gd name="T67" fmla="*/ 154 h 193"/>
                        <a:gd name="T68" fmla="*/ 112 w 113"/>
                        <a:gd name="T69" fmla="*/ 123 h 193"/>
                        <a:gd name="T70" fmla="*/ 105 w 113"/>
                        <a:gd name="T71" fmla="*/ 84 h 193"/>
                        <a:gd name="T72" fmla="*/ 105 w 113"/>
                        <a:gd name="T73" fmla="*/ 46 h 193"/>
                        <a:gd name="T74" fmla="*/ 97 w 113"/>
                        <a:gd name="T75" fmla="*/ 23 h 193"/>
                        <a:gd name="T76" fmla="*/ 90 w 113"/>
                        <a:gd name="T7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3" h="193">
                          <a:moveTo>
                            <a:pt x="90" y="0"/>
                          </a:moveTo>
                          <a:lnTo>
                            <a:pt x="67" y="0"/>
                          </a:lnTo>
                          <a:lnTo>
                            <a:pt x="60" y="0"/>
                          </a:lnTo>
                          <a:lnTo>
                            <a:pt x="45" y="0"/>
                          </a:lnTo>
                          <a:lnTo>
                            <a:pt x="37" y="0"/>
                          </a:lnTo>
                          <a:lnTo>
                            <a:pt x="37" y="8"/>
                          </a:lnTo>
                          <a:lnTo>
                            <a:pt x="30" y="8"/>
                          </a:lnTo>
                          <a:lnTo>
                            <a:pt x="22" y="8"/>
                          </a:lnTo>
                          <a:lnTo>
                            <a:pt x="22" y="15"/>
                          </a:lnTo>
                          <a:lnTo>
                            <a:pt x="15" y="23"/>
                          </a:lnTo>
                          <a:lnTo>
                            <a:pt x="7" y="31"/>
                          </a:lnTo>
                          <a:lnTo>
                            <a:pt x="7" y="38"/>
                          </a:lnTo>
                          <a:lnTo>
                            <a:pt x="7" y="54"/>
                          </a:lnTo>
                          <a:lnTo>
                            <a:pt x="7" y="61"/>
                          </a:lnTo>
                          <a:lnTo>
                            <a:pt x="7" y="84"/>
                          </a:lnTo>
                          <a:lnTo>
                            <a:pt x="7" y="92"/>
                          </a:lnTo>
                          <a:lnTo>
                            <a:pt x="7" y="100"/>
                          </a:lnTo>
                          <a:lnTo>
                            <a:pt x="7" y="123"/>
                          </a:lnTo>
                          <a:lnTo>
                            <a:pt x="0" y="131"/>
                          </a:lnTo>
                          <a:lnTo>
                            <a:pt x="0" y="138"/>
                          </a:lnTo>
                          <a:lnTo>
                            <a:pt x="0" y="146"/>
                          </a:lnTo>
                          <a:lnTo>
                            <a:pt x="0" y="154"/>
                          </a:lnTo>
                          <a:lnTo>
                            <a:pt x="0" y="161"/>
                          </a:lnTo>
                          <a:lnTo>
                            <a:pt x="0" y="169"/>
                          </a:lnTo>
                          <a:lnTo>
                            <a:pt x="7" y="177"/>
                          </a:lnTo>
                          <a:lnTo>
                            <a:pt x="15" y="184"/>
                          </a:lnTo>
                          <a:lnTo>
                            <a:pt x="22" y="184"/>
                          </a:lnTo>
                          <a:lnTo>
                            <a:pt x="30" y="184"/>
                          </a:lnTo>
                          <a:lnTo>
                            <a:pt x="37" y="192"/>
                          </a:lnTo>
                          <a:lnTo>
                            <a:pt x="45" y="192"/>
                          </a:lnTo>
                          <a:lnTo>
                            <a:pt x="67" y="192"/>
                          </a:lnTo>
                          <a:lnTo>
                            <a:pt x="82" y="169"/>
                          </a:lnTo>
                          <a:lnTo>
                            <a:pt x="90" y="154"/>
                          </a:lnTo>
                          <a:lnTo>
                            <a:pt x="112" y="154"/>
                          </a:lnTo>
                          <a:lnTo>
                            <a:pt x="112" y="123"/>
                          </a:lnTo>
                          <a:lnTo>
                            <a:pt x="105" y="84"/>
                          </a:lnTo>
                          <a:lnTo>
                            <a:pt x="105" y="46"/>
                          </a:lnTo>
                          <a:lnTo>
                            <a:pt x="97" y="23"/>
                          </a:lnTo>
                          <a:lnTo>
                            <a:pt x="90" y="0"/>
                          </a:lnTo>
                        </a:path>
                      </a:pathLst>
                    </a:custGeom>
                    <a:solidFill>
                      <a:srgbClr val="FF5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75" name="Freeform 799">
                      <a:extLst>
                        <a:ext uri="{FF2B5EF4-FFF2-40B4-BE49-F238E27FC236}">
                          <a16:creationId xmlns:a16="http://schemas.microsoft.com/office/drawing/2014/main" id="{6C76B2F3-4A9D-DC12-1B2F-29DE609DC4F8}"/>
                        </a:ext>
                      </a:extLst>
                    </p:cNvPr>
                    <p:cNvSpPr>
                      <a:spLocks/>
                    </p:cNvSpPr>
                    <p:nvPr/>
                  </p:nvSpPr>
                  <p:spPr bwMode="auto">
                    <a:xfrm>
                      <a:off x="3117" y="3558"/>
                      <a:ext cx="41" cy="57"/>
                    </a:xfrm>
                    <a:custGeom>
                      <a:avLst/>
                      <a:gdLst>
                        <a:gd name="T0" fmla="*/ 40 w 41"/>
                        <a:gd name="T1" fmla="*/ 0 h 57"/>
                        <a:gd name="T2" fmla="*/ 20 w 41"/>
                        <a:gd name="T3" fmla="*/ 0 h 57"/>
                        <a:gd name="T4" fmla="*/ 7 w 41"/>
                        <a:gd name="T5" fmla="*/ 0 h 57"/>
                        <a:gd name="T6" fmla="*/ 0 w 41"/>
                        <a:gd name="T7" fmla="*/ 7 h 57"/>
                        <a:gd name="T8" fmla="*/ 0 w 41"/>
                        <a:gd name="T9" fmla="*/ 14 h 57"/>
                        <a:gd name="T10" fmla="*/ 0 w 41"/>
                        <a:gd name="T11" fmla="*/ 21 h 57"/>
                        <a:gd name="T12" fmla="*/ 0 w 41"/>
                        <a:gd name="T13" fmla="*/ 28 h 57"/>
                        <a:gd name="T14" fmla="*/ 0 w 41"/>
                        <a:gd name="T15" fmla="*/ 35 h 57"/>
                        <a:gd name="T16" fmla="*/ 0 w 41"/>
                        <a:gd name="T17" fmla="*/ 42 h 57"/>
                        <a:gd name="T18" fmla="*/ 0 w 41"/>
                        <a:gd name="T19" fmla="*/ 49 h 57"/>
                        <a:gd name="T20" fmla="*/ 0 w 41"/>
                        <a:gd name="T21" fmla="*/ 56 h 57"/>
                        <a:gd name="T22" fmla="*/ 27 w 41"/>
                        <a:gd name="T23" fmla="*/ 56 h 57"/>
                        <a:gd name="T24" fmla="*/ 40 w 41"/>
                        <a:gd name="T25" fmla="*/ 42 h 57"/>
                        <a:gd name="T26" fmla="*/ 40 w 41"/>
                        <a:gd name="T27" fmla="*/ 35 h 57"/>
                        <a:gd name="T28" fmla="*/ 40 w 41"/>
                        <a:gd name="T2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57">
                          <a:moveTo>
                            <a:pt x="40" y="0"/>
                          </a:moveTo>
                          <a:lnTo>
                            <a:pt x="20" y="0"/>
                          </a:lnTo>
                          <a:lnTo>
                            <a:pt x="7" y="0"/>
                          </a:lnTo>
                          <a:lnTo>
                            <a:pt x="0" y="7"/>
                          </a:lnTo>
                          <a:lnTo>
                            <a:pt x="0" y="14"/>
                          </a:lnTo>
                          <a:lnTo>
                            <a:pt x="0" y="21"/>
                          </a:lnTo>
                          <a:lnTo>
                            <a:pt x="0" y="28"/>
                          </a:lnTo>
                          <a:lnTo>
                            <a:pt x="0" y="35"/>
                          </a:lnTo>
                          <a:lnTo>
                            <a:pt x="0" y="42"/>
                          </a:lnTo>
                          <a:lnTo>
                            <a:pt x="0" y="49"/>
                          </a:lnTo>
                          <a:lnTo>
                            <a:pt x="0" y="56"/>
                          </a:lnTo>
                          <a:lnTo>
                            <a:pt x="27" y="56"/>
                          </a:lnTo>
                          <a:lnTo>
                            <a:pt x="40" y="42"/>
                          </a:lnTo>
                          <a:lnTo>
                            <a:pt x="40" y="35"/>
                          </a:lnTo>
                          <a:lnTo>
                            <a:pt x="40" y="0"/>
                          </a:lnTo>
                        </a:path>
                      </a:pathLst>
                    </a:custGeom>
                    <a:solidFill>
                      <a:srgbClr val="DF1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76" name="Freeform 800">
                      <a:extLst>
                        <a:ext uri="{FF2B5EF4-FFF2-40B4-BE49-F238E27FC236}">
                          <a16:creationId xmlns:a16="http://schemas.microsoft.com/office/drawing/2014/main" id="{A5D768A3-C745-4612-4622-3837006DEABE}"/>
                        </a:ext>
                      </a:extLst>
                    </p:cNvPr>
                    <p:cNvSpPr>
                      <a:spLocks/>
                    </p:cNvSpPr>
                    <p:nvPr/>
                  </p:nvSpPr>
                  <p:spPr bwMode="auto">
                    <a:xfrm>
                      <a:off x="3117" y="3558"/>
                      <a:ext cx="41" cy="57"/>
                    </a:xfrm>
                    <a:custGeom>
                      <a:avLst/>
                      <a:gdLst>
                        <a:gd name="T0" fmla="*/ 40 w 41"/>
                        <a:gd name="T1" fmla="*/ 0 h 57"/>
                        <a:gd name="T2" fmla="*/ 20 w 41"/>
                        <a:gd name="T3" fmla="*/ 0 h 57"/>
                        <a:gd name="T4" fmla="*/ 7 w 41"/>
                        <a:gd name="T5" fmla="*/ 0 h 57"/>
                        <a:gd name="T6" fmla="*/ 0 w 41"/>
                        <a:gd name="T7" fmla="*/ 7 h 57"/>
                        <a:gd name="T8" fmla="*/ 0 w 41"/>
                        <a:gd name="T9" fmla="*/ 14 h 57"/>
                        <a:gd name="T10" fmla="*/ 0 w 41"/>
                        <a:gd name="T11" fmla="*/ 21 h 57"/>
                        <a:gd name="T12" fmla="*/ 0 w 41"/>
                        <a:gd name="T13" fmla="*/ 28 h 57"/>
                        <a:gd name="T14" fmla="*/ 0 w 41"/>
                        <a:gd name="T15" fmla="*/ 35 h 57"/>
                        <a:gd name="T16" fmla="*/ 0 w 41"/>
                        <a:gd name="T17" fmla="*/ 42 h 57"/>
                        <a:gd name="T18" fmla="*/ 0 w 41"/>
                        <a:gd name="T19" fmla="*/ 49 h 57"/>
                        <a:gd name="T20" fmla="*/ 0 w 41"/>
                        <a:gd name="T21" fmla="*/ 56 h 57"/>
                        <a:gd name="T22" fmla="*/ 27 w 41"/>
                        <a:gd name="T23" fmla="*/ 56 h 57"/>
                        <a:gd name="T24" fmla="*/ 40 w 41"/>
                        <a:gd name="T25" fmla="*/ 42 h 57"/>
                        <a:gd name="T26" fmla="*/ 40 w 41"/>
                        <a:gd name="T27" fmla="*/ 35 h 57"/>
                        <a:gd name="T28" fmla="*/ 40 w 41"/>
                        <a:gd name="T2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57">
                          <a:moveTo>
                            <a:pt x="40" y="0"/>
                          </a:moveTo>
                          <a:lnTo>
                            <a:pt x="20" y="0"/>
                          </a:lnTo>
                          <a:lnTo>
                            <a:pt x="7" y="0"/>
                          </a:lnTo>
                          <a:lnTo>
                            <a:pt x="0" y="7"/>
                          </a:lnTo>
                          <a:lnTo>
                            <a:pt x="0" y="14"/>
                          </a:lnTo>
                          <a:lnTo>
                            <a:pt x="0" y="21"/>
                          </a:lnTo>
                          <a:lnTo>
                            <a:pt x="0" y="28"/>
                          </a:lnTo>
                          <a:lnTo>
                            <a:pt x="0" y="35"/>
                          </a:lnTo>
                          <a:lnTo>
                            <a:pt x="0" y="42"/>
                          </a:lnTo>
                          <a:lnTo>
                            <a:pt x="0" y="49"/>
                          </a:lnTo>
                          <a:lnTo>
                            <a:pt x="0" y="56"/>
                          </a:lnTo>
                          <a:lnTo>
                            <a:pt x="27" y="56"/>
                          </a:lnTo>
                          <a:lnTo>
                            <a:pt x="40" y="42"/>
                          </a:lnTo>
                          <a:lnTo>
                            <a:pt x="40" y="35"/>
                          </a:lnTo>
                          <a:lnTo>
                            <a:pt x="40" y="0"/>
                          </a:lnTo>
                        </a:path>
                      </a:pathLst>
                    </a:custGeom>
                    <a:solidFill>
                      <a:srgbClr val="DF1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77" name="Freeform 801">
                      <a:extLst>
                        <a:ext uri="{FF2B5EF4-FFF2-40B4-BE49-F238E27FC236}">
                          <a16:creationId xmlns:a16="http://schemas.microsoft.com/office/drawing/2014/main" id="{399DE41E-D835-192C-2104-5EB7F7EC12CA}"/>
                        </a:ext>
                      </a:extLst>
                    </p:cNvPr>
                    <p:cNvSpPr>
                      <a:spLocks/>
                    </p:cNvSpPr>
                    <p:nvPr/>
                  </p:nvSpPr>
                  <p:spPr bwMode="auto">
                    <a:xfrm>
                      <a:off x="3085" y="3430"/>
                      <a:ext cx="49" cy="129"/>
                    </a:xfrm>
                    <a:custGeom>
                      <a:avLst/>
                      <a:gdLst>
                        <a:gd name="T0" fmla="*/ 27 w 49"/>
                        <a:gd name="T1" fmla="*/ 0 h 129"/>
                        <a:gd name="T2" fmla="*/ 41 w 49"/>
                        <a:gd name="T3" fmla="*/ 23 h 129"/>
                        <a:gd name="T4" fmla="*/ 41 w 49"/>
                        <a:gd name="T5" fmla="*/ 30 h 129"/>
                        <a:gd name="T6" fmla="*/ 48 w 49"/>
                        <a:gd name="T7" fmla="*/ 53 h 129"/>
                        <a:gd name="T8" fmla="*/ 48 w 49"/>
                        <a:gd name="T9" fmla="*/ 75 h 129"/>
                        <a:gd name="T10" fmla="*/ 48 w 49"/>
                        <a:gd name="T11" fmla="*/ 98 h 129"/>
                        <a:gd name="T12" fmla="*/ 48 w 49"/>
                        <a:gd name="T13" fmla="*/ 113 h 129"/>
                        <a:gd name="T14" fmla="*/ 34 w 49"/>
                        <a:gd name="T15" fmla="*/ 120 h 129"/>
                        <a:gd name="T16" fmla="*/ 27 w 49"/>
                        <a:gd name="T17" fmla="*/ 120 h 129"/>
                        <a:gd name="T18" fmla="*/ 21 w 49"/>
                        <a:gd name="T19" fmla="*/ 113 h 129"/>
                        <a:gd name="T20" fmla="*/ 21 w 49"/>
                        <a:gd name="T21" fmla="*/ 120 h 129"/>
                        <a:gd name="T22" fmla="*/ 14 w 49"/>
                        <a:gd name="T23" fmla="*/ 120 h 129"/>
                        <a:gd name="T24" fmla="*/ 7 w 49"/>
                        <a:gd name="T25" fmla="*/ 128 h 129"/>
                        <a:gd name="T26" fmla="*/ 0 w 49"/>
                        <a:gd name="T27" fmla="*/ 128 h 129"/>
                        <a:gd name="T28" fmla="*/ 7 w 49"/>
                        <a:gd name="T29" fmla="*/ 120 h 129"/>
                        <a:gd name="T30" fmla="*/ 14 w 49"/>
                        <a:gd name="T31" fmla="*/ 120 h 129"/>
                        <a:gd name="T32" fmla="*/ 21 w 49"/>
                        <a:gd name="T33" fmla="*/ 113 h 129"/>
                        <a:gd name="T34" fmla="*/ 27 w 49"/>
                        <a:gd name="T35" fmla="*/ 105 h 129"/>
                        <a:gd name="T36" fmla="*/ 21 w 49"/>
                        <a:gd name="T37" fmla="*/ 98 h 129"/>
                        <a:gd name="T38" fmla="*/ 27 w 49"/>
                        <a:gd name="T39" fmla="*/ 105 h 129"/>
                        <a:gd name="T40" fmla="*/ 27 w 49"/>
                        <a:gd name="T41" fmla="*/ 83 h 129"/>
                        <a:gd name="T42" fmla="*/ 21 w 49"/>
                        <a:gd name="T43" fmla="*/ 68 h 129"/>
                        <a:gd name="T44" fmla="*/ 21 w 49"/>
                        <a:gd name="T45" fmla="*/ 60 h 129"/>
                        <a:gd name="T46" fmla="*/ 21 w 49"/>
                        <a:gd name="T47" fmla="*/ 45 h 129"/>
                        <a:gd name="T48" fmla="*/ 27 w 49"/>
                        <a:gd name="T49" fmla="*/ 60 h 129"/>
                        <a:gd name="T50" fmla="*/ 34 w 49"/>
                        <a:gd name="T51" fmla="*/ 83 h 129"/>
                        <a:gd name="T52" fmla="*/ 41 w 49"/>
                        <a:gd name="T53" fmla="*/ 98 h 129"/>
                        <a:gd name="T54" fmla="*/ 41 w 49"/>
                        <a:gd name="T55" fmla="*/ 75 h 129"/>
                        <a:gd name="T56" fmla="*/ 41 w 49"/>
                        <a:gd name="T57" fmla="*/ 53 h 129"/>
                        <a:gd name="T58" fmla="*/ 34 w 49"/>
                        <a:gd name="T59" fmla="*/ 23 h 129"/>
                        <a:gd name="T60" fmla="*/ 27 w 49"/>
                        <a:gd name="T6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 h="129">
                          <a:moveTo>
                            <a:pt x="27" y="0"/>
                          </a:moveTo>
                          <a:lnTo>
                            <a:pt x="41" y="23"/>
                          </a:lnTo>
                          <a:lnTo>
                            <a:pt x="41" y="30"/>
                          </a:lnTo>
                          <a:lnTo>
                            <a:pt x="48" y="53"/>
                          </a:lnTo>
                          <a:lnTo>
                            <a:pt x="48" y="75"/>
                          </a:lnTo>
                          <a:lnTo>
                            <a:pt x="48" y="98"/>
                          </a:lnTo>
                          <a:lnTo>
                            <a:pt x="48" y="113"/>
                          </a:lnTo>
                          <a:lnTo>
                            <a:pt x="34" y="120"/>
                          </a:lnTo>
                          <a:lnTo>
                            <a:pt x="27" y="120"/>
                          </a:lnTo>
                          <a:lnTo>
                            <a:pt x="21" y="113"/>
                          </a:lnTo>
                          <a:lnTo>
                            <a:pt x="21" y="120"/>
                          </a:lnTo>
                          <a:lnTo>
                            <a:pt x="14" y="120"/>
                          </a:lnTo>
                          <a:lnTo>
                            <a:pt x="7" y="128"/>
                          </a:lnTo>
                          <a:lnTo>
                            <a:pt x="0" y="128"/>
                          </a:lnTo>
                          <a:lnTo>
                            <a:pt x="7" y="120"/>
                          </a:lnTo>
                          <a:lnTo>
                            <a:pt x="14" y="120"/>
                          </a:lnTo>
                          <a:lnTo>
                            <a:pt x="21" y="113"/>
                          </a:lnTo>
                          <a:lnTo>
                            <a:pt x="27" y="105"/>
                          </a:lnTo>
                          <a:lnTo>
                            <a:pt x="21" y="98"/>
                          </a:lnTo>
                          <a:lnTo>
                            <a:pt x="27" y="105"/>
                          </a:lnTo>
                          <a:lnTo>
                            <a:pt x="27" y="83"/>
                          </a:lnTo>
                          <a:lnTo>
                            <a:pt x="21" y="68"/>
                          </a:lnTo>
                          <a:lnTo>
                            <a:pt x="21" y="60"/>
                          </a:lnTo>
                          <a:lnTo>
                            <a:pt x="21" y="45"/>
                          </a:lnTo>
                          <a:lnTo>
                            <a:pt x="27" y="60"/>
                          </a:lnTo>
                          <a:lnTo>
                            <a:pt x="34" y="83"/>
                          </a:lnTo>
                          <a:lnTo>
                            <a:pt x="41" y="98"/>
                          </a:lnTo>
                          <a:lnTo>
                            <a:pt x="41" y="75"/>
                          </a:lnTo>
                          <a:lnTo>
                            <a:pt x="41" y="53"/>
                          </a:lnTo>
                          <a:lnTo>
                            <a:pt x="34" y="23"/>
                          </a:lnTo>
                          <a:lnTo>
                            <a:pt x="27" y="0"/>
                          </a:lnTo>
                        </a:path>
                      </a:pathLst>
                    </a:custGeom>
                    <a:solidFill>
                      <a:srgbClr val="DF3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78" name="Freeform 802">
                      <a:extLst>
                        <a:ext uri="{FF2B5EF4-FFF2-40B4-BE49-F238E27FC236}">
                          <a16:creationId xmlns:a16="http://schemas.microsoft.com/office/drawing/2014/main" id="{8AC77162-5194-A4E1-6A00-8177799F40DB}"/>
                        </a:ext>
                      </a:extLst>
                    </p:cNvPr>
                    <p:cNvSpPr>
                      <a:spLocks/>
                    </p:cNvSpPr>
                    <p:nvPr/>
                  </p:nvSpPr>
                  <p:spPr bwMode="auto">
                    <a:xfrm>
                      <a:off x="3085" y="3430"/>
                      <a:ext cx="49" cy="129"/>
                    </a:xfrm>
                    <a:custGeom>
                      <a:avLst/>
                      <a:gdLst>
                        <a:gd name="T0" fmla="*/ 27 w 49"/>
                        <a:gd name="T1" fmla="*/ 0 h 129"/>
                        <a:gd name="T2" fmla="*/ 41 w 49"/>
                        <a:gd name="T3" fmla="*/ 23 h 129"/>
                        <a:gd name="T4" fmla="*/ 41 w 49"/>
                        <a:gd name="T5" fmla="*/ 30 h 129"/>
                        <a:gd name="T6" fmla="*/ 48 w 49"/>
                        <a:gd name="T7" fmla="*/ 53 h 129"/>
                        <a:gd name="T8" fmla="*/ 48 w 49"/>
                        <a:gd name="T9" fmla="*/ 75 h 129"/>
                        <a:gd name="T10" fmla="*/ 48 w 49"/>
                        <a:gd name="T11" fmla="*/ 98 h 129"/>
                        <a:gd name="T12" fmla="*/ 48 w 49"/>
                        <a:gd name="T13" fmla="*/ 113 h 129"/>
                        <a:gd name="T14" fmla="*/ 34 w 49"/>
                        <a:gd name="T15" fmla="*/ 120 h 129"/>
                        <a:gd name="T16" fmla="*/ 27 w 49"/>
                        <a:gd name="T17" fmla="*/ 120 h 129"/>
                        <a:gd name="T18" fmla="*/ 21 w 49"/>
                        <a:gd name="T19" fmla="*/ 113 h 129"/>
                        <a:gd name="T20" fmla="*/ 21 w 49"/>
                        <a:gd name="T21" fmla="*/ 120 h 129"/>
                        <a:gd name="T22" fmla="*/ 14 w 49"/>
                        <a:gd name="T23" fmla="*/ 120 h 129"/>
                        <a:gd name="T24" fmla="*/ 7 w 49"/>
                        <a:gd name="T25" fmla="*/ 128 h 129"/>
                        <a:gd name="T26" fmla="*/ 0 w 49"/>
                        <a:gd name="T27" fmla="*/ 128 h 129"/>
                        <a:gd name="T28" fmla="*/ 7 w 49"/>
                        <a:gd name="T29" fmla="*/ 120 h 129"/>
                        <a:gd name="T30" fmla="*/ 14 w 49"/>
                        <a:gd name="T31" fmla="*/ 120 h 129"/>
                        <a:gd name="T32" fmla="*/ 21 w 49"/>
                        <a:gd name="T33" fmla="*/ 113 h 129"/>
                        <a:gd name="T34" fmla="*/ 27 w 49"/>
                        <a:gd name="T35" fmla="*/ 105 h 129"/>
                        <a:gd name="T36" fmla="*/ 21 w 49"/>
                        <a:gd name="T37" fmla="*/ 98 h 129"/>
                        <a:gd name="T38" fmla="*/ 27 w 49"/>
                        <a:gd name="T39" fmla="*/ 105 h 129"/>
                        <a:gd name="T40" fmla="*/ 27 w 49"/>
                        <a:gd name="T41" fmla="*/ 83 h 129"/>
                        <a:gd name="T42" fmla="*/ 21 w 49"/>
                        <a:gd name="T43" fmla="*/ 68 h 129"/>
                        <a:gd name="T44" fmla="*/ 21 w 49"/>
                        <a:gd name="T45" fmla="*/ 60 h 129"/>
                        <a:gd name="T46" fmla="*/ 21 w 49"/>
                        <a:gd name="T47" fmla="*/ 45 h 129"/>
                        <a:gd name="T48" fmla="*/ 27 w 49"/>
                        <a:gd name="T49" fmla="*/ 60 h 129"/>
                        <a:gd name="T50" fmla="*/ 34 w 49"/>
                        <a:gd name="T51" fmla="*/ 83 h 129"/>
                        <a:gd name="T52" fmla="*/ 41 w 49"/>
                        <a:gd name="T53" fmla="*/ 98 h 129"/>
                        <a:gd name="T54" fmla="*/ 41 w 49"/>
                        <a:gd name="T55" fmla="*/ 75 h 129"/>
                        <a:gd name="T56" fmla="*/ 41 w 49"/>
                        <a:gd name="T57" fmla="*/ 53 h 129"/>
                        <a:gd name="T58" fmla="*/ 34 w 49"/>
                        <a:gd name="T59" fmla="*/ 23 h 129"/>
                        <a:gd name="T60" fmla="*/ 27 w 49"/>
                        <a:gd name="T6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 h="129">
                          <a:moveTo>
                            <a:pt x="27" y="0"/>
                          </a:moveTo>
                          <a:lnTo>
                            <a:pt x="41" y="23"/>
                          </a:lnTo>
                          <a:lnTo>
                            <a:pt x="41" y="30"/>
                          </a:lnTo>
                          <a:lnTo>
                            <a:pt x="48" y="53"/>
                          </a:lnTo>
                          <a:lnTo>
                            <a:pt x="48" y="75"/>
                          </a:lnTo>
                          <a:lnTo>
                            <a:pt x="48" y="98"/>
                          </a:lnTo>
                          <a:lnTo>
                            <a:pt x="48" y="113"/>
                          </a:lnTo>
                          <a:lnTo>
                            <a:pt x="34" y="120"/>
                          </a:lnTo>
                          <a:lnTo>
                            <a:pt x="27" y="120"/>
                          </a:lnTo>
                          <a:lnTo>
                            <a:pt x="21" y="113"/>
                          </a:lnTo>
                          <a:lnTo>
                            <a:pt x="21" y="120"/>
                          </a:lnTo>
                          <a:lnTo>
                            <a:pt x="14" y="120"/>
                          </a:lnTo>
                          <a:lnTo>
                            <a:pt x="7" y="128"/>
                          </a:lnTo>
                          <a:lnTo>
                            <a:pt x="0" y="128"/>
                          </a:lnTo>
                          <a:lnTo>
                            <a:pt x="7" y="120"/>
                          </a:lnTo>
                          <a:lnTo>
                            <a:pt x="14" y="120"/>
                          </a:lnTo>
                          <a:lnTo>
                            <a:pt x="21" y="113"/>
                          </a:lnTo>
                          <a:lnTo>
                            <a:pt x="27" y="105"/>
                          </a:lnTo>
                          <a:lnTo>
                            <a:pt x="21" y="98"/>
                          </a:lnTo>
                          <a:lnTo>
                            <a:pt x="27" y="105"/>
                          </a:lnTo>
                          <a:lnTo>
                            <a:pt x="27" y="83"/>
                          </a:lnTo>
                          <a:lnTo>
                            <a:pt x="21" y="68"/>
                          </a:lnTo>
                          <a:lnTo>
                            <a:pt x="21" y="60"/>
                          </a:lnTo>
                          <a:lnTo>
                            <a:pt x="21" y="45"/>
                          </a:lnTo>
                          <a:lnTo>
                            <a:pt x="27" y="60"/>
                          </a:lnTo>
                          <a:lnTo>
                            <a:pt x="34" y="83"/>
                          </a:lnTo>
                          <a:lnTo>
                            <a:pt x="41" y="98"/>
                          </a:lnTo>
                          <a:lnTo>
                            <a:pt x="41" y="75"/>
                          </a:lnTo>
                          <a:lnTo>
                            <a:pt x="41" y="53"/>
                          </a:lnTo>
                          <a:lnTo>
                            <a:pt x="34" y="23"/>
                          </a:lnTo>
                          <a:lnTo>
                            <a:pt x="27" y="0"/>
                          </a:lnTo>
                        </a:path>
                      </a:pathLst>
                    </a:custGeom>
                    <a:solidFill>
                      <a:srgbClr val="DF3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6579" name="Freeform 803">
                    <a:extLst>
                      <a:ext uri="{FF2B5EF4-FFF2-40B4-BE49-F238E27FC236}">
                        <a16:creationId xmlns:a16="http://schemas.microsoft.com/office/drawing/2014/main" id="{4525CAB2-F148-6A24-C839-0D7EDE79D9FF}"/>
                      </a:ext>
                    </a:extLst>
                  </p:cNvPr>
                  <p:cNvSpPr>
                    <a:spLocks/>
                  </p:cNvSpPr>
                  <p:nvPr/>
                </p:nvSpPr>
                <p:spPr bwMode="auto">
                  <a:xfrm>
                    <a:off x="3221" y="3502"/>
                    <a:ext cx="137" cy="81"/>
                  </a:xfrm>
                  <a:custGeom>
                    <a:avLst/>
                    <a:gdLst>
                      <a:gd name="T0" fmla="*/ 0 w 137"/>
                      <a:gd name="T1" fmla="*/ 65 h 81"/>
                      <a:gd name="T2" fmla="*/ 53 w 137"/>
                      <a:gd name="T3" fmla="*/ 0 h 81"/>
                      <a:gd name="T4" fmla="*/ 136 w 137"/>
                      <a:gd name="T5" fmla="*/ 29 h 81"/>
                      <a:gd name="T6" fmla="*/ 106 w 137"/>
                      <a:gd name="T7" fmla="*/ 73 h 81"/>
                      <a:gd name="T8" fmla="*/ 83 w 137"/>
                      <a:gd name="T9" fmla="*/ 73 h 81"/>
                      <a:gd name="T10" fmla="*/ 60 w 137"/>
                      <a:gd name="T11" fmla="*/ 80 h 81"/>
                      <a:gd name="T12" fmla="*/ 8 w 137"/>
                      <a:gd name="T13" fmla="*/ 73 h 81"/>
                      <a:gd name="T14" fmla="*/ 0 w 137"/>
                      <a:gd name="T15" fmla="*/ 65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81">
                        <a:moveTo>
                          <a:pt x="0" y="65"/>
                        </a:moveTo>
                        <a:lnTo>
                          <a:pt x="53" y="0"/>
                        </a:lnTo>
                        <a:lnTo>
                          <a:pt x="136" y="29"/>
                        </a:lnTo>
                        <a:lnTo>
                          <a:pt x="106" y="73"/>
                        </a:lnTo>
                        <a:lnTo>
                          <a:pt x="83" y="73"/>
                        </a:lnTo>
                        <a:lnTo>
                          <a:pt x="60" y="80"/>
                        </a:lnTo>
                        <a:lnTo>
                          <a:pt x="8" y="73"/>
                        </a:lnTo>
                        <a:lnTo>
                          <a:pt x="0" y="65"/>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80" name="Freeform 804">
                    <a:extLst>
                      <a:ext uri="{FF2B5EF4-FFF2-40B4-BE49-F238E27FC236}">
                        <a16:creationId xmlns:a16="http://schemas.microsoft.com/office/drawing/2014/main" id="{09AA380B-AA08-01D6-9251-1330A04ADC91}"/>
                      </a:ext>
                    </a:extLst>
                  </p:cNvPr>
                  <p:cNvSpPr>
                    <a:spLocks/>
                  </p:cNvSpPr>
                  <p:nvPr/>
                </p:nvSpPr>
                <p:spPr bwMode="auto">
                  <a:xfrm>
                    <a:off x="3221" y="3502"/>
                    <a:ext cx="137" cy="81"/>
                  </a:xfrm>
                  <a:custGeom>
                    <a:avLst/>
                    <a:gdLst>
                      <a:gd name="T0" fmla="*/ 0 w 137"/>
                      <a:gd name="T1" fmla="*/ 65 h 81"/>
                      <a:gd name="T2" fmla="*/ 53 w 137"/>
                      <a:gd name="T3" fmla="*/ 0 h 81"/>
                      <a:gd name="T4" fmla="*/ 136 w 137"/>
                      <a:gd name="T5" fmla="*/ 29 h 81"/>
                      <a:gd name="T6" fmla="*/ 106 w 137"/>
                      <a:gd name="T7" fmla="*/ 73 h 81"/>
                      <a:gd name="T8" fmla="*/ 83 w 137"/>
                      <a:gd name="T9" fmla="*/ 73 h 81"/>
                      <a:gd name="T10" fmla="*/ 60 w 137"/>
                      <a:gd name="T11" fmla="*/ 80 h 81"/>
                      <a:gd name="T12" fmla="*/ 8 w 137"/>
                      <a:gd name="T13" fmla="*/ 73 h 81"/>
                      <a:gd name="T14" fmla="*/ 0 w 137"/>
                      <a:gd name="T15" fmla="*/ 65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81">
                        <a:moveTo>
                          <a:pt x="0" y="65"/>
                        </a:moveTo>
                        <a:lnTo>
                          <a:pt x="53" y="0"/>
                        </a:lnTo>
                        <a:lnTo>
                          <a:pt x="136" y="29"/>
                        </a:lnTo>
                        <a:lnTo>
                          <a:pt x="106" y="73"/>
                        </a:lnTo>
                        <a:lnTo>
                          <a:pt x="83" y="73"/>
                        </a:lnTo>
                        <a:lnTo>
                          <a:pt x="60" y="80"/>
                        </a:lnTo>
                        <a:lnTo>
                          <a:pt x="8" y="73"/>
                        </a:lnTo>
                        <a:lnTo>
                          <a:pt x="0" y="65"/>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81" name="Freeform 805">
                    <a:extLst>
                      <a:ext uri="{FF2B5EF4-FFF2-40B4-BE49-F238E27FC236}">
                        <a16:creationId xmlns:a16="http://schemas.microsoft.com/office/drawing/2014/main" id="{85145E0B-BA74-982F-AB60-8C56563F5AC7}"/>
                      </a:ext>
                    </a:extLst>
                  </p:cNvPr>
                  <p:cNvSpPr>
                    <a:spLocks/>
                  </p:cNvSpPr>
                  <p:nvPr/>
                </p:nvSpPr>
                <p:spPr bwMode="auto">
                  <a:xfrm>
                    <a:off x="3141" y="3558"/>
                    <a:ext cx="129" cy="41"/>
                  </a:xfrm>
                  <a:custGeom>
                    <a:avLst/>
                    <a:gdLst>
                      <a:gd name="T0" fmla="*/ 8 w 129"/>
                      <a:gd name="T1" fmla="*/ 7 h 41"/>
                      <a:gd name="T2" fmla="*/ 53 w 129"/>
                      <a:gd name="T3" fmla="*/ 0 h 41"/>
                      <a:gd name="T4" fmla="*/ 68 w 129"/>
                      <a:gd name="T5" fmla="*/ 0 h 41"/>
                      <a:gd name="T6" fmla="*/ 75 w 129"/>
                      <a:gd name="T7" fmla="*/ 0 h 41"/>
                      <a:gd name="T8" fmla="*/ 83 w 129"/>
                      <a:gd name="T9" fmla="*/ 0 h 41"/>
                      <a:gd name="T10" fmla="*/ 90 w 129"/>
                      <a:gd name="T11" fmla="*/ 0 h 41"/>
                      <a:gd name="T12" fmla="*/ 98 w 129"/>
                      <a:gd name="T13" fmla="*/ 0 h 41"/>
                      <a:gd name="T14" fmla="*/ 105 w 129"/>
                      <a:gd name="T15" fmla="*/ 0 h 41"/>
                      <a:gd name="T16" fmla="*/ 113 w 129"/>
                      <a:gd name="T17" fmla="*/ 0 h 41"/>
                      <a:gd name="T18" fmla="*/ 120 w 129"/>
                      <a:gd name="T19" fmla="*/ 0 h 41"/>
                      <a:gd name="T20" fmla="*/ 120 w 129"/>
                      <a:gd name="T21" fmla="*/ 7 h 41"/>
                      <a:gd name="T22" fmla="*/ 128 w 129"/>
                      <a:gd name="T23" fmla="*/ 7 h 41"/>
                      <a:gd name="T24" fmla="*/ 120 w 129"/>
                      <a:gd name="T25" fmla="*/ 7 h 41"/>
                      <a:gd name="T26" fmla="*/ 113 w 129"/>
                      <a:gd name="T27" fmla="*/ 7 h 41"/>
                      <a:gd name="T28" fmla="*/ 113 w 129"/>
                      <a:gd name="T29" fmla="*/ 13 h 41"/>
                      <a:gd name="T30" fmla="*/ 105 w 129"/>
                      <a:gd name="T31" fmla="*/ 13 h 41"/>
                      <a:gd name="T32" fmla="*/ 105 w 129"/>
                      <a:gd name="T33" fmla="*/ 20 h 41"/>
                      <a:gd name="T34" fmla="*/ 98 w 129"/>
                      <a:gd name="T35" fmla="*/ 27 h 41"/>
                      <a:gd name="T36" fmla="*/ 90 w 129"/>
                      <a:gd name="T37" fmla="*/ 27 h 41"/>
                      <a:gd name="T38" fmla="*/ 83 w 129"/>
                      <a:gd name="T39" fmla="*/ 27 h 41"/>
                      <a:gd name="T40" fmla="*/ 75 w 129"/>
                      <a:gd name="T41" fmla="*/ 27 h 41"/>
                      <a:gd name="T42" fmla="*/ 68 w 129"/>
                      <a:gd name="T43" fmla="*/ 27 h 41"/>
                      <a:gd name="T44" fmla="*/ 60 w 129"/>
                      <a:gd name="T45" fmla="*/ 27 h 41"/>
                      <a:gd name="T46" fmla="*/ 53 w 129"/>
                      <a:gd name="T47" fmla="*/ 27 h 41"/>
                      <a:gd name="T48" fmla="*/ 45 w 129"/>
                      <a:gd name="T49" fmla="*/ 27 h 41"/>
                      <a:gd name="T50" fmla="*/ 15 w 129"/>
                      <a:gd name="T51" fmla="*/ 40 h 41"/>
                      <a:gd name="T52" fmla="*/ 8 w 129"/>
                      <a:gd name="T53" fmla="*/ 40 h 41"/>
                      <a:gd name="T54" fmla="*/ 0 w 129"/>
                      <a:gd name="T55" fmla="*/ 33 h 41"/>
                      <a:gd name="T56" fmla="*/ 0 w 129"/>
                      <a:gd name="T57" fmla="*/ 27 h 41"/>
                      <a:gd name="T58" fmla="*/ 0 w 129"/>
                      <a:gd name="T59" fmla="*/ 20 h 41"/>
                      <a:gd name="T60" fmla="*/ 8 w 129"/>
                      <a:gd name="T61" fmla="*/ 13 h 41"/>
                      <a:gd name="T62" fmla="*/ 8 w 129"/>
                      <a:gd name="T63"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 h="41">
                        <a:moveTo>
                          <a:pt x="8" y="7"/>
                        </a:moveTo>
                        <a:lnTo>
                          <a:pt x="53" y="0"/>
                        </a:lnTo>
                        <a:lnTo>
                          <a:pt x="68" y="0"/>
                        </a:lnTo>
                        <a:lnTo>
                          <a:pt x="75" y="0"/>
                        </a:lnTo>
                        <a:lnTo>
                          <a:pt x="83" y="0"/>
                        </a:lnTo>
                        <a:lnTo>
                          <a:pt x="90" y="0"/>
                        </a:lnTo>
                        <a:lnTo>
                          <a:pt x="98" y="0"/>
                        </a:lnTo>
                        <a:lnTo>
                          <a:pt x="105" y="0"/>
                        </a:lnTo>
                        <a:lnTo>
                          <a:pt x="113" y="0"/>
                        </a:lnTo>
                        <a:lnTo>
                          <a:pt x="120" y="0"/>
                        </a:lnTo>
                        <a:lnTo>
                          <a:pt x="120" y="7"/>
                        </a:lnTo>
                        <a:lnTo>
                          <a:pt x="128" y="7"/>
                        </a:lnTo>
                        <a:lnTo>
                          <a:pt x="120" y="7"/>
                        </a:lnTo>
                        <a:lnTo>
                          <a:pt x="113" y="7"/>
                        </a:lnTo>
                        <a:lnTo>
                          <a:pt x="113" y="13"/>
                        </a:lnTo>
                        <a:lnTo>
                          <a:pt x="105" y="13"/>
                        </a:lnTo>
                        <a:lnTo>
                          <a:pt x="105" y="20"/>
                        </a:lnTo>
                        <a:lnTo>
                          <a:pt x="98" y="27"/>
                        </a:lnTo>
                        <a:lnTo>
                          <a:pt x="90" y="27"/>
                        </a:lnTo>
                        <a:lnTo>
                          <a:pt x="83" y="27"/>
                        </a:lnTo>
                        <a:lnTo>
                          <a:pt x="75" y="27"/>
                        </a:lnTo>
                        <a:lnTo>
                          <a:pt x="68" y="27"/>
                        </a:lnTo>
                        <a:lnTo>
                          <a:pt x="60" y="27"/>
                        </a:lnTo>
                        <a:lnTo>
                          <a:pt x="53" y="27"/>
                        </a:lnTo>
                        <a:lnTo>
                          <a:pt x="45" y="27"/>
                        </a:lnTo>
                        <a:lnTo>
                          <a:pt x="15" y="40"/>
                        </a:lnTo>
                        <a:lnTo>
                          <a:pt x="8" y="40"/>
                        </a:lnTo>
                        <a:lnTo>
                          <a:pt x="0" y="33"/>
                        </a:lnTo>
                        <a:lnTo>
                          <a:pt x="0" y="27"/>
                        </a:lnTo>
                        <a:lnTo>
                          <a:pt x="0" y="20"/>
                        </a:lnTo>
                        <a:lnTo>
                          <a:pt x="8" y="13"/>
                        </a:lnTo>
                        <a:lnTo>
                          <a:pt x="8" y="7"/>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82" name="Freeform 806">
                    <a:extLst>
                      <a:ext uri="{FF2B5EF4-FFF2-40B4-BE49-F238E27FC236}">
                        <a16:creationId xmlns:a16="http://schemas.microsoft.com/office/drawing/2014/main" id="{FBEDEEF6-A261-007E-9E4D-2C592A81B5AC}"/>
                      </a:ext>
                    </a:extLst>
                  </p:cNvPr>
                  <p:cNvSpPr>
                    <a:spLocks/>
                  </p:cNvSpPr>
                  <p:nvPr/>
                </p:nvSpPr>
                <p:spPr bwMode="auto">
                  <a:xfrm>
                    <a:off x="3141" y="3558"/>
                    <a:ext cx="129" cy="41"/>
                  </a:xfrm>
                  <a:custGeom>
                    <a:avLst/>
                    <a:gdLst>
                      <a:gd name="T0" fmla="*/ 8 w 129"/>
                      <a:gd name="T1" fmla="*/ 7 h 41"/>
                      <a:gd name="T2" fmla="*/ 53 w 129"/>
                      <a:gd name="T3" fmla="*/ 0 h 41"/>
                      <a:gd name="T4" fmla="*/ 68 w 129"/>
                      <a:gd name="T5" fmla="*/ 0 h 41"/>
                      <a:gd name="T6" fmla="*/ 75 w 129"/>
                      <a:gd name="T7" fmla="*/ 0 h 41"/>
                      <a:gd name="T8" fmla="*/ 83 w 129"/>
                      <a:gd name="T9" fmla="*/ 0 h 41"/>
                      <a:gd name="T10" fmla="*/ 90 w 129"/>
                      <a:gd name="T11" fmla="*/ 0 h 41"/>
                      <a:gd name="T12" fmla="*/ 98 w 129"/>
                      <a:gd name="T13" fmla="*/ 0 h 41"/>
                      <a:gd name="T14" fmla="*/ 105 w 129"/>
                      <a:gd name="T15" fmla="*/ 0 h 41"/>
                      <a:gd name="T16" fmla="*/ 113 w 129"/>
                      <a:gd name="T17" fmla="*/ 0 h 41"/>
                      <a:gd name="T18" fmla="*/ 120 w 129"/>
                      <a:gd name="T19" fmla="*/ 0 h 41"/>
                      <a:gd name="T20" fmla="*/ 120 w 129"/>
                      <a:gd name="T21" fmla="*/ 7 h 41"/>
                      <a:gd name="T22" fmla="*/ 128 w 129"/>
                      <a:gd name="T23" fmla="*/ 7 h 41"/>
                      <a:gd name="T24" fmla="*/ 120 w 129"/>
                      <a:gd name="T25" fmla="*/ 7 h 41"/>
                      <a:gd name="T26" fmla="*/ 113 w 129"/>
                      <a:gd name="T27" fmla="*/ 7 h 41"/>
                      <a:gd name="T28" fmla="*/ 113 w 129"/>
                      <a:gd name="T29" fmla="*/ 13 h 41"/>
                      <a:gd name="T30" fmla="*/ 105 w 129"/>
                      <a:gd name="T31" fmla="*/ 13 h 41"/>
                      <a:gd name="T32" fmla="*/ 105 w 129"/>
                      <a:gd name="T33" fmla="*/ 20 h 41"/>
                      <a:gd name="T34" fmla="*/ 98 w 129"/>
                      <a:gd name="T35" fmla="*/ 27 h 41"/>
                      <a:gd name="T36" fmla="*/ 90 w 129"/>
                      <a:gd name="T37" fmla="*/ 27 h 41"/>
                      <a:gd name="T38" fmla="*/ 83 w 129"/>
                      <a:gd name="T39" fmla="*/ 27 h 41"/>
                      <a:gd name="T40" fmla="*/ 75 w 129"/>
                      <a:gd name="T41" fmla="*/ 27 h 41"/>
                      <a:gd name="T42" fmla="*/ 68 w 129"/>
                      <a:gd name="T43" fmla="*/ 27 h 41"/>
                      <a:gd name="T44" fmla="*/ 60 w 129"/>
                      <a:gd name="T45" fmla="*/ 27 h 41"/>
                      <a:gd name="T46" fmla="*/ 53 w 129"/>
                      <a:gd name="T47" fmla="*/ 27 h 41"/>
                      <a:gd name="T48" fmla="*/ 45 w 129"/>
                      <a:gd name="T49" fmla="*/ 27 h 41"/>
                      <a:gd name="T50" fmla="*/ 15 w 129"/>
                      <a:gd name="T51" fmla="*/ 40 h 41"/>
                      <a:gd name="T52" fmla="*/ 8 w 129"/>
                      <a:gd name="T53" fmla="*/ 40 h 41"/>
                      <a:gd name="T54" fmla="*/ 0 w 129"/>
                      <a:gd name="T55" fmla="*/ 33 h 41"/>
                      <a:gd name="T56" fmla="*/ 0 w 129"/>
                      <a:gd name="T57" fmla="*/ 27 h 41"/>
                      <a:gd name="T58" fmla="*/ 0 w 129"/>
                      <a:gd name="T59" fmla="*/ 20 h 41"/>
                      <a:gd name="T60" fmla="*/ 8 w 129"/>
                      <a:gd name="T61" fmla="*/ 13 h 41"/>
                      <a:gd name="T62" fmla="*/ 8 w 129"/>
                      <a:gd name="T63"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 h="41">
                        <a:moveTo>
                          <a:pt x="8" y="7"/>
                        </a:moveTo>
                        <a:lnTo>
                          <a:pt x="53" y="0"/>
                        </a:lnTo>
                        <a:lnTo>
                          <a:pt x="68" y="0"/>
                        </a:lnTo>
                        <a:lnTo>
                          <a:pt x="75" y="0"/>
                        </a:lnTo>
                        <a:lnTo>
                          <a:pt x="83" y="0"/>
                        </a:lnTo>
                        <a:lnTo>
                          <a:pt x="90" y="0"/>
                        </a:lnTo>
                        <a:lnTo>
                          <a:pt x="98" y="0"/>
                        </a:lnTo>
                        <a:lnTo>
                          <a:pt x="105" y="0"/>
                        </a:lnTo>
                        <a:lnTo>
                          <a:pt x="113" y="0"/>
                        </a:lnTo>
                        <a:lnTo>
                          <a:pt x="120" y="0"/>
                        </a:lnTo>
                        <a:lnTo>
                          <a:pt x="120" y="7"/>
                        </a:lnTo>
                        <a:lnTo>
                          <a:pt x="128" y="7"/>
                        </a:lnTo>
                        <a:lnTo>
                          <a:pt x="120" y="7"/>
                        </a:lnTo>
                        <a:lnTo>
                          <a:pt x="113" y="7"/>
                        </a:lnTo>
                        <a:lnTo>
                          <a:pt x="113" y="13"/>
                        </a:lnTo>
                        <a:lnTo>
                          <a:pt x="105" y="13"/>
                        </a:lnTo>
                        <a:lnTo>
                          <a:pt x="105" y="20"/>
                        </a:lnTo>
                        <a:lnTo>
                          <a:pt x="98" y="27"/>
                        </a:lnTo>
                        <a:lnTo>
                          <a:pt x="90" y="27"/>
                        </a:lnTo>
                        <a:lnTo>
                          <a:pt x="83" y="27"/>
                        </a:lnTo>
                        <a:lnTo>
                          <a:pt x="75" y="27"/>
                        </a:lnTo>
                        <a:lnTo>
                          <a:pt x="68" y="27"/>
                        </a:lnTo>
                        <a:lnTo>
                          <a:pt x="60" y="27"/>
                        </a:lnTo>
                        <a:lnTo>
                          <a:pt x="53" y="27"/>
                        </a:lnTo>
                        <a:lnTo>
                          <a:pt x="45" y="27"/>
                        </a:lnTo>
                        <a:lnTo>
                          <a:pt x="15" y="40"/>
                        </a:lnTo>
                        <a:lnTo>
                          <a:pt x="8" y="40"/>
                        </a:lnTo>
                        <a:lnTo>
                          <a:pt x="0" y="33"/>
                        </a:lnTo>
                        <a:lnTo>
                          <a:pt x="0" y="27"/>
                        </a:lnTo>
                        <a:lnTo>
                          <a:pt x="0" y="20"/>
                        </a:lnTo>
                        <a:lnTo>
                          <a:pt x="8" y="13"/>
                        </a:lnTo>
                        <a:lnTo>
                          <a:pt x="8" y="7"/>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583" name="Group 807">
                    <a:extLst>
                      <a:ext uri="{FF2B5EF4-FFF2-40B4-BE49-F238E27FC236}">
                        <a16:creationId xmlns:a16="http://schemas.microsoft.com/office/drawing/2014/main" id="{5C1BEC58-B658-7238-3F3C-215656C775F9}"/>
                      </a:ext>
                    </a:extLst>
                  </p:cNvPr>
                  <p:cNvGrpSpPr>
                    <a:grpSpLocks/>
                  </p:cNvGrpSpPr>
                  <p:nvPr/>
                </p:nvGrpSpPr>
                <p:grpSpPr bwMode="auto">
                  <a:xfrm>
                    <a:off x="3117" y="3278"/>
                    <a:ext cx="144" cy="185"/>
                    <a:chOff x="3117" y="3278"/>
                    <a:chExt cx="144" cy="185"/>
                  </a:xfrm>
                </p:grpSpPr>
                <p:grpSp>
                  <p:nvGrpSpPr>
                    <p:cNvPr id="76584" name="Group 808">
                      <a:extLst>
                        <a:ext uri="{FF2B5EF4-FFF2-40B4-BE49-F238E27FC236}">
                          <a16:creationId xmlns:a16="http://schemas.microsoft.com/office/drawing/2014/main" id="{D65EA5DB-BDFD-A9F8-0EC8-FD8801846008}"/>
                        </a:ext>
                      </a:extLst>
                    </p:cNvPr>
                    <p:cNvGrpSpPr>
                      <a:grpSpLocks/>
                    </p:cNvGrpSpPr>
                    <p:nvPr/>
                  </p:nvGrpSpPr>
                  <p:grpSpPr bwMode="auto">
                    <a:xfrm>
                      <a:off x="3245" y="3334"/>
                      <a:ext cx="16" cy="24"/>
                      <a:chOff x="3245" y="3334"/>
                      <a:chExt cx="16" cy="24"/>
                    </a:xfrm>
                  </p:grpSpPr>
                  <p:sp>
                    <p:nvSpPr>
                      <p:cNvPr id="76585" name="Oval 809">
                        <a:extLst>
                          <a:ext uri="{FF2B5EF4-FFF2-40B4-BE49-F238E27FC236}">
                            <a16:creationId xmlns:a16="http://schemas.microsoft.com/office/drawing/2014/main" id="{6CB9AE63-F951-E565-FA8A-D9C1A9DA4163}"/>
                          </a:ext>
                        </a:extLst>
                      </p:cNvPr>
                      <p:cNvSpPr>
                        <a:spLocks noChangeArrowheads="1"/>
                      </p:cNvSpPr>
                      <p:nvPr/>
                    </p:nvSpPr>
                    <p:spPr bwMode="auto">
                      <a:xfrm>
                        <a:off x="3245" y="3334"/>
                        <a:ext cx="16" cy="24"/>
                      </a:xfrm>
                      <a:prstGeom prst="ellipse">
                        <a:avLst/>
                      </a:prstGeom>
                      <a:solidFill>
                        <a:srgbClr val="7F3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586" name="Oval 810">
                        <a:extLst>
                          <a:ext uri="{FF2B5EF4-FFF2-40B4-BE49-F238E27FC236}">
                            <a16:creationId xmlns:a16="http://schemas.microsoft.com/office/drawing/2014/main" id="{5B7A78CD-1300-EDE1-FBCF-B9872A51DB28}"/>
                          </a:ext>
                        </a:extLst>
                      </p:cNvPr>
                      <p:cNvSpPr>
                        <a:spLocks noChangeArrowheads="1"/>
                      </p:cNvSpPr>
                      <p:nvPr/>
                    </p:nvSpPr>
                    <p:spPr bwMode="auto">
                      <a:xfrm>
                        <a:off x="3245" y="3334"/>
                        <a:ext cx="16" cy="24"/>
                      </a:xfrm>
                      <a:prstGeom prst="ellipse">
                        <a:avLst/>
                      </a:prstGeom>
                      <a:solidFill>
                        <a:srgbClr val="FFDFB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6587" name="Group 811">
                      <a:extLst>
                        <a:ext uri="{FF2B5EF4-FFF2-40B4-BE49-F238E27FC236}">
                          <a16:creationId xmlns:a16="http://schemas.microsoft.com/office/drawing/2014/main" id="{1B07C400-CBB2-DE24-19DF-D9EAE0DB47FF}"/>
                        </a:ext>
                      </a:extLst>
                    </p:cNvPr>
                    <p:cNvGrpSpPr>
                      <a:grpSpLocks/>
                    </p:cNvGrpSpPr>
                    <p:nvPr/>
                  </p:nvGrpSpPr>
                  <p:grpSpPr bwMode="auto">
                    <a:xfrm>
                      <a:off x="3117" y="3278"/>
                      <a:ext cx="137" cy="185"/>
                      <a:chOff x="3117" y="3278"/>
                      <a:chExt cx="137" cy="185"/>
                    </a:xfrm>
                  </p:grpSpPr>
                  <p:grpSp>
                    <p:nvGrpSpPr>
                      <p:cNvPr id="76588" name="Group 812">
                        <a:extLst>
                          <a:ext uri="{FF2B5EF4-FFF2-40B4-BE49-F238E27FC236}">
                            <a16:creationId xmlns:a16="http://schemas.microsoft.com/office/drawing/2014/main" id="{523CF89F-DC3F-24D3-8336-61BFA667E6A4}"/>
                          </a:ext>
                        </a:extLst>
                      </p:cNvPr>
                      <p:cNvGrpSpPr>
                        <a:grpSpLocks/>
                      </p:cNvGrpSpPr>
                      <p:nvPr/>
                    </p:nvGrpSpPr>
                    <p:grpSpPr bwMode="auto">
                      <a:xfrm>
                        <a:off x="3149" y="3294"/>
                        <a:ext cx="105" cy="169"/>
                        <a:chOff x="3149" y="3294"/>
                        <a:chExt cx="105" cy="169"/>
                      </a:xfrm>
                    </p:grpSpPr>
                    <p:sp>
                      <p:nvSpPr>
                        <p:cNvPr id="76589" name="Freeform 813">
                          <a:extLst>
                            <a:ext uri="{FF2B5EF4-FFF2-40B4-BE49-F238E27FC236}">
                              <a16:creationId xmlns:a16="http://schemas.microsoft.com/office/drawing/2014/main" id="{C47B8FD7-66E4-EAD0-66D6-02727BA286BB}"/>
                            </a:ext>
                          </a:extLst>
                        </p:cNvPr>
                        <p:cNvSpPr>
                          <a:spLocks/>
                        </p:cNvSpPr>
                        <p:nvPr/>
                      </p:nvSpPr>
                      <p:spPr bwMode="auto">
                        <a:xfrm>
                          <a:off x="3149" y="3294"/>
                          <a:ext cx="105" cy="169"/>
                        </a:xfrm>
                        <a:custGeom>
                          <a:avLst/>
                          <a:gdLst>
                            <a:gd name="T0" fmla="*/ 67 w 105"/>
                            <a:gd name="T1" fmla="*/ 0 h 169"/>
                            <a:gd name="T2" fmla="*/ 74 w 105"/>
                            <a:gd name="T3" fmla="*/ 8 h 169"/>
                            <a:gd name="T4" fmla="*/ 82 w 105"/>
                            <a:gd name="T5" fmla="*/ 8 h 169"/>
                            <a:gd name="T6" fmla="*/ 89 w 105"/>
                            <a:gd name="T7" fmla="*/ 15 h 169"/>
                            <a:gd name="T8" fmla="*/ 89 w 105"/>
                            <a:gd name="T9" fmla="*/ 23 h 169"/>
                            <a:gd name="T10" fmla="*/ 89 w 105"/>
                            <a:gd name="T11" fmla="*/ 31 h 169"/>
                            <a:gd name="T12" fmla="*/ 89 w 105"/>
                            <a:gd name="T13" fmla="*/ 38 h 169"/>
                            <a:gd name="T14" fmla="*/ 97 w 105"/>
                            <a:gd name="T15" fmla="*/ 46 h 169"/>
                            <a:gd name="T16" fmla="*/ 89 w 105"/>
                            <a:gd name="T17" fmla="*/ 46 h 169"/>
                            <a:gd name="T18" fmla="*/ 89 w 105"/>
                            <a:gd name="T19" fmla="*/ 53 h 169"/>
                            <a:gd name="T20" fmla="*/ 97 w 105"/>
                            <a:gd name="T21" fmla="*/ 61 h 169"/>
                            <a:gd name="T22" fmla="*/ 97 w 105"/>
                            <a:gd name="T23" fmla="*/ 69 h 169"/>
                            <a:gd name="T24" fmla="*/ 104 w 105"/>
                            <a:gd name="T25" fmla="*/ 69 h 169"/>
                            <a:gd name="T26" fmla="*/ 104 w 105"/>
                            <a:gd name="T27" fmla="*/ 76 h 169"/>
                            <a:gd name="T28" fmla="*/ 97 w 105"/>
                            <a:gd name="T29" fmla="*/ 76 h 169"/>
                            <a:gd name="T30" fmla="*/ 97 w 105"/>
                            <a:gd name="T31" fmla="*/ 84 h 169"/>
                            <a:gd name="T32" fmla="*/ 89 w 105"/>
                            <a:gd name="T33" fmla="*/ 84 h 169"/>
                            <a:gd name="T34" fmla="*/ 89 w 105"/>
                            <a:gd name="T35" fmla="*/ 92 h 169"/>
                            <a:gd name="T36" fmla="*/ 97 w 105"/>
                            <a:gd name="T37" fmla="*/ 92 h 169"/>
                            <a:gd name="T38" fmla="*/ 97 w 105"/>
                            <a:gd name="T39" fmla="*/ 99 h 169"/>
                            <a:gd name="T40" fmla="*/ 97 w 105"/>
                            <a:gd name="T41" fmla="*/ 107 h 169"/>
                            <a:gd name="T42" fmla="*/ 89 w 105"/>
                            <a:gd name="T43" fmla="*/ 115 h 169"/>
                            <a:gd name="T44" fmla="*/ 82 w 105"/>
                            <a:gd name="T45" fmla="*/ 115 h 169"/>
                            <a:gd name="T46" fmla="*/ 74 w 105"/>
                            <a:gd name="T47" fmla="*/ 115 h 169"/>
                            <a:gd name="T48" fmla="*/ 67 w 105"/>
                            <a:gd name="T49" fmla="*/ 115 h 169"/>
                            <a:gd name="T50" fmla="*/ 67 w 105"/>
                            <a:gd name="T51" fmla="*/ 122 h 169"/>
                            <a:gd name="T52" fmla="*/ 59 w 105"/>
                            <a:gd name="T53" fmla="*/ 130 h 169"/>
                            <a:gd name="T54" fmla="*/ 67 w 105"/>
                            <a:gd name="T55" fmla="*/ 160 h 169"/>
                            <a:gd name="T56" fmla="*/ 59 w 105"/>
                            <a:gd name="T57" fmla="*/ 168 h 169"/>
                            <a:gd name="T58" fmla="*/ 45 w 105"/>
                            <a:gd name="T59" fmla="*/ 168 h 169"/>
                            <a:gd name="T60" fmla="*/ 37 w 105"/>
                            <a:gd name="T61" fmla="*/ 168 h 169"/>
                            <a:gd name="T62" fmla="*/ 30 w 105"/>
                            <a:gd name="T63" fmla="*/ 168 h 169"/>
                            <a:gd name="T64" fmla="*/ 15 w 105"/>
                            <a:gd name="T65" fmla="*/ 122 h 169"/>
                            <a:gd name="T66" fmla="*/ 15 w 105"/>
                            <a:gd name="T67" fmla="*/ 99 h 169"/>
                            <a:gd name="T68" fmla="*/ 15 w 105"/>
                            <a:gd name="T69" fmla="*/ 92 h 169"/>
                            <a:gd name="T70" fmla="*/ 7 w 105"/>
                            <a:gd name="T71" fmla="*/ 84 h 169"/>
                            <a:gd name="T72" fmla="*/ 7 w 105"/>
                            <a:gd name="T73" fmla="*/ 76 h 169"/>
                            <a:gd name="T74" fmla="*/ 0 w 105"/>
                            <a:gd name="T75" fmla="*/ 69 h 169"/>
                            <a:gd name="T76" fmla="*/ 0 w 105"/>
                            <a:gd name="T77" fmla="*/ 61 h 169"/>
                            <a:gd name="T78" fmla="*/ 0 w 105"/>
                            <a:gd name="T79" fmla="*/ 53 h 169"/>
                            <a:gd name="T80" fmla="*/ 0 w 105"/>
                            <a:gd name="T81" fmla="*/ 38 h 169"/>
                            <a:gd name="T82" fmla="*/ 7 w 105"/>
                            <a:gd name="T83" fmla="*/ 31 h 169"/>
                            <a:gd name="T84" fmla="*/ 7 w 105"/>
                            <a:gd name="T85" fmla="*/ 23 h 169"/>
                            <a:gd name="T86" fmla="*/ 15 w 105"/>
                            <a:gd name="T87" fmla="*/ 15 h 169"/>
                            <a:gd name="T88" fmla="*/ 15 w 105"/>
                            <a:gd name="T89" fmla="*/ 8 h 169"/>
                            <a:gd name="T90" fmla="*/ 22 w 105"/>
                            <a:gd name="T91" fmla="*/ 0 h 169"/>
                            <a:gd name="T92" fmla="*/ 30 w 105"/>
                            <a:gd name="T93" fmla="*/ 0 h 169"/>
                            <a:gd name="T94" fmla="*/ 37 w 105"/>
                            <a:gd name="T95" fmla="*/ 0 h 169"/>
                            <a:gd name="T96" fmla="*/ 45 w 105"/>
                            <a:gd name="T97" fmla="*/ 0 h 169"/>
                            <a:gd name="T98" fmla="*/ 59 w 105"/>
                            <a:gd name="T99" fmla="*/ 0 h 169"/>
                            <a:gd name="T100" fmla="*/ 67 w 105"/>
                            <a:gd name="T10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5" h="169">
                              <a:moveTo>
                                <a:pt x="67" y="0"/>
                              </a:moveTo>
                              <a:lnTo>
                                <a:pt x="74" y="8"/>
                              </a:lnTo>
                              <a:lnTo>
                                <a:pt x="82" y="8"/>
                              </a:lnTo>
                              <a:lnTo>
                                <a:pt x="89" y="15"/>
                              </a:lnTo>
                              <a:lnTo>
                                <a:pt x="89" y="23"/>
                              </a:lnTo>
                              <a:lnTo>
                                <a:pt x="89" y="31"/>
                              </a:lnTo>
                              <a:lnTo>
                                <a:pt x="89" y="38"/>
                              </a:lnTo>
                              <a:lnTo>
                                <a:pt x="97" y="46"/>
                              </a:lnTo>
                              <a:lnTo>
                                <a:pt x="89" y="46"/>
                              </a:lnTo>
                              <a:lnTo>
                                <a:pt x="89" y="53"/>
                              </a:lnTo>
                              <a:lnTo>
                                <a:pt x="97" y="61"/>
                              </a:lnTo>
                              <a:lnTo>
                                <a:pt x="97" y="69"/>
                              </a:lnTo>
                              <a:lnTo>
                                <a:pt x="104" y="69"/>
                              </a:lnTo>
                              <a:lnTo>
                                <a:pt x="104" y="76"/>
                              </a:lnTo>
                              <a:lnTo>
                                <a:pt x="97" y="76"/>
                              </a:lnTo>
                              <a:lnTo>
                                <a:pt x="97" y="84"/>
                              </a:lnTo>
                              <a:lnTo>
                                <a:pt x="89" y="84"/>
                              </a:lnTo>
                              <a:lnTo>
                                <a:pt x="89" y="92"/>
                              </a:lnTo>
                              <a:lnTo>
                                <a:pt x="97" y="92"/>
                              </a:lnTo>
                              <a:lnTo>
                                <a:pt x="97" y="99"/>
                              </a:lnTo>
                              <a:lnTo>
                                <a:pt x="97" y="107"/>
                              </a:lnTo>
                              <a:lnTo>
                                <a:pt x="89" y="115"/>
                              </a:lnTo>
                              <a:lnTo>
                                <a:pt x="82" y="115"/>
                              </a:lnTo>
                              <a:lnTo>
                                <a:pt x="74" y="115"/>
                              </a:lnTo>
                              <a:lnTo>
                                <a:pt x="67" y="115"/>
                              </a:lnTo>
                              <a:lnTo>
                                <a:pt x="67" y="122"/>
                              </a:lnTo>
                              <a:lnTo>
                                <a:pt x="59" y="130"/>
                              </a:lnTo>
                              <a:lnTo>
                                <a:pt x="67" y="160"/>
                              </a:lnTo>
                              <a:lnTo>
                                <a:pt x="59" y="168"/>
                              </a:lnTo>
                              <a:lnTo>
                                <a:pt x="45" y="168"/>
                              </a:lnTo>
                              <a:lnTo>
                                <a:pt x="37" y="168"/>
                              </a:lnTo>
                              <a:lnTo>
                                <a:pt x="30" y="168"/>
                              </a:lnTo>
                              <a:lnTo>
                                <a:pt x="15" y="122"/>
                              </a:lnTo>
                              <a:lnTo>
                                <a:pt x="15" y="99"/>
                              </a:lnTo>
                              <a:lnTo>
                                <a:pt x="15" y="92"/>
                              </a:lnTo>
                              <a:lnTo>
                                <a:pt x="7" y="84"/>
                              </a:lnTo>
                              <a:lnTo>
                                <a:pt x="7" y="76"/>
                              </a:lnTo>
                              <a:lnTo>
                                <a:pt x="0" y="69"/>
                              </a:lnTo>
                              <a:lnTo>
                                <a:pt x="0" y="61"/>
                              </a:lnTo>
                              <a:lnTo>
                                <a:pt x="0" y="53"/>
                              </a:lnTo>
                              <a:lnTo>
                                <a:pt x="0" y="38"/>
                              </a:lnTo>
                              <a:lnTo>
                                <a:pt x="7" y="31"/>
                              </a:lnTo>
                              <a:lnTo>
                                <a:pt x="7" y="23"/>
                              </a:lnTo>
                              <a:lnTo>
                                <a:pt x="15" y="15"/>
                              </a:lnTo>
                              <a:lnTo>
                                <a:pt x="15" y="8"/>
                              </a:lnTo>
                              <a:lnTo>
                                <a:pt x="22" y="0"/>
                              </a:lnTo>
                              <a:lnTo>
                                <a:pt x="30" y="0"/>
                              </a:lnTo>
                              <a:lnTo>
                                <a:pt x="37" y="0"/>
                              </a:lnTo>
                              <a:lnTo>
                                <a:pt x="45" y="0"/>
                              </a:lnTo>
                              <a:lnTo>
                                <a:pt x="59" y="0"/>
                              </a:lnTo>
                              <a:lnTo>
                                <a:pt x="67" y="0"/>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90" name="Freeform 814">
                          <a:extLst>
                            <a:ext uri="{FF2B5EF4-FFF2-40B4-BE49-F238E27FC236}">
                              <a16:creationId xmlns:a16="http://schemas.microsoft.com/office/drawing/2014/main" id="{8E627C28-C2E7-49D2-38E2-B07BA0934E9E}"/>
                            </a:ext>
                          </a:extLst>
                        </p:cNvPr>
                        <p:cNvSpPr>
                          <a:spLocks/>
                        </p:cNvSpPr>
                        <p:nvPr/>
                      </p:nvSpPr>
                      <p:spPr bwMode="auto">
                        <a:xfrm>
                          <a:off x="3149" y="3294"/>
                          <a:ext cx="105" cy="169"/>
                        </a:xfrm>
                        <a:custGeom>
                          <a:avLst/>
                          <a:gdLst>
                            <a:gd name="T0" fmla="*/ 67 w 105"/>
                            <a:gd name="T1" fmla="*/ 0 h 169"/>
                            <a:gd name="T2" fmla="*/ 74 w 105"/>
                            <a:gd name="T3" fmla="*/ 8 h 169"/>
                            <a:gd name="T4" fmla="*/ 82 w 105"/>
                            <a:gd name="T5" fmla="*/ 8 h 169"/>
                            <a:gd name="T6" fmla="*/ 89 w 105"/>
                            <a:gd name="T7" fmla="*/ 15 h 169"/>
                            <a:gd name="T8" fmla="*/ 89 w 105"/>
                            <a:gd name="T9" fmla="*/ 23 h 169"/>
                            <a:gd name="T10" fmla="*/ 89 w 105"/>
                            <a:gd name="T11" fmla="*/ 31 h 169"/>
                            <a:gd name="T12" fmla="*/ 89 w 105"/>
                            <a:gd name="T13" fmla="*/ 38 h 169"/>
                            <a:gd name="T14" fmla="*/ 97 w 105"/>
                            <a:gd name="T15" fmla="*/ 46 h 169"/>
                            <a:gd name="T16" fmla="*/ 89 w 105"/>
                            <a:gd name="T17" fmla="*/ 46 h 169"/>
                            <a:gd name="T18" fmla="*/ 89 w 105"/>
                            <a:gd name="T19" fmla="*/ 53 h 169"/>
                            <a:gd name="T20" fmla="*/ 97 w 105"/>
                            <a:gd name="T21" fmla="*/ 61 h 169"/>
                            <a:gd name="T22" fmla="*/ 97 w 105"/>
                            <a:gd name="T23" fmla="*/ 69 h 169"/>
                            <a:gd name="T24" fmla="*/ 104 w 105"/>
                            <a:gd name="T25" fmla="*/ 69 h 169"/>
                            <a:gd name="T26" fmla="*/ 104 w 105"/>
                            <a:gd name="T27" fmla="*/ 76 h 169"/>
                            <a:gd name="T28" fmla="*/ 97 w 105"/>
                            <a:gd name="T29" fmla="*/ 76 h 169"/>
                            <a:gd name="T30" fmla="*/ 97 w 105"/>
                            <a:gd name="T31" fmla="*/ 84 h 169"/>
                            <a:gd name="T32" fmla="*/ 89 w 105"/>
                            <a:gd name="T33" fmla="*/ 84 h 169"/>
                            <a:gd name="T34" fmla="*/ 89 w 105"/>
                            <a:gd name="T35" fmla="*/ 92 h 169"/>
                            <a:gd name="T36" fmla="*/ 97 w 105"/>
                            <a:gd name="T37" fmla="*/ 92 h 169"/>
                            <a:gd name="T38" fmla="*/ 97 w 105"/>
                            <a:gd name="T39" fmla="*/ 99 h 169"/>
                            <a:gd name="T40" fmla="*/ 97 w 105"/>
                            <a:gd name="T41" fmla="*/ 107 h 169"/>
                            <a:gd name="T42" fmla="*/ 89 w 105"/>
                            <a:gd name="T43" fmla="*/ 115 h 169"/>
                            <a:gd name="T44" fmla="*/ 82 w 105"/>
                            <a:gd name="T45" fmla="*/ 115 h 169"/>
                            <a:gd name="T46" fmla="*/ 74 w 105"/>
                            <a:gd name="T47" fmla="*/ 115 h 169"/>
                            <a:gd name="T48" fmla="*/ 67 w 105"/>
                            <a:gd name="T49" fmla="*/ 115 h 169"/>
                            <a:gd name="T50" fmla="*/ 67 w 105"/>
                            <a:gd name="T51" fmla="*/ 122 h 169"/>
                            <a:gd name="T52" fmla="*/ 59 w 105"/>
                            <a:gd name="T53" fmla="*/ 130 h 169"/>
                            <a:gd name="T54" fmla="*/ 67 w 105"/>
                            <a:gd name="T55" fmla="*/ 160 h 169"/>
                            <a:gd name="T56" fmla="*/ 59 w 105"/>
                            <a:gd name="T57" fmla="*/ 168 h 169"/>
                            <a:gd name="T58" fmla="*/ 45 w 105"/>
                            <a:gd name="T59" fmla="*/ 168 h 169"/>
                            <a:gd name="T60" fmla="*/ 37 w 105"/>
                            <a:gd name="T61" fmla="*/ 168 h 169"/>
                            <a:gd name="T62" fmla="*/ 30 w 105"/>
                            <a:gd name="T63" fmla="*/ 168 h 169"/>
                            <a:gd name="T64" fmla="*/ 15 w 105"/>
                            <a:gd name="T65" fmla="*/ 122 h 169"/>
                            <a:gd name="T66" fmla="*/ 15 w 105"/>
                            <a:gd name="T67" fmla="*/ 99 h 169"/>
                            <a:gd name="T68" fmla="*/ 15 w 105"/>
                            <a:gd name="T69" fmla="*/ 92 h 169"/>
                            <a:gd name="T70" fmla="*/ 7 w 105"/>
                            <a:gd name="T71" fmla="*/ 84 h 169"/>
                            <a:gd name="T72" fmla="*/ 7 w 105"/>
                            <a:gd name="T73" fmla="*/ 76 h 169"/>
                            <a:gd name="T74" fmla="*/ 0 w 105"/>
                            <a:gd name="T75" fmla="*/ 69 h 169"/>
                            <a:gd name="T76" fmla="*/ 0 w 105"/>
                            <a:gd name="T77" fmla="*/ 61 h 169"/>
                            <a:gd name="T78" fmla="*/ 0 w 105"/>
                            <a:gd name="T79" fmla="*/ 53 h 169"/>
                            <a:gd name="T80" fmla="*/ 0 w 105"/>
                            <a:gd name="T81" fmla="*/ 38 h 169"/>
                            <a:gd name="T82" fmla="*/ 7 w 105"/>
                            <a:gd name="T83" fmla="*/ 31 h 169"/>
                            <a:gd name="T84" fmla="*/ 7 w 105"/>
                            <a:gd name="T85" fmla="*/ 23 h 169"/>
                            <a:gd name="T86" fmla="*/ 15 w 105"/>
                            <a:gd name="T87" fmla="*/ 15 h 169"/>
                            <a:gd name="T88" fmla="*/ 15 w 105"/>
                            <a:gd name="T89" fmla="*/ 8 h 169"/>
                            <a:gd name="T90" fmla="*/ 22 w 105"/>
                            <a:gd name="T91" fmla="*/ 0 h 169"/>
                            <a:gd name="T92" fmla="*/ 30 w 105"/>
                            <a:gd name="T93" fmla="*/ 0 h 169"/>
                            <a:gd name="T94" fmla="*/ 37 w 105"/>
                            <a:gd name="T95" fmla="*/ 0 h 169"/>
                            <a:gd name="T96" fmla="*/ 45 w 105"/>
                            <a:gd name="T97" fmla="*/ 0 h 169"/>
                            <a:gd name="T98" fmla="*/ 59 w 105"/>
                            <a:gd name="T99" fmla="*/ 0 h 169"/>
                            <a:gd name="T100" fmla="*/ 67 w 105"/>
                            <a:gd name="T10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5" h="169">
                              <a:moveTo>
                                <a:pt x="67" y="0"/>
                              </a:moveTo>
                              <a:lnTo>
                                <a:pt x="74" y="8"/>
                              </a:lnTo>
                              <a:lnTo>
                                <a:pt x="82" y="8"/>
                              </a:lnTo>
                              <a:lnTo>
                                <a:pt x="89" y="15"/>
                              </a:lnTo>
                              <a:lnTo>
                                <a:pt x="89" y="23"/>
                              </a:lnTo>
                              <a:lnTo>
                                <a:pt x="89" y="31"/>
                              </a:lnTo>
                              <a:lnTo>
                                <a:pt x="89" y="38"/>
                              </a:lnTo>
                              <a:lnTo>
                                <a:pt x="97" y="46"/>
                              </a:lnTo>
                              <a:lnTo>
                                <a:pt x="89" y="46"/>
                              </a:lnTo>
                              <a:lnTo>
                                <a:pt x="89" y="53"/>
                              </a:lnTo>
                              <a:lnTo>
                                <a:pt x="97" y="61"/>
                              </a:lnTo>
                              <a:lnTo>
                                <a:pt x="97" y="69"/>
                              </a:lnTo>
                              <a:lnTo>
                                <a:pt x="104" y="69"/>
                              </a:lnTo>
                              <a:lnTo>
                                <a:pt x="104" y="76"/>
                              </a:lnTo>
                              <a:lnTo>
                                <a:pt x="97" y="76"/>
                              </a:lnTo>
                              <a:lnTo>
                                <a:pt x="97" y="84"/>
                              </a:lnTo>
                              <a:lnTo>
                                <a:pt x="89" y="84"/>
                              </a:lnTo>
                              <a:lnTo>
                                <a:pt x="89" y="92"/>
                              </a:lnTo>
                              <a:lnTo>
                                <a:pt x="97" y="92"/>
                              </a:lnTo>
                              <a:lnTo>
                                <a:pt x="97" y="99"/>
                              </a:lnTo>
                              <a:lnTo>
                                <a:pt x="97" y="107"/>
                              </a:lnTo>
                              <a:lnTo>
                                <a:pt x="89" y="115"/>
                              </a:lnTo>
                              <a:lnTo>
                                <a:pt x="82" y="115"/>
                              </a:lnTo>
                              <a:lnTo>
                                <a:pt x="74" y="115"/>
                              </a:lnTo>
                              <a:lnTo>
                                <a:pt x="67" y="115"/>
                              </a:lnTo>
                              <a:lnTo>
                                <a:pt x="67" y="122"/>
                              </a:lnTo>
                              <a:lnTo>
                                <a:pt x="59" y="130"/>
                              </a:lnTo>
                              <a:lnTo>
                                <a:pt x="67" y="160"/>
                              </a:lnTo>
                              <a:lnTo>
                                <a:pt x="59" y="168"/>
                              </a:lnTo>
                              <a:lnTo>
                                <a:pt x="45" y="168"/>
                              </a:lnTo>
                              <a:lnTo>
                                <a:pt x="37" y="168"/>
                              </a:lnTo>
                              <a:lnTo>
                                <a:pt x="30" y="168"/>
                              </a:lnTo>
                              <a:lnTo>
                                <a:pt x="15" y="122"/>
                              </a:lnTo>
                              <a:lnTo>
                                <a:pt x="15" y="99"/>
                              </a:lnTo>
                              <a:lnTo>
                                <a:pt x="15" y="92"/>
                              </a:lnTo>
                              <a:lnTo>
                                <a:pt x="7" y="84"/>
                              </a:lnTo>
                              <a:lnTo>
                                <a:pt x="7" y="76"/>
                              </a:lnTo>
                              <a:lnTo>
                                <a:pt x="0" y="69"/>
                              </a:lnTo>
                              <a:lnTo>
                                <a:pt x="0" y="61"/>
                              </a:lnTo>
                              <a:lnTo>
                                <a:pt x="0" y="53"/>
                              </a:lnTo>
                              <a:lnTo>
                                <a:pt x="0" y="38"/>
                              </a:lnTo>
                              <a:lnTo>
                                <a:pt x="7" y="31"/>
                              </a:lnTo>
                              <a:lnTo>
                                <a:pt x="7" y="23"/>
                              </a:lnTo>
                              <a:lnTo>
                                <a:pt x="15" y="15"/>
                              </a:lnTo>
                              <a:lnTo>
                                <a:pt x="15" y="8"/>
                              </a:lnTo>
                              <a:lnTo>
                                <a:pt x="22" y="0"/>
                              </a:lnTo>
                              <a:lnTo>
                                <a:pt x="30" y="0"/>
                              </a:lnTo>
                              <a:lnTo>
                                <a:pt x="37" y="0"/>
                              </a:lnTo>
                              <a:lnTo>
                                <a:pt x="45" y="0"/>
                              </a:lnTo>
                              <a:lnTo>
                                <a:pt x="59" y="0"/>
                              </a:lnTo>
                              <a:lnTo>
                                <a:pt x="67" y="0"/>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591" name="Group 815">
                          <a:extLst>
                            <a:ext uri="{FF2B5EF4-FFF2-40B4-BE49-F238E27FC236}">
                              <a16:creationId xmlns:a16="http://schemas.microsoft.com/office/drawing/2014/main" id="{38E73A63-F64A-4CC9-1BE4-4F09B42BCADA}"/>
                            </a:ext>
                          </a:extLst>
                        </p:cNvPr>
                        <p:cNvGrpSpPr>
                          <a:grpSpLocks/>
                        </p:cNvGrpSpPr>
                        <p:nvPr/>
                      </p:nvGrpSpPr>
                      <p:grpSpPr bwMode="auto">
                        <a:xfrm>
                          <a:off x="3197" y="3398"/>
                          <a:ext cx="41" cy="57"/>
                          <a:chOff x="3197" y="3398"/>
                          <a:chExt cx="41" cy="57"/>
                        </a:xfrm>
                      </p:grpSpPr>
                      <p:sp>
                        <p:nvSpPr>
                          <p:cNvPr id="76592" name="Freeform 816">
                            <a:extLst>
                              <a:ext uri="{FF2B5EF4-FFF2-40B4-BE49-F238E27FC236}">
                                <a16:creationId xmlns:a16="http://schemas.microsoft.com/office/drawing/2014/main" id="{2FDA4673-A360-05F3-52EF-C14AC5CE6F89}"/>
                              </a:ext>
                            </a:extLst>
                          </p:cNvPr>
                          <p:cNvSpPr>
                            <a:spLocks/>
                          </p:cNvSpPr>
                          <p:nvPr/>
                        </p:nvSpPr>
                        <p:spPr bwMode="auto">
                          <a:xfrm>
                            <a:off x="3197" y="3398"/>
                            <a:ext cx="41" cy="17"/>
                          </a:xfrm>
                          <a:custGeom>
                            <a:avLst/>
                            <a:gdLst>
                              <a:gd name="T0" fmla="*/ 0 w 41"/>
                              <a:gd name="T1" fmla="*/ 0 h 17"/>
                              <a:gd name="T2" fmla="*/ 7 w 41"/>
                              <a:gd name="T3" fmla="*/ 0 h 17"/>
                              <a:gd name="T4" fmla="*/ 13 w 41"/>
                              <a:gd name="T5" fmla="*/ 5 h 17"/>
                              <a:gd name="T6" fmla="*/ 20 w 41"/>
                              <a:gd name="T7" fmla="*/ 5 h 17"/>
                              <a:gd name="T8" fmla="*/ 27 w 41"/>
                              <a:gd name="T9" fmla="*/ 5 h 17"/>
                              <a:gd name="T10" fmla="*/ 33 w 41"/>
                              <a:gd name="T11" fmla="*/ 5 h 17"/>
                              <a:gd name="T12" fmla="*/ 40 w 41"/>
                              <a:gd name="T13" fmla="*/ 5 h 17"/>
                              <a:gd name="T14" fmla="*/ 40 w 41"/>
                              <a:gd name="T15" fmla="*/ 11 h 17"/>
                              <a:gd name="T16" fmla="*/ 33 w 41"/>
                              <a:gd name="T17" fmla="*/ 11 h 17"/>
                              <a:gd name="T18" fmla="*/ 27 w 41"/>
                              <a:gd name="T19" fmla="*/ 11 h 17"/>
                              <a:gd name="T20" fmla="*/ 20 w 41"/>
                              <a:gd name="T21" fmla="*/ 11 h 17"/>
                              <a:gd name="T22" fmla="*/ 13 w 41"/>
                              <a:gd name="T23" fmla="*/ 16 h 17"/>
                              <a:gd name="T24" fmla="*/ 13 w 41"/>
                              <a:gd name="T25" fmla="*/ 11 h 17"/>
                              <a:gd name="T26" fmla="*/ 20 w 41"/>
                              <a:gd name="T27" fmla="*/ 11 h 17"/>
                              <a:gd name="T28" fmla="*/ 20 w 41"/>
                              <a:gd name="T29" fmla="*/ 5 h 17"/>
                              <a:gd name="T30" fmla="*/ 13 w 41"/>
                              <a:gd name="T31" fmla="*/ 5 h 17"/>
                              <a:gd name="T32" fmla="*/ 7 w 41"/>
                              <a:gd name="T33" fmla="*/ 5 h 17"/>
                              <a:gd name="T34" fmla="*/ 0 w 41"/>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7">
                                <a:moveTo>
                                  <a:pt x="0" y="0"/>
                                </a:moveTo>
                                <a:lnTo>
                                  <a:pt x="7" y="0"/>
                                </a:lnTo>
                                <a:lnTo>
                                  <a:pt x="13" y="5"/>
                                </a:lnTo>
                                <a:lnTo>
                                  <a:pt x="20" y="5"/>
                                </a:lnTo>
                                <a:lnTo>
                                  <a:pt x="27" y="5"/>
                                </a:lnTo>
                                <a:lnTo>
                                  <a:pt x="33" y="5"/>
                                </a:lnTo>
                                <a:lnTo>
                                  <a:pt x="40" y="5"/>
                                </a:lnTo>
                                <a:lnTo>
                                  <a:pt x="40" y="11"/>
                                </a:lnTo>
                                <a:lnTo>
                                  <a:pt x="33" y="11"/>
                                </a:lnTo>
                                <a:lnTo>
                                  <a:pt x="27" y="11"/>
                                </a:lnTo>
                                <a:lnTo>
                                  <a:pt x="20" y="11"/>
                                </a:lnTo>
                                <a:lnTo>
                                  <a:pt x="13" y="16"/>
                                </a:lnTo>
                                <a:lnTo>
                                  <a:pt x="13" y="11"/>
                                </a:lnTo>
                                <a:lnTo>
                                  <a:pt x="20" y="11"/>
                                </a:lnTo>
                                <a:lnTo>
                                  <a:pt x="20" y="5"/>
                                </a:lnTo>
                                <a:lnTo>
                                  <a:pt x="13" y="5"/>
                                </a:lnTo>
                                <a:lnTo>
                                  <a:pt x="7" y="5"/>
                                </a:lnTo>
                                <a:lnTo>
                                  <a:pt x="0" y="0"/>
                                </a:lnTo>
                              </a:path>
                            </a:pathLst>
                          </a:custGeom>
                          <a:solidFill>
                            <a:srgbClr val="F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93" name="Freeform 817">
                            <a:extLst>
                              <a:ext uri="{FF2B5EF4-FFF2-40B4-BE49-F238E27FC236}">
                                <a16:creationId xmlns:a16="http://schemas.microsoft.com/office/drawing/2014/main" id="{C33EDC91-BBD9-1C61-F417-C7E0332899F1}"/>
                              </a:ext>
                            </a:extLst>
                          </p:cNvPr>
                          <p:cNvSpPr>
                            <a:spLocks/>
                          </p:cNvSpPr>
                          <p:nvPr/>
                        </p:nvSpPr>
                        <p:spPr bwMode="auto">
                          <a:xfrm>
                            <a:off x="3197" y="3398"/>
                            <a:ext cx="41" cy="17"/>
                          </a:xfrm>
                          <a:custGeom>
                            <a:avLst/>
                            <a:gdLst>
                              <a:gd name="T0" fmla="*/ 0 w 41"/>
                              <a:gd name="T1" fmla="*/ 0 h 17"/>
                              <a:gd name="T2" fmla="*/ 7 w 41"/>
                              <a:gd name="T3" fmla="*/ 0 h 17"/>
                              <a:gd name="T4" fmla="*/ 13 w 41"/>
                              <a:gd name="T5" fmla="*/ 5 h 17"/>
                              <a:gd name="T6" fmla="*/ 20 w 41"/>
                              <a:gd name="T7" fmla="*/ 5 h 17"/>
                              <a:gd name="T8" fmla="*/ 27 w 41"/>
                              <a:gd name="T9" fmla="*/ 5 h 17"/>
                              <a:gd name="T10" fmla="*/ 33 w 41"/>
                              <a:gd name="T11" fmla="*/ 5 h 17"/>
                              <a:gd name="T12" fmla="*/ 40 w 41"/>
                              <a:gd name="T13" fmla="*/ 5 h 17"/>
                              <a:gd name="T14" fmla="*/ 40 w 41"/>
                              <a:gd name="T15" fmla="*/ 11 h 17"/>
                              <a:gd name="T16" fmla="*/ 33 w 41"/>
                              <a:gd name="T17" fmla="*/ 11 h 17"/>
                              <a:gd name="T18" fmla="*/ 27 w 41"/>
                              <a:gd name="T19" fmla="*/ 11 h 17"/>
                              <a:gd name="T20" fmla="*/ 20 w 41"/>
                              <a:gd name="T21" fmla="*/ 11 h 17"/>
                              <a:gd name="T22" fmla="*/ 13 w 41"/>
                              <a:gd name="T23" fmla="*/ 16 h 17"/>
                              <a:gd name="T24" fmla="*/ 13 w 41"/>
                              <a:gd name="T25" fmla="*/ 11 h 17"/>
                              <a:gd name="T26" fmla="*/ 20 w 41"/>
                              <a:gd name="T27" fmla="*/ 11 h 17"/>
                              <a:gd name="T28" fmla="*/ 20 w 41"/>
                              <a:gd name="T29" fmla="*/ 5 h 17"/>
                              <a:gd name="T30" fmla="*/ 13 w 41"/>
                              <a:gd name="T31" fmla="*/ 5 h 17"/>
                              <a:gd name="T32" fmla="*/ 7 w 41"/>
                              <a:gd name="T33" fmla="*/ 5 h 17"/>
                              <a:gd name="T34" fmla="*/ 0 w 41"/>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7">
                                <a:moveTo>
                                  <a:pt x="0" y="0"/>
                                </a:moveTo>
                                <a:lnTo>
                                  <a:pt x="7" y="0"/>
                                </a:lnTo>
                                <a:lnTo>
                                  <a:pt x="13" y="5"/>
                                </a:lnTo>
                                <a:lnTo>
                                  <a:pt x="20" y="5"/>
                                </a:lnTo>
                                <a:lnTo>
                                  <a:pt x="27" y="5"/>
                                </a:lnTo>
                                <a:lnTo>
                                  <a:pt x="33" y="5"/>
                                </a:lnTo>
                                <a:lnTo>
                                  <a:pt x="40" y="5"/>
                                </a:lnTo>
                                <a:lnTo>
                                  <a:pt x="40" y="11"/>
                                </a:lnTo>
                                <a:lnTo>
                                  <a:pt x="33" y="11"/>
                                </a:lnTo>
                                <a:lnTo>
                                  <a:pt x="27" y="11"/>
                                </a:lnTo>
                                <a:lnTo>
                                  <a:pt x="20" y="11"/>
                                </a:lnTo>
                                <a:lnTo>
                                  <a:pt x="13" y="16"/>
                                </a:lnTo>
                                <a:lnTo>
                                  <a:pt x="13" y="11"/>
                                </a:lnTo>
                                <a:lnTo>
                                  <a:pt x="20" y="11"/>
                                </a:lnTo>
                                <a:lnTo>
                                  <a:pt x="20" y="5"/>
                                </a:lnTo>
                                <a:lnTo>
                                  <a:pt x="13" y="5"/>
                                </a:lnTo>
                                <a:lnTo>
                                  <a:pt x="7" y="5"/>
                                </a:lnTo>
                                <a:lnTo>
                                  <a:pt x="0" y="0"/>
                                </a:lnTo>
                              </a:path>
                            </a:pathLst>
                          </a:custGeom>
                          <a:solidFill>
                            <a:srgbClr val="F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94" name="Freeform 818">
                            <a:extLst>
                              <a:ext uri="{FF2B5EF4-FFF2-40B4-BE49-F238E27FC236}">
                                <a16:creationId xmlns:a16="http://schemas.microsoft.com/office/drawing/2014/main" id="{88E60629-2355-304E-71BB-82ED455937E0}"/>
                              </a:ext>
                            </a:extLst>
                          </p:cNvPr>
                          <p:cNvSpPr>
                            <a:spLocks/>
                          </p:cNvSpPr>
                          <p:nvPr/>
                        </p:nvSpPr>
                        <p:spPr bwMode="auto">
                          <a:xfrm>
                            <a:off x="3197" y="3430"/>
                            <a:ext cx="17" cy="25"/>
                          </a:xfrm>
                          <a:custGeom>
                            <a:avLst/>
                            <a:gdLst>
                              <a:gd name="T0" fmla="*/ 8 w 17"/>
                              <a:gd name="T1" fmla="*/ 0 h 25"/>
                              <a:gd name="T2" fmla="*/ 8 w 17"/>
                              <a:gd name="T3" fmla="*/ 0 h 25"/>
                              <a:gd name="T4" fmla="*/ 0 w 17"/>
                              <a:gd name="T5" fmla="*/ 0 h 25"/>
                              <a:gd name="T6" fmla="*/ 0 w 17"/>
                              <a:gd name="T7" fmla="*/ 6 h 25"/>
                              <a:gd name="T8" fmla="*/ 0 w 17"/>
                              <a:gd name="T9" fmla="*/ 12 h 25"/>
                              <a:gd name="T10" fmla="*/ 0 w 17"/>
                              <a:gd name="T11" fmla="*/ 18 h 25"/>
                              <a:gd name="T12" fmla="*/ 8 w 17"/>
                              <a:gd name="T13" fmla="*/ 24 h 25"/>
                              <a:gd name="T14" fmla="*/ 16 w 17"/>
                              <a:gd name="T15" fmla="*/ 18 h 25"/>
                              <a:gd name="T16" fmla="*/ 8 w 17"/>
                              <a:gd name="T17" fmla="*/ 18 h 25"/>
                              <a:gd name="T18" fmla="*/ 0 w 17"/>
                              <a:gd name="T19" fmla="*/ 18 h 25"/>
                              <a:gd name="T20" fmla="*/ 0 w 17"/>
                              <a:gd name="T21" fmla="*/ 12 h 25"/>
                              <a:gd name="T22" fmla="*/ 0 w 17"/>
                              <a:gd name="T23" fmla="*/ 6 h 25"/>
                              <a:gd name="T24" fmla="*/ 8 w 17"/>
                              <a:gd name="T25" fmla="*/ 6 h 25"/>
                              <a:gd name="T26" fmla="*/ 8 w 17"/>
                              <a:gd name="T2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5">
                                <a:moveTo>
                                  <a:pt x="8" y="0"/>
                                </a:moveTo>
                                <a:lnTo>
                                  <a:pt x="8" y="0"/>
                                </a:lnTo>
                                <a:lnTo>
                                  <a:pt x="0" y="0"/>
                                </a:lnTo>
                                <a:lnTo>
                                  <a:pt x="0" y="6"/>
                                </a:lnTo>
                                <a:lnTo>
                                  <a:pt x="0" y="12"/>
                                </a:lnTo>
                                <a:lnTo>
                                  <a:pt x="0" y="18"/>
                                </a:lnTo>
                                <a:lnTo>
                                  <a:pt x="8" y="24"/>
                                </a:lnTo>
                                <a:lnTo>
                                  <a:pt x="16" y="18"/>
                                </a:lnTo>
                                <a:lnTo>
                                  <a:pt x="8" y="18"/>
                                </a:lnTo>
                                <a:lnTo>
                                  <a:pt x="0" y="18"/>
                                </a:lnTo>
                                <a:lnTo>
                                  <a:pt x="0" y="12"/>
                                </a:lnTo>
                                <a:lnTo>
                                  <a:pt x="0" y="6"/>
                                </a:lnTo>
                                <a:lnTo>
                                  <a:pt x="8" y="6"/>
                                </a:lnTo>
                                <a:lnTo>
                                  <a:pt x="8" y="0"/>
                                </a:lnTo>
                              </a:path>
                            </a:pathLst>
                          </a:custGeom>
                          <a:solidFill>
                            <a:srgbClr val="F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95" name="Freeform 819">
                            <a:extLst>
                              <a:ext uri="{FF2B5EF4-FFF2-40B4-BE49-F238E27FC236}">
                                <a16:creationId xmlns:a16="http://schemas.microsoft.com/office/drawing/2014/main" id="{96EF7DCA-6FEF-8C3B-E7D8-1FCDFFB14698}"/>
                              </a:ext>
                            </a:extLst>
                          </p:cNvPr>
                          <p:cNvSpPr>
                            <a:spLocks/>
                          </p:cNvSpPr>
                          <p:nvPr/>
                        </p:nvSpPr>
                        <p:spPr bwMode="auto">
                          <a:xfrm>
                            <a:off x="3197" y="3430"/>
                            <a:ext cx="17" cy="25"/>
                          </a:xfrm>
                          <a:custGeom>
                            <a:avLst/>
                            <a:gdLst>
                              <a:gd name="T0" fmla="*/ 8 w 17"/>
                              <a:gd name="T1" fmla="*/ 0 h 25"/>
                              <a:gd name="T2" fmla="*/ 0 w 17"/>
                              <a:gd name="T3" fmla="*/ 0 h 25"/>
                              <a:gd name="T4" fmla="*/ 0 w 17"/>
                              <a:gd name="T5" fmla="*/ 6 h 25"/>
                              <a:gd name="T6" fmla="*/ 0 w 17"/>
                              <a:gd name="T7" fmla="*/ 12 h 25"/>
                              <a:gd name="T8" fmla="*/ 0 w 17"/>
                              <a:gd name="T9" fmla="*/ 18 h 25"/>
                              <a:gd name="T10" fmla="*/ 8 w 17"/>
                              <a:gd name="T11" fmla="*/ 24 h 25"/>
                              <a:gd name="T12" fmla="*/ 16 w 17"/>
                              <a:gd name="T13" fmla="*/ 18 h 25"/>
                              <a:gd name="T14" fmla="*/ 8 w 17"/>
                              <a:gd name="T15" fmla="*/ 18 h 25"/>
                              <a:gd name="T16" fmla="*/ 0 w 17"/>
                              <a:gd name="T17" fmla="*/ 18 h 25"/>
                              <a:gd name="T18" fmla="*/ 0 w 17"/>
                              <a:gd name="T19" fmla="*/ 12 h 25"/>
                              <a:gd name="T20" fmla="*/ 0 w 17"/>
                              <a:gd name="T21" fmla="*/ 6 h 25"/>
                              <a:gd name="T22" fmla="*/ 8 w 17"/>
                              <a:gd name="T23" fmla="*/ 6 h 25"/>
                              <a:gd name="T24" fmla="*/ 8 w 17"/>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5">
                                <a:moveTo>
                                  <a:pt x="8" y="0"/>
                                </a:moveTo>
                                <a:lnTo>
                                  <a:pt x="0" y="0"/>
                                </a:lnTo>
                                <a:lnTo>
                                  <a:pt x="0" y="6"/>
                                </a:lnTo>
                                <a:lnTo>
                                  <a:pt x="0" y="12"/>
                                </a:lnTo>
                                <a:lnTo>
                                  <a:pt x="0" y="18"/>
                                </a:lnTo>
                                <a:lnTo>
                                  <a:pt x="8" y="24"/>
                                </a:lnTo>
                                <a:lnTo>
                                  <a:pt x="16" y="18"/>
                                </a:lnTo>
                                <a:lnTo>
                                  <a:pt x="8" y="18"/>
                                </a:lnTo>
                                <a:lnTo>
                                  <a:pt x="0" y="18"/>
                                </a:lnTo>
                                <a:lnTo>
                                  <a:pt x="0" y="12"/>
                                </a:lnTo>
                                <a:lnTo>
                                  <a:pt x="0" y="6"/>
                                </a:lnTo>
                                <a:lnTo>
                                  <a:pt x="8" y="6"/>
                                </a:lnTo>
                                <a:lnTo>
                                  <a:pt x="8" y="0"/>
                                </a:lnTo>
                              </a:path>
                            </a:pathLst>
                          </a:custGeom>
                          <a:solidFill>
                            <a:srgbClr val="F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76596" name="Freeform 820">
                        <a:extLst>
                          <a:ext uri="{FF2B5EF4-FFF2-40B4-BE49-F238E27FC236}">
                            <a16:creationId xmlns:a16="http://schemas.microsoft.com/office/drawing/2014/main" id="{7968A19B-4622-A736-895D-5FED6D58A1A2}"/>
                          </a:ext>
                        </a:extLst>
                      </p:cNvPr>
                      <p:cNvSpPr>
                        <a:spLocks/>
                      </p:cNvSpPr>
                      <p:nvPr/>
                    </p:nvSpPr>
                    <p:spPr bwMode="auto">
                      <a:xfrm>
                        <a:off x="3229" y="3350"/>
                        <a:ext cx="1" cy="1"/>
                      </a:xfrm>
                      <a:custGeom>
                        <a:avLst/>
                        <a:gdLst>
                          <a:gd name="T0" fmla="*/ 0 w 1"/>
                          <a:gd name="T1" fmla="*/ 0 h 1"/>
                          <a:gd name="T2" fmla="*/ 0 w 1"/>
                          <a:gd name="T3" fmla="*/ 0 h 1"/>
                          <a:gd name="T4" fmla="*/ 0 w 1"/>
                          <a:gd name="T5" fmla="*/ 0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0" y="0"/>
                            </a:lnTo>
                            <a:lnTo>
                              <a:pt x="0" y="0"/>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97" name="Freeform 821">
                        <a:extLst>
                          <a:ext uri="{FF2B5EF4-FFF2-40B4-BE49-F238E27FC236}">
                            <a16:creationId xmlns:a16="http://schemas.microsoft.com/office/drawing/2014/main" id="{F16A7163-D9F7-1E8E-7314-7B420894E73F}"/>
                          </a:ext>
                        </a:extLst>
                      </p:cNvPr>
                      <p:cNvSpPr>
                        <a:spLocks/>
                      </p:cNvSpPr>
                      <p:nvPr/>
                    </p:nvSpPr>
                    <p:spPr bwMode="auto">
                      <a:xfrm>
                        <a:off x="3229" y="3350"/>
                        <a:ext cx="1" cy="1"/>
                      </a:xfrm>
                      <a:custGeom>
                        <a:avLst/>
                        <a:gdLst>
                          <a:gd name="T0" fmla="*/ 0 w 1"/>
                          <a:gd name="T1" fmla="*/ 0 h 1"/>
                          <a:gd name="T2" fmla="*/ 0 w 1"/>
                          <a:gd name="T3" fmla="*/ 0 h 1"/>
                          <a:gd name="T4" fmla="*/ 0 w 1"/>
                          <a:gd name="T5" fmla="*/ 0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0" y="0"/>
                            </a:lnTo>
                            <a:lnTo>
                              <a:pt x="0" y="0"/>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98" name="Freeform 822">
                        <a:extLst>
                          <a:ext uri="{FF2B5EF4-FFF2-40B4-BE49-F238E27FC236}">
                            <a16:creationId xmlns:a16="http://schemas.microsoft.com/office/drawing/2014/main" id="{CCDE7B5E-C85F-F840-BE39-6FAC541D8492}"/>
                          </a:ext>
                        </a:extLst>
                      </p:cNvPr>
                      <p:cNvSpPr>
                        <a:spLocks/>
                      </p:cNvSpPr>
                      <p:nvPr/>
                    </p:nvSpPr>
                    <p:spPr bwMode="auto">
                      <a:xfrm>
                        <a:off x="3221" y="3334"/>
                        <a:ext cx="17" cy="17"/>
                      </a:xfrm>
                      <a:custGeom>
                        <a:avLst/>
                        <a:gdLst>
                          <a:gd name="T0" fmla="*/ 16 w 17"/>
                          <a:gd name="T1" fmla="*/ 0 h 17"/>
                          <a:gd name="T2" fmla="*/ 16 w 17"/>
                          <a:gd name="T3" fmla="*/ 0 h 17"/>
                          <a:gd name="T4" fmla="*/ 8 w 17"/>
                          <a:gd name="T5" fmla="*/ 8 h 17"/>
                          <a:gd name="T6" fmla="*/ 0 w 17"/>
                          <a:gd name="T7" fmla="*/ 16 h 17"/>
                          <a:gd name="T8" fmla="*/ 8 w 17"/>
                          <a:gd name="T9" fmla="*/ 16 h 17"/>
                          <a:gd name="T10" fmla="*/ 8 w 17"/>
                          <a:gd name="T11" fmla="*/ 8 h 17"/>
                          <a:gd name="T12" fmla="*/ 16 w 17"/>
                          <a:gd name="T13" fmla="*/ 8 h 17"/>
                          <a:gd name="T14" fmla="*/ 16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16" y="0"/>
                            </a:moveTo>
                            <a:lnTo>
                              <a:pt x="16" y="0"/>
                            </a:lnTo>
                            <a:lnTo>
                              <a:pt x="8" y="8"/>
                            </a:lnTo>
                            <a:lnTo>
                              <a:pt x="0" y="16"/>
                            </a:lnTo>
                            <a:lnTo>
                              <a:pt x="8" y="16"/>
                            </a:lnTo>
                            <a:lnTo>
                              <a:pt x="8" y="8"/>
                            </a:lnTo>
                            <a:lnTo>
                              <a:pt x="16" y="8"/>
                            </a:lnTo>
                            <a:lnTo>
                              <a:pt x="16" y="0"/>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599" name="Freeform 823">
                        <a:extLst>
                          <a:ext uri="{FF2B5EF4-FFF2-40B4-BE49-F238E27FC236}">
                            <a16:creationId xmlns:a16="http://schemas.microsoft.com/office/drawing/2014/main" id="{DD624B36-711C-6DFA-C217-5811F6AF29E1}"/>
                          </a:ext>
                        </a:extLst>
                      </p:cNvPr>
                      <p:cNvSpPr>
                        <a:spLocks/>
                      </p:cNvSpPr>
                      <p:nvPr/>
                    </p:nvSpPr>
                    <p:spPr bwMode="auto">
                      <a:xfrm>
                        <a:off x="3221" y="3334"/>
                        <a:ext cx="17" cy="17"/>
                      </a:xfrm>
                      <a:custGeom>
                        <a:avLst/>
                        <a:gdLst>
                          <a:gd name="T0" fmla="*/ 16 w 17"/>
                          <a:gd name="T1" fmla="*/ 0 h 17"/>
                          <a:gd name="T2" fmla="*/ 8 w 17"/>
                          <a:gd name="T3" fmla="*/ 8 h 17"/>
                          <a:gd name="T4" fmla="*/ 0 w 17"/>
                          <a:gd name="T5" fmla="*/ 16 h 17"/>
                          <a:gd name="T6" fmla="*/ 8 w 17"/>
                          <a:gd name="T7" fmla="*/ 16 h 17"/>
                          <a:gd name="T8" fmla="*/ 8 w 17"/>
                          <a:gd name="T9" fmla="*/ 8 h 17"/>
                          <a:gd name="T10" fmla="*/ 16 w 17"/>
                          <a:gd name="T11" fmla="*/ 8 h 17"/>
                          <a:gd name="T12" fmla="*/ 16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16" y="0"/>
                            </a:moveTo>
                            <a:lnTo>
                              <a:pt x="8" y="8"/>
                            </a:lnTo>
                            <a:lnTo>
                              <a:pt x="0" y="16"/>
                            </a:lnTo>
                            <a:lnTo>
                              <a:pt x="8" y="16"/>
                            </a:lnTo>
                            <a:lnTo>
                              <a:pt x="8" y="8"/>
                            </a:lnTo>
                            <a:lnTo>
                              <a:pt x="16" y="8"/>
                            </a:lnTo>
                            <a:lnTo>
                              <a:pt x="16" y="0"/>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600" name="Group 824">
                        <a:extLst>
                          <a:ext uri="{FF2B5EF4-FFF2-40B4-BE49-F238E27FC236}">
                            <a16:creationId xmlns:a16="http://schemas.microsoft.com/office/drawing/2014/main" id="{2C08BAC7-E42F-CE30-8E7F-1A8DC73AF676}"/>
                          </a:ext>
                        </a:extLst>
                      </p:cNvPr>
                      <p:cNvGrpSpPr>
                        <a:grpSpLocks/>
                      </p:cNvGrpSpPr>
                      <p:nvPr/>
                    </p:nvGrpSpPr>
                    <p:grpSpPr bwMode="auto">
                      <a:xfrm>
                        <a:off x="3229" y="3342"/>
                        <a:ext cx="16" cy="24"/>
                        <a:chOff x="3229" y="3342"/>
                        <a:chExt cx="16" cy="24"/>
                      </a:xfrm>
                    </p:grpSpPr>
                    <p:sp>
                      <p:nvSpPr>
                        <p:cNvPr id="76601" name="Oval 825">
                          <a:extLst>
                            <a:ext uri="{FF2B5EF4-FFF2-40B4-BE49-F238E27FC236}">
                              <a16:creationId xmlns:a16="http://schemas.microsoft.com/office/drawing/2014/main" id="{29ACEE8B-B646-19B0-A8E6-D60934AA24B0}"/>
                            </a:ext>
                          </a:extLst>
                        </p:cNvPr>
                        <p:cNvSpPr>
                          <a:spLocks noChangeArrowheads="1"/>
                        </p:cNvSpPr>
                        <p:nvPr/>
                      </p:nvSpPr>
                      <p:spPr bwMode="auto">
                        <a:xfrm>
                          <a:off x="3229" y="3350"/>
                          <a:ext cx="16" cy="16"/>
                        </a:xfrm>
                        <a:prstGeom prst="ellipse">
                          <a:avLst/>
                        </a:prstGeom>
                        <a:solidFill>
                          <a:srgbClr val="5F7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602" name="Freeform 826">
                          <a:extLst>
                            <a:ext uri="{FF2B5EF4-FFF2-40B4-BE49-F238E27FC236}">
                              <a16:creationId xmlns:a16="http://schemas.microsoft.com/office/drawing/2014/main" id="{553F39C8-A791-8449-CAC9-7AB7FEEED94A}"/>
                            </a:ext>
                          </a:extLst>
                        </p:cNvPr>
                        <p:cNvSpPr>
                          <a:spLocks/>
                        </p:cNvSpPr>
                        <p:nvPr/>
                      </p:nvSpPr>
                      <p:spPr bwMode="auto">
                        <a:xfrm>
                          <a:off x="3229" y="3342"/>
                          <a:ext cx="1" cy="17"/>
                        </a:xfrm>
                        <a:custGeom>
                          <a:avLst/>
                          <a:gdLst>
                            <a:gd name="T0" fmla="*/ 0 w 1"/>
                            <a:gd name="T1" fmla="*/ 8 h 17"/>
                            <a:gd name="T2" fmla="*/ 0 w 1"/>
                            <a:gd name="T3" fmla="*/ 8 h 17"/>
                            <a:gd name="T4" fmla="*/ 0 w 1"/>
                            <a:gd name="T5" fmla="*/ 0 h 17"/>
                            <a:gd name="T6" fmla="*/ 0 w 1"/>
                            <a:gd name="T7" fmla="*/ 8 h 17"/>
                            <a:gd name="T8" fmla="*/ 0 w 1"/>
                            <a:gd name="T9" fmla="*/ 16 h 17"/>
                            <a:gd name="T10" fmla="*/ 0 w 1"/>
                            <a:gd name="T11" fmla="*/ 16 h 17"/>
                            <a:gd name="T12" fmla="*/ 0 w 1"/>
                            <a:gd name="T13" fmla="*/ 16 h 17"/>
                            <a:gd name="T14" fmla="*/ 0 w 1"/>
                            <a:gd name="T15" fmla="*/ 8 h 17"/>
                            <a:gd name="T16" fmla="*/ 0 w 1"/>
                            <a:gd name="T17"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7">
                              <a:moveTo>
                                <a:pt x="0" y="8"/>
                              </a:moveTo>
                              <a:lnTo>
                                <a:pt x="0" y="8"/>
                              </a:lnTo>
                              <a:lnTo>
                                <a:pt x="0" y="0"/>
                              </a:lnTo>
                              <a:lnTo>
                                <a:pt x="0" y="8"/>
                              </a:lnTo>
                              <a:lnTo>
                                <a:pt x="0" y="16"/>
                              </a:lnTo>
                              <a:lnTo>
                                <a:pt x="0" y="16"/>
                              </a:lnTo>
                              <a:lnTo>
                                <a:pt x="0" y="16"/>
                              </a:lnTo>
                              <a:lnTo>
                                <a:pt x="0" y="8"/>
                              </a:lnTo>
                              <a:lnTo>
                                <a:pt x="0" y="8"/>
                              </a:lnTo>
                            </a:path>
                          </a:pathLst>
                        </a:custGeom>
                        <a:solidFill>
                          <a:srgbClr val="3F1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03" name="Freeform 827">
                          <a:extLst>
                            <a:ext uri="{FF2B5EF4-FFF2-40B4-BE49-F238E27FC236}">
                              <a16:creationId xmlns:a16="http://schemas.microsoft.com/office/drawing/2014/main" id="{E449F0F4-7EA1-3247-70EE-987E0CAE8B81}"/>
                            </a:ext>
                          </a:extLst>
                        </p:cNvPr>
                        <p:cNvSpPr>
                          <a:spLocks/>
                        </p:cNvSpPr>
                        <p:nvPr/>
                      </p:nvSpPr>
                      <p:spPr bwMode="auto">
                        <a:xfrm>
                          <a:off x="3229" y="3342"/>
                          <a:ext cx="1" cy="17"/>
                        </a:xfrm>
                        <a:custGeom>
                          <a:avLst/>
                          <a:gdLst>
                            <a:gd name="T0" fmla="*/ 0 w 1"/>
                            <a:gd name="T1" fmla="*/ 8 h 17"/>
                            <a:gd name="T2" fmla="*/ 0 w 1"/>
                            <a:gd name="T3" fmla="*/ 8 h 17"/>
                            <a:gd name="T4" fmla="*/ 0 w 1"/>
                            <a:gd name="T5" fmla="*/ 0 h 17"/>
                            <a:gd name="T6" fmla="*/ 0 w 1"/>
                            <a:gd name="T7" fmla="*/ 8 h 17"/>
                            <a:gd name="T8" fmla="*/ 0 w 1"/>
                            <a:gd name="T9" fmla="*/ 16 h 17"/>
                            <a:gd name="T10" fmla="*/ 0 w 1"/>
                            <a:gd name="T11" fmla="*/ 16 h 17"/>
                            <a:gd name="T12" fmla="*/ 0 w 1"/>
                            <a:gd name="T13" fmla="*/ 16 h 17"/>
                            <a:gd name="T14" fmla="*/ 0 w 1"/>
                            <a:gd name="T15" fmla="*/ 8 h 17"/>
                            <a:gd name="T16" fmla="*/ 0 w 1"/>
                            <a:gd name="T17"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7">
                              <a:moveTo>
                                <a:pt x="0" y="8"/>
                              </a:moveTo>
                              <a:lnTo>
                                <a:pt x="0" y="8"/>
                              </a:lnTo>
                              <a:lnTo>
                                <a:pt x="0" y="0"/>
                              </a:lnTo>
                              <a:lnTo>
                                <a:pt x="0" y="8"/>
                              </a:lnTo>
                              <a:lnTo>
                                <a:pt x="0" y="16"/>
                              </a:lnTo>
                              <a:lnTo>
                                <a:pt x="0" y="16"/>
                              </a:lnTo>
                              <a:lnTo>
                                <a:pt x="0" y="16"/>
                              </a:lnTo>
                              <a:lnTo>
                                <a:pt x="0" y="8"/>
                              </a:lnTo>
                              <a:lnTo>
                                <a:pt x="0" y="8"/>
                              </a:lnTo>
                            </a:path>
                          </a:pathLst>
                        </a:custGeom>
                        <a:solidFill>
                          <a:srgbClr val="3F1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6604" name="Freeform 828">
                        <a:extLst>
                          <a:ext uri="{FF2B5EF4-FFF2-40B4-BE49-F238E27FC236}">
                            <a16:creationId xmlns:a16="http://schemas.microsoft.com/office/drawing/2014/main" id="{1A05DC44-9BC0-E02C-4DCC-3E5B87B7BFDB}"/>
                          </a:ext>
                        </a:extLst>
                      </p:cNvPr>
                      <p:cNvSpPr>
                        <a:spLocks/>
                      </p:cNvSpPr>
                      <p:nvPr/>
                    </p:nvSpPr>
                    <p:spPr bwMode="auto">
                      <a:xfrm>
                        <a:off x="3117" y="3278"/>
                        <a:ext cx="129" cy="153"/>
                      </a:xfrm>
                      <a:custGeom>
                        <a:avLst/>
                        <a:gdLst>
                          <a:gd name="T0" fmla="*/ 120 w 129"/>
                          <a:gd name="T1" fmla="*/ 46 h 153"/>
                          <a:gd name="T2" fmla="*/ 120 w 129"/>
                          <a:gd name="T3" fmla="*/ 46 h 153"/>
                          <a:gd name="T4" fmla="*/ 128 w 129"/>
                          <a:gd name="T5" fmla="*/ 46 h 153"/>
                          <a:gd name="T6" fmla="*/ 128 w 129"/>
                          <a:gd name="T7" fmla="*/ 38 h 153"/>
                          <a:gd name="T8" fmla="*/ 128 w 129"/>
                          <a:gd name="T9" fmla="*/ 30 h 153"/>
                          <a:gd name="T10" fmla="*/ 120 w 129"/>
                          <a:gd name="T11" fmla="*/ 23 h 153"/>
                          <a:gd name="T12" fmla="*/ 120 w 129"/>
                          <a:gd name="T13" fmla="*/ 15 h 153"/>
                          <a:gd name="T14" fmla="*/ 105 w 129"/>
                          <a:gd name="T15" fmla="*/ 15 h 153"/>
                          <a:gd name="T16" fmla="*/ 90 w 129"/>
                          <a:gd name="T17" fmla="*/ 8 h 153"/>
                          <a:gd name="T18" fmla="*/ 83 w 129"/>
                          <a:gd name="T19" fmla="*/ 8 h 153"/>
                          <a:gd name="T20" fmla="*/ 68 w 129"/>
                          <a:gd name="T21" fmla="*/ 8 h 153"/>
                          <a:gd name="T22" fmla="*/ 60 w 129"/>
                          <a:gd name="T23" fmla="*/ 0 h 153"/>
                          <a:gd name="T24" fmla="*/ 53 w 129"/>
                          <a:gd name="T25" fmla="*/ 8 h 153"/>
                          <a:gd name="T26" fmla="*/ 45 w 129"/>
                          <a:gd name="T27" fmla="*/ 8 h 153"/>
                          <a:gd name="T28" fmla="*/ 38 w 129"/>
                          <a:gd name="T29" fmla="*/ 15 h 153"/>
                          <a:gd name="T30" fmla="*/ 38 w 129"/>
                          <a:gd name="T31" fmla="*/ 23 h 153"/>
                          <a:gd name="T32" fmla="*/ 30 w 129"/>
                          <a:gd name="T33" fmla="*/ 38 h 153"/>
                          <a:gd name="T34" fmla="*/ 30 w 129"/>
                          <a:gd name="T35" fmla="*/ 46 h 153"/>
                          <a:gd name="T36" fmla="*/ 23 w 129"/>
                          <a:gd name="T37" fmla="*/ 53 h 153"/>
                          <a:gd name="T38" fmla="*/ 23 w 129"/>
                          <a:gd name="T39" fmla="*/ 68 h 153"/>
                          <a:gd name="T40" fmla="*/ 23 w 129"/>
                          <a:gd name="T41" fmla="*/ 76 h 153"/>
                          <a:gd name="T42" fmla="*/ 23 w 129"/>
                          <a:gd name="T43" fmla="*/ 91 h 153"/>
                          <a:gd name="T44" fmla="*/ 15 w 129"/>
                          <a:gd name="T45" fmla="*/ 99 h 153"/>
                          <a:gd name="T46" fmla="*/ 15 w 129"/>
                          <a:gd name="T47" fmla="*/ 106 h 153"/>
                          <a:gd name="T48" fmla="*/ 8 w 129"/>
                          <a:gd name="T49" fmla="*/ 106 h 153"/>
                          <a:gd name="T50" fmla="*/ 0 w 129"/>
                          <a:gd name="T51" fmla="*/ 114 h 153"/>
                          <a:gd name="T52" fmla="*/ 0 w 129"/>
                          <a:gd name="T53" fmla="*/ 122 h 153"/>
                          <a:gd name="T54" fmla="*/ 0 w 129"/>
                          <a:gd name="T55" fmla="*/ 129 h 153"/>
                          <a:gd name="T56" fmla="*/ 0 w 129"/>
                          <a:gd name="T57" fmla="*/ 137 h 153"/>
                          <a:gd name="T58" fmla="*/ 8 w 129"/>
                          <a:gd name="T59" fmla="*/ 137 h 153"/>
                          <a:gd name="T60" fmla="*/ 23 w 129"/>
                          <a:gd name="T61" fmla="*/ 137 h 153"/>
                          <a:gd name="T62" fmla="*/ 30 w 129"/>
                          <a:gd name="T63" fmla="*/ 137 h 153"/>
                          <a:gd name="T64" fmla="*/ 38 w 129"/>
                          <a:gd name="T65" fmla="*/ 144 h 153"/>
                          <a:gd name="T66" fmla="*/ 53 w 129"/>
                          <a:gd name="T67" fmla="*/ 152 h 153"/>
                          <a:gd name="T68" fmla="*/ 60 w 129"/>
                          <a:gd name="T69" fmla="*/ 152 h 153"/>
                          <a:gd name="T70" fmla="*/ 68 w 129"/>
                          <a:gd name="T71" fmla="*/ 144 h 153"/>
                          <a:gd name="T72" fmla="*/ 68 w 129"/>
                          <a:gd name="T73" fmla="*/ 137 h 153"/>
                          <a:gd name="T74" fmla="*/ 68 w 129"/>
                          <a:gd name="T75" fmla="*/ 129 h 153"/>
                          <a:gd name="T76" fmla="*/ 68 w 129"/>
                          <a:gd name="T77" fmla="*/ 122 h 153"/>
                          <a:gd name="T78" fmla="*/ 68 w 129"/>
                          <a:gd name="T79" fmla="*/ 114 h 153"/>
                          <a:gd name="T80" fmla="*/ 68 w 129"/>
                          <a:gd name="T81" fmla="*/ 106 h 153"/>
                          <a:gd name="T82" fmla="*/ 75 w 129"/>
                          <a:gd name="T83" fmla="*/ 106 h 153"/>
                          <a:gd name="T84" fmla="*/ 75 w 129"/>
                          <a:gd name="T85" fmla="*/ 99 h 153"/>
                          <a:gd name="T86" fmla="*/ 83 w 129"/>
                          <a:gd name="T87" fmla="*/ 99 h 153"/>
                          <a:gd name="T88" fmla="*/ 90 w 129"/>
                          <a:gd name="T89" fmla="*/ 91 h 153"/>
                          <a:gd name="T90" fmla="*/ 90 w 129"/>
                          <a:gd name="T91" fmla="*/ 84 h 153"/>
                          <a:gd name="T92" fmla="*/ 90 w 129"/>
                          <a:gd name="T93" fmla="*/ 76 h 153"/>
                          <a:gd name="T94" fmla="*/ 98 w 129"/>
                          <a:gd name="T95" fmla="*/ 68 h 153"/>
                          <a:gd name="T96" fmla="*/ 98 w 129"/>
                          <a:gd name="T97" fmla="*/ 61 h 153"/>
                          <a:gd name="T98" fmla="*/ 105 w 129"/>
                          <a:gd name="T99" fmla="*/ 53 h 153"/>
                          <a:gd name="T100" fmla="*/ 105 w 129"/>
                          <a:gd name="T101" fmla="*/ 38 h 153"/>
                          <a:gd name="T102" fmla="*/ 98 w 129"/>
                          <a:gd name="T103" fmla="*/ 30 h 153"/>
                          <a:gd name="T104" fmla="*/ 98 w 129"/>
                          <a:gd name="T105" fmla="*/ 23 h 153"/>
                          <a:gd name="T106" fmla="*/ 113 w 129"/>
                          <a:gd name="T107" fmla="*/ 30 h 153"/>
                          <a:gd name="T108" fmla="*/ 113 w 129"/>
                          <a:gd name="T109" fmla="*/ 38 h 153"/>
                          <a:gd name="T110" fmla="*/ 120 w 129"/>
                          <a:gd name="T111"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9" h="153">
                            <a:moveTo>
                              <a:pt x="120" y="46"/>
                            </a:moveTo>
                            <a:lnTo>
                              <a:pt x="120" y="46"/>
                            </a:lnTo>
                            <a:lnTo>
                              <a:pt x="128" y="46"/>
                            </a:lnTo>
                            <a:lnTo>
                              <a:pt x="128" y="38"/>
                            </a:lnTo>
                            <a:lnTo>
                              <a:pt x="128" y="30"/>
                            </a:lnTo>
                            <a:lnTo>
                              <a:pt x="120" y="23"/>
                            </a:lnTo>
                            <a:lnTo>
                              <a:pt x="120" y="15"/>
                            </a:lnTo>
                            <a:lnTo>
                              <a:pt x="105" y="15"/>
                            </a:lnTo>
                            <a:lnTo>
                              <a:pt x="90" y="8"/>
                            </a:lnTo>
                            <a:lnTo>
                              <a:pt x="83" y="8"/>
                            </a:lnTo>
                            <a:lnTo>
                              <a:pt x="68" y="8"/>
                            </a:lnTo>
                            <a:lnTo>
                              <a:pt x="60" y="0"/>
                            </a:lnTo>
                            <a:lnTo>
                              <a:pt x="53" y="8"/>
                            </a:lnTo>
                            <a:lnTo>
                              <a:pt x="45" y="8"/>
                            </a:lnTo>
                            <a:lnTo>
                              <a:pt x="38" y="15"/>
                            </a:lnTo>
                            <a:lnTo>
                              <a:pt x="38" y="23"/>
                            </a:lnTo>
                            <a:lnTo>
                              <a:pt x="30" y="38"/>
                            </a:lnTo>
                            <a:lnTo>
                              <a:pt x="30" y="46"/>
                            </a:lnTo>
                            <a:lnTo>
                              <a:pt x="23" y="53"/>
                            </a:lnTo>
                            <a:lnTo>
                              <a:pt x="23" y="68"/>
                            </a:lnTo>
                            <a:lnTo>
                              <a:pt x="23" y="76"/>
                            </a:lnTo>
                            <a:lnTo>
                              <a:pt x="23" y="91"/>
                            </a:lnTo>
                            <a:lnTo>
                              <a:pt x="15" y="99"/>
                            </a:lnTo>
                            <a:lnTo>
                              <a:pt x="15" y="106"/>
                            </a:lnTo>
                            <a:lnTo>
                              <a:pt x="8" y="106"/>
                            </a:lnTo>
                            <a:lnTo>
                              <a:pt x="0" y="114"/>
                            </a:lnTo>
                            <a:lnTo>
                              <a:pt x="0" y="122"/>
                            </a:lnTo>
                            <a:lnTo>
                              <a:pt x="0" y="129"/>
                            </a:lnTo>
                            <a:lnTo>
                              <a:pt x="0" y="137"/>
                            </a:lnTo>
                            <a:lnTo>
                              <a:pt x="8" y="137"/>
                            </a:lnTo>
                            <a:lnTo>
                              <a:pt x="23" y="137"/>
                            </a:lnTo>
                            <a:lnTo>
                              <a:pt x="30" y="137"/>
                            </a:lnTo>
                            <a:lnTo>
                              <a:pt x="38" y="144"/>
                            </a:lnTo>
                            <a:lnTo>
                              <a:pt x="53" y="152"/>
                            </a:lnTo>
                            <a:lnTo>
                              <a:pt x="60" y="152"/>
                            </a:lnTo>
                            <a:lnTo>
                              <a:pt x="68" y="144"/>
                            </a:lnTo>
                            <a:lnTo>
                              <a:pt x="68" y="137"/>
                            </a:lnTo>
                            <a:lnTo>
                              <a:pt x="68" y="129"/>
                            </a:lnTo>
                            <a:lnTo>
                              <a:pt x="68" y="122"/>
                            </a:lnTo>
                            <a:lnTo>
                              <a:pt x="68" y="114"/>
                            </a:lnTo>
                            <a:lnTo>
                              <a:pt x="68" y="106"/>
                            </a:lnTo>
                            <a:lnTo>
                              <a:pt x="75" y="106"/>
                            </a:lnTo>
                            <a:lnTo>
                              <a:pt x="75" y="99"/>
                            </a:lnTo>
                            <a:lnTo>
                              <a:pt x="83" y="99"/>
                            </a:lnTo>
                            <a:lnTo>
                              <a:pt x="90" y="91"/>
                            </a:lnTo>
                            <a:lnTo>
                              <a:pt x="90" y="84"/>
                            </a:lnTo>
                            <a:lnTo>
                              <a:pt x="90" y="76"/>
                            </a:lnTo>
                            <a:lnTo>
                              <a:pt x="98" y="68"/>
                            </a:lnTo>
                            <a:lnTo>
                              <a:pt x="98" y="61"/>
                            </a:lnTo>
                            <a:lnTo>
                              <a:pt x="105" y="53"/>
                            </a:lnTo>
                            <a:lnTo>
                              <a:pt x="105" y="38"/>
                            </a:lnTo>
                            <a:lnTo>
                              <a:pt x="98" y="30"/>
                            </a:lnTo>
                            <a:lnTo>
                              <a:pt x="98" y="23"/>
                            </a:lnTo>
                            <a:lnTo>
                              <a:pt x="113" y="30"/>
                            </a:lnTo>
                            <a:lnTo>
                              <a:pt x="113" y="38"/>
                            </a:lnTo>
                            <a:lnTo>
                              <a:pt x="120" y="46"/>
                            </a:lnTo>
                          </a:path>
                        </a:pathLst>
                      </a:custGeom>
                      <a:solidFill>
                        <a:srgbClr val="3F1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05" name="Freeform 829">
                        <a:extLst>
                          <a:ext uri="{FF2B5EF4-FFF2-40B4-BE49-F238E27FC236}">
                            <a16:creationId xmlns:a16="http://schemas.microsoft.com/office/drawing/2014/main" id="{F549FA84-4A71-5453-589F-F1F404782422}"/>
                          </a:ext>
                        </a:extLst>
                      </p:cNvPr>
                      <p:cNvSpPr>
                        <a:spLocks/>
                      </p:cNvSpPr>
                      <p:nvPr/>
                    </p:nvSpPr>
                    <p:spPr bwMode="auto">
                      <a:xfrm>
                        <a:off x="3117" y="3278"/>
                        <a:ext cx="129" cy="153"/>
                      </a:xfrm>
                      <a:custGeom>
                        <a:avLst/>
                        <a:gdLst>
                          <a:gd name="T0" fmla="*/ 120 w 129"/>
                          <a:gd name="T1" fmla="*/ 46 h 153"/>
                          <a:gd name="T2" fmla="*/ 128 w 129"/>
                          <a:gd name="T3" fmla="*/ 46 h 153"/>
                          <a:gd name="T4" fmla="*/ 128 w 129"/>
                          <a:gd name="T5" fmla="*/ 38 h 153"/>
                          <a:gd name="T6" fmla="*/ 128 w 129"/>
                          <a:gd name="T7" fmla="*/ 30 h 153"/>
                          <a:gd name="T8" fmla="*/ 120 w 129"/>
                          <a:gd name="T9" fmla="*/ 23 h 153"/>
                          <a:gd name="T10" fmla="*/ 120 w 129"/>
                          <a:gd name="T11" fmla="*/ 15 h 153"/>
                          <a:gd name="T12" fmla="*/ 105 w 129"/>
                          <a:gd name="T13" fmla="*/ 15 h 153"/>
                          <a:gd name="T14" fmla="*/ 90 w 129"/>
                          <a:gd name="T15" fmla="*/ 8 h 153"/>
                          <a:gd name="T16" fmla="*/ 83 w 129"/>
                          <a:gd name="T17" fmla="*/ 8 h 153"/>
                          <a:gd name="T18" fmla="*/ 68 w 129"/>
                          <a:gd name="T19" fmla="*/ 8 h 153"/>
                          <a:gd name="T20" fmla="*/ 60 w 129"/>
                          <a:gd name="T21" fmla="*/ 0 h 153"/>
                          <a:gd name="T22" fmla="*/ 53 w 129"/>
                          <a:gd name="T23" fmla="*/ 8 h 153"/>
                          <a:gd name="T24" fmla="*/ 45 w 129"/>
                          <a:gd name="T25" fmla="*/ 8 h 153"/>
                          <a:gd name="T26" fmla="*/ 38 w 129"/>
                          <a:gd name="T27" fmla="*/ 15 h 153"/>
                          <a:gd name="T28" fmla="*/ 38 w 129"/>
                          <a:gd name="T29" fmla="*/ 23 h 153"/>
                          <a:gd name="T30" fmla="*/ 30 w 129"/>
                          <a:gd name="T31" fmla="*/ 38 h 153"/>
                          <a:gd name="T32" fmla="*/ 30 w 129"/>
                          <a:gd name="T33" fmla="*/ 46 h 153"/>
                          <a:gd name="T34" fmla="*/ 23 w 129"/>
                          <a:gd name="T35" fmla="*/ 53 h 153"/>
                          <a:gd name="T36" fmla="*/ 23 w 129"/>
                          <a:gd name="T37" fmla="*/ 68 h 153"/>
                          <a:gd name="T38" fmla="*/ 23 w 129"/>
                          <a:gd name="T39" fmla="*/ 76 h 153"/>
                          <a:gd name="T40" fmla="*/ 23 w 129"/>
                          <a:gd name="T41" fmla="*/ 91 h 153"/>
                          <a:gd name="T42" fmla="*/ 15 w 129"/>
                          <a:gd name="T43" fmla="*/ 99 h 153"/>
                          <a:gd name="T44" fmla="*/ 15 w 129"/>
                          <a:gd name="T45" fmla="*/ 106 h 153"/>
                          <a:gd name="T46" fmla="*/ 8 w 129"/>
                          <a:gd name="T47" fmla="*/ 106 h 153"/>
                          <a:gd name="T48" fmla="*/ 0 w 129"/>
                          <a:gd name="T49" fmla="*/ 114 h 153"/>
                          <a:gd name="T50" fmla="*/ 0 w 129"/>
                          <a:gd name="T51" fmla="*/ 122 h 153"/>
                          <a:gd name="T52" fmla="*/ 0 w 129"/>
                          <a:gd name="T53" fmla="*/ 129 h 153"/>
                          <a:gd name="T54" fmla="*/ 0 w 129"/>
                          <a:gd name="T55" fmla="*/ 137 h 153"/>
                          <a:gd name="T56" fmla="*/ 8 w 129"/>
                          <a:gd name="T57" fmla="*/ 137 h 153"/>
                          <a:gd name="T58" fmla="*/ 23 w 129"/>
                          <a:gd name="T59" fmla="*/ 137 h 153"/>
                          <a:gd name="T60" fmla="*/ 30 w 129"/>
                          <a:gd name="T61" fmla="*/ 137 h 153"/>
                          <a:gd name="T62" fmla="*/ 38 w 129"/>
                          <a:gd name="T63" fmla="*/ 144 h 153"/>
                          <a:gd name="T64" fmla="*/ 53 w 129"/>
                          <a:gd name="T65" fmla="*/ 152 h 153"/>
                          <a:gd name="T66" fmla="*/ 60 w 129"/>
                          <a:gd name="T67" fmla="*/ 152 h 153"/>
                          <a:gd name="T68" fmla="*/ 68 w 129"/>
                          <a:gd name="T69" fmla="*/ 144 h 153"/>
                          <a:gd name="T70" fmla="*/ 68 w 129"/>
                          <a:gd name="T71" fmla="*/ 137 h 153"/>
                          <a:gd name="T72" fmla="*/ 68 w 129"/>
                          <a:gd name="T73" fmla="*/ 129 h 153"/>
                          <a:gd name="T74" fmla="*/ 68 w 129"/>
                          <a:gd name="T75" fmla="*/ 122 h 153"/>
                          <a:gd name="T76" fmla="*/ 68 w 129"/>
                          <a:gd name="T77" fmla="*/ 114 h 153"/>
                          <a:gd name="T78" fmla="*/ 68 w 129"/>
                          <a:gd name="T79" fmla="*/ 106 h 153"/>
                          <a:gd name="T80" fmla="*/ 75 w 129"/>
                          <a:gd name="T81" fmla="*/ 106 h 153"/>
                          <a:gd name="T82" fmla="*/ 75 w 129"/>
                          <a:gd name="T83" fmla="*/ 99 h 153"/>
                          <a:gd name="T84" fmla="*/ 83 w 129"/>
                          <a:gd name="T85" fmla="*/ 99 h 153"/>
                          <a:gd name="T86" fmla="*/ 90 w 129"/>
                          <a:gd name="T87" fmla="*/ 91 h 153"/>
                          <a:gd name="T88" fmla="*/ 90 w 129"/>
                          <a:gd name="T89" fmla="*/ 84 h 153"/>
                          <a:gd name="T90" fmla="*/ 90 w 129"/>
                          <a:gd name="T91" fmla="*/ 76 h 153"/>
                          <a:gd name="T92" fmla="*/ 98 w 129"/>
                          <a:gd name="T93" fmla="*/ 68 h 153"/>
                          <a:gd name="T94" fmla="*/ 98 w 129"/>
                          <a:gd name="T95" fmla="*/ 61 h 153"/>
                          <a:gd name="T96" fmla="*/ 105 w 129"/>
                          <a:gd name="T97" fmla="*/ 53 h 153"/>
                          <a:gd name="T98" fmla="*/ 105 w 129"/>
                          <a:gd name="T99" fmla="*/ 38 h 153"/>
                          <a:gd name="T100" fmla="*/ 98 w 129"/>
                          <a:gd name="T101" fmla="*/ 30 h 153"/>
                          <a:gd name="T102" fmla="*/ 98 w 129"/>
                          <a:gd name="T103" fmla="*/ 23 h 153"/>
                          <a:gd name="T104" fmla="*/ 113 w 129"/>
                          <a:gd name="T105" fmla="*/ 30 h 153"/>
                          <a:gd name="T106" fmla="*/ 113 w 129"/>
                          <a:gd name="T107" fmla="*/ 38 h 153"/>
                          <a:gd name="T108" fmla="*/ 120 w 129"/>
                          <a:gd name="T109"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 h="153">
                            <a:moveTo>
                              <a:pt x="120" y="46"/>
                            </a:moveTo>
                            <a:lnTo>
                              <a:pt x="128" y="46"/>
                            </a:lnTo>
                            <a:lnTo>
                              <a:pt x="128" y="38"/>
                            </a:lnTo>
                            <a:lnTo>
                              <a:pt x="128" y="30"/>
                            </a:lnTo>
                            <a:lnTo>
                              <a:pt x="120" y="23"/>
                            </a:lnTo>
                            <a:lnTo>
                              <a:pt x="120" y="15"/>
                            </a:lnTo>
                            <a:lnTo>
                              <a:pt x="105" y="15"/>
                            </a:lnTo>
                            <a:lnTo>
                              <a:pt x="90" y="8"/>
                            </a:lnTo>
                            <a:lnTo>
                              <a:pt x="83" y="8"/>
                            </a:lnTo>
                            <a:lnTo>
                              <a:pt x="68" y="8"/>
                            </a:lnTo>
                            <a:lnTo>
                              <a:pt x="60" y="0"/>
                            </a:lnTo>
                            <a:lnTo>
                              <a:pt x="53" y="8"/>
                            </a:lnTo>
                            <a:lnTo>
                              <a:pt x="45" y="8"/>
                            </a:lnTo>
                            <a:lnTo>
                              <a:pt x="38" y="15"/>
                            </a:lnTo>
                            <a:lnTo>
                              <a:pt x="38" y="23"/>
                            </a:lnTo>
                            <a:lnTo>
                              <a:pt x="30" y="38"/>
                            </a:lnTo>
                            <a:lnTo>
                              <a:pt x="30" y="46"/>
                            </a:lnTo>
                            <a:lnTo>
                              <a:pt x="23" y="53"/>
                            </a:lnTo>
                            <a:lnTo>
                              <a:pt x="23" y="68"/>
                            </a:lnTo>
                            <a:lnTo>
                              <a:pt x="23" y="76"/>
                            </a:lnTo>
                            <a:lnTo>
                              <a:pt x="23" y="91"/>
                            </a:lnTo>
                            <a:lnTo>
                              <a:pt x="15" y="99"/>
                            </a:lnTo>
                            <a:lnTo>
                              <a:pt x="15" y="106"/>
                            </a:lnTo>
                            <a:lnTo>
                              <a:pt x="8" y="106"/>
                            </a:lnTo>
                            <a:lnTo>
                              <a:pt x="0" y="114"/>
                            </a:lnTo>
                            <a:lnTo>
                              <a:pt x="0" y="122"/>
                            </a:lnTo>
                            <a:lnTo>
                              <a:pt x="0" y="129"/>
                            </a:lnTo>
                            <a:lnTo>
                              <a:pt x="0" y="137"/>
                            </a:lnTo>
                            <a:lnTo>
                              <a:pt x="8" y="137"/>
                            </a:lnTo>
                            <a:lnTo>
                              <a:pt x="23" y="137"/>
                            </a:lnTo>
                            <a:lnTo>
                              <a:pt x="30" y="137"/>
                            </a:lnTo>
                            <a:lnTo>
                              <a:pt x="38" y="144"/>
                            </a:lnTo>
                            <a:lnTo>
                              <a:pt x="53" y="152"/>
                            </a:lnTo>
                            <a:lnTo>
                              <a:pt x="60" y="152"/>
                            </a:lnTo>
                            <a:lnTo>
                              <a:pt x="68" y="144"/>
                            </a:lnTo>
                            <a:lnTo>
                              <a:pt x="68" y="137"/>
                            </a:lnTo>
                            <a:lnTo>
                              <a:pt x="68" y="129"/>
                            </a:lnTo>
                            <a:lnTo>
                              <a:pt x="68" y="122"/>
                            </a:lnTo>
                            <a:lnTo>
                              <a:pt x="68" y="114"/>
                            </a:lnTo>
                            <a:lnTo>
                              <a:pt x="68" y="106"/>
                            </a:lnTo>
                            <a:lnTo>
                              <a:pt x="75" y="106"/>
                            </a:lnTo>
                            <a:lnTo>
                              <a:pt x="75" y="99"/>
                            </a:lnTo>
                            <a:lnTo>
                              <a:pt x="83" y="99"/>
                            </a:lnTo>
                            <a:lnTo>
                              <a:pt x="90" y="91"/>
                            </a:lnTo>
                            <a:lnTo>
                              <a:pt x="90" y="84"/>
                            </a:lnTo>
                            <a:lnTo>
                              <a:pt x="90" y="76"/>
                            </a:lnTo>
                            <a:lnTo>
                              <a:pt x="98" y="68"/>
                            </a:lnTo>
                            <a:lnTo>
                              <a:pt x="98" y="61"/>
                            </a:lnTo>
                            <a:lnTo>
                              <a:pt x="105" y="53"/>
                            </a:lnTo>
                            <a:lnTo>
                              <a:pt x="105" y="38"/>
                            </a:lnTo>
                            <a:lnTo>
                              <a:pt x="98" y="30"/>
                            </a:lnTo>
                            <a:lnTo>
                              <a:pt x="98" y="23"/>
                            </a:lnTo>
                            <a:lnTo>
                              <a:pt x="113" y="30"/>
                            </a:lnTo>
                            <a:lnTo>
                              <a:pt x="113" y="38"/>
                            </a:lnTo>
                            <a:lnTo>
                              <a:pt x="120" y="46"/>
                            </a:lnTo>
                          </a:path>
                        </a:pathLst>
                      </a:custGeom>
                      <a:solidFill>
                        <a:srgbClr val="3F1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606" name="Group 830">
                      <a:extLst>
                        <a:ext uri="{FF2B5EF4-FFF2-40B4-BE49-F238E27FC236}">
                          <a16:creationId xmlns:a16="http://schemas.microsoft.com/office/drawing/2014/main" id="{98A82CCA-CBD2-C4EC-F870-15B9BBD3345F}"/>
                        </a:ext>
                      </a:extLst>
                    </p:cNvPr>
                    <p:cNvGrpSpPr>
                      <a:grpSpLocks/>
                    </p:cNvGrpSpPr>
                    <p:nvPr/>
                  </p:nvGrpSpPr>
                  <p:grpSpPr bwMode="auto">
                    <a:xfrm>
                      <a:off x="3213" y="3334"/>
                      <a:ext cx="40" cy="33"/>
                      <a:chOff x="3213" y="3334"/>
                      <a:chExt cx="40" cy="33"/>
                    </a:xfrm>
                  </p:grpSpPr>
                  <p:sp>
                    <p:nvSpPr>
                      <p:cNvPr id="76607" name="Freeform 831">
                        <a:extLst>
                          <a:ext uri="{FF2B5EF4-FFF2-40B4-BE49-F238E27FC236}">
                            <a16:creationId xmlns:a16="http://schemas.microsoft.com/office/drawing/2014/main" id="{97931280-CCF6-85AB-9CEB-574BB6572917}"/>
                          </a:ext>
                        </a:extLst>
                      </p:cNvPr>
                      <p:cNvSpPr>
                        <a:spLocks/>
                      </p:cNvSpPr>
                      <p:nvPr/>
                    </p:nvSpPr>
                    <p:spPr bwMode="auto">
                      <a:xfrm>
                        <a:off x="3213" y="3350"/>
                        <a:ext cx="17" cy="17"/>
                      </a:xfrm>
                      <a:custGeom>
                        <a:avLst/>
                        <a:gdLst>
                          <a:gd name="T0" fmla="*/ 5 w 17"/>
                          <a:gd name="T1" fmla="*/ 0 h 17"/>
                          <a:gd name="T2" fmla="*/ 5 w 17"/>
                          <a:gd name="T3" fmla="*/ 8 h 17"/>
                          <a:gd name="T4" fmla="*/ 11 w 17"/>
                          <a:gd name="T5" fmla="*/ 8 h 17"/>
                          <a:gd name="T6" fmla="*/ 11 w 17"/>
                          <a:gd name="T7" fmla="*/ 16 h 17"/>
                          <a:gd name="T8" fmla="*/ 16 w 17"/>
                          <a:gd name="T9" fmla="*/ 16 h 17"/>
                          <a:gd name="T10" fmla="*/ 11 w 17"/>
                          <a:gd name="T11" fmla="*/ 16 h 17"/>
                          <a:gd name="T12" fmla="*/ 5 w 17"/>
                          <a:gd name="T13" fmla="*/ 16 h 17"/>
                          <a:gd name="T14" fmla="*/ 5 w 17"/>
                          <a:gd name="T15" fmla="*/ 8 h 17"/>
                          <a:gd name="T16" fmla="*/ 0 w 17"/>
                          <a:gd name="T17" fmla="*/ 8 h 17"/>
                          <a:gd name="T18" fmla="*/ 5 w 17"/>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5" y="0"/>
                            </a:moveTo>
                            <a:lnTo>
                              <a:pt x="5" y="8"/>
                            </a:lnTo>
                            <a:lnTo>
                              <a:pt x="11" y="8"/>
                            </a:lnTo>
                            <a:lnTo>
                              <a:pt x="11" y="16"/>
                            </a:lnTo>
                            <a:lnTo>
                              <a:pt x="16" y="16"/>
                            </a:lnTo>
                            <a:lnTo>
                              <a:pt x="11" y="16"/>
                            </a:lnTo>
                            <a:lnTo>
                              <a:pt x="5" y="16"/>
                            </a:lnTo>
                            <a:lnTo>
                              <a:pt x="5" y="8"/>
                            </a:lnTo>
                            <a:lnTo>
                              <a:pt x="0" y="8"/>
                            </a:lnTo>
                            <a:lnTo>
                              <a:pt x="5" y="0"/>
                            </a:lnTo>
                          </a:path>
                        </a:pathLst>
                      </a:custGeom>
                      <a:solidFill>
                        <a:srgbClr val="7F3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08" name="Freeform 832">
                        <a:extLst>
                          <a:ext uri="{FF2B5EF4-FFF2-40B4-BE49-F238E27FC236}">
                            <a16:creationId xmlns:a16="http://schemas.microsoft.com/office/drawing/2014/main" id="{A1F0CB28-05ED-1F35-6CE4-CEFD45F49B3D}"/>
                          </a:ext>
                        </a:extLst>
                      </p:cNvPr>
                      <p:cNvSpPr>
                        <a:spLocks/>
                      </p:cNvSpPr>
                      <p:nvPr/>
                    </p:nvSpPr>
                    <p:spPr bwMode="auto">
                      <a:xfrm>
                        <a:off x="3213" y="3350"/>
                        <a:ext cx="17" cy="17"/>
                      </a:xfrm>
                      <a:custGeom>
                        <a:avLst/>
                        <a:gdLst>
                          <a:gd name="T0" fmla="*/ 5 w 17"/>
                          <a:gd name="T1" fmla="*/ 0 h 17"/>
                          <a:gd name="T2" fmla="*/ 5 w 17"/>
                          <a:gd name="T3" fmla="*/ 8 h 17"/>
                          <a:gd name="T4" fmla="*/ 11 w 17"/>
                          <a:gd name="T5" fmla="*/ 8 h 17"/>
                          <a:gd name="T6" fmla="*/ 11 w 17"/>
                          <a:gd name="T7" fmla="*/ 16 h 17"/>
                          <a:gd name="T8" fmla="*/ 16 w 17"/>
                          <a:gd name="T9" fmla="*/ 16 h 17"/>
                          <a:gd name="T10" fmla="*/ 11 w 17"/>
                          <a:gd name="T11" fmla="*/ 16 h 17"/>
                          <a:gd name="T12" fmla="*/ 5 w 17"/>
                          <a:gd name="T13" fmla="*/ 16 h 17"/>
                          <a:gd name="T14" fmla="*/ 5 w 17"/>
                          <a:gd name="T15" fmla="*/ 8 h 17"/>
                          <a:gd name="T16" fmla="*/ 0 w 17"/>
                          <a:gd name="T17" fmla="*/ 8 h 17"/>
                          <a:gd name="T18" fmla="*/ 5 w 17"/>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5" y="0"/>
                            </a:moveTo>
                            <a:lnTo>
                              <a:pt x="5" y="8"/>
                            </a:lnTo>
                            <a:lnTo>
                              <a:pt x="11" y="8"/>
                            </a:lnTo>
                            <a:lnTo>
                              <a:pt x="11" y="16"/>
                            </a:lnTo>
                            <a:lnTo>
                              <a:pt x="16" y="16"/>
                            </a:lnTo>
                            <a:lnTo>
                              <a:pt x="11" y="16"/>
                            </a:lnTo>
                            <a:lnTo>
                              <a:pt x="5" y="16"/>
                            </a:lnTo>
                            <a:lnTo>
                              <a:pt x="5" y="8"/>
                            </a:lnTo>
                            <a:lnTo>
                              <a:pt x="0" y="8"/>
                            </a:lnTo>
                            <a:lnTo>
                              <a:pt x="5" y="0"/>
                            </a:lnTo>
                          </a:path>
                        </a:pathLst>
                      </a:custGeom>
                      <a:solidFill>
                        <a:srgbClr val="7F3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09" name="Oval 833">
                        <a:extLst>
                          <a:ext uri="{FF2B5EF4-FFF2-40B4-BE49-F238E27FC236}">
                            <a16:creationId xmlns:a16="http://schemas.microsoft.com/office/drawing/2014/main" id="{A5728AF7-2788-1EFF-A625-51CD27769295}"/>
                          </a:ext>
                        </a:extLst>
                      </p:cNvPr>
                      <p:cNvSpPr>
                        <a:spLocks noChangeArrowheads="1"/>
                      </p:cNvSpPr>
                      <p:nvPr/>
                    </p:nvSpPr>
                    <p:spPr bwMode="auto">
                      <a:xfrm>
                        <a:off x="3237" y="3334"/>
                        <a:ext cx="16" cy="24"/>
                      </a:xfrm>
                      <a:prstGeom prst="ellipse">
                        <a:avLst/>
                      </a:prstGeom>
                      <a:solidFill>
                        <a:srgbClr val="7F3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610" name="Oval 834">
                        <a:extLst>
                          <a:ext uri="{FF2B5EF4-FFF2-40B4-BE49-F238E27FC236}">
                            <a16:creationId xmlns:a16="http://schemas.microsoft.com/office/drawing/2014/main" id="{40027A28-B8B0-1137-A6D7-EF8C659D8596}"/>
                          </a:ext>
                        </a:extLst>
                      </p:cNvPr>
                      <p:cNvSpPr>
                        <a:spLocks noChangeArrowheads="1"/>
                      </p:cNvSpPr>
                      <p:nvPr/>
                    </p:nvSpPr>
                    <p:spPr bwMode="auto">
                      <a:xfrm>
                        <a:off x="3237" y="3334"/>
                        <a:ext cx="16" cy="24"/>
                      </a:xfrm>
                      <a:prstGeom prst="ellipse">
                        <a:avLst/>
                      </a:prstGeom>
                      <a:solidFill>
                        <a:srgbClr val="FFDFB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grpSp>
        </p:grpSp>
      </p:grpSp>
      <p:grpSp>
        <p:nvGrpSpPr>
          <p:cNvPr id="76611" name="Group 835">
            <a:extLst>
              <a:ext uri="{FF2B5EF4-FFF2-40B4-BE49-F238E27FC236}">
                <a16:creationId xmlns:a16="http://schemas.microsoft.com/office/drawing/2014/main" id="{EA27D99C-DD53-EDFD-3810-95C57BF8CE6D}"/>
              </a:ext>
            </a:extLst>
          </p:cNvPr>
          <p:cNvGrpSpPr>
            <a:grpSpLocks/>
          </p:cNvGrpSpPr>
          <p:nvPr/>
        </p:nvGrpSpPr>
        <p:grpSpPr bwMode="auto">
          <a:xfrm>
            <a:off x="8584102" y="2343640"/>
            <a:ext cx="2090737" cy="3230563"/>
            <a:chOff x="4334" y="1288"/>
            <a:chExt cx="1317" cy="2035"/>
          </a:xfrm>
        </p:grpSpPr>
        <p:sp>
          <p:nvSpPr>
            <p:cNvPr id="76612" name="Freeform 836">
              <a:extLst>
                <a:ext uri="{FF2B5EF4-FFF2-40B4-BE49-F238E27FC236}">
                  <a16:creationId xmlns:a16="http://schemas.microsoft.com/office/drawing/2014/main" id="{DE52B6C7-90DE-BEF4-AA33-E0776EDE9DA7}"/>
                </a:ext>
              </a:extLst>
            </p:cNvPr>
            <p:cNvSpPr>
              <a:spLocks/>
            </p:cNvSpPr>
            <p:nvPr/>
          </p:nvSpPr>
          <p:spPr bwMode="auto">
            <a:xfrm>
              <a:off x="4334" y="1288"/>
              <a:ext cx="1317" cy="2035"/>
            </a:xfrm>
            <a:custGeom>
              <a:avLst/>
              <a:gdLst>
                <a:gd name="T0" fmla="*/ 395 w 1317"/>
                <a:gd name="T1" fmla="*/ 82 h 2035"/>
                <a:gd name="T2" fmla="*/ 506 w 1317"/>
                <a:gd name="T3" fmla="*/ 0 h 2035"/>
                <a:gd name="T4" fmla="*/ 609 w 1317"/>
                <a:gd name="T5" fmla="*/ 40 h 2035"/>
                <a:gd name="T6" fmla="*/ 692 w 1317"/>
                <a:gd name="T7" fmla="*/ 27 h 2035"/>
                <a:gd name="T8" fmla="*/ 789 w 1317"/>
                <a:gd name="T9" fmla="*/ 0 h 2035"/>
                <a:gd name="T10" fmla="*/ 892 w 1317"/>
                <a:gd name="T11" fmla="*/ 109 h 2035"/>
                <a:gd name="T12" fmla="*/ 964 w 1317"/>
                <a:gd name="T13" fmla="*/ 137 h 2035"/>
                <a:gd name="T14" fmla="*/ 1043 w 1317"/>
                <a:gd name="T15" fmla="*/ 164 h 2035"/>
                <a:gd name="T16" fmla="*/ 1116 w 1317"/>
                <a:gd name="T17" fmla="*/ 314 h 2035"/>
                <a:gd name="T18" fmla="*/ 1155 w 1317"/>
                <a:gd name="T19" fmla="*/ 436 h 2035"/>
                <a:gd name="T20" fmla="*/ 1247 w 1317"/>
                <a:gd name="T21" fmla="*/ 573 h 2035"/>
                <a:gd name="T22" fmla="*/ 1296 w 1317"/>
                <a:gd name="T23" fmla="*/ 763 h 2035"/>
                <a:gd name="T24" fmla="*/ 1276 w 1317"/>
                <a:gd name="T25" fmla="*/ 1010 h 2035"/>
                <a:gd name="T26" fmla="*/ 1286 w 1317"/>
                <a:gd name="T27" fmla="*/ 1173 h 2035"/>
                <a:gd name="T28" fmla="*/ 1316 w 1317"/>
                <a:gd name="T29" fmla="*/ 1392 h 2035"/>
                <a:gd name="T30" fmla="*/ 1267 w 1317"/>
                <a:gd name="T31" fmla="*/ 1569 h 2035"/>
                <a:gd name="T32" fmla="*/ 1174 w 1317"/>
                <a:gd name="T33" fmla="*/ 1679 h 2035"/>
                <a:gd name="T34" fmla="*/ 1057 w 1317"/>
                <a:gd name="T35" fmla="*/ 1719 h 2035"/>
                <a:gd name="T36" fmla="*/ 989 w 1317"/>
                <a:gd name="T37" fmla="*/ 1939 h 2035"/>
                <a:gd name="T38" fmla="*/ 848 w 1317"/>
                <a:gd name="T39" fmla="*/ 2021 h 2035"/>
                <a:gd name="T40" fmla="*/ 731 w 1317"/>
                <a:gd name="T41" fmla="*/ 1951 h 2035"/>
                <a:gd name="T42" fmla="*/ 638 w 1317"/>
                <a:gd name="T43" fmla="*/ 1951 h 2035"/>
                <a:gd name="T44" fmla="*/ 482 w 1317"/>
                <a:gd name="T45" fmla="*/ 2034 h 2035"/>
                <a:gd name="T46" fmla="*/ 331 w 1317"/>
                <a:gd name="T47" fmla="*/ 1951 h 2035"/>
                <a:gd name="T48" fmla="*/ 243 w 1317"/>
                <a:gd name="T49" fmla="*/ 1789 h 2035"/>
                <a:gd name="T50" fmla="*/ 224 w 1317"/>
                <a:gd name="T51" fmla="*/ 1624 h 2035"/>
                <a:gd name="T52" fmla="*/ 107 w 1317"/>
                <a:gd name="T53" fmla="*/ 1529 h 2035"/>
                <a:gd name="T54" fmla="*/ 29 w 1317"/>
                <a:gd name="T55" fmla="*/ 1337 h 2035"/>
                <a:gd name="T56" fmla="*/ 24 w 1317"/>
                <a:gd name="T57" fmla="*/ 1105 h 2035"/>
                <a:gd name="T58" fmla="*/ 9 w 1317"/>
                <a:gd name="T59" fmla="*/ 873 h 2035"/>
                <a:gd name="T60" fmla="*/ 24 w 1317"/>
                <a:gd name="T61" fmla="*/ 628 h 2035"/>
                <a:gd name="T62" fmla="*/ 82 w 1317"/>
                <a:gd name="T63" fmla="*/ 504 h 2035"/>
                <a:gd name="T64" fmla="*/ 146 w 1317"/>
                <a:gd name="T65" fmla="*/ 381 h 2035"/>
                <a:gd name="T66" fmla="*/ 195 w 1317"/>
                <a:gd name="T67" fmla="*/ 244 h 2035"/>
                <a:gd name="T68" fmla="*/ 267 w 1317"/>
                <a:gd name="T69" fmla="*/ 164 h 2035"/>
                <a:gd name="T70" fmla="*/ 365 w 1317"/>
                <a:gd name="T71" fmla="*/ 149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7" h="2035">
                  <a:moveTo>
                    <a:pt x="365" y="149"/>
                  </a:moveTo>
                  <a:lnTo>
                    <a:pt x="395" y="82"/>
                  </a:lnTo>
                  <a:lnTo>
                    <a:pt x="448" y="12"/>
                  </a:lnTo>
                  <a:lnTo>
                    <a:pt x="506" y="0"/>
                  </a:lnTo>
                  <a:lnTo>
                    <a:pt x="555" y="0"/>
                  </a:lnTo>
                  <a:lnTo>
                    <a:pt x="609" y="40"/>
                  </a:lnTo>
                  <a:lnTo>
                    <a:pt x="643" y="82"/>
                  </a:lnTo>
                  <a:lnTo>
                    <a:pt x="692" y="27"/>
                  </a:lnTo>
                  <a:lnTo>
                    <a:pt x="740" y="0"/>
                  </a:lnTo>
                  <a:lnTo>
                    <a:pt x="789" y="0"/>
                  </a:lnTo>
                  <a:lnTo>
                    <a:pt x="853" y="40"/>
                  </a:lnTo>
                  <a:lnTo>
                    <a:pt x="892" y="109"/>
                  </a:lnTo>
                  <a:lnTo>
                    <a:pt x="916" y="177"/>
                  </a:lnTo>
                  <a:lnTo>
                    <a:pt x="964" y="137"/>
                  </a:lnTo>
                  <a:lnTo>
                    <a:pt x="994" y="137"/>
                  </a:lnTo>
                  <a:lnTo>
                    <a:pt x="1043" y="164"/>
                  </a:lnTo>
                  <a:lnTo>
                    <a:pt x="1086" y="219"/>
                  </a:lnTo>
                  <a:lnTo>
                    <a:pt x="1116" y="314"/>
                  </a:lnTo>
                  <a:lnTo>
                    <a:pt x="1116" y="424"/>
                  </a:lnTo>
                  <a:lnTo>
                    <a:pt x="1155" y="436"/>
                  </a:lnTo>
                  <a:lnTo>
                    <a:pt x="1213" y="491"/>
                  </a:lnTo>
                  <a:lnTo>
                    <a:pt x="1247" y="573"/>
                  </a:lnTo>
                  <a:lnTo>
                    <a:pt x="1276" y="656"/>
                  </a:lnTo>
                  <a:lnTo>
                    <a:pt x="1296" y="763"/>
                  </a:lnTo>
                  <a:lnTo>
                    <a:pt x="1296" y="888"/>
                  </a:lnTo>
                  <a:lnTo>
                    <a:pt x="1276" y="1010"/>
                  </a:lnTo>
                  <a:lnTo>
                    <a:pt x="1247" y="1078"/>
                  </a:lnTo>
                  <a:lnTo>
                    <a:pt x="1286" y="1173"/>
                  </a:lnTo>
                  <a:lnTo>
                    <a:pt x="1311" y="1282"/>
                  </a:lnTo>
                  <a:lnTo>
                    <a:pt x="1316" y="1392"/>
                  </a:lnTo>
                  <a:lnTo>
                    <a:pt x="1296" y="1502"/>
                  </a:lnTo>
                  <a:lnTo>
                    <a:pt x="1267" y="1569"/>
                  </a:lnTo>
                  <a:lnTo>
                    <a:pt x="1237" y="1624"/>
                  </a:lnTo>
                  <a:lnTo>
                    <a:pt x="1174" y="1679"/>
                  </a:lnTo>
                  <a:lnTo>
                    <a:pt x="1116" y="1719"/>
                  </a:lnTo>
                  <a:lnTo>
                    <a:pt x="1057" y="1719"/>
                  </a:lnTo>
                  <a:lnTo>
                    <a:pt x="1038" y="1841"/>
                  </a:lnTo>
                  <a:lnTo>
                    <a:pt x="989" y="1939"/>
                  </a:lnTo>
                  <a:lnTo>
                    <a:pt x="916" y="1993"/>
                  </a:lnTo>
                  <a:lnTo>
                    <a:pt x="848" y="2021"/>
                  </a:lnTo>
                  <a:lnTo>
                    <a:pt x="789" y="2006"/>
                  </a:lnTo>
                  <a:lnTo>
                    <a:pt x="731" y="1951"/>
                  </a:lnTo>
                  <a:lnTo>
                    <a:pt x="692" y="1884"/>
                  </a:lnTo>
                  <a:lnTo>
                    <a:pt x="638" y="1951"/>
                  </a:lnTo>
                  <a:lnTo>
                    <a:pt x="575" y="2006"/>
                  </a:lnTo>
                  <a:lnTo>
                    <a:pt x="482" y="2034"/>
                  </a:lnTo>
                  <a:lnTo>
                    <a:pt x="399" y="2006"/>
                  </a:lnTo>
                  <a:lnTo>
                    <a:pt x="331" y="1951"/>
                  </a:lnTo>
                  <a:lnTo>
                    <a:pt x="272" y="1869"/>
                  </a:lnTo>
                  <a:lnTo>
                    <a:pt x="243" y="1789"/>
                  </a:lnTo>
                  <a:lnTo>
                    <a:pt x="239" y="1706"/>
                  </a:lnTo>
                  <a:lnTo>
                    <a:pt x="224" y="1624"/>
                  </a:lnTo>
                  <a:lnTo>
                    <a:pt x="160" y="1582"/>
                  </a:lnTo>
                  <a:lnTo>
                    <a:pt x="107" y="1529"/>
                  </a:lnTo>
                  <a:lnTo>
                    <a:pt x="58" y="1447"/>
                  </a:lnTo>
                  <a:lnTo>
                    <a:pt x="29" y="1337"/>
                  </a:lnTo>
                  <a:lnTo>
                    <a:pt x="14" y="1215"/>
                  </a:lnTo>
                  <a:lnTo>
                    <a:pt x="24" y="1105"/>
                  </a:lnTo>
                  <a:lnTo>
                    <a:pt x="44" y="968"/>
                  </a:lnTo>
                  <a:lnTo>
                    <a:pt x="9" y="873"/>
                  </a:lnTo>
                  <a:lnTo>
                    <a:pt x="0" y="723"/>
                  </a:lnTo>
                  <a:lnTo>
                    <a:pt x="24" y="628"/>
                  </a:lnTo>
                  <a:lnTo>
                    <a:pt x="48" y="559"/>
                  </a:lnTo>
                  <a:lnTo>
                    <a:pt x="82" y="504"/>
                  </a:lnTo>
                  <a:lnTo>
                    <a:pt x="126" y="476"/>
                  </a:lnTo>
                  <a:lnTo>
                    <a:pt x="146" y="381"/>
                  </a:lnTo>
                  <a:lnTo>
                    <a:pt x="175" y="299"/>
                  </a:lnTo>
                  <a:lnTo>
                    <a:pt x="195" y="244"/>
                  </a:lnTo>
                  <a:lnTo>
                    <a:pt x="234" y="204"/>
                  </a:lnTo>
                  <a:lnTo>
                    <a:pt x="267" y="164"/>
                  </a:lnTo>
                  <a:lnTo>
                    <a:pt x="316" y="149"/>
                  </a:lnTo>
                  <a:lnTo>
                    <a:pt x="365" y="149"/>
                  </a:lnTo>
                </a:path>
              </a:pathLst>
            </a:custGeom>
            <a:solidFill>
              <a:srgbClr val="C0FFFF"/>
            </a:solidFill>
            <a:ln w="12700" cap="rnd" cmpd="sng">
              <a:solidFill>
                <a:schemeClr val="tx1"/>
              </a:solidFill>
              <a:prstDash val="solid"/>
              <a:round/>
              <a:headEnd/>
              <a:tailEnd/>
            </a:ln>
            <a:effectLst>
              <a:outerShdw dist="107763" dir="2700000" algn="ctr" rotWithShape="0">
                <a:schemeClr val="bg2"/>
              </a:outerShdw>
            </a:effectLst>
          </p:spPr>
          <p:txBody>
            <a:bodyPr/>
            <a:lstStyle/>
            <a:p>
              <a:endParaRPr lang="en-IN"/>
            </a:p>
          </p:txBody>
        </p:sp>
        <p:sp>
          <p:nvSpPr>
            <p:cNvPr id="76613" name="Rectangle 837">
              <a:extLst>
                <a:ext uri="{FF2B5EF4-FFF2-40B4-BE49-F238E27FC236}">
                  <a16:creationId xmlns:a16="http://schemas.microsoft.com/office/drawing/2014/main" id="{A5AFA389-FB43-9FA9-74B7-279B15EE8780}"/>
                </a:ext>
              </a:extLst>
            </p:cNvPr>
            <p:cNvSpPr>
              <a:spLocks noChangeArrowheads="1"/>
            </p:cNvSpPr>
            <p:nvPr/>
          </p:nvSpPr>
          <p:spPr bwMode="auto">
            <a:xfrm>
              <a:off x="4464" y="1552"/>
              <a:ext cx="106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000" b="1">
                  <a:solidFill>
                    <a:srgbClr val="000000"/>
                  </a:solidFill>
                </a:rPr>
                <a:t>Interactions</a:t>
              </a:r>
            </a:p>
          </p:txBody>
        </p:sp>
        <p:grpSp>
          <p:nvGrpSpPr>
            <p:cNvPr id="76614" name="Group 838">
              <a:extLst>
                <a:ext uri="{FF2B5EF4-FFF2-40B4-BE49-F238E27FC236}">
                  <a16:creationId xmlns:a16="http://schemas.microsoft.com/office/drawing/2014/main" id="{161F45D2-9E2F-0FED-7812-C47CD4FEDF7C}"/>
                </a:ext>
              </a:extLst>
            </p:cNvPr>
            <p:cNvGrpSpPr>
              <a:grpSpLocks/>
            </p:cNvGrpSpPr>
            <p:nvPr/>
          </p:nvGrpSpPr>
          <p:grpSpPr bwMode="auto">
            <a:xfrm>
              <a:off x="4595" y="1871"/>
              <a:ext cx="873" cy="612"/>
              <a:chOff x="4595" y="1871"/>
              <a:chExt cx="873" cy="612"/>
            </a:xfrm>
          </p:grpSpPr>
          <p:sp>
            <p:nvSpPr>
              <p:cNvPr id="76615" name="Rectangle 839">
                <a:extLst>
                  <a:ext uri="{FF2B5EF4-FFF2-40B4-BE49-F238E27FC236}">
                    <a16:creationId xmlns:a16="http://schemas.microsoft.com/office/drawing/2014/main" id="{9F9D0678-1F91-8001-D101-24389EFAF21B}"/>
                  </a:ext>
                </a:extLst>
              </p:cNvPr>
              <p:cNvSpPr>
                <a:spLocks noChangeArrowheads="1"/>
              </p:cNvSpPr>
              <p:nvPr/>
            </p:nvSpPr>
            <p:spPr bwMode="auto">
              <a:xfrm>
                <a:off x="4793" y="2308"/>
                <a:ext cx="524"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200">
                    <a:solidFill>
                      <a:srgbClr val="000000"/>
                    </a:solidFill>
                  </a:rPr>
                  <a:t>Interview</a:t>
                </a:r>
              </a:p>
            </p:txBody>
          </p:sp>
          <p:grpSp>
            <p:nvGrpSpPr>
              <p:cNvPr id="76616" name="Group 840">
                <a:extLst>
                  <a:ext uri="{FF2B5EF4-FFF2-40B4-BE49-F238E27FC236}">
                    <a16:creationId xmlns:a16="http://schemas.microsoft.com/office/drawing/2014/main" id="{94548A6B-B974-BC76-0CA6-092E4BD9F29E}"/>
                  </a:ext>
                </a:extLst>
              </p:cNvPr>
              <p:cNvGrpSpPr>
                <a:grpSpLocks/>
              </p:cNvGrpSpPr>
              <p:nvPr/>
            </p:nvGrpSpPr>
            <p:grpSpPr bwMode="auto">
              <a:xfrm>
                <a:off x="4595" y="1871"/>
                <a:ext cx="873" cy="425"/>
                <a:chOff x="4595" y="1871"/>
                <a:chExt cx="873" cy="425"/>
              </a:xfrm>
            </p:grpSpPr>
            <p:grpSp>
              <p:nvGrpSpPr>
                <p:cNvPr id="76617" name="Group 841">
                  <a:extLst>
                    <a:ext uri="{FF2B5EF4-FFF2-40B4-BE49-F238E27FC236}">
                      <a16:creationId xmlns:a16="http://schemas.microsoft.com/office/drawing/2014/main" id="{3CF1E32F-49E0-4607-7D11-71ED0A943849}"/>
                    </a:ext>
                  </a:extLst>
                </p:cNvPr>
                <p:cNvGrpSpPr>
                  <a:grpSpLocks/>
                </p:cNvGrpSpPr>
                <p:nvPr/>
              </p:nvGrpSpPr>
              <p:grpSpPr bwMode="auto">
                <a:xfrm>
                  <a:off x="5083" y="1871"/>
                  <a:ext cx="297" cy="425"/>
                  <a:chOff x="5083" y="1871"/>
                  <a:chExt cx="297" cy="425"/>
                </a:xfrm>
              </p:grpSpPr>
              <p:grpSp>
                <p:nvGrpSpPr>
                  <p:cNvPr id="76618" name="Group 842">
                    <a:extLst>
                      <a:ext uri="{FF2B5EF4-FFF2-40B4-BE49-F238E27FC236}">
                        <a16:creationId xmlns:a16="http://schemas.microsoft.com/office/drawing/2014/main" id="{507CC6DA-C2A1-07C0-F2D4-FEF553AE1E7C}"/>
                      </a:ext>
                    </a:extLst>
                  </p:cNvPr>
                  <p:cNvGrpSpPr>
                    <a:grpSpLocks/>
                  </p:cNvGrpSpPr>
                  <p:nvPr/>
                </p:nvGrpSpPr>
                <p:grpSpPr bwMode="auto">
                  <a:xfrm>
                    <a:off x="5083" y="1871"/>
                    <a:ext cx="297" cy="425"/>
                    <a:chOff x="5083" y="1871"/>
                    <a:chExt cx="297" cy="425"/>
                  </a:xfrm>
                </p:grpSpPr>
                <p:grpSp>
                  <p:nvGrpSpPr>
                    <p:cNvPr id="76619" name="Group 843">
                      <a:extLst>
                        <a:ext uri="{FF2B5EF4-FFF2-40B4-BE49-F238E27FC236}">
                          <a16:creationId xmlns:a16="http://schemas.microsoft.com/office/drawing/2014/main" id="{2588EE5F-9200-21F5-3144-C8A6A07705BB}"/>
                        </a:ext>
                      </a:extLst>
                    </p:cNvPr>
                    <p:cNvGrpSpPr>
                      <a:grpSpLocks/>
                    </p:cNvGrpSpPr>
                    <p:nvPr/>
                  </p:nvGrpSpPr>
                  <p:grpSpPr bwMode="auto">
                    <a:xfrm>
                      <a:off x="5163" y="1943"/>
                      <a:ext cx="217" cy="217"/>
                      <a:chOff x="5163" y="1943"/>
                      <a:chExt cx="217" cy="217"/>
                    </a:xfrm>
                  </p:grpSpPr>
                  <p:sp>
                    <p:nvSpPr>
                      <p:cNvPr id="76620" name="Freeform 844">
                        <a:extLst>
                          <a:ext uri="{FF2B5EF4-FFF2-40B4-BE49-F238E27FC236}">
                            <a16:creationId xmlns:a16="http://schemas.microsoft.com/office/drawing/2014/main" id="{6DC0BD6C-749B-0EA1-9ABB-29E07D71C746}"/>
                          </a:ext>
                        </a:extLst>
                      </p:cNvPr>
                      <p:cNvSpPr>
                        <a:spLocks/>
                      </p:cNvSpPr>
                      <p:nvPr/>
                    </p:nvSpPr>
                    <p:spPr bwMode="auto">
                      <a:xfrm>
                        <a:off x="5163" y="1943"/>
                        <a:ext cx="57" cy="65"/>
                      </a:xfrm>
                      <a:custGeom>
                        <a:avLst/>
                        <a:gdLst>
                          <a:gd name="T0" fmla="*/ 49 w 57"/>
                          <a:gd name="T1" fmla="*/ 50 h 65"/>
                          <a:gd name="T2" fmla="*/ 49 w 57"/>
                          <a:gd name="T3" fmla="*/ 43 h 65"/>
                          <a:gd name="T4" fmla="*/ 56 w 57"/>
                          <a:gd name="T5" fmla="*/ 36 h 65"/>
                          <a:gd name="T6" fmla="*/ 56 w 57"/>
                          <a:gd name="T7" fmla="*/ 28 h 65"/>
                          <a:gd name="T8" fmla="*/ 49 w 57"/>
                          <a:gd name="T9" fmla="*/ 28 h 65"/>
                          <a:gd name="T10" fmla="*/ 49 w 57"/>
                          <a:gd name="T11" fmla="*/ 21 h 65"/>
                          <a:gd name="T12" fmla="*/ 56 w 57"/>
                          <a:gd name="T13" fmla="*/ 21 h 65"/>
                          <a:gd name="T14" fmla="*/ 49 w 57"/>
                          <a:gd name="T15" fmla="*/ 14 h 65"/>
                          <a:gd name="T16" fmla="*/ 49 w 57"/>
                          <a:gd name="T17" fmla="*/ 21 h 65"/>
                          <a:gd name="T18" fmla="*/ 42 w 57"/>
                          <a:gd name="T19" fmla="*/ 21 h 65"/>
                          <a:gd name="T20" fmla="*/ 42 w 57"/>
                          <a:gd name="T21" fmla="*/ 28 h 65"/>
                          <a:gd name="T22" fmla="*/ 42 w 57"/>
                          <a:gd name="T23" fmla="*/ 21 h 65"/>
                          <a:gd name="T24" fmla="*/ 35 w 57"/>
                          <a:gd name="T25" fmla="*/ 21 h 65"/>
                          <a:gd name="T26" fmla="*/ 35 w 57"/>
                          <a:gd name="T27" fmla="*/ 14 h 65"/>
                          <a:gd name="T28" fmla="*/ 35 w 57"/>
                          <a:gd name="T29" fmla="*/ 7 h 65"/>
                          <a:gd name="T30" fmla="*/ 35 w 57"/>
                          <a:gd name="T31" fmla="*/ 0 h 65"/>
                          <a:gd name="T32" fmla="*/ 28 w 57"/>
                          <a:gd name="T33" fmla="*/ 0 h 65"/>
                          <a:gd name="T34" fmla="*/ 28 w 57"/>
                          <a:gd name="T35" fmla="*/ 7 h 65"/>
                          <a:gd name="T36" fmla="*/ 28 w 57"/>
                          <a:gd name="T37" fmla="*/ 14 h 65"/>
                          <a:gd name="T38" fmla="*/ 28 w 57"/>
                          <a:gd name="T39" fmla="*/ 21 h 65"/>
                          <a:gd name="T40" fmla="*/ 21 w 57"/>
                          <a:gd name="T41" fmla="*/ 14 h 65"/>
                          <a:gd name="T42" fmla="*/ 21 w 57"/>
                          <a:gd name="T43" fmla="*/ 7 h 65"/>
                          <a:gd name="T44" fmla="*/ 14 w 57"/>
                          <a:gd name="T45" fmla="*/ 7 h 65"/>
                          <a:gd name="T46" fmla="*/ 14 w 57"/>
                          <a:gd name="T47" fmla="*/ 0 h 65"/>
                          <a:gd name="T48" fmla="*/ 14 w 57"/>
                          <a:gd name="T49" fmla="*/ 7 h 65"/>
                          <a:gd name="T50" fmla="*/ 14 w 57"/>
                          <a:gd name="T51" fmla="*/ 14 h 65"/>
                          <a:gd name="T52" fmla="*/ 21 w 57"/>
                          <a:gd name="T53" fmla="*/ 21 h 65"/>
                          <a:gd name="T54" fmla="*/ 21 w 57"/>
                          <a:gd name="T55" fmla="*/ 28 h 65"/>
                          <a:gd name="T56" fmla="*/ 21 w 57"/>
                          <a:gd name="T57" fmla="*/ 21 h 65"/>
                          <a:gd name="T58" fmla="*/ 14 w 57"/>
                          <a:gd name="T59" fmla="*/ 14 h 65"/>
                          <a:gd name="T60" fmla="*/ 7 w 57"/>
                          <a:gd name="T61" fmla="*/ 14 h 65"/>
                          <a:gd name="T62" fmla="*/ 0 w 57"/>
                          <a:gd name="T63" fmla="*/ 14 h 65"/>
                          <a:gd name="T64" fmla="*/ 7 w 57"/>
                          <a:gd name="T65" fmla="*/ 21 h 65"/>
                          <a:gd name="T66" fmla="*/ 14 w 57"/>
                          <a:gd name="T67" fmla="*/ 36 h 65"/>
                          <a:gd name="T68" fmla="*/ 14 w 57"/>
                          <a:gd name="T69" fmla="*/ 28 h 65"/>
                          <a:gd name="T70" fmla="*/ 7 w 57"/>
                          <a:gd name="T71" fmla="*/ 28 h 65"/>
                          <a:gd name="T72" fmla="*/ 0 w 57"/>
                          <a:gd name="T73" fmla="*/ 28 h 65"/>
                          <a:gd name="T74" fmla="*/ 7 w 57"/>
                          <a:gd name="T75" fmla="*/ 36 h 65"/>
                          <a:gd name="T76" fmla="*/ 14 w 57"/>
                          <a:gd name="T77" fmla="*/ 43 h 65"/>
                          <a:gd name="T78" fmla="*/ 21 w 57"/>
                          <a:gd name="T79" fmla="*/ 43 h 65"/>
                          <a:gd name="T80" fmla="*/ 21 w 57"/>
                          <a:gd name="T81" fmla="*/ 50 h 65"/>
                          <a:gd name="T82" fmla="*/ 28 w 57"/>
                          <a:gd name="T83" fmla="*/ 50 h 65"/>
                          <a:gd name="T84" fmla="*/ 35 w 57"/>
                          <a:gd name="T85" fmla="*/ 57 h 65"/>
                          <a:gd name="T86" fmla="*/ 35 w 57"/>
                          <a:gd name="T87" fmla="*/ 64 h 65"/>
                          <a:gd name="T88" fmla="*/ 49 w 57"/>
                          <a:gd name="T89" fmla="*/ 5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 h="65">
                            <a:moveTo>
                              <a:pt x="49" y="50"/>
                            </a:moveTo>
                            <a:lnTo>
                              <a:pt x="49" y="43"/>
                            </a:lnTo>
                            <a:lnTo>
                              <a:pt x="56" y="36"/>
                            </a:lnTo>
                            <a:lnTo>
                              <a:pt x="56" y="28"/>
                            </a:lnTo>
                            <a:lnTo>
                              <a:pt x="49" y="28"/>
                            </a:lnTo>
                            <a:lnTo>
                              <a:pt x="49" y="21"/>
                            </a:lnTo>
                            <a:lnTo>
                              <a:pt x="56" y="21"/>
                            </a:lnTo>
                            <a:lnTo>
                              <a:pt x="49" y="14"/>
                            </a:lnTo>
                            <a:lnTo>
                              <a:pt x="49" y="21"/>
                            </a:lnTo>
                            <a:lnTo>
                              <a:pt x="42" y="21"/>
                            </a:lnTo>
                            <a:lnTo>
                              <a:pt x="42" y="28"/>
                            </a:lnTo>
                            <a:lnTo>
                              <a:pt x="42" y="21"/>
                            </a:lnTo>
                            <a:lnTo>
                              <a:pt x="35" y="21"/>
                            </a:lnTo>
                            <a:lnTo>
                              <a:pt x="35" y="14"/>
                            </a:lnTo>
                            <a:lnTo>
                              <a:pt x="35" y="7"/>
                            </a:lnTo>
                            <a:lnTo>
                              <a:pt x="35" y="0"/>
                            </a:lnTo>
                            <a:lnTo>
                              <a:pt x="28" y="0"/>
                            </a:lnTo>
                            <a:lnTo>
                              <a:pt x="28" y="7"/>
                            </a:lnTo>
                            <a:lnTo>
                              <a:pt x="28" y="14"/>
                            </a:lnTo>
                            <a:lnTo>
                              <a:pt x="28" y="21"/>
                            </a:lnTo>
                            <a:lnTo>
                              <a:pt x="21" y="14"/>
                            </a:lnTo>
                            <a:lnTo>
                              <a:pt x="21" y="7"/>
                            </a:lnTo>
                            <a:lnTo>
                              <a:pt x="14" y="7"/>
                            </a:lnTo>
                            <a:lnTo>
                              <a:pt x="14" y="0"/>
                            </a:lnTo>
                            <a:lnTo>
                              <a:pt x="14" y="7"/>
                            </a:lnTo>
                            <a:lnTo>
                              <a:pt x="14" y="14"/>
                            </a:lnTo>
                            <a:lnTo>
                              <a:pt x="21" y="21"/>
                            </a:lnTo>
                            <a:lnTo>
                              <a:pt x="21" y="28"/>
                            </a:lnTo>
                            <a:lnTo>
                              <a:pt x="21" y="21"/>
                            </a:lnTo>
                            <a:lnTo>
                              <a:pt x="14" y="14"/>
                            </a:lnTo>
                            <a:lnTo>
                              <a:pt x="7" y="14"/>
                            </a:lnTo>
                            <a:lnTo>
                              <a:pt x="0" y="14"/>
                            </a:lnTo>
                            <a:lnTo>
                              <a:pt x="7" y="21"/>
                            </a:lnTo>
                            <a:lnTo>
                              <a:pt x="14" y="36"/>
                            </a:lnTo>
                            <a:lnTo>
                              <a:pt x="14" y="28"/>
                            </a:lnTo>
                            <a:lnTo>
                              <a:pt x="7" y="28"/>
                            </a:lnTo>
                            <a:lnTo>
                              <a:pt x="0" y="28"/>
                            </a:lnTo>
                            <a:lnTo>
                              <a:pt x="7" y="36"/>
                            </a:lnTo>
                            <a:lnTo>
                              <a:pt x="14" y="43"/>
                            </a:lnTo>
                            <a:lnTo>
                              <a:pt x="21" y="43"/>
                            </a:lnTo>
                            <a:lnTo>
                              <a:pt x="21" y="50"/>
                            </a:lnTo>
                            <a:lnTo>
                              <a:pt x="28" y="50"/>
                            </a:lnTo>
                            <a:lnTo>
                              <a:pt x="35" y="57"/>
                            </a:lnTo>
                            <a:lnTo>
                              <a:pt x="35" y="64"/>
                            </a:lnTo>
                            <a:lnTo>
                              <a:pt x="49" y="50"/>
                            </a:lnTo>
                          </a:path>
                        </a:pathLst>
                      </a:custGeom>
                      <a:solidFill>
                        <a:srgbClr val="FFB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21" name="Freeform 845">
                        <a:extLst>
                          <a:ext uri="{FF2B5EF4-FFF2-40B4-BE49-F238E27FC236}">
                            <a16:creationId xmlns:a16="http://schemas.microsoft.com/office/drawing/2014/main" id="{8FC27C89-3EE2-00F1-B9EE-2462DA09B297}"/>
                          </a:ext>
                        </a:extLst>
                      </p:cNvPr>
                      <p:cNvSpPr>
                        <a:spLocks/>
                      </p:cNvSpPr>
                      <p:nvPr/>
                    </p:nvSpPr>
                    <p:spPr bwMode="auto">
                      <a:xfrm>
                        <a:off x="5163" y="1943"/>
                        <a:ext cx="57" cy="65"/>
                      </a:xfrm>
                      <a:custGeom>
                        <a:avLst/>
                        <a:gdLst>
                          <a:gd name="T0" fmla="*/ 49 w 57"/>
                          <a:gd name="T1" fmla="*/ 50 h 65"/>
                          <a:gd name="T2" fmla="*/ 49 w 57"/>
                          <a:gd name="T3" fmla="*/ 43 h 65"/>
                          <a:gd name="T4" fmla="*/ 56 w 57"/>
                          <a:gd name="T5" fmla="*/ 36 h 65"/>
                          <a:gd name="T6" fmla="*/ 56 w 57"/>
                          <a:gd name="T7" fmla="*/ 28 h 65"/>
                          <a:gd name="T8" fmla="*/ 49 w 57"/>
                          <a:gd name="T9" fmla="*/ 28 h 65"/>
                          <a:gd name="T10" fmla="*/ 49 w 57"/>
                          <a:gd name="T11" fmla="*/ 21 h 65"/>
                          <a:gd name="T12" fmla="*/ 56 w 57"/>
                          <a:gd name="T13" fmla="*/ 21 h 65"/>
                          <a:gd name="T14" fmla="*/ 49 w 57"/>
                          <a:gd name="T15" fmla="*/ 14 h 65"/>
                          <a:gd name="T16" fmla="*/ 49 w 57"/>
                          <a:gd name="T17" fmla="*/ 21 h 65"/>
                          <a:gd name="T18" fmla="*/ 42 w 57"/>
                          <a:gd name="T19" fmla="*/ 21 h 65"/>
                          <a:gd name="T20" fmla="*/ 42 w 57"/>
                          <a:gd name="T21" fmla="*/ 28 h 65"/>
                          <a:gd name="T22" fmla="*/ 42 w 57"/>
                          <a:gd name="T23" fmla="*/ 21 h 65"/>
                          <a:gd name="T24" fmla="*/ 35 w 57"/>
                          <a:gd name="T25" fmla="*/ 21 h 65"/>
                          <a:gd name="T26" fmla="*/ 35 w 57"/>
                          <a:gd name="T27" fmla="*/ 14 h 65"/>
                          <a:gd name="T28" fmla="*/ 35 w 57"/>
                          <a:gd name="T29" fmla="*/ 7 h 65"/>
                          <a:gd name="T30" fmla="*/ 35 w 57"/>
                          <a:gd name="T31" fmla="*/ 0 h 65"/>
                          <a:gd name="T32" fmla="*/ 28 w 57"/>
                          <a:gd name="T33" fmla="*/ 0 h 65"/>
                          <a:gd name="T34" fmla="*/ 28 w 57"/>
                          <a:gd name="T35" fmla="*/ 7 h 65"/>
                          <a:gd name="T36" fmla="*/ 28 w 57"/>
                          <a:gd name="T37" fmla="*/ 14 h 65"/>
                          <a:gd name="T38" fmla="*/ 28 w 57"/>
                          <a:gd name="T39" fmla="*/ 21 h 65"/>
                          <a:gd name="T40" fmla="*/ 21 w 57"/>
                          <a:gd name="T41" fmla="*/ 14 h 65"/>
                          <a:gd name="T42" fmla="*/ 21 w 57"/>
                          <a:gd name="T43" fmla="*/ 7 h 65"/>
                          <a:gd name="T44" fmla="*/ 14 w 57"/>
                          <a:gd name="T45" fmla="*/ 7 h 65"/>
                          <a:gd name="T46" fmla="*/ 14 w 57"/>
                          <a:gd name="T47" fmla="*/ 0 h 65"/>
                          <a:gd name="T48" fmla="*/ 14 w 57"/>
                          <a:gd name="T49" fmla="*/ 7 h 65"/>
                          <a:gd name="T50" fmla="*/ 14 w 57"/>
                          <a:gd name="T51" fmla="*/ 14 h 65"/>
                          <a:gd name="T52" fmla="*/ 21 w 57"/>
                          <a:gd name="T53" fmla="*/ 21 h 65"/>
                          <a:gd name="T54" fmla="*/ 21 w 57"/>
                          <a:gd name="T55" fmla="*/ 28 h 65"/>
                          <a:gd name="T56" fmla="*/ 21 w 57"/>
                          <a:gd name="T57" fmla="*/ 21 h 65"/>
                          <a:gd name="T58" fmla="*/ 14 w 57"/>
                          <a:gd name="T59" fmla="*/ 14 h 65"/>
                          <a:gd name="T60" fmla="*/ 7 w 57"/>
                          <a:gd name="T61" fmla="*/ 14 h 65"/>
                          <a:gd name="T62" fmla="*/ 0 w 57"/>
                          <a:gd name="T63" fmla="*/ 14 h 65"/>
                          <a:gd name="T64" fmla="*/ 7 w 57"/>
                          <a:gd name="T65" fmla="*/ 21 h 65"/>
                          <a:gd name="T66" fmla="*/ 14 w 57"/>
                          <a:gd name="T67" fmla="*/ 36 h 65"/>
                          <a:gd name="T68" fmla="*/ 14 w 57"/>
                          <a:gd name="T69" fmla="*/ 28 h 65"/>
                          <a:gd name="T70" fmla="*/ 7 w 57"/>
                          <a:gd name="T71" fmla="*/ 28 h 65"/>
                          <a:gd name="T72" fmla="*/ 0 w 57"/>
                          <a:gd name="T73" fmla="*/ 28 h 65"/>
                          <a:gd name="T74" fmla="*/ 7 w 57"/>
                          <a:gd name="T75" fmla="*/ 36 h 65"/>
                          <a:gd name="T76" fmla="*/ 14 w 57"/>
                          <a:gd name="T77" fmla="*/ 43 h 65"/>
                          <a:gd name="T78" fmla="*/ 21 w 57"/>
                          <a:gd name="T79" fmla="*/ 43 h 65"/>
                          <a:gd name="T80" fmla="*/ 21 w 57"/>
                          <a:gd name="T81" fmla="*/ 50 h 65"/>
                          <a:gd name="T82" fmla="*/ 28 w 57"/>
                          <a:gd name="T83" fmla="*/ 50 h 65"/>
                          <a:gd name="T84" fmla="*/ 35 w 57"/>
                          <a:gd name="T85" fmla="*/ 57 h 65"/>
                          <a:gd name="T86" fmla="*/ 35 w 57"/>
                          <a:gd name="T87" fmla="*/ 64 h 65"/>
                          <a:gd name="T88" fmla="*/ 49 w 57"/>
                          <a:gd name="T89" fmla="*/ 5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 h="65">
                            <a:moveTo>
                              <a:pt x="49" y="50"/>
                            </a:moveTo>
                            <a:lnTo>
                              <a:pt x="49" y="43"/>
                            </a:lnTo>
                            <a:lnTo>
                              <a:pt x="56" y="36"/>
                            </a:lnTo>
                            <a:lnTo>
                              <a:pt x="56" y="28"/>
                            </a:lnTo>
                            <a:lnTo>
                              <a:pt x="49" y="28"/>
                            </a:lnTo>
                            <a:lnTo>
                              <a:pt x="49" y="21"/>
                            </a:lnTo>
                            <a:lnTo>
                              <a:pt x="56" y="21"/>
                            </a:lnTo>
                            <a:lnTo>
                              <a:pt x="49" y="14"/>
                            </a:lnTo>
                            <a:lnTo>
                              <a:pt x="49" y="21"/>
                            </a:lnTo>
                            <a:lnTo>
                              <a:pt x="42" y="21"/>
                            </a:lnTo>
                            <a:lnTo>
                              <a:pt x="42" y="28"/>
                            </a:lnTo>
                            <a:lnTo>
                              <a:pt x="42" y="21"/>
                            </a:lnTo>
                            <a:lnTo>
                              <a:pt x="35" y="21"/>
                            </a:lnTo>
                            <a:lnTo>
                              <a:pt x="35" y="14"/>
                            </a:lnTo>
                            <a:lnTo>
                              <a:pt x="35" y="7"/>
                            </a:lnTo>
                            <a:lnTo>
                              <a:pt x="35" y="0"/>
                            </a:lnTo>
                            <a:lnTo>
                              <a:pt x="28" y="0"/>
                            </a:lnTo>
                            <a:lnTo>
                              <a:pt x="28" y="7"/>
                            </a:lnTo>
                            <a:lnTo>
                              <a:pt x="28" y="14"/>
                            </a:lnTo>
                            <a:lnTo>
                              <a:pt x="28" y="21"/>
                            </a:lnTo>
                            <a:lnTo>
                              <a:pt x="21" y="14"/>
                            </a:lnTo>
                            <a:lnTo>
                              <a:pt x="21" y="7"/>
                            </a:lnTo>
                            <a:lnTo>
                              <a:pt x="14" y="7"/>
                            </a:lnTo>
                            <a:lnTo>
                              <a:pt x="14" y="0"/>
                            </a:lnTo>
                            <a:lnTo>
                              <a:pt x="14" y="7"/>
                            </a:lnTo>
                            <a:lnTo>
                              <a:pt x="14" y="14"/>
                            </a:lnTo>
                            <a:lnTo>
                              <a:pt x="21" y="21"/>
                            </a:lnTo>
                            <a:lnTo>
                              <a:pt x="21" y="28"/>
                            </a:lnTo>
                            <a:lnTo>
                              <a:pt x="21" y="21"/>
                            </a:lnTo>
                            <a:lnTo>
                              <a:pt x="14" y="14"/>
                            </a:lnTo>
                            <a:lnTo>
                              <a:pt x="7" y="14"/>
                            </a:lnTo>
                            <a:lnTo>
                              <a:pt x="0" y="14"/>
                            </a:lnTo>
                            <a:lnTo>
                              <a:pt x="7" y="21"/>
                            </a:lnTo>
                            <a:lnTo>
                              <a:pt x="14" y="36"/>
                            </a:lnTo>
                            <a:lnTo>
                              <a:pt x="14" y="28"/>
                            </a:lnTo>
                            <a:lnTo>
                              <a:pt x="7" y="28"/>
                            </a:lnTo>
                            <a:lnTo>
                              <a:pt x="0" y="28"/>
                            </a:lnTo>
                            <a:lnTo>
                              <a:pt x="7" y="36"/>
                            </a:lnTo>
                            <a:lnTo>
                              <a:pt x="14" y="43"/>
                            </a:lnTo>
                            <a:lnTo>
                              <a:pt x="21" y="43"/>
                            </a:lnTo>
                            <a:lnTo>
                              <a:pt x="21" y="50"/>
                            </a:lnTo>
                            <a:lnTo>
                              <a:pt x="28" y="50"/>
                            </a:lnTo>
                            <a:lnTo>
                              <a:pt x="35" y="57"/>
                            </a:lnTo>
                            <a:lnTo>
                              <a:pt x="35" y="64"/>
                            </a:lnTo>
                            <a:lnTo>
                              <a:pt x="49" y="50"/>
                            </a:lnTo>
                          </a:path>
                        </a:pathLst>
                      </a:custGeom>
                      <a:solidFill>
                        <a:srgbClr val="FFB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22" name="Freeform 846">
                        <a:extLst>
                          <a:ext uri="{FF2B5EF4-FFF2-40B4-BE49-F238E27FC236}">
                            <a16:creationId xmlns:a16="http://schemas.microsoft.com/office/drawing/2014/main" id="{9BE76A93-0513-B576-BCAE-E639B1A16FB9}"/>
                          </a:ext>
                        </a:extLst>
                      </p:cNvPr>
                      <p:cNvSpPr>
                        <a:spLocks/>
                      </p:cNvSpPr>
                      <p:nvPr/>
                    </p:nvSpPr>
                    <p:spPr bwMode="auto">
                      <a:xfrm>
                        <a:off x="5251" y="1943"/>
                        <a:ext cx="41" cy="41"/>
                      </a:xfrm>
                      <a:custGeom>
                        <a:avLst/>
                        <a:gdLst>
                          <a:gd name="T0" fmla="*/ 0 w 41"/>
                          <a:gd name="T1" fmla="*/ 20 h 41"/>
                          <a:gd name="T2" fmla="*/ 7 w 41"/>
                          <a:gd name="T3" fmla="*/ 20 h 41"/>
                          <a:gd name="T4" fmla="*/ 13 w 41"/>
                          <a:gd name="T5" fmla="*/ 13 h 41"/>
                          <a:gd name="T6" fmla="*/ 20 w 41"/>
                          <a:gd name="T7" fmla="*/ 7 h 41"/>
                          <a:gd name="T8" fmla="*/ 27 w 41"/>
                          <a:gd name="T9" fmla="*/ 0 h 41"/>
                          <a:gd name="T10" fmla="*/ 33 w 41"/>
                          <a:gd name="T11" fmla="*/ 0 h 41"/>
                          <a:gd name="T12" fmla="*/ 40 w 41"/>
                          <a:gd name="T13" fmla="*/ 0 h 41"/>
                          <a:gd name="T14" fmla="*/ 33 w 41"/>
                          <a:gd name="T15" fmla="*/ 7 h 41"/>
                          <a:gd name="T16" fmla="*/ 20 w 41"/>
                          <a:gd name="T17" fmla="*/ 13 h 41"/>
                          <a:gd name="T18" fmla="*/ 20 w 41"/>
                          <a:gd name="T19" fmla="*/ 20 h 41"/>
                          <a:gd name="T20" fmla="*/ 13 w 41"/>
                          <a:gd name="T21" fmla="*/ 27 h 41"/>
                          <a:gd name="T22" fmla="*/ 7 w 41"/>
                          <a:gd name="T23" fmla="*/ 40 h 41"/>
                          <a:gd name="T24" fmla="*/ 0 w 41"/>
                          <a:gd name="T25"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1">
                            <a:moveTo>
                              <a:pt x="0" y="20"/>
                            </a:moveTo>
                            <a:lnTo>
                              <a:pt x="7" y="20"/>
                            </a:lnTo>
                            <a:lnTo>
                              <a:pt x="13" y="13"/>
                            </a:lnTo>
                            <a:lnTo>
                              <a:pt x="20" y="7"/>
                            </a:lnTo>
                            <a:lnTo>
                              <a:pt x="27" y="0"/>
                            </a:lnTo>
                            <a:lnTo>
                              <a:pt x="33" y="0"/>
                            </a:lnTo>
                            <a:lnTo>
                              <a:pt x="40" y="0"/>
                            </a:lnTo>
                            <a:lnTo>
                              <a:pt x="33" y="7"/>
                            </a:lnTo>
                            <a:lnTo>
                              <a:pt x="20" y="13"/>
                            </a:lnTo>
                            <a:lnTo>
                              <a:pt x="20" y="20"/>
                            </a:lnTo>
                            <a:lnTo>
                              <a:pt x="13" y="27"/>
                            </a:lnTo>
                            <a:lnTo>
                              <a:pt x="7" y="40"/>
                            </a:lnTo>
                            <a:lnTo>
                              <a:pt x="0" y="20"/>
                            </a:lnTo>
                          </a:path>
                        </a:pathLst>
                      </a:custGeom>
                      <a:solidFill>
                        <a:srgbClr val="DFD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23" name="Freeform 847">
                        <a:extLst>
                          <a:ext uri="{FF2B5EF4-FFF2-40B4-BE49-F238E27FC236}">
                            <a16:creationId xmlns:a16="http://schemas.microsoft.com/office/drawing/2014/main" id="{97E8FA85-090C-5A0E-1C71-BD07B42A2388}"/>
                          </a:ext>
                        </a:extLst>
                      </p:cNvPr>
                      <p:cNvSpPr>
                        <a:spLocks/>
                      </p:cNvSpPr>
                      <p:nvPr/>
                    </p:nvSpPr>
                    <p:spPr bwMode="auto">
                      <a:xfrm>
                        <a:off x="5251" y="1943"/>
                        <a:ext cx="41" cy="41"/>
                      </a:xfrm>
                      <a:custGeom>
                        <a:avLst/>
                        <a:gdLst>
                          <a:gd name="T0" fmla="*/ 0 w 41"/>
                          <a:gd name="T1" fmla="*/ 20 h 41"/>
                          <a:gd name="T2" fmla="*/ 7 w 41"/>
                          <a:gd name="T3" fmla="*/ 20 h 41"/>
                          <a:gd name="T4" fmla="*/ 13 w 41"/>
                          <a:gd name="T5" fmla="*/ 13 h 41"/>
                          <a:gd name="T6" fmla="*/ 20 w 41"/>
                          <a:gd name="T7" fmla="*/ 7 h 41"/>
                          <a:gd name="T8" fmla="*/ 27 w 41"/>
                          <a:gd name="T9" fmla="*/ 0 h 41"/>
                          <a:gd name="T10" fmla="*/ 33 w 41"/>
                          <a:gd name="T11" fmla="*/ 0 h 41"/>
                          <a:gd name="T12" fmla="*/ 40 w 41"/>
                          <a:gd name="T13" fmla="*/ 0 h 41"/>
                          <a:gd name="T14" fmla="*/ 33 w 41"/>
                          <a:gd name="T15" fmla="*/ 7 h 41"/>
                          <a:gd name="T16" fmla="*/ 20 w 41"/>
                          <a:gd name="T17" fmla="*/ 13 h 41"/>
                          <a:gd name="T18" fmla="*/ 20 w 41"/>
                          <a:gd name="T19" fmla="*/ 20 h 41"/>
                          <a:gd name="T20" fmla="*/ 13 w 41"/>
                          <a:gd name="T21" fmla="*/ 27 h 41"/>
                          <a:gd name="T22" fmla="*/ 7 w 41"/>
                          <a:gd name="T23" fmla="*/ 40 h 41"/>
                          <a:gd name="T24" fmla="*/ 0 w 41"/>
                          <a:gd name="T25"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1">
                            <a:moveTo>
                              <a:pt x="0" y="20"/>
                            </a:moveTo>
                            <a:lnTo>
                              <a:pt x="7" y="20"/>
                            </a:lnTo>
                            <a:lnTo>
                              <a:pt x="13" y="13"/>
                            </a:lnTo>
                            <a:lnTo>
                              <a:pt x="20" y="7"/>
                            </a:lnTo>
                            <a:lnTo>
                              <a:pt x="27" y="0"/>
                            </a:lnTo>
                            <a:lnTo>
                              <a:pt x="33" y="0"/>
                            </a:lnTo>
                            <a:lnTo>
                              <a:pt x="40" y="0"/>
                            </a:lnTo>
                            <a:lnTo>
                              <a:pt x="33" y="7"/>
                            </a:lnTo>
                            <a:lnTo>
                              <a:pt x="20" y="13"/>
                            </a:lnTo>
                            <a:lnTo>
                              <a:pt x="20" y="20"/>
                            </a:lnTo>
                            <a:lnTo>
                              <a:pt x="13" y="27"/>
                            </a:lnTo>
                            <a:lnTo>
                              <a:pt x="7" y="40"/>
                            </a:lnTo>
                            <a:lnTo>
                              <a:pt x="0" y="20"/>
                            </a:lnTo>
                          </a:path>
                        </a:pathLst>
                      </a:custGeom>
                      <a:solidFill>
                        <a:srgbClr val="DFD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24" name="Freeform 848">
                        <a:extLst>
                          <a:ext uri="{FF2B5EF4-FFF2-40B4-BE49-F238E27FC236}">
                            <a16:creationId xmlns:a16="http://schemas.microsoft.com/office/drawing/2014/main" id="{FCA2DFD3-DFD0-B3C4-E822-2363FF37C4CB}"/>
                          </a:ext>
                        </a:extLst>
                      </p:cNvPr>
                      <p:cNvSpPr>
                        <a:spLocks/>
                      </p:cNvSpPr>
                      <p:nvPr/>
                    </p:nvSpPr>
                    <p:spPr bwMode="auto">
                      <a:xfrm>
                        <a:off x="5251" y="1967"/>
                        <a:ext cx="17" cy="33"/>
                      </a:xfrm>
                      <a:custGeom>
                        <a:avLst/>
                        <a:gdLst>
                          <a:gd name="T0" fmla="*/ 0 w 17"/>
                          <a:gd name="T1" fmla="*/ 0 h 33"/>
                          <a:gd name="T2" fmla="*/ 8 w 17"/>
                          <a:gd name="T3" fmla="*/ 0 h 33"/>
                          <a:gd name="T4" fmla="*/ 16 w 17"/>
                          <a:gd name="T5" fmla="*/ 0 h 33"/>
                          <a:gd name="T6" fmla="*/ 8 w 17"/>
                          <a:gd name="T7" fmla="*/ 6 h 33"/>
                          <a:gd name="T8" fmla="*/ 8 w 17"/>
                          <a:gd name="T9" fmla="*/ 13 h 33"/>
                          <a:gd name="T10" fmla="*/ 16 w 17"/>
                          <a:gd name="T11" fmla="*/ 19 h 33"/>
                          <a:gd name="T12" fmla="*/ 16 w 17"/>
                          <a:gd name="T13" fmla="*/ 26 h 33"/>
                          <a:gd name="T14" fmla="*/ 8 w 17"/>
                          <a:gd name="T15" fmla="*/ 32 h 33"/>
                          <a:gd name="T16" fmla="*/ 8 w 17"/>
                          <a:gd name="T17" fmla="*/ 26 h 33"/>
                          <a:gd name="T18" fmla="*/ 0 w 17"/>
                          <a:gd name="T19" fmla="*/ 26 h 33"/>
                          <a:gd name="T20" fmla="*/ 0 w 17"/>
                          <a:gd name="T21" fmla="*/ 19 h 33"/>
                          <a:gd name="T22" fmla="*/ 0 w 17"/>
                          <a:gd name="T23" fmla="*/ 13 h 33"/>
                          <a:gd name="T24" fmla="*/ 0 w 17"/>
                          <a:gd name="T25" fmla="*/ 6 h 33"/>
                          <a:gd name="T26" fmla="*/ 0 w 17"/>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33">
                            <a:moveTo>
                              <a:pt x="0" y="0"/>
                            </a:moveTo>
                            <a:lnTo>
                              <a:pt x="8" y="0"/>
                            </a:lnTo>
                            <a:lnTo>
                              <a:pt x="16" y="0"/>
                            </a:lnTo>
                            <a:lnTo>
                              <a:pt x="8" y="6"/>
                            </a:lnTo>
                            <a:lnTo>
                              <a:pt x="8" y="13"/>
                            </a:lnTo>
                            <a:lnTo>
                              <a:pt x="16" y="19"/>
                            </a:lnTo>
                            <a:lnTo>
                              <a:pt x="16" y="26"/>
                            </a:lnTo>
                            <a:lnTo>
                              <a:pt x="8" y="32"/>
                            </a:lnTo>
                            <a:lnTo>
                              <a:pt x="8" y="26"/>
                            </a:lnTo>
                            <a:lnTo>
                              <a:pt x="0" y="26"/>
                            </a:lnTo>
                            <a:lnTo>
                              <a:pt x="0" y="19"/>
                            </a:lnTo>
                            <a:lnTo>
                              <a:pt x="0" y="13"/>
                            </a:lnTo>
                            <a:lnTo>
                              <a:pt x="0" y="6"/>
                            </a:lnTo>
                            <a:lnTo>
                              <a:pt x="0"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25" name="Freeform 849">
                        <a:extLst>
                          <a:ext uri="{FF2B5EF4-FFF2-40B4-BE49-F238E27FC236}">
                            <a16:creationId xmlns:a16="http://schemas.microsoft.com/office/drawing/2014/main" id="{AD7561EC-01CB-A5A8-7FA5-E2266B9ADE0C}"/>
                          </a:ext>
                        </a:extLst>
                      </p:cNvPr>
                      <p:cNvSpPr>
                        <a:spLocks/>
                      </p:cNvSpPr>
                      <p:nvPr/>
                    </p:nvSpPr>
                    <p:spPr bwMode="auto">
                      <a:xfrm>
                        <a:off x="5251" y="1967"/>
                        <a:ext cx="17" cy="33"/>
                      </a:xfrm>
                      <a:custGeom>
                        <a:avLst/>
                        <a:gdLst>
                          <a:gd name="T0" fmla="*/ 0 w 17"/>
                          <a:gd name="T1" fmla="*/ 0 h 33"/>
                          <a:gd name="T2" fmla="*/ 8 w 17"/>
                          <a:gd name="T3" fmla="*/ 0 h 33"/>
                          <a:gd name="T4" fmla="*/ 16 w 17"/>
                          <a:gd name="T5" fmla="*/ 0 h 33"/>
                          <a:gd name="T6" fmla="*/ 8 w 17"/>
                          <a:gd name="T7" fmla="*/ 6 h 33"/>
                          <a:gd name="T8" fmla="*/ 8 w 17"/>
                          <a:gd name="T9" fmla="*/ 13 h 33"/>
                          <a:gd name="T10" fmla="*/ 16 w 17"/>
                          <a:gd name="T11" fmla="*/ 19 h 33"/>
                          <a:gd name="T12" fmla="*/ 16 w 17"/>
                          <a:gd name="T13" fmla="*/ 26 h 33"/>
                          <a:gd name="T14" fmla="*/ 8 w 17"/>
                          <a:gd name="T15" fmla="*/ 32 h 33"/>
                          <a:gd name="T16" fmla="*/ 8 w 17"/>
                          <a:gd name="T17" fmla="*/ 26 h 33"/>
                          <a:gd name="T18" fmla="*/ 0 w 17"/>
                          <a:gd name="T19" fmla="*/ 26 h 33"/>
                          <a:gd name="T20" fmla="*/ 0 w 17"/>
                          <a:gd name="T21" fmla="*/ 19 h 33"/>
                          <a:gd name="T22" fmla="*/ 0 w 17"/>
                          <a:gd name="T23" fmla="*/ 13 h 33"/>
                          <a:gd name="T24" fmla="*/ 0 w 17"/>
                          <a:gd name="T25" fmla="*/ 6 h 33"/>
                          <a:gd name="T26" fmla="*/ 0 w 17"/>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33">
                            <a:moveTo>
                              <a:pt x="0" y="0"/>
                            </a:moveTo>
                            <a:lnTo>
                              <a:pt x="8" y="0"/>
                            </a:lnTo>
                            <a:lnTo>
                              <a:pt x="16" y="0"/>
                            </a:lnTo>
                            <a:lnTo>
                              <a:pt x="8" y="6"/>
                            </a:lnTo>
                            <a:lnTo>
                              <a:pt x="8" y="13"/>
                            </a:lnTo>
                            <a:lnTo>
                              <a:pt x="16" y="19"/>
                            </a:lnTo>
                            <a:lnTo>
                              <a:pt x="16" y="26"/>
                            </a:lnTo>
                            <a:lnTo>
                              <a:pt x="8" y="32"/>
                            </a:lnTo>
                            <a:lnTo>
                              <a:pt x="8" y="26"/>
                            </a:lnTo>
                            <a:lnTo>
                              <a:pt x="0" y="26"/>
                            </a:lnTo>
                            <a:lnTo>
                              <a:pt x="0" y="19"/>
                            </a:lnTo>
                            <a:lnTo>
                              <a:pt x="0" y="13"/>
                            </a:lnTo>
                            <a:lnTo>
                              <a:pt x="0" y="6"/>
                            </a:lnTo>
                            <a:lnTo>
                              <a:pt x="0"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26" name="Freeform 850">
                        <a:extLst>
                          <a:ext uri="{FF2B5EF4-FFF2-40B4-BE49-F238E27FC236}">
                            <a16:creationId xmlns:a16="http://schemas.microsoft.com/office/drawing/2014/main" id="{610BC81D-664D-C46D-5E3A-A6D01E53333D}"/>
                          </a:ext>
                        </a:extLst>
                      </p:cNvPr>
                      <p:cNvSpPr>
                        <a:spLocks/>
                      </p:cNvSpPr>
                      <p:nvPr/>
                    </p:nvSpPr>
                    <p:spPr bwMode="auto">
                      <a:xfrm>
                        <a:off x="5203" y="1991"/>
                        <a:ext cx="25" cy="25"/>
                      </a:xfrm>
                      <a:custGeom>
                        <a:avLst/>
                        <a:gdLst>
                          <a:gd name="T0" fmla="*/ 0 w 25"/>
                          <a:gd name="T1" fmla="*/ 24 h 25"/>
                          <a:gd name="T2" fmla="*/ 0 w 25"/>
                          <a:gd name="T3" fmla="*/ 18 h 25"/>
                          <a:gd name="T4" fmla="*/ 18 w 25"/>
                          <a:gd name="T5" fmla="*/ 0 h 25"/>
                          <a:gd name="T6" fmla="*/ 24 w 25"/>
                          <a:gd name="T7" fmla="*/ 6 h 25"/>
                          <a:gd name="T8" fmla="*/ 0 w 25"/>
                          <a:gd name="T9" fmla="*/ 24 h 25"/>
                        </a:gdLst>
                        <a:ahLst/>
                        <a:cxnLst>
                          <a:cxn ang="0">
                            <a:pos x="T0" y="T1"/>
                          </a:cxn>
                          <a:cxn ang="0">
                            <a:pos x="T2" y="T3"/>
                          </a:cxn>
                          <a:cxn ang="0">
                            <a:pos x="T4" y="T5"/>
                          </a:cxn>
                          <a:cxn ang="0">
                            <a:pos x="T6" y="T7"/>
                          </a:cxn>
                          <a:cxn ang="0">
                            <a:pos x="T8" y="T9"/>
                          </a:cxn>
                        </a:cxnLst>
                        <a:rect l="0" t="0" r="r" b="b"/>
                        <a:pathLst>
                          <a:path w="25" h="25">
                            <a:moveTo>
                              <a:pt x="0" y="24"/>
                            </a:moveTo>
                            <a:lnTo>
                              <a:pt x="0" y="18"/>
                            </a:lnTo>
                            <a:lnTo>
                              <a:pt x="18" y="0"/>
                            </a:lnTo>
                            <a:lnTo>
                              <a:pt x="24" y="6"/>
                            </a:lnTo>
                            <a:lnTo>
                              <a:pt x="0" y="24"/>
                            </a:lnTo>
                          </a:path>
                        </a:pathLst>
                      </a:custGeom>
                      <a:solidFill>
                        <a:srgbClr val="DFD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27" name="Freeform 851">
                        <a:extLst>
                          <a:ext uri="{FF2B5EF4-FFF2-40B4-BE49-F238E27FC236}">
                            <a16:creationId xmlns:a16="http://schemas.microsoft.com/office/drawing/2014/main" id="{4234F96B-50DB-E4CE-D8EF-CF7809550293}"/>
                          </a:ext>
                        </a:extLst>
                      </p:cNvPr>
                      <p:cNvSpPr>
                        <a:spLocks/>
                      </p:cNvSpPr>
                      <p:nvPr/>
                    </p:nvSpPr>
                    <p:spPr bwMode="auto">
                      <a:xfrm>
                        <a:off x="5203" y="1991"/>
                        <a:ext cx="25" cy="25"/>
                      </a:xfrm>
                      <a:custGeom>
                        <a:avLst/>
                        <a:gdLst>
                          <a:gd name="T0" fmla="*/ 0 w 25"/>
                          <a:gd name="T1" fmla="*/ 24 h 25"/>
                          <a:gd name="T2" fmla="*/ 0 w 25"/>
                          <a:gd name="T3" fmla="*/ 18 h 25"/>
                          <a:gd name="T4" fmla="*/ 18 w 25"/>
                          <a:gd name="T5" fmla="*/ 0 h 25"/>
                          <a:gd name="T6" fmla="*/ 24 w 25"/>
                          <a:gd name="T7" fmla="*/ 6 h 25"/>
                          <a:gd name="T8" fmla="*/ 0 w 25"/>
                          <a:gd name="T9" fmla="*/ 24 h 25"/>
                        </a:gdLst>
                        <a:ahLst/>
                        <a:cxnLst>
                          <a:cxn ang="0">
                            <a:pos x="T0" y="T1"/>
                          </a:cxn>
                          <a:cxn ang="0">
                            <a:pos x="T2" y="T3"/>
                          </a:cxn>
                          <a:cxn ang="0">
                            <a:pos x="T4" y="T5"/>
                          </a:cxn>
                          <a:cxn ang="0">
                            <a:pos x="T6" y="T7"/>
                          </a:cxn>
                          <a:cxn ang="0">
                            <a:pos x="T8" y="T9"/>
                          </a:cxn>
                        </a:cxnLst>
                        <a:rect l="0" t="0" r="r" b="b"/>
                        <a:pathLst>
                          <a:path w="25" h="25">
                            <a:moveTo>
                              <a:pt x="0" y="24"/>
                            </a:moveTo>
                            <a:lnTo>
                              <a:pt x="0" y="18"/>
                            </a:lnTo>
                            <a:lnTo>
                              <a:pt x="18" y="0"/>
                            </a:lnTo>
                            <a:lnTo>
                              <a:pt x="24" y="6"/>
                            </a:lnTo>
                            <a:lnTo>
                              <a:pt x="0" y="24"/>
                            </a:lnTo>
                          </a:path>
                        </a:pathLst>
                      </a:custGeom>
                      <a:solidFill>
                        <a:srgbClr val="DFD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28" name="Freeform 852">
                        <a:extLst>
                          <a:ext uri="{FF2B5EF4-FFF2-40B4-BE49-F238E27FC236}">
                            <a16:creationId xmlns:a16="http://schemas.microsoft.com/office/drawing/2014/main" id="{93EF7C11-5C32-45C6-603F-100E0BEA9DF7}"/>
                          </a:ext>
                        </a:extLst>
                      </p:cNvPr>
                      <p:cNvSpPr>
                        <a:spLocks/>
                      </p:cNvSpPr>
                      <p:nvPr/>
                    </p:nvSpPr>
                    <p:spPr bwMode="auto">
                      <a:xfrm>
                        <a:off x="5195" y="1943"/>
                        <a:ext cx="185" cy="217"/>
                      </a:xfrm>
                      <a:custGeom>
                        <a:avLst/>
                        <a:gdLst>
                          <a:gd name="T0" fmla="*/ 100 w 185"/>
                          <a:gd name="T1" fmla="*/ 0 h 217"/>
                          <a:gd name="T2" fmla="*/ 77 w 185"/>
                          <a:gd name="T3" fmla="*/ 15 h 217"/>
                          <a:gd name="T4" fmla="*/ 77 w 185"/>
                          <a:gd name="T5" fmla="*/ 23 h 217"/>
                          <a:gd name="T6" fmla="*/ 69 w 185"/>
                          <a:gd name="T7" fmla="*/ 39 h 217"/>
                          <a:gd name="T8" fmla="*/ 61 w 185"/>
                          <a:gd name="T9" fmla="*/ 46 h 217"/>
                          <a:gd name="T10" fmla="*/ 61 w 185"/>
                          <a:gd name="T11" fmla="*/ 54 h 217"/>
                          <a:gd name="T12" fmla="*/ 61 w 185"/>
                          <a:gd name="T13" fmla="*/ 62 h 217"/>
                          <a:gd name="T14" fmla="*/ 54 w 185"/>
                          <a:gd name="T15" fmla="*/ 69 h 217"/>
                          <a:gd name="T16" fmla="*/ 54 w 185"/>
                          <a:gd name="T17" fmla="*/ 77 h 217"/>
                          <a:gd name="T18" fmla="*/ 31 w 185"/>
                          <a:gd name="T19" fmla="*/ 54 h 217"/>
                          <a:gd name="T20" fmla="*/ 8 w 185"/>
                          <a:gd name="T21" fmla="*/ 77 h 217"/>
                          <a:gd name="T22" fmla="*/ 0 w 185"/>
                          <a:gd name="T23" fmla="*/ 77 h 217"/>
                          <a:gd name="T24" fmla="*/ 15 w 185"/>
                          <a:gd name="T25" fmla="*/ 93 h 217"/>
                          <a:gd name="T26" fmla="*/ 15 w 185"/>
                          <a:gd name="T27" fmla="*/ 100 h 217"/>
                          <a:gd name="T28" fmla="*/ 23 w 185"/>
                          <a:gd name="T29" fmla="*/ 108 h 217"/>
                          <a:gd name="T30" fmla="*/ 31 w 185"/>
                          <a:gd name="T31" fmla="*/ 116 h 217"/>
                          <a:gd name="T32" fmla="*/ 31 w 185"/>
                          <a:gd name="T33" fmla="*/ 123 h 217"/>
                          <a:gd name="T34" fmla="*/ 46 w 185"/>
                          <a:gd name="T35" fmla="*/ 131 h 217"/>
                          <a:gd name="T36" fmla="*/ 54 w 185"/>
                          <a:gd name="T37" fmla="*/ 147 h 217"/>
                          <a:gd name="T38" fmla="*/ 61 w 185"/>
                          <a:gd name="T39" fmla="*/ 154 h 217"/>
                          <a:gd name="T40" fmla="*/ 54 w 185"/>
                          <a:gd name="T41" fmla="*/ 216 h 217"/>
                          <a:gd name="T42" fmla="*/ 176 w 185"/>
                          <a:gd name="T43" fmla="*/ 208 h 217"/>
                          <a:gd name="T44" fmla="*/ 184 w 185"/>
                          <a:gd name="T45" fmla="*/ 162 h 217"/>
                          <a:gd name="T46" fmla="*/ 184 w 185"/>
                          <a:gd name="T47" fmla="*/ 147 h 217"/>
                          <a:gd name="T48" fmla="*/ 176 w 185"/>
                          <a:gd name="T49" fmla="*/ 139 h 217"/>
                          <a:gd name="T50" fmla="*/ 169 w 185"/>
                          <a:gd name="T51" fmla="*/ 123 h 217"/>
                          <a:gd name="T52" fmla="*/ 161 w 185"/>
                          <a:gd name="T53" fmla="*/ 116 h 217"/>
                          <a:gd name="T54" fmla="*/ 161 w 185"/>
                          <a:gd name="T55" fmla="*/ 93 h 217"/>
                          <a:gd name="T56" fmla="*/ 153 w 185"/>
                          <a:gd name="T57" fmla="*/ 77 h 217"/>
                          <a:gd name="T58" fmla="*/ 146 w 185"/>
                          <a:gd name="T59" fmla="*/ 54 h 217"/>
                          <a:gd name="T60" fmla="*/ 130 w 185"/>
                          <a:gd name="T61" fmla="*/ 39 h 217"/>
                          <a:gd name="T62" fmla="*/ 123 w 185"/>
                          <a:gd name="T63" fmla="*/ 23 h 217"/>
                          <a:gd name="T64" fmla="*/ 115 w 185"/>
                          <a:gd name="T65" fmla="*/ 8 h 217"/>
                          <a:gd name="T66" fmla="*/ 107 w 185"/>
                          <a:gd name="T67" fmla="*/ 8 h 217"/>
                          <a:gd name="T68" fmla="*/ 100 w 185"/>
                          <a:gd name="T6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5" h="217">
                            <a:moveTo>
                              <a:pt x="100" y="0"/>
                            </a:moveTo>
                            <a:lnTo>
                              <a:pt x="77" y="15"/>
                            </a:lnTo>
                            <a:lnTo>
                              <a:pt x="77" y="23"/>
                            </a:lnTo>
                            <a:lnTo>
                              <a:pt x="69" y="39"/>
                            </a:lnTo>
                            <a:lnTo>
                              <a:pt x="61" y="46"/>
                            </a:lnTo>
                            <a:lnTo>
                              <a:pt x="61" y="54"/>
                            </a:lnTo>
                            <a:lnTo>
                              <a:pt x="61" y="62"/>
                            </a:lnTo>
                            <a:lnTo>
                              <a:pt x="54" y="69"/>
                            </a:lnTo>
                            <a:lnTo>
                              <a:pt x="54" y="77"/>
                            </a:lnTo>
                            <a:lnTo>
                              <a:pt x="31" y="54"/>
                            </a:lnTo>
                            <a:lnTo>
                              <a:pt x="8" y="77"/>
                            </a:lnTo>
                            <a:lnTo>
                              <a:pt x="0" y="77"/>
                            </a:lnTo>
                            <a:lnTo>
                              <a:pt x="15" y="93"/>
                            </a:lnTo>
                            <a:lnTo>
                              <a:pt x="15" y="100"/>
                            </a:lnTo>
                            <a:lnTo>
                              <a:pt x="23" y="108"/>
                            </a:lnTo>
                            <a:lnTo>
                              <a:pt x="31" y="116"/>
                            </a:lnTo>
                            <a:lnTo>
                              <a:pt x="31" y="123"/>
                            </a:lnTo>
                            <a:lnTo>
                              <a:pt x="46" y="131"/>
                            </a:lnTo>
                            <a:lnTo>
                              <a:pt x="54" y="147"/>
                            </a:lnTo>
                            <a:lnTo>
                              <a:pt x="61" y="154"/>
                            </a:lnTo>
                            <a:lnTo>
                              <a:pt x="54" y="216"/>
                            </a:lnTo>
                            <a:lnTo>
                              <a:pt x="176" y="208"/>
                            </a:lnTo>
                            <a:lnTo>
                              <a:pt x="184" y="162"/>
                            </a:lnTo>
                            <a:lnTo>
                              <a:pt x="184" y="147"/>
                            </a:lnTo>
                            <a:lnTo>
                              <a:pt x="176" y="139"/>
                            </a:lnTo>
                            <a:lnTo>
                              <a:pt x="169" y="123"/>
                            </a:lnTo>
                            <a:lnTo>
                              <a:pt x="161" y="116"/>
                            </a:lnTo>
                            <a:lnTo>
                              <a:pt x="161" y="93"/>
                            </a:lnTo>
                            <a:lnTo>
                              <a:pt x="153" y="77"/>
                            </a:lnTo>
                            <a:lnTo>
                              <a:pt x="146" y="54"/>
                            </a:lnTo>
                            <a:lnTo>
                              <a:pt x="130" y="39"/>
                            </a:lnTo>
                            <a:lnTo>
                              <a:pt x="123" y="23"/>
                            </a:lnTo>
                            <a:lnTo>
                              <a:pt x="115" y="8"/>
                            </a:lnTo>
                            <a:lnTo>
                              <a:pt x="107" y="8"/>
                            </a:lnTo>
                            <a:lnTo>
                              <a:pt x="100" y="0"/>
                            </a:lnTo>
                          </a:path>
                        </a:pathLst>
                      </a:custGeom>
                      <a:solidFill>
                        <a:srgbClr val="9F9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29" name="Freeform 853">
                        <a:extLst>
                          <a:ext uri="{FF2B5EF4-FFF2-40B4-BE49-F238E27FC236}">
                            <a16:creationId xmlns:a16="http://schemas.microsoft.com/office/drawing/2014/main" id="{5C744700-8C3F-A370-E530-9BE87CCF055A}"/>
                          </a:ext>
                        </a:extLst>
                      </p:cNvPr>
                      <p:cNvSpPr>
                        <a:spLocks/>
                      </p:cNvSpPr>
                      <p:nvPr/>
                    </p:nvSpPr>
                    <p:spPr bwMode="auto">
                      <a:xfrm>
                        <a:off x="5195" y="1943"/>
                        <a:ext cx="185" cy="217"/>
                      </a:xfrm>
                      <a:custGeom>
                        <a:avLst/>
                        <a:gdLst>
                          <a:gd name="T0" fmla="*/ 100 w 185"/>
                          <a:gd name="T1" fmla="*/ 0 h 217"/>
                          <a:gd name="T2" fmla="*/ 77 w 185"/>
                          <a:gd name="T3" fmla="*/ 15 h 217"/>
                          <a:gd name="T4" fmla="*/ 77 w 185"/>
                          <a:gd name="T5" fmla="*/ 23 h 217"/>
                          <a:gd name="T6" fmla="*/ 69 w 185"/>
                          <a:gd name="T7" fmla="*/ 39 h 217"/>
                          <a:gd name="T8" fmla="*/ 61 w 185"/>
                          <a:gd name="T9" fmla="*/ 46 h 217"/>
                          <a:gd name="T10" fmla="*/ 61 w 185"/>
                          <a:gd name="T11" fmla="*/ 54 h 217"/>
                          <a:gd name="T12" fmla="*/ 61 w 185"/>
                          <a:gd name="T13" fmla="*/ 62 h 217"/>
                          <a:gd name="T14" fmla="*/ 54 w 185"/>
                          <a:gd name="T15" fmla="*/ 69 h 217"/>
                          <a:gd name="T16" fmla="*/ 54 w 185"/>
                          <a:gd name="T17" fmla="*/ 77 h 217"/>
                          <a:gd name="T18" fmla="*/ 31 w 185"/>
                          <a:gd name="T19" fmla="*/ 54 h 217"/>
                          <a:gd name="T20" fmla="*/ 8 w 185"/>
                          <a:gd name="T21" fmla="*/ 77 h 217"/>
                          <a:gd name="T22" fmla="*/ 0 w 185"/>
                          <a:gd name="T23" fmla="*/ 77 h 217"/>
                          <a:gd name="T24" fmla="*/ 15 w 185"/>
                          <a:gd name="T25" fmla="*/ 93 h 217"/>
                          <a:gd name="T26" fmla="*/ 15 w 185"/>
                          <a:gd name="T27" fmla="*/ 100 h 217"/>
                          <a:gd name="T28" fmla="*/ 23 w 185"/>
                          <a:gd name="T29" fmla="*/ 108 h 217"/>
                          <a:gd name="T30" fmla="*/ 31 w 185"/>
                          <a:gd name="T31" fmla="*/ 116 h 217"/>
                          <a:gd name="T32" fmla="*/ 31 w 185"/>
                          <a:gd name="T33" fmla="*/ 123 h 217"/>
                          <a:gd name="T34" fmla="*/ 46 w 185"/>
                          <a:gd name="T35" fmla="*/ 131 h 217"/>
                          <a:gd name="T36" fmla="*/ 54 w 185"/>
                          <a:gd name="T37" fmla="*/ 147 h 217"/>
                          <a:gd name="T38" fmla="*/ 61 w 185"/>
                          <a:gd name="T39" fmla="*/ 154 h 217"/>
                          <a:gd name="T40" fmla="*/ 54 w 185"/>
                          <a:gd name="T41" fmla="*/ 216 h 217"/>
                          <a:gd name="T42" fmla="*/ 176 w 185"/>
                          <a:gd name="T43" fmla="*/ 208 h 217"/>
                          <a:gd name="T44" fmla="*/ 184 w 185"/>
                          <a:gd name="T45" fmla="*/ 162 h 217"/>
                          <a:gd name="T46" fmla="*/ 184 w 185"/>
                          <a:gd name="T47" fmla="*/ 147 h 217"/>
                          <a:gd name="T48" fmla="*/ 176 w 185"/>
                          <a:gd name="T49" fmla="*/ 139 h 217"/>
                          <a:gd name="T50" fmla="*/ 169 w 185"/>
                          <a:gd name="T51" fmla="*/ 123 h 217"/>
                          <a:gd name="T52" fmla="*/ 161 w 185"/>
                          <a:gd name="T53" fmla="*/ 116 h 217"/>
                          <a:gd name="T54" fmla="*/ 161 w 185"/>
                          <a:gd name="T55" fmla="*/ 93 h 217"/>
                          <a:gd name="T56" fmla="*/ 153 w 185"/>
                          <a:gd name="T57" fmla="*/ 77 h 217"/>
                          <a:gd name="T58" fmla="*/ 146 w 185"/>
                          <a:gd name="T59" fmla="*/ 54 h 217"/>
                          <a:gd name="T60" fmla="*/ 130 w 185"/>
                          <a:gd name="T61" fmla="*/ 39 h 217"/>
                          <a:gd name="T62" fmla="*/ 123 w 185"/>
                          <a:gd name="T63" fmla="*/ 23 h 217"/>
                          <a:gd name="T64" fmla="*/ 115 w 185"/>
                          <a:gd name="T65" fmla="*/ 8 h 217"/>
                          <a:gd name="T66" fmla="*/ 107 w 185"/>
                          <a:gd name="T67" fmla="*/ 8 h 217"/>
                          <a:gd name="T68" fmla="*/ 100 w 185"/>
                          <a:gd name="T6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5" h="217">
                            <a:moveTo>
                              <a:pt x="100" y="0"/>
                            </a:moveTo>
                            <a:lnTo>
                              <a:pt x="77" y="15"/>
                            </a:lnTo>
                            <a:lnTo>
                              <a:pt x="77" y="23"/>
                            </a:lnTo>
                            <a:lnTo>
                              <a:pt x="69" y="39"/>
                            </a:lnTo>
                            <a:lnTo>
                              <a:pt x="61" y="46"/>
                            </a:lnTo>
                            <a:lnTo>
                              <a:pt x="61" y="54"/>
                            </a:lnTo>
                            <a:lnTo>
                              <a:pt x="61" y="62"/>
                            </a:lnTo>
                            <a:lnTo>
                              <a:pt x="54" y="69"/>
                            </a:lnTo>
                            <a:lnTo>
                              <a:pt x="54" y="77"/>
                            </a:lnTo>
                            <a:lnTo>
                              <a:pt x="31" y="54"/>
                            </a:lnTo>
                            <a:lnTo>
                              <a:pt x="8" y="77"/>
                            </a:lnTo>
                            <a:lnTo>
                              <a:pt x="0" y="77"/>
                            </a:lnTo>
                            <a:lnTo>
                              <a:pt x="15" y="93"/>
                            </a:lnTo>
                            <a:lnTo>
                              <a:pt x="15" y="100"/>
                            </a:lnTo>
                            <a:lnTo>
                              <a:pt x="23" y="108"/>
                            </a:lnTo>
                            <a:lnTo>
                              <a:pt x="31" y="116"/>
                            </a:lnTo>
                            <a:lnTo>
                              <a:pt x="31" y="123"/>
                            </a:lnTo>
                            <a:lnTo>
                              <a:pt x="46" y="131"/>
                            </a:lnTo>
                            <a:lnTo>
                              <a:pt x="54" y="147"/>
                            </a:lnTo>
                            <a:lnTo>
                              <a:pt x="61" y="154"/>
                            </a:lnTo>
                            <a:lnTo>
                              <a:pt x="54" y="216"/>
                            </a:lnTo>
                            <a:lnTo>
                              <a:pt x="176" y="208"/>
                            </a:lnTo>
                            <a:lnTo>
                              <a:pt x="184" y="162"/>
                            </a:lnTo>
                            <a:lnTo>
                              <a:pt x="184" y="147"/>
                            </a:lnTo>
                            <a:lnTo>
                              <a:pt x="176" y="139"/>
                            </a:lnTo>
                            <a:lnTo>
                              <a:pt x="169" y="123"/>
                            </a:lnTo>
                            <a:lnTo>
                              <a:pt x="161" y="116"/>
                            </a:lnTo>
                            <a:lnTo>
                              <a:pt x="161" y="93"/>
                            </a:lnTo>
                            <a:lnTo>
                              <a:pt x="153" y="77"/>
                            </a:lnTo>
                            <a:lnTo>
                              <a:pt x="146" y="54"/>
                            </a:lnTo>
                            <a:lnTo>
                              <a:pt x="130" y="39"/>
                            </a:lnTo>
                            <a:lnTo>
                              <a:pt x="123" y="23"/>
                            </a:lnTo>
                            <a:lnTo>
                              <a:pt x="115" y="8"/>
                            </a:lnTo>
                            <a:lnTo>
                              <a:pt x="107" y="8"/>
                            </a:lnTo>
                            <a:lnTo>
                              <a:pt x="100" y="0"/>
                            </a:lnTo>
                          </a:path>
                        </a:pathLst>
                      </a:custGeom>
                      <a:solidFill>
                        <a:srgbClr val="9F9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630" name="Group 854">
                        <a:extLst>
                          <a:ext uri="{FF2B5EF4-FFF2-40B4-BE49-F238E27FC236}">
                            <a16:creationId xmlns:a16="http://schemas.microsoft.com/office/drawing/2014/main" id="{FC28E491-0C8C-4DEA-23BC-AF5F0BEE0C41}"/>
                          </a:ext>
                        </a:extLst>
                      </p:cNvPr>
                      <p:cNvGrpSpPr>
                        <a:grpSpLocks/>
                      </p:cNvGrpSpPr>
                      <p:nvPr/>
                    </p:nvGrpSpPr>
                    <p:grpSpPr bwMode="auto">
                      <a:xfrm>
                        <a:off x="5263" y="1955"/>
                        <a:ext cx="49" cy="97"/>
                        <a:chOff x="5263" y="1955"/>
                        <a:chExt cx="49" cy="97"/>
                      </a:xfrm>
                    </p:grpSpPr>
                    <p:sp>
                      <p:nvSpPr>
                        <p:cNvPr id="76631" name="Freeform 855">
                          <a:extLst>
                            <a:ext uri="{FF2B5EF4-FFF2-40B4-BE49-F238E27FC236}">
                              <a16:creationId xmlns:a16="http://schemas.microsoft.com/office/drawing/2014/main" id="{ACFF8EC6-1218-34F3-90EC-EC7799706841}"/>
                            </a:ext>
                          </a:extLst>
                        </p:cNvPr>
                        <p:cNvSpPr>
                          <a:spLocks/>
                        </p:cNvSpPr>
                        <p:nvPr/>
                      </p:nvSpPr>
                      <p:spPr bwMode="auto">
                        <a:xfrm>
                          <a:off x="5263" y="1955"/>
                          <a:ext cx="49" cy="25"/>
                        </a:xfrm>
                        <a:custGeom>
                          <a:avLst/>
                          <a:gdLst>
                            <a:gd name="T0" fmla="*/ 0 w 49"/>
                            <a:gd name="T1" fmla="*/ 24 h 25"/>
                            <a:gd name="T2" fmla="*/ 8 w 49"/>
                            <a:gd name="T3" fmla="*/ 16 h 25"/>
                            <a:gd name="T4" fmla="*/ 8 w 49"/>
                            <a:gd name="T5" fmla="*/ 8 h 25"/>
                            <a:gd name="T6" fmla="*/ 16 w 49"/>
                            <a:gd name="T7" fmla="*/ 8 h 25"/>
                            <a:gd name="T8" fmla="*/ 24 w 49"/>
                            <a:gd name="T9" fmla="*/ 0 h 25"/>
                            <a:gd name="T10" fmla="*/ 32 w 49"/>
                            <a:gd name="T11" fmla="*/ 0 h 25"/>
                            <a:gd name="T12" fmla="*/ 40 w 49"/>
                            <a:gd name="T13" fmla="*/ 8 h 25"/>
                            <a:gd name="T14" fmla="*/ 48 w 49"/>
                            <a:gd name="T15" fmla="*/ 8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5">
                              <a:moveTo>
                                <a:pt x="0" y="24"/>
                              </a:moveTo>
                              <a:lnTo>
                                <a:pt x="8" y="16"/>
                              </a:lnTo>
                              <a:lnTo>
                                <a:pt x="8" y="8"/>
                              </a:lnTo>
                              <a:lnTo>
                                <a:pt x="16" y="8"/>
                              </a:lnTo>
                              <a:lnTo>
                                <a:pt x="24" y="0"/>
                              </a:lnTo>
                              <a:lnTo>
                                <a:pt x="32" y="0"/>
                              </a:lnTo>
                              <a:lnTo>
                                <a:pt x="40" y="8"/>
                              </a:lnTo>
                              <a:lnTo>
                                <a:pt x="48" y="8"/>
                              </a:lnTo>
                            </a:path>
                          </a:pathLst>
                        </a:custGeom>
                        <a:noFill/>
                        <a:ln w="12700" cap="rnd" cmpd="sng">
                          <a:solidFill>
                            <a:srgbClr val="7F7F9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32" name="Freeform 856">
                          <a:extLst>
                            <a:ext uri="{FF2B5EF4-FFF2-40B4-BE49-F238E27FC236}">
                              <a16:creationId xmlns:a16="http://schemas.microsoft.com/office/drawing/2014/main" id="{A2B2BA8D-B78E-6072-303E-DE4F4ED111D7}"/>
                            </a:ext>
                          </a:extLst>
                        </p:cNvPr>
                        <p:cNvSpPr>
                          <a:spLocks/>
                        </p:cNvSpPr>
                        <p:nvPr/>
                      </p:nvSpPr>
                      <p:spPr bwMode="auto">
                        <a:xfrm>
                          <a:off x="5271" y="2011"/>
                          <a:ext cx="33" cy="41"/>
                        </a:xfrm>
                        <a:custGeom>
                          <a:avLst/>
                          <a:gdLst>
                            <a:gd name="T0" fmla="*/ 32 w 33"/>
                            <a:gd name="T1" fmla="*/ 0 h 41"/>
                            <a:gd name="T2" fmla="*/ 32 w 33"/>
                            <a:gd name="T3" fmla="*/ 8 h 41"/>
                            <a:gd name="T4" fmla="*/ 24 w 33"/>
                            <a:gd name="T5" fmla="*/ 24 h 41"/>
                            <a:gd name="T6" fmla="*/ 16 w 33"/>
                            <a:gd name="T7" fmla="*/ 32 h 41"/>
                            <a:gd name="T8" fmla="*/ 8 w 33"/>
                            <a:gd name="T9" fmla="*/ 32 h 41"/>
                            <a:gd name="T10" fmla="*/ 0 w 33"/>
                            <a:gd name="T11" fmla="*/ 40 h 41"/>
                          </a:gdLst>
                          <a:ahLst/>
                          <a:cxnLst>
                            <a:cxn ang="0">
                              <a:pos x="T0" y="T1"/>
                            </a:cxn>
                            <a:cxn ang="0">
                              <a:pos x="T2" y="T3"/>
                            </a:cxn>
                            <a:cxn ang="0">
                              <a:pos x="T4" y="T5"/>
                            </a:cxn>
                            <a:cxn ang="0">
                              <a:pos x="T6" y="T7"/>
                            </a:cxn>
                            <a:cxn ang="0">
                              <a:pos x="T8" y="T9"/>
                            </a:cxn>
                            <a:cxn ang="0">
                              <a:pos x="T10" y="T11"/>
                            </a:cxn>
                          </a:cxnLst>
                          <a:rect l="0" t="0" r="r" b="b"/>
                          <a:pathLst>
                            <a:path w="33" h="41">
                              <a:moveTo>
                                <a:pt x="32" y="0"/>
                              </a:moveTo>
                              <a:lnTo>
                                <a:pt x="32" y="8"/>
                              </a:lnTo>
                              <a:lnTo>
                                <a:pt x="24" y="24"/>
                              </a:lnTo>
                              <a:lnTo>
                                <a:pt x="16" y="32"/>
                              </a:lnTo>
                              <a:lnTo>
                                <a:pt x="8" y="32"/>
                              </a:lnTo>
                              <a:lnTo>
                                <a:pt x="0" y="40"/>
                              </a:lnTo>
                            </a:path>
                          </a:pathLst>
                        </a:custGeom>
                        <a:noFill/>
                        <a:ln w="12700" cap="rnd" cmpd="sng">
                          <a:solidFill>
                            <a:srgbClr val="7F7F9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76633" name="Group 857">
                      <a:extLst>
                        <a:ext uri="{FF2B5EF4-FFF2-40B4-BE49-F238E27FC236}">
                          <a16:creationId xmlns:a16="http://schemas.microsoft.com/office/drawing/2014/main" id="{AB418639-72CE-C7F8-28C0-68CED20F2D1A}"/>
                        </a:ext>
                      </a:extLst>
                    </p:cNvPr>
                    <p:cNvGrpSpPr>
                      <a:grpSpLocks/>
                    </p:cNvGrpSpPr>
                    <p:nvPr/>
                  </p:nvGrpSpPr>
                  <p:grpSpPr bwMode="auto">
                    <a:xfrm>
                      <a:off x="5083" y="2095"/>
                      <a:ext cx="281" cy="201"/>
                      <a:chOff x="5083" y="2095"/>
                      <a:chExt cx="281" cy="201"/>
                    </a:xfrm>
                  </p:grpSpPr>
                  <p:sp>
                    <p:nvSpPr>
                      <p:cNvPr id="76634" name="Freeform 858">
                        <a:extLst>
                          <a:ext uri="{FF2B5EF4-FFF2-40B4-BE49-F238E27FC236}">
                            <a16:creationId xmlns:a16="http://schemas.microsoft.com/office/drawing/2014/main" id="{5CD76F07-F2C9-CBA4-51B1-154A083E43B7}"/>
                          </a:ext>
                        </a:extLst>
                      </p:cNvPr>
                      <p:cNvSpPr>
                        <a:spLocks/>
                      </p:cNvSpPr>
                      <p:nvPr/>
                    </p:nvSpPr>
                    <p:spPr bwMode="auto">
                      <a:xfrm>
                        <a:off x="5123" y="2279"/>
                        <a:ext cx="89" cy="17"/>
                      </a:xfrm>
                      <a:custGeom>
                        <a:avLst/>
                        <a:gdLst>
                          <a:gd name="T0" fmla="*/ 88 w 89"/>
                          <a:gd name="T1" fmla="*/ 5 h 17"/>
                          <a:gd name="T2" fmla="*/ 81 w 89"/>
                          <a:gd name="T3" fmla="*/ 11 h 17"/>
                          <a:gd name="T4" fmla="*/ 81 w 89"/>
                          <a:gd name="T5" fmla="*/ 16 h 17"/>
                          <a:gd name="T6" fmla="*/ 59 w 89"/>
                          <a:gd name="T7" fmla="*/ 16 h 17"/>
                          <a:gd name="T8" fmla="*/ 51 w 89"/>
                          <a:gd name="T9" fmla="*/ 11 h 17"/>
                          <a:gd name="T10" fmla="*/ 44 w 89"/>
                          <a:gd name="T11" fmla="*/ 16 h 17"/>
                          <a:gd name="T12" fmla="*/ 37 w 89"/>
                          <a:gd name="T13" fmla="*/ 11 h 17"/>
                          <a:gd name="T14" fmla="*/ 22 w 89"/>
                          <a:gd name="T15" fmla="*/ 11 h 17"/>
                          <a:gd name="T16" fmla="*/ 15 w 89"/>
                          <a:gd name="T17" fmla="*/ 11 h 17"/>
                          <a:gd name="T18" fmla="*/ 7 w 89"/>
                          <a:gd name="T19" fmla="*/ 11 h 17"/>
                          <a:gd name="T20" fmla="*/ 0 w 89"/>
                          <a:gd name="T21" fmla="*/ 5 h 17"/>
                          <a:gd name="T22" fmla="*/ 7 w 89"/>
                          <a:gd name="T23" fmla="*/ 5 h 17"/>
                          <a:gd name="T24" fmla="*/ 15 w 89"/>
                          <a:gd name="T25" fmla="*/ 5 h 17"/>
                          <a:gd name="T26" fmla="*/ 22 w 89"/>
                          <a:gd name="T27" fmla="*/ 5 h 17"/>
                          <a:gd name="T28" fmla="*/ 29 w 89"/>
                          <a:gd name="T29" fmla="*/ 5 h 17"/>
                          <a:gd name="T30" fmla="*/ 44 w 89"/>
                          <a:gd name="T31" fmla="*/ 0 h 17"/>
                          <a:gd name="T32" fmla="*/ 51 w 89"/>
                          <a:gd name="T33" fmla="*/ 0 h 17"/>
                          <a:gd name="T34" fmla="*/ 44 w 89"/>
                          <a:gd name="T35" fmla="*/ 0 h 17"/>
                          <a:gd name="T36" fmla="*/ 59 w 89"/>
                          <a:gd name="T37" fmla="*/ 5 h 17"/>
                          <a:gd name="T38" fmla="*/ 66 w 89"/>
                          <a:gd name="T39" fmla="*/ 5 h 17"/>
                          <a:gd name="T40" fmla="*/ 81 w 89"/>
                          <a:gd name="T41" fmla="*/ 0 h 17"/>
                          <a:gd name="T42" fmla="*/ 81 w 89"/>
                          <a:gd name="T43" fmla="*/ 5 h 17"/>
                          <a:gd name="T44" fmla="*/ 88 w 89"/>
                          <a:gd name="T4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 h="17">
                            <a:moveTo>
                              <a:pt x="88" y="5"/>
                            </a:moveTo>
                            <a:lnTo>
                              <a:pt x="81" y="11"/>
                            </a:lnTo>
                            <a:lnTo>
                              <a:pt x="81" y="16"/>
                            </a:lnTo>
                            <a:lnTo>
                              <a:pt x="59" y="16"/>
                            </a:lnTo>
                            <a:lnTo>
                              <a:pt x="51" y="11"/>
                            </a:lnTo>
                            <a:lnTo>
                              <a:pt x="44" y="16"/>
                            </a:lnTo>
                            <a:lnTo>
                              <a:pt x="37" y="11"/>
                            </a:lnTo>
                            <a:lnTo>
                              <a:pt x="22" y="11"/>
                            </a:lnTo>
                            <a:lnTo>
                              <a:pt x="15" y="11"/>
                            </a:lnTo>
                            <a:lnTo>
                              <a:pt x="7" y="11"/>
                            </a:lnTo>
                            <a:lnTo>
                              <a:pt x="0" y="5"/>
                            </a:lnTo>
                            <a:lnTo>
                              <a:pt x="7" y="5"/>
                            </a:lnTo>
                            <a:lnTo>
                              <a:pt x="15" y="5"/>
                            </a:lnTo>
                            <a:lnTo>
                              <a:pt x="22" y="5"/>
                            </a:lnTo>
                            <a:lnTo>
                              <a:pt x="29" y="5"/>
                            </a:lnTo>
                            <a:lnTo>
                              <a:pt x="44" y="0"/>
                            </a:lnTo>
                            <a:lnTo>
                              <a:pt x="51" y="0"/>
                            </a:lnTo>
                            <a:lnTo>
                              <a:pt x="44" y="0"/>
                            </a:lnTo>
                            <a:lnTo>
                              <a:pt x="59" y="5"/>
                            </a:lnTo>
                            <a:lnTo>
                              <a:pt x="66" y="5"/>
                            </a:lnTo>
                            <a:lnTo>
                              <a:pt x="81" y="0"/>
                            </a:lnTo>
                            <a:lnTo>
                              <a:pt x="81" y="5"/>
                            </a:lnTo>
                            <a:lnTo>
                              <a:pt x="88" y="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35" name="Freeform 859">
                        <a:extLst>
                          <a:ext uri="{FF2B5EF4-FFF2-40B4-BE49-F238E27FC236}">
                            <a16:creationId xmlns:a16="http://schemas.microsoft.com/office/drawing/2014/main" id="{652FB5A4-F1C0-2932-D83D-A2F8CCA17AC9}"/>
                          </a:ext>
                        </a:extLst>
                      </p:cNvPr>
                      <p:cNvSpPr>
                        <a:spLocks/>
                      </p:cNvSpPr>
                      <p:nvPr/>
                    </p:nvSpPr>
                    <p:spPr bwMode="auto">
                      <a:xfrm>
                        <a:off x="5123" y="2279"/>
                        <a:ext cx="89" cy="17"/>
                      </a:xfrm>
                      <a:custGeom>
                        <a:avLst/>
                        <a:gdLst>
                          <a:gd name="T0" fmla="*/ 88 w 89"/>
                          <a:gd name="T1" fmla="*/ 5 h 17"/>
                          <a:gd name="T2" fmla="*/ 81 w 89"/>
                          <a:gd name="T3" fmla="*/ 11 h 17"/>
                          <a:gd name="T4" fmla="*/ 81 w 89"/>
                          <a:gd name="T5" fmla="*/ 16 h 17"/>
                          <a:gd name="T6" fmla="*/ 59 w 89"/>
                          <a:gd name="T7" fmla="*/ 16 h 17"/>
                          <a:gd name="T8" fmla="*/ 51 w 89"/>
                          <a:gd name="T9" fmla="*/ 11 h 17"/>
                          <a:gd name="T10" fmla="*/ 44 w 89"/>
                          <a:gd name="T11" fmla="*/ 16 h 17"/>
                          <a:gd name="T12" fmla="*/ 37 w 89"/>
                          <a:gd name="T13" fmla="*/ 11 h 17"/>
                          <a:gd name="T14" fmla="*/ 22 w 89"/>
                          <a:gd name="T15" fmla="*/ 11 h 17"/>
                          <a:gd name="T16" fmla="*/ 15 w 89"/>
                          <a:gd name="T17" fmla="*/ 11 h 17"/>
                          <a:gd name="T18" fmla="*/ 7 w 89"/>
                          <a:gd name="T19" fmla="*/ 11 h 17"/>
                          <a:gd name="T20" fmla="*/ 0 w 89"/>
                          <a:gd name="T21" fmla="*/ 5 h 17"/>
                          <a:gd name="T22" fmla="*/ 7 w 89"/>
                          <a:gd name="T23" fmla="*/ 5 h 17"/>
                          <a:gd name="T24" fmla="*/ 15 w 89"/>
                          <a:gd name="T25" fmla="*/ 5 h 17"/>
                          <a:gd name="T26" fmla="*/ 22 w 89"/>
                          <a:gd name="T27" fmla="*/ 5 h 17"/>
                          <a:gd name="T28" fmla="*/ 29 w 89"/>
                          <a:gd name="T29" fmla="*/ 5 h 17"/>
                          <a:gd name="T30" fmla="*/ 44 w 89"/>
                          <a:gd name="T31" fmla="*/ 0 h 17"/>
                          <a:gd name="T32" fmla="*/ 51 w 89"/>
                          <a:gd name="T33" fmla="*/ 0 h 17"/>
                          <a:gd name="T34" fmla="*/ 44 w 89"/>
                          <a:gd name="T35" fmla="*/ 0 h 17"/>
                          <a:gd name="T36" fmla="*/ 59 w 89"/>
                          <a:gd name="T37" fmla="*/ 5 h 17"/>
                          <a:gd name="T38" fmla="*/ 66 w 89"/>
                          <a:gd name="T39" fmla="*/ 5 h 17"/>
                          <a:gd name="T40" fmla="*/ 81 w 89"/>
                          <a:gd name="T41" fmla="*/ 0 h 17"/>
                          <a:gd name="T42" fmla="*/ 81 w 89"/>
                          <a:gd name="T43" fmla="*/ 5 h 17"/>
                          <a:gd name="T44" fmla="*/ 88 w 89"/>
                          <a:gd name="T4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 h="17">
                            <a:moveTo>
                              <a:pt x="88" y="5"/>
                            </a:moveTo>
                            <a:lnTo>
                              <a:pt x="81" y="11"/>
                            </a:lnTo>
                            <a:lnTo>
                              <a:pt x="81" y="16"/>
                            </a:lnTo>
                            <a:lnTo>
                              <a:pt x="59" y="16"/>
                            </a:lnTo>
                            <a:lnTo>
                              <a:pt x="51" y="11"/>
                            </a:lnTo>
                            <a:lnTo>
                              <a:pt x="44" y="16"/>
                            </a:lnTo>
                            <a:lnTo>
                              <a:pt x="37" y="11"/>
                            </a:lnTo>
                            <a:lnTo>
                              <a:pt x="22" y="11"/>
                            </a:lnTo>
                            <a:lnTo>
                              <a:pt x="15" y="11"/>
                            </a:lnTo>
                            <a:lnTo>
                              <a:pt x="7" y="11"/>
                            </a:lnTo>
                            <a:lnTo>
                              <a:pt x="0" y="5"/>
                            </a:lnTo>
                            <a:lnTo>
                              <a:pt x="7" y="5"/>
                            </a:lnTo>
                            <a:lnTo>
                              <a:pt x="15" y="5"/>
                            </a:lnTo>
                            <a:lnTo>
                              <a:pt x="22" y="5"/>
                            </a:lnTo>
                            <a:lnTo>
                              <a:pt x="29" y="5"/>
                            </a:lnTo>
                            <a:lnTo>
                              <a:pt x="44" y="0"/>
                            </a:lnTo>
                            <a:lnTo>
                              <a:pt x="51" y="0"/>
                            </a:lnTo>
                            <a:lnTo>
                              <a:pt x="44" y="0"/>
                            </a:lnTo>
                            <a:lnTo>
                              <a:pt x="59" y="5"/>
                            </a:lnTo>
                            <a:lnTo>
                              <a:pt x="66" y="5"/>
                            </a:lnTo>
                            <a:lnTo>
                              <a:pt x="81" y="0"/>
                            </a:lnTo>
                            <a:lnTo>
                              <a:pt x="81" y="5"/>
                            </a:lnTo>
                            <a:lnTo>
                              <a:pt x="88" y="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36" name="Freeform 860">
                        <a:extLst>
                          <a:ext uri="{FF2B5EF4-FFF2-40B4-BE49-F238E27FC236}">
                            <a16:creationId xmlns:a16="http://schemas.microsoft.com/office/drawing/2014/main" id="{886E30A4-C240-E717-9E5C-2CC1A7BC7119}"/>
                          </a:ext>
                        </a:extLst>
                      </p:cNvPr>
                      <p:cNvSpPr>
                        <a:spLocks/>
                      </p:cNvSpPr>
                      <p:nvPr/>
                    </p:nvSpPr>
                    <p:spPr bwMode="auto">
                      <a:xfrm>
                        <a:off x="5155" y="2143"/>
                        <a:ext cx="57" cy="145"/>
                      </a:xfrm>
                      <a:custGeom>
                        <a:avLst/>
                        <a:gdLst>
                          <a:gd name="T0" fmla="*/ 56 w 57"/>
                          <a:gd name="T1" fmla="*/ 15 h 145"/>
                          <a:gd name="T2" fmla="*/ 56 w 57"/>
                          <a:gd name="T3" fmla="*/ 61 h 145"/>
                          <a:gd name="T4" fmla="*/ 49 w 57"/>
                          <a:gd name="T5" fmla="*/ 114 h 145"/>
                          <a:gd name="T6" fmla="*/ 56 w 57"/>
                          <a:gd name="T7" fmla="*/ 144 h 145"/>
                          <a:gd name="T8" fmla="*/ 35 w 57"/>
                          <a:gd name="T9" fmla="*/ 144 h 145"/>
                          <a:gd name="T10" fmla="*/ 28 w 57"/>
                          <a:gd name="T11" fmla="*/ 144 h 145"/>
                          <a:gd name="T12" fmla="*/ 7 w 57"/>
                          <a:gd name="T13" fmla="*/ 136 h 145"/>
                          <a:gd name="T14" fmla="*/ 0 w 57"/>
                          <a:gd name="T15" fmla="*/ 136 h 145"/>
                          <a:gd name="T16" fmla="*/ 7 w 57"/>
                          <a:gd name="T17" fmla="*/ 114 h 145"/>
                          <a:gd name="T18" fmla="*/ 7 w 57"/>
                          <a:gd name="T19" fmla="*/ 83 h 145"/>
                          <a:gd name="T20" fmla="*/ 14 w 57"/>
                          <a:gd name="T21" fmla="*/ 61 h 145"/>
                          <a:gd name="T22" fmla="*/ 7 w 57"/>
                          <a:gd name="T23" fmla="*/ 38 h 145"/>
                          <a:gd name="T24" fmla="*/ 14 w 57"/>
                          <a:gd name="T25" fmla="*/ 23 h 145"/>
                          <a:gd name="T26" fmla="*/ 14 w 57"/>
                          <a:gd name="T27" fmla="*/ 8 h 145"/>
                          <a:gd name="T28" fmla="*/ 21 w 57"/>
                          <a:gd name="T29" fmla="*/ 0 h 145"/>
                          <a:gd name="T30" fmla="*/ 28 w 57"/>
                          <a:gd name="T31" fmla="*/ 0 h 145"/>
                          <a:gd name="T32" fmla="*/ 49 w 57"/>
                          <a:gd name="T33" fmla="*/ 0 h 145"/>
                          <a:gd name="T34" fmla="*/ 56 w 57"/>
                          <a:gd name="T35" fmla="*/ 1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145">
                            <a:moveTo>
                              <a:pt x="56" y="15"/>
                            </a:moveTo>
                            <a:lnTo>
                              <a:pt x="56" y="61"/>
                            </a:lnTo>
                            <a:lnTo>
                              <a:pt x="49" y="114"/>
                            </a:lnTo>
                            <a:lnTo>
                              <a:pt x="56" y="144"/>
                            </a:lnTo>
                            <a:lnTo>
                              <a:pt x="35" y="144"/>
                            </a:lnTo>
                            <a:lnTo>
                              <a:pt x="28" y="144"/>
                            </a:lnTo>
                            <a:lnTo>
                              <a:pt x="7" y="136"/>
                            </a:lnTo>
                            <a:lnTo>
                              <a:pt x="0" y="136"/>
                            </a:lnTo>
                            <a:lnTo>
                              <a:pt x="7" y="114"/>
                            </a:lnTo>
                            <a:lnTo>
                              <a:pt x="7" y="83"/>
                            </a:lnTo>
                            <a:lnTo>
                              <a:pt x="14" y="61"/>
                            </a:lnTo>
                            <a:lnTo>
                              <a:pt x="7" y="38"/>
                            </a:lnTo>
                            <a:lnTo>
                              <a:pt x="14" y="23"/>
                            </a:lnTo>
                            <a:lnTo>
                              <a:pt x="14" y="8"/>
                            </a:lnTo>
                            <a:lnTo>
                              <a:pt x="21" y="0"/>
                            </a:lnTo>
                            <a:lnTo>
                              <a:pt x="28" y="0"/>
                            </a:lnTo>
                            <a:lnTo>
                              <a:pt x="49" y="0"/>
                            </a:lnTo>
                            <a:lnTo>
                              <a:pt x="56" y="15"/>
                            </a:lnTo>
                          </a:path>
                        </a:pathLst>
                      </a:custGeom>
                      <a:solidFill>
                        <a:srgbClr val="9F9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37" name="Freeform 861">
                        <a:extLst>
                          <a:ext uri="{FF2B5EF4-FFF2-40B4-BE49-F238E27FC236}">
                            <a16:creationId xmlns:a16="http://schemas.microsoft.com/office/drawing/2014/main" id="{1AA25DAD-AD84-7BAD-47C5-04B93FDE5EA1}"/>
                          </a:ext>
                        </a:extLst>
                      </p:cNvPr>
                      <p:cNvSpPr>
                        <a:spLocks/>
                      </p:cNvSpPr>
                      <p:nvPr/>
                    </p:nvSpPr>
                    <p:spPr bwMode="auto">
                      <a:xfrm>
                        <a:off x="5155" y="2143"/>
                        <a:ext cx="57" cy="145"/>
                      </a:xfrm>
                      <a:custGeom>
                        <a:avLst/>
                        <a:gdLst>
                          <a:gd name="T0" fmla="*/ 56 w 57"/>
                          <a:gd name="T1" fmla="*/ 15 h 145"/>
                          <a:gd name="T2" fmla="*/ 56 w 57"/>
                          <a:gd name="T3" fmla="*/ 61 h 145"/>
                          <a:gd name="T4" fmla="*/ 49 w 57"/>
                          <a:gd name="T5" fmla="*/ 114 h 145"/>
                          <a:gd name="T6" fmla="*/ 56 w 57"/>
                          <a:gd name="T7" fmla="*/ 144 h 145"/>
                          <a:gd name="T8" fmla="*/ 35 w 57"/>
                          <a:gd name="T9" fmla="*/ 144 h 145"/>
                          <a:gd name="T10" fmla="*/ 28 w 57"/>
                          <a:gd name="T11" fmla="*/ 144 h 145"/>
                          <a:gd name="T12" fmla="*/ 7 w 57"/>
                          <a:gd name="T13" fmla="*/ 136 h 145"/>
                          <a:gd name="T14" fmla="*/ 0 w 57"/>
                          <a:gd name="T15" fmla="*/ 136 h 145"/>
                          <a:gd name="T16" fmla="*/ 7 w 57"/>
                          <a:gd name="T17" fmla="*/ 114 h 145"/>
                          <a:gd name="T18" fmla="*/ 7 w 57"/>
                          <a:gd name="T19" fmla="*/ 83 h 145"/>
                          <a:gd name="T20" fmla="*/ 14 w 57"/>
                          <a:gd name="T21" fmla="*/ 61 h 145"/>
                          <a:gd name="T22" fmla="*/ 7 w 57"/>
                          <a:gd name="T23" fmla="*/ 38 h 145"/>
                          <a:gd name="T24" fmla="*/ 14 w 57"/>
                          <a:gd name="T25" fmla="*/ 23 h 145"/>
                          <a:gd name="T26" fmla="*/ 14 w 57"/>
                          <a:gd name="T27" fmla="*/ 8 h 145"/>
                          <a:gd name="T28" fmla="*/ 21 w 57"/>
                          <a:gd name="T29" fmla="*/ 0 h 145"/>
                          <a:gd name="T30" fmla="*/ 28 w 57"/>
                          <a:gd name="T31" fmla="*/ 0 h 145"/>
                          <a:gd name="T32" fmla="*/ 49 w 57"/>
                          <a:gd name="T33" fmla="*/ 0 h 145"/>
                          <a:gd name="T34" fmla="*/ 56 w 57"/>
                          <a:gd name="T35" fmla="*/ 1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145">
                            <a:moveTo>
                              <a:pt x="56" y="15"/>
                            </a:moveTo>
                            <a:lnTo>
                              <a:pt x="56" y="61"/>
                            </a:lnTo>
                            <a:lnTo>
                              <a:pt x="49" y="114"/>
                            </a:lnTo>
                            <a:lnTo>
                              <a:pt x="56" y="144"/>
                            </a:lnTo>
                            <a:lnTo>
                              <a:pt x="35" y="144"/>
                            </a:lnTo>
                            <a:lnTo>
                              <a:pt x="28" y="144"/>
                            </a:lnTo>
                            <a:lnTo>
                              <a:pt x="7" y="136"/>
                            </a:lnTo>
                            <a:lnTo>
                              <a:pt x="0" y="136"/>
                            </a:lnTo>
                            <a:lnTo>
                              <a:pt x="7" y="114"/>
                            </a:lnTo>
                            <a:lnTo>
                              <a:pt x="7" y="83"/>
                            </a:lnTo>
                            <a:lnTo>
                              <a:pt x="14" y="61"/>
                            </a:lnTo>
                            <a:lnTo>
                              <a:pt x="7" y="38"/>
                            </a:lnTo>
                            <a:lnTo>
                              <a:pt x="14" y="23"/>
                            </a:lnTo>
                            <a:lnTo>
                              <a:pt x="14" y="8"/>
                            </a:lnTo>
                            <a:lnTo>
                              <a:pt x="21" y="0"/>
                            </a:lnTo>
                            <a:lnTo>
                              <a:pt x="28" y="0"/>
                            </a:lnTo>
                            <a:lnTo>
                              <a:pt x="49" y="0"/>
                            </a:lnTo>
                            <a:lnTo>
                              <a:pt x="56" y="15"/>
                            </a:lnTo>
                          </a:path>
                        </a:pathLst>
                      </a:custGeom>
                      <a:solidFill>
                        <a:srgbClr val="9F9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38" name="Freeform 862">
                        <a:extLst>
                          <a:ext uri="{FF2B5EF4-FFF2-40B4-BE49-F238E27FC236}">
                            <a16:creationId xmlns:a16="http://schemas.microsoft.com/office/drawing/2014/main" id="{FE4712A8-7B19-710F-A309-A030785243EE}"/>
                          </a:ext>
                        </a:extLst>
                      </p:cNvPr>
                      <p:cNvSpPr>
                        <a:spLocks/>
                      </p:cNvSpPr>
                      <p:nvPr/>
                    </p:nvSpPr>
                    <p:spPr bwMode="auto">
                      <a:xfrm>
                        <a:off x="5083" y="2215"/>
                        <a:ext cx="73" cy="33"/>
                      </a:xfrm>
                      <a:custGeom>
                        <a:avLst/>
                        <a:gdLst>
                          <a:gd name="T0" fmla="*/ 50 w 73"/>
                          <a:gd name="T1" fmla="*/ 0 h 33"/>
                          <a:gd name="T2" fmla="*/ 36 w 73"/>
                          <a:gd name="T3" fmla="*/ 6 h 33"/>
                          <a:gd name="T4" fmla="*/ 29 w 73"/>
                          <a:gd name="T5" fmla="*/ 6 h 33"/>
                          <a:gd name="T6" fmla="*/ 14 w 73"/>
                          <a:gd name="T7" fmla="*/ 6 h 33"/>
                          <a:gd name="T8" fmla="*/ 7 w 73"/>
                          <a:gd name="T9" fmla="*/ 13 h 33"/>
                          <a:gd name="T10" fmla="*/ 0 w 73"/>
                          <a:gd name="T11" fmla="*/ 13 h 33"/>
                          <a:gd name="T12" fmla="*/ 7 w 73"/>
                          <a:gd name="T13" fmla="*/ 19 h 33"/>
                          <a:gd name="T14" fmla="*/ 22 w 73"/>
                          <a:gd name="T15" fmla="*/ 26 h 33"/>
                          <a:gd name="T16" fmla="*/ 43 w 73"/>
                          <a:gd name="T17" fmla="*/ 26 h 33"/>
                          <a:gd name="T18" fmla="*/ 50 w 73"/>
                          <a:gd name="T19" fmla="*/ 26 h 33"/>
                          <a:gd name="T20" fmla="*/ 58 w 73"/>
                          <a:gd name="T21" fmla="*/ 26 h 33"/>
                          <a:gd name="T22" fmla="*/ 72 w 73"/>
                          <a:gd name="T23" fmla="*/ 32 h 33"/>
                          <a:gd name="T24" fmla="*/ 72 w 73"/>
                          <a:gd name="T25" fmla="*/ 26 h 33"/>
                          <a:gd name="T26" fmla="*/ 72 w 73"/>
                          <a:gd name="T27" fmla="*/ 13 h 33"/>
                          <a:gd name="T28" fmla="*/ 50 w 73"/>
                          <a:gd name="T2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33">
                            <a:moveTo>
                              <a:pt x="50" y="0"/>
                            </a:moveTo>
                            <a:lnTo>
                              <a:pt x="36" y="6"/>
                            </a:lnTo>
                            <a:lnTo>
                              <a:pt x="29" y="6"/>
                            </a:lnTo>
                            <a:lnTo>
                              <a:pt x="14" y="6"/>
                            </a:lnTo>
                            <a:lnTo>
                              <a:pt x="7" y="13"/>
                            </a:lnTo>
                            <a:lnTo>
                              <a:pt x="0" y="13"/>
                            </a:lnTo>
                            <a:lnTo>
                              <a:pt x="7" y="19"/>
                            </a:lnTo>
                            <a:lnTo>
                              <a:pt x="22" y="26"/>
                            </a:lnTo>
                            <a:lnTo>
                              <a:pt x="43" y="26"/>
                            </a:lnTo>
                            <a:lnTo>
                              <a:pt x="50" y="26"/>
                            </a:lnTo>
                            <a:lnTo>
                              <a:pt x="58" y="26"/>
                            </a:lnTo>
                            <a:lnTo>
                              <a:pt x="72" y="32"/>
                            </a:lnTo>
                            <a:lnTo>
                              <a:pt x="72" y="26"/>
                            </a:lnTo>
                            <a:lnTo>
                              <a:pt x="72" y="13"/>
                            </a:lnTo>
                            <a:lnTo>
                              <a:pt x="5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39" name="Freeform 863">
                        <a:extLst>
                          <a:ext uri="{FF2B5EF4-FFF2-40B4-BE49-F238E27FC236}">
                            <a16:creationId xmlns:a16="http://schemas.microsoft.com/office/drawing/2014/main" id="{E6EB774D-2E82-9337-66DA-11B64B7EF788}"/>
                          </a:ext>
                        </a:extLst>
                      </p:cNvPr>
                      <p:cNvSpPr>
                        <a:spLocks/>
                      </p:cNvSpPr>
                      <p:nvPr/>
                    </p:nvSpPr>
                    <p:spPr bwMode="auto">
                      <a:xfrm>
                        <a:off x="5083" y="2215"/>
                        <a:ext cx="73" cy="33"/>
                      </a:xfrm>
                      <a:custGeom>
                        <a:avLst/>
                        <a:gdLst>
                          <a:gd name="T0" fmla="*/ 50 w 73"/>
                          <a:gd name="T1" fmla="*/ 0 h 33"/>
                          <a:gd name="T2" fmla="*/ 36 w 73"/>
                          <a:gd name="T3" fmla="*/ 6 h 33"/>
                          <a:gd name="T4" fmla="*/ 29 w 73"/>
                          <a:gd name="T5" fmla="*/ 6 h 33"/>
                          <a:gd name="T6" fmla="*/ 14 w 73"/>
                          <a:gd name="T7" fmla="*/ 6 h 33"/>
                          <a:gd name="T8" fmla="*/ 7 w 73"/>
                          <a:gd name="T9" fmla="*/ 13 h 33"/>
                          <a:gd name="T10" fmla="*/ 0 w 73"/>
                          <a:gd name="T11" fmla="*/ 13 h 33"/>
                          <a:gd name="T12" fmla="*/ 7 w 73"/>
                          <a:gd name="T13" fmla="*/ 19 h 33"/>
                          <a:gd name="T14" fmla="*/ 22 w 73"/>
                          <a:gd name="T15" fmla="*/ 26 h 33"/>
                          <a:gd name="T16" fmla="*/ 43 w 73"/>
                          <a:gd name="T17" fmla="*/ 26 h 33"/>
                          <a:gd name="T18" fmla="*/ 50 w 73"/>
                          <a:gd name="T19" fmla="*/ 26 h 33"/>
                          <a:gd name="T20" fmla="*/ 58 w 73"/>
                          <a:gd name="T21" fmla="*/ 26 h 33"/>
                          <a:gd name="T22" fmla="*/ 72 w 73"/>
                          <a:gd name="T23" fmla="*/ 32 h 33"/>
                          <a:gd name="T24" fmla="*/ 72 w 73"/>
                          <a:gd name="T25" fmla="*/ 26 h 33"/>
                          <a:gd name="T26" fmla="*/ 72 w 73"/>
                          <a:gd name="T27" fmla="*/ 13 h 33"/>
                          <a:gd name="T28" fmla="*/ 50 w 73"/>
                          <a:gd name="T2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33">
                            <a:moveTo>
                              <a:pt x="50" y="0"/>
                            </a:moveTo>
                            <a:lnTo>
                              <a:pt x="36" y="6"/>
                            </a:lnTo>
                            <a:lnTo>
                              <a:pt x="29" y="6"/>
                            </a:lnTo>
                            <a:lnTo>
                              <a:pt x="14" y="6"/>
                            </a:lnTo>
                            <a:lnTo>
                              <a:pt x="7" y="13"/>
                            </a:lnTo>
                            <a:lnTo>
                              <a:pt x="0" y="13"/>
                            </a:lnTo>
                            <a:lnTo>
                              <a:pt x="7" y="19"/>
                            </a:lnTo>
                            <a:lnTo>
                              <a:pt x="22" y="26"/>
                            </a:lnTo>
                            <a:lnTo>
                              <a:pt x="43" y="26"/>
                            </a:lnTo>
                            <a:lnTo>
                              <a:pt x="50" y="26"/>
                            </a:lnTo>
                            <a:lnTo>
                              <a:pt x="58" y="26"/>
                            </a:lnTo>
                            <a:lnTo>
                              <a:pt x="72" y="32"/>
                            </a:lnTo>
                            <a:lnTo>
                              <a:pt x="72" y="26"/>
                            </a:lnTo>
                            <a:lnTo>
                              <a:pt x="72" y="13"/>
                            </a:lnTo>
                            <a:lnTo>
                              <a:pt x="5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40" name="Freeform 864">
                        <a:extLst>
                          <a:ext uri="{FF2B5EF4-FFF2-40B4-BE49-F238E27FC236}">
                            <a16:creationId xmlns:a16="http://schemas.microsoft.com/office/drawing/2014/main" id="{FB94DD52-F427-73E5-3E8E-2442A1FD3B66}"/>
                          </a:ext>
                        </a:extLst>
                      </p:cNvPr>
                      <p:cNvSpPr>
                        <a:spLocks/>
                      </p:cNvSpPr>
                      <p:nvPr/>
                    </p:nvSpPr>
                    <p:spPr bwMode="auto">
                      <a:xfrm>
                        <a:off x="5195" y="2247"/>
                        <a:ext cx="17" cy="25"/>
                      </a:xfrm>
                      <a:custGeom>
                        <a:avLst/>
                        <a:gdLst>
                          <a:gd name="T0" fmla="*/ 16 w 17"/>
                          <a:gd name="T1" fmla="*/ 0 h 25"/>
                          <a:gd name="T2" fmla="*/ 8 w 17"/>
                          <a:gd name="T3" fmla="*/ 12 h 25"/>
                          <a:gd name="T4" fmla="*/ 8 w 17"/>
                          <a:gd name="T5" fmla="*/ 18 h 25"/>
                          <a:gd name="T6" fmla="*/ 0 w 17"/>
                          <a:gd name="T7" fmla="*/ 24 h 25"/>
                          <a:gd name="T8" fmla="*/ 16 w 17"/>
                          <a:gd name="T9" fmla="*/ 0 h 25"/>
                        </a:gdLst>
                        <a:ahLst/>
                        <a:cxnLst>
                          <a:cxn ang="0">
                            <a:pos x="T0" y="T1"/>
                          </a:cxn>
                          <a:cxn ang="0">
                            <a:pos x="T2" y="T3"/>
                          </a:cxn>
                          <a:cxn ang="0">
                            <a:pos x="T4" y="T5"/>
                          </a:cxn>
                          <a:cxn ang="0">
                            <a:pos x="T6" y="T7"/>
                          </a:cxn>
                          <a:cxn ang="0">
                            <a:pos x="T8" y="T9"/>
                          </a:cxn>
                        </a:cxnLst>
                        <a:rect l="0" t="0" r="r" b="b"/>
                        <a:pathLst>
                          <a:path w="17" h="25">
                            <a:moveTo>
                              <a:pt x="16" y="0"/>
                            </a:moveTo>
                            <a:lnTo>
                              <a:pt x="8" y="12"/>
                            </a:lnTo>
                            <a:lnTo>
                              <a:pt x="8" y="18"/>
                            </a:lnTo>
                            <a:lnTo>
                              <a:pt x="0" y="24"/>
                            </a:lnTo>
                            <a:lnTo>
                              <a:pt x="16" y="0"/>
                            </a:lnTo>
                          </a:path>
                        </a:pathLst>
                      </a:custGeom>
                      <a:solidFill>
                        <a:srgbClr val="00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41" name="Freeform 865">
                        <a:extLst>
                          <a:ext uri="{FF2B5EF4-FFF2-40B4-BE49-F238E27FC236}">
                            <a16:creationId xmlns:a16="http://schemas.microsoft.com/office/drawing/2014/main" id="{318E1BB1-01F6-66EB-0855-6EDA74933D2D}"/>
                          </a:ext>
                        </a:extLst>
                      </p:cNvPr>
                      <p:cNvSpPr>
                        <a:spLocks/>
                      </p:cNvSpPr>
                      <p:nvPr/>
                    </p:nvSpPr>
                    <p:spPr bwMode="auto">
                      <a:xfrm>
                        <a:off x="5195" y="2247"/>
                        <a:ext cx="17" cy="25"/>
                      </a:xfrm>
                      <a:custGeom>
                        <a:avLst/>
                        <a:gdLst>
                          <a:gd name="T0" fmla="*/ 16 w 17"/>
                          <a:gd name="T1" fmla="*/ 0 h 25"/>
                          <a:gd name="T2" fmla="*/ 8 w 17"/>
                          <a:gd name="T3" fmla="*/ 12 h 25"/>
                          <a:gd name="T4" fmla="*/ 8 w 17"/>
                          <a:gd name="T5" fmla="*/ 18 h 25"/>
                          <a:gd name="T6" fmla="*/ 0 w 17"/>
                          <a:gd name="T7" fmla="*/ 24 h 25"/>
                          <a:gd name="T8" fmla="*/ 16 w 17"/>
                          <a:gd name="T9" fmla="*/ 0 h 25"/>
                        </a:gdLst>
                        <a:ahLst/>
                        <a:cxnLst>
                          <a:cxn ang="0">
                            <a:pos x="T0" y="T1"/>
                          </a:cxn>
                          <a:cxn ang="0">
                            <a:pos x="T2" y="T3"/>
                          </a:cxn>
                          <a:cxn ang="0">
                            <a:pos x="T4" y="T5"/>
                          </a:cxn>
                          <a:cxn ang="0">
                            <a:pos x="T6" y="T7"/>
                          </a:cxn>
                          <a:cxn ang="0">
                            <a:pos x="T8" y="T9"/>
                          </a:cxn>
                        </a:cxnLst>
                        <a:rect l="0" t="0" r="r" b="b"/>
                        <a:pathLst>
                          <a:path w="17" h="25">
                            <a:moveTo>
                              <a:pt x="16" y="0"/>
                            </a:moveTo>
                            <a:lnTo>
                              <a:pt x="8" y="12"/>
                            </a:lnTo>
                            <a:lnTo>
                              <a:pt x="8" y="18"/>
                            </a:lnTo>
                            <a:lnTo>
                              <a:pt x="0" y="24"/>
                            </a:lnTo>
                            <a:lnTo>
                              <a:pt x="16" y="0"/>
                            </a:lnTo>
                          </a:path>
                        </a:pathLst>
                      </a:custGeom>
                      <a:solidFill>
                        <a:srgbClr val="00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42" name="Freeform 866">
                        <a:extLst>
                          <a:ext uri="{FF2B5EF4-FFF2-40B4-BE49-F238E27FC236}">
                            <a16:creationId xmlns:a16="http://schemas.microsoft.com/office/drawing/2014/main" id="{96FFF6BD-4FB0-FB16-7AE0-83D41D662F31}"/>
                          </a:ext>
                        </a:extLst>
                      </p:cNvPr>
                      <p:cNvSpPr>
                        <a:spLocks/>
                      </p:cNvSpPr>
                      <p:nvPr/>
                    </p:nvSpPr>
                    <p:spPr bwMode="auto">
                      <a:xfrm>
                        <a:off x="5191" y="2243"/>
                        <a:ext cx="17" cy="33"/>
                      </a:xfrm>
                      <a:custGeom>
                        <a:avLst/>
                        <a:gdLst>
                          <a:gd name="T0" fmla="*/ 16 w 17"/>
                          <a:gd name="T1" fmla="*/ 0 h 33"/>
                          <a:gd name="T2" fmla="*/ 8 w 17"/>
                          <a:gd name="T3" fmla="*/ 16 h 33"/>
                          <a:gd name="T4" fmla="*/ 8 w 17"/>
                          <a:gd name="T5" fmla="*/ 24 h 33"/>
                          <a:gd name="T6" fmla="*/ 0 w 17"/>
                          <a:gd name="T7" fmla="*/ 32 h 33"/>
                          <a:gd name="T8" fmla="*/ 16 w 17"/>
                          <a:gd name="T9" fmla="*/ 0 h 33"/>
                        </a:gdLst>
                        <a:ahLst/>
                        <a:cxnLst>
                          <a:cxn ang="0">
                            <a:pos x="T0" y="T1"/>
                          </a:cxn>
                          <a:cxn ang="0">
                            <a:pos x="T2" y="T3"/>
                          </a:cxn>
                          <a:cxn ang="0">
                            <a:pos x="T4" y="T5"/>
                          </a:cxn>
                          <a:cxn ang="0">
                            <a:pos x="T6" y="T7"/>
                          </a:cxn>
                          <a:cxn ang="0">
                            <a:pos x="T8" y="T9"/>
                          </a:cxn>
                        </a:cxnLst>
                        <a:rect l="0" t="0" r="r" b="b"/>
                        <a:pathLst>
                          <a:path w="17" h="33">
                            <a:moveTo>
                              <a:pt x="16" y="0"/>
                            </a:moveTo>
                            <a:lnTo>
                              <a:pt x="8" y="16"/>
                            </a:lnTo>
                            <a:lnTo>
                              <a:pt x="8" y="24"/>
                            </a:lnTo>
                            <a:lnTo>
                              <a:pt x="0" y="32"/>
                            </a:lnTo>
                            <a:lnTo>
                              <a:pt x="16" y="0"/>
                            </a:lnTo>
                          </a:path>
                        </a:pathLst>
                      </a:custGeom>
                      <a:noFill/>
                      <a:ln w="12700" cap="rnd" cmpd="sng">
                        <a:solidFill>
                          <a:srgbClr val="5F5F7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43" name="Freeform 867">
                        <a:extLst>
                          <a:ext uri="{FF2B5EF4-FFF2-40B4-BE49-F238E27FC236}">
                            <a16:creationId xmlns:a16="http://schemas.microsoft.com/office/drawing/2014/main" id="{FEC70620-5247-0F15-D57E-DCB8654D0FD7}"/>
                          </a:ext>
                        </a:extLst>
                      </p:cNvPr>
                      <p:cNvSpPr>
                        <a:spLocks/>
                      </p:cNvSpPr>
                      <p:nvPr/>
                    </p:nvSpPr>
                    <p:spPr bwMode="auto">
                      <a:xfrm>
                        <a:off x="5163" y="2159"/>
                        <a:ext cx="49" cy="97"/>
                      </a:xfrm>
                      <a:custGeom>
                        <a:avLst/>
                        <a:gdLst>
                          <a:gd name="T0" fmla="*/ 48 w 49"/>
                          <a:gd name="T1" fmla="*/ 7 h 97"/>
                          <a:gd name="T2" fmla="*/ 41 w 49"/>
                          <a:gd name="T3" fmla="*/ 22 h 97"/>
                          <a:gd name="T4" fmla="*/ 41 w 49"/>
                          <a:gd name="T5" fmla="*/ 30 h 97"/>
                          <a:gd name="T6" fmla="*/ 34 w 49"/>
                          <a:gd name="T7" fmla="*/ 37 h 97"/>
                          <a:gd name="T8" fmla="*/ 34 w 49"/>
                          <a:gd name="T9" fmla="*/ 44 h 97"/>
                          <a:gd name="T10" fmla="*/ 34 w 49"/>
                          <a:gd name="T11" fmla="*/ 52 h 97"/>
                          <a:gd name="T12" fmla="*/ 27 w 49"/>
                          <a:gd name="T13" fmla="*/ 52 h 97"/>
                          <a:gd name="T14" fmla="*/ 27 w 49"/>
                          <a:gd name="T15" fmla="*/ 59 h 97"/>
                          <a:gd name="T16" fmla="*/ 21 w 49"/>
                          <a:gd name="T17" fmla="*/ 66 h 97"/>
                          <a:gd name="T18" fmla="*/ 14 w 49"/>
                          <a:gd name="T19" fmla="*/ 74 h 97"/>
                          <a:gd name="T20" fmla="*/ 14 w 49"/>
                          <a:gd name="T21" fmla="*/ 89 h 97"/>
                          <a:gd name="T22" fmla="*/ 7 w 49"/>
                          <a:gd name="T23" fmla="*/ 96 h 97"/>
                          <a:gd name="T24" fmla="*/ 7 w 49"/>
                          <a:gd name="T25" fmla="*/ 89 h 97"/>
                          <a:gd name="T26" fmla="*/ 0 w 49"/>
                          <a:gd name="T27" fmla="*/ 89 h 97"/>
                          <a:gd name="T28" fmla="*/ 0 w 49"/>
                          <a:gd name="T29" fmla="*/ 81 h 97"/>
                          <a:gd name="T30" fmla="*/ 41 w 49"/>
                          <a:gd name="T31" fmla="*/ 0 h 97"/>
                          <a:gd name="T32" fmla="*/ 48 w 49"/>
                          <a:gd name="T33"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97">
                            <a:moveTo>
                              <a:pt x="48" y="7"/>
                            </a:moveTo>
                            <a:lnTo>
                              <a:pt x="41" y="22"/>
                            </a:lnTo>
                            <a:lnTo>
                              <a:pt x="41" y="30"/>
                            </a:lnTo>
                            <a:lnTo>
                              <a:pt x="34" y="37"/>
                            </a:lnTo>
                            <a:lnTo>
                              <a:pt x="34" y="44"/>
                            </a:lnTo>
                            <a:lnTo>
                              <a:pt x="34" y="52"/>
                            </a:lnTo>
                            <a:lnTo>
                              <a:pt x="27" y="52"/>
                            </a:lnTo>
                            <a:lnTo>
                              <a:pt x="27" y="59"/>
                            </a:lnTo>
                            <a:lnTo>
                              <a:pt x="21" y="66"/>
                            </a:lnTo>
                            <a:lnTo>
                              <a:pt x="14" y="74"/>
                            </a:lnTo>
                            <a:lnTo>
                              <a:pt x="14" y="89"/>
                            </a:lnTo>
                            <a:lnTo>
                              <a:pt x="7" y="96"/>
                            </a:lnTo>
                            <a:lnTo>
                              <a:pt x="7" y="89"/>
                            </a:lnTo>
                            <a:lnTo>
                              <a:pt x="0" y="89"/>
                            </a:lnTo>
                            <a:lnTo>
                              <a:pt x="0" y="81"/>
                            </a:lnTo>
                            <a:lnTo>
                              <a:pt x="41" y="0"/>
                            </a:lnTo>
                            <a:lnTo>
                              <a:pt x="48" y="7"/>
                            </a:lnTo>
                          </a:path>
                        </a:pathLst>
                      </a:custGeom>
                      <a:solidFill>
                        <a:srgbClr val="5F5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44" name="Freeform 868">
                        <a:extLst>
                          <a:ext uri="{FF2B5EF4-FFF2-40B4-BE49-F238E27FC236}">
                            <a16:creationId xmlns:a16="http://schemas.microsoft.com/office/drawing/2014/main" id="{984CA6AB-3676-443B-A681-4CCF0240AA84}"/>
                          </a:ext>
                        </a:extLst>
                      </p:cNvPr>
                      <p:cNvSpPr>
                        <a:spLocks/>
                      </p:cNvSpPr>
                      <p:nvPr/>
                    </p:nvSpPr>
                    <p:spPr bwMode="auto">
                      <a:xfrm>
                        <a:off x="5163" y="2159"/>
                        <a:ext cx="49" cy="97"/>
                      </a:xfrm>
                      <a:custGeom>
                        <a:avLst/>
                        <a:gdLst>
                          <a:gd name="T0" fmla="*/ 48 w 49"/>
                          <a:gd name="T1" fmla="*/ 7 h 97"/>
                          <a:gd name="T2" fmla="*/ 41 w 49"/>
                          <a:gd name="T3" fmla="*/ 22 h 97"/>
                          <a:gd name="T4" fmla="*/ 41 w 49"/>
                          <a:gd name="T5" fmla="*/ 30 h 97"/>
                          <a:gd name="T6" fmla="*/ 34 w 49"/>
                          <a:gd name="T7" fmla="*/ 37 h 97"/>
                          <a:gd name="T8" fmla="*/ 34 w 49"/>
                          <a:gd name="T9" fmla="*/ 44 h 97"/>
                          <a:gd name="T10" fmla="*/ 34 w 49"/>
                          <a:gd name="T11" fmla="*/ 52 h 97"/>
                          <a:gd name="T12" fmla="*/ 27 w 49"/>
                          <a:gd name="T13" fmla="*/ 52 h 97"/>
                          <a:gd name="T14" fmla="*/ 27 w 49"/>
                          <a:gd name="T15" fmla="*/ 59 h 97"/>
                          <a:gd name="T16" fmla="*/ 21 w 49"/>
                          <a:gd name="T17" fmla="*/ 66 h 97"/>
                          <a:gd name="T18" fmla="*/ 14 w 49"/>
                          <a:gd name="T19" fmla="*/ 74 h 97"/>
                          <a:gd name="T20" fmla="*/ 14 w 49"/>
                          <a:gd name="T21" fmla="*/ 89 h 97"/>
                          <a:gd name="T22" fmla="*/ 7 w 49"/>
                          <a:gd name="T23" fmla="*/ 96 h 97"/>
                          <a:gd name="T24" fmla="*/ 7 w 49"/>
                          <a:gd name="T25" fmla="*/ 89 h 97"/>
                          <a:gd name="T26" fmla="*/ 0 w 49"/>
                          <a:gd name="T27" fmla="*/ 89 h 97"/>
                          <a:gd name="T28" fmla="*/ 0 w 49"/>
                          <a:gd name="T29" fmla="*/ 81 h 97"/>
                          <a:gd name="T30" fmla="*/ 41 w 49"/>
                          <a:gd name="T31" fmla="*/ 0 h 97"/>
                          <a:gd name="T32" fmla="*/ 48 w 49"/>
                          <a:gd name="T33"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97">
                            <a:moveTo>
                              <a:pt x="48" y="7"/>
                            </a:moveTo>
                            <a:lnTo>
                              <a:pt x="41" y="22"/>
                            </a:lnTo>
                            <a:lnTo>
                              <a:pt x="41" y="30"/>
                            </a:lnTo>
                            <a:lnTo>
                              <a:pt x="34" y="37"/>
                            </a:lnTo>
                            <a:lnTo>
                              <a:pt x="34" y="44"/>
                            </a:lnTo>
                            <a:lnTo>
                              <a:pt x="34" y="52"/>
                            </a:lnTo>
                            <a:lnTo>
                              <a:pt x="27" y="52"/>
                            </a:lnTo>
                            <a:lnTo>
                              <a:pt x="27" y="59"/>
                            </a:lnTo>
                            <a:lnTo>
                              <a:pt x="21" y="66"/>
                            </a:lnTo>
                            <a:lnTo>
                              <a:pt x="14" y="74"/>
                            </a:lnTo>
                            <a:lnTo>
                              <a:pt x="14" y="89"/>
                            </a:lnTo>
                            <a:lnTo>
                              <a:pt x="7" y="96"/>
                            </a:lnTo>
                            <a:lnTo>
                              <a:pt x="7" y="89"/>
                            </a:lnTo>
                            <a:lnTo>
                              <a:pt x="0" y="89"/>
                            </a:lnTo>
                            <a:lnTo>
                              <a:pt x="0" y="81"/>
                            </a:lnTo>
                            <a:lnTo>
                              <a:pt x="41" y="0"/>
                            </a:lnTo>
                            <a:lnTo>
                              <a:pt x="48" y="7"/>
                            </a:lnTo>
                          </a:path>
                        </a:pathLst>
                      </a:custGeom>
                      <a:solidFill>
                        <a:srgbClr val="5F5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45" name="Freeform 869">
                        <a:extLst>
                          <a:ext uri="{FF2B5EF4-FFF2-40B4-BE49-F238E27FC236}">
                            <a16:creationId xmlns:a16="http://schemas.microsoft.com/office/drawing/2014/main" id="{FF0087DC-4F15-83F7-3F6C-644A896A6086}"/>
                          </a:ext>
                        </a:extLst>
                      </p:cNvPr>
                      <p:cNvSpPr>
                        <a:spLocks/>
                      </p:cNvSpPr>
                      <p:nvPr/>
                    </p:nvSpPr>
                    <p:spPr bwMode="auto">
                      <a:xfrm>
                        <a:off x="5123" y="2095"/>
                        <a:ext cx="241" cy="153"/>
                      </a:xfrm>
                      <a:custGeom>
                        <a:avLst/>
                        <a:gdLst>
                          <a:gd name="T0" fmla="*/ 163 w 241"/>
                          <a:gd name="T1" fmla="*/ 15 h 153"/>
                          <a:gd name="T2" fmla="*/ 147 w 241"/>
                          <a:gd name="T3" fmla="*/ 8 h 153"/>
                          <a:gd name="T4" fmla="*/ 124 w 241"/>
                          <a:gd name="T5" fmla="*/ 8 h 153"/>
                          <a:gd name="T6" fmla="*/ 93 w 241"/>
                          <a:gd name="T7" fmla="*/ 0 h 153"/>
                          <a:gd name="T8" fmla="*/ 77 w 241"/>
                          <a:gd name="T9" fmla="*/ 0 h 153"/>
                          <a:gd name="T10" fmla="*/ 70 w 241"/>
                          <a:gd name="T11" fmla="*/ 8 h 153"/>
                          <a:gd name="T12" fmla="*/ 62 w 241"/>
                          <a:gd name="T13" fmla="*/ 15 h 153"/>
                          <a:gd name="T14" fmla="*/ 62 w 241"/>
                          <a:gd name="T15" fmla="*/ 23 h 153"/>
                          <a:gd name="T16" fmla="*/ 46 w 241"/>
                          <a:gd name="T17" fmla="*/ 38 h 153"/>
                          <a:gd name="T18" fmla="*/ 39 w 241"/>
                          <a:gd name="T19" fmla="*/ 68 h 153"/>
                          <a:gd name="T20" fmla="*/ 31 w 241"/>
                          <a:gd name="T21" fmla="*/ 76 h 153"/>
                          <a:gd name="T22" fmla="*/ 0 w 241"/>
                          <a:gd name="T23" fmla="*/ 114 h 153"/>
                          <a:gd name="T24" fmla="*/ 15 w 241"/>
                          <a:gd name="T25" fmla="*/ 122 h 153"/>
                          <a:gd name="T26" fmla="*/ 31 w 241"/>
                          <a:gd name="T27" fmla="*/ 137 h 153"/>
                          <a:gd name="T28" fmla="*/ 39 w 241"/>
                          <a:gd name="T29" fmla="*/ 152 h 153"/>
                          <a:gd name="T30" fmla="*/ 46 w 241"/>
                          <a:gd name="T31" fmla="*/ 137 h 153"/>
                          <a:gd name="T32" fmla="*/ 62 w 241"/>
                          <a:gd name="T33" fmla="*/ 122 h 153"/>
                          <a:gd name="T34" fmla="*/ 70 w 241"/>
                          <a:gd name="T35" fmla="*/ 106 h 153"/>
                          <a:gd name="T36" fmla="*/ 77 w 241"/>
                          <a:gd name="T37" fmla="*/ 91 h 153"/>
                          <a:gd name="T38" fmla="*/ 85 w 241"/>
                          <a:gd name="T39" fmla="*/ 76 h 153"/>
                          <a:gd name="T40" fmla="*/ 85 w 241"/>
                          <a:gd name="T41" fmla="*/ 61 h 153"/>
                          <a:gd name="T42" fmla="*/ 116 w 241"/>
                          <a:gd name="T43" fmla="*/ 68 h 153"/>
                          <a:gd name="T44" fmla="*/ 139 w 241"/>
                          <a:gd name="T45" fmla="*/ 76 h 153"/>
                          <a:gd name="T46" fmla="*/ 163 w 241"/>
                          <a:gd name="T47" fmla="*/ 76 h 153"/>
                          <a:gd name="T48" fmla="*/ 186 w 241"/>
                          <a:gd name="T49" fmla="*/ 76 h 153"/>
                          <a:gd name="T50" fmla="*/ 201 w 241"/>
                          <a:gd name="T51" fmla="*/ 76 h 153"/>
                          <a:gd name="T52" fmla="*/ 217 w 241"/>
                          <a:gd name="T53" fmla="*/ 76 h 153"/>
                          <a:gd name="T54" fmla="*/ 232 w 241"/>
                          <a:gd name="T55" fmla="*/ 68 h 153"/>
                          <a:gd name="T56" fmla="*/ 240 w 241"/>
                          <a:gd name="T57" fmla="*/ 61 h 153"/>
                          <a:gd name="T58" fmla="*/ 240 w 241"/>
                          <a:gd name="T59" fmla="*/ 53 h 153"/>
                          <a:gd name="T60" fmla="*/ 163 w 241"/>
                          <a:gd name="T61" fmla="*/ 1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1" h="153">
                            <a:moveTo>
                              <a:pt x="163" y="15"/>
                            </a:moveTo>
                            <a:lnTo>
                              <a:pt x="147" y="8"/>
                            </a:lnTo>
                            <a:lnTo>
                              <a:pt x="124" y="8"/>
                            </a:lnTo>
                            <a:lnTo>
                              <a:pt x="93" y="0"/>
                            </a:lnTo>
                            <a:lnTo>
                              <a:pt x="77" y="0"/>
                            </a:lnTo>
                            <a:lnTo>
                              <a:pt x="70" y="8"/>
                            </a:lnTo>
                            <a:lnTo>
                              <a:pt x="62" y="15"/>
                            </a:lnTo>
                            <a:lnTo>
                              <a:pt x="62" y="23"/>
                            </a:lnTo>
                            <a:lnTo>
                              <a:pt x="46" y="38"/>
                            </a:lnTo>
                            <a:lnTo>
                              <a:pt x="39" y="68"/>
                            </a:lnTo>
                            <a:lnTo>
                              <a:pt x="31" y="76"/>
                            </a:lnTo>
                            <a:lnTo>
                              <a:pt x="0" y="114"/>
                            </a:lnTo>
                            <a:lnTo>
                              <a:pt x="15" y="122"/>
                            </a:lnTo>
                            <a:lnTo>
                              <a:pt x="31" y="137"/>
                            </a:lnTo>
                            <a:lnTo>
                              <a:pt x="39" y="152"/>
                            </a:lnTo>
                            <a:lnTo>
                              <a:pt x="46" y="137"/>
                            </a:lnTo>
                            <a:lnTo>
                              <a:pt x="62" y="122"/>
                            </a:lnTo>
                            <a:lnTo>
                              <a:pt x="70" y="106"/>
                            </a:lnTo>
                            <a:lnTo>
                              <a:pt x="77" y="91"/>
                            </a:lnTo>
                            <a:lnTo>
                              <a:pt x="85" y="76"/>
                            </a:lnTo>
                            <a:lnTo>
                              <a:pt x="85" y="61"/>
                            </a:lnTo>
                            <a:lnTo>
                              <a:pt x="116" y="68"/>
                            </a:lnTo>
                            <a:lnTo>
                              <a:pt x="139" y="76"/>
                            </a:lnTo>
                            <a:lnTo>
                              <a:pt x="163" y="76"/>
                            </a:lnTo>
                            <a:lnTo>
                              <a:pt x="186" y="76"/>
                            </a:lnTo>
                            <a:lnTo>
                              <a:pt x="201" y="76"/>
                            </a:lnTo>
                            <a:lnTo>
                              <a:pt x="217" y="76"/>
                            </a:lnTo>
                            <a:lnTo>
                              <a:pt x="232" y="68"/>
                            </a:lnTo>
                            <a:lnTo>
                              <a:pt x="240" y="61"/>
                            </a:lnTo>
                            <a:lnTo>
                              <a:pt x="240" y="53"/>
                            </a:lnTo>
                            <a:lnTo>
                              <a:pt x="163" y="15"/>
                            </a:lnTo>
                          </a:path>
                        </a:pathLst>
                      </a:custGeom>
                      <a:solidFill>
                        <a:srgbClr val="9F9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46" name="Freeform 870">
                        <a:extLst>
                          <a:ext uri="{FF2B5EF4-FFF2-40B4-BE49-F238E27FC236}">
                            <a16:creationId xmlns:a16="http://schemas.microsoft.com/office/drawing/2014/main" id="{43DB7ED3-BD3F-CDE7-3A9E-ED373F0D7DE8}"/>
                          </a:ext>
                        </a:extLst>
                      </p:cNvPr>
                      <p:cNvSpPr>
                        <a:spLocks/>
                      </p:cNvSpPr>
                      <p:nvPr/>
                    </p:nvSpPr>
                    <p:spPr bwMode="auto">
                      <a:xfrm>
                        <a:off x="5123" y="2095"/>
                        <a:ext cx="241" cy="153"/>
                      </a:xfrm>
                      <a:custGeom>
                        <a:avLst/>
                        <a:gdLst>
                          <a:gd name="T0" fmla="*/ 163 w 241"/>
                          <a:gd name="T1" fmla="*/ 15 h 153"/>
                          <a:gd name="T2" fmla="*/ 147 w 241"/>
                          <a:gd name="T3" fmla="*/ 8 h 153"/>
                          <a:gd name="T4" fmla="*/ 124 w 241"/>
                          <a:gd name="T5" fmla="*/ 8 h 153"/>
                          <a:gd name="T6" fmla="*/ 93 w 241"/>
                          <a:gd name="T7" fmla="*/ 0 h 153"/>
                          <a:gd name="T8" fmla="*/ 77 w 241"/>
                          <a:gd name="T9" fmla="*/ 0 h 153"/>
                          <a:gd name="T10" fmla="*/ 70 w 241"/>
                          <a:gd name="T11" fmla="*/ 8 h 153"/>
                          <a:gd name="T12" fmla="*/ 62 w 241"/>
                          <a:gd name="T13" fmla="*/ 15 h 153"/>
                          <a:gd name="T14" fmla="*/ 62 w 241"/>
                          <a:gd name="T15" fmla="*/ 23 h 153"/>
                          <a:gd name="T16" fmla="*/ 46 w 241"/>
                          <a:gd name="T17" fmla="*/ 38 h 153"/>
                          <a:gd name="T18" fmla="*/ 39 w 241"/>
                          <a:gd name="T19" fmla="*/ 68 h 153"/>
                          <a:gd name="T20" fmla="*/ 31 w 241"/>
                          <a:gd name="T21" fmla="*/ 76 h 153"/>
                          <a:gd name="T22" fmla="*/ 0 w 241"/>
                          <a:gd name="T23" fmla="*/ 114 h 153"/>
                          <a:gd name="T24" fmla="*/ 15 w 241"/>
                          <a:gd name="T25" fmla="*/ 122 h 153"/>
                          <a:gd name="T26" fmla="*/ 31 w 241"/>
                          <a:gd name="T27" fmla="*/ 137 h 153"/>
                          <a:gd name="T28" fmla="*/ 39 w 241"/>
                          <a:gd name="T29" fmla="*/ 152 h 153"/>
                          <a:gd name="T30" fmla="*/ 46 w 241"/>
                          <a:gd name="T31" fmla="*/ 137 h 153"/>
                          <a:gd name="T32" fmla="*/ 62 w 241"/>
                          <a:gd name="T33" fmla="*/ 122 h 153"/>
                          <a:gd name="T34" fmla="*/ 70 w 241"/>
                          <a:gd name="T35" fmla="*/ 106 h 153"/>
                          <a:gd name="T36" fmla="*/ 77 w 241"/>
                          <a:gd name="T37" fmla="*/ 91 h 153"/>
                          <a:gd name="T38" fmla="*/ 85 w 241"/>
                          <a:gd name="T39" fmla="*/ 76 h 153"/>
                          <a:gd name="T40" fmla="*/ 85 w 241"/>
                          <a:gd name="T41" fmla="*/ 61 h 153"/>
                          <a:gd name="T42" fmla="*/ 116 w 241"/>
                          <a:gd name="T43" fmla="*/ 68 h 153"/>
                          <a:gd name="T44" fmla="*/ 139 w 241"/>
                          <a:gd name="T45" fmla="*/ 76 h 153"/>
                          <a:gd name="T46" fmla="*/ 163 w 241"/>
                          <a:gd name="T47" fmla="*/ 76 h 153"/>
                          <a:gd name="T48" fmla="*/ 186 w 241"/>
                          <a:gd name="T49" fmla="*/ 76 h 153"/>
                          <a:gd name="T50" fmla="*/ 201 w 241"/>
                          <a:gd name="T51" fmla="*/ 76 h 153"/>
                          <a:gd name="T52" fmla="*/ 217 w 241"/>
                          <a:gd name="T53" fmla="*/ 76 h 153"/>
                          <a:gd name="T54" fmla="*/ 232 w 241"/>
                          <a:gd name="T55" fmla="*/ 68 h 153"/>
                          <a:gd name="T56" fmla="*/ 240 w 241"/>
                          <a:gd name="T57" fmla="*/ 61 h 153"/>
                          <a:gd name="T58" fmla="*/ 240 w 241"/>
                          <a:gd name="T59" fmla="*/ 53 h 153"/>
                          <a:gd name="T60" fmla="*/ 163 w 241"/>
                          <a:gd name="T61" fmla="*/ 1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1" h="153">
                            <a:moveTo>
                              <a:pt x="163" y="15"/>
                            </a:moveTo>
                            <a:lnTo>
                              <a:pt x="147" y="8"/>
                            </a:lnTo>
                            <a:lnTo>
                              <a:pt x="124" y="8"/>
                            </a:lnTo>
                            <a:lnTo>
                              <a:pt x="93" y="0"/>
                            </a:lnTo>
                            <a:lnTo>
                              <a:pt x="77" y="0"/>
                            </a:lnTo>
                            <a:lnTo>
                              <a:pt x="70" y="8"/>
                            </a:lnTo>
                            <a:lnTo>
                              <a:pt x="62" y="15"/>
                            </a:lnTo>
                            <a:lnTo>
                              <a:pt x="62" y="23"/>
                            </a:lnTo>
                            <a:lnTo>
                              <a:pt x="46" y="38"/>
                            </a:lnTo>
                            <a:lnTo>
                              <a:pt x="39" y="68"/>
                            </a:lnTo>
                            <a:lnTo>
                              <a:pt x="31" y="76"/>
                            </a:lnTo>
                            <a:lnTo>
                              <a:pt x="0" y="114"/>
                            </a:lnTo>
                            <a:lnTo>
                              <a:pt x="15" y="122"/>
                            </a:lnTo>
                            <a:lnTo>
                              <a:pt x="31" y="137"/>
                            </a:lnTo>
                            <a:lnTo>
                              <a:pt x="39" y="152"/>
                            </a:lnTo>
                            <a:lnTo>
                              <a:pt x="46" y="137"/>
                            </a:lnTo>
                            <a:lnTo>
                              <a:pt x="62" y="122"/>
                            </a:lnTo>
                            <a:lnTo>
                              <a:pt x="70" y="106"/>
                            </a:lnTo>
                            <a:lnTo>
                              <a:pt x="77" y="91"/>
                            </a:lnTo>
                            <a:lnTo>
                              <a:pt x="85" y="76"/>
                            </a:lnTo>
                            <a:lnTo>
                              <a:pt x="85" y="61"/>
                            </a:lnTo>
                            <a:lnTo>
                              <a:pt x="116" y="68"/>
                            </a:lnTo>
                            <a:lnTo>
                              <a:pt x="139" y="76"/>
                            </a:lnTo>
                            <a:lnTo>
                              <a:pt x="163" y="76"/>
                            </a:lnTo>
                            <a:lnTo>
                              <a:pt x="186" y="76"/>
                            </a:lnTo>
                            <a:lnTo>
                              <a:pt x="201" y="76"/>
                            </a:lnTo>
                            <a:lnTo>
                              <a:pt x="217" y="76"/>
                            </a:lnTo>
                            <a:lnTo>
                              <a:pt x="232" y="68"/>
                            </a:lnTo>
                            <a:lnTo>
                              <a:pt x="240" y="61"/>
                            </a:lnTo>
                            <a:lnTo>
                              <a:pt x="240" y="53"/>
                            </a:lnTo>
                            <a:lnTo>
                              <a:pt x="163" y="15"/>
                            </a:lnTo>
                          </a:path>
                        </a:pathLst>
                      </a:custGeom>
                      <a:solidFill>
                        <a:srgbClr val="9F9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47" name="Freeform 871">
                        <a:extLst>
                          <a:ext uri="{FF2B5EF4-FFF2-40B4-BE49-F238E27FC236}">
                            <a16:creationId xmlns:a16="http://schemas.microsoft.com/office/drawing/2014/main" id="{E877C383-8C4A-B711-98BF-291072A400B7}"/>
                          </a:ext>
                        </a:extLst>
                      </p:cNvPr>
                      <p:cNvSpPr>
                        <a:spLocks/>
                      </p:cNvSpPr>
                      <p:nvPr/>
                    </p:nvSpPr>
                    <p:spPr bwMode="auto">
                      <a:xfrm>
                        <a:off x="5143" y="2163"/>
                        <a:ext cx="33" cy="17"/>
                      </a:xfrm>
                      <a:custGeom>
                        <a:avLst/>
                        <a:gdLst>
                          <a:gd name="T0" fmla="*/ 32 w 33"/>
                          <a:gd name="T1" fmla="*/ 0 h 17"/>
                          <a:gd name="T2" fmla="*/ 24 w 33"/>
                          <a:gd name="T3" fmla="*/ 0 h 17"/>
                          <a:gd name="T4" fmla="*/ 16 w 33"/>
                          <a:gd name="T5" fmla="*/ 8 h 17"/>
                          <a:gd name="T6" fmla="*/ 8 w 33"/>
                          <a:gd name="T7" fmla="*/ 8 h 17"/>
                          <a:gd name="T8" fmla="*/ 0 w 33"/>
                          <a:gd name="T9" fmla="*/ 16 h 17"/>
                        </a:gdLst>
                        <a:ahLst/>
                        <a:cxnLst>
                          <a:cxn ang="0">
                            <a:pos x="T0" y="T1"/>
                          </a:cxn>
                          <a:cxn ang="0">
                            <a:pos x="T2" y="T3"/>
                          </a:cxn>
                          <a:cxn ang="0">
                            <a:pos x="T4" y="T5"/>
                          </a:cxn>
                          <a:cxn ang="0">
                            <a:pos x="T6" y="T7"/>
                          </a:cxn>
                          <a:cxn ang="0">
                            <a:pos x="T8" y="T9"/>
                          </a:cxn>
                        </a:cxnLst>
                        <a:rect l="0" t="0" r="r" b="b"/>
                        <a:pathLst>
                          <a:path w="33" h="17">
                            <a:moveTo>
                              <a:pt x="32" y="0"/>
                            </a:moveTo>
                            <a:lnTo>
                              <a:pt x="24" y="0"/>
                            </a:lnTo>
                            <a:lnTo>
                              <a:pt x="16" y="8"/>
                            </a:lnTo>
                            <a:lnTo>
                              <a:pt x="8" y="8"/>
                            </a:lnTo>
                            <a:lnTo>
                              <a:pt x="0" y="16"/>
                            </a:lnTo>
                          </a:path>
                        </a:pathLst>
                      </a:custGeom>
                      <a:noFill/>
                      <a:ln w="12700" cap="rnd" cmpd="sng">
                        <a:solidFill>
                          <a:srgbClr val="5F5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48" name="Freeform 872">
                        <a:extLst>
                          <a:ext uri="{FF2B5EF4-FFF2-40B4-BE49-F238E27FC236}">
                            <a16:creationId xmlns:a16="http://schemas.microsoft.com/office/drawing/2014/main" id="{C8F6AC00-A10D-D018-AD52-D0DA42A9D46D}"/>
                          </a:ext>
                        </a:extLst>
                      </p:cNvPr>
                      <p:cNvSpPr>
                        <a:spLocks/>
                      </p:cNvSpPr>
                      <p:nvPr/>
                    </p:nvSpPr>
                    <p:spPr bwMode="auto">
                      <a:xfrm>
                        <a:off x="5207" y="2139"/>
                        <a:ext cx="17" cy="17"/>
                      </a:xfrm>
                      <a:custGeom>
                        <a:avLst/>
                        <a:gdLst>
                          <a:gd name="T0" fmla="*/ 16 w 17"/>
                          <a:gd name="T1" fmla="*/ 16 h 17"/>
                          <a:gd name="T2" fmla="*/ 0 w 17"/>
                          <a:gd name="T3" fmla="*/ 8 h 17"/>
                          <a:gd name="T4" fmla="*/ 0 w 17"/>
                          <a:gd name="T5" fmla="*/ 0 h 17"/>
                        </a:gdLst>
                        <a:ahLst/>
                        <a:cxnLst>
                          <a:cxn ang="0">
                            <a:pos x="T0" y="T1"/>
                          </a:cxn>
                          <a:cxn ang="0">
                            <a:pos x="T2" y="T3"/>
                          </a:cxn>
                          <a:cxn ang="0">
                            <a:pos x="T4" y="T5"/>
                          </a:cxn>
                        </a:cxnLst>
                        <a:rect l="0" t="0" r="r" b="b"/>
                        <a:pathLst>
                          <a:path w="17" h="17">
                            <a:moveTo>
                              <a:pt x="16" y="16"/>
                            </a:moveTo>
                            <a:lnTo>
                              <a:pt x="0" y="8"/>
                            </a:lnTo>
                            <a:lnTo>
                              <a:pt x="0" y="0"/>
                            </a:lnTo>
                          </a:path>
                        </a:pathLst>
                      </a:custGeom>
                      <a:noFill/>
                      <a:ln w="12700" cap="rnd" cmpd="sng">
                        <a:solidFill>
                          <a:srgbClr val="5F5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49" name="Freeform 873">
                        <a:extLst>
                          <a:ext uri="{FF2B5EF4-FFF2-40B4-BE49-F238E27FC236}">
                            <a16:creationId xmlns:a16="http://schemas.microsoft.com/office/drawing/2014/main" id="{BA36AF87-931D-4633-E286-75546F644236}"/>
                          </a:ext>
                        </a:extLst>
                      </p:cNvPr>
                      <p:cNvSpPr>
                        <a:spLocks/>
                      </p:cNvSpPr>
                      <p:nvPr/>
                    </p:nvSpPr>
                    <p:spPr bwMode="auto">
                      <a:xfrm>
                        <a:off x="5195" y="2159"/>
                        <a:ext cx="17" cy="1"/>
                      </a:xfrm>
                      <a:custGeom>
                        <a:avLst/>
                        <a:gdLst>
                          <a:gd name="T0" fmla="*/ 16 w 17"/>
                          <a:gd name="T1" fmla="*/ 0 h 1"/>
                          <a:gd name="T2" fmla="*/ 11 w 17"/>
                          <a:gd name="T3" fmla="*/ 0 h 1"/>
                          <a:gd name="T4" fmla="*/ 5 w 17"/>
                          <a:gd name="T5" fmla="*/ 0 h 1"/>
                          <a:gd name="T6" fmla="*/ 0 w 17"/>
                          <a:gd name="T7" fmla="*/ 0 h 1"/>
                          <a:gd name="T8" fmla="*/ 16 w 17"/>
                          <a:gd name="T9" fmla="*/ 0 h 1"/>
                        </a:gdLst>
                        <a:ahLst/>
                        <a:cxnLst>
                          <a:cxn ang="0">
                            <a:pos x="T0" y="T1"/>
                          </a:cxn>
                          <a:cxn ang="0">
                            <a:pos x="T2" y="T3"/>
                          </a:cxn>
                          <a:cxn ang="0">
                            <a:pos x="T4" y="T5"/>
                          </a:cxn>
                          <a:cxn ang="0">
                            <a:pos x="T6" y="T7"/>
                          </a:cxn>
                          <a:cxn ang="0">
                            <a:pos x="T8" y="T9"/>
                          </a:cxn>
                        </a:cxnLst>
                        <a:rect l="0" t="0" r="r" b="b"/>
                        <a:pathLst>
                          <a:path w="17" h="1">
                            <a:moveTo>
                              <a:pt x="16" y="0"/>
                            </a:moveTo>
                            <a:lnTo>
                              <a:pt x="11" y="0"/>
                            </a:lnTo>
                            <a:lnTo>
                              <a:pt x="5" y="0"/>
                            </a:lnTo>
                            <a:lnTo>
                              <a:pt x="0" y="0"/>
                            </a:lnTo>
                            <a:lnTo>
                              <a:pt x="16" y="0"/>
                            </a:lnTo>
                          </a:path>
                        </a:pathLst>
                      </a:custGeom>
                      <a:solidFill>
                        <a:srgbClr val="5F5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50" name="Freeform 874">
                        <a:extLst>
                          <a:ext uri="{FF2B5EF4-FFF2-40B4-BE49-F238E27FC236}">
                            <a16:creationId xmlns:a16="http://schemas.microsoft.com/office/drawing/2014/main" id="{D848A238-D34F-174B-7BDD-0D921EB1E477}"/>
                          </a:ext>
                        </a:extLst>
                      </p:cNvPr>
                      <p:cNvSpPr>
                        <a:spLocks/>
                      </p:cNvSpPr>
                      <p:nvPr/>
                    </p:nvSpPr>
                    <p:spPr bwMode="auto">
                      <a:xfrm>
                        <a:off x="5195" y="2159"/>
                        <a:ext cx="17" cy="1"/>
                      </a:xfrm>
                      <a:custGeom>
                        <a:avLst/>
                        <a:gdLst>
                          <a:gd name="T0" fmla="*/ 16 w 17"/>
                          <a:gd name="T1" fmla="*/ 0 h 1"/>
                          <a:gd name="T2" fmla="*/ 11 w 17"/>
                          <a:gd name="T3" fmla="*/ 0 h 1"/>
                          <a:gd name="T4" fmla="*/ 5 w 17"/>
                          <a:gd name="T5" fmla="*/ 0 h 1"/>
                          <a:gd name="T6" fmla="*/ 0 w 17"/>
                          <a:gd name="T7" fmla="*/ 0 h 1"/>
                          <a:gd name="T8" fmla="*/ 16 w 17"/>
                          <a:gd name="T9" fmla="*/ 0 h 1"/>
                        </a:gdLst>
                        <a:ahLst/>
                        <a:cxnLst>
                          <a:cxn ang="0">
                            <a:pos x="T0" y="T1"/>
                          </a:cxn>
                          <a:cxn ang="0">
                            <a:pos x="T2" y="T3"/>
                          </a:cxn>
                          <a:cxn ang="0">
                            <a:pos x="T4" y="T5"/>
                          </a:cxn>
                          <a:cxn ang="0">
                            <a:pos x="T6" y="T7"/>
                          </a:cxn>
                          <a:cxn ang="0">
                            <a:pos x="T8" y="T9"/>
                          </a:cxn>
                        </a:cxnLst>
                        <a:rect l="0" t="0" r="r" b="b"/>
                        <a:pathLst>
                          <a:path w="17" h="1">
                            <a:moveTo>
                              <a:pt x="16" y="0"/>
                            </a:moveTo>
                            <a:lnTo>
                              <a:pt x="11" y="0"/>
                            </a:lnTo>
                            <a:lnTo>
                              <a:pt x="5" y="0"/>
                            </a:lnTo>
                            <a:lnTo>
                              <a:pt x="0" y="0"/>
                            </a:lnTo>
                            <a:lnTo>
                              <a:pt x="16" y="0"/>
                            </a:lnTo>
                          </a:path>
                        </a:pathLst>
                      </a:custGeom>
                      <a:solidFill>
                        <a:srgbClr val="5F5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51" name="Freeform 875">
                        <a:extLst>
                          <a:ext uri="{FF2B5EF4-FFF2-40B4-BE49-F238E27FC236}">
                            <a16:creationId xmlns:a16="http://schemas.microsoft.com/office/drawing/2014/main" id="{A50C2F2E-D81C-88B1-5384-8CB0686BFE69}"/>
                          </a:ext>
                        </a:extLst>
                      </p:cNvPr>
                      <p:cNvSpPr>
                        <a:spLocks/>
                      </p:cNvSpPr>
                      <p:nvPr/>
                    </p:nvSpPr>
                    <p:spPr bwMode="auto">
                      <a:xfrm>
                        <a:off x="5175" y="2195"/>
                        <a:ext cx="1" cy="25"/>
                      </a:xfrm>
                      <a:custGeom>
                        <a:avLst/>
                        <a:gdLst>
                          <a:gd name="T0" fmla="*/ 0 w 1"/>
                          <a:gd name="T1" fmla="*/ 24 h 25"/>
                          <a:gd name="T2" fmla="*/ 0 w 1"/>
                          <a:gd name="T3" fmla="*/ 16 h 25"/>
                          <a:gd name="T4" fmla="*/ 0 w 1"/>
                          <a:gd name="T5" fmla="*/ 8 h 25"/>
                          <a:gd name="T6" fmla="*/ 0 w 1"/>
                          <a:gd name="T7" fmla="*/ 0 h 25"/>
                        </a:gdLst>
                        <a:ahLst/>
                        <a:cxnLst>
                          <a:cxn ang="0">
                            <a:pos x="T0" y="T1"/>
                          </a:cxn>
                          <a:cxn ang="0">
                            <a:pos x="T2" y="T3"/>
                          </a:cxn>
                          <a:cxn ang="0">
                            <a:pos x="T4" y="T5"/>
                          </a:cxn>
                          <a:cxn ang="0">
                            <a:pos x="T6" y="T7"/>
                          </a:cxn>
                        </a:cxnLst>
                        <a:rect l="0" t="0" r="r" b="b"/>
                        <a:pathLst>
                          <a:path w="1" h="25">
                            <a:moveTo>
                              <a:pt x="0" y="24"/>
                            </a:moveTo>
                            <a:lnTo>
                              <a:pt x="0" y="16"/>
                            </a:lnTo>
                            <a:lnTo>
                              <a:pt x="0" y="8"/>
                            </a:lnTo>
                            <a:lnTo>
                              <a:pt x="0" y="0"/>
                            </a:lnTo>
                          </a:path>
                        </a:pathLst>
                      </a:custGeom>
                      <a:noFill/>
                      <a:ln w="12700" cap="rnd" cmpd="sng">
                        <a:solidFill>
                          <a:srgbClr val="5F5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652" name="Group 876">
                      <a:extLst>
                        <a:ext uri="{FF2B5EF4-FFF2-40B4-BE49-F238E27FC236}">
                          <a16:creationId xmlns:a16="http://schemas.microsoft.com/office/drawing/2014/main" id="{BCD66C0F-9AB4-0794-697B-194D03640D48}"/>
                        </a:ext>
                      </a:extLst>
                    </p:cNvPr>
                    <p:cNvGrpSpPr>
                      <a:grpSpLocks/>
                    </p:cNvGrpSpPr>
                    <p:nvPr/>
                  </p:nvGrpSpPr>
                  <p:grpSpPr bwMode="auto">
                    <a:xfrm>
                      <a:off x="5219" y="1871"/>
                      <a:ext cx="73" cy="89"/>
                      <a:chOff x="5219" y="1871"/>
                      <a:chExt cx="73" cy="89"/>
                    </a:xfrm>
                  </p:grpSpPr>
                  <p:sp>
                    <p:nvSpPr>
                      <p:cNvPr id="76653" name="Oval 877">
                        <a:extLst>
                          <a:ext uri="{FF2B5EF4-FFF2-40B4-BE49-F238E27FC236}">
                            <a16:creationId xmlns:a16="http://schemas.microsoft.com/office/drawing/2014/main" id="{990E83E7-632F-6FA5-B867-6B3BB4399C40}"/>
                          </a:ext>
                        </a:extLst>
                      </p:cNvPr>
                      <p:cNvSpPr>
                        <a:spLocks noChangeArrowheads="1"/>
                      </p:cNvSpPr>
                      <p:nvPr/>
                    </p:nvSpPr>
                    <p:spPr bwMode="auto">
                      <a:xfrm>
                        <a:off x="5223" y="1899"/>
                        <a:ext cx="8" cy="8"/>
                      </a:xfrm>
                      <a:prstGeom prst="ellipse">
                        <a:avLst/>
                      </a:prstGeom>
                      <a:solidFill>
                        <a:srgbClr val="BFDFFF"/>
                      </a:solidFill>
                      <a:ln w="12700">
                        <a:solidFill>
                          <a:srgbClr val="BF7F1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6654" name="Group 878">
                        <a:extLst>
                          <a:ext uri="{FF2B5EF4-FFF2-40B4-BE49-F238E27FC236}">
                            <a16:creationId xmlns:a16="http://schemas.microsoft.com/office/drawing/2014/main" id="{4A5E8AE5-B90F-170E-FA8E-60DA29953976}"/>
                          </a:ext>
                        </a:extLst>
                      </p:cNvPr>
                      <p:cNvGrpSpPr>
                        <a:grpSpLocks/>
                      </p:cNvGrpSpPr>
                      <p:nvPr/>
                    </p:nvGrpSpPr>
                    <p:grpSpPr bwMode="auto">
                      <a:xfrm>
                        <a:off x="5219" y="1871"/>
                        <a:ext cx="73" cy="89"/>
                        <a:chOff x="5219" y="1871"/>
                        <a:chExt cx="73" cy="89"/>
                      </a:xfrm>
                    </p:grpSpPr>
                    <p:sp>
                      <p:nvSpPr>
                        <p:cNvPr id="76655" name="Freeform 879">
                          <a:extLst>
                            <a:ext uri="{FF2B5EF4-FFF2-40B4-BE49-F238E27FC236}">
                              <a16:creationId xmlns:a16="http://schemas.microsoft.com/office/drawing/2014/main" id="{9F5DD4AE-788E-82FF-B241-64134C912511}"/>
                            </a:ext>
                          </a:extLst>
                        </p:cNvPr>
                        <p:cNvSpPr>
                          <a:spLocks/>
                        </p:cNvSpPr>
                        <p:nvPr/>
                      </p:nvSpPr>
                      <p:spPr bwMode="auto">
                        <a:xfrm>
                          <a:off x="5219" y="1879"/>
                          <a:ext cx="65" cy="81"/>
                        </a:xfrm>
                        <a:custGeom>
                          <a:avLst/>
                          <a:gdLst>
                            <a:gd name="T0" fmla="*/ 14 w 65"/>
                            <a:gd name="T1" fmla="*/ 0 h 81"/>
                            <a:gd name="T2" fmla="*/ 14 w 65"/>
                            <a:gd name="T3" fmla="*/ 7 h 81"/>
                            <a:gd name="T4" fmla="*/ 7 w 65"/>
                            <a:gd name="T5" fmla="*/ 7 h 81"/>
                            <a:gd name="T6" fmla="*/ 7 w 65"/>
                            <a:gd name="T7" fmla="*/ 15 h 81"/>
                            <a:gd name="T8" fmla="*/ 7 w 65"/>
                            <a:gd name="T9" fmla="*/ 22 h 81"/>
                            <a:gd name="T10" fmla="*/ 7 w 65"/>
                            <a:gd name="T11" fmla="*/ 29 h 81"/>
                            <a:gd name="T12" fmla="*/ 0 w 65"/>
                            <a:gd name="T13" fmla="*/ 29 h 81"/>
                            <a:gd name="T14" fmla="*/ 0 w 65"/>
                            <a:gd name="T15" fmla="*/ 36 h 81"/>
                            <a:gd name="T16" fmla="*/ 7 w 65"/>
                            <a:gd name="T17" fmla="*/ 36 h 81"/>
                            <a:gd name="T18" fmla="*/ 7 w 65"/>
                            <a:gd name="T19" fmla="*/ 44 h 81"/>
                            <a:gd name="T20" fmla="*/ 7 w 65"/>
                            <a:gd name="T21" fmla="*/ 51 h 81"/>
                            <a:gd name="T22" fmla="*/ 7 w 65"/>
                            <a:gd name="T23" fmla="*/ 58 h 81"/>
                            <a:gd name="T24" fmla="*/ 7 w 65"/>
                            <a:gd name="T25" fmla="*/ 65 h 81"/>
                            <a:gd name="T26" fmla="*/ 14 w 65"/>
                            <a:gd name="T27" fmla="*/ 65 h 81"/>
                            <a:gd name="T28" fmla="*/ 21 w 65"/>
                            <a:gd name="T29" fmla="*/ 65 h 81"/>
                            <a:gd name="T30" fmla="*/ 28 w 65"/>
                            <a:gd name="T31" fmla="*/ 65 h 81"/>
                            <a:gd name="T32" fmla="*/ 28 w 65"/>
                            <a:gd name="T33" fmla="*/ 73 h 81"/>
                            <a:gd name="T34" fmla="*/ 36 w 65"/>
                            <a:gd name="T35" fmla="*/ 73 h 81"/>
                            <a:gd name="T36" fmla="*/ 36 w 65"/>
                            <a:gd name="T37" fmla="*/ 80 h 81"/>
                            <a:gd name="T38" fmla="*/ 64 w 65"/>
                            <a:gd name="T39" fmla="*/ 58 h 81"/>
                            <a:gd name="T40" fmla="*/ 64 w 65"/>
                            <a:gd name="T41" fmla="*/ 51 h 81"/>
                            <a:gd name="T42" fmla="*/ 64 w 65"/>
                            <a:gd name="T43" fmla="*/ 44 h 81"/>
                            <a:gd name="T44" fmla="*/ 57 w 65"/>
                            <a:gd name="T45" fmla="*/ 44 h 81"/>
                            <a:gd name="T46" fmla="*/ 57 w 65"/>
                            <a:gd name="T47" fmla="*/ 36 h 81"/>
                            <a:gd name="T48" fmla="*/ 64 w 65"/>
                            <a:gd name="T49" fmla="*/ 36 h 81"/>
                            <a:gd name="T50" fmla="*/ 64 w 65"/>
                            <a:gd name="T51" fmla="*/ 29 h 81"/>
                            <a:gd name="T52" fmla="*/ 64 w 65"/>
                            <a:gd name="T53" fmla="*/ 22 h 81"/>
                            <a:gd name="T54" fmla="*/ 64 w 65"/>
                            <a:gd name="T55" fmla="*/ 15 h 81"/>
                            <a:gd name="T56" fmla="*/ 57 w 65"/>
                            <a:gd name="T57" fmla="*/ 7 h 81"/>
                            <a:gd name="T58" fmla="*/ 50 w 65"/>
                            <a:gd name="T59" fmla="*/ 0 h 81"/>
                            <a:gd name="T60" fmla="*/ 43 w 65"/>
                            <a:gd name="T61" fmla="*/ 0 h 81"/>
                            <a:gd name="T62" fmla="*/ 36 w 65"/>
                            <a:gd name="T63" fmla="*/ 0 h 81"/>
                            <a:gd name="T64" fmla="*/ 28 w 65"/>
                            <a:gd name="T65" fmla="*/ 0 h 81"/>
                            <a:gd name="T66" fmla="*/ 21 w 65"/>
                            <a:gd name="T67" fmla="*/ 0 h 81"/>
                            <a:gd name="T68" fmla="*/ 14 w 65"/>
                            <a:gd name="T6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 h="81">
                              <a:moveTo>
                                <a:pt x="14" y="0"/>
                              </a:moveTo>
                              <a:lnTo>
                                <a:pt x="14" y="7"/>
                              </a:lnTo>
                              <a:lnTo>
                                <a:pt x="7" y="7"/>
                              </a:lnTo>
                              <a:lnTo>
                                <a:pt x="7" y="15"/>
                              </a:lnTo>
                              <a:lnTo>
                                <a:pt x="7" y="22"/>
                              </a:lnTo>
                              <a:lnTo>
                                <a:pt x="7" y="29"/>
                              </a:lnTo>
                              <a:lnTo>
                                <a:pt x="0" y="29"/>
                              </a:lnTo>
                              <a:lnTo>
                                <a:pt x="0" y="36"/>
                              </a:lnTo>
                              <a:lnTo>
                                <a:pt x="7" y="36"/>
                              </a:lnTo>
                              <a:lnTo>
                                <a:pt x="7" y="44"/>
                              </a:lnTo>
                              <a:lnTo>
                                <a:pt x="7" y="51"/>
                              </a:lnTo>
                              <a:lnTo>
                                <a:pt x="7" y="58"/>
                              </a:lnTo>
                              <a:lnTo>
                                <a:pt x="7" y="65"/>
                              </a:lnTo>
                              <a:lnTo>
                                <a:pt x="14" y="65"/>
                              </a:lnTo>
                              <a:lnTo>
                                <a:pt x="21" y="65"/>
                              </a:lnTo>
                              <a:lnTo>
                                <a:pt x="28" y="65"/>
                              </a:lnTo>
                              <a:lnTo>
                                <a:pt x="28" y="73"/>
                              </a:lnTo>
                              <a:lnTo>
                                <a:pt x="36" y="73"/>
                              </a:lnTo>
                              <a:lnTo>
                                <a:pt x="36" y="80"/>
                              </a:lnTo>
                              <a:lnTo>
                                <a:pt x="64" y="58"/>
                              </a:lnTo>
                              <a:lnTo>
                                <a:pt x="64" y="51"/>
                              </a:lnTo>
                              <a:lnTo>
                                <a:pt x="64" y="44"/>
                              </a:lnTo>
                              <a:lnTo>
                                <a:pt x="57" y="44"/>
                              </a:lnTo>
                              <a:lnTo>
                                <a:pt x="57" y="36"/>
                              </a:lnTo>
                              <a:lnTo>
                                <a:pt x="64" y="36"/>
                              </a:lnTo>
                              <a:lnTo>
                                <a:pt x="64" y="29"/>
                              </a:lnTo>
                              <a:lnTo>
                                <a:pt x="64" y="22"/>
                              </a:lnTo>
                              <a:lnTo>
                                <a:pt x="64" y="15"/>
                              </a:lnTo>
                              <a:lnTo>
                                <a:pt x="57" y="7"/>
                              </a:lnTo>
                              <a:lnTo>
                                <a:pt x="50" y="0"/>
                              </a:lnTo>
                              <a:lnTo>
                                <a:pt x="43" y="0"/>
                              </a:lnTo>
                              <a:lnTo>
                                <a:pt x="36" y="0"/>
                              </a:lnTo>
                              <a:lnTo>
                                <a:pt x="28" y="0"/>
                              </a:lnTo>
                              <a:lnTo>
                                <a:pt x="21" y="0"/>
                              </a:lnTo>
                              <a:lnTo>
                                <a:pt x="14" y="0"/>
                              </a:lnTo>
                            </a:path>
                          </a:pathLst>
                        </a:custGeom>
                        <a:solidFill>
                          <a:srgbClr val="FFB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56" name="Freeform 880">
                          <a:extLst>
                            <a:ext uri="{FF2B5EF4-FFF2-40B4-BE49-F238E27FC236}">
                              <a16:creationId xmlns:a16="http://schemas.microsoft.com/office/drawing/2014/main" id="{949A40B3-DCDF-F532-C81F-8843BD3373F5}"/>
                            </a:ext>
                          </a:extLst>
                        </p:cNvPr>
                        <p:cNvSpPr>
                          <a:spLocks/>
                        </p:cNvSpPr>
                        <p:nvPr/>
                      </p:nvSpPr>
                      <p:spPr bwMode="auto">
                        <a:xfrm>
                          <a:off x="5219" y="1879"/>
                          <a:ext cx="65" cy="81"/>
                        </a:xfrm>
                        <a:custGeom>
                          <a:avLst/>
                          <a:gdLst>
                            <a:gd name="T0" fmla="*/ 14 w 65"/>
                            <a:gd name="T1" fmla="*/ 0 h 81"/>
                            <a:gd name="T2" fmla="*/ 14 w 65"/>
                            <a:gd name="T3" fmla="*/ 7 h 81"/>
                            <a:gd name="T4" fmla="*/ 7 w 65"/>
                            <a:gd name="T5" fmla="*/ 7 h 81"/>
                            <a:gd name="T6" fmla="*/ 7 w 65"/>
                            <a:gd name="T7" fmla="*/ 15 h 81"/>
                            <a:gd name="T8" fmla="*/ 7 w 65"/>
                            <a:gd name="T9" fmla="*/ 22 h 81"/>
                            <a:gd name="T10" fmla="*/ 7 w 65"/>
                            <a:gd name="T11" fmla="*/ 29 h 81"/>
                            <a:gd name="T12" fmla="*/ 0 w 65"/>
                            <a:gd name="T13" fmla="*/ 29 h 81"/>
                            <a:gd name="T14" fmla="*/ 0 w 65"/>
                            <a:gd name="T15" fmla="*/ 36 h 81"/>
                            <a:gd name="T16" fmla="*/ 7 w 65"/>
                            <a:gd name="T17" fmla="*/ 36 h 81"/>
                            <a:gd name="T18" fmla="*/ 7 w 65"/>
                            <a:gd name="T19" fmla="*/ 44 h 81"/>
                            <a:gd name="T20" fmla="*/ 7 w 65"/>
                            <a:gd name="T21" fmla="*/ 51 h 81"/>
                            <a:gd name="T22" fmla="*/ 7 w 65"/>
                            <a:gd name="T23" fmla="*/ 58 h 81"/>
                            <a:gd name="T24" fmla="*/ 7 w 65"/>
                            <a:gd name="T25" fmla="*/ 65 h 81"/>
                            <a:gd name="T26" fmla="*/ 14 w 65"/>
                            <a:gd name="T27" fmla="*/ 65 h 81"/>
                            <a:gd name="T28" fmla="*/ 21 w 65"/>
                            <a:gd name="T29" fmla="*/ 65 h 81"/>
                            <a:gd name="T30" fmla="*/ 28 w 65"/>
                            <a:gd name="T31" fmla="*/ 65 h 81"/>
                            <a:gd name="T32" fmla="*/ 28 w 65"/>
                            <a:gd name="T33" fmla="*/ 73 h 81"/>
                            <a:gd name="T34" fmla="*/ 36 w 65"/>
                            <a:gd name="T35" fmla="*/ 73 h 81"/>
                            <a:gd name="T36" fmla="*/ 36 w 65"/>
                            <a:gd name="T37" fmla="*/ 80 h 81"/>
                            <a:gd name="T38" fmla="*/ 64 w 65"/>
                            <a:gd name="T39" fmla="*/ 58 h 81"/>
                            <a:gd name="T40" fmla="*/ 64 w 65"/>
                            <a:gd name="T41" fmla="*/ 51 h 81"/>
                            <a:gd name="T42" fmla="*/ 64 w 65"/>
                            <a:gd name="T43" fmla="*/ 44 h 81"/>
                            <a:gd name="T44" fmla="*/ 57 w 65"/>
                            <a:gd name="T45" fmla="*/ 44 h 81"/>
                            <a:gd name="T46" fmla="*/ 57 w 65"/>
                            <a:gd name="T47" fmla="*/ 36 h 81"/>
                            <a:gd name="T48" fmla="*/ 64 w 65"/>
                            <a:gd name="T49" fmla="*/ 36 h 81"/>
                            <a:gd name="T50" fmla="*/ 64 w 65"/>
                            <a:gd name="T51" fmla="*/ 29 h 81"/>
                            <a:gd name="T52" fmla="*/ 64 w 65"/>
                            <a:gd name="T53" fmla="*/ 22 h 81"/>
                            <a:gd name="T54" fmla="*/ 64 w 65"/>
                            <a:gd name="T55" fmla="*/ 15 h 81"/>
                            <a:gd name="T56" fmla="*/ 57 w 65"/>
                            <a:gd name="T57" fmla="*/ 7 h 81"/>
                            <a:gd name="T58" fmla="*/ 50 w 65"/>
                            <a:gd name="T59" fmla="*/ 0 h 81"/>
                            <a:gd name="T60" fmla="*/ 43 w 65"/>
                            <a:gd name="T61" fmla="*/ 0 h 81"/>
                            <a:gd name="T62" fmla="*/ 36 w 65"/>
                            <a:gd name="T63" fmla="*/ 0 h 81"/>
                            <a:gd name="T64" fmla="*/ 28 w 65"/>
                            <a:gd name="T65" fmla="*/ 0 h 81"/>
                            <a:gd name="T66" fmla="*/ 21 w 65"/>
                            <a:gd name="T67" fmla="*/ 0 h 81"/>
                            <a:gd name="T68" fmla="*/ 14 w 65"/>
                            <a:gd name="T69"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 h="81">
                              <a:moveTo>
                                <a:pt x="14" y="0"/>
                              </a:moveTo>
                              <a:lnTo>
                                <a:pt x="14" y="7"/>
                              </a:lnTo>
                              <a:lnTo>
                                <a:pt x="7" y="7"/>
                              </a:lnTo>
                              <a:lnTo>
                                <a:pt x="7" y="15"/>
                              </a:lnTo>
                              <a:lnTo>
                                <a:pt x="7" y="22"/>
                              </a:lnTo>
                              <a:lnTo>
                                <a:pt x="7" y="29"/>
                              </a:lnTo>
                              <a:lnTo>
                                <a:pt x="0" y="29"/>
                              </a:lnTo>
                              <a:lnTo>
                                <a:pt x="0" y="36"/>
                              </a:lnTo>
                              <a:lnTo>
                                <a:pt x="7" y="36"/>
                              </a:lnTo>
                              <a:lnTo>
                                <a:pt x="7" y="44"/>
                              </a:lnTo>
                              <a:lnTo>
                                <a:pt x="7" y="51"/>
                              </a:lnTo>
                              <a:lnTo>
                                <a:pt x="7" y="58"/>
                              </a:lnTo>
                              <a:lnTo>
                                <a:pt x="7" y="65"/>
                              </a:lnTo>
                              <a:lnTo>
                                <a:pt x="14" y="65"/>
                              </a:lnTo>
                              <a:lnTo>
                                <a:pt x="21" y="65"/>
                              </a:lnTo>
                              <a:lnTo>
                                <a:pt x="28" y="65"/>
                              </a:lnTo>
                              <a:lnTo>
                                <a:pt x="28" y="73"/>
                              </a:lnTo>
                              <a:lnTo>
                                <a:pt x="36" y="73"/>
                              </a:lnTo>
                              <a:lnTo>
                                <a:pt x="36" y="80"/>
                              </a:lnTo>
                              <a:lnTo>
                                <a:pt x="64" y="58"/>
                              </a:lnTo>
                              <a:lnTo>
                                <a:pt x="64" y="51"/>
                              </a:lnTo>
                              <a:lnTo>
                                <a:pt x="64" y="44"/>
                              </a:lnTo>
                              <a:lnTo>
                                <a:pt x="57" y="44"/>
                              </a:lnTo>
                              <a:lnTo>
                                <a:pt x="57" y="36"/>
                              </a:lnTo>
                              <a:lnTo>
                                <a:pt x="64" y="36"/>
                              </a:lnTo>
                              <a:lnTo>
                                <a:pt x="64" y="29"/>
                              </a:lnTo>
                              <a:lnTo>
                                <a:pt x="64" y="22"/>
                              </a:lnTo>
                              <a:lnTo>
                                <a:pt x="64" y="15"/>
                              </a:lnTo>
                              <a:lnTo>
                                <a:pt x="57" y="7"/>
                              </a:lnTo>
                              <a:lnTo>
                                <a:pt x="50" y="0"/>
                              </a:lnTo>
                              <a:lnTo>
                                <a:pt x="43" y="0"/>
                              </a:lnTo>
                              <a:lnTo>
                                <a:pt x="36" y="0"/>
                              </a:lnTo>
                              <a:lnTo>
                                <a:pt x="28" y="0"/>
                              </a:lnTo>
                              <a:lnTo>
                                <a:pt x="21" y="0"/>
                              </a:lnTo>
                              <a:lnTo>
                                <a:pt x="14" y="0"/>
                              </a:lnTo>
                            </a:path>
                          </a:pathLst>
                        </a:custGeom>
                        <a:solidFill>
                          <a:srgbClr val="FFB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57" name="Freeform 881">
                          <a:extLst>
                            <a:ext uri="{FF2B5EF4-FFF2-40B4-BE49-F238E27FC236}">
                              <a16:creationId xmlns:a16="http://schemas.microsoft.com/office/drawing/2014/main" id="{F0D34E47-D622-9D70-F11C-052E798F929F}"/>
                            </a:ext>
                          </a:extLst>
                        </p:cNvPr>
                        <p:cNvSpPr>
                          <a:spLocks/>
                        </p:cNvSpPr>
                        <p:nvPr/>
                      </p:nvSpPr>
                      <p:spPr bwMode="auto">
                        <a:xfrm>
                          <a:off x="5227" y="1871"/>
                          <a:ext cx="65" cy="49"/>
                        </a:xfrm>
                        <a:custGeom>
                          <a:avLst/>
                          <a:gdLst>
                            <a:gd name="T0" fmla="*/ 0 w 65"/>
                            <a:gd name="T1" fmla="*/ 7 h 49"/>
                            <a:gd name="T2" fmla="*/ 7 w 65"/>
                            <a:gd name="T3" fmla="*/ 7 h 49"/>
                            <a:gd name="T4" fmla="*/ 14 w 65"/>
                            <a:gd name="T5" fmla="*/ 0 h 49"/>
                            <a:gd name="T6" fmla="*/ 21 w 65"/>
                            <a:gd name="T7" fmla="*/ 0 h 49"/>
                            <a:gd name="T8" fmla="*/ 28 w 65"/>
                            <a:gd name="T9" fmla="*/ 0 h 49"/>
                            <a:gd name="T10" fmla="*/ 36 w 65"/>
                            <a:gd name="T11" fmla="*/ 0 h 49"/>
                            <a:gd name="T12" fmla="*/ 36 w 65"/>
                            <a:gd name="T13" fmla="*/ 7 h 49"/>
                            <a:gd name="T14" fmla="*/ 43 w 65"/>
                            <a:gd name="T15" fmla="*/ 7 h 49"/>
                            <a:gd name="T16" fmla="*/ 50 w 65"/>
                            <a:gd name="T17" fmla="*/ 7 h 49"/>
                            <a:gd name="T18" fmla="*/ 50 w 65"/>
                            <a:gd name="T19" fmla="*/ 14 h 49"/>
                            <a:gd name="T20" fmla="*/ 57 w 65"/>
                            <a:gd name="T21" fmla="*/ 14 h 49"/>
                            <a:gd name="T22" fmla="*/ 57 w 65"/>
                            <a:gd name="T23" fmla="*/ 21 h 49"/>
                            <a:gd name="T24" fmla="*/ 64 w 65"/>
                            <a:gd name="T25" fmla="*/ 21 h 49"/>
                            <a:gd name="T26" fmla="*/ 64 w 65"/>
                            <a:gd name="T27" fmla="*/ 27 h 49"/>
                            <a:gd name="T28" fmla="*/ 64 w 65"/>
                            <a:gd name="T29" fmla="*/ 34 h 49"/>
                            <a:gd name="T30" fmla="*/ 64 w 65"/>
                            <a:gd name="T31" fmla="*/ 41 h 49"/>
                            <a:gd name="T32" fmla="*/ 57 w 65"/>
                            <a:gd name="T33" fmla="*/ 41 h 49"/>
                            <a:gd name="T34" fmla="*/ 57 w 65"/>
                            <a:gd name="T35" fmla="*/ 48 h 49"/>
                            <a:gd name="T36" fmla="*/ 50 w 65"/>
                            <a:gd name="T37" fmla="*/ 48 h 49"/>
                            <a:gd name="T38" fmla="*/ 50 w 65"/>
                            <a:gd name="T39" fmla="*/ 41 h 49"/>
                            <a:gd name="T40" fmla="*/ 43 w 65"/>
                            <a:gd name="T41" fmla="*/ 41 h 49"/>
                            <a:gd name="T42" fmla="*/ 43 w 65"/>
                            <a:gd name="T43" fmla="*/ 34 h 49"/>
                            <a:gd name="T44" fmla="*/ 36 w 65"/>
                            <a:gd name="T45" fmla="*/ 34 h 49"/>
                            <a:gd name="T46" fmla="*/ 36 w 65"/>
                            <a:gd name="T47" fmla="*/ 41 h 49"/>
                            <a:gd name="T48" fmla="*/ 36 w 65"/>
                            <a:gd name="T49" fmla="*/ 34 h 49"/>
                            <a:gd name="T50" fmla="*/ 28 w 65"/>
                            <a:gd name="T51" fmla="*/ 27 h 49"/>
                            <a:gd name="T52" fmla="*/ 21 w 65"/>
                            <a:gd name="T53" fmla="*/ 27 h 49"/>
                            <a:gd name="T54" fmla="*/ 14 w 65"/>
                            <a:gd name="T55" fmla="*/ 21 h 49"/>
                            <a:gd name="T56" fmla="*/ 7 w 65"/>
                            <a:gd name="T57" fmla="*/ 21 h 49"/>
                            <a:gd name="T58" fmla="*/ 7 w 65"/>
                            <a:gd name="T59" fmla="*/ 14 h 49"/>
                            <a:gd name="T60" fmla="*/ 0 w 65"/>
                            <a:gd name="T61" fmla="*/ 14 h 49"/>
                            <a:gd name="T62" fmla="*/ 0 w 65"/>
                            <a:gd name="T6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5" h="49">
                              <a:moveTo>
                                <a:pt x="0" y="7"/>
                              </a:moveTo>
                              <a:lnTo>
                                <a:pt x="7" y="7"/>
                              </a:lnTo>
                              <a:lnTo>
                                <a:pt x="14" y="0"/>
                              </a:lnTo>
                              <a:lnTo>
                                <a:pt x="21" y="0"/>
                              </a:lnTo>
                              <a:lnTo>
                                <a:pt x="28" y="0"/>
                              </a:lnTo>
                              <a:lnTo>
                                <a:pt x="36" y="0"/>
                              </a:lnTo>
                              <a:lnTo>
                                <a:pt x="36" y="7"/>
                              </a:lnTo>
                              <a:lnTo>
                                <a:pt x="43" y="7"/>
                              </a:lnTo>
                              <a:lnTo>
                                <a:pt x="50" y="7"/>
                              </a:lnTo>
                              <a:lnTo>
                                <a:pt x="50" y="14"/>
                              </a:lnTo>
                              <a:lnTo>
                                <a:pt x="57" y="14"/>
                              </a:lnTo>
                              <a:lnTo>
                                <a:pt x="57" y="21"/>
                              </a:lnTo>
                              <a:lnTo>
                                <a:pt x="64" y="21"/>
                              </a:lnTo>
                              <a:lnTo>
                                <a:pt x="64" y="27"/>
                              </a:lnTo>
                              <a:lnTo>
                                <a:pt x="64" y="34"/>
                              </a:lnTo>
                              <a:lnTo>
                                <a:pt x="64" y="41"/>
                              </a:lnTo>
                              <a:lnTo>
                                <a:pt x="57" y="41"/>
                              </a:lnTo>
                              <a:lnTo>
                                <a:pt x="57" y="48"/>
                              </a:lnTo>
                              <a:lnTo>
                                <a:pt x="50" y="48"/>
                              </a:lnTo>
                              <a:lnTo>
                                <a:pt x="50" y="41"/>
                              </a:lnTo>
                              <a:lnTo>
                                <a:pt x="43" y="41"/>
                              </a:lnTo>
                              <a:lnTo>
                                <a:pt x="43" y="34"/>
                              </a:lnTo>
                              <a:lnTo>
                                <a:pt x="36" y="34"/>
                              </a:lnTo>
                              <a:lnTo>
                                <a:pt x="36" y="41"/>
                              </a:lnTo>
                              <a:lnTo>
                                <a:pt x="36" y="34"/>
                              </a:lnTo>
                              <a:lnTo>
                                <a:pt x="28" y="27"/>
                              </a:lnTo>
                              <a:lnTo>
                                <a:pt x="21" y="27"/>
                              </a:lnTo>
                              <a:lnTo>
                                <a:pt x="14" y="21"/>
                              </a:lnTo>
                              <a:lnTo>
                                <a:pt x="7" y="21"/>
                              </a:lnTo>
                              <a:lnTo>
                                <a:pt x="7" y="14"/>
                              </a:lnTo>
                              <a:lnTo>
                                <a:pt x="0" y="14"/>
                              </a:lnTo>
                              <a:lnTo>
                                <a:pt x="0" y="7"/>
                              </a:lnTo>
                            </a:path>
                          </a:pathLst>
                        </a:custGeom>
                        <a:solidFill>
                          <a:srgbClr val="7F3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58" name="Freeform 882">
                          <a:extLst>
                            <a:ext uri="{FF2B5EF4-FFF2-40B4-BE49-F238E27FC236}">
                              <a16:creationId xmlns:a16="http://schemas.microsoft.com/office/drawing/2014/main" id="{955991A5-C741-0CF8-7A30-11986DA7DEA2}"/>
                            </a:ext>
                          </a:extLst>
                        </p:cNvPr>
                        <p:cNvSpPr>
                          <a:spLocks/>
                        </p:cNvSpPr>
                        <p:nvPr/>
                      </p:nvSpPr>
                      <p:spPr bwMode="auto">
                        <a:xfrm>
                          <a:off x="5227" y="1871"/>
                          <a:ext cx="65" cy="49"/>
                        </a:xfrm>
                        <a:custGeom>
                          <a:avLst/>
                          <a:gdLst>
                            <a:gd name="T0" fmla="*/ 0 w 65"/>
                            <a:gd name="T1" fmla="*/ 7 h 49"/>
                            <a:gd name="T2" fmla="*/ 7 w 65"/>
                            <a:gd name="T3" fmla="*/ 7 h 49"/>
                            <a:gd name="T4" fmla="*/ 14 w 65"/>
                            <a:gd name="T5" fmla="*/ 0 h 49"/>
                            <a:gd name="T6" fmla="*/ 21 w 65"/>
                            <a:gd name="T7" fmla="*/ 0 h 49"/>
                            <a:gd name="T8" fmla="*/ 28 w 65"/>
                            <a:gd name="T9" fmla="*/ 0 h 49"/>
                            <a:gd name="T10" fmla="*/ 36 w 65"/>
                            <a:gd name="T11" fmla="*/ 0 h 49"/>
                            <a:gd name="T12" fmla="*/ 36 w 65"/>
                            <a:gd name="T13" fmla="*/ 7 h 49"/>
                            <a:gd name="T14" fmla="*/ 43 w 65"/>
                            <a:gd name="T15" fmla="*/ 7 h 49"/>
                            <a:gd name="T16" fmla="*/ 50 w 65"/>
                            <a:gd name="T17" fmla="*/ 7 h 49"/>
                            <a:gd name="T18" fmla="*/ 50 w 65"/>
                            <a:gd name="T19" fmla="*/ 14 h 49"/>
                            <a:gd name="T20" fmla="*/ 57 w 65"/>
                            <a:gd name="T21" fmla="*/ 14 h 49"/>
                            <a:gd name="T22" fmla="*/ 57 w 65"/>
                            <a:gd name="T23" fmla="*/ 21 h 49"/>
                            <a:gd name="T24" fmla="*/ 64 w 65"/>
                            <a:gd name="T25" fmla="*/ 21 h 49"/>
                            <a:gd name="T26" fmla="*/ 64 w 65"/>
                            <a:gd name="T27" fmla="*/ 27 h 49"/>
                            <a:gd name="T28" fmla="*/ 64 w 65"/>
                            <a:gd name="T29" fmla="*/ 34 h 49"/>
                            <a:gd name="T30" fmla="*/ 64 w 65"/>
                            <a:gd name="T31" fmla="*/ 41 h 49"/>
                            <a:gd name="T32" fmla="*/ 57 w 65"/>
                            <a:gd name="T33" fmla="*/ 41 h 49"/>
                            <a:gd name="T34" fmla="*/ 57 w 65"/>
                            <a:gd name="T35" fmla="*/ 48 h 49"/>
                            <a:gd name="T36" fmla="*/ 50 w 65"/>
                            <a:gd name="T37" fmla="*/ 48 h 49"/>
                            <a:gd name="T38" fmla="*/ 50 w 65"/>
                            <a:gd name="T39" fmla="*/ 41 h 49"/>
                            <a:gd name="T40" fmla="*/ 43 w 65"/>
                            <a:gd name="T41" fmla="*/ 41 h 49"/>
                            <a:gd name="T42" fmla="*/ 43 w 65"/>
                            <a:gd name="T43" fmla="*/ 34 h 49"/>
                            <a:gd name="T44" fmla="*/ 36 w 65"/>
                            <a:gd name="T45" fmla="*/ 34 h 49"/>
                            <a:gd name="T46" fmla="*/ 36 w 65"/>
                            <a:gd name="T47" fmla="*/ 41 h 49"/>
                            <a:gd name="T48" fmla="*/ 36 w 65"/>
                            <a:gd name="T49" fmla="*/ 34 h 49"/>
                            <a:gd name="T50" fmla="*/ 28 w 65"/>
                            <a:gd name="T51" fmla="*/ 27 h 49"/>
                            <a:gd name="T52" fmla="*/ 21 w 65"/>
                            <a:gd name="T53" fmla="*/ 27 h 49"/>
                            <a:gd name="T54" fmla="*/ 14 w 65"/>
                            <a:gd name="T55" fmla="*/ 21 h 49"/>
                            <a:gd name="T56" fmla="*/ 7 w 65"/>
                            <a:gd name="T57" fmla="*/ 21 h 49"/>
                            <a:gd name="T58" fmla="*/ 7 w 65"/>
                            <a:gd name="T59" fmla="*/ 14 h 49"/>
                            <a:gd name="T60" fmla="*/ 0 w 65"/>
                            <a:gd name="T61" fmla="*/ 14 h 49"/>
                            <a:gd name="T62" fmla="*/ 0 w 65"/>
                            <a:gd name="T6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5" h="49">
                              <a:moveTo>
                                <a:pt x="0" y="7"/>
                              </a:moveTo>
                              <a:lnTo>
                                <a:pt x="7" y="7"/>
                              </a:lnTo>
                              <a:lnTo>
                                <a:pt x="14" y="0"/>
                              </a:lnTo>
                              <a:lnTo>
                                <a:pt x="21" y="0"/>
                              </a:lnTo>
                              <a:lnTo>
                                <a:pt x="28" y="0"/>
                              </a:lnTo>
                              <a:lnTo>
                                <a:pt x="36" y="0"/>
                              </a:lnTo>
                              <a:lnTo>
                                <a:pt x="36" y="7"/>
                              </a:lnTo>
                              <a:lnTo>
                                <a:pt x="43" y="7"/>
                              </a:lnTo>
                              <a:lnTo>
                                <a:pt x="50" y="7"/>
                              </a:lnTo>
                              <a:lnTo>
                                <a:pt x="50" y="14"/>
                              </a:lnTo>
                              <a:lnTo>
                                <a:pt x="57" y="14"/>
                              </a:lnTo>
                              <a:lnTo>
                                <a:pt x="57" y="21"/>
                              </a:lnTo>
                              <a:lnTo>
                                <a:pt x="64" y="21"/>
                              </a:lnTo>
                              <a:lnTo>
                                <a:pt x="64" y="27"/>
                              </a:lnTo>
                              <a:lnTo>
                                <a:pt x="64" y="34"/>
                              </a:lnTo>
                              <a:lnTo>
                                <a:pt x="64" y="41"/>
                              </a:lnTo>
                              <a:lnTo>
                                <a:pt x="57" y="41"/>
                              </a:lnTo>
                              <a:lnTo>
                                <a:pt x="57" y="48"/>
                              </a:lnTo>
                              <a:lnTo>
                                <a:pt x="50" y="48"/>
                              </a:lnTo>
                              <a:lnTo>
                                <a:pt x="50" y="41"/>
                              </a:lnTo>
                              <a:lnTo>
                                <a:pt x="43" y="41"/>
                              </a:lnTo>
                              <a:lnTo>
                                <a:pt x="43" y="34"/>
                              </a:lnTo>
                              <a:lnTo>
                                <a:pt x="36" y="34"/>
                              </a:lnTo>
                              <a:lnTo>
                                <a:pt x="36" y="41"/>
                              </a:lnTo>
                              <a:lnTo>
                                <a:pt x="36" y="34"/>
                              </a:lnTo>
                              <a:lnTo>
                                <a:pt x="28" y="27"/>
                              </a:lnTo>
                              <a:lnTo>
                                <a:pt x="21" y="27"/>
                              </a:lnTo>
                              <a:lnTo>
                                <a:pt x="14" y="21"/>
                              </a:lnTo>
                              <a:lnTo>
                                <a:pt x="7" y="21"/>
                              </a:lnTo>
                              <a:lnTo>
                                <a:pt x="7" y="14"/>
                              </a:lnTo>
                              <a:lnTo>
                                <a:pt x="0" y="14"/>
                              </a:lnTo>
                              <a:lnTo>
                                <a:pt x="0" y="7"/>
                              </a:lnTo>
                            </a:path>
                          </a:pathLst>
                        </a:custGeom>
                        <a:solidFill>
                          <a:srgbClr val="7F3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6659" name="Oval 883">
                        <a:extLst>
                          <a:ext uri="{FF2B5EF4-FFF2-40B4-BE49-F238E27FC236}">
                            <a16:creationId xmlns:a16="http://schemas.microsoft.com/office/drawing/2014/main" id="{003C6795-8CB8-C3F8-3659-B1A2CBB7886A}"/>
                          </a:ext>
                        </a:extLst>
                      </p:cNvPr>
                      <p:cNvSpPr>
                        <a:spLocks noChangeArrowheads="1"/>
                      </p:cNvSpPr>
                      <p:nvPr/>
                    </p:nvSpPr>
                    <p:spPr bwMode="auto">
                      <a:xfrm>
                        <a:off x="5231" y="1907"/>
                        <a:ext cx="8" cy="8"/>
                      </a:xfrm>
                      <a:prstGeom prst="ellipse">
                        <a:avLst/>
                      </a:prstGeom>
                      <a:solidFill>
                        <a:srgbClr val="BFDFFF"/>
                      </a:solidFill>
                      <a:ln w="12700">
                        <a:solidFill>
                          <a:srgbClr val="BF7F1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660" name="Freeform 884">
                        <a:extLst>
                          <a:ext uri="{FF2B5EF4-FFF2-40B4-BE49-F238E27FC236}">
                            <a16:creationId xmlns:a16="http://schemas.microsoft.com/office/drawing/2014/main" id="{880B8CAD-45DD-C75C-D0F4-EE8B5AE4745C}"/>
                          </a:ext>
                        </a:extLst>
                      </p:cNvPr>
                      <p:cNvSpPr>
                        <a:spLocks/>
                      </p:cNvSpPr>
                      <p:nvPr/>
                    </p:nvSpPr>
                    <p:spPr bwMode="auto">
                      <a:xfrm>
                        <a:off x="5231" y="1899"/>
                        <a:ext cx="25" cy="1"/>
                      </a:xfrm>
                      <a:custGeom>
                        <a:avLst/>
                        <a:gdLst>
                          <a:gd name="T0" fmla="*/ 0 w 25"/>
                          <a:gd name="T1" fmla="*/ 0 h 1"/>
                          <a:gd name="T2" fmla="*/ 24 w 25"/>
                          <a:gd name="T3" fmla="*/ 0 h 1"/>
                        </a:gdLst>
                        <a:ahLst/>
                        <a:cxnLst>
                          <a:cxn ang="0">
                            <a:pos x="T0" y="T1"/>
                          </a:cxn>
                          <a:cxn ang="0">
                            <a:pos x="T2" y="T3"/>
                          </a:cxn>
                        </a:cxnLst>
                        <a:rect l="0" t="0" r="r" b="b"/>
                        <a:pathLst>
                          <a:path w="25" h="1">
                            <a:moveTo>
                              <a:pt x="0" y="0"/>
                            </a:moveTo>
                            <a:lnTo>
                              <a:pt x="24" y="0"/>
                            </a:lnTo>
                          </a:path>
                        </a:pathLst>
                      </a:custGeom>
                      <a:noFill/>
                      <a:ln w="12700" cap="rnd" cmpd="sng">
                        <a:solidFill>
                          <a:srgbClr val="BF7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76661" name="Freeform 885">
                    <a:extLst>
                      <a:ext uri="{FF2B5EF4-FFF2-40B4-BE49-F238E27FC236}">
                        <a16:creationId xmlns:a16="http://schemas.microsoft.com/office/drawing/2014/main" id="{B12FCF99-8AE2-4565-6966-C01E624FA4C2}"/>
                      </a:ext>
                    </a:extLst>
                  </p:cNvPr>
                  <p:cNvSpPr>
                    <a:spLocks/>
                  </p:cNvSpPr>
                  <p:nvPr/>
                </p:nvSpPr>
                <p:spPr bwMode="auto">
                  <a:xfrm>
                    <a:off x="5311" y="2123"/>
                    <a:ext cx="49" cy="25"/>
                  </a:xfrm>
                  <a:custGeom>
                    <a:avLst/>
                    <a:gdLst>
                      <a:gd name="T0" fmla="*/ 0 w 49"/>
                      <a:gd name="T1" fmla="*/ 0 h 25"/>
                      <a:gd name="T2" fmla="*/ 8 w 49"/>
                      <a:gd name="T3" fmla="*/ 8 h 25"/>
                      <a:gd name="T4" fmla="*/ 24 w 49"/>
                      <a:gd name="T5" fmla="*/ 16 h 25"/>
                      <a:gd name="T6" fmla="*/ 32 w 49"/>
                      <a:gd name="T7" fmla="*/ 24 h 25"/>
                      <a:gd name="T8" fmla="*/ 48 w 49"/>
                      <a:gd name="T9" fmla="*/ 24 h 25"/>
                    </a:gdLst>
                    <a:ahLst/>
                    <a:cxnLst>
                      <a:cxn ang="0">
                        <a:pos x="T0" y="T1"/>
                      </a:cxn>
                      <a:cxn ang="0">
                        <a:pos x="T2" y="T3"/>
                      </a:cxn>
                      <a:cxn ang="0">
                        <a:pos x="T4" y="T5"/>
                      </a:cxn>
                      <a:cxn ang="0">
                        <a:pos x="T6" y="T7"/>
                      </a:cxn>
                      <a:cxn ang="0">
                        <a:pos x="T8" y="T9"/>
                      </a:cxn>
                    </a:cxnLst>
                    <a:rect l="0" t="0" r="r" b="b"/>
                    <a:pathLst>
                      <a:path w="49" h="25">
                        <a:moveTo>
                          <a:pt x="0" y="0"/>
                        </a:moveTo>
                        <a:lnTo>
                          <a:pt x="8" y="8"/>
                        </a:lnTo>
                        <a:lnTo>
                          <a:pt x="24" y="16"/>
                        </a:lnTo>
                        <a:lnTo>
                          <a:pt x="32" y="24"/>
                        </a:lnTo>
                        <a:lnTo>
                          <a:pt x="48" y="24"/>
                        </a:lnTo>
                      </a:path>
                    </a:pathLst>
                  </a:custGeom>
                  <a:noFill/>
                  <a:ln w="12700" cap="rnd" cmpd="sng">
                    <a:solidFill>
                      <a:srgbClr val="7F7F9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662" name="Group 886">
                  <a:extLst>
                    <a:ext uri="{FF2B5EF4-FFF2-40B4-BE49-F238E27FC236}">
                      <a16:creationId xmlns:a16="http://schemas.microsoft.com/office/drawing/2014/main" id="{B43810DC-E7DB-B566-B42F-425E51CED137}"/>
                    </a:ext>
                  </a:extLst>
                </p:cNvPr>
                <p:cNvGrpSpPr>
                  <a:grpSpLocks/>
                </p:cNvGrpSpPr>
                <p:nvPr/>
              </p:nvGrpSpPr>
              <p:grpSpPr bwMode="auto">
                <a:xfrm>
                  <a:off x="5267" y="1943"/>
                  <a:ext cx="201" cy="353"/>
                  <a:chOff x="5267" y="1943"/>
                  <a:chExt cx="201" cy="353"/>
                </a:xfrm>
              </p:grpSpPr>
              <p:grpSp>
                <p:nvGrpSpPr>
                  <p:cNvPr id="76663" name="Group 887">
                    <a:extLst>
                      <a:ext uri="{FF2B5EF4-FFF2-40B4-BE49-F238E27FC236}">
                        <a16:creationId xmlns:a16="http://schemas.microsoft.com/office/drawing/2014/main" id="{28B1210F-43A0-F871-DA64-1CDDEA01CA07}"/>
                      </a:ext>
                    </a:extLst>
                  </p:cNvPr>
                  <p:cNvGrpSpPr>
                    <a:grpSpLocks/>
                  </p:cNvGrpSpPr>
                  <p:nvPr/>
                </p:nvGrpSpPr>
                <p:grpSpPr bwMode="auto">
                  <a:xfrm>
                    <a:off x="5275" y="2199"/>
                    <a:ext cx="137" cy="97"/>
                    <a:chOff x="5275" y="2199"/>
                    <a:chExt cx="137" cy="97"/>
                  </a:xfrm>
                </p:grpSpPr>
                <p:sp>
                  <p:nvSpPr>
                    <p:cNvPr id="76664" name="Freeform 888">
                      <a:extLst>
                        <a:ext uri="{FF2B5EF4-FFF2-40B4-BE49-F238E27FC236}">
                          <a16:creationId xmlns:a16="http://schemas.microsoft.com/office/drawing/2014/main" id="{AEEA34F4-A2FB-B97B-A0B3-9E6CE613ED18}"/>
                        </a:ext>
                      </a:extLst>
                    </p:cNvPr>
                    <p:cNvSpPr>
                      <a:spLocks/>
                    </p:cNvSpPr>
                    <p:nvPr/>
                  </p:nvSpPr>
                  <p:spPr bwMode="auto">
                    <a:xfrm>
                      <a:off x="5339" y="2199"/>
                      <a:ext cx="73" cy="97"/>
                    </a:xfrm>
                    <a:custGeom>
                      <a:avLst/>
                      <a:gdLst>
                        <a:gd name="T0" fmla="*/ 14 w 73"/>
                        <a:gd name="T1" fmla="*/ 0 h 97"/>
                        <a:gd name="T2" fmla="*/ 14 w 73"/>
                        <a:gd name="T3" fmla="*/ 52 h 97"/>
                        <a:gd name="T4" fmla="*/ 29 w 73"/>
                        <a:gd name="T5" fmla="*/ 52 h 97"/>
                        <a:gd name="T6" fmla="*/ 29 w 73"/>
                        <a:gd name="T7" fmla="*/ 59 h 97"/>
                        <a:gd name="T8" fmla="*/ 36 w 73"/>
                        <a:gd name="T9" fmla="*/ 59 h 97"/>
                        <a:gd name="T10" fmla="*/ 36 w 73"/>
                        <a:gd name="T11" fmla="*/ 66 h 97"/>
                        <a:gd name="T12" fmla="*/ 43 w 73"/>
                        <a:gd name="T13" fmla="*/ 66 h 97"/>
                        <a:gd name="T14" fmla="*/ 65 w 73"/>
                        <a:gd name="T15" fmla="*/ 66 h 97"/>
                        <a:gd name="T16" fmla="*/ 72 w 73"/>
                        <a:gd name="T17" fmla="*/ 81 h 97"/>
                        <a:gd name="T18" fmla="*/ 65 w 73"/>
                        <a:gd name="T19" fmla="*/ 81 h 97"/>
                        <a:gd name="T20" fmla="*/ 72 w 73"/>
                        <a:gd name="T21" fmla="*/ 89 h 97"/>
                        <a:gd name="T22" fmla="*/ 72 w 73"/>
                        <a:gd name="T23" fmla="*/ 96 h 97"/>
                        <a:gd name="T24" fmla="*/ 58 w 73"/>
                        <a:gd name="T25" fmla="*/ 96 h 97"/>
                        <a:gd name="T26" fmla="*/ 58 w 73"/>
                        <a:gd name="T27" fmla="*/ 81 h 97"/>
                        <a:gd name="T28" fmla="*/ 50 w 73"/>
                        <a:gd name="T29" fmla="*/ 81 h 97"/>
                        <a:gd name="T30" fmla="*/ 0 w 73"/>
                        <a:gd name="T31" fmla="*/ 81 h 97"/>
                        <a:gd name="T32" fmla="*/ 0 w 73"/>
                        <a:gd name="T33" fmla="*/ 0 h 97"/>
                        <a:gd name="T34" fmla="*/ 14 w 73"/>
                        <a:gd name="T35"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97">
                          <a:moveTo>
                            <a:pt x="14" y="0"/>
                          </a:moveTo>
                          <a:lnTo>
                            <a:pt x="14" y="52"/>
                          </a:lnTo>
                          <a:lnTo>
                            <a:pt x="29" y="52"/>
                          </a:lnTo>
                          <a:lnTo>
                            <a:pt x="29" y="59"/>
                          </a:lnTo>
                          <a:lnTo>
                            <a:pt x="36" y="59"/>
                          </a:lnTo>
                          <a:lnTo>
                            <a:pt x="36" y="66"/>
                          </a:lnTo>
                          <a:lnTo>
                            <a:pt x="43" y="66"/>
                          </a:lnTo>
                          <a:lnTo>
                            <a:pt x="65" y="66"/>
                          </a:lnTo>
                          <a:lnTo>
                            <a:pt x="72" y="81"/>
                          </a:lnTo>
                          <a:lnTo>
                            <a:pt x="65" y="81"/>
                          </a:lnTo>
                          <a:lnTo>
                            <a:pt x="72" y="89"/>
                          </a:lnTo>
                          <a:lnTo>
                            <a:pt x="72" y="96"/>
                          </a:lnTo>
                          <a:lnTo>
                            <a:pt x="58" y="96"/>
                          </a:lnTo>
                          <a:lnTo>
                            <a:pt x="58" y="81"/>
                          </a:lnTo>
                          <a:lnTo>
                            <a:pt x="50" y="81"/>
                          </a:lnTo>
                          <a:lnTo>
                            <a:pt x="0" y="81"/>
                          </a:lnTo>
                          <a:lnTo>
                            <a:pt x="0" y="0"/>
                          </a:lnTo>
                          <a:lnTo>
                            <a:pt x="14"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65" name="Freeform 889">
                      <a:extLst>
                        <a:ext uri="{FF2B5EF4-FFF2-40B4-BE49-F238E27FC236}">
                          <a16:creationId xmlns:a16="http://schemas.microsoft.com/office/drawing/2014/main" id="{5C5DCB58-D528-1067-4690-AC0A02C53A27}"/>
                        </a:ext>
                      </a:extLst>
                    </p:cNvPr>
                    <p:cNvSpPr>
                      <a:spLocks/>
                    </p:cNvSpPr>
                    <p:nvPr/>
                  </p:nvSpPr>
                  <p:spPr bwMode="auto">
                    <a:xfrm>
                      <a:off x="5339" y="2199"/>
                      <a:ext cx="73" cy="97"/>
                    </a:xfrm>
                    <a:custGeom>
                      <a:avLst/>
                      <a:gdLst>
                        <a:gd name="T0" fmla="*/ 14 w 73"/>
                        <a:gd name="T1" fmla="*/ 0 h 97"/>
                        <a:gd name="T2" fmla="*/ 14 w 73"/>
                        <a:gd name="T3" fmla="*/ 52 h 97"/>
                        <a:gd name="T4" fmla="*/ 29 w 73"/>
                        <a:gd name="T5" fmla="*/ 52 h 97"/>
                        <a:gd name="T6" fmla="*/ 29 w 73"/>
                        <a:gd name="T7" fmla="*/ 59 h 97"/>
                        <a:gd name="T8" fmla="*/ 36 w 73"/>
                        <a:gd name="T9" fmla="*/ 59 h 97"/>
                        <a:gd name="T10" fmla="*/ 36 w 73"/>
                        <a:gd name="T11" fmla="*/ 66 h 97"/>
                        <a:gd name="T12" fmla="*/ 43 w 73"/>
                        <a:gd name="T13" fmla="*/ 66 h 97"/>
                        <a:gd name="T14" fmla="*/ 65 w 73"/>
                        <a:gd name="T15" fmla="*/ 66 h 97"/>
                        <a:gd name="T16" fmla="*/ 72 w 73"/>
                        <a:gd name="T17" fmla="*/ 81 h 97"/>
                        <a:gd name="T18" fmla="*/ 65 w 73"/>
                        <a:gd name="T19" fmla="*/ 81 h 97"/>
                        <a:gd name="T20" fmla="*/ 72 w 73"/>
                        <a:gd name="T21" fmla="*/ 89 h 97"/>
                        <a:gd name="T22" fmla="*/ 72 w 73"/>
                        <a:gd name="T23" fmla="*/ 96 h 97"/>
                        <a:gd name="T24" fmla="*/ 58 w 73"/>
                        <a:gd name="T25" fmla="*/ 96 h 97"/>
                        <a:gd name="T26" fmla="*/ 58 w 73"/>
                        <a:gd name="T27" fmla="*/ 81 h 97"/>
                        <a:gd name="T28" fmla="*/ 50 w 73"/>
                        <a:gd name="T29" fmla="*/ 81 h 97"/>
                        <a:gd name="T30" fmla="*/ 0 w 73"/>
                        <a:gd name="T31" fmla="*/ 81 h 97"/>
                        <a:gd name="T32" fmla="*/ 0 w 73"/>
                        <a:gd name="T33" fmla="*/ 0 h 97"/>
                        <a:gd name="T34" fmla="*/ 14 w 73"/>
                        <a:gd name="T35"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97">
                          <a:moveTo>
                            <a:pt x="14" y="0"/>
                          </a:moveTo>
                          <a:lnTo>
                            <a:pt x="14" y="52"/>
                          </a:lnTo>
                          <a:lnTo>
                            <a:pt x="29" y="52"/>
                          </a:lnTo>
                          <a:lnTo>
                            <a:pt x="29" y="59"/>
                          </a:lnTo>
                          <a:lnTo>
                            <a:pt x="36" y="59"/>
                          </a:lnTo>
                          <a:lnTo>
                            <a:pt x="36" y="66"/>
                          </a:lnTo>
                          <a:lnTo>
                            <a:pt x="43" y="66"/>
                          </a:lnTo>
                          <a:lnTo>
                            <a:pt x="65" y="66"/>
                          </a:lnTo>
                          <a:lnTo>
                            <a:pt x="72" y="81"/>
                          </a:lnTo>
                          <a:lnTo>
                            <a:pt x="65" y="81"/>
                          </a:lnTo>
                          <a:lnTo>
                            <a:pt x="72" y="89"/>
                          </a:lnTo>
                          <a:lnTo>
                            <a:pt x="72" y="96"/>
                          </a:lnTo>
                          <a:lnTo>
                            <a:pt x="58" y="96"/>
                          </a:lnTo>
                          <a:lnTo>
                            <a:pt x="58" y="81"/>
                          </a:lnTo>
                          <a:lnTo>
                            <a:pt x="50" y="81"/>
                          </a:lnTo>
                          <a:lnTo>
                            <a:pt x="0" y="81"/>
                          </a:lnTo>
                          <a:lnTo>
                            <a:pt x="0" y="0"/>
                          </a:lnTo>
                          <a:lnTo>
                            <a:pt x="14"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66" name="Freeform 890">
                      <a:extLst>
                        <a:ext uri="{FF2B5EF4-FFF2-40B4-BE49-F238E27FC236}">
                          <a16:creationId xmlns:a16="http://schemas.microsoft.com/office/drawing/2014/main" id="{AC9A1ADF-EA06-129D-329B-455DB2E709E5}"/>
                        </a:ext>
                      </a:extLst>
                    </p:cNvPr>
                    <p:cNvSpPr>
                      <a:spLocks/>
                    </p:cNvSpPr>
                    <p:nvPr/>
                  </p:nvSpPr>
                  <p:spPr bwMode="auto">
                    <a:xfrm>
                      <a:off x="5275" y="2199"/>
                      <a:ext cx="73" cy="97"/>
                    </a:xfrm>
                    <a:custGeom>
                      <a:avLst/>
                      <a:gdLst>
                        <a:gd name="T0" fmla="*/ 58 w 73"/>
                        <a:gd name="T1" fmla="*/ 0 h 97"/>
                        <a:gd name="T2" fmla="*/ 58 w 73"/>
                        <a:gd name="T3" fmla="*/ 52 h 97"/>
                        <a:gd name="T4" fmla="*/ 43 w 73"/>
                        <a:gd name="T5" fmla="*/ 52 h 97"/>
                        <a:gd name="T6" fmla="*/ 43 w 73"/>
                        <a:gd name="T7" fmla="*/ 59 h 97"/>
                        <a:gd name="T8" fmla="*/ 36 w 73"/>
                        <a:gd name="T9" fmla="*/ 59 h 97"/>
                        <a:gd name="T10" fmla="*/ 36 w 73"/>
                        <a:gd name="T11" fmla="*/ 66 h 97"/>
                        <a:gd name="T12" fmla="*/ 29 w 73"/>
                        <a:gd name="T13" fmla="*/ 66 h 97"/>
                        <a:gd name="T14" fmla="*/ 0 w 73"/>
                        <a:gd name="T15" fmla="*/ 66 h 97"/>
                        <a:gd name="T16" fmla="*/ 0 w 73"/>
                        <a:gd name="T17" fmla="*/ 81 h 97"/>
                        <a:gd name="T18" fmla="*/ 0 w 73"/>
                        <a:gd name="T19" fmla="*/ 89 h 97"/>
                        <a:gd name="T20" fmla="*/ 0 w 73"/>
                        <a:gd name="T21" fmla="*/ 96 h 97"/>
                        <a:gd name="T22" fmla="*/ 14 w 73"/>
                        <a:gd name="T23" fmla="*/ 96 h 97"/>
                        <a:gd name="T24" fmla="*/ 14 w 73"/>
                        <a:gd name="T25" fmla="*/ 81 h 97"/>
                        <a:gd name="T26" fmla="*/ 72 w 73"/>
                        <a:gd name="T27" fmla="*/ 81 h 97"/>
                        <a:gd name="T28" fmla="*/ 72 w 73"/>
                        <a:gd name="T29" fmla="*/ 0 h 97"/>
                        <a:gd name="T30" fmla="*/ 58 w 73"/>
                        <a:gd name="T31"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97">
                          <a:moveTo>
                            <a:pt x="58" y="0"/>
                          </a:moveTo>
                          <a:lnTo>
                            <a:pt x="58" y="52"/>
                          </a:lnTo>
                          <a:lnTo>
                            <a:pt x="43" y="52"/>
                          </a:lnTo>
                          <a:lnTo>
                            <a:pt x="43" y="59"/>
                          </a:lnTo>
                          <a:lnTo>
                            <a:pt x="36" y="59"/>
                          </a:lnTo>
                          <a:lnTo>
                            <a:pt x="36" y="66"/>
                          </a:lnTo>
                          <a:lnTo>
                            <a:pt x="29" y="66"/>
                          </a:lnTo>
                          <a:lnTo>
                            <a:pt x="0" y="66"/>
                          </a:lnTo>
                          <a:lnTo>
                            <a:pt x="0" y="81"/>
                          </a:lnTo>
                          <a:lnTo>
                            <a:pt x="0" y="89"/>
                          </a:lnTo>
                          <a:lnTo>
                            <a:pt x="0" y="96"/>
                          </a:lnTo>
                          <a:lnTo>
                            <a:pt x="14" y="96"/>
                          </a:lnTo>
                          <a:lnTo>
                            <a:pt x="14" y="81"/>
                          </a:lnTo>
                          <a:lnTo>
                            <a:pt x="72" y="81"/>
                          </a:lnTo>
                          <a:lnTo>
                            <a:pt x="72" y="0"/>
                          </a:lnTo>
                          <a:lnTo>
                            <a:pt x="58"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67" name="Freeform 891">
                      <a:extLst>
                        <a:ext uri="{FF2B5EF4-FFF2-40B4-BE49-F238E27FC236}">
                          <a16:creationId xmlns:a16="http://schemas.microsoft.com/office/drawing/2014/main" id="{4CEA66FE-2569-4774-0FA9-046A52F836DB}"/>
                        </a:ext>
                      </a:extLst>
                    </p:cNvPr>
                    <p:cNvSpPr>
                      <a:spLocks/>
                    </p:cNvSpPr>
                    <p:nvPr/>
                  </p:nvSpPr>
                  <p:spPr bwMode="auto">
                    <a:xfrm>
                      <a:off x="5275" y="2199"/>
                      <a:ext cx="73" cy="97"/>
                    </a:xfrm>
                    <a:custGeom>
                      <a:avLst/>
                      <a:gdLst>
                        <a:gd name="T0" fmla="*/ 58 w 73"/>
                        <a:gd name="T1" fmla="*/ 0 h 97"/>
                        <a:gd name="T2" fmla="*/ 58 w 73"/>
                        <a:gd name="T3" fmla="*/ 52 h 97"/>
                        <a:gd name="T4" fmla="*/ 43 w 73"/>
                        <a:gd name="T5" fmla="*/ 52 h 97"/>
                        <a:gd name="T6" fmla="*/ 43 w 73"/>
                        <a:gd name="T7" fmla="*/ 59 h 97"/>
                        <a:gd name="T8" fmla="*/ 36 w 73"/>
                        <a:gd name="T9" fmla="*/ 59 h 97"/>
                        <a:gd name="T10" fmla="*/ 36 w 73"/>
                        <a:gd name="T11" fmla="*/ 66 h 97"/>
                        <a:gd name="T12" fmla="*/ 29 w 73"/>
                        <a:gd name="T13" fmla="*/ 66 h 97"/>
                        <a:gd name="T14" fmla="*/ 0 w 73"/>
                        <a:gd name="T15" fmla="*/ 66 h 97"/>
                        <a:gd name="T16" fmla="*/ 0 w 73"/>
                        <a:gd name="T17" fmla="*/ 81 h 97"/>
                        <a:gd name="T18" fmla="*/ 0 w 73"/>
                        <a:gd name="T19" fmla="*/ 89 h 97"/>
                        <a:gd name="T20" fmla="*/ 0 w 73"/>
                        <a:gd name="T21" fmla="*/ 96 h 97"/>
                        <a:gd name="T22" fmla="*/ 14 w 73"/>
                        <a:gd name="T23" fmla="*/ 96 h 97"/>
                        <a:gd name="T24" fmla="*/ 14 w 73"/>
                        <a:gd name="T25" fmla="*/ 81 h 97"/>
                        <a:gd name="T26" fmla="*/ 72 w 73"/>
                        <a:gd name="T27" fmla="*/ 81 h 97"/>
                        <a:gd name="T28" fmla="*/ 72 w 73"/>
                        <a:gd name="T29" fmla="*/ 0 h 97"/>
                        <a:gd name="T30" fmla="*/ 58 w 73"/>
                        <a:gd name="T31"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97">
                          <a:moveTo>
                            <a:pt x="58" y="0"/>
                          </a:moveTo>
                          <a:lnTo>
                            <a:pt x="58" y="52"/>
                          </a:lnTo>
                          <a:lnTo>
                            <a:pt x="43" y="52"/>
                          </a:lnTo>
                          <a:lnTo>
                            <a:pt x="43" y="59"/>
                          </a:lnTo>
                          <a:lnTo>
                            <a:pt x="36" y="59"/>
                          </a:lnTo>
                          <a:lnTo>
                            <a:pt x="36" y="66"/>
                          </a:lnTo>
                          <a:lnTo>
                            <a:pt x="29" y="66"/>
                          </a:lnTo>
                          <a:lnTo>
                            <a:pt x="0" y="66"/>
                          </a:lnTo>
                          <a:lnTo>
                            <a:pt x="0" y="81"/>
                          </a:lnTo>
                          <a:lnTo>
                            <a:pt x="0" y="89"/>
                          </a:lnTo>
                          <a:lnTo>
                            <a:pt x="0" y="96"/>
                          </a:lnTo>
                          <a:lnTo>
                            <a:pt x="14" y="96"/>
                          </a:lnTo>
                          <a:lnTo>
                            <a:pt x="14" y="81"/>
                          </a:lnTo>
                          <a:lnTo>
                            <a:pt x="72" y="81"/>
                          </a:lnTo>
                          <a:lnTo>
                            <a:pt x="72" y="0"/>
                          </a:lnTo>
                          <a:lnTo>
                            <a:pt x="58"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668" name="Group 892">
                    <a:extLst>
                      <a:ext uri="{FF2B5EF4-FFF2-40B4-BE49-F238E27FC236}">
                        <a16:creationId xmlns:a16="http://schemas.microsoft.com/office/drawing/2014/main" id="{507E352B-A1D5-A719-0847-0E8E12BA781D}"/>
                      </a:ext>
                    </a:extLst>
                  </p:cNvPr>
                  <p:cNvGrpSpPr>
                    <a:grpSpLocks/>
                  </p:cNvGrpSpPr>
                  <p:nvPr/>
                </p:nvGrpSpPr>
                <p:grpSpPr bwMode="auto">
                  <a:xfrm>
                    <a:off x="5267" y="1943"/>
                    <a:ext cx="201" cy="249"/>
                    <a:chOff x="5267" y="1943"/>
                    <a:chExt cx="201" cy="249"/>
                  </a:xfrm>
                </p:grpSpPr>
                <p:grpSp>
                  <p:nvGrpSpPr>
                    <p:cNvPr id="76669" name="Group 893">
                      <a:extLst>
                        <a:ext uri="{FF2B5EF4-FFF2-40B4-BE49-F238E27FC236}">
                          <a16:creationId xmlns:a16="http://schemas.microsoft.com/office/drawing/2014/main" id="{B8E53399-6FD9-745E-4B2C-FC709FB4AF77}"/>
                        </a:ext>
                      </a:extLst>
                    </p:cNvPr>
                    <p:cNvGrpSpPr>
                      <a:grpSpLocks/>
                    </p:cNvGrpSpPr>
                    <p:nvPr/>
                  </p:nvGrpSpPr>
                  <p:grpSpPr bwMode="auto">
                    <a:xfrm>
                      <a:off x="5267" y="1943"/>
                      <a:ext cx="201" cy="249"/>
                      <a:chOff x="5267" y="1943"/>
                      <a:chExt cx="201" cy="249"/>
                    </a:xfrm>
                  </p:grpSpPr>
                  <p:sp>
                    <p:nvSpPr>
                      <p:cNvPr id="76670" name="Freeform 894">
                        <a:extLst>
                          <a:ext uri="{FF2B5EF4-FFF2-40B4-BE49-F238E27FC236}">
                            <a16:creationId xmlns:a16="http://schemas.microsoft.com/office/drawing/2014/main" id="{8835D9CC-9A30-A585-CDCE-89601181F7C4}"/>
                          </a:ext>
                        </a:extLst>
                      </p:cNvPr>
                      <p:cNvSpPr>
                        <a:spLocks/>
                      </p:cNvSpPr>
                      <p:nvPr/>
                    </p:nvSpPr>
                    <p:spPr bwMode="auto">
                      <a:xfrm>
                        <a:off x="5267" y="1943"/>
                        <a:ext cx="201" cy="249"/>
                      </a:xfrm>
                      <a:custGeom>
                        <a:avLst/>
                        <a:gdLst>
                          <a:gd name="T0" fmla="*/ 154 w 201"/>
                          <a:gd name="T1" fmla="*/ 47 h 249"/>
                          <a:gd name="T2" fmla="*/ 146 w 201"/>
                          <a:gd name="T3" fmla="*/ 39 h 249"/>
                          <a:gd name="T4" fmla="*/ 146 w 201"/>
                          <a:gd name="T5" fmla="*/ 31 h 249"/>
                          <a:gd name="T6" fmla="*/ 146 w 201"/>
                          <a:gd name="T7" fmla="*/ 23 h 249"/>
                          <a:gd name="T8" fmla="*/ 154 w 201"/>
                          <a:gd name="T9" fmla="*/ 16 h 249"/>
                          <a:gd name="T10" fmla="*/ 154 w 201"/>
                          <a:gd name="T11" fmla="*/ 8 h 249"/>
                          <a:gd name="T12" fmla="*/ 162 w 201"/>
                          <a:gd name="T13" fmla="*/ 8 h 249"/>
                          <a:gd name="T14" fmla="*/ 177 w 201"/>
                          <a:gd name="T15" fmla="*/ 0 h 249"/>
                          <a:gd name="T16" fmla="*/ 185 w 201"/>
                          <a:gd name="T17" fmla="*/ 0 h 249"/>
                          <a:gd name="T18" fmla="*/ 192 w 201"/>
                          <a:gd name="T19" fmla="*/ 8 h 249"/>
                          <a:gd name="T20" fmla="*/ 200 w 201"/>
                          <a:gd name="T21" fmla="*/ 8 h 249"/>
                          <a:gd name="T22" fmla="*/ 200 w 201"/>
                          <a:gd name="T23" fmla="*/ 16 h 249"/>
                          <a:gd name="T24" fmla="*/ 200 w 201"/>
                          <a:gd name="T25" fmla="*/ 23 h 249"/>
                          <a:gd name="T26" fmla="*/ 200 w 201"/>
                          <a:gd name="T27" fmla="*/ 31 h 249"/>
                          <a:gd name="T28" fmla="*/ 200 w 201"/>
                          <a:gd name="T29" fmla="*/ 39 h 249"/>
                          <a:gd name="T30" fmla="*/ 192 w 201"/>
                          <a:gd name="T31" fmla="*/ 47 h 249"/>
                          <a:gd name="T32" fmla="*/ 162 w 201"/>
                          <a:gd name="T33" fmla="*/ 217 h 249"/>
                          <a:gd name="T34" fmla="*/ 162 w 201"/>
                          <a:gd name="T35" fmla="*/ 225 h 249"/>
                          <a:gd name="T36" fmla="*/ 154 w 201"/>
                          <a:gd name="T37" fmla="*/ 233 h 249"/>
                          <a:gd name="T38" fmla="*/ 146 w 201"/>
                          <a:gd name="T39" fmla="*/ 240 h 249"/>
                          <a:gd name="T40" fmla="*/ 138 w 201"/>
                          <a:gd name="T41" fmla="*/ 248 h 249"/>
                          <a:gd name="T42" fmla="*/ 85 w 201"/>
                          <a:gd name="T43" fmla="*/ 248 h 249"/>
                          <a:gd name="T44" fmla="*/ 0 w 201"/>
                          <a:gd name="T45" fmla="*/ 248 h 249"/>
                          <a:gd name="T46" fmla="*/ 0 w 201"/>
                          <a:gd name="T47" fmla="*/ 202 h 249"/>
                          <a:gd name="T48" fmla="*/ 100 w 201"/>
                          <a:gd name="T49" fmla="*/ 209 h 249"/>
                          <a:gd name="T50" fmla="*/ 115 w 201"/>
                          <a:gd name="T51" fmla="*/ 163 h 249"/>
                          <a:gd name="T52" fmla="*/ 23 w 201"/>
                          <a:gd name="T53" fmla="*/ 163 h 249"/>
                          <a:gd name="T54" fmla="*/ 23 w 201"/>
                          <a:gd name="T55" fmla="*/ 147 h 249"/>
                          <a:gd name="T56" fmla="*/ 115 w 201"/>
                          <a:gd name="T57" fmla="*/ 147 h 249"/>
                          <a:gd name="T58" fmla="*/ 138 w 201"/>
                          <a:gd name="T59" fmla="*/ 54 h 249"/>
                          <a:gd name="T60" fmla="*/ 154 w 201"/>
                          <a:gd name="T61" fmla="*/ 4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1" h="249">
                            <a:moveTo>
                              <a:pt x="154" y="47"/>
                            </a:moveTo>
                            <a:lnTo>
                              <a:pt x="146" y="39"/>
                            </a:lnTo>
                            <a:lnTo>
                              <a:pt x="146" y="31"/>
                            </a:lnTo>
                            <a:lnTo>
                              <a:pt x="146" y="23"/>
                            </a:lnTo>
                            <a:lnTo>
                              <a:pt x="154" y="16"/>
                            </a:lnTo>
                            <a:lnTo>
                              <a:pt x="154" y="8"/>
                            </a:lnTo>
                            <a:lnTo>
                              <a:pt x="162" y="8"/>
                            </a:lnTo>
                            <a:lnTo>
                              <a:pt x="177" y="0"/>
                            </a:lnTo>
                            <a:lnTo>
                              <a:pt x="185" y="0"/>
                            </a:lnTo>
                            <a:lnTo>
                              <a:pt x="192" y="8"/>
                            </a:lnTo>
                            <a:lnTo>
                              <a:pt x="200" y="8"/>
                            </a:lnTo>
                            <a:lnTo>
                              <a:pt x="200" y="16"/>
                            </a:lnTo>
                            <a:lnTo>
                              <a:pt x="200" y="23"/>
                            </a:lnTo>
                            <a:lnTo>
                              <a:pt x="200" y="31"/>
                            </a:lnTo>
                            <a:lnTo>
                              <a:pt x="200" y="39"/>
                            </a:lnTo>
                            <a:lnTo>
                              <a:pt x="192" y="47"/>
                            </a:lnTo>
                            <a:lnTo>
                              <a:pt x="162" y="217"/>
                            </a:lnTo>
                            <a:lnTo>
                              <a:pt x="162" y="225"/>
                            </a:lnTo>
                            <a:lnTo>
                              <a:pt x="154" y="233"/>
                            </a:lnTo>
                            <a:lnTo>
                              <a:pt x="146" y="240"/>
                            </a:lnTo>
                            <a:lnTo>
                              <a:pt x="138" y="248"/>
                            </a:lnTo>
                            <a:lnTo>
                              <a:pt x="85" y="248"/>
                            </a:lnTo>
                            <a:lnTo>
                              <a:pt x="0" y="248"/>
                            </a:lnTo>
                            <a:lnTo>
                              <a:pt x="0" y="202"/>
                            </a:lnTo>
                            <a:lnTo>
                              <a:pt x="100" y="209"/>
                            </a:lnTo>
                            <a:lnTo>
                              <a:pt x="115" y="163"/>
                            </a:lnTo>
                            <a:lnTo>
                              <a:pt x="23" y="163"/>
                            </a:lnTo>
                            <a:lnTo>
                              <a:pt x="23" y="147"/>
                            </a:lnTo>
                            <a:lnTo>
                              <a:pt x="115" y="147"/>
                            </a:lnTo>
                            <a:lnTo>
                              <a:pt x="138" y="54"/>
                            </a:lnTo>
                            <a:lnTo>
                              <a:pt x="154" y="47"/>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71" name="Freeform 895">
                        <a:extLst>
                          <a:ext uri="{FF2B5EF4-FFF2-40B4-BE49-F238E27FC236}">
                            <a16:creationId xmlns:a16="http://schemas.microsoft.com/office/drawing/2014/main" id="{110C9622-10EF-6329-21D1-1CA2C86CDBB6}"/>
                          </a:ext>
                        </a:extLst>
                      </p:cNvPr>
                      <p:cNvSpPr>
                        <a:spLocks/>
                      </p:cNvSpPr>
                      <p:nvPr/>
                    </p:nvSpPr>
                    <p:spPr bwMode="auto">
                      <a:xfrm>
                        <a:off x="5267" y="1943"/>
                        <a:ext cx="201" cy="249"/>
                      </a:xfrm>
                      <a:custGeom>
                        <a:avLst/>
                        <a:gdLst>
                          <a:gd name="T0" fmla="*/ 154 w 201"/>
                          <a:gd name="T1" fmla="*/ 47 h 249"/>
                          <a:gd name="T2" fmla="*/ 146 w 201"/>
                          <a:gd name="T3" fmla="*/ 39 h 249"/>
                          <a:gd name="T4" fmla="*/ 146 w 201"/>
                          <a:gd name="T5" fmla="*/ 31 h 249"/>
                          <a:gd name="T6" fmla="*/ 146 w 201"/>
                          <a:gd name="T7" fmla="*/ 23 h 249"/>
                          <a:gd name="T8" fmla="*/ 154 w 201"/>
                          <a:gd name="T9" fmla="*/ 16 h 249"/>
                          <a:gd name="T10" fmla="*/ 154 w 201"/>
                          <a:gd name="T11" fmla="*/ 8 h 249"/>
                          <a:gd name="T12" fmla="*/ 162 w 201"/>
                          <a:gd name="T13" fmla="*/ 8 h 249"/>
                          <a:gd name="T14" fmla="*/ 177 w 201"/>
                          <a:gd name="T15" fmla="*/ 0 h 249"/>
                          <a:gd name="T16" fmla="*/ 185 w 201"/>
                          <a:gd name="T17" fmla="*/ 0 h 249"/>
                          <a:gd name="T18" fmla="*/ 192 w 201"/>
                          <a:gd name="T19" fmla="*/ 8 h 249"/>
                          <a:gd name="T20" fmla="*/ 200 w 201"/>
                          <a:gd name="T21" fmla="*/ 8 h 249"/>
                          <a:gd name="T22" fmla="*/ 200 w 201"/>
                          <a:gd name="T23" fmla="*/ 16 h 249"/>
                          <a:gd name="T24" fmla="*/ 200 w 201"/>
                          <a:gd name="T25" fmla="*/ 23 h 249"/>
                          <a:gd name="T26" fmla="*/ 200 w 201"/>
                          <a:gd name="T27" fmla="*/ 31 h 249"/>
                          <a:gd name="T28" fmla="*/ 200 w 201"/>
                          <a:gd name="T29" fmla="*/ 39 h 249"/>
                          <a:gd name="T30" fmla="*/ 192 w 201"/>
                          <a:gd name="T31" fmla="*/ 47 h 249"/>
                          <a:gd name="T32" fmla="*/ 162 w 201"/>
                          <a:gd name="T33" fmla="*/ 217 h 249"/>
                          <a:gd name="T34" fmla="*/ 162 w 201"/>
                          <a:gd name="T35" fmla="*/ 225 h 249"/>
                          <a:gd name="T36" fmla="*/ 154 w 201"/>
                          <a:gd name="T37" fmla="*/ 233 h 249"/>
                          <a:gd name="T38" fmla="*/ 146 w 201"/>
                          <a:gd name="T39" fmla="*/ 240 h 249"/>
                          <a:gd name="T40" fmla="*/ 138 w 201"/>
                          <a:gd name="T41" fmla="*/ 248 h 249"/>
                          <a:gd name="T42" fmla="*/ 85 w 201"/>
                          <a:gd name="T43" fmla="*/ 248 h 249"/>
                          <a:gd name="T44" fmla="*/ 0 w 201"/>
                          <a:gd name="T45" fmla="*/ 248 h 249"/>
                          <a:gd name="T46" fmla="*/ 0 w 201"/>
                          <a:gd name="T47" fmla="*/ 202 h 249"/>
                          <a:gd name="T48" fmla="*/ 100 w 201"/>
                          <a:gd name="T49" fmla="*/ 209 h 249"/>
                          <a:gd name="T50" fmla="*/ 115 w 201"/>
                          <a:gd name="T51" fmla="*/ 163 h 249"/>
                          <a:gd name="T52" fmla="*/ 23 w 201"/>
                          <a:gd name="T53" fmla="*/ 163 h 249"/>
                          <a:gd name="T54" fmla="*/ 23 w 201"/>
                          <a:gd name="T55" fmla="*/ 147 h 249"/>
                          <a:gd name="T56" fmla="*/ 115 w 201"/>
                          <a:gd name="T57" fmla="*/ 147 h 249"/>
                          <a:gd name="T58" fmla="*/ 138 w 201"/>
                          <a:gd name="T59" fmla="*/ 54 h 249"/>
                          <a:gd name="T60" fmla="*/ 154 w 201"/>
                          <a:gd name="T61" fmla="*/ 4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1" h="249">
                            <a:moveTo>
                              <a:pt x="154" y="47"/>
                            </a:moveTo>
                            <a:lnTo>
                              <a:pt x="146" y="39"/>
                            </a:lnTo>
                            <a:lnTo>
                              <a:pt x="146" y="31"/>
                            </a:lnTo>
                            <a:lnTo>
                              <a:pt x="146" y="23"/>
                            </a:lnTo>
                            <a:lnTo>
                              <a:pt x="154" y="16"/>
                            </a:lnTo>
                            <a:lnTo>
                              <a:pt x="154" y="8"/>
                            </a:lnTo>
                            <a:lnTo>
                              <a:pt x="162" y="8"/>
                            </a:lnTo>
                            <a:lnTo>
                              <a:pt x="177" y="0"/>
                            </a:lnTo>
                            <a:lnTo>
                              <a:pt x="185" y="0"/>
                            </a:lnTo>
                            <a:lnTo>
                              <a:pt x="192" y="8"/>
                            </a:lnTo>
                            <a:lnTo>
                              <a:pt x="200" y="8"/>
                            </a:lnTo>
                            <a:lnTo>
                              <a:pt x="200" y="16"/>
                            </a:lnTo>
                            <a:lnTo>
                              <a:pt x="200" y="23"/>
                            </a:lnTo>
                            <a:lnTo>
                              <a:pt x="200" y="31"/>
                            </a:lnTo>
                            <a:lnTo>
                              <a:pt x="200" y="39"/>
                            </a:lnTo>
                            <a:lnTo>
                              <a:pt x="192" y="47"/>
                            </a:lnTo>
                            <a:lnTo>
                              <a:pt x="162" y="217"/>
                            </a:lnTo>
                            <a:lnTo>
                              <a:pt x="162" y="225"/>
                            </a:lnTo>
                            <a:lnTo>
                              <a:pt x="154" y="233"/>
                            </a:lnTo>
                            <a:lnTo>
                              <a:pt x="146" y="240"/>
                            </a:lnTo>
                            <a:lnTo>
                              <a:pt x="138" y="248"/>
                            </a:lnTo>
                            <a:lnTo>
                              <a:pt x="85" y="248"/>
                            </a:lnTo>
                            <a:lnTo>
                              <a:pt x="0" y="248"/>
                            </a:lnTo>
                            <a:lnTo>
                              <a:pt x="0" y="202"/>
                            </a:lnTo>
                            <a:lnTo>
                              <a:pt x="100" y="209"/>
                            </a:lnTo>
                            <a:lnTo>
                              <a:pt x="115" y="163"/>
                            </a:lnTo>
                            <a:lnTo>
                              <a:pt x="23" y="163"/>
                            </a:lnTo>
                            <a:lnTo>
                              <a:pt x="23" y="147"/>
                            </a:lnTo>
                            <a:lnTo>
                              <a:pt x="115" y="147"/>
                            </a:lnTo>
                            <a:lnTo>
                              <a:pt x="138" y="54"/>
                            </a:lnTo>
                            <a:lnTo>
                              <a:pt x="154" y="47"/>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72" name="Freeform 896">
                        <a:extLst>
                          <a:ext uri="{FF2B5EF4-FFF2-40B4-BE49-F238E27FC236}">
                            <a16:creationId xmlns:a16="http://schemas.microsoft.com/office/drawing/2014/main" id="{D3B0DCF8-72AB-597E-5B9D-C693BDC20BBA}"/>
                          </a:ext>
                        </a:extLst>
                      </p:cNvPr>
                      <p:cNvSpPr>
                        <a:spLocks/>
                      </p:cNvSpPr>
                      <p:nvPr/>
                    </p:nvSpPr>
                    <p:spPr bwMode="auto">
                      <a:xfrm>
                        <a:off x="5267" y="1975"/>
                        <a:ext cx="185" cy="201"/>
                      </a:xfrm>
                      <a:custGeom>
                        <a:avLst/>
                        <a:gdLst>
                          <a:gd name="T0" fmla="*/ 0 w 185"/>
                          <a:gd name="T1" fmla="*/ 200 h 201"/>
                          <a:gd name="T2" fmla="*/ 0 w 185"/>
                          <a:gd name="T3" fmla="*/ 192 h 201"/>
                          <a:gd name="T4" fmla="*/ 123 w 185"/>
                          <a:gd name="T5" fmla="*/ 192 h 201"/>
                          <a:gd name="T6" fmla="*/ 130 w 185"/>
                          <a:gd name="T7" fmla="*/ 192 h 201"/>
                          <a:gd name="T8" fmla="*/ 138 w 185"/>
                          <a:gd name="T9" fmla="*/ 185 h 201"/>
                          <a:gd name="T10" fmla="*/ 138 w 185"/>
                          <a:gd name="T11" fmla="*/ 177 h 201"/>
                          <a:gd name="T12" fmla="*/ 146 w 185"/>
                          <a:gd name="T13" fmla="*/ 138 h 201"/>
                          <a:gd name="T14" fmla="*/ 23 w 185"/>
                          <a:gd name="T15" fmla="*/ 138 h 201"/>
                          <a:gd name="T16" fmla="*/ 31 w 185"/>
                          <a:gd name="T17" fmla="*/ 146 h 201"/>
                          <a:gd name="T18" fmla="*/ 31 w 185"/>
                          <a:gd name="T19" fmla="*/ 154 h 201"/>
                          <a:gd name="T20" fmla="*/ 38 w 185"/>
                          <a:gd name="T21" fmla="*/ 162 h 201"/>
                          <a:gd name="T22" fmla="*/ 46 w 185"/>
                          <a:gd name="T23" fmla="*/ 162 h 201"/>
                          <a:gd name="T24" fmla="*/ 54 w 185"/>
                          <a:gd name="T25" fmla="*/ 162 h 201"/>
                          <a:gd name="T26" fmla="*/ 69 w 185"/>
                          <a:gd name="T27" fmla="*/ 162 h 201"/>
                          <a:gd name="T28" fmla="*/ 69 w 185"/>
                          <a:gd name="T29" fmla="*/ 185 h 201"/>
                          <a:gd name="T30" fmla="*/ 54 w 185"/>
                          <a:gd name="T31" fmla="*/ 185 h 201"/>
                          <a:gd name="T32" fmla="*/ 54 w 185"/>
                          <a:gd name="T33" fmla="*/ 169 h 201"/>
                          <a:gd name="T34" fmla="*/ 46 w 185"/>
                          <a:gd name="T35" fmla="*/ 169 h 201"/>
                          <a:gd name="T36" fmla="*/ 38 w 185"/>
                          <a:gd name="T37" fmla="*/ 169 h 201"/>
                          <a:gd name="T38" fmla="*/ 31 w 185"/>
                          <a:gd name="T39" fmla="*/ 169 h 201"/>
                          <a:gd name="T40" fmla="*/ 23 w 185"/>
                          <a:gd name="T41" fmla="*/ 162 h 201"/>
                          <a:gd name="T42" fmla="*/ 15 w 185"/>
                          <a:gd name="T43" fmla="*/ 154 h 201"/>
                          <a:gd name="T44" fmla="*/ 15 w 185"/>
                          <a:gd name="T45" fmla="*/ 146 h 201"/>
                          <a:gd name="T46" fmla="*/ 15 w 185"/>
                          <a:gd name="T47" fmla="*/ 138 h 201"/>
                          <a:gd name="T48" fmla="*/ 8 w 185"/>
                          <a:gd name="T49" fmla="*/ 131 h 201"/>
                          <a:gd name="T50" fmla="*/ 8 w 185"/>
                          <a:gd name="T51" fmla="*/ 123 h 201"/>
                          <a:gd name="T52" fmla="*/ 15 w 185"/>
                          <a:gd name="T53" fmla="*/ 123 h 201"/>
                          <a:gd name="T54" fmla="*/ 15 w 185"/>
                          <a:gd name="T55" fmla="*/ 115 h 201"/>
                          <a:gd name="T56" fmla="*/ 115 w 185"/>
                          <a:gd name="T57" fmla="*/ 115 h 201"/>
                          <a:gd name="T58" fmla="*/ 115 w 185"/>
                          <a:gd name="T59" fmla="*/ 123 h 201"/>
                          <a:gd name="T60" fmla="*/ 23 w 185"/>
                          <a:gd name="T61" fmla="*/ 123 h 201"/>
                          <a:gd name="T62" fmla="*/ 23 w 185"/>
                          <a:gd name="T63" fmla="*/ 131 h 201"/>
                          <a:gd name="T64" fmla="*/ 153 w 185"/>
                          <a:gd name="T65" fmla="*/ 131 h 201"/>
                          <a:gd name="T66" fmla="*/ 176 w 185"/>
                          <a:gd name="T67" fmla="*/ 0 h 201"/>
                          <a:gd name="T68" fmla="*/ 184 w 185"/>
                          <a:gd name="T69" fmla="*/ 8 h 201"/>
                          <a:gd name="T70" fmla="*/ 146 w 185"/>
                          <a:gd name="T71" fmla="*/ 177 h 201"/>
                          <a:gd name="T72" fmla="*/ 146 w 185"/>
                          <a:gd name="T73" fmla="*/ 185 h 201"/>
                          <a:gd name="T74" fmla="*/ 138 w 185"/>
                          <a:gd name="T75" fmla="*/ 192 h 201"/>
                          <a:gd name="T76" fmla="*/ 130 w 185"/>
                          <a:gd name="T77" fmla="*/ 200 h 201"/>
                          <a:gd name="T78" fmla="*/ 0 w 185"/>
                          <a:gd name="T79"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 h="201">
                            <a:moveTo>
                              <a:pt x="0" y="200"/>
                            </a:moveTo>
                            <a:lnTo>
                              <a:pt x="0" y="192"/>
                            </a:lnTo>
                            <a:lnTo>
                              <a:pt x="123" y="192"/>
                            </a:lnTo>
                            <a:lnTo>
                              <a:pt x="130" y="192"/>
                            </a:lnTo>
                            <a:lnTo>
                              <a:pt x="138" y="185"/>
                            </a:lnTo>
                            <a:lnTo>
                              <a:pt x="138" y="177"/>
                            </a:lnTo>
                            <a:lnTo>
                              <a:pt x="146" y="138"/>
                            </a:lnTo>
                            <a:lnTo>
                              <a:pt x="23" y="138"/>
                            </a:lnTo>
                            <a:lnTo>
                              <a:pt x="31" y="146"/>
                            </a:lnTo>
                            <a:lnTo>
                              <a:pt x="31" y="154"/>
                            </a:lnTo>
                            <a:lnTo>
                              <a:pt x="38" y="162"/>
                            </a:lnTo>
                            <a:lnTo>
                              <a:pt x="46" y="162"/>
                            </a:lnTo>
                            <a:lnTo>
                              <a:pt x="54" y="162"/>
                            </a:lnTo>
                            <a:lnTo>
                              <a:pt x="69" y="162"/>
                            </a:lnTo>
                            <a:lnTo>
                              <a:pt x="69" y="185"/>
                            </a:lnTo>
                            <a:lnTo>
                              <a:pt x="54" y="185"/>
                            </a:lnTo>
                            <a:lnTo>
                              <a:pt x="54" y="169"/>
                            </a:lnTo>
                            <a:lnTo>
                              <a:pt x="46" y="169"/>
                            </a:lnTo>
                            <a:lnTo>
                              <a:pt x="38" y="169"/>
                            </a:lnTo>
                            <a:lnTo>
                              <a:pt x="31" y="169"/>
                            </a:lnTo>
                            <a:lnTo>
                              <a:pt x="23" y="162"/>
                            </a:lnTo>
                            <a:lnTo>
                              <a:pt x="15" y="154"/>
                            </a:lnTo>
                            <a:lnTo>
                              <a:pt x="15" y="146"/>
                            </a:lnTo>
                            <a:lnTo>
                              <a:pt x="15" y="138"/>
                            </a:lnTo>
                            <a:lnTo>
                              <a:pt x="8" y="131"/>
                            </a:lnTo>
                            <a:lnTo>
                              <a:pt x="8" y="123"/>
                            </a:lnTo>
                            <a:lnTo>
                              <a:pt x="15" y="123"/>
                            </a:lnTo>
                            <a:lnTo>
                              <a:pt x="15" y="115"/>
                            </a:lnTo>
                            <a:lnTo>
                              <a:pt x="115" y="115"/>
                            </a:lnTo>
                            <a:lnTo>
                              <a:pt x="115" y="123"/>
                            </a:lnTo>
                            <a:lnTo>
                              <a:pt x="23" y="123"/>
                            </a:lnTo>
                            <a:lnTo>
                              <a:pt x="23" y="131"/>
                            </a:lnTo>
                            <a:lnTo>
                              <a:pt x="153" y="131"/>
                            </a:lnTo>
                            <a:lnTo>
                              <a:pt x="176" y="0"/>
                            </a:lnTo>
                            <a:lnTo>
                              <a:pt x="184" y="8"/>
                            </a:lnTo>
                            <a:lnTo>
                              <a:pt x="146" y="177"/>
                            </a:lnTo>
                            <a:lnTo>
                              <a:pt x="146" y="185"/>
                            </a:lnTo>
                            <a:lnTo>
                              <a:pt x="138" y="192"/>
                            </a:lnTo>
                            <a:lnTo>
                              <a:pt x="130" y="200"/>
                            </a:lnTo>
                            <a:lnTo>
                              <a:pt x="0" y="20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73" name="Freeform 897">
                        <a:extLst>
                          <a:ext uri="{FF2B5EF4-FFF2-40B4-BE49-F238E27FC236}">
                            <a16:creationId xmlns:a16="http://schemas.microsoft.com/office/drawing/2014/main" id="{EA90C722-06E6-6237-B1C0-F64053CBE2EB}"/>
                          </a:ext>
                        </a:extLst>
                      </p:cNvPr>
                      <p:cNvSpPr>
                        <a:spLocks/>
                      </p:cNvSpPr>
                      <p:nvPr/>
                    </p:nvSpPr>
                    <p:spPr bwMode="auto">
                      <a:xfrm>
                        <a:off x="5267" y="1975"/>
                        <a:ext cx="185" cy="201"/>
                      </a:xfrm>
                      <a:custGeom>
                        <a:avLst/>
                        <a:gdLst>
                          <a:gd name="T0" fmla="*/ 0 w 185"/>
                          <a:gd name="T1" fmla="*/ 200 h 201"/>
                          <a:gd name="T2" fmla="*/ 0 w 185"/>
                          <a:gd name="T3" fmla="*/ 192 h 201"/>
                          <a:gd name="T4" fmla="*/ 123 w 185"/>
                          <a:gd name="T5" fmla="*/ 192 h 201"/>
                          <a:gd name="T6" fmla="*/ 130 w 185"/>
                          <a:gd name="T7" fmla="*/ 192 h 201"/>
                          <a:gd name="T8" fmla="*/ 138 w 185"/>
                          <a:gd name="T9" fmla="*/ 185 h 201"/>
                          <a:gd name="T10" fmla="*/ 138 w 185"/>
                          <a:gd name="T11" fmla="*/ 177 h 201"/>
                          <a:gd name="T12" fmla="*/ 146 w 185"/>
                          <a:gd name="T13" fmla="*/ 138 h 201"/>
                          <a:gd name="T14" fmla="*/ 23 w 185"/>
                          <a:gd name="T15" fmla="*/ 138 h 201"/>
                          <a:gd name="T16" fmla="*/ 31 w 185"/>
                          <a:gd name="T17" fmla="*/ 146 h 201"/>
                          <a:gd name="T18" fmla="*/ 31 w 185"/>
                          <a:gd name="T19" fmla="*/ 154 h 201"/>
                          <a:gd name="T20" fmla="*/ 38 w 185"/>
                          <a:gd name="T21" fmla="*/ 162 h 201"/>
                          <a:gd name="T22" fmla="*/ 46 w 185"/>
                          <a:gd name="T23" fmla="*/ 162 h 201"/>
                          <a:gd name="T24" fmla="*/ 54 w 185"/>
                          <a:gd name="T25" fmla="*/ 162 h 201"/>
                          <a:gd name="T26" fmla="*/ 69 w 185"/>
                          <a:gd name="T27" fmla="*/ 162 h 201"/>
                          <a:gd name="T28" fmla="*/ 69 w 185"/>
                          <a:gd name="T29" fmla="*/ 185 h 201"/>
                          <a:gd name="T30" fmla="*/ 54 w 185"/>
                          <a:gd name="T31" fmla="*/ 185 h 201"/>
                          <a:gd name="T32" fmla="*/ 54 w 185"/>
                          <a:gd name="T33" fmla="*/ 169 h 201"/>
                          <a:gd name="T34" fmla="*/ 46 w 185"/>
                          <a:gd name="T35" fmla="*/ 169 h 201"/>
                          <a:gd name="T36" fmla="*/ 38 w 185"/>
                          <a:gd name="T37" fmla="*/ 169 h 201"/>
                          <a:gd name="T38" fmla="*/ 31 w 185"/>
                          <a:gd name="T39" fmla="*/ 169 h 201"/>
                          <a:gd name="T40" fmla="*/ 23 w 185"/>
                          <a:gd name="T41" fmla="*/ 162 h 201"/>
                          <a:gd name="T42" fmla="*/ 15 w 185"/>
                          <a:gd name="T43" fmla="*/ 154 h 201"/>
                          <a:gd name="T44" fmla="*/ 15 w 185"/>
                          <a:gd name="T45" fmla="*/ 146 h 201"/>
                          <a:gd name="T46" fmla="*/ 15 w 185"/>
                          <a:gd name="T47" fmla="*/ 138 h 201"/>
                          <a:gd name="T48" fmla="*/ 8 w 185"/>
                          <a:gd name="T49" fmla="*/ 131 h 201"/>
                          <a:gd name="T50" fmla="*/ 8 w 185"/>
                          <a:gd name="T51" fmla="*/ 123 h 201"/>
                          <a:gd name="T52" fmla="*/ 15 w 185"/>
                          <a:gd name="T53" fmla="*/ 123 h 201"/>
                          <a:gd name="T54" fmla="*/ 15 w 185"/>
                          <a:gd name="T55" fmla="*/ 115 h 201"/>
                          <a:gd name="T56" fmla="*/ 115 w 185"/>
                          <a:gd name="T57" fmla="*/ 115 h 201"/>
                          <a:gd name="T58" fmla="*/ 115 w 185"/>
                          <a:gd name="T59" fmla="*/ 123 h 201"/>
                          <a:gd name="T60" fmla="*/ 23 w 185"/>
                          <a:gd name="T61" fmla="*/ 123 h 201"/>
                          <a:gd name="T62" fmla="*/ 23 w 185"/>
                          <a:gd name="T63" fmla="*/ 131 h 201"/>
                          <a:gd name="T64" fmla="*/ 153 w 185"/>
                          <a:gd name="T65" fmla="*/ 131 h 201"/>
                          <a:gd name="T66" fmla="*/ 176 w 185"/>
                          <a:gd name="T67" fmla="*/ 0 h 201"/>
                          <a:gd name="T68" fmla="*/ 184 w 185"/>
                          <a:gd name="T69" fmla="*/ 8 h 201"/>
                          <a:gd name="T70" fmla="*/ 146 w 185"/>
                          <a:gd name="T71" fmla="*/ 177 h 201"/>
                          <a:gd name="T72" fmla="*/ 146 w 185"/>
                          <a:gd name="T73" fmla="*/ 185 h 201"/>
                          <a:gd name="T74" fmla="*/ 138 w 185"/>
                          <a:gd name="T75" fmla="*/ 192 h 201"/>
                          <a:gd name="T76" fmla="*/ 130 w 185"/>
                          <a:gd name="T77" fmla="*/ 200 h 201"/>
                          <a:gd name="T78" fmla="*/ 0 w 185"/>
                          <a:gd name="T79"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 h="201">
                            <a:moveTo>
                              <a:pt x="0" y="200"/>
                            </a:moveTo>
                            <a:lnTo>
                              <a:pt x="0" y="192"/>
                            </a:lnTo>
                            <a:lnTo>
                              <a:pt x="123" y="192"/>
                            </a:lnTo>
                            <a:lnTo>
                              <a:pt x="130" y="192"/>
                            </a:lnTo>
                            <a:lnTo>
                              <a:pt x="138" y="185"/>
                            </a:lnTo>
                            <a:lnTo>
                              <a:pt x="138" y="177"/>
                            </a:lnTo>
                            <a:lnTo>
                              <a:pt x="146" y="138"/>
                            </a:lnTo>
                            <a:lnTo>
                              <a:pt x="23" y="138"/>
                            </a:lnTo>
                            <a:lnTo>
                              <a:pt x="31" y="146"/>
                            </a:lnTo>
                            <a:lnTo>
                              <a:pt x="31" y="154"/>
                            </a:lnTo>
                            <a:lnTo>
                              <a:pt x="38" y="162"/>
                            </a:lnTo>
                            <a:lnTo>
                              <a:pt x="46" y="162"/>
                            </a:lnTo>
                            <a:lnTo>
                              <a:pt x="54" y="162"/>
                            </a:lnTo>
                            <a:lnTo>
                              <a:pt x="69" y="162"/>
                            </a:lnTo>
                            <a:lnTo>
                              <a:pt x="69" y="185"/>
                            </a:lnTo>
                            <a:lnTo>
                              <a:pt x="54" y="185"/>
                            </a:lnTo>
                            <a:lnTo>
                              <a:pt x="54" y="169"/>
                            </a:lnTo>
                            <a:lnTo>
                              <a:pt x="46" y="169"/>
                            </a:lnTo>
                            <a:lnTo>
                              <a:pt x="38" y="169"/>
                            </a:lnTo>
                            <a:lnTo>
                              <a:pt x="31" y="169"/>
                            </a:lnTo>
                            <a:lnTo>
                              <a:pt x="23" y="162"/>
                            </a:lnTo>
                            <a:lnTo>
                              <a:pt x="15" y="154"/>
                            </a:lnTo>
                            <a:lnTo>
                              <a:pt x="15" y="146"/>
                            </a:lnTo>
                            <a:lnTo>
                              <a:pt x="15" y="138"/>
                            </a:lnTo>
                            <a:lnTo>
                              <a:pt x="8" y="131"/>
                            </a:lnTo>
                            <a:lnTo>
                              <a:pt x="8" y="123"/>
                            </a:lnTo>
                            <a:lnTo>
                              <a:pt x="15" y="123"/>
                            </a:lnTo>
                            <a:lnTo>
                              <a:pt x="15" y="115"/>
                            </a:lnTo>
                            <a:lnTo>
                              <a:pt x="115" y="115"/>
                            </a:lnTo>
                            <a:lnTo>
                              <a:pt x="115" y="123"/>
                            </a:lnTo>
                            <a:lnTo>
                              <a:pt x="23" y="123"/>
                            </a:lnTo>
                            <a:lnTo>
                              <a:pt x="23" y="131"/>
                            </a:lnTo>
                            <a:lnTo>
                              <a:pt x="153" y="131"/>
                            </a:lnTo>
                            <a:lnTo>
                              <a:pt x="176" y="0"/>
                            </a:lnTo>
                            <a:lnTo>
                              <a:pt x="184" y="8"/>
                            </a:lnTo>
                            <a:lnTo>
                              <a:pt x="146" y="177"/>
                            </a:lnTo>
                            <a:lnTo>
                              <a:pt x="146" y="185"/>
                            </a:lnTo>
                            <a:lnTo>
                              <a:pt x="138" y="192"/>
                            </a:lnTo>
                            <a:lnTo>
                              <a:pt x="130" y="200"/>
                            </a:lnTo>
                            <a:lnTo>
                              <a:pt x="0" y="20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6674" name="Oval 898">
                      <a:extLst>
                        <a:ext uri="{FF2B5EF4-FFF2-40B4-BE49-F238E27FC236}">
                          <a16:creationId xmlns:a16="http://schemas.microsoft.com/office/drawing/2014/main" id="{994BD17C-3166-03BE-3BF6-0E58221A5182}"/>
                        </a:ext>
                      </a:extLst>
                    </p:cNvPr>
                    <p:cNvSpPr>
                      <a:spLocks noChangeArrowheads="1"/>
                    </p:cNvSpPr>
                    <p:nvPr/>
                  </p:nvSpPr>
                  <p:spPr bwMode="auto">
                    <a:xfrm>
                      <a:off x="5451" y="1967"/>
                      <a:ext cx="16" cy="16"/>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76675" name="Group 899">
                  <a:extLst>
                    <a:ext uri="{FF2B5EF4-FFF2-40B4-BE49-F238E27FC236}">
                      <a16:creationId xmlns:a16="http://schemas.microsoft.com/office/drawing/2014/main" id="{CD9BF71C-DF9E-1FB4-7931-2CD2D750FADD}"/>
                    </a:ext>
                  </a:extLst>
                </p:cNvPr>
                <p:cNvGrpSpPr>
                  <a:grpSpLocks/>
                </p:cNvGrpSpPr>
                <p:nvPr/>
              </p:nvGrpSpPr>
              <p:grpSpPr bwMode="auto">
                <a:xfrm>
                  <a:off x="4971" y="2055"/>
                  <a:ext cx="337" cy="241"/>
                  <a:chOff x="4971" y="2055"/>
                  <a:chExt cx="337" cy="241"/>
                </a:xfrm>
              </p:grpSpPr>
              <p:sp>
                <p:nvSpPr>
                  <p:cNvPr id="76676" name="Freeform 900">
                    <a:extLst>
                      <a:ext uri="{FF2B5EF4-FFF2-40B4-BE49-F238E27FC236}">
                        <a16:creationId xmlns:a16="http://schemas.microsoft.com/office/drawing/2014/main" id="{0D270BE2-0A1E-29A2-7530-404FF566036A}"/>
                      </a:ext>
                    </a:extLst>
                  </p:cNvPr>
                  <p:cNvSpPr>
                    <a:spLocks/>
                  </p:cNvSpPr>
                  <p:nvPr/>
                </p:nvSpPr>
                <p:spPr bwMode="auto">
                  <a:xfrm>
                    <a:off x="4979" y="2055"/>
                    <a:ext cx="105" cy="17"/>
                  </a:xfrm>
                  <a:custGeom>
                    <a:avLst/>
                    <a:gdLst>
                      <a:gd name="T0" fmla="*/ 22 w 105"/>
                      <a:gd name="T1" fmla="*/ 0 h 17"/>
                      <a:gd name="T2" fmla="*/ 97 w 105"/>
                      <a:gd name="T3" fmla="*/ 0 h 17"/>
                      <a:gd name="T4" fmla="*/ 104 w 105"/>
                      <a:gd name="T5" fmla="*/ 16 h 17"/>
                      <a:gd name="T6" fmla="*/ 7 w 105"/>
                      <a:gd name="T7" fmla="*/ 16 h 17"/>
                      <a:gd name="T8" fmla="*/ 0 w 105"/>
                      <a:gd name="T9" fmla="*/ 16 h 17"/>
                      <a:gd name="T10" fmla="*/ 0 w 105"/>
                      <a:gd name="T11" fmla="*/ 8 h 17"/>
                      <a:gd name="T12" fmla="*/ 30 w 105"/>
                      <a:gd name="T13" fmla="*/ 8 h 17"/>
                      <a:gd name="T14" fmla="*/ 22 w 105"/>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7">
                        <a:moveTo>
                          <a:pt x="22" y="0"/>
                        </a:moveTo>
                        <a:lnTo>
                          <a:pt x="97" y="0"/>
                        </a:lnTo>
                        <a:lnTo>
                          <a:pt x="104" y="16"/>
                        </a:lnTo>
                        <a:lnTo>
                          <a:pt x="7" y="16"/>
                        </a:lnTo>
                        <a:lnTo>
                          <a:pt x="0" y="16"/>
                        </a:lnTo>
                        <a:lnTo>
                          <a:pt x="0" y="8"/>
                        </a:lnTo>
                        <a:lnTo>
                          <a:pt x="30" y="8"/>
                        </a:lnTo>
                        <a:lnTo>
                          <a:pt x="22" y="0"/>
                        </a:lnTo>
                      </a:path>
                    </a:pathLst>
                  </a:custGeom>
                  <a:solidFill>
                    <a:srgbClr val="BF7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77" name="Freeform 901">
                    <a:extLst>
                      <a:ext uri="{FF2B5EF4-FFF2-40B4-BE49-F238E27FC236}">
                        <a16:creationId xmlns:a16="http://schemas.microsoft.com/office/drawing/2014/main" id="{4597CEDA-5957-C27A-60DF-CEA273C0DF97}"/>
                      </a:ext>
                    </a:extLst>
                  </p:cNvPr>
                  <p:cNvSpPr>
                    <a:spLocks/>
                  </p:cNvSpPr>
                  <p:nvPr/>
                </p:nvSpPr>
                <p:spPr bwMode="auto">
                  <a:xfrm>
                    <a:off x="4979" y="2055"/>
                    <a:ext cx="105" cy="17"/>
                  </a:xfrm>
                  <a:custGeom>
                    <a:avLst/>
                    <a:gdLst>
                      <a:gd name="T0" fmla="*/ 22 w 105"/>
                      <a:gd name="T1" fmla="*/ 0 h 17"/>
                      <a:gd name="T2" fmla="*/ 97 w 105"/>
                      <a:gd name="T3" fmla="*/ 0 h 17"/>
                      <a:gd name="T4" fmla="*/ 104 w 105"/>
                      <a:gd name="T5" fmla="*/ 16 h 17"/>
                      <a:gd name="T6" fmla="*/ 7 w 105"/>
                      <a:gd name="T7" fmla="*/ 16 h 17"/>
                      <a:gd name="T8" fmla="*/ 0 w 105"/>
                      <a:gd name="T9" fmla="*/ 16 h 17"/>
                      <a:gd name="T10" fmla="*/ 0 w 105"/>
                      <a:gd name="T11" fmla="*/ 8 h 17"/>
                      <a:gd name="T12" fmla="*/ 30 w 105"/>
                      <a:gd name="T13" fmla="*/ 8 h 17"/>
                      <a:gd name="T14" fmla="*/ 22 w 105"/>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7">
                        <a:moveTo>
                          <a:pt x="22" y="0"/>
                        </a:moveTo>
                        <a:lnTo>
                          <a:pt x="97" y="0"/>
                        </a:lnTo>
                        <a:lnTo>
                          <a:pt x="104" y="16"/>
                        </a:lnTo>
                        <a:lnTo>
                          <a:pt x="7" y="16"/>
                        </a:lnTo>
                        <a:lnTo>
                          <a:pt x="0" y="16"/>
                        </a:lnTo>
                        <a:lnTo>
                          <a:pt x="0" y="8"/>
                        </a:lnTo>
                        <a:lnTo>
                          <a:pt x="30" y="8"/>
                        </a:lnTo>
                        <a:lnTo>
                          <a:pt x="22" y="0"/>
                        </a:lnTo>
                      </a:path>
                    </a:pathLst>
                  </a:custGeom>
                  <a:solidFill>
                    <a:srgbClr val="BF7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678" name="Group 902">
                    <a:extLst>
                      <a:ext uri="{FF2B5EF4-FFF2-40B4-BE49-F238E27FC236}">
                        <a16:creationId xmlns:a16="http://schemas.microsoft.com/office/drawing/2014/main" id="{63129000-4BB2-456A-F208-90FB19077582}"/>
                      </a:ext>
                    </a:extLst>
                  </p:cNvPr>
                  <p:cNvGrpSpPr>
                    <a:grpSpLocks/>
                  </p:cNvGrpSpPr>
                  <p:nvPr/>
                </p:nvGrpSpPr>
                <p:grpSpPr bwMode="auto">
                  <a:xfrm>
                    <a:off x="5131" y="2055"/>
                    <a:ext cx="89" cy="17"/>
                    <a:chOff x="5131" y="2055"/>
                    <a:chExt cx="89" cy="17"/>
                  </a:xfrm>
                </p:grpSpPr>
                <p:sp>
                  <p:nvSpPr>
                    <p:cNvPr id="76679" name="Freeform 903">
                      <a:extLst>
                        <a:ext uri="{FF2B5EF4-FFF2-40B4-BE49-F238E27FC236}">
                          <a16:creationId xmlns:a16="http://schemas.microsoft.com/office/drawing/2014/main" id="{1E0579FF-879C-F668-500A-C40D28F05AA6}"/>
                        </a:ext>
                      </a:extLst>
                    </p:cNvPr>
                    <p:cNvSpPr>
                      <a:spLocks/>
                    </p:cNvSpPr>
                    <p:nvPr/>
                  </p:nvSpPr>
                  <p:spPr bwMode="auto">
                    <a:xfrm>
                      <a:off x="5147" y="2055"/>
                      <a:ext cx="17" cy="17"/>
                    </a:xfrm>
                    <a:custGeom>
                      <a:avLst/>
                      <a:gdLst>
                        <a:gd name="T0" fmla="*/ 0 w 17"/>
                        <a:gd name="T1" fmla="*/ 8 h 17"/>
                        <a:gd name="T2" fmla="*/ 0 w 17"/>
                        <a:gd name="T3" fmla="*/ 0 h 17"/>
                        <a:gd name="T4" fmla="*/ 16 w 17"/>
                        <a:gd name="T5" fmla="*/ 8 h 17"/>
                        <a:gd name="T6" fmla="*/ 16 w 17"/>
                        <a:gd name="T7" fmla="*/ 16 h 17"/>
                        <a:gd name="T8" fmla="*/ 0 w 17"/>
                        <a:gd name="T9" fmla="*/ 8 h 17"/>
                      </a:gdLst>
                      <a:ahLst/>
                      <a:cxnLst>
                        <a:cxn ang="0">
                          <a:pos x="T0" y="T1"/>
                        </a:cxn>
                        <a:cxn ang="0">
                          <a:pos x="T2" y="T3"/>
                        </a:cxn>
                        <a:cxn ang="0">
                          <a:pos x="T4" y="T5"/>
                        </a:cxn>
                        <a:cxn ang="0">
                          <a:pos x="T6" y="T7"/>
                        </a:cxn>
                        <a:cxn ang="0">
                          <a:pos x="T8" y="T9"/>
                        </a:cxn>
                      </a:cxnLst>
                      <a:rect l="0" t="0" r="r" b="b"/>
                      <a:pathLst>
                        <a:path w="17" h="17">
                          <a:moveTo>
                            <a:pt x="0" y="8"/>
                          </a:moveTo>
                          <a:lnTo>
                            <a:pt x="0" y="0"/>
                          </a:lnTo>
                          <a:lnTo>
                            <a:pt x="16" y="8"/>
                          </a:lnTo>
                          <a:lnTo>
                            <a:pt x="16" y="16"/>
                          </a:lnTo>
                          <a:lnTo>
                            <a:pt x="0" y="8"/>
                          </a:lnTo>
                        </a:path>
                      </a:pathLst>
                    </a:custGeom>
                    <a:solidFill>
                      <a:srgbClr val="9F9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80" name="Freeform 904">
                      <a:extLst>
                        <a:ext uri="{FF2B5EF4-FFF2-40B4-BE49-F238E27FC236}">
                          <a16:creationId xmlns:a16="http://schemas.microsoft.com/office/drawing/2014/main" id="{777132E8-4A37-1137-5971-3D040619EFDD}"/>
                        </a:ext>
                      </a:extLst>
                    </p:cNvPr>
                    <p:cNvSpPr>
                      <a:spLocks/>
                    </p:cNvSpPr>
                    <p:nvPr/>
                  </p:nvSpPr>
                  <p:spPr bwMode="auto">
                    <a:xfrm>
                      <a:off x="5147" y="2055"/>
                      <a:ext cx="17" cy="17"/>
                    </a:xfrm>
                    <a:custGeom>
                      <a:avLst/>
                      <a:gdLst>
                        <a:gd name="T0" fmla="*/ 0 w 17"/>
                        <a:gd name="T1" fmla="*/ 8 h 17"/>
                        <a:gd name="T2" fmla="*/ 0 w 17"/>
                        <a:gd name="T3" fmla="*/ 0 h 17"/>
                        <a:gd name="T4" fmla="*/ 16 w 17"/>
                        <a:gd name="T5" fmla="*/ 8 h 17"/>
                        <a:gd name="T6" fmla="*/ 16 w 17"/>
                        <a:gd name="T7" fmla="*/ 16 h 17"/>
                        <a:gd name="T8" fmla="*/ 0 w 17"/>
                        <a:gd name="T9" fmla="*/ 8 h 17"/>
                      </a:gdLst>
                      <a:ahLst/>
                      <a:cxnLst>
                        <a:cxn ang="0">
                          <a:pos x="T0" y="T1"/>
                        </a:cxn>
                        <a:cxn ang="0">
                          <a:pos x="T2" y="T3"/>
                        </a:cxn>
                        <a:cxn ang="0">
                          <a:pos x="T4" y="T5"/>
                        </a:cxn>
                        <a:cxn ang="0">
                          <a:pos x="T6" y="T7"/>
                        </a:cxn>
                        <a:cxn ang="0">
                          <a:pos x="T8" y="T9"/>
                        </a:cxn>
                      </a:cxnLst>
                      <a:rect l="0" t="0" r="r" b="b"/>
                      <a:pathLst>
                        <a:path w="17" h="17">
                          <a:moveTo>
                            <a:pt x="0" y="8"/>
                          </a:moveTo>
                          <a:lnTo>
                            <a:pt x="0" y="0"/>
                          </a:lnTo>
                          <a:lnTo>
                            <a:pt x="16" y="8"/>
                          </a:lnTo>
                          <a:lnTo>
                            <a:pt x="16" y="16"/>
                          </a:lnTo>
                          <a:lnTo>
                            <a:pt x="0" y="8"/>
                          </a:lnTo>
                        </a:path>
                      </a:pathLst>
                    </a:custGeom>
                    <a:solidFill>
                      <a:srgbClr val="9F9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81" name="Freeform 905">
                      <a:extLst>
                        <a:ext uri="{FF2B5EF4-FFF2-40B4-BE49-F238E27FC236}">
                          <a16:creationId xmlns:a16="http://schemas.microsoft.com/office/drawing/2014/main" id="{53329A6F-5E36-70BE-976B-B4FA76D140AF}"/>
                        </a:ext>
                      </a:extLst>
                    </p:cNvPr>
                    <p:cNvSpPr>
                      <a:spLocks/>
                    </p:cNvSpPr>
                    <p:nvPr/>
                  </p:nvSpPr>
                  <p:spPr bwMode="auto">
                    <a:xfrm>
                      <a:off x="5155" y="2055"/>
                      <a:ext cx="17" cy="17"/>
                    </a:xfrm>
                    <a:custGeom>
                      <a:avLst/>
                      <a:gdLst>
                        <a:gd name="T0" fmla="*/ 0 w 17"/>
                        <a:gd name="T1" fmla="*/ 16 h 17"/>
                        <a:gd name="T2" fmla="*/ 0 w 17"/>
                        <a:gd name="T3" fmla="*/ 0 h 17"/>
                        <a:gd name="T4" fmla="*/ 11 w 17"/>
                        <a:gd name="T5" fmla="*/ 8 h 17"/>
                        <a:gd name="T6" fmla="*/ 16 w 17"/>
                        <a:gd name="T7" fmla="*/ 16 h 17"/>
                        <a:gd name="T8" fmla="*/ 0 w 17"/>
                        <a:gd name="T9" fmla="*/ 16 h 17"/>
                      </a:gdLst>
                      <a:ahLst/>
                      <a:cxnLst>
                        <a:cxn ang="0">
                          <a:pos x="T0" y="T1"/>
                        </a:cxn>
                        <a:cxn ang="0">
                          <a:pos x="T2" y="T3"/>
                        </a:cxn>
                        <a:cxn ang="0">
                          <a:pos x="T4" y="T5"/>
                        </a:cxn>
                        <a:cxn ang="0">
                          <a:pos x="T6" y="T7"/>
                        </a:cxn>
                        <a:cxn ang="0">
                          <a:pos x="T8" y="T9"/>
                        </a:cxn>
                      </a:cxnLst>
                      <a:rect l="0" t="0" r="r" b="b"/>
                      <a:pathLst>
                        <a:path w="17" h="17">
                          <a:moveTo>
                            <a:pt x="0" y="16"/>
                          </a:moveTo>
                          <a:lnTo>
                            <a:pt x="0" y="0"/>
                          </a:lnTo>
                          <a:lnTo>
                            <a:pt x="11" y="8"/>
                          </a:lnTo>
                          <a:lnTo>
                            <a:pt x="16" y="16"/>
                          </a:lnTo>
                          <a:lnTo>
                            <a:pt x="0" y="16"/>
                          </a:lnTo>
                        </a:path>
                      </a:pathLst>
                    </a:custGeom>
                    <a:solidFill>
                      <a:srgbClr val="BFBFD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82" name="Freeform 906">
                      <a:extLst>
                        <a:ext uri="{FF2B5EF4-FFF2-40B4-BE49-F238E27FC236}">
                          <a16:creationId xmlns:a16="http://schemas.microsoft.com/office/drawing/2014/main" id="{2C44F15F-2DA1-6A23-5934-39DAC061CA36}"/>
                        </a:ext>
                      </a:extLst>
                    </p:cNvPr>
                    <p:cNvSpPr>
                      <a:spLocks/>
                    </p:cNvSpPr>
                    <p:nvPr/>
                  </p:nvSpPr>
                  <p:spPr bwMode="auto">
                    <a:xfrm>
                      <a:off x="5155" y="2055"/>
                      <a:ext cx="17" cy="17"/>
                    </a:xfrm>
                    <a:custGeom>
                      <a:avLst/>
                      <a:gdLst>
                        <a:gd name="T0" fmla="*/ 0 w 17"/>
                        <a:gd name="T1" fmla="*/ 16 h 17"/>
                        <a:gd name="T2" fmla="*/ 0 w 17"/>
                        <a:gd name="T3" fmla="*/ 0 h 17"/>
                        <a:gd name="T4" fmla="*/ 11 w 17"/>
                        <a:gd name="T5" fmla="*/ 8 h 17"/>
                        <a:gd name="T6" fmla="*/ 16 w 17"/>
                        <a:gd name="T7" fmla="*/ 16 h 17"/>
                        <a:gd name="T8" fmla="*/ 0 w 17"/>
                        <a:gd name="T9" fmla="*/ 16 h 17"/>
                      </a:gdLst>
                      <a:ahLst/>
                      <a:cxnLst>
                        <a:cxn ang="0">
                          <a:pos x="T0" y="T1"/>
                        </a:cxn>
                        <a:cxn ang="0">
                          <a:pos x="T2" y="T3"/>
                        </a:cxn>
                        <a:cxn ang="0">
                          <a:pos x="T4" y="T5"/>
                        </a:cxn>
                        <a:cxn ang="0">
                          <a:pos x="T6" y="T7"/>
                        </a:cxn>
                        <a:cxn ang="0">
                          <a:pos x="T8" y="T9"/>
                        </a:cxn>
                      </a:cxnLst>
                      <a:rect l="0" t="0" r="r" b="b"/>
                      <a:pathLst>
                        <a:path w="17" h="17">
                          <a:moveTo>
                            <a:pt x="0" y="16"/>
                          </a:moveTo>
                          <a:lnTo>
                            <a:pt x="0" y="0"/>
                          </a:lnTo>
                          <a:lnTo>
                            <a:pt x="11" y="8"/>
                          </a:lnTo>
                          <a:lnTo>
                            <a:pt x="16" y="16"/>
                          </a:lnTo>
                          <a:lnTo>
                            <a:pt x="0" y="16"/>
                          </a:lnTo>
                        </a:path>
                      </a:pathLst>
                    </a:custGeom>
                    <a:solidFill>
                      <a:srgbClr val="BFBFD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83" name="Freeform 907">
                      <a:extLst>
                        <a:ext uri="{FF2B5EF4-FFF2-40B4-BE49-F238E27FC236}">
                          <a16:creationId xmlns:a16="http://schemas.microsoft.com/office/drawing/2014/main" id="{BF7D280A-8831-CD5C-329E-3A1D88E9C6ED}"/>
                        </a:ext>
                      </a:extLst>
                    </p:cNvPr>
                    <p:cNvSpPr>
                      <a:spLocks/>
                    </p:cNvSpPr>
                    <p:nvPr/>
                  </p:nvSpPr>
                  <p:spPr bwMode="auto">
                    <a:xfrm>
                      <a:off x="5171" y="2063"/>
                      <a:ext cx="25" cy="1"/>
                    </a:xfrm>
                    <a:custGeom>
                      <a:avLst/>
                      <a:gdLst>
                        <a:gd name="T0" fmla="*/ 0 w 25"/>
                        <a:gd name="T1" fmla="*/ 0 h 1"/>
                        <a:gd name="T2" fmla="*/ 6 w 25"/>
                        <a:gd name="T3" fmla="*/ 0 h 1"/>
                        <a:gd name="T4" fmla="*/ 24 w 25"/>
                        <a:gd name="T5" fmla="*/ 0 h 1"/>
                        <a:gd name="T6" fmla="*/ 12 w 25"/>
                        <a:gd name="T7" fmla="*/ 0 h 1"/>
                        <a:gd name="T8" fmla="*/ 0 w 25"/>
                        <a:gd name="T9" fmla="*/ 0 h 1"/>
                      </a:gdLst>
                      <a:ahLst/>
                      <a:cxnLst>
                        <a:cxn ang="0">
                          <a:pos x="T0" y="T1"/>
                        </a:cxn>
                        <a:cxn ang="0">
                          <a:pos x="T2" y="T3"/>
                        </a:cxn>
                        <a:cxn ang="0">
                          <a:pos x="T4" y="T5"/>
                        </a:cxn>
                        <a:cxn ang="0">
                          <a:pos x="T6" y="T7"/>
                        </a:cxn>
                        <a:cxn ang="0">
                          <a:pos x="T8" y="T9"/>
                        </a:cxn>
                      </a:cxnLst>
                      <a:rect l="0" t="0" r="r" b="b"/>
                      <a:pathLst>
                        <a:path w="25" h="1">
                          <a:moveTo>
                            <a:pt x="0" y="0"/>
                          </a:moveTo>
                          <a:lnTo>
                            <a:pt x="6" y="0"/>
                          </a:lnTo>
                          <a:lnTo>
                            <a:pt x="24" y="0"/>
                          </a:lnTo>
                          <a:lnTo>
                            <a:pt x="12" y="0"/>
                          </a:lnTo>
                          <a:lnTo>
                            <a:pt x="0" y="0"/>
                          </a:lnTo>
                        </a:path>
                      </a:pathLst>
                    </a:custGeom>
                    <a:solidFill>
                      <a:srgbClr val="DFD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84" name="Freeform 908">
                      <a:extLst>
                        <a:ext uri="{FF2B5EF4-FFF2-40B4-BE49-F238E27FC236}">
                          <a16:creationId xmlns:a16="http://schemas.microsoft.com/office/drawing/2014/main" id="{4E914F99-B5D6-598F-700C-65E629FA4B0D}"/>
                        </a:ext>
                      </a:extLst>
                    </p:cNvPr>
                    <p:cNvSpPr>
                      <a:spLocks/>
                    </p:cNvSpPr>
                    <p:nvPr/>
                  </p:nvSpPr>
                  <p:spPr bwMode="auto">
                    <a:xfrm>
                      <a:off x="5171" y="2063"/>
                      <a:ext cx="25" cy="1"/>
                    </a:xfrm>
                    <a:custGeom>
                      <a:avLst/>
                      <a:gdLst>
                        <a:gd name="T0" fmla="*/ 0 w 25"/>
                        <a:gd name="T1" fmla="*/ 0 h 1"/>
                        <a:gd name="T2" fmla="*/ 6 w 25"/>
                        <a:gd name="T3" fmla="*/ 0 h 1"/>
                        <a:gd name="T4" fmla="*/ 24 w 25"/>
                        <a:gd name="T5" fmla="*/ 0 h 1"/>
                        <a:gd name="T6" fmla="*/ 12 w 25"/>
                        <a:gd name="T7" fmla="*/ 0 h 1"/>
                        <a:gd name="T8" fmla="*/ 0 w 25"/>
                        <a:gd name="T9" fmla="*/ 0 h 1"/>
                      </a:gdLst>
                      <a:ahLst/>
                      <a:cxnLst>
                        <a:cxn ang="0">
                          <a:pos x="T0" y="T1"/>
                        </a:cxn>
                        <a:cxn ang="0">
                          <a:pos x="T2" y="T3"/>
                        </a:cxn>
                        <a:cxn ang="0">
                          <a:pos x="T4" y="T5"/>
                        </a:cxn>
                        <a:cxn ang="0">
                          <a:pos x="T6" y="T7"/>
                        </a:cxn>
                        <a:cxn ang="0">
                          <a:pos x="T8" y="T9"/>
                        </a:cxn>
                      </a:cxnLst>
                      <a:rect l="0" t="0" r="r" b="b"/>
                      <a:pathLst>
                        <a:path w="25" h="1">
                          <a:moveTo>
                            <a:pt x="0" y="0"/>
                          </a:moveTo>
                          <a:lnTo>
                            <a:pt x="6" y="0"/>
                          </a:lnTo>
                          <a:lnTo>
                            <a:pt x="24" y="0"/>
                          </a:lnTo>
                          <a:lnTo>
                            <a:pt x="12" y="0"/>
                          </a:lnTo>
                          <a:lnTo>
                            <a:pt x="0" y="0"/>
                          </a:lnTo>
                        </a:path>
                      </a:pathLst>
                    </a:custGeom>
                    <a:solidFill>
                      <a:srgbClr val="DFD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85" name="Freeform 909">
                      <a:extLst>
                        <a:ext uri="{FF2B5EF4-FFF2-40B4-BE49-F238E27FC236}">
                          <a16:creationId xmlns:a16="http://schemas.microsoft.com/office/drawing/2014/main" id="{59954B27-EEB5-B190-A1F7-F5CC78E898D9}"/>
                        </a:ext>
                      </a:extLst>
                    </p:cNvPr>
                    <p:cNvSpPr>
                      <a:spLocks/>
                    </p:cNvSpPr>
                    <p:nvPr/>
                  </p:nvSpPr>
                  <p:spPr bwMode="auto">
                    <a:xfrm>
                      <a:off x="5131" y="2055"/>
                      <a:ext cx="89" cy="17"/>
                    </a:xfrm>
                    <a:custGeom>
                      <a:avLst/>
                      <a:gdLst>
                        <a:gd name="T0" fmla="*/ 15 w 89"/>
                        <a:gd name="T1" fmla="*/ 16 h 17"/>
                        <a:gd name="T2" fmla="*/ 0 w 89"/>
                        <a:gd name="T3" fmla="*/ 5 h 17"/>
                        <a:gd name="T4" fmla="*/ 0 w 89"/>
                        <a:gd name="T5" fmla="*/ 0 h 17"/>
                        <a:gd name="T6" fmla="*/ 0 w 89"/>
                        <a:gd name="T7" fmla="*/ 5 h 17"/>
                        <a:gd name="T8" fmla="*/ 7 w 89"/>
                        <a:gd name="T9" fmla="*/ 0 h 17"/>
                        <a:gd name="T10" fmla="*/ 37 w 89"/>
                        <a:gd name="T11" fmla="*/ 11 h 17"/>
                        <a:gd name="T12" fmla="*/ 66 w 89"/>
                        <a:gd name="T13" fmla="*/ 11 h 17"/>
                        <a:gd name="T14" fmla="*/ 73 w 89"/>
                        <a:gd name="T15" fmla="*/ 5 h 17"/>
                        <a:gd name="T16" fmla="*/ 88 w 89"/>
                        <a:gd name="T17" fmla="*/ 16 h 17"/>
                        <a:gd name="T18" fmla="*/ 15 w 89"/>
                        <a:gd name="T1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7">
                          <a:moveTo>
                            <a:pt x="15" y="16"/>
                          </a:moveTo>
                          <a:lnTo>
                            <a:pt x="0" y="5"/>
                          </a:lnTo>
                          <a:lnTo>
                            <a:pt x="0" y="0"/>
                          </a:lnTo>
                          <a:lnTo>
                            <a:pt x="0" y="5"/>
                          </a:lnTo>
                          <a:lnTo>
                            <a:pt x="7" y="0"/>
                          </a:lnTo>
                          <a:lnTo>
                            <a:pt x="37" y="11"/>
                          </a:lnTo>
                          <a:lnTo>
                            <a:pt x="66" y="11"/>
                          </a:lnTo>
                          <a:lnTo>
                            <a:pt x="73" y="5"/>
                          </a:lnTo>
                          <a:lnTo>
                            <a:pt x="88" y="16"/>
                          </a:lnTo>
                          <a:lnTo>
                            <a:pt x="15" y="16"/>
                          </a:lnTo>
                        </a:path>
                      </a:pathLst>
                    </a:custGeom>
                    <a:solidFill>
                      <a:srgbClr val="BF3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86" name="Freeform 910">
                      <a:extLst>
                        <a:ext uri="{FF2B5EF4-FFF2-40B4-BE49-F238E27FC236}">
                          <a16:creationId xmlns:a16="http://schemas.microsoft.com/office/drawing/2014/main" id="{881DDB07-800D-E32E-66EA-C13CFCA2A2AA}"/>
                        </a:ext>
                      </a:extLst>
                    </p:cNvPr>
                    <p:cNvSpPr>
                      <a:spLocks/>
                    </p:cNvSpPr>
                    <p:nvPr/>
                  </p:nvSpPr>
                  <p:spPr bwMode="auto">
                    <a:xfrm>
                      <a:off x="5131" y="2055"/>
                      <a:ext cx="89" cy="17"/>
                    </a:xfrm>
                    <a:custGeom>
                      <a:avLst/>
                      <a:gdLst>
                        <a:gd name="T0" fmla="*/ 15 w 89"/>
                        <a:gd name="T1" fmla="*/ 16 h 17"/>
                        <a:gd name="T2" fmla="*/ 0 w 89"/>
                        <a:gd name="T3" fmla="*/ 5 h 17"/>
                        <a:gd name="T4" fmla="*/ 0 w 89"/>
                        <a:gd name="T5" fmla="*/ 0 h 17"/>
                        <a:gd name="T6" fmla="*/ 0 w 89"/>
                        <a:gd name="T7" fmla="*/ 5 h 17"/>
                        <a:gd name="T8" fmla="*/ 7 w 89"/>
                        <a:gd name="T9" fmla="*/ 0 h 17"/>
                        <a:gd name="T10" fmla="*/ 37 w 89"/>
                        <a:gd name="T11" fmla="*/ 11 h 17"/>
                        <a:gd name="T12" fmla="*/ 66 w 89"/>
                        <a:gd name="T13" fmla="*/ 11 h 17"/>
                        <a:gd name="T14" fmla="*/ 73 w 89"/>
                        <a:gd name="T15" fmla="*/ 5 h 17"/>
                        <a:gd name="T16" fmla="*/ 88 w 89"/>
                        <a:gd name="T17" fmla="*/ 16 h 17"/>
                        <a:gd name="T18" fmla="*/ 15 w 89"/>
                        <a:gd name="T1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7">
                          <a:moveTo>
                            <a:pt x="15" y="16"/>
                          </a:moveTo>
                          <a:lnTo>
                            <a:pt x="0" y="5"/>
                          </a:lnTo>
                          <a:lnTo>
                            <a:pt x="0" y="0"/>
                          </a:lnTo>
                          <a:lnTo>
                            <a:pt x="0" y="5"/>
                          </a:lnTo>
                          <a:lnTo>
                            <a:pt x="7" y="0"/>
                          </a:lnTo>
                          <a:lnTo>
                            <a:pt x="37" y="11"/>
                          </a:lnTo>
                          <a:lnTo>
                            <a:pt x="66" y="11"/>
                          </a:lnTo>
                          <a:lnTo>
                            <a:pt x="73" y="5"/>
                          </a:lnTo>
                          <a:lnTo>
                            <a:pt x="88" y="16"/>
                          </a:lnTo>
                          <a:lnTo>
                            <a:pt x="15" y="16"/>
                          </a:lnTo>
                        </a:path>
                      </a:pathLst>
                    </a:custGeom>
                    <a:solidFill>
                      <a:srgbClr val="BF3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87" name="Freeform 911">
                      <a:extLst>
                        <a:ext uri="{FF2B5EF4-FFF2-40B4-BE49-F238E27FC236}">
                          <a16:creationId xmlns:a16="http://schemas.microsoft.com/office/drawing/2014/main" id="{0CE94983-FFE9-870E-BCA1-A5B028D1DE1A}"/>
                        </a:ext>
                      </a:extLst>
                    </p:cNvPr>
                    <p:cNvSpPr>
                      <a:spLocks/>
                    </p:cNvSpPr>
                    <p:nvPr/>
                  </p:nvSpPr>
                  <p:spPr bwMode="auto">
                    <a:xfrm>
                      <a:off x="5139" y="2063"/>
                      <a:ext cx="17" cy="1"/>
                    </a:xfrm>
                    <a:custGeom>
                      <a:avLst/>
                      <a:gdLst>
                        <a:gd name="T0" fmla="*/ 0 w 17"/>
                        <a:gd name="T1" fmla="*/ 0 h 1"/>
                        <a:gd name="T2" fmla="*/ 0 w 17"/>
                        <a:gd name="T3" fmla="*/ 0 h 1"/>
                        <a:gd name="T4" fmla="*/ 16 w 17"/>
                        <a:gd name="T5" fmla="*/ 0 h 1"/>
                        <a:gd name="T6" fmla="*/ 5 w 17"/>
                        <a:gd name="T7" fmla="*/ 0 h 1"/>
                        <a:gd name="T8" fmla="*/ 0 w 17"/>
                        <a:gd name="T9" fmla="*/ 0 h 1"/>
                      </a:gdLst>
                      <a:ahLst/>
                      <a:cxnLst>
                        <a:cxn ang="0">
                          <a:pos x="T0" y="T1"/>
                        </a:cxn>
                        <a:cxn ang="0">
                          <a:pos x="T2" y="T3"/>
                        </a:cxn>
                        <a:cxn ang="0">
                          <a:pos x="T4" y="T5"/>
                        </a:cxn>
                        <a:cxn ang="0">
                          <a:pos x="T6" y="T7"/>
                        </a:cxn>
                        <a:cxn ang="0">
                          <a:pos x="T8" y="T9"/>
                        </a:cxn>
                      </a:cxnLst>
                      <a:rect l="0" t="0" r="r" b="b"/>
                      <a:pathLst>
                        <a:path w="17" h="1">
                          <a:moveTo>
                            <a:pt x="0" y="0"/>
                          </a:moveTo>
                          <a:lnTo>
                            <a:pt x="0" y="0"/>
                          </a:lnTo>
                          <a:lnTo>
                            <a:pt x="16" y="0"/>
                          </a:lnTo>
                          <a:lnTo>
                            <a:pt x="5" y="0"/>
                          </a:lnTo>
                          <a:lnTo>
                            <a:pt x="0" y="0"/>
                          </a:lnTo>
                        </a:path>
                      </a:pathLst>
                    </a:custGeom>
                    <a:solidFill>
                      <a:srgbClr val="7F3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88" name="Freeform 912">
                      <a:extLst>
                        <a:ext uri="{FF2B5EF4-FFF2-40B4-BE49-F238E27FC236}">
                          <a16:creationId xmlns:a16="http://schemas.microsoft.com/office/drawing/2014/main" id="{BF3B8864-4CF2-CFA2-266E-0348C1824375}"/>
                        </a:ext>
                      </a:extLst>
                    </p:cNvPr>
                    <p:cNvSpPr>
                      <a:spLocks/>
                    </p:cNvSpPr>
                    <p:nvPr/>
                  </p:nvSpPr>
                  <p:spPr bwMode="auto">
                    <a:xfrm>
                      <a:off x="5139" y="2063"/>
                      <a:ext cx="17" cy="1"/>
                    </a:xfrm>
                    <a:custGeom>
                      <a:avLst/>
                      <a:gdLst>
                        <a:gd name="T0" fmla="*/ 0 w 17"/>
                        <a:gd name="T1" fmla="*/ 0 h 1"/>
                        <a:gd name="T2" fmla="*/ 16 w 17"/>
                        <a:gd name="T3" fmla="*/ 0 h 1"/>
                        <a:gd name="T4" fmla="*/ 5 w 17"/>
                        <a:gd name="T5" fmla="*/ 0 h 1"/>
                        <a:gd name="T6" fmla="*/ 0 w 17"/>
                        <a:gd name="T7" fmla="*/ 0 h 1"/>
                      </a:gdLst>
                      <a:ahLst/>
                      <a:cxnLst>
                        <a:cxn ang="0">
                          <a:pos x="T0" y="T1"/>
                        </a:cxn>
                        <a:cxn ang="0">
                          <a:pos x="T2" y="T3"/>
                        </a:cxn>
                        <a:cxn ang="0">
                          <a:pos x="T4" y="T5"/>
                        </a:cxn>
                        <a:cxn ang="0">
                          <a:pos x="T6" y="T7"/>
                        </a:cxn>
                      </a:cxnLst>
                      <a:rect l="0" t="0" r="r" b="b"/>
                      <a:pathLst>
                        <a:path w="17" h="1">
                          <a:moveTo>
                            <a:pt x="0" y="0"/>
                          </a:moveTo>
                          <a:lnTo>
                            <a:pt x="16" y="0"/>
                          </a:lnTo>
                          <a:lnTo>
                            <a:pt x="5" y="0"/>
                          </a:lnTo>
                          <a:lnTo>
                            <a:pt x="0" y="0"/>
                          </a:lnTo>
                        </a:path>
                      </a:pathLst>
                    </a:custGeom>
                    <a:solidFill>
                      <a:srgbClr val="7F3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689" name="Group 913">
                    <a:extLst>
                      <a:ext uri="{FF2B5EF4-FFF2-40B4-BE49-F238E27FC236}">
                        <a16:creationId xmlns:a16="http://schemas.microsoft.com/office/drawing/2014/main" id="{1BC8516B-CE45-3F1D-3C91-ACF79C287AE9}"/>
                      </a:ext>
                    </a:extLst>
                  </p:cNvPr>
                  <p:cNvGrpSpPr>
                    <a:grpSpLocks/>
                  </p:cNvGrpSpPr>
                  <p:nvPr/>
                </p:nvGrpSpPr>
                <p:grpSpPr bwMode="auto">
                  <a:xfrm>
                    <a:off x="4971" y="2071"/>
                    <a:ext cx="337" cy="225"/>
                    <a:chOff x="4971" y="2071"/>
                    <a:chExt cx="337" cy="225"/>
                  </a:xfrm>
                </p:grpSpPr>
                <p:sp>
                  <p:nvSpPr>
                    <p:cNvPr id="76690" name="Freeform 914">
                      <a:extLst>
                        <a:ext uri="{FF2B5EF4-FFF2-40B4-BE49-F238E27FC236}">
                          <a16:creationId xmlns:a16="http://schemas.microsoft.com/office/drawing/2014/main" id="{328B044A-DA65-D03B-8EE8-5524CD3B16D7}"/>
                        </a:ext>
                      </a:extLst>
                    </p:cNvPr>
                    <p:cNvSpPr>
                      <a:spLocks/>
                    </p:cNvSpPr>
                    <p:nvPr/>
                  </p:nvSpPr>
                  <p:spPr bwMode="auto">
                    <a:xfrm>
                      <a:off x="4971" y="2071"/>
                      <a:ext cx="185" cy="225"/>
                    </a:xfrm>
                    <a:custGeom>
                      <a:avLst/>
                      <a:gdLst>
                        <a:gd name="T0" fmla="*/ 184 w 185"/>
                        <a:gd name="T1" fmla="*/ 0 h 225"/>
                        <a:gd name="T2" fmla="*/ 0 w 185"/>
                        <a:gd name="T3" fmla="*/ 0 h 225"/>
                        <a:gd name="T4" fmla="*/ 8 w 185"/>
                        <a:gd name="T5" fmla="*/ 8 h 225"/>
                        <a:gd name="T6" fmla="*/ 15 w 185"/>
                        <a:gd name="T7" fmla="*/ 15 h 225"/>
                        <a:gd name="T8" fmla="*/ 8 w 185"/>
                        <a:gd name="T9" fmla="*/ 23 h 225"/>
                        <a:gd name="T10" fmla="*/ 0 w 185"/>
                        <a:gd name="T11" fmla="*/ 31 h 225"/>
                        <a:gd name="T12" fmla="*/ 8 w 185"/>
                        <a:gd name="T13" fmla="*/ 39 h 225"/>
                        <a:gd name="T14" fmla="*/ 15 w 185"/>
                        <a:gd name="T15" fmla="*/ 46 h 225"/>
                        <a:gd name="T16" fmla="*/ 15 w 185"/>
                        <a:gd name="T17" fmla="*/ 193 h 225"/>
                        <a:gd name="T18" fmla="*/ 8 w 185"/>
                        <a:gd name="T19" fmla="*/ 201 h 225"/>
                        <a:gd name="T20" fmla="*/ 8 w 185"/>
                        <a:gd name="T21" fmla="*/ 209 h 225"/>
                        <a:gd name="T22" fmla="*/ 0 w 185"/>
                        <a:gd name="T23" fmla="*/ 216 h 225"/>
                        <a:gd name="T24" fmla="*/ 0 w 185"/>
                        <a:gd name="T25" fmla="*/ 224 h 225"/>
                        <a:gd name="T26" fmla="*/ 31 w 185"/>
                        <a:gd name="T27" fmla="*/ 224 h 225"/>
                        <a:gd name="T28" fmla="*/ 31 w 185"/>
                        <a:gd name="T29" fmla="*/ 216 h 225"/>
                        <a:gd name="T30" fmla="*/ 184 w 185"/>
                        <a:gd name="T31" fmla="*/ 216 h 225"/>
                        <a:gd name="T32" fmla="*/ 184 w 185"/>
                        <a:gd name="T33"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5" h="225">
                          <a:moveTo>
                            <a:pt x="184" y="0"/>
                          </a:moveTo>
                          <a:lnTo>
                            <a:pt x="0" y="0"/>
                          </a:lnTo>
                          <a:lnTo>
                            <a:pt x="8" y="8"/>
                          </a:lnTo>
                          <a:lnTo>
                            <a:pt x="15" y="15"/>
                          </a:lnTo>
                          <a:lnTo>
                            <a:pt x="8" y="23"/>
                          </a:lnTo>
                          <a:lnTo>
                            <a:pt x="0" y="31"/>
                          </a:lnTo>
                          <a:lnTo>
                            <a:pt x="8" y="39"/>
                          </a:lnTo>
                          <a:lnTo>
                            <a:pt x="15" y="46"/>
                          </a:lnTo>
                          <a:lnTo>
                            <a:pt x="15" y="193"/>
                          </a:lnTo>
                          <a:lnTo>
                            <a:pt x="8" y="201"/>
                          </a:lnTo>
                          <a:lnTo>
                            <a:pt x="8" y="209"/>
                          </a:lnTo>
                          <a:lnTo>
                            <a:pt x="0" y="216"/>
                          </a:lnTo>
                          <a:lnTo>
                            <a:pt x="0" y="224"/>
                          </a:lnTo>
                          <a:lnTo>
                            <a:pt x="31" y="224"/>
                          </a:lnTo>
                          <a:lnTo>
                            <a:pt x="31" y="216"/>
                          </a:lnTo>
                          <a:lnTo>
                            <a:pt x="184" y="216"/>
                          </a:lnTo>
                          <a:lnTo>
                            <a:pt x="184"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91" name="Freeform 915">
                      <a:extLst>
                        <a:ext uri="{FF2B5EF4-FFF2-40B4-BE49-F238E27FC236}">
                          <a16:creationId xmlns:a16="http://schemas.microsoft.com/office/drawing/2014/main" id="{E5AC6202-42CE-02B1-5A7D-C61B6420B96B}"/>
                        </a:ext>
                      </a:extLst>
                    </p:cNvPr>
                    <p:cNvSpPr>
                      <a:spLocks/>
                    </p:cNvSpPr>
                    <p:nvPr/>
                  </p:nvSpPr>
                  <p:spPr bwMode="auto">
                    <a:xfrm>
                      <a:off x="4971" y="2071"/>
                      <a:ext cx="185" cy="225"/>
                    </a:xfrm>
                    <a:custGeom>
                      <a:avLst/>
                      <a:gdLst>
                        <a:gd name="T0" fmla="*/ 184 w 185"/>
                        <a:gd name="T1" fmla="*/ 0 h 225"/>
                        <a:gd name="T2" fmla="*/ 0 w 185"/>
                        <a:gd name="T3" fmla="*/ 0 h 225"/>
                        <a:gd name="T4" fmla="*/ 8 w 185"/>
                        <a:gd name="T5" fmla="*/ 8 h 225"/>
                        <a:gd name="T6" fmla="*/ 15 w 185"/>
                        <a:gd name="T7" fmla="*/ 15 h 225"/>
                        <a:gd name="T8" fmla="*/ 8 w 185"/>
                        <a:gd name="T9" fmla="*/ 23 h 225"/>
                        <a:gd name="T10" fmla="*/ 0 w 185"/>
                        <a:gd name="T11" fmla="*/ 31 h 225"/>
                        <a:gd name="T12" fmla="*/ 8 w 185"/>
                        <a:gd name="T13" fmla="*/ 39 h 225"/>
                        <a:gd name="T14" fmla="*/ 15 w 185"/>
                        <a:gd name="T15" fmla="*/ 46 h 225"/>
                        <a:gd name="T16" fmla="*/ 15 w 185"/>
                        <a:gd name="T17" fmla="*/ 193 h 225"/>
                        <a:gd name="T18" fmla="*/ 8 w 185"/>
                        <a:gd name="T19" fmla="*/ 201 h 225"/>
                        <a:gd name="T20" fmla="*/ 8 w 185"/>
                        <a:gd name="T21" fmla="*/ 209 h 225"/>
                        <a:gd name="T22" fmla="*/ 0 w 185"/>
                        <a:gd name="T23" fmla="*/ 216 h 225"/>
                        <a:gd name="T24" fmla="*/ 0 w 185"/>
                        <a:gd name="T25" fmla="*/ 224 h 225"/>
                        <a:gd name="T26" fmla="*/ 31 w 185"/>
                        <a:gd name="T27" fmla="*/ 224 h 225"/>
                        <a:gd name="T28" fmla="*/ 31 w 185"/>
                        <a:gd name="T29" fmla="*/ 216 h 225"/>
                        <a:gd name="T30" fmla="*/ 184 w 185"/>
                        <a:gd name="T31" fmla="*/ 216 h 225"/>
                        <a:gd name="T32" fmla="*/ 184 w 185"/>
                        <a:gd name="T33"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5" h="225">
                          <a:moveTo>
                            <a:pt x="184" y="0"/>
                          </a:moveTo>
                          <a:lnTo>
                            <a:pt x="0" y="0"/>
                          </a:lnTo>
                          <a:lnTo>
                            <a:pt x="8" y="8"/>
                          </a:lnTo>
                          <a:lnTo>
                            <a:pt x="15" y="15"/>
                          </a:lnTo>
                          <a:lnTo>
                            <a:pt x="8" y="23"/>
                          </a:lnTo>
                          <a:lnTo>
                            <a:pt x="0" y="31"/>
                          </a:lnTo>
                          <a:lnTo>
                            <a:pt x="8" y="39"/>
                          </a:lnTo>
                          <a:lnTo>
                            <a:pt x="15" y="46"/>
                          </a:lnTo>
                          <a:lnTo>
                            <a:pt x="15" y="193"/>
                          </a:lnTo>
                          <a:lnTo>
                            <a:pt x="8" y="201"/>
                          </a:lnTo>
                          <a:lnTo>
                            <a:pt x="8" y="209"/>
                          </a:lnTo>
                          <a:lnTo>
                            <a:pt x="0" y="216"/>
                          </a:lnTo>
                          <a:lnTo>
                            <a:pt x="0" y="224"/>
                          </a:lnTo>
                          <a:lnTo>
                            <a:pt x="31" y="224"/>
                          </a:lnTo>
                          <a:lnTo>
                            <a:pt x="31" y="216"/>
                          </a:lnTo>
                          <a:lnTo>
                            <a:pt x="184" y="216"/>
                          </a:lnTo>
                          <a:lnTo>
                            <a:pt x="184"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92" name="Freeform 916">
                      <a:extLst>
                        <a:ext uri="{FF2B5EF4-FFF2-40B4-BE49-F238E27FC236}">
                          <a16:creationId xmlns:a16="http://schemas.microsoft.com/office/drawing/2014/main" id="{BB91638B-9ADA-C12F-2A7C-ADD7165B8C49}"/>
                        </a:ext>
                      </a:extLst>
                    </p:cNvPr>
                    <p:cNvSpPr>
                      <a:spLocks/>
                    </p:cNvSpPr>
                    <p:nvPr/>
                  </p:nvSpPr>
                  <p:spPr bwMode="auto">
                    <a:xfrm>
                      <a:off x="5115" y="2071"/>
                      <a:ext cx="193" cy="225"/>
                    </a:xfrm>
                    <a:custGeom>
                      <a:avLst/>
                      <a:gdLst>
                        <a:gd name="T0" fmla="*/ 0 w 193"/>
                        <a:gd name="T1" fmla="*/ 0 h 225"/>
                        <a:gd name="T2" fmla="*/ 184 w 193"/>
                        <a:gd name="T3" fmla="*/ 0 h 225"/>
                        <a:gd name="T4" fmla="*/ 177 w 193"/>
                        <a:gd name="T5" fmla="*/ 8 h 225"/>
                        <a:gd name="T6" fmla="*/ 177 w 193"/>
                        <a:gd name="T7" fmla="*/ 15 h 225"/>
                        <a:gd name="T8" fmla="*/ 184 w 193"/>
                        <a:gd name="T9" fmla="*/ 23 h 225"/>
                        <a:gd name="T10" fmla="*/ 184 w 193"/>
                        <a:gd name="T11" fmla="*/ 31 h 225"/>
                        <a:gd name="T12" fmla="*/ 177 w 193"/>
                        <a:gd name="T13" fmla="*/ 39 h 225"/>
                        <a:gd name="T14" fmla="*/ 169 w 193"/>
                        <a:gd name="T15" fmla="*/ 46 h 225"/>
                        <a:gd name="T16" fmla="*/ 169 w 193"/>
                        <a:gd name="T17" fmla="*/ 193 h 225"/>
                        <a:gd name="T18" fmla="*/ 177 w 193"/>
                        <a:gd name="T19" fmla="*/ 201 h 225"/>
                        <a:gd name="T20" fmla="*/ 177 w 193"/>
                        <a:gd name="T21" fmla="*/ 209 h 225"/>
                        <a:gd name="T22" fmla="*/ 192 w 193"/>
                        <a:gd name="T23" fmla="*/ 216 h 225"/>
                        <a:gd name="T24" fmla="*/ 192 w 193"/>
                        <a:gd name="T25" fmla="*/ 224 h 225"/>
                        <a:gd name="T26" fmla="*/ 154 w 193"/>
                        <a:gd name="T27" fmla="*/ 224 h 225"/>
                        <a:gd name="T28" fmla="*/ 154 w 193"/>
                        <a:gd name="T29" fmla="*/ 216 h 225"/>
                        <a:gd name="T30" fmla="*/ 0 w 193"/>
                        <a:gd name="T31" fmla="*/ 216 h 225"/>
                        <a:gd name="T32" fmla="*/ 0 w 193"/>
                        <a:gd name="T33"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3" h="225">
                          <a:moveTo>
                            <a:pt x="0" y="0"/>
                          </a:moveTo>
                          <a:lnTo>
                            <a:pt x="184" y="0"/>
                          </a:lnTo>
                          <a:lnTo>
                            <a:pt x="177" y="8"/>
                          </a:lnTo>
                          <a:lnTo>
                            <a:pt x="177" y="15"/>
                          </a:lnTo>
                          <a:lnTo>
                            <a:pt x="184" y="23"/>
                          </a:lnTo>
                          <a:lnTo>
                            <a:pt x="184" y="31"/>
                          </a:lnTo>
                          <a:lnTo>
                            <a:pt x="177" y="39"/>
                          </a:lnTo>
                          <a:lnTo>
                            <a:pt x="169" y="46"/>
                          </a:lnTo>
                          <a:lnTo>
                            <a:pt x="169" y="193"/>
                          </a:lnTo>
                          <a:lnTo>
                            <a:pt x="177" y="201"/>
                          </a:lnTo>
                          <a:lnTo>
                            <a:pt x="177" y="209"/>
                          </a:lnTo>
                          <a:lnTo>
                            <a:pt x="192" y="216"/>
                          </a:lnTo>
                          <a:lnTo>
                            <a:pt x="192" y="224"/>
                          </a:lnTo>
                          <a:lnTo>
                            <a:pt x="154" y="224"/>
                          </a:lnTo>
                          <a:lnTo>
                            <a:pt x="154" y="216"/>
                          </a:lnTo>
                          <a:lnTo>
                            <a:pt x="0" y="216"/>
                          </a:lnTo>
                          <a:lnTo>
                            <a:pt x="0"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93" name="Freeform 917">
                      <a:extLst>
                        <a:ext uri="{FF2B5EF4-FFF2-40B4-BE49-F238E27FC236}">
                          <a16:creationId xmlns:a16="http://schemas.microsoft.com/office/drawing/2014/main" id="{302C05B8-B9AD-4550-1DDF-257D74EC013F}"/>
                        </a:ext>
                      </a:extLst>
                    </p:cNvPr>
                    <p:cNvSpPr>
                      <a:spLocks/>
                    </p:cNvSpPr>
                    <p:nvPr/>
                  </p:nvSpPr>
                  <p:spPr bwMode="auto">
                    <a:xfrm>
                      <a:off x="5115" y="2071"/>
                      <a:ext cx="193" cy="225"/>
                    </a:xfrm>
                    <a:custGeom>
                      <a:avLst/>
                      <a:gdLst>
                        <a:gd name="T0" fmla="*/ 0 w 193"/>
                        <a:gd name="T1" fmla="*/ 0 h 225"/>
                        <a:gd name="T2" fmla="*/ 184 w 193"/>
                        <a:gd name="T3" fmla="*/ 0 h 225"/>
                        <a:gd name="T4" fmla="*/ 177 w 193"/>
                        <a:gd name="T5" fmla="*/ 8 h 225"/>
                        <a:gd name="T6" fmla="*/ 177 w 193"/>
                        <a:gd name="T7" fmla="*/ 15 h 225"/>
                        <a:gd name="T8" fmla="*/ 184 w 193"/>
                        <a:gd name="T9" fmla="*/ 23 h 225"/>
                        <a:gd name="T10" fmla="*/ 184 w 193"/>
                        <a:gd name="T11" fmla="*/ 31 h 225"/>
                        <a:gd name="T12" fmla="*/ 177 w 193"/>
                        <a:gd name="T13" fmla="*/ 39 h 225"/>
                        <a:gd name="T14" fmla="*/ 169 w 193"/>
                        <a:gd name="T15" fmla="*/ 46 h 225"/>
                        <a:gd name="T16" fmla="*/ 169 w 193"/>
                        <a:gd name="T17" fmla="*/ 193 h 225"/>
                        <a:gd name="T18" fmla="*/ 177 w 193"/>
                        <a:gd name="T19" fmla="*/ 201 h 225"/>
                        <a:gd name="T20" fmla="*/ 177 w 193"/>
                        <a:gd name="T21" fmla="*/ 209 h 225"/>
                        <a:gd name="T22" fmla="*/ 192 w 193"/>
                        <a:gd name="T23" fmla="*/ 216 h 225"/>
                        <a:gd name="T24" fmla="*/ 192 w 193"/>
                        <a:gd name="T25" fmla="*/ 224 h 225"/>
                        <a:gd name="T26" fmla="*/ 154 w 193"/>
                        <a:gd name="T27" fmla="*/ 224 h 225"/>
                        <a:gd name="T28" fmla="*/ 154 w 193"/>
                        <a:gd name="T29" fmla="*/ 216 h 225"/>
                        <a:gd name="T30" fmla="*/ 0 w 193"/>
                        <a:gd name="T31" fmla="*/ 216 h 225"/>
                        <a:gd name="T32" fmla="*/ 0 w 193"/>
                        <a:gd name="T33"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3" h="225">
                          <a:moveTo>
                            <a:pt x="0" y="0"/>
                          </a:moveTo>
                          <a:lnTo>
                            <a:pt x="184" y="0"/>
                          </a:lnTo>
                          <a:lnTo>
                            <a:pt x="177" y="8"/>
                          </a:lnTo>
                          <a:lnTo>
                            <a:pt x="177" y="15"/>
                          </a:lnTo>
                          <a:lnTo>
                            <a:pt x="184" y="23"/>
                          </a:lnTo>
                          <a:lnTo>
                            <a:pt x="184" y="31"/>
                          </a:lnTo>
                          <a:lnTo>
                            <a:pt x="177" y="39"/>
                          </a:lnTo>
                          <a:lnTo>
                            <a:pt x="169" y="46"/>
                          </a:lnTo>
                          <a:lnTo>
                            <a:pt x="169" y="193"/>
                          </a:lnTo>
                          <a:lnTo>
                            <a:pt x="177" y="201"/>
                          </a:lnTo>
                          <a:lnTo>
                            <a:pt x="177" y="209"/>
                          </a:lnTo>
                          <a:lnTo>
                            <a:pt x="192" y="216"/>
                          </a:lnTo>
                          <a:lnTo>
                            <a:pt x="192" y="224"/>
                          </a:lnTo>
                          <a:lnTo>
                            <a:pt x="154" y="224"/>
                          </a:lnTo>
                          <a:lnTo>
                            <a:pt x="154" y="216"/>
                          </a:lnTo>
                          <a:lnTo>
                            <a:pt x="0" y="216"/>
                          </a:lnTo>
                          <a:lnTo>
                            <a:pt x="0"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94" name="AutoShape 918">
                      <a:extLst>
                        <a:ext uri="{FF2B5EF4-FFF2-40B4-BE49-F238E27FC236}">
                          <a16:creationId xmlns:a16="http://schemas.microsoft.com/office/drawing/2014/main" id="{1E7CA73A-0F8C-BD94-FB26-53ABD1DB8316}"/>
                        </a:ext>
                      </a:extLst>
                    </p:cNvPr>
                    <p:cNvSpPr>
                      <a:spLocks noChangeArrowheads="1"/>
                    </p:cNvSpPr>
                    <p:nvPr/>
                  </p:nvSpPr>
                  <p:spPr bwMode="auto">
                    <a:xfrm>
                      <a:off x="5031" y="2115"/>
                      <a:ext cx="216" cy="128"/>
                    </a:xfrm>
                    <a:prstGeom prst="roundRect">
                      <a:avLst>
                        <a:gd name="adj" fmla="val 11106"/>
                      </a:avLst>
                    </a:prstGeom>
                    <a:noFill/>
                    <a:ln w="12700">
                      <a:solidFill>
                        <a:srgbClr val="C0C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76695" name="Group 919">
                  <a:extLst>
                    <a:ext uri="{FF2B5EF4-FFF2-40B4-BE49-F238E27FC236}">
                      <a16:creationId xmlns:a16="http://schemas.microsoft.com/office/drawing/2014/main" id="{96413BC5-7DF9-9A61-D289-E7DE40E0238C}"/>
                    </a:ext>
                  </a:extLst>
                </p:cNvPr>
                <p:cNvGrpSpPr>
                  <a:grpSpLocks/>
                </p:cNvGrpSpPr>
                <p:nvPr/>
              </p:nvGrpSpPr>
              <p:grpSpPr bwMode="auto">
                <a:xfrm>
                  <a:off x="4627" y="1895"/>
                  <a:ext cx="321" cy="393"/>
                  <a:chOff x="4627" y="1895"/>
                  <a:chExt cx="321" cy="393"/>
                </a:xfrm>
              </p:grpSpPr>
              <p:grpSp>
                <p:nvGrpSpPr>
                  <p:cNvPr id="76696" name="Group 920">
                    <a:extLst>
                      <a:ext uri="{FF2B5EF4-FFF2-40B4-BE49-F238E27FC236}">
                        <a16:creationId xmlns:a16="http://schemas.microsoft.com/office/drawing/2014/main" id="{B7FDE825-1F15-7C89-D919-F53A4EBAB1B3}"/>
                      </a:ext>
                    </a:extLst>
                  </p:cNvPr>
                  <p:cNvGrpSpPr>
                    <a:grpSpLocks/>
                  </p:cNvGrpSpPr>
                  <p:nvPr/>
                </p:nvGrpSpPr>
                <p:grpSpPr bwMode="auto">
                  <a:xfrm>
                    <a:off x="4635" y="1895"/>
                    <a:ext cx="81" cy="81"/>
                    <a:chOff x="4635" y="1895"/>
                    <a:chExt cx="81" cy="81"/>
                  </a:xfrm>
                </p:grpSpPr>
                <p:sp>
                  <p:nvSpPr>
                    <p:cNvPr id="76697" name="Freeform 921">
                      <a:extLst>
                        <a:ext uri="{FF2B5EF4-FFF2-40B4-BE49-F238E27FC236}">
                          <a16:creationId xmlns:a16="http://schemas.microsoft.com/office/drawing/2014/main" id="{892AAC1D-55B1-73B1-1276-02F807A8B681}"/>
                        </a:ext>
                      </a:extLst>
                    </p:cNvPr>
                    <p:cNvSpPr>
                      <a:spLocks/>
                    </p:cNvSpPr>
                    <p:nvPr/>
                  </p:nvSpPr>
                  <p:spPr bwMode="auto">
                    <a:xfrm>
                      <a:off x="4643" y="1903"/>
                      <a:ext cx="73" cy="73"/>
                    </a:xfrm>
                    <a:custGeom>
                      <a:avLst/>
                      <a:gdLst>
                        <a:gd name="T0" fmla="*/ 58 w 73"/>
                        <a:gd name="T1" fmla="*/ 7 h 73"/>
                        <a:gd name="T2" fmla="*/ 58 w 73"/>
                        <a:gd name="T3" fmla="*/ 14 h 73"/>
                        <a:gd name="T4" fmla="*/ 65 w 73"/>
                        <a:gd name="T5" fmla="*/ 14 h 73"/>
                        <a:gd name="T6" fmla="*/ 65 w 73"/>
                        <a:gd name="T7" fmla="*/ 22 h 73"/>
                        <a:gd name="T8" fmla="*/ 65 w 73"/>
                        <a:gd name="T9" fmla="*/ 29 h 73"/>
                        <a:gd name="T10" fmla="*/ 65 w 73"/>
                        <a:gd name="T11" fmla="*/ 36 h 73"/>
                        <a:gd name="T12" fmla="*/ 72 w 73"/>
                        <a:gd name="T13" fmla="*/ 36 h 73"/>
                        <a:gd name="T14" fmla="*/ 65 w 73"/>
                        <a:gd name="T15" fmla="*/ 36 h 73"/>
                        <a:gd name="T16" fmla="*/ 65 w 73"/>
                        <a:gd name="T17" fmla="*/ 43 h 73"/>
                        <a:gd name="T18" fmla="*/ 58 w 73"/>
                        <a:gd name="T19" fmla="*/ 43 h 73"/>
                        <a:gd name="T20" fmla="*/ 65 w 73"/>
                        <a:gd name="T21" fmla="*/ 43 h 73"/>
                        <a:gd name="T22" fmla="*/ 65 w 73"/>
                        <a:gd name="T23" fmla="*/ 50 h 73"/>
                        <a:gd name="T24" fmla="*/ 65 w 73"/>
                        <a:gd name="T25" fmla="*/ 58 h 73"/>
                        <a:gd name="T26" fmla="*/ 58 w 73"/>
                        <a:gd name="T27" fmla="*/ 58 h 73"/>
                        <a:gd name="T28" fmla="*/ 50 w 73"/>
                        <a:gd name="T29" fmla="*/ 58 h 73"/>
                        <a:gd name="T30" fmla="*/ 50 w 73"/>
                        <a:gd name="T31" fmla="*/ 65 h 73"/>
                        <a:gd name="T32" fmla="*/ 43 w 73"/>
                        <a:gd name="T33" fmla="*/ 72 h 73"/>
                        <a:gd name="T34" fmla="*/ 7 w 73"/>
                        <a:gd name="T35" fmla="*/ 58 h 73"/>
                        <a:gd name="T36" fmla="*/ 7 w 73"/>
                        <a:gd name="T37" fmla="*/ 50 h 73"/>
                        <a:gd name="T38" fmla="*/ 0 w 73"/>
                        <a:gd name="T39" fmla="*/ 43 h 73"/>
                        <a:gd name="T40" fmla="*/ 0 w 73"/>
                        <a:gd name="T41" fmla="*/ 36 h 73"/>
                        <a:gd name="T42" fmla="*/ 0 w 73"/>
                        <a:gd name="T43" fmla="*/ 29 h 73"/>
                        <a:gd name="T44" fmla="*/ 0 w 73"/>
                        <a:gd name="T45" fmla="*/ 22 h 73"/>
                        <a:gd name="T46" fmla="*/ 7 w 73"/>
                        <a:gd name="T47" fmla="*/ 14 h 73"/>
                        <a:gd name="T48" fmla="*/ 7 w 73"/>
                        <a:gd name="T49" fmla="*/ 7 h 73"/>
                        <a:gd name="T50" fmla="*/ 14 w 73"/>
                        <a:gd name="T51" fmla="*/ 0 h 73"/>
                        <a:gd name="T52" fmla="*/ 22 w 73"/>
                        <a:gd name="T53" fmla="*/ 0 h 73"/>
                        <a:gd name="T54" fmla="*/ 36 w 73"/>
                        <a:gd name="T55" fmla="*/ 0 h 73"/>
                        <a:gd name="T56" fmla="*/ 43 w 73"/>
                        <a:gd name="T57" fmla="*/ 0 h 73"/>
                        <a:gd name="T58" fmla="*/ 50 w 73"/>
                        <a:gd name="T59" fmla="*/ 7 h 73"/>
                        <a:gd name="T60" fmla="*/ 58 w 73"/>
                        <a:gd name="T61" fmla="*/ 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3" h="73">
                          <a:moveTo>
                            <a:pt x="58" y="7"/>
                          </a:moveTo>
                          <a:lnTo>
                            <a:pt x="58" y="14"/>
                          </a:lnTo>
                          <a:lnTo>
                            <a:pt x="65" y="14"/>
                          </a:lnTo>
                          <a:lnTo>
                            <a:pt x="65" y="22"/>
                          </a:lnTo>
                          <a:lnTo>
                            <a:pt x="65" y="29"/>
                          </a:lnTo>
                          <a:lnTo>
                            <a:pt x="65" y="36"/>
                          </a:lnTo>
                          <a:lnTo>
                            <a:pt x="72" y="36"/>
                          </a:lnTo>
                          <a:lnTo>
                            <a:pt x="65" y="36"/>
                          </a:lnTo>
                          <a:lnTo>
                            <a:pt x="65" y="43"/>
                          </a:lnTo>
                          <a:lnTo>
                            <a:pt x="58" y="43"/>
                          </a:lnTo>
                          <a:lnTo>
                            <a:pt x="65" y="43"/>
                          </a:lnTo>
                          <a:lnTo>
                            <a:pt x="65" y="50"/>
                          </a:lnTo>
                          <a:lnTo>
                            <a:pt x="65" y="58"/>
                          </a:lnTo>
                          <a:lnTo>
                            <a:pt x="58" y="58"/>
                          </a:lnTo>
                          <a:lnTo>
                            <a:pt x="50" y="58"/>
                          </a:lnTo>
                          <a:lnTo>
                            <a:pt x="50" y="65"/>
                          </a:lnTo>
                          <a:lnTo>
                            <a:pt x="43" y="72"/>
                          </a:lnTo>
                          <a:lnTo>
                            <a:pt x="7" y="58"/>
                          </a:lnTo>
                          <a:lnTo>
                            <a:pt x="7" y="50"/>
                          </a:lnTo>
                          <a:lnTo>
                            <a:pt x="0" y="43"/>
                          </a:lnTo>
                          <a:lnTo>
                            <a:pt x="0" y="36"/>
                          </a:lnTo>
                          <a:lnTo>
                            <a:pt x="0" y="29"/>
                          </a:lnTo>
                          <a:lnTo>
                            <a:pt x="0" y="22"/>
                          </a:lnTo>
                          <a:lnTo>
                            <a:pt x="7" y="14"/>
                          </a:lnTo>
                          <a:lnTo>
                            <a:pt x="7" y="7"/>
                          </a:lnTo>
                          <a:lnTo>
                            <a:pt x="14" y="0"/>
                          </a:lnTo>
                          <a:lnTo>
                            <a:pt x="22" y="0"/>
                          </a:lnTo>
                          <a:lnTo>
                            <a:pt x="36" y="0"/>
                          </a:lnTo>
                          <a:lnTo>
                            <a:pt x="43" y="0"/>
                          </a:lnTo>
                          <a:lnTo>
                            <a:pt x="50" y="7"/>
                          </a:lnTo>
                          <a:lnTo>
                            <a:pt x="58" y="7"/>
                          </a:lnTo>
                        </a:path>
                      </a:pathLst>
                    </a:custGeom>
                    <a:solidFill>
                      <a:srgbClr val="FFB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98" name="Freeform 922">
                      <a:extLst>
                        <a:ext uri="{FF2B5EF4-FFF2-40B4-BE49-F238E27FC236}">
                          <a16:creationId xmlns:a16="http://schemas.microsoft.com/office/drawing/2014/main" id="{B0DC8D91-59CA-01A3-AFA4-D2C9DE8D42CF}"/>
                        </a:ext>
                      </a:extLst>
                    </p:cNvPr>
                    <p:cNvSpPr>
                      <a:spLocks/>
                    </p:cNvSpPr>
                    <p:nvPr/>
                  </p:nvSpPr>
                  <p:spPr bwMode="auto">
                    <a:xfrm>
                      <a:off x="4643" y="1903"/>
                      <a:ext cx="73" cy="73"/>
                    </a:xfrm>
                    <a:custGeom>
                      <a:avLst/>
                      <a:gdLst>
                        <a:gd name="T0" fmla="*/ 58 w 73"/>
                        <a:gd name="T1" fmla="*/ 7 h 73"/>
                        <a:gd name="T2" fmla="*/ 58 w 73"/>
                        <a:gd name="T3" fmla="*/ 14 h 73"/>
                        <a:gd name="T4" fmla="*/ 65 w 73"/>
                        <a:gd name="T5" fmla="*/ 14 h 73"/>
                        <a:gd name="T6" fmla="*/ 65 w 73"/>
                        <a:gd name="T7" fmla="*/ 22 h 73"/>
                        <a:gd name="T8" fmla="*/ 65 w 73"/>
                        <a:gd name="T9" fmla="*/ 29 h 73"/>
                        <a:gd name="T10" fmla="*/ 65 w 73"/>
                        <a:gd name="T11" fmla="*/ 36 h 73"/>
                        <a:gd name="T12" fmla="*/ 72 w 73"/>
                        <a:gd name="T13" fmla="*/ 36 h 73"/>
                        <a:gd name="T14" fmla="*/ 65 w 73"/>
                        <a:gd name="T15" fmla="*/ 36 h 73"/>
                        <a:gd name="T16" fmla="*/ 65 w 73"/>
                        <a:gd name="T17" fmla="*/ 43 h 73"/>
                        <a:gd name="T18" fmla="*/ 58 w 73"/>
                        <a:gd name="T19" fmla="*/ 43 h 73"/>
                        <a:gd name="T20" fmla="*/ 65 w 73"/>
                        <a:gd name="T21" fmla="*/ 43 h 73"/>
                        <a:gd name="T22" fmla="*/ 65 w 73"/>
                        <a:gd name="T23" fmla="*/ 50 h 73"/>
                        <a:gd name="T24" fmla="*/ 65 w 73"/>
                        <a:gd name="T25" fmla="*/ 58 h 73"/>
                        <a:gd name="T26" fmla="*/ 58 w 73"/>
                        <a:gd name="T27" fmla="*/ 58 h 73"/>
                        <a:gd name="T28" fmla="*/ 50 w 73"/>
                        <a:gd name="T29" fmla="*/ 58 h 73"/>
                        <a:gd name="T30" fmla="*/ 50 w 73"/>
                        <a:gd name="T31" fmla="*/ 65 h 73"/>
                        <a:gd name="T32" fmla="*/ 43 w 73"/>
                        <a:gd name="T33" fmla="*/ 72 h 73"/>
                        <a:gd name="T34" fmla="*/ 7 w 73"/>
                        <a:gd name="T35" fmla="*/ 58 h 73"/>
                        <a:gd name="T36" fmla="*/ 7 w 73"/>
                        <a:gd name="T37" fmla="*/ 50 h 73"/>
                        <a:gd name="T38" fmla="*/ 0 w 73"/>
                        <a:gd name="T39" fmla="*/ 43 h 73"/>
                        <a:gd name="T40" fmla="*/ 0 w 73"/>
                        <a:gd name="T41" fmla="*/ 36 h 73"/>
                        <a:gd name="T42" fmla="*/ 0 w 73"/>
                        <a:gd name="T43" fmla="*/ 29 h 73"/>
                        <a:gd name="T44" fmla="*/ 0 w 73"/>
                        <a:gd name="T45" fmla="*/ 22 h 73"/>
                        <a:gd name="T46" fmla="*/ 7 w 73"/>
                        <a:gd name="T47" fmla="*/ 14 h 73"/>
                        <a:gd name="T48" fmla="*/ 7 w 73"/>
                        <a:gd name="T49" fmla="*/ 7 h 73"/>
                        <a:gd name="T50" fmla="*/ 14 w 73"/>
                        <a:gd name="T51" fmla="*/ 0 h 73"/>
                        <a:gd name="T52" fmla="*/ 22 w 73"/>
                        <a:gd name="T53" fmla="*/ 0 h 73"/>
                        <a:gd name="T54" fmla="*/ 36 w 73"/>
                        <a:gd name="T55" fmla="*/ 0 h 73"/>
                        <a:gd name="T56" fmla="*/ 43 w 73"/>
                        <a:gd name="T57" fmla="*/ 0 h 73"/>
                        <a:gd name="T58" fmla="*/ 50 w 73"/>
                        <a:gd name="T59" fmla="*/ 7 h 73"/>
                        <a:gd name="T60" fmla="*/ 58 w 73"/>
                        <a:gd name="T61" fmla="*/ 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3" h="73">
                          <a:moveTo>
                            <a:pt x="58" y="7"/>
                          </a:moveTo>
                          <a:lnTo>
                            <a:pt x="58" y="14"/>
                          </a:lnTo>
                          <a:lnTo>
                            <a:pt x="65" y="14"/>
                          </a:lnTo>
                          <a:lnTo>
                            <a:pt x="65" y="22"/>
                          </a:lnTo>
                          <a:lnTo>
                            <a:pt x="65" y="29"/>
                          </a:lnTo>
                          <a:lnTo>
                            <a:pt x="65" y="36"/>
                          </a:lnTo>
                          <a:lnTo>
                            <a:pt x="72" y="36"/>
                          </a:lnTo>
                          <a:lnTo>
                            <a:pt x="65" y="36"/>
                          </a:lnTo>
                          <a:lnTo>
                            <a:pt x="65" y="43"/>
                          </a:lnTo>
                          <a:lnTo>
                            <a:pt x="58" y="43"/>
                          </a:lnTo>
                          <a:lnTo>
                            <a:pt x="65" y="43"/>
                          </a:lnTo>
                          <a:lnTo>
                            <a:pt x="65" y="50"/>
                          </a:lnTo>
                          <a:lnTo>
                            <a:pt x="65" y="58"/>
                          </a:lnTo>
                          <a:lnTo>
                            <a:pt x="58" y="58"/>
                          </a:lnTo>
                          <a:lnTo>
                            <a:pt x="50" y="58"/>
                          </a:lnTo>
                          <a:lnTo>
                            <a:pt x="50" y="65"/>
                          </a:lnTo>
                          <a:lnTo>
                            <a:pt x="43" y="72"/>
                          </a:lnTo>
                          <a:lnTo>
                            <a:pt x="7" y="58"/>
                          </a:lnTo>
                          <a:lnTo>
                            <a:pt x="7" y="50"/>
                          </a:lnTo>
                          <a:lnTo>
                            <a:pt x="0" y="43"/>
                          </a:lnTo>
                          <a:lnTo>
                            <a:pt x="0" y="36"/>
                          </a:lnTo>
                          <a:lnTo>
                            <a:pt x="0" y="29"/>
                          </a:lnTo>
                          <a:lnTo>
                            <a:pt x="0" y="22"/>
                          </a:lnTo>
                          <a:lnTo>
                            <a:pt x="7" y="14"/>
                          </a:lnTo>
                          <a:lnTo>
                            <a:pt x="7" y="7"/>
                          </a:lnTo>
                          <a:lnTo>
                            <a:pt x="14" y="0"/>
                          </a:lnTo>
                          <a:lnTo>
                            <a:pt x="22" y="0"/>
                          </a:lnTo>
                          <a:lnTo>
                            <a:pt x="36" y="0"/>
                          </a:lnTo>
                          <a:lnTo>
                            <a:pt x="43" y="0"/>
                          </a:lnTo>
                          <a:lnTo>
                            <a:pt x="50" y="7"/>
                          </a:lnTo>
                          <a:lnTo>
                            <a:pt x="58" y="7"/>
                          </a:lnTo>
                        </a:path>
                      </a:pathLst>
                    </a:custGeom>
                    <a:solidFill>
                      <a:srgbClr val="FFB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699" name="Freeform 923">
                      <a:extLst>
                        <a:ext uri="{FF2B5EF4-FFF2-40B4-BE49-F238E27FC236}">
                          <a16:creationId xmlns:a16="http://schemas.microsoft.com/office/drawing/2014/main" id="{40168878-309D-5F5A-A952-FBC9ECB57FA6}"/>
                        </a:ext>
                      </a:extLst>
                    </p:cNvPr>
                    <p:cNvSpPr>
                      <a:spLocks/>
                    </p:cNvSpPr>
                    <p:nvPr/>
                  </p:nvSpPr>
                  <p:spPr bwMode="auto">
                    <a:xfrm>
                      <a:off x="4635" y="1895"/>
                      <a:ext cx="65" cy="57"/>
                    </a:xfrm>
                    <a:custGeom>
                      <a:avLst/>
                      <a:gdLst>
                        <a:gd name="T0" fmla="*/ 64 w 65"/>
                        <a:gd name="T1" fmla="*/ 21 h 57"/>
                        <a:gd name="T2" fmla="*/ 64 w 65"/>
                        <a:gd name="T3" fmla="*/ 21 h 57"/>
                        <a:gd name="T4" fmla="*/ 64 w 65"/>
                        <a:gd name="T5" fmla="*/ 14 h 57"/>
                        <a:gd name="T6" fmla="*/ 57 w 65"/>
                        <a:gd name="T7" fmla="*/ 7 h 57"/>
                        <a:gd name="T8" fmla="*/ 50 w 65"/>
                        <a:gd name="T9" fmla="*/ 7 h 57"/>
                        <a:gd name="T10" fmla="*/ 43 w 65"/>
                        <a:gd name="T11" fmla="*/ 7 h 57"/>
                        <a:gd name="T12" fmla="*/ 36 w 65"/>
                        <a:gd name="T13" fmla="*/ 7 h 57"/>
                        <a:gd name="T14" fmla="*/ 36 w 65"/>
                        <a:gd name="T15" fmla="*/ 0 h 57"/>
                        <a:gd name="T16" fmla="*/ 28 w 65"/>
                        <a:gd name="T17" fmla="*/ 0 h 57"/>
                        <a:gd name="T18" fmla="*/ 21 w 65"/>
                        <a:gd name="T19" fmla="*/ 7 h 57"/>
                        <a:gd name="T20" fmla="*/ 14 w 65"/>
                        <a:gd name="T21" fmla="*/ 7 h 57"/>
                        <a:gd name="T22" fmla="*/ 14 w 65"/>
                        <a:gd name="T23" fmla="*/ 14 h 57"/>
                        <a:gd name="T24" fmla="*/ 7 w 65"/>
                        <a:gd name="T25" fmla="*/ 14 h 57"/>
                        <a:gd name="T26" fmla="*/ 7 w 65"/>
                        <a:gd name="T27" fmla="*/ 21 h 57"/>
                        <a:gd name="T28" fmla="*/ 7 w 65"/>
                        <a:gd name="T29" fmla="*/ 28 h 57"/>
                        <a:gd name="T30" fmla="*/ 0 w 65"/>
                        <a:gd name="T31" fmla="*/ 35 h 57"/>
                        <a:gd name="T32" fmla="*/ 0 w 65"/>
                        <a:gd name="T33" fmla="*/ 42 h 57"/>
                        <a:gd name="T34" fmla="*/ 7 w 65"/>
                        <a:gd name="T35" fmla="*/ 42 h 57"/>
                        <a:gd name="T36" fmla="*/ 7 w 65"/>
                        <a:gd name="T37" fmla="*/ 49 h 57"/>
                        <a:gd name="T38" fmla="*/ 7 w 65"/>
                        <a:gd name="T39" fmla="*/ 56 h 57"/>
                        <a:gd name="T40" fmla="*/ 14 w 65"/>
                        <a:gd name="T41" fmla="*/ 56 h 57"/>
                        <a:gd name="T42" fmla="*/ 21 w 65"/>
                        <a:gd name="T43" fmla="*/ 56 h 57"/>
                        <a:gd name="T44" fmla="*/ 21 w 65"/>
                        <a:gd name="T45" fmla="*/ 49 h 57"/>
                        <a:gd name="T46" fmla="*/ 21 w 65"/>
                        <a:gd name="T47" fmla="*/ 42 h 57"/>
                        <a:gd name="T48" fmla="*/ 21 w 65"/>
                        <a:gd name="T49" fmla="*/ 35 h 57"/>
                        <a:gd name="T50" fmla="*/ 28 w 65"/>
                        <a:gd name="T51" fmla="*/ 35 h 57"/>
                        <a:gd name="T52" fmla="*/ 36 w 65"/>
                        <a:gd name="T53" fmla="*/ 42 h 57"/>
                        <a:gd name="T54" fmla="*/ 43 w 65"/>
                        <a:gd name="T55" fmla="*/ 42 h 57"/>
                        <a:gd name="T56" fmla="*/ 43 w 65"/>
                        <a:gd name="T57" fmla="*/ 35 h 57"/>
                        <a:gd name="T58" fmla="*/ 43 w 65"/>
                        <a:gd name="T59" fmla="*/ 28 h 57"/>
                        <a:gd name="T60" fmla="*/ 50 w 65"/>
                        <a:gd name="T61" fmla="*/ 28 h 57"/>
                        <a:gd name="T62" fmla="*/ 57 w 65"/>
                        <a:gd name="T63" fmla="*/ 28 h 57"/>
                        <a:gd name="T64" fmla="*/ 64 w 65"/>
                        <a:gd name="T65" fmla="*/ 28 h 57"/>
                        <a:gd name="T66" fmla="*/ 64 w 65"/>
                        <a:gd name="T67" fmla="*/ 2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57">
                          <a:moveTo>
                            <a:pt x="64" y="21"/>
                          </a:moveTo>
                          <a:lnTo>
                            <a:pt x="64" y="21"/>
                          </a:lnTo>
                          <a:lnTo>
                            <a:pt x="64" y="14"/>
                          </a:lnTo>
                          <a:lnTo>
                            <a:pt x="57" y="7"/>
                          </a:lnTo>
                          <a:lnTo>
                            <a:pt x="50" y="7"/>
                          </a:lnTo>
                          <a:lnTo>
                            <a:pt x="43" y="7"/>
                          </a:lnTo>
                          <a:lnTo>
                            <a:pt x="36" y="7"/>
                          </a:lnTo>
                          <a:lnTo>
                            <a:pt x="36" y="0"/>
                          </a:lnTo>
                          <a:lnTo>
                            <a:pt x="28" y="0"/>
                          </a:lnTo>
                          <a:lnTo>
                            <a:pt x="21" y="7"/>
                          </a:lnTo>
                          <a:lnTo>
                            <a:pt x="14" y="7"/>
                          </a:lnTo>
                          <a:lnTo>
                            <a:pt x="14" y="14"/>
                          </a:lnTo>
                          <a:lnTo>
                            <a:pt x="7" y="14"/>
                          </a:lnTo>
                          <a:lnTo>
                            <a:pt x="7" y="21"/>
                          </a:lnTo>
                          <a:lnTo>
                            <a:pt x="7" y="28"/>
                          </a:lnTo>
                          <a:lnTo>
                            <a:pt x="0" y="35"/>
                          </a:lnTo>
                          <a:lnTo>
                            <a:pt x="0" y="42"/>
                          </a:lnTo>
                          <a:lnTo>
                            <a:pt x="7" y="42"/>
                          </a:lnTo>
                          <a:lnTo>
                            <a:pt x="7" y="49"/>
                          </a:lnTo>
                          <a:lnTo>
                            <a:pt x="7" y="56"/>
                          </a:lnTo>
                          <a:lnTo>
                            <a:pt x="14" y="56"/>
                          </a:lnTo>
                          <a:lnTo>
                            <a:pt x="21" y="56"/>
                          </a:lnTo>
                          <a:lnTo>
                            <a:pt x="21" y="49"/>
                          </a:lnTo>
                          <a:lnTo>
                            <a:pt x="21" y="42"/>
                          </a:lnTo>
                          <a:lnTo>
                            <a:pt x="21" y="35"/>
                          </a:lnTo>
                          <a:lnTo>
                            <a:pt x="28" y="35"/>
                          </a:lnTo>
                          <a:lnTo>
                            <a:pt x="36" y="42"/>
                          </a:lnTo>
                          <a:lnTo>
                            <a:pt x="43" y="42"/>
                          </a:lnTo>
                          <a:lnTo>
                            <a:pt x="43" y="35"/>
                          </a:lnTo>
                          <a:lnTo>
                            <a:pt x="43" y="28"/>
                          </a:lnTo>
                          <a:lnTo>
                            <a:pt x="50" y="28"/>
                          </a:lnTo>
                          <a:lnTo>
                            <a:pt x="57" y="28"/>
                          </a:lnTo>
                          <a:lnTo>
                            <a:pt x="64" y="28"/>
                          </a:lnTo>
                          <a:lnTo>
                            <a:pt x="64" y="21"/>
                          </a:lnTo>
                        </a:path>
                      </a:pathLst>
                    </a:custGeom>
                    <a:solidFill>
                      <a:srgbClr val="BF7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00" name="Freeform 924">
                      <a:extLst>
                        <a:ext uri="{FF2B5EF4-FFF2-40B4-BE49-F238E27FC236}">
                          <a16:creationId xmlns:a16="http://schemas.microsoft.com/office/drawing/2014/main" id="{14A25628-CC7E-CD90-24B3-37FCD6050375}"/>
                        </a:ext>
                      </a:extLst>
                    </p:cNvPr>
                    <p:cNvSpPr>
                      <a:spLocks/>
                    </p:cNvSpPr>
                    <p:nvPr/>
                  </p:nvSpPr>
                  <p:spPr bwMode="auto">
                    <a:xfrm>
                      <a:off x="4635" y="1895"/>
                      <a:ext cx="65" cy="57"/>
                    </a:xfrm>
                    <a:custGeom>
                      <a:avLst/>
                      <a:gdLst>
                        <a:gd name="T0" fmla="*/ 64 w 65"/>
                        <a:gd name="T1" fmla="*/ 21 h 57"/>
                        <a:gd name="T2" fmla="*/ 64 w 65"/>
                        <a:gd name="T3" fmla="*/ 14 h 57"/>
                        <a:gd name="T4" fmla="*/ 57 w 65"/>
                        <a:gd name="T5" fmla="*/ 7 h 57"/>
                        <a:gd name="T6" fmla="*/ 50 w 65"/>
                        <a:gd name="T7" fmla="*/ 7 h 57"/>
                        <a:gd name="T8" fmla="*/ 43 w 65"/>
                        <a:gd name="T9" fmla="*/ 7 h 57"/>
                        <a:gd name="T10" fmla="*/ 36 w 65"/>
                        <a:gd name="T11" fmla="*/ 7 h 57"/>
                        <a:gd name="T12" fmla="*/ 36 w 65"/>
                        <a:gd name="T13" fmla="*/ 0 h 57"/>
                        <a:gd name="T14" fmla="*/ 28 w 65"/>
                        <a:gd name="T15" fmla="*/ 0 h 57"/>
                        <a:gd name="T16" fmla="*/ 21 w 65"/>
                        <a:gd name="T17" fmla="*/ 7 h 57"/>
                        <a:gd name="T18" fmla="*/ 14 w 65"/>
                        <a:gd name="T19" fmla="*/ 7 h 57"/>
                        <a:gd name="T20" fmla="*/ 14 w 65"/>
                        <a:gd name="T21" fmla="*/ 14 h 57"/>
                        <a:gd name="T22" fmla="*/ 7 w 65"/>
                        <a:gd name="T23" fmla="*/ 14 h 57"/>
                        <a:gd name="T24" fmla="*/ 7 w 65"/>
                        <a:gd name="T25" fmla="*/ 21 h 57"/>
                        <a:gd name="T26" fmla="*/ 7 w 65"/>
                        <a:gd name="T27" fmla="*/ 28 h 57"/>
                        <a:gd name="T28" fmla="*/ 0 w 65"/>
                        <a:gd name="T29" fmla="*/ 35 h 57"/>
                        <a:gd name="T30" fmla="*/ 0 w 65"/>
                        <a:gd name="T31" fmla="*/ 42 h 57"/>
                        <a:gd name="T32" fmla="*/ 7 w 65"/>
                        <a:gd name="T33" fmla="*/ 42 h 57"/>
                        <a:gd name="T34" fmla="*/ 7 w 65"/>
                        <a:gd name="T35" fmla="*/ 49 h 57"/>
                        <a:gd name="T36" fmla="*/ 7 w 65"/>
                        <a:gd name="T37" fmla="*/ 56 h 57"/>
                        <a:gd name="T38" fmla="*/ 14 w 65"/>
                        <a:gd name="T39" fmla="*/ 56 h 57"/>
                        <a:gd name="T40" fmla="*/ 21 w 65"/>
                        <a:gd name="T41" fmla="*/ 56 h 57"/>
                        <a:gd name="T42" fmla="*/ 21 w 65"/>
                        <a:gd name="T43" fmla="*/ 49 h 57"/>
                        <a:gd name="T44" fmla="*/ 21 w 65"/>
                        <a:gd name="T45" fmla="*/ 42 h 57"/>
                        <a:gd name="T46" fmla="*/ 21 w 65"/>
                        <a:gd name="T47" fmla="*/ 35 h 57"/>
                        <a:gd name="T48" fmla="*/ 28 w 65"/>
                        <a:gd name="T49" fmla="*/ 35 h 57"/>
                        <a:gd name="T50" fmla="*/ 36 w 65"/>
                        <a:gd name="T51" fmla="*/ 42 h 57"/>
                        <a:gd name="T52" fmla="*/ 43 w 65"/>
                        <a:gd name="T53" fmla="*/ 42 h 57"/>
                        <a:gd name="T54" fmla="*/ 43 w 65"/>
                        <a:gd name="T55" fmla="*/ 35 h 57"/>
                        <a:gd name="T56" fmla="*/ 43 w 65"/>
                        <a:gd name="T57" fmla="*/ 28 h 57"/>
                        <a:gd name="T58" fmla="*/ 50 w 65"/>
                        <a:gd name="T59" fmla="*/ 28 h 57"/>
                        <a:gd name="T60" fmla="*/ 57 w 65"/>
                        <a:gd name="T61" fmla="*/ 28 h 57"/>
                        <a:gd name="T62" fmla="*/ 64 w 65"/>
                        <a:gd name="T63" fmla="*/ 28 h 57"/>
                        <a:gd name="T64" fmla="*/ 64 w 65"/>
                        <a:gd name="T65" fmla="*/ 2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5" h="57">
                          <a:moveTo>
                            <a:pt x="64" y="21"/>
                          </a:moveTo>
                          <a:lnTo>
                            <a:pt x="64" y="14"/>
                          </a:lnTo>
                          <a:lnTo>
                            <a:pt x="57" y="7"/>
                          </a:lnTo>
                          <a:lnTo>
                            <a:pt x="50" y="7"/>
                          </a:lnTo>
                          <a:lnTo>
                            <a:pt x="43" y="7"/>
                          </a:lnTo>
                          <a:lnTo>
                            <a:pt x="36" y="7"/>
                          </a:lnTo>
                          <a:lnTo>
                            <a:pt x="36" y="0"/>
                          </a:lnTo>
                          <a:lnTo>
                            <a:pt x="28" y="0"/>
                          </a:lnTo>
                          <a:lnTo>
                            <a:pt x="21" y="7"/>
                          </a:lnTo>
                          <a:lnTo>
                            <a:pt x="14" y="7"/>
                          </a:lnTo>
                          <a:lnTo>
                            <a:pt x="14" y="14"/>
                          </a:lnTo>
                          <a:lnTo>
                            <a:pt x="7" y="14"/>
                          </a:lnTo>
                          <a:lnTo>
                            <a:pt x="7" y="21"/>
                          </a:lnTo>
                          <a:lnTo>
                            <a:pt x="7" y="28"/>
                          </a:lnTo>
                          <a:lnTo>
                            <a:pt x="0" y="35"/>
                          </a:lnTo>
                          <a:lnTo>
                            <a:pt x="0" y="42"/>
                          </a:lnTo>
                          <a:lnTo>
                            <a:pt x="7" y="42"/>
                          </a:lnTo>
                          <a:lnTo>
                            <a:pt x="7" y="49"/>
                          </a:lnTo>
                          <a:lnTo>
                            <a:pt x="7" y="56"/>
                          </a:lnTo>
                          <a:lnTo>
                            <a:pt x="14" y="56"/>
                          </a:lnTo>
                          <a:lnTo>
                            <a:pt x="21" y="56"/>
                          </a:lnTo>
                          <a:lnTo>
                            <a:pt x="21" y="49"/>
                          </a:lnTo>
                          <a:lnTo>
                            <a:pt x="21" y="42"/>
                          </a:lnTo>
                          <a:lnTo>
                            <a:pt x="21" y="35"/>
                          </a:lnTo>
                          <a:lnTo>
                            <a:pt x="28" y="35"/>
                          </a:lnTo>
                          <a:lnTo>
                            <a:pt x="36" y="42"/>
                          </a:lnTo>
                          <a:lnTo>
                            <a:pt x="43" y="42"/>
                          </a:lnTo>
                          <a:lnTo>
                            <a:pt x="43" y="35"/>
                          </a:lnTo>
                          <a:lnTo>
                            <a:pt x="43" y="28"/>
                          </a:lnTo>
                          <a:lnTo>
                            <a:pt x="50" y="28"/>
                          </a:lnTo>
                          <a:lnTo>
                            <a:pt x="57" y="28"/>
                          </a:lnTo>
                          <a:lnTo>
                            <a:pt x="64" y="28"/>
                          </a:lnTo>
                          <a:lnTo>
                            <a:pt x="64" y="21"/>
                          </a:lnTo>
                        </a:path>
                      </a:pathLst>
                    </a:custGeom>
                    <a:solidFill>
                      <a:srgbClr val="BF7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701" name="Group 925">
                    <a:extLst>
                      <a:ext uri="{FF2B5EF4-FFF2-40B4-BE49-F238E27FC236}">
                        <a16:creationId xmlns:a16="http://schemas.microsoft.com/office/drawing/2014/main" id="{CE8BED25-2730-58B3-2E07-77E2C862367E}"/>
                      </a:ext>
                    </a:extLst>
                  </p:cNvPr>
                  <p:cNvGrpSpPr>
                    <a:grpSpLocks/>
                  </p:cNvGrpSpPr>
                  <p:nvPr/>
                </p:nvGrpSpPr>
                <p:grpSpPr bwMode="auto">
                  <a:xfrm>
                    <a:off x="4627" y="1967"/>
                    <a:ext cx="225" cy="201"/>
                    <a:chOff x="4627" y="1967"/>
                    <a:chExt cx="225" cy="201"/>
                  </a:xfrm>
                </p:grpSpPr>
                <p:sp>
                  <p:nvSpPr>
                    <p:cNvPr id="76702" name="Freeform 926">
                      <a:extLst>
                        <a:ext uri="{FF2B5EF4-FFF2-40B4-BE49-F238E27FC236}">
                          <a16:creationId xmlns:a16="http://schemas.microsoft.com/office/drawing/2014/main" id="{9CAF5AB7-0EFC-121D-9DA2-8FE76A0AE408}"/>
                        </a:ext>
                      </a:extLst>
                    </p:cNvPr>
                    <p:cNvSpPr>
                      <a:spLocks/>
                    </p:cNvSpPr>
                    <p:nvPr/>
                  </p:nvSpPr>
                  <p:spPr bwMode="auto">
                    <a:xfrm>
                      <a:off x="4643" y="1967"/>
                      <a:ext cx="49" cy="33"/>
                    </a:xfrm>
                    <a:custGeom>
                      <a:avLst/>
                      <a:gdLst>
                        <a:gd name="T0" fmla="*/ 7 w 49"/>
                        <a:gd name="T1" fmla="*/ 0 h 33"/>
                        <a:gd name="T2" fmla="*/ 41 w 49"/>
                        <a:gd name="T3" fmla="*/ 13 h 33"/>
                        <a:gd name="T4" fmla="*/ 41 w 49"/>
                        <a:gd name="T5" fmla="*/ 19 h 33"/>
                        <a:gd name="T6" fmla="*/ 48 w 49"/>
                        <a:gd name="T7" fmla="*/ 19 h 33"/>
                        <a:gd name="T8" fmla="*/ 48 w 49"/>
                        <a:gd name="T9" fmla="*/ 32 h 33"/>
                        <a:gd name="T10" fmla="*/ 34 w 49"/>
                        <a:gd name="T11" fmla="*/ 26 h 33"/>
                        <a:gd name="T12" fmla="*/ 27 w 49"/>
                        <a:gd name="T13" fmla="*/ 19 h 33"/>
                        <a:gd name="T14" fmla="*/ 0 w 49"/>
                        <a:gd name="T15" fmla="*/ 6 h 33"/>
                        <a:gd name="T16" fmla="*/ 7 w 49"/>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3">
                          <a:moveTo>
                            <a:pt x="7" y="0"/>
                          </a:moveTo>
                          <a:lnTo>
                            <a:pt x="41" y="13"/>
                          </a:lnTo>
                          <a:lnTo>
                            <a:pt x="41" y="19"/>
                          </a:lnTo>
                          <a:lnTo>
                            <a:pt x="48" y="19"/>
                          </a:lnTo>
                          <a:lnTo>
                            <a:pt x="48" y="32"/>
                          </a:lnTo>
                          <a:lnTo>
                            <a:pt x="34" y="26"/>
                          </a:lnTo>
                          <a:lnTo>
                            <a:pt x="27" y="19"/>
                          </a:lnTo>
                          <a:lnTo>
                            <a:pt x="0" y="6"/>
                          </a:lnTo>
                          <a:lnTo>
                            <a:pt x="7" y="0"/>
                          </a:lnTo>
                        </a:path>
                      </a:pathLst>
                    </a:custGeom>
                    <a:solidFill>
                      <a:srgbClr val="B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03" name="Freeform 927">
                      <a:extLst>
                        <a:ext uri="{FF2B5EF4-FFF2-40B4-BE49-F238E27FC236}">
                          <a16:creationId xmlns:a16="http://schemas.microsoft.com/office/drawing/2014/main" id="{41DF7E0E-CD2E-D8CE-B4B5-8D4E66EF8F3C}"/>
                        </a:ext>
                      </a:extLst>
                    </p:cNvPr>
                    <p:cNvSpPr>
                      <a:spLocks/>
                    </p:cNvSpPr>
                    <p:nvPr/>
                  </p:nvSpPr>
                  <p:spPr bwMode="auto">
                    <a:xfrm>
                      <a:off x="4643" y="1967"/>
                      <a:ext cx="49" cy="33"/>
                    </a:xfrm>
                    <a:custGeom>
                      <a:avLst/>
                      <a:gdLst>
                        <a:gd name="T0" fmla="*/ 7 w 49"/>
                        <a:gd name="T1" fmla="*/ 0 h 33"/>
                        <a:gd name="T2" fmla="*/ 41 w 49"/>
                        <a:gd name="T3" fmla="*/ 13 h 33"/>
                        <a:gd name="T4" fmla="*/ 41 w 49"/>
                        <a:gd name="T5" fmla="*/ 19 h 33"/>
                        <a:gd name="T6" fmla="*/ 48 w 49"/>
                        <a:gd name="T7" fmla="*/ 19 h 33"/>
                        <a:gd name="T8" fmla="*/ 48 w 49"/>
                        <a:gd name="T9" fmla="*/ 32 h 33"/>
                        <a:gd name="T10" fmla="*/ 34 w 49"/>
                        <a:gd name="T11" fmla="*/ 26 h 33"/>
                        <a:gd name="T12" fmla="*/ 27 w 49"/>
                        <a:gd name="T13" fmla="*/ 19 h 33"/>
                        <a:gd name="T14" fmla="*/ 0 w 49"/>
                        <a:gd name="T15" fmla="*/ 6 h 33"/>
                        <a:gd name="T16" fmla="*/ 7 w 49"/>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3">
                          <a:moveTo>
                            <a:pt x="7" y="0"/>
                          </a:moveTo>
                          <a:lnTo>
                            <a:pt x="41" y="13"/>
                          </a:lnTo>
                          <a:lnTo>
                            <a:pt x="41" y="19"/>
                          </a:lnTo>
                          <a:lnTo>
                            <a:pt x="48" y="19"/>
                          </a:lnTo>
                          <a:lnTo>
                            <a:pt x="48" y="32"/>
                          </a:lnTo>
                          <a:lnTo>
                            <a:pt x="34" y="26"/>
                          </a:lnTo>
                          <a:lnTo>
                            <a:pt x="27" y="19"/>
                          </a:lnTo>
                          <a:lnTo>
                            <a:pt x="0" y="6"/>
                          </a:lnTo>
                          <a:lnTo>
                            <a:pt x="7" y="0"/>
                          </a:lnTo>
                        </a:path>
                      </a:pathLst>
                    </a:custGeom>
                    <a:solidFill>
                      <a:srgbClr val="B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04" name="Freeform 928">
                      <a:extLst>
                        <a:ext uri="{FF2B5EF4-FFF2-40B4-BE49-F238E27FC236}">
                          <a16:creationId xmlns:a16="http://schemas.microsoft.com/office/drawing/2014/main" id="{703F0996-D9E1-430E-6815-9856B282FAC9}"/>
                        </a:ext>
                      </a:extLst>
                    </p:cNvPr>
                    <p:cNvSpPr>
                      <a:spLocks/>
                    </p:cNvSpPr>
                    <p:nvPr/>
                  </p:nvSpPr>
                  <p:spPr bwMode="auto">
                    <a:xfrm>
                      <a:off x="4691" y="1983"/>
                      <a:ext cx="17" cy="41"/>
                    </a:xfrm>
                    <a:custGeom>
                      <a:avLst/>
                      <a:gdLst>
                        <a:gd name="T0" fmla="*/ 0 w 17"/>
                        <a:gd name="T1" fmla="*/ 0 h 41"/>
                        <a:gd name="T2" fmla="*/ 0 w 17"/>
                        <a:gd name="T3" fmla="*/ 0 h 41"/>
                        <a:gd name="T4" fmla="*/ 0 w 17"/>
                        <a:gd name="T5" fmla="*/ 7 h 41"/>
                        <a:gd name="T6" fmla="*/ 5 w 17"/>
                        <a:gd name="T7" fmla="*/ 7 h 41"/>
                        <a:gd name="T8" fmla="*/ 5 w 17"/>
                        <a:gd name="T9" fmla="*/ 20 h 41"/>
                        <a:gd name="T10" fmla="*/ 16 w 17"/>
                        <a:gd name="T11" fmla="*/ 40 h 41"/>
                        <a:gd name="T12" fmla="*/ 16 w 17"/>
                        <a:gd name="T13" fmla="*/ 33 h 41"/>
                        <a:gd name="T14" fmla="*/ 16 w 17"/>
                        <a:gd name="T15" fmla="*/ 27 h 41"/>
                        <a:gd name="T16" fmla="*/ 16 w 17"/>
                        <a:gd name="T17" fmla="*/ 20 h 41"/>
                        <a:gd name="T18" fmla="*/ 11 w 17"/>
                        <a:gd name="T19" fmla="*/ 13 h 41"/>
                        <a:gd name="T20" fmla="*/ 11 w 17"/>
                        <a:gd name="T21" fmla="*/ 7 h 41"/>
                        <a:gd name="T22" fmla="*/ 5 w 17"/>
                        <a:gd name="T23" fmla="*/ 7 h 41"/>
                        <a:gd name="T24" fmla="*/ 5 w 17"/>
                        <a:gd name="T25" fmla="*/ 0 h 41"/>
                        <a:gd name="T26" fmla="*/ 0 w 17"/>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41">
                          <a:moveTo>
                            <a:pt x="0" y="0"/>
                          </a:moveTo>
                          <a:lnTo>
                            <a:pt x="0" y="0"/>
                          </a:lnTo>
                          <a:lnTo>
                            <a:pt x="0" y="7"/>
                          </a:lnTo>
                          <a:lnTo>
                            <a:pt x="5" y="7"/>
                          </a:lnTo>
                          <a:lnTo>
                            <a:pt x="5" y="20"/>
                          </a:lnTo>
                          <a:lnTo>
                            <a:pt x="16" y="40"/>
                          </a:lnTo>
                          <a:lnTo>
                            <a:pt x="16" y="33"/>
                          </a:lnTo>
                          <a:lnTo>
                            <a:pt x="16" y="27"/>
                          </a:lnTo>
                          <a:lnTo>
                            <a:pt x="16" y="20"/>
                          </a:lnTo>
                          <a:lnTo>
                            <a:pt x="11" y="13"/>
                          </a:lnTo>
                          <a:lnTo>
                            <a:pt x="11" y="7"/>
                          </a:lnTo>
                          <a:lnTo>
                            <a:pt x="5" y="7"/>
                          </a:lnTo>
                          <a:lnTo>
                            <a:pt x="5" y="0"/>
                          </a:lnTo>
                          <a:lnTo>
                            <a:pt x="0" y="0"/>
                          </a:lnTo>
                        </a:path>
                      </a:pathLst>
                    </a:custGeom>
                    <a:solidFill>
                      <a:srgbClr val="FF9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05" name="Freeform 929">
                      <a:extLst>
                        <a:ext uri="{FF2B5EF4-FFF2-40B4-BE49-F238E27FC236}">
                          <a16:creationId xmlns:a16="http://schemas.microsoft.com/office/drawing/2014/main" id="{BE776C9E-F1F3-0362-50D7-C26EEE110855}"/>
                        </a:ext>
                      </a:extLst>
                    </p:cNvPr>
                    <p:cNvSpPr>
                      <a:spLocks/>
                    </p:cNvSpPr>
                    <p:nvPr/>
                  </p:nvSpPr>
                  <p:spPr bwMode="auto">
                    <a:xfrm>
                      <a:off x="4691" y="1983"/>
                      <a:ext cx="17" cy="41"/>
                    </a:xfrm>
                    <a:custGeom>
                      <a:avLst/>
                      <a:gdLst>
                        <a:gd name="T0" fmla="*/ 0 w 17"/>
                        <a:gd name="T1" fmla="*/ 0 h 41"/>
                        <a:gd name="T2" fmla="*/ 0 w 17"/>
                        <a:gd name="T3" fmla="*/ 7 h 41"/>
                        <a:gd name="T4" fmla="*/ 5 w 17"/>
                        <a:gd name="T5" fmla="*/ 7 h 41"/>
                        <a:gd name="T6" fmla="*/ 5 w 17"/>
                        <a:gd name="T7" fmla="*/ 20 h 41"/>
                        <a:gd name="T8" fmla="*/ 16 w 17"/>
                        <a:gd name="T9" fmla="*/ 40 h 41"/>
                        <a:gd name="T10" fmla="*/ 16 w 17"/>
                        <a:gd name="T11" fmla="*/ 33 h 41"/>
                        <a:gd name="T12" fmla="*/ 16 w 17"/>
                        <a:gd name="T13" fmla="*/ 27 h 41"/>
                        <a:gd name="T14" fmla="*/ 16 w 17"/>
                        <a:gd name="T15" fmla="*/ 20 h 41"/>
                        <a:gd name="T16" fmla="*/ 11 w 17"/>
                        <a:gd name="T17" fmla="*/ 13 h 41"/>
                        <a:gd name="T18" fmla="*/ 11 w 17"/>
                        <a:gd name="T19" fmla="*/ 7 h 41"/>
                        <a:gd name="T20" fmla="*/ 5 w 17"/>
                        <a:gd name="T21" fmla="*/ 7 h 41"/>
                        <a:gd name="T22" fmla="*/ 5 w 17"/>
                        <a:gd name="T23" fmla="*/ 0 h 41"/>
                        <a:gd name="T24" fmla="*/ 0 w 17"/>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41">
                          <a:moveTo>
                            <a:pt x="0" y="0"/>
                          </a:moveTo>
                          <a:lnTo>
                            <a:pt x="0" y="7"/>
                          </a:lnTo>
                          <a:lnTo>
                            <a:pt x="5" y="7"/>
                          </a:lnTo>
                          <a:lnTo>
                            <a:pt x="5" y="20"/>
                          </a:lnTo>
                          <a:lnTo>
                            <a:pt x="16" y="40"/>
                          </a:lnTo>
                          <a:lnTo>
                            <a:pt x="16" y="33"/>
                          </a:lnTo>
                          <a:lnTo>
                            <a:pt x="16" y="27"/>
                          </a:lnTo>
                          <a:lnTo>
                            <a:pt x="16" y="20"/>
                          </a:lnTo>
                          <a:lnTo>
                            <a:pt x="11" y="13"/>
                          </a:lnTo>
                          <a:lnTo>
                            <a:pt x="11" y="7"/>
                          </a:lnTo>
                          <a:lnTo>
                            <a:pt x="5" y="7"/>
                          </a:lnTo>
                          <a:lnTo>
                            <a:pt x="5" y="0"/>
                          </a:lnTo>
                          <a:lnTo>
                            <a:pt x="0" y="0"/>
                          </a:lnTo>
                        </a:path>
                      </a:pathLst>
                    </a:custGeom>
                    <a:solidFill>
                      <a:srgbClr val="FF9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06" name="Freeform 930">
                      <a:extLst>
                        <a:ext uri="{FF2B5EF4-FFF2-40B4-BE49-F238E27FC236}">
                          <a16:creationId xmlns:a16="http://schemas.microsoft.com/office/drawing/2014/main" id="{38AA3613-84D9-8985-E400-3E25CBE8B100}"/>
                        </a:ext>
                      </a:extLst>
                    </p:cNvPr>
                    <p:cNvSpPr>
                      <a:spLocks/>
                    </p:cNvSpPr>
                    <p:nvPr/>
                  </p:nvSpPr>
                  <p:spPr bwMode="auto">
                    <a:xfrm>
                      <a:off x="4779" y="2023"/>
                      <a:ext cx="73" cy="41"/>
                    </a:xfrm>
                    <a:custGeom>
                      <a:avLst/>
                      <a:gdLst>
                        <a:gd name="T0" fmla="*/ 0 w 73"/>
                        <a:gd name="T1" fmla="*/ 20 h 41"/>
                        <a:gd name="T2" fmla="*/ 7 w 73"/>
                        <a:gd name="T3" fmla="*/ 20 h 41"/>
                        <a:gd name="T4" fmla="*/ 14 w 73"/>
                        <a:gd name="T5" fmla="*/ 20 h 41"/>
                        <a:gd name="T6" fmla="*/ 14 w 73"/>
                        <a:gd name="T7" fmla="*/ 13 h 41"/>
                        <a:gd name="T8" fmla="*/ 22 w 73"/>
                        <a:gd name="T9" fmla="*/ 7 h 41"/>
                        <a:gd name="T10" fmla="*/ 29 w 73"/>
                        <a:gd name="T11" fmla="*/ 7 h 41"/>
                        <a:gd name="T12" fmla="*/ 36 w 73"/>
                        <a:gd name="T13" fmla="*/ 7 h 41"/>
                        <a:gd name="T14" fmla="*/ 43 w 73"/>
                        <a:gd name="T15" fmla="*/ 7 h 41"/>
                        <a:gd name="T16" fmla="*/ 43 w 73"/>
                        <a:gd name="T17" fmla="*/ 0 h 41"/>
                        <a:gd name="T18" fmla="*/ 50 w 73"/>
                        <a:gd name="T19" fmla="*/ 7 h 41"/>
                        <a:gd name="T20" fmla="*/ 43 w 73"/>
                        <a:gd name="T21" fmla="*/ 7 h 41"/>
                        <a:gd name="T22" fmla="*/ 43 w 73"/>
                        <a:gd name="T23" fmla="*/ 13 h 41"/>
                        <a:gd name="T24" fmla="*/ 50 w 73"/>
                        <a:gd name="T25" fmla="*/ 13 h 41"/>
                        <a:gd name="T26" fmla="*/ 58 w 73"/>
                        <a:gd name="T27" fmla="*/ 7 h 41"/>
                        <a:gd name="T28" fmla="*/ 65 w 73"/>
                        <a:gd name="T29" fmla="*/ 7 h 41"/>
                        <a:gd name="T30" fmla="*/ 72 w 73"/>
                        <a:gd name="T31" fmla="*/ 7 h 41"/>
                        <a:gd name="T32" fmla="*/ 65 w 73"/>
                        <a:gd name="T33" fmla="*/ 7 h 41"/>
                        <a:gd name="T34" fmla="*/ 65 w 73"/>
                        <a:gd name="T35" fmla="*/ 13 h 41"/>
                        <a:gd name="T36" fmla="*/ 58 w 73"/>
                        <a:gd name="T37" fmla="*/ 13 h 41"/>
                        <a:gd name="T38" fmla="*/ 65 w 73"/>
                        <a:gd name="T39" fmla="*/ 13 h 41"/>
                        <a:gd name="T40" fmla="*/ 65 w 73"/>
                        <a:gd name="T41" fmla="*/ 20 h 41"/>
                        <a:gd name="T42" fmla="*/ 58 w 73"/>
                        <a:gd name="T43" fmla="*/ 27 h 41"/>
                        <a:gd name="T44" fmla="*/ 58 w 73"/>
                        <a:gd name="T45" fmla="*/ 33 h 41"/>
                        <a:gd name="T46" fmla="*/ 50 w 73"/>
                        <a:gd name="T47" fmla="*/ 33 h 41"/>
                        <a:gd name="T48" fmla="*/ 43 w 73"/>
                        <a:gd name="T49" fmla="*/ 40 h 41"/>
                        <a:gd name="T50" fmla="*/ 36 w 73"/>
                        <a:gd name="T51" fmla="*/ 40 h 41"/>
                        <a:gd name="T52" fmla="*/ 29 w 73"/>
                        <a:gd name="T53" fmla="*/ 40 h 41"/>
                        <a:gd name="T54" fmla="*/ 22 w 73"/>
                        <a:gd name="T55" fmla="*/ 40 h 41"/>
                        <a:gd name="T56" fmla="*/ 7 w 73"/>
                        <a:gd name="T57" fmla="*/ 40 h 41"/>
                        <a:gd name="T58" fmla="*/ 0 w 73"/>
                        <a:gd name="T59"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 h="41">
                          <a:moveTo>
                            <a:pt x="0" y="20"/>
                          </a:moveTo>
                          <a:lnTo>
                            <a:pt x="7" y="20"/>
                          </a:lnTo>
                          <a:lnTo>
                            <a:pt x="14" y="20"/>
                          </a:lnTo>
                          <a:lnTo>
                            <a:pt x="14" y="13"/>
                          </a:lnTo>
                          <a:lnTo>
                            <a:pt x="22" y="7"/>
                          </a:lnTo>
                          <a:lnTo>
                            <a:pt x="29" y="7"/>
                          </a:lnTo>
                          <a:lnTo>
                            <a:pt x="36" y="7"/>
                          </a:lnTo>
                          <a:lnTo>
                            <a:pt x="43" y="7"/>
                          </a:lnTo>
                          <a:lnTo>
                            <a:pt x="43" y="0"/>
                          </a:lnTo>
                          <a:lnTo>
                            <a:pt x="50" y="7"/>
                          </a:lnTo>
                          <a:lnTo>
                            <a:pt x="43" y="7"/>
                          </a:lnTo>
                          <a:lnTo>
                            <a:pt x="43" y="13"/>
                          </a:lnTo>
                          <a:lnTo>
                            <a:pt x="50" y="13"/>
                          </a:lnTo>
                          <a:lnTo>
                            <a:pt x="58" y="7"/>
                          </a:lnTo>
                          <a:lnTo>
                            <a:pt x="65" y="7"/>
                          </a:lnTo>
                          <a:lnTo>
                            <a:pt x="72" y="7"/>
                          </a:lnTo>
                          <a:lnTo>
                            <a:pt x="65" y="7"/>
                          </a:lnTo>
                          <a:lnTo>
                            <a:pt x="65" y="13"/>
                          </a:lnTo>
                          <a:lnTo>
                            <a:pt x="58" y="13"/>
                          </a:lnTo>
                          <a:lnTo>
                            <a:pt x="65" y="13"/>
                          </a:lnTo>
                          <a:lnTo>
                            <a:pt x="65" y="20"/>
                          </a:lnTo>
                          <a:lnTo>
                            <a:pt x="58" y="27"/>
                          </a:lnTo>
                          <a:lnTo>
                            <a:pt x="58" y="33"/>
                          </a:lnTo>
                          <a:lnTo>
                            <a:pt x="50" y="33"/>
                          </a:lnTo>
                          <a:lnTo>
                            <a:pt x="43" y="40"/>
                          </a:lnTo>
                          <a:lnTo>
                            <a:pt x="36" y="40"/>
                          </a:lnTo>
                          <a:lnTo>
                            <a:pt x="29" y="40"/>
                          </a:lnTo>
                          <a:lnTo>
                            <a:pt x="22" y="40"/>
                          </a:lnTo>
                          <a:lnTo>
                            <a:pt x="7" y="40"/>
                          </a:lnTo>
                          <a:lnTo>
                            <a:pt x="0" y="20"/>
                          </a:lnTo>
                        </a:path>
                      </a:pathLst>
                    </a:custGeom>
                    <a:solidFill>
                      <a:srgbClr val="FFB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07" name="Freeform 931">
                      <a:extLst>
                        <a:ext uri="{FF2B5EF4-FFF2-40B4-BE49-F238E27FC236}">
                          <a16:creationId xmlns:a16="http://schemas.microsoft.com/office/drawing/2014/main" id="{B51E9CF0-F404-2E2D-5B84-F5D682267A30}"/>
                        </a:ext>
                      </a:extLst>
                    </p:cNvPr>
                    <p:cNvSpPr>
                      <a:spLocks/>
                    </p:cNvSpPr>
                    <p:nvPr/>
                  </p:nvSpPr>
                  <p:spPr bwMode="auto">
                    <a:xfrm>
                      <a:off x="4779" y="2023"/>
                      <a:ext cx="73" cy="41"/>
                    </a:xfrm>
                    <a:custGeom>
                      <a:avLst/>
                      <a:gdLst>
                        <a:gd name="T0" fmla="*/ 0 w 73"/>
                        <a:gd name="T1" fmla="*/ 20 h 41"/>
                        <a:gd name="T2" fmla="*/ 7 w 73"/>
                        <a:gd name="T3" fmla="*/ 20 h 41"/>
                        <a:gd name="T4" fmla="*/ 14 w 73"/>
                        <a:gd name="T5" fmla="*/ 20 h 41"/>
                        <a:gd name="T6" fmla="*/ 14 w 73"/>
                        <a:gd name="T7" fmla="*/ 13 h 41"/>
                        <a:gd name="T8" fmla="*/ 22 w 73"/>
                        <a:gd name="T9" fmla="*/ 7 h 41"/>
                        <a:gd name="T10" fmla="*/ 29 w 73"/>
                        <a:gd name="T11" fmla="*/ 7 h 41"/>
                        <a:gd name="T12" fmla="*/ 36 w 73"/>
                        <a:gd name="T13" fmla="*/ 7 h 41"/>
                        <a:gd name="T14" fmla="*/ 43 w 73"/>
                        <a:gd name="T15" fmla="*/ 7 h 41"/>
                        <a:gd name="T16" fmla="*/ 43 w 73"/>
                        <a:gd name="T17" fmla="*/ 0 h 41"/>
                        <a:gd name="T18" fmla="*/ 50 w 73"/>
                        <a:gd name="T19" fmla="*/ 7 h 41"/>
                        <a:gd name="T20" fmla="*/ 43 w 73"/>
                        <a:gd name="T21" fmla="*/ 7 h 41"/>
                        <a:gd name="T22" fmla="*/ 43 w 73"/>
                        <a:gd name="T23" fmla="*/ 13 h 41"/>
                        <a:gd name="T24" fmla="*/ 50 w 73"/>
                        <a:gd name="T25" fmla="*/ 13 h 41"/>
                        <a:gd name="T26" fmla="*/ 58 w 73"/>
                        <a:gd name="T27" fmla="*/ 7 h 41"/>
                        <a:gd name="T28" fmla="*/ 65 w 73"/>
                        <a:gd name="T29" fmla="*/ 7 h 41"/>
                        <a:gd name="T30" fmla="*/ 72 w 73"/>
                        <a:gd name="T31" fmla="*/ 7 h 41"/>
                        <a:gd name="T32" fmla="*/ 65 w 73"/>
                        <a:gd name="T33" fmla="*/ 7 h 41"/>
                        <a:gd name="T34" fmla="*/ 65 w 73"/>
                        <a:gd name="T35" fmla="*/ 13 h 41"/>
                        <a:gd name="T36" fmla="*/ 58 w 73"/>
                        <a:gd name="T37" fmla="*/ 13 h 41"/>
                        <a:gd name="T38" fmla="*/ 65 w 73"/>
                        <a:gd name="T39" fmla="*/ 13 h 41"/>
                        <a:gd name="T40" fmla="*/ 65 w 73"/>
                        <a:gd name="T41" fmla="*/ 20 h 41"/>
                        <a:gd name="T42" fmla="*/ 58 w 73"/>
                        <a:gd name="T43" fmla="*/ 27 h 41"/>
                        <a:gd name="T44" fmla="*/ 58 w 73"/>
                        <a:gd name="T45" fmla="*/ 33 h 41"/>
                        <a:gd name="T46" fmla="*/ 50 w 73"/>
                        <a:gd name="T47" fmla="*/ 33 h 41"/>
                        <a:gd name="T48" fmla="*/ 43 w 73"/>
                        <a:gd name="T49" fmla="*/ 40 h 41"/>
                        <a:gd name="T50" fmla="*/ 36 w 73"/>
                        <a:gd name="T51" fmla="*/ 40 h 41"/>
                        <a:gd name="T52" fmla="*/ 29 w 73"/>
                        <a:gd name="T53" fmla="*/ 40 h 41"/>
                        <a:gd name="T54" fmla="*/ 22 w 73"/>
                        <a:gd name="T55" fmla="*/ 40 h 41"/>
                        <a:gd name="T56" fmla="*/ 7 w 73"/>
                        <a:gd name="T57" fmla="*/ 40 h 41"/>
                        <a:gd name="T58" fmla="*/ 0 w 73"/>
                        <a:gd name="T59"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 h="41">
                          <a:moveTo>
                            <a:pt x="0" y="20"/>
                          </a:moveTo>
                          <a:lnTo>
                            <a:pt x="7" y="20"/>
                          </a:lnTo>
                          <a:lnTo>
                            <a:pt x="14" y="20"/>
                          </a:lnTo>
                          <a:lnTo>
                            <a:pt x="14" y="13"/>
                          </a:lnTo>
                          <a:lnTo>
                            <a:pt x="22" y="7"/>
                          </a:lnTo>
                          <a:lnTo>
                            <a:pt x="29" y="7"/>
                          </a:lnTo>
                          <a:lnTo>
                            <a:pt x="36" y="7"/>
                          </a:lnTo>
                          <a:lnTo>
                            <a:pt x="43" y="7"/>
                          </a:lnTo>
                          <a:lnTo>
                            <a:pt x="43" y="0"/>
                          </a:lnTo>
                          <a:lnTo>
                            <a:pt x="50" y="7"/>
                          </a:lnTo>
                          <a:lnTo>
                            <a:pt x="43" y="7"/>
                          </a:lnTo>
                          <a:lnTo>
                            <a:pt x="43" y="13"/>
                          </a:lnTo>
                          <a:lnTo>
                            <a:pt x="50" y="13"/>
                          </a:lnTo>
                          <a:lnTo>
                            <a:pt x="58" y="7"/>
                          </a:lnTo>
                          <a:lnTo>
                            <a:pt x="65" y="7"/>
                          </a:lnTo>
                          <a:lnTo>
                            <a:pt x="72" y="7"/>
                          </a:lnTo>
                          <a:lnTo>
                            <a:pt x="65" y="7"/>
                          </a:lnTo>
                          <a:lnTo>
                            <a:pt x="65" y="13"/>
                          </a:lnTo>
                          <a:lnTo>
                            <a:pt x="58" y="13"/>
                          </a:lnTo>
                          <a:lnTo>
                            <a:pt x="65" y="13"/>
                          </a:lnTo>
                          <a:lnTo>
                            <a:pt x="65" y="20"/>
                          </a:lnTo>
                          <a:lnTo>
                            <a:pt x="58" y="27"/>
                          </a:lnTo>
                          <a:lnTo>
                            <a:pt x="58" y="33"/>
                          </a:lnTo>
                          <a:lnTo>
                            <a:pt x="50" y="33"/>
                          </a:lnTo>
                          <a:lnTo>
                            <a:pt x="43" y="40"/>
                          </a:lnTo>
                          <a:lnTo>
                            <a:pt x="36" y="40"/>
                          </a:lnTo>
                          <a:lnTo>
                            <a:pt x="29" y="40"/>
                          </a:lnTo>
                          <a:lnTo>
                            <a:pt x="22" y="40"/>
                          </a:lnTo>
                          <a:lnTo>
                            <a:pt x="7" y="40"/>
                          </a:lnTo>
                          <a:lnTo>
                            <a:pt x="0" y="20"/>
                          </a:lnTo>
                        </a:path>
                      </a:pathLst>
                    </a:custGeom>
                    <a:solidFill>
                      <a:srgbClr val="FFB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708" name="Group 932">
                      <a:extLst>
                        <a:ext uri="{FF2B5EF4-FFF2-40B4-BE49-F238E27FC236}">
                          <a16:creationId xmlns:a16="http://schemas.microsoft.com/office/drawing/2014/main" id="{AB3F11F2-5845-2B59-913E-0FBF2C50920C}"/>
                        </a:ext>
                      </a:extLst>
                    </p:cNvPr>
                    <p:cNvGrpSpPr>
                      <a:grpSpLocks/>
                    </p:cNvGrpSpPr>
                    <p:nvPr/>
                  </p:nvGrpSpPr>
                  <p:grpSpPr bwMode="auto">
                    <a:xfrm>
                      <a:off x="4627" y="1975"/>
                      <a:ext cx="161" cy="193"/>
                      <a:chOff x="4627" y="1975"/>
                      <a:chExt cx="161" cy="193"/>
                    </a:xfrm>
                  </p:grpSpPr>
                  <p:grpSp>
                    <p:nvGrpSpPr>
                      <p:cNvPr id="76709" name="Group 933">
                        <a:extLst>
                          <a:ext uri="{FF2B5EF4-FFF2-40B4-BE49-F238E27FC236}">
                            <a16:creationId xmlns:a16="http://schemas.microsoft.com/office/drawing/2014/main" id="{23AAF3F2-CEB4-4AEB-003A-37821EC71B1E}"/>
                          </a:ext>
                        </a:extLst>
                      </p:cNvPr>
                      <p:cNvGrpSpPr>
                        <a:grpSpLocks/>
                      </p:cNvGrpSpPr>
                      <p:nvPr/>
                    </p:nvGrpSpPr>
                    <p:grpSpPr bwMode="auto">
                      <a:xfrm>
                        <a:off x="4627" y="1975"/>
                        <a:ext cx="161" cy="193"/>
                        <a:chOff x="4627" y="1975"/>
                        <a:chExt cx="161" cy="193"/>
                      </a:xfrm>
                    </p:grpSpPr>
                    <p:sp>
                      <p:nvSpPr>
                        <p:cNvPr id="76710" name="Freeform 934">
                          <a:extLst>
                            <a:ext uri="{FF2B5EF4-FFF2-40B4-BE49-F238E27FC236}">
                              <a16:creationId xmlns:a16="http://schemas.microsoft.com/office/drawing/2014/main" id="{38D1F15A-1FF0-5D71-C577-90CDEAC4EE01}"/>
                            </a:ext>
                          </a:extLst>
                        </p:cNvPr>
                        <p:cNvSpPr>
                          <a:spLocks/>
                        </p:cNvSpPr>
                        <p:nvPr/>
                      </p:nvSpPr>
                      <p:spPr bwMode="auto">
                        <a:xfrm>
                          <a:off x="4627" y="1975"/>
                          <a:ext cx="161" cy="193"/>
                        </a:xfrm>
                        <a:custGeom>
                          <a:avLst/>
                          <a:gdLst>
                            <a:gd name="T0" fmla="*/ 15 w 161"/>
                            <a:gd name="T1" fmla="*/ 0 h 193"/>
                            <a:gd name="T2" fmla="*/ 30 w 161"/>
                            <a:gd name="T3" fmla="*/ 0 h 193"/>
                            <a:gd name="T4" fmla="*/ 46 w 161"/>
                            <a:gd name="T5" fmla="*/ 8 h 193"/>
                            <a:gd name="T6" fmla="*/ 53 w 161"/>
                            <a:gd name="T7" fmla="*/ 15 h 193"/>
                            <a:gd name="T8" fmla="*/ 61 w 161"/>
                            <a:gd name="T9" fmla="*/ 23 h 193"/>
                            <a:gd name="T10" fmla="*/ 76 w 161"/>
                            <a:gd name="T11" fmla="*/ 38 h 193"/>
                            <a:gd name="T12" fmla="*/ 76 w 161"/>
                            <a:gd name="T13" fmla="*/ 46 h 193"/>
                            <a:gd name="T14" fmla="*/ 84 w 161"/>
                            <a:gd name="T15" fmla="*/ 46 h 193"/>
                            <a:gd name="T16" fmla="*/ 76 w 161"/>
                            <a:gd name="T17" fmla="*/ 46 h 193"/>
                            <a:gd name="T18" fmla="*/ 84 w 161"/>
                            <a:gd name="T19" fmla="*/ 54 h 193"/>
                            <a:gd name="T20" fmla="*/ 84 w 161"/>
                            <a:gd name="T21" fmla="*/ 61 h 193"/>
                            <a:gd name="T22" fmla="*/ 99 w 161"/>
                            <a:gd name="T23" fmla="*/ 69 h 193"/>
                            <a:gd name="T24" fmla="*/ 107 w 161"/>
                            <a:gd name="T25" fmla="*/ 69 h 193"/>
                            <a:gd name="T26" fmla="*/ 114 w 161"/>
                            <a:gd name="T27" fmla="*/ 69 h 193"/>
                            <a:gd name="T28" fmla="*/ 130 w 161"/>
                            <a:gd name="T29" fmla="*/ 69 h 193"/>
                            <a:gd name="T30" fmla="*/ 137 w 161"/>
                            <a:gd name="T31" fmla="*/ 69 h 193"/>
                            <a:gd name="T32" fmla="*/ 145 w 161"/>
                            <a:gd name="T33" fmla="*/ 61 h 193"/>
                            <a:gd name="T34" fmla="*/ 152 w 161"/>
                            <a:gd name="T35" fmla="*/ 69 h 193"/>
                            <a:gd name="T36" fmla="*/ 160 w 161"/>
                            <a:gd name="T37" fmla="*/ 92 h 193"/>
                            <a:gd name="T38" fmla="*/ 160 w 161"/>
                            <a:gd name="T39" fmla="*/ 100 h 193"/>
                            <a:gd name="T40" fmla="*/ 130 w 161"/>
                            <a:gd name="T41" fmla="*/ 108 h 193"/>
                            <a:gd name="T42" fmla="*/ 114 w 161"/>
                            <a:gd name="T43" fmla="*/ 108 h 193"/>
                            <a:gd name="T44" fmla="*/ 122 w 161"/>
                            <a:gd name="T45" fmla="*/ 108 h 193"/>
                            <a:gd name="T46" fmla="*/ 145 w 161"/>
                            <a:gd name="T47" fmla="*/ 108 h 193"/>
                            <a:gd name="T48" fmla="*/ 137 w 161"/>
                            <a:gd name="T49" fmla="*/ 123 h 193"/>
                            <a:gd name="T50" fmla="*/ 130 w 161"/>
                            <a:gd name="T51" fmla="*/ 138 h 193"/>
                            <a:gd name="T52" fmla="*/ 122 w 161"/>
                            <a:gd name="T53" fmla="*/ 146 h 193"/>
                            <a:gd name="T54" fmla="*/ 114 w 161"/>
                            <a:gd name="T55" fmla="*/ 146 h 193"/>
                            <a:gd name="T56" fmla="*/ 107 w 161"/>
                            <a:gd name="T57" fmla="*/ 146 h 193"/>
                            <a:gd name="T58" fmla="*/ 99 w 161"/>
                            <a:gd name="T59" fmla="*/ 154 h 193"/>
                            <a:gd name="T60" fmla="*/ 91 w 161"/>
                            <a:gd name="T61" fmla="*/ 169 h 193"/>
                            <a:gd name="T62" fmla="*/ 84 w 161"/>
                            <a:gd name="T63" fmla="*/ 177 h 193"/>
                            <a:gd name="T64" fmla="*/ 76 w 161"/>
                            <a:gd name="T65" fmla="*/ 177 h 193"/>
                            <a:gd name="T66" fmla="*/ 69 w 161"/>
                            <a:gd name="T67" fmla="*/ 184 h 193"/>
                            <a:gd name="T68" fmla="*/ 61 w 161"/>
                            <a:gd name="T69" fmla="*/ 184 h 193"/>
                            <a:gd name="T70" fmla="*/ 53 w 161"/>
                            <a:gd name="T71" fmla="*/ 192 h 193"/>
                            <a:gd name="T72" fmla="*/ 46 w 161"/>
                            <a:gd name="T73" fmla="*/ 192 h 193"/>
                            <a:gd name="T74" fmla="*/ 30 w 161"/>
                            <a:gd name="T75" fmla="*/ 184 h 193"/>
                            <a:gd name="T76" fmla="*/ 23 w 161"/>
                            <a:gd name="T77" fmla="*/ 161 h 193"/>
                            <a:gd name="T78" fmla="*/ 15 w 161"/>
                            <a:gd name="T79" fmla="*/ 131 h 193"/>
                            <a:gd name="T80" fmla="*/ 8 w 161"/>
                            <a:gd name="T81" fmla="*/ 100 h 193"/>
                            <a:gd name="T82" fmla="*/ 0 w 161"/>
                            <a:gd name="T83" fmla="*/ 77 h 193"/>
                            <a:gd name="T84" fmla="*/ 0 w 161"/>
                            <a:gd name="T85" fmla="*/ 61 h 193"/>
                            <a:gd name="T86" fmla="*/ 0 w 161"/>
                            <a:gd name="T87" fmla="*/ 46 h 193"/>
                            <a:gd name="T88" fmla="*/ 0 w 161"/>
                            <a:gd name="T89" fmla="*/ 38 h 193"/>
                            <a:gd name="T90" fmla="*/ 0 w 161"/>
                            <a:gd name="T91" fmla="*/ 23 h 193"/>
                            <a:gd name="T92" fmla="*/ 0 w 161"/>
                            <a:gd name="T93" fmla="*/ 15 h 193"/>
                            <a:gd name="T94" fmla="*/ 8 w 161"/>
                            <a:gd name="T95" fmla="*/ 15 h 193"/>
                            <a:gd name="T96" fmla="*/ 15 w 161"/>
                            <a:gd name="T97" fmla="*/ 8 h 193"/>
                            <a:gd name="T98" fmla="*/ 15 w 161"/>
                            <a:gd name="T9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1" h="193">
                              <a:moveTo>
                                <a:pt x="15" y="0"/>
                              </a:moveTo>
                              <a:lnTo>
                                <a:pt x="30" y="0"/>
                              </a:lnTo>
                              <a:lnTo>
                                <a:pt x="46" y="8"/>
                              </a:lnTo>
                              <a:lnTo>
                                <a:pt x="53" y="15"/>
                              </a:lnTo>
                              <a:lnTo>
                                <a:pt x="61" y="23"/>
                              </a:lnTo>
                              <a:lnTo>
                                <a:pt x="76" y="38"/>
                              </a:lnTo>
                              <a:lnTo>
                                <a:pt x="76" y="46"/>
                              </a:lnTo>
                              <a:lnTo>
                                <a:pt x="84" y="46"/>
                              </a:lnTo>
                              <a:lnTo>
                                <a:pt x="76" y="46"/>
                              </a:lnTo>
                              <a:lnTo>
                                <a:pt x="84" y="54"/>
                              </a:lnTo>
                              <a:lnTo>
                                <a:pt x="84" y="61"/>
                              </a:lnTo>
                              <a:lnTo>
                                <a:pt x="99" y="69"/>
                              </a:lnTo>
                              <a:lnTo>
                                <a:pt x="107" y="69"/>
                              </a:lnTo>
                              <a:lnTo>
                                <a:pt x="114" y="69"/>
                              </a:lnTo>
                              <a:lnTo>
                                <a:pt x="130" y="69"/>
                              </a:lnTo>
                              <a:lnTo>
                                <a:pt x="137" y="69"/>
                              </a:lnTo>
                              <a:lnTo>
                                <a:pt x="145" y="61"/>
                              </a:lnTo>
                              <a:lnTo>
                                <a:pt x="152" y="69"/>
                              </a:lnTo>
                              <a:lnTo>
                                <a:pt x="160" y="92"/>
                              </a:lnTo>
                              <a:lnTo>
                                <a:pt x="160" y="100"/>
                              </a:lnTo>
                              <a:lnTo>
                                <a:pt x="130" y="108"/>
                              </a:lnTo>
                              <a:lnTo>
                                <a:pt x="114" y="108"/>
                              </a:lnTo>
                              <a:lnTo>
                                <a:pt x="122" y="108"/>
                              </a:lnTo>
                              <a:lnTo>
                                <a:pt x="145" y="108"/>
                              </a:lnTo>
                              <a:lnTo>
                                <a:pt x="137" y="123"/>
                              </a:lnTo>
                              <a:lnTo>
                                <a:pt x="130" y="138"/>
                              </a:lnTo>
                              <a:lnTo>
                                <a:pt x="122" y="146"/>
                              </a:lnTo>
                              <a:lnTo>
                                <a:pt x="114" y="146"/>
                              </a:lnTo>
                              <a:lnTo>
                                <a:pt x="107" y="146"/>
                              </a:lnTo>
                              <a:lnTo>
                                <a:pt x="99" y="154"/>
                              </a:lnTo>
                              <a:lnTo>
                                <a:pt x="91" y="169"/>
                              </a:lnTo>
                              <a:lnTo>
                                <a:pt x="84" y="177"/>
                              </a:lnTo>
                              <a:lnTo>
                                <a:pt x="76" y="177"/>
                              </a:lnTo>
                              <a:lnTo>
                                <a:pt x="69" y="184"/>
                              </a:lnTo>
                              <a:lnTo>
                                <a:pt x="61" y="184"/>
                              </a:lnTo>
                              <a:lnTo>
                                <a:pt x="53" y="192"/>
                              </a:lnTo>
                              <a:lnTo>
                                <a:pt x="46" y="192"/>
                              </a:lnTo>
                              <a:lnTo>
                                <a:pt x="30" y="184"/>
                              </a:lnTo>
                              <a:lnTo>
                                <a:pt x="23" y="161"/>
                              </a:lnTo>
                              <a:lnTo>
                                <a:pt x="15" y="131"/>
                              </a:lnTo>
                              <a:lnTo>
                                <a:pt x="8" y="100"/>
                              </a:lnTo>
                              <a:lnTo>
                                <a:pt x="0" y="77"/>
                              </a:lnTo>
                              <a:lnTo>
                                <a:pt x="0" y="61"/>
                              </a:lnTo>
                              <a:lnTo>
                                <a:pt x="0" y="46"/>
                              </a:lnTo>
                              <a:lnTo>
                                <a:pt x="0" y="38"/>
                              </a:lnTo>
                              <a:lnTo>
                                <a:pt x="0" y="23"/>
                              </a:lnTo>
                              <a:lnTo>
                                <a:pt x="0" y="15"/>
                              </a:lnTo>
                              <a:lnTo>
                                <a:pt x="8" y="15"/>
                              </a:lnTo>
                              <a:lnTo>
                                <a:pt x="15" y="8"/>
                              </a:lnTo>
                              <a:lnTo>
                                <a:pt x="15" y="0"/>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11" name="Freeform 935">
                          <a:extLst>
                            <a:ext uri="{FF2B5EF4-FFF2-40B4-BE49-F238E27FC236}">
                              <a16:creationId xmlns:a16="http://schemas.microsoft.com/office/drawing/2014/main" id="{06FDEE4E-A020-C72B-8DB5-8642617A677B}"/>
                            </a:ext>
                          </a:extLst>
                        </p:cNvPr>
                        <p:cNvSpPr>
                          <a:spLocks/>
                        </p:cNvSpPr>
                        <p:nvPr/>
                      </p:nvSpPr>
                      <p:spPr bwMode="auto">
                        <a:xfrm>
                          <a:off x="4627" y="1975"/>
                          <a:ext cx="161" cy="193"/>
                        </a:xfrm>
                        <a:custGeom>
                          <a:avLst/>
                          <a:gdLst>
                            <a:gd name="T0" fmla="*/ 15 w 161"/>
                            <a:gd name="T1" fmla="*/ 0 h 193"/>
                            <a:gd name="T2" fmla="*/ 30 w 161"/>
                            <a:gd name="T3" fmla="*/ 0 h 193"/>
                            <a:gd name="T4" fmla="*/ 46 w 161"/>
                            <a:gd name="T5" fmla="*/ 8 h 193"/>
                            <a:gd name="T6" fmla="*/ 53 w 161"/>
                            <a:gd name="T7" fmla="*/ 15 h 193"/>
                            <a:gd name="T8" fmla="*/ 61 w 161"/>
                            <a:gd name="T9" fmla="*/ 23 h 193"/>
                            <a:gd name="T10" fmla="*/ 76 w 161"/>
                            <a:gd name="T11" fmla="*/ 38 h 193"/>
                            <a:gd name="T12" fmla="*/ 76 w 161"/>
                            <a:gd name="T13" fmla="*/ 46 h 193"/>
                            <a:gd name="T14" fmla="*/ 84 w 161"/>
                            <a:gd name="T15" fmla="*/ 46 h 193"/>
                            <a:gd name="T16" fmla="*/ 76 w 161"/>
                            <a:gd name="T17" fmla="*/ 46 h 193"/>
                            <a:gd name="T18" fmla="*/ 84 w 161"/>
                            <a:gd name="T19" fmla="*/ 54 h 193"/>
                            <a:gd name="T20" fmla="*/ 84 w 161"/>
                            <a:gd name="T21" fmla="*/ 61 h 193"/>
                            <a:gd name="T22" fmla="*/ 99 w 161"/>
                            <a:gd name="T23" fmla="*/ 69 h 193"/>
                            <a:gd name="T24" fmla="*/ 107 w 161"/>
                            <a:gd name="T25" fmla="*/ 69 h 193"/>
                            <a:gd name="T26" fmla="*/ 114 w 161"/>
                            <a:gd name="T27" fmla="*/ 69 h 193"/>
                            <a:gd name="T28" fmla="*/ 130 w 161"/>
                            <a:gd name="T29" fmla="*/ 69 h 193"/>
                            <a:gd name="T30" fmla="*/ 137 w 161"/>
                            <a:gd name="T31" fmla="*/ 69 h 193"/>
                            <a:gd name="T32" fmla="*/ 145 w 161"/>
                            <a:gd name="T33" fmla="*/ 61 h 193"/>
                            <a:gd name="T34" fmla="*/ 152 w 161"/>
                            <a:gd name="T35" fmla="*/ 69 h 193"/>
                            <a:gd name="T36" fmla="*/ 160 w 161"/>
                            <a:gd name="T37" fmla="*/ 92 h 193"/>
                            <a:gd name="T38" fmla="*/ 160 w 161"/>
                            <a:gd name="T39" fmla="*/ 100 h 193"/>
                            <a:gd name="T40" fmla="*/ 130 w 161"/>
                            <a:gd name="T41" fmla="*/ 108 h 193"/>
                            <a:gd name="T42" fmla="*/ 114 w 161"/>
                            <a:gd name="T43" fmla="*/ 108 h 193"/>
                            <a:gd name="T44" fmla="*/ 122 w 161"/>
                            <a:gd name="T45" fmla="*/ 108 h 193"/>
                            <a:gd name="T46" fmla="*/ 145 w 161"/>
                            <a:gd name="T47" fmla="*/ 108 h 193"/>
                            <a:gd name="T48" fmla="*/ 137 w 161"/>
                            <a:gd name="T49" fmla="*/ 123 h 193"/>
                            <a:gd name="T50" fmla="*/ 130 w 161"/>
                            <a:gd name="T51" fmla="*/ 138 h 193"/>
                            <a:gd name="T52" fmla="*/ 122 w 161"/>
                            <a:gd name="T53" fmla="*/ 146 h 193"/>
                            <a:gd name="T54" fmla="*/ 114 w 161"/>
                            <a:gd name="T55" fmla="*/ 146 h 193"/>
                            <a:gd name="T56" fmla="*/ 107 w 161"/>
                            <a:gd name="T57" fmla="*/ 146 h 193"/>
                            <a:gd name="T58" fmla="*/ 99 w 161"/>
                            <a:gd name="T59" fmla="*/ 154 h 193"/>
                            <a:gd name="T60" fmla="*/ 91 w 161"/>
                            <a:gd name="T61" fmla="*/ 169 h 193"/>
                            <a:gd name="T62" fmla="*/ 84 w 161"/>
                            <a:gd name="T63" fmla="*/ 177 h 193"/>
                            <a:gd name="T64" fmla="*/ 76 w 161"/>
                            <a:gd name="T65" fmla="*/ 177 h 193"/>
                            <a:gd name="T66" fmla="*/ 69 w 161"/>
                            <a:gd name="T67" fmla="*/ 184 h 193"/>
                            <a:gd name="T68" fmla="*/ 61 w 161"/>
                            <a:gd name="T69" fmla="*/ 184 h 193"/>
                            <a:gd name="T70" fmla="*/ 53 w 161"/>
                            <a:gd name="T71" fmla="*/ 192 h 193"/>
                            <a:gd name="T72" fmla="*/ 46 w 161"/>
                            <a:gd name="T73" fmla="*/ 192 h 193"/>
                            <a:gd name="T74" fmla="*/ 30 w 161"/>
                            <a:gd name="T75" fmla="*/ 184 h 193"/>
                            <a:gd name="T76" fmla="*/ 23 w 161"/>
                            <a:gd name="T77" fmla="*/ 161 h 193"/>
                            <a:gd name="T78" fmla="*/ 15 w 161"/>
                            <a:gd name="T79" fmla="*/ 131 h 193"/>
                            <a:gd name="T80" fmla="*/ 8 w 161"/>
                            <a:gd name="T81" fmla="*/ 100 h 193"/>
                            <a:gd name="T82" fmla="*/ 0 w 161"/>
                            <a:gd name="T83" fmla="*/ 77 h 193"/>
                            <a:gd name="T84" fmla="*/ 0 w 161"/>
                            <a:gd name="T85" fmla="*/ 61 h 193"/>
                            <a:gd name="T86" fmla="*/ 0 w 161"/>
                            <a:gd name="T87" fmla="*/ 46 h 193"/>
                            <a:gd name="T88" fmla="*/ 0 w 161"/>
                            <a:gd name="T89" fmla="*/ 38 h 193"/>
                            <a:gd name="T90" fmla="*/ 0 w 161"/>
                            <a:gd name="T91" fmla="*/ 23 h 193"/>
                            <a:gd name="T92" fmla="*/ 0 w 161"/>
                            <a:gd name="T93" fmla="*/ 15 h 193"/>
                            <a:gd name="T94" fmla="*/ 8 w 161"/>
                            <a:gd name="T95" fmla="*/ 15 h 193"/>
                            <a:gd name="T96" fmla="*/ 15 w 161"/>
                            <a:gd name="T97" fmla="*/ 8 h 193"/>
                            <a:gd name="T98" fmla="*/ 15 w 161"/>
                            <a:gd name="T9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1" h="193">
                              <a:moveTo>
                                <a:pt x="15" y="0"/>
                              </a:moveTo>
                              <a:lnTo>
                                <a:pt x="30" y="0"/>
                              </a:lnTo>
                              <a:lnTo>
                                <a:pt x="46" y="8"/>
                              </a:lnTo>
                              <a:lnTo>
                                <a:pt x="53" y="15"/>
                              </a:lnTo>
                              <a:lnTo>
                                <a:pt x="61" y="23"/>
                              </a:lnTo>
                              <a:lnTo>
                                <a:pt x="76" y="38"/>
                              </a:lnTo>
                              <a:lnTo>
                                <a:pt x="76" y="46"/>
                              </a:lnTo>
                              <a:lnTo>
                                <a:pt x="84" y="46"/>
                              </a:lnTo>
                              <a:lnTo>
                                <a:pt x="76" y="46"/>
                              </a:lnTo>
                              <a:lnTo>
                                <a:pt x="84" y="54"/>
                              </a:lnTo>
                              <a:lnTo>
                                <a:pt x="84" y="61"/>
                              </a:lnTo>
                              <a:lnTo>
                                <a:pt x="99" y="69"/>
                              </a:lnTo>
                              <a:lnTo>
                                <a:pt x="107" y="69"/>
                              </a:lnTo>
                              <a:lnTo>
                                <a:pt x="114" y="69"/>
                              </a:lnTo>
                              <a:lnTo>
                                <a:pt x="130" y="69"/>
                              </a:lnTo>
                              <a:lnTo>
                                <a:pt x="137" y="69"/>
                              </a:lnTo>
                              <a:lnTo>
                                <a:pt x="145" y="61"/>
                              </a:lnTo>
                              <a:lnTo>
                                <a:pt x="152" y="69"/>
                              </a:lnTo>
                              <a:lnTo>
                                <a:pt x="160" y="92"/>
                              </a:lnTo>
                              <a:lnTo>
                                <a:pt x="160" y="100"/>
                              </a:lnTo>
                              <a:lnTo>
                                <a:pt x="130" y="108"/>
                              </a:lnTo>
                              <a:lnTo>
                                <a:pt x="114" y="108"/>
                              </a:lnTo>
                              <a:lnTo>
                                <a:pt x="122" y="108"/>
                              </a:lnTo>
                              <a:lnTo>
                                <a:pt x="145" y="108"/>
                              </a:lnTo>
                              <a:lnTo>
                                <a:pt x="137" y="123"/>
                              </a:lnTo>
                              <a:lnTo>
                                <a:pt x="130" y="138"/>
                              </a:lnTo>
                              <a:lnTo>
                                <a:pt x="122" y="146"/>
                              </a:lnTo>
                              <a:lnTo>
                                <a:pt x="114" y="146"/>
                              </a:lnTo>
                              <a:lnTo>
                                <a:pt x="107" y="146"/>
                              </a:lnTo>
                              <a:lnTo>
                                <a:pt x="99" y="154"/>
                              </a:lnTo>
                              <a:lnTo>
                                <a:pt x="91" y="169"/>
                              </a:lnTo>
                              <a:lnTo>
                                <a:pt x="84" y="177"/>
                              </a:lnTo>
                              <a:lnTo>
                                <a:pt x="76" y="177"/>
                              </a:lnTo>
                              <a:lnTo>
                                <a:pt x="69" y="184"/>
                              </a:lnTo>
                              <a:lnTo>
                                <a:pt x="61" y="184"/>
                              </a:lnTo>
                              <a:lnTo>
                                <a:pt x="53" y="192"/>
                              </a:lnTo>
                              <a:lnTo>
                                <a:pt x="46" y="192"/>
                              </a:lnTo>
                              <a:lnTo>
                                <a:pt x="30" y="184"/>
                              </a:lnTo>
                              <a:lnTo>
                                <a:pt x="23" y="161"/>
                              </a:lnTo>
                              <a:lnTo>
                                <a:pt x="15" y="131"/>
                              </a:lnTo>
                              <a:lnTo>
                                <a:pt x="8" y="100"/>
                              </a:lnTo>
                              <a:lnTo>
                                <a:pt x="0" y="77"/>
                              </a:lnTo>
                              <a:lnTo>
                                <a:pt x="0" y="61"/>
                              </a:lnTo>
                              <a:lnTo>
                                <a:pt x="0" y="46"/>
                              </a:lnTo>
                              <a:lnTo>
                                <a:pt x="0" y="38"/>
                              </a:lnTo>
                              <a:lnTo>
                                <a:pt x="0" y="23"/>
                              </a:lnTo>
                              <a:lnTo>
                                <a:pt x="0" y="15"/>
                              </a:lnTo>
                              <a:lnTo>
                                <a:pt x="8" y="15"/>
                              </a:lnTo>
                              <a:lnTo>
                                <a:pt x="15" y="8"/>
                              </a:lnTo>
                              <a:lnTo>
                                <a:pt x="15" y="0"/>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12" name="Freeform 936">
                          <a:extLst>
                            <a:ext uri="{FF2B5EF4-FFF2-40B4-BE49-F238E27FC236}">
                              <a16:creationId xmlns:a16="http://schemas.microsoft.com/office/drawing/2014/main" id="{16C0A3E0-52B8-C7A8-A06A-1B6729C8314E}"/>
                            </a:ext>
                          </a:extLst>
                        </p:cNvPr>
                        <p:cNvSpPr>
                          <a:spLocks/>
                        </p:cNvSpPr>
                        <p:nvPr/>
                      </p:nvSpPr>
                      <p:spPr bwMode="auto">
                        <a:xfrm>
                          <a:off x="4695" y="2075"/>
                          <a:ext cx="41" cy="17"/>
                        </a:xfrm>
                        <a:custGeom>
                          <a:avLst/>
                          <a:gdLst>
                            <a:gd name="T0" fmla="*/ 40 w 41"/>
                            <a:gd name="T1" fmla="*/ 16 h 17"/>
                            <a:gd name="T2" fmla="*/ 24 w 41"/>
                            <a:gd name="T3" fmla="*/ 16 h 17"/>
                            <a:gd name="T4" fmla="*/ 16 w 41"/>
                            <a:gd name="T5" fmla="*/ 16 h 17"/>
                            <a:gd name="T6" fmla="*/ 0 w 41"/>
                            <a:gd name="T7" fmla="*/ 0 h 17"/>
                          </a:gdLst>
                          <a:ahLst/>
                          <a:cxnLst>
                            <a:cxn ang="0">
                              <a:pos x="T0" y="T1"/>
                            </a:cxn>
                            <a:cxn ang="0">
                              <a:pos x="T2" y="T3"/>
                            </a:cxn>
                            <a:cxn ang="0">
                              <a:pos x="T4" y="T5"/>
                            </a:cxn>
                            <a:cxn ang="0">
                              <a:pos x="T6" y="T7"/>
                            </a:cxn>
                          </a:cxnLst>
                          <a:rect l="0" t="0" r="r" b="b"/>
                          <a:pathLst>
                            <a:path w="41" h="17">
                              <a:moveTo>
                                <a:pt x="40" y="16"/>
                              </a:moveTo>
                              <a:lnTo>
                                <a:pt x="24" y="16"/>
                              </a:lnTo>
                              <a:lnTo>
                                <a:pt x="16" y="16"/>
                              </a:lnTo>
                              <a:lnTo>
                                <a:pt x="0" y="0"/>
                              </a:lnTo>
                            </a:path>
                          </a:pathLst>
                        </a:custGeom>
                        <a:noFill/>
                        <a:ln w="12700" cap="rnd" cmpd="sng">
                          <a:solidFill>
                            <a:srgbClr val="005F5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13" name="Freeform 937">
                          <a:extLst>
                            <a:ext uri="{FF2B5EF4-FFF2-40B4-BE49-F238E27FC236}">
                              <a16:creationId xmlns:a16="http://schemas.microsoft.com/office/drawing/2014/main" id="{2E28E4DB-352B-A8BB-231F-ED4F4F4CBA65}"/>
                            </a:ext>
                          </a:extLst>
                        </p:cNvPr>
                        <p:cNvSpPr>
                          <a:spLocks/>
                        </p:cNvSpPr>
                        <p:nvPr/>
                      </p:nvSpPr>
                      <p:spPr bwMode="auto">
                        <a:xfrm>
                          <a:off x="4711" y="2115"/>
                          <a:ext cx="17" cy="17"/>
                        </a:xfrm>
                        <a:custGeom>
                          <a:avLst/>
                          <a:gdLst>
                            <a:gd name="T0" fmla="*/ 16 w 17"/>
                            <a:gd name="T1" fmla="*/ 16 h 17"/>
                            <a:gd name="T2" fmla="*/ 8 w 17"/>
                            <a:gd name="T3" fmla="*/ 16 h 17"/>
                            <a:gd name="T4" fmla="*/ 0 w 17"/>
                            <a:gd name="T5" fmla="*/ 0 h 17"/>
                          </a:gdLst>
                          <a:ahLst/>
                          <a:cxnLst>
                            <a:cxn ang="0">
                              <a:pos x="T0" y="T1"/>
                            </a:cxn>
                            <a:cxn ang="0">
                              <a:pos x="T2" y="T3"/>
                            </a:cxn>
                            <a:cxn ang="0">
                              <a:pos x="T4" y="T5"/>
                            </a:cxn>
                          </a:cxnLst>
                          <a:rect l="0" t="0" r="r" b="b"/>
                          <a:pathLst>
                            <a:path w="17" h="17">
                              <a:moveTo>
                                <a:pt x="16" y="16"/>
                              </a:moveTo>
                              <a:lnTo>
                                <a:pt x="8" y="16"/>
                              </a:lnTo>
                              <a:lnTo>
                                <a:pt x="0" y="0"/>
                              </a:lnTo>
                            </a:path>
                          </a:pathLst>
                        </a:custGeom>
                        <a:noFill/>
                        <a:ln w="12700" cap="rnd" cmpd="sng">
                          <a:solidFill>
                            <a:srgbClr val="005F5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6714" name="Freeform 938">
                        <a:extLst>
                          <a:ext uri="{FF2B5EF4-FFF2-40B4-BE49-F238E27FC236}">
                            <a16:creationId xmlns:a16="http://schemas.microsoft.com/office/drawing/2014/main" id="{26585983-5C8B-5DBB-7AFB-18A6B969B002}"/>
                          </a:ext>
                        </a:extLst>
                      </p:cNvPr>
                      <p:cNvSpPr>
                        <a:spLocks/>
                      </p:cNvSpPr>
                      <p:nvPr/>
                    </p:nvSpPr>
                    <p:spPr bwMode="auto">
                      <a:xfrm>
                        <a:off x="4631" y="1995"/>
                        <a:ext cx="73" cy="41"/>
                      </a:xfrm>
                      <a:custGeom>
                        <a:avLst/>
                        <a:gdLst>
                          <a:gd name="T0" fmla="*/ 0 w 73"/>
                          <a:gd name="T1" fmla="*/ 0 h 41"/>
                          <a:gd name="T2" fmla="*/ 8 w 73"/>
                          <a:gd name="T3" fmla="*/ 0 h 41"/>
                          <a:gd name="T4" fmla="*/ 16 w 73"/>
                          <a:gd name="T5" fmla="*/ 0 h 41"/>
                          <a:gd name="T6" fmla="*/ 24 w 73"/>
                          <a:gd name="T7" fmla="*/ 0 h 41"/>
                          <a:gd name="T8" fmla="*/ 32 w 73"/>
                          <a:gd name="T9" fmla="*/ 0 h 41"/>
                          <a:gd name="T10" fmla="*/ 40 w 73"/>
                          <a:gd name="T11" fmla="*/ 0 h 41"/>
                          <a:gd name="T12" fmla="*/ 48 w 73"/>
                          <a:gd name="T13" fmla="*/ 16 h 41"/>
                          <a:gd name="T14" fmla="*/ 64 w 73"/>
                          <a:gd name="T15" fmla="*/ 32 h 41"/>
                          <a:gd name="T16" fmla="*/ 72 w 73"/>
                          <a:gd name="T17" fmla="*/ 4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41">
                            <a:moveTo>
                              <a:pt x="0" y="0"/>
                            </a:moveTo>
                            <a:lnTo>
                              <a:pt x="8" y="0"/>
                            </a:lnTo>
                            <a:lnTo>
                              <a:pt x="16" y="0"/>
                            </a:lnTo>
                            <a:lnTo>
                              <a:pt x="24" y="0"/>
                            </a:lnTo>
                            <a:lnTo>
                              <a:pt x="32" y="0"/>
                            </a:lnTo>
                            <a:lnTo>
                              <a:pt x="40" y="0"/>
                            </a:lnTo>
                            <a:lnTo>
                              <a:pt x="48" y="16"/>
                            </a:lnTo>
                            <a:lnTo>
                              <a:pt x="64" y="32"/>
                            </a:lnTo>
                            <a:lnTo>
                              <a:pt x="72" y="40"/>
                            </a:lnTo>
                          </a:path>
                        </a:pathLst>
                      </a:custGeom>
                      <a:noFill/>
                      <a:ln w="12700" cap="rnd" cmpd="sng">
                        <a:solidFill>
                          <a:srgbClr val="005F5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15" name="Freeform 939">
                        <a:extLst>
                          <a:ext uri="{FF2B5EF4-FFF2-40B4-BE49-F238E27FC236}">
                            <a16:creationId xmlns:a16="http://schemas.microsoft.com/office/drawing/2014/main" id="{48A9C64E-A7A3-9F4C-805A-E53876639BFA}"/>
                          </a:ext>
                        </a:extLst>
                      </p:cNvPr>
                      <p:cNvSpPr>
                        <a:spLocks/>
                      </p:cNvSpPr>
                      <p:nvPr/>
                    </p:nvSpPr>
                    <p:spPr bwMode="auto">
                      <a:xfrm>
                        <a:off x="4711" y="2043"/>
                        <a:ext cx="17" cy="17"/>
                      </a:xfrm>
                      <a:custGeom>
                        <a:avLst/>
                        <a:gdLst>
                          <a:gd name="T0" fmla="*/ 0 w 17"/>
                          <a:gd name="T1" fmla="*/ 16 h 17"/>
                          <a:gd name="T2" fmla="*/ 0 w 17"/>
                          <a:gd name="T3" fmla="*/ 8 h 17"/>
                          <a:gd name="T4" fmla="*/ 8 w 17"/>
                          <a:gd name="T5" fmla="*/ 8 h 17"/>
                          <a:gd name="T6" fmla="*/ 8 w 17"/>
                          <a:gd name="T7" fmla="*/ 0 h 17"/>
                          <a:gd name="T8" fmla="*/ 16 w 17"/>
                          <a:gd name="T9" fmla="*/ 0 h 17"/>
                          <a:gd name="T10" fmla="*/ 16 w 17"/>
                          <a:gd name="T11" fmla="*/ 8 h 17"/>
                        </a:gdLst>
                        <a:ahLst/>
                        <a:cxnLst>
                          <a:cxn ang="0">
                            <a:pos x="T0" y="T1"/>
                          </a:cxn>
                          <a:cxn ang="0">
                            <a:pos x="T2" y="T3"/>
                          </a:cxn>
                          <a:cxn ang="0">
                            <a:pos x="T4" y="T5"/>
                          </a:cxn>
                          <a:cxn ang="0">
                            <a:pos x="T6" y="T7"/>
                          </a:cxn>
                          <a:cxn ang="0">
                            <a:pos x="T8" y="T9"/>
                          </a:cxn>
                          <a:cxn ang="0">
                            <a:pos x="T10" y="T11"/>
                          </a:cxn>
                        </a:cxnLst>
                        <a:rect l="0" t="0" r="r" b="b"/>
                        <a:pathLst>
                          <a:path w="17" h="17">
                            <a:moveTo>
                              <a:pt x="0" y="16"/>
                            </a:moveTo>
                            <a:lnTo>
                              <a:pt x="0" y="8"/>
                            </a:lnTo>
                            <a:lnTo>
                              <a:pt x="8" y="8"/>
                            </a:lnTo>
                            <a:lnTo>
                              <a:pt x="8" y="0"/>
                            </a:lnTo>
                            <a:lnTo>
                              <a:pt x="16" y="0"/>
                            </a:lnTo>
                            <a:lnTo>
                              <a:pt x="16" y="8"/>
                            </a:lnTo>
                          </a:path>
                        </a:pathLst>
                      </a:custGeom>
                      <a:noFill/>
                      <a:ln w="12700" cap="rnd" cmpd="sng">
                        <a:solidFill>
                          <a:srgbClr val="005F5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16" name="Freeform 940">
                        <a:extLst>
                          <a:ext uri="{FF2B5EF4-FFF2-40B4-BE49-F238E27FC236}">
                            <a16:creationId xmlns:a16="http://schemas.microsoft.com/office/drawing/2014/main" id="{9E35BBB5-41C7-A210-503E-509A3F6A533B}"/>
                          </a:ext>
                        </a:extLst>
                      </p:cNvPr>
                      <p:cNvSpPr>
                        <a:spLocks/>
                      </p:cNvSpPr>
                      <p:nvPr/>
                    </p:nvSpPr>
                    <p:spPr bwMode="auto">
                      <a:xfrm>
                        <a:off x="4695" y="2123"/>
                        <a:ext cx="41" cy="33"/>
                      </a:xfrm>
                      <a:custGeom>
                        <a:avLst/>
                        <a:gdLst>
                          <a:gd name="T0" fmla="*/ 40 w 41"/>
                          <a:gd name="T1" fmla="*/ 0 h 33"/>
                          <a:gd name="T2" fmla="*/ 32 w 41"/>
                          <a:gd name="T3" fmla="*/ 8 h 33"/>
                          <a:gd name="T4" fmla="*/ 24 w 41"/>
                          <a:gd name="T5" fmla="*/ 16 h 33"/>
                          <a:gd name="T6" fmla="*/ 16 w 41"/>
                          <a:gd name="T7" fmla="*/ 24 h 33"/>
                          <a:gd name="T8" fmla="*/ 8 w 41"/>
                          <a:gd name="T9" fmla="*/ 32 h 33"/>
                          <a:gd name="T10" fmla="*/ 0 w 41"/>
                          <a:gd name="T11" fmla="*/ 32 h 33"/>
                        </a:gdLst>
                        <a:ahLst/>
                        <a:cxnLst>
                          <a:cxn ang="0">
                            <a:pos x="T0" y="T1"/>
                          </a:cxn>
                          <a:cxn ang="0">
                            <a:pos x="T2" y="T3"/>
                          </a:cxn>
                          <a:cxn ang="0">
                            <a:pos x="T4" y="T5"/>
                          </a:cxn>
                          <a:cxn ang="0">
                            <a:pos x="T6" y="T7"/>
                          </a:cxn>
                          <a:cxn ang="0">
                            <a:pos x="T8" y="T9"/>
                          </a:cxn>
                          <a:cxn ang="0">
                            <a:pos x="T10" y="T11"/>
                          </a:cxn>
                        </a:cxnLst>
                        <a:rect l="0" t="0" r="r" b="b"/>
                        <a:pathLst>
                          <a:path w="41" h="33">
                            <a:moveTo>
                              <a:pt x="40" y="0"/>
                            </a:moveTo>
                            <a:lnTo>
                              <a:pt x="32" y="8"/>
                            </a:lnTo>
                            <a:lnTo>
                              <a:pt x="24" y="16"/>
                            </a:lnTo>
                            <a:lnTo>
                              <a:pt x="16" y="24"/>
                            </a:lnTo>
                            <a:lnTo>
                              <a:pt x="8" y="32"/>
                            </a:lnTo>
                            <a:lnTo>
                              <a:pt x="0" y="32"/>
                            </a:lnTo>
                          </a:path>
                        </a:pathLst>
                      </a:custGeom>
                      <a:noFill/>
                      <a:ln w="12700" cap="rnd" cmpd="sng">
                        <a:solidFill>
                          <a:srgbClr val="005F5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76717" name="Group 941">
                    <a:extLst>
                      <a:ext uri="{FF2B5EF4-FFF2-40B4-BE49-F238E27FC236}">
                        <a16:creationId xmlns:a16="http://schemas.microsoft.com/office/drawing/2014/main" id="{96A8A4ED-0D63-2018-0E86-DF485B3B925D}"/>
                      </a:ext>
                    </a:extLst>
                  </p:cNvPr>
                  <p:cNvGrpSpPr>
                    <a:grpSpLocks/>
                  </p:cNvGrpSpPr>
                  <p:nvPr/>
                </p:nvGrpSpPr>
                <p:grpSpPr bwMode="auto">
                  <a:xfrm>
                    <a:off x="4659" y="2087"/>
                    <a:ext cx="289" cy="201"/>
                    <a:chOff x="4659" y="2087"/>
                    <a:chExt cx="289" cy="201"/>
                  </a:xfrm>
                </p:grpSpPr>
                <p:grpSp>
                  <p:nvGrpSpPr>
                    <p:cNvPr id="76718" name="Group 942">
                      <a:extLst>
                        <a:ext uri="{FF2B5EF4-FFF2-40B4-BE49-F238E27FC236}">
                          <a16:creationId xmlns:a16="http://schemas.microsoft.com/office/drawing/2014/main" id="{C6242718-179A-14CC-6585-AA80DDC0C1E5}"/>
                        </a:ext>
                      </a:extLst>
                    </p:cNvPr>
                    <p:cNvGrpSpPr>
                      <a:grpSpLocks/>
                    </p:cNvGrpSpPr>
                    <p:nvPr/>
                  </p:nvGrpSpPr>
                  <p:grpSpPr bwMode="auto">
                    <a:xfrm>
                      <a:off x="4819" y="2199"/>
                      <a:ext cx="129" cy="89"/>
                      <a:chOff x="4819" y="2199"/>
                      <a:chExt cx="129" cy="89"/>
                    </a:xfrm>
                  </p:grpSpPr>
                  <p:sp>
                    <p:nvSpPr>
                      <p:cNvPr id="76719" name="Freeform 943">
                        <a:extLst>
                          <a:ext uri="{FF2B5EF4-FFF2-40B4-BE49-F238E27FC236}">
                            <a16:creationId xmlns:a16="http://schemas.microsoft.com/office/drawing/2014/main" id="{7CEB0505-5577-1784-9357-381B2CE8A876}"/>
                          </a:ext>
                        </a:extLst>
                      </p:cNvPr>
                      <p:cNvSpPr>
                        <a:spLocks/>
                      </p:cNvSpPr>
                      <p:nvPr/>
                    </p:nvSpPr>
                    <p:spPr bwMode="auto">
                      <a:xfrm>
                        <a:off x="4819" y="2271"/>
                        <a:ext cx="81" cy="17"/>
                      </a:xfrm>
                      <a:custGeom>
                        <a:avLst/>
                        <a:gdLst>
                          <a:gd name="T0" fmla="*/ 0 w 81"/>
                          <a:gd name="T1" fmla="*/ 11 h 17"/>
                          <a:gd name="T2" fmla="*/ 0 w 81"/>
                          <a:gd name="T3" fmla="*/ 16 h 17"/>
                          <a:gd name="T4" fmla="*/ 7 w 81"/>
                          <a:gd name="T5" fmla="*/ 16 h 17"/>
                          <a:gd name="T6" fmla="*/ 29 w 81"/>
                          <a:gd name="T7" fmla="*/ 16 h 17"/>
                          <a:gd name="T8" fmla="*/ 44 w 81"/>
                          <a:gd name="T9" fmla="*/ 16 h 17"/>
                          <a:gd name="T10" fmla="*/ 51 w 81"/>
                          <a:gd name="T11" fmla="*/ 16 h 17"/>
                          <a:gd name="T12" fmla="*/ 65 w 81"/>
                          <a:gd name="T13" fmla="*/ 11 h 17"/>
                          <a:gd name="T14" fmla="*/ 73 w 81"/>
                          <a:gd name="T15" fmla="*/ 11 h 17"/>
                          <a:gd name="T16" fmla="*/ 80 w 81"/>
                          <a:gd name="T17" fmla="*/ 11 h 17"/>
                          <a:gd name="T18" fmla="*/ 80 w 81"/>
                          <a:gd name="T19" fmla="*/ 5 h 17"/>
                          <a:gd name="T20" fmla="*/ 73 w 81"/>
                          <a:gd name="T21" fmla="*/ 5 h 17"/>
                          <a:gd name="T22" fmla="*/ 65 w 81"/>
                          <a:gd name="T23" fmla="*/ 5 h 17"/>
                          <a:gd name="T24" fmla="*/ 58 w 81"/>
                          <a:gd name="T25" fmla="*/ 5 h 17"/>
                          <a:gd name="T26" fmla="*/ 44 w 81"/>
                          <a:gd name="T27" fmla="*/ 5 h 17"/>
                          <a:gd name="T28" fmla="*/ 36 w 81"/>
                          <a:gd name="T29" fmla="*/ 0 h 17"/>
                          <a:gd name="T30" fmla="*/ 36 w 81"/>
                          <a:gd name="T31" fmla="*/ 5 h 17"/>
                          <a:gd name="T32" fmla="*/ 29 w 81"/>
                          <a:gd name="T33" fmla="*/ 5 h 17"/>
                          <a:gd name="T34" fmla="*/ 15 w 81"/>
                          <a:gd name="T35" fmla="*/ 5 h 17"/>
                          <a:gd name="T36" fmla="*/ 7 w 81"/>
                          <a:gd name="T37" fmla="*/ 5 h 17"/>
                          <a:gd name="T38" fmla="*/ 0 w 81"/>
                          <a:gd name="T39" fmla="*/ 5 h 17"/>
                          <a:gd name="T40" fmla="*/ 0 w 81"/>
                          <a:gd name="T41"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17">
                            <a:moveTo>
                              <a:pt x="0" y="11"/>
                            </a:moveTo>
                            <a:lnTo>
                              <a:pt x="0" y="16"/>
                            </a:lnTo>
                            <a:lnTo>
                              <a:pt x="7" y="16"/>
                            </a:lnTo>
                            <a:lnTo>
                              <a:pt x="29" y="16"/>
                            </a:lnTo>
                            <a:lnTo>
                              <a:pt x="44" y="16"/>
                            </a:lnTo>
                            <a:lnTo>
                              <a:pt x="51" y="16"/>
                            </a:lnTo>
                            <a:lnTo>
                              <a:pt x="65" y="11"/>
                            </a:lnTo>
                            <a:lnTo>
                              <a:pt x="73" y="11"/>
                            </a:lnTo>
                            <a:lnTo>
                              <a:pt x="80" y="11"/>
                            </a:lnTo>
                            <a:lnTo>
                              <a:pt x="80" y="5"/>
                            </a:lnTo>
                            <a:lnTo>
                              <a:pt x="73" y="5"/>
                            </a:lnTo>
                            <a:lnTo>
                              <a:pt x="65" y="5"/>
                            </a:lnTo>
                            <a:lnTo>
                              <a:pt x="58" y="5"/>
                            </a:lnTo>
                            <a:lnTo>
                              <a:pt x="44" y="5"/>
                            </a:lnTo>
                            <a:lnTo>
                              <a:pt x="36" y="0"/>
                            </a:lnTo>
                            <a:lnTo>
                              <a:pt x="36" y="5"/>
                            </a:lnTo>
                            <a:lnTo>
                              <a:pt x="29" y="5"/>
                            </a:lnTo>
                            <a:lnTo>
                              <a:pt x="15" y="5"/>
                            </a:lnTo>
                            <a:lnTo>
                              <a:pt x="7" y="5"/>
                            </a:lnTo>
                            <a:lnTo>
                              <a:pt x="0" y="5"/>
                            </a:lnTo>
                            <a:lnTo>
                              <a:pt x="0" y="11"/>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20" name="Freeform 944">
                        <a:extLst>
                          <a:ext uri="{FF2B5EF4-FFF2-40B4-BE49-F238E27FC236}">
                            <a16:creationId xmlns:a16="http://schemas.microsoft.com/office/drawing/2014/main" id="{DC25E359-3DE4-EB29-F73A-3DC66400A1F2}"/>
                          </a:ext>
                        </a:extLst>
                      </p:cNvPr>
                      <p:cNvSpPr>
                        <a:spLocks/>
                      </p:cNvSpPr>
                      <p:nvPr/>
                    </p:nvSpPr>
                    <p:spPr bwMode="auto">
                      <a:xfrm>
                        <a:off x="4819" y="2271"/>
                        <a:ext cx="81" cy="17"/>
                      </a:xfrm>
                      <a:custGeom>
                        <a:avLst/>
                        <a:gdLst>
                          <a:gd name="T0" fmla="*/ 0 w 81"/>
                          <a:gd name="T1" fmla="*/ 11 h 17"/>
                          <a:gd name="T2" fmla="*/ 0 w 81"/>
                          <a:gd name="T3" fmla="*/ 16 h 17"/>
                          <a:gd name="T4" fmla="*/ 7 w 81"/>
                          <a:gd name="T5" fmla="*/ 16 h 17"/>
                          <a:gd name="T6" fmla="*/ 29 w 81"/>
                          <a:gd name="T7" fmla="*/ 16 h 17"/>
                          <a:gd name="T8" fmla="*/ 44 w 81"/>
                          <a:gd name="T9" fmla="*/ 16 h 17"/>
                          <a:gd name="T10" fmla="*/ 51 w 81"/>
                          <a:gd name="T11" fmla="*/ 16 h 17"/>
                          <a:gd name="T12" fmla="*/ 65 w 81"/>
                          <a:gd name="T13" fmla="*/ 11 h 17"/>
                          <a:gd name="T14" fmla="*/ 73 w 81"/>
                          <a:gd name="T15" fmla="*/ 11 h 17"/>
                          <a:gd name="T16" fmla="*/ 80 w 81"/>
                          <a:gd name="T17" fmla="*/ 11 h 17"/>
                          <a:gd name="T18" fmla="*/ 80 w 81"/>
                          <a:gd name="T19" fmla="*/ 5 h 17"/>
                          <a:gd name="T20" fmla="*/ 73 w 81"/>
                          <a:gd name="T21" fmla="*/ 5 h 17"/>
                          <a:gd name="T22" fmla="*/ 65 w 81"/>
                          <a:gd name="T23" fmla="*/ 5 h 17"/>
                          <a:gd name="T24" fmla="*/ 58 w 81"/>
                          <a:gd name="T25" fmla="*/ 5 h 17"/>
                          <a:gd name="T26" fmla="*/ 44 w 81"/>
                          <a:gd name="T27" fmla="*/ 5 h 17"/>
                          <a:gd name="T28" fmla="*/ 36 w 81"/>
                          <a:gd name="T29" fmla="*/ 0 h 17"/>
                          <a:gd name="T30" fmla="*/ 36 w 81"/>
                          <a:gd name="T31" fmla="*/ 5 h 17"/>
                          <a:gd name="T32" fmla="*/ 29 w 81"/>
                          <a:gd name="T33" fmla="*/ 5 h 17"/>
                          <a:gd name="T34" fmla="*/ 15 w 81"/>
                          <a:gd name="T35" fmla="*/ 5 h 17"/>
                          <a:gd name="T36" fmla="*/ 7 w 81"/>
                          <a:gd name="T37" fmla="*/ 5 h 17"/>
                          <a:gd name="T38" fmla="*/ 0 w 81"/>
                          <a:gd name="T39" fmla="*/ 5 h 17"/>
                          <a:gd name="T40" fmla="*/ 0 w 81"/>
                          <a:gd name="T41"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17">
                            <a:moveTo>
                              <a:pt x="0" y="11"/>
                            </a:moveTo>
                            <a:lnTo>
                              <a:pt x="0" y="16"/>
                            </a:lnTo>
                            <a:lnTo>
                              <a:pt x="7" y="16"/>
                            </a:lnTo>
                            <a:lnTo>
                              <a:pt x="29" y="16"/>
                            </a:lnTo>
                            <a:lnTo>
                              <a:pt x="44" y="16"/>
                            </a:lnTo>
                            <a:lnTo>
                              <a:pt x="51" y="16"/>
                            </a:lnTo>
                            <a:lnTo>
                              <a:pt x="65" y="11"/>
                            </a:lnTo>
                            <a:lnTo>
                              <a:pt x="73" y="11"/>
                            </a:lnTo>
                            <a:lnTo>
                              <a:pt x="80" y="11"/>
                            </a:lnTo>
                            <a:lnTo>
                              <a:pt x="80" y="5"/>
                            </a:lnTo>
                            <a:lnTo>
                              <a:pt x="73" y="5"/>
                            </a:lnTo>
                            <a:lnTo>
                              <a:pt x="65" y="5"/>
                            </a:lnTo>
                            <a:lnTo>
                              <a:pt x="58" y="5"/>
                            </a:lnTo>
                            <a:lnTo>
                              <a:pt x="44" y="5"/>
                            </a:lnTo>
                            <a:lnTo>
                              <a:pt x="36" y="0"/>
                            </a:lnTo>
                            <a:lnTo>
                              <a:pt x="36" y="5"/>
                            </a:lnTo>
                            <a:lnTo>
                              <a:pt x="29" y="5"/>
                            </a:lnTo>
                            <a:lnTo>
                              <a:pt x="15" y="5"/>
                            </a:lnTo>
                            <a:lnTo>
                              <a:pt x="7" y="5"/>
                            </a:lnTo>
                            <a:lnTo>
                              <a:pt x="0" y="5"/>
                            </a:lnTo>
                            <a:lnTo>
                              <a:pt x="0" y="11"/>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21" name="Freeform 945">
                        <a:extLst>
                          <a:ext uri="{FF2B5EF4-FFF2-40B4-BE49-F238E27FC236}">
                            <a16:creationId xmlns:a16="http://schemas.microsoft.com/office/drawing/2014/main" id="{469DFBCF-A1F9-C14D-AFF9-14D3B519851E}"/>
                          </a:ext>
                        </a:extLst>
                      </p:cNvPr>
                      <p:cNvSpPr>
                        <a:spLocks/>
                      </p:cNvSpPr>
                      <p:nvPr/>
                    </p:nvSpPr>
                    <p:spPr bwMode="auto">
                      <a:xfrm>
                        <a:off x="4875" y="2199"/>
                        <a:ext cx="73" cy="33"/>
                      </a:xfrm>
                      <a:custGeom>
                        <a:avLst/>
                        <a:gdLst>
                          <a:gd name="T0" fmla="*/ 22 w 73"/>
                          <a:gd name="T1" fmla="*/ 0 h 33"/>
                          <a:gd name="T2" fmla="*/ 36 w 73"/>
                          <a:gd name="T3" fmla="*/ 13 h 33"/>
                          <a:gd name="T4" fmla="*/ 50 w 73"/>
                          <a:gd name="T5" fmla="*/ 13 h 33"/>
                          <a:gd name="T6" fmla="*/ 58 w 73"/>
                          <a:gd name="T7" fmla="*/ 13 h 33"/>
                          <a:gd name="T8" fmla="*/ 72 w 73"/>
                          <a:gd name="T9" fmla="*/ 13 h 33"/>
                          <a:gd name="T10" fmla="*/ 72 w 73"/>
                          <a:gd name="T11" fmla="*/ 19 h 33"/>
                          <a:gd name="T12" fmla="*/ 50 w 73"/>
                          <a:gd name="T13" fmla="*/ 26 h 33"/>
                          <a:gd name="T14" fmla="*/ 36 w 73"/>
                          <a:gd name="T15" fmla="*/ 26 h 33"/>
                          <a:gd name="T16" fmla="*/ 29 w 73"/>
                          <a:gd name="T17" fmla="*/ 26 h 33"/>
                          <a:gd name="T18" fmla="*/ 14 w 73"/>
                          <a:gd name="T19" fmla="*/ 26 h 33"/>
                          <a:gd name="T20" fmla="*/ 22 w 73"/>
                          <a:gd name="T21" fmla="*/ 32 h 33"/>
                          <a:gd name="T22" fmla="*/ 0 w 73"/>
                          <a:gd name="T23" fmla="*/ 32 h 33"/>
                          <a:gd name="T24" fmla="*/ 7 w 73"/>
                          <a:gd name="T25" fmla="*/ 19 h 33"/>
                          <a:gd name="T26" fmla="*/ 22 w 73"/>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33">
                            <a:moveTo>
                              <a:pt x="22" y="0"/>
                            </a:moveTo>
                            <a:lnTo>
                              <a:pt x="36" y="13"/>
                            </a:lnTo>
                            <a:lnTo>
                              <a:pt x="50" y="13"/>
                            </a:lnTo>
                            <a:lnTo>
                              <a:pt x="58" y="13"/>
                            </a:lnTo>
                            <a:lnTo>
                              <a:pt x="72" y="13"/>
                            </a:lnTo>
                            <a:lnTo>
                              <a:pt x="72" y="19"/>
                            </a:lnTo>
                            <a:lnTo>
                              <a:pt x="50" y="26"/>
                            </a:lnTo>
                            <a:lnTo>
                              <a:pt x="36" y="26"/>
                            </a:lnTo>
                            <a:lnTo>
                              <a:pt x="29" y="26"/>
                            </a:lnTo>
                            <a:lnTo>
                              <a:pt x="14" y="26"/>
                            </a:lnTo>
                            <a:lnTo>
                              <a:pt x="22" y="32"/>
                            </a:lnTo>
                            <a:lnTo>
                              <a:pt x="0" y="32"/>
                            </a:lnTo>
                            <a:lnTo>
                              <a:pt x="7" y="19"/>
                            </a:lnTo>
                            <a:lnTo>
                              <a:pt x="2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22" name="Freeform 946">
                        <a:extLst>
                          <a:ext uri="{FF2B5EF4-FFF2-40B4-BE49-F238E27FC236}">
                            <a16:creationId xmlns:a16="http://schemas.microsoft.com/office/drawing/2014/main" id="{AC5CA1E4-1D90-7C21-558A-B06C9062A23A}"/>
                          </a:ext>
                        </a:extLst>
                      </p:cNvPr>
                      <p:cNvSpPr>
                        <a:spLocks/>
                      </p:cNvSpPr>
                      <p:nvPr/>
                    </p:nvSpPr>
                    <p:spPr bwMode="auto">
                      <a:xfrm>
                        <a:off x="4875" y="2199"/>
                        <a:ext cx="73" cy="33"/>
                      </a:xfrm>
                      <a:custGeom>
                        <a:avLst/>
                        <a:gdLst>
                          <a:gd name="T0" fmla="*/ 22 w 73"/>
                          <a:gd name="T1" fmla="*/ 0 h 33"/>
                          <a:gd name="T2" fmla="*/ 36 w 73"/>
                          <a:gd name="T3" fmla="*/ 13 h 33"/>
                          <a:gd name="T4" fmla="*/ 50 w 73"/>
                          <a:gd name="T5" fmla="*/ 13 h 33"/>
                          <a:gd name="T6" fmla="*/ 58 w 73"/>
                          <a:gd name="T7" fmla="*/ 13 h 33"/>
                          <a:gd name="T8" fmla="*/ 72 w 73"/>
                          <a:gd name="T9" fmla="*/ 13 h 33"/>
                          <a:gd name="T10" fmla="*/ 72 w 73"/>
                          <a:gd name="T11" fmla="*/ 19 h 33"/>
                          <a:gd name="T12" fmla="*/ 50 w 73"/>
                          <a:gd name="T13" fmla="*/ 26 h 33"/>
                          <a:gd name="T14" fmla="*/ 36 w 73"/>
                          <a:gd name="T15" fmla="*/ 26 h 33"/>
                          <a:gd name="T16" fmla="*/ 29 w 73"/>
                          <a:gd name="T17" fmla="*/ 26 h 33"/>
                          <a:gd name="T18" fmla="*/ 14 w 73"/>
                          <a:gd name="T19" fmla="*/ 26 h 33"/>
                          <a:gd name="T20" fmla="*/ 22 w 73"/>
                          <a:gd name="T21" fmla="*/ 32 h 33"/>
                          <a:gd name="T22" fmla="*/ 0 w 73"/>
                          <a:gd name="T23" fmla="*/ 32 h 33"/>
                          <a:gd name="T24" fmla="*/ 7 w 73"/>
                          <a:gd name="T25" fmla="*/ 19 h 33"/>
                          <a:gd name="T26" fmla="*/ 22 w 73"/>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33">
                            <a:moveTo>
                              <a:pt x="22" y="0"/>
                            </a:moveTo>
                            <a:lnTo>
                              <a:pt x="36" y="13"/>
                            </a:lnTo>
                            <a:lnTo>
                              <a:pt x="50" y="13"/>
                            </a:lnTo>
                            <a:lnTo>
                              <a:pt x="58" y="13"/>
                            </a:lnTo>
                            <a:lnTo>
                              <a:pt x="72" y="13"/>
                            </a:lnTo>
                            <a:lnTo>
                              <a:pt x="72" y="19"/>
                            </a:lnTo>
                            <a:lnTo>
                              <a:pt x="50" y="26"/>
                            </a:lnTo>
                            <a:lnTo>
                              <a:pt x="36" y="26"/>
                            </a:lnTo>
                            <a:lnTo>
                              <a:pt x="29" y="26"/>
                            </a:lnTo>
                            <a:lnTo>
                              <a:pt x="14" y="26"/>
                            </a:lnTo>
                            <a:lnTo>
                              <a:pt x="22" y="32"/>
                            </a:lnTo>
                            <a:lnTo>
                              <a:pt x="0" y="32"/>
                            </a:lnTo>
                            <a:lnTo>
                              <a:pt x="7" y="19"/>
                            </a:lnTo>
                            <a:lnTo>
                              <a:pt x="2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723" name="Group 947">
                      <a:extLst>
                        <a:ext uri="{FF2B5EF4-FFF2-40B4-BE49-F238E27FC236}">
                          <a16:creationId xmlns:a16="http://schemas.microsoft.com/office/drawing/2014/main" id="{C326B89F-B60E-CFC5-62E9-471D6B9D69BE}"/>
                        </a:ext>
                      </a:extLst>
                    </p:cNvPr>
                    <p:cNvGrpSpPr>
                      <a:grpSpLocks/>
                    </p:cNvGrpSpPr>
                    <p:nvPr/>
                  </p:nvGrpSpPr>
                  <p:grpSpPr bwMode="auto">
                    <a:xfrm>
                      <a:off x="4659" y="2087"/>
                      <a:ext cx="249" cy="193"/>
                      <a:chOff x="4659" y="2087"/>
                      <a:chExt cx="249" cy="193"/>
                    </a:xfrm>
                  </p:grpSpPr>
                  <p:sp>
                    <p:nvSpPr>
                      <p:cNvPr id="76724" name="Freeform 948">
                        <a:extLst>
                          <a:ext uri="{FF2B5EF4-FFF2-40B4-BE49-F238E27FC236}">
                            <a16:creationId xmlns:a16="http://schemas.microsoft.com/office/drawing/2014/main" id="{EE3FE349-B20F-A849-FAC5-184A62C4AC36}"/>
                          </a:ext>
                        </a:extLst>
                      </p:cNvPr>
                      <p:cNvSpPr>
                        <a:spLocks/>
                      </p:cNvSpPr>
                      <p:nvPr/>
                    </p:nvSpPr>
                    <p:spPr bwMode="auto">
                      <a:xfrm>
                        <a:off x="4819" y="2127"/>
                        <a:ext cx="57" cy="153"/>
                      </a:xfrm>
                      <a:custGeom>
                        <a:avLst/>
                        <a:gdLst>
                          <a:gd name="T0" fmla="*/ 0 w 57"/>
                          <a:gd name="T1" fmla="*/ 15 h 153"/>
                          <a:gd name="T2" fmla="*/ 0 w 57"/>
                          <a:gd name="T3" fmla="*/ 68 h 153"/>
                          <a:gd name="T4" fmla="*/ 7 w 57"/>
                          <a:gd name="T5" fmla="*/ 114 h 153"/>
                          <a:gd name="T6" fmla="*/ 0 w 57"/>
                          <a:gd name="T7" fmla="*/ 152 h 153"/>
                          <a:gd name="T8" fmla="*/ 21 w 57"/>
                          <a:gd name="T9" fmla="*/ 144 h 153"/>
                          <a:gd name="T10" fmla="*/ 35 w 57"/>
                          <a:gd name="T11" fmla="*/ 144 h 153"/>
                          <a:gd name="T12" fmla="*/ 49 w 57"/>
                          <a:gd name="T13" fmla="*/ 144 h 153"/>
                          <a:gd name="T14" fmla="*/ 56 w 57"/>
                          <a:gd name="T15" fmla="*/ 137 h 153"/>
                          <a:gd name="T16" fmla="*/ 56 w 57"/>
                          <a:gd name="T17" fmla="*/ 114 h 153"/>
                          <a:gd name="T18" fmla="*/ 49 w 57"/>
                          <a:gd name="T19" fmla="*/ 91 h 153"/>
                          <a:gd name="T20" fmla="*/ 49 w 57"/>
                          <a:gd name="T21" fmla="*/ 68 h 153"/>
                          <a:gd name="T22" fmla="*/ 49 w 57"/>
                          <a:gd name="T23" fmla="*/ 46 h 153"/>
                          <a:gd name="T24" fmla="*/ 49 w 57"/>
                          <a:gd name="T25" fmla="*/ 30 h 153"/>
                          <a:gd name="T26" fmla="*/ 42 w 57"/>
                          <a:gd name="T27" fmla="*/ 8 h 153"/>
                          <a:gd name="T28" fmla="*/ 35 w 57"/>
                          <a:gd name="T29" fmla="*/ 8 h 153"/>
                          <a:gd name="T30" fmla="*/ 28 w 57"/>
                          <a:gd name="T31" fmla="*/ 0 h 153"/>
                          <a:gd name="T32" fmla="*/ 7 w 57"/>
                          <a:gd name="T33" fmla="*/ 8 h 153"/>
                          <a:gd name="T34" fmla="*/ 0 w 57"/>
                          <a:gd name="T35" fmla="*/ 1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153">
                            <a:moveTo>
                              <a:pt x="0" y="15"/>
                            </a:moveTo>
                            <a:lnTo>
                              <a:pt x="0" y="68"/>
                            </a:lnTo>
                            <a:lnTo>
                              <a:pt x="7" y="114"/>
                            </a:lnTo>
                            <a:lnTo>
                              <a:pt x="0" y="152"/>
                            </a:lnTo>
                            <a:lnTo>
                              <a:pt x="21" y="144"/>
                            </a:lnTo>
                            <a:lnTo>
                              <a:pt x="35" y="144"/>
                            </a:lnTo>
                            <a:lnTo>
                              <a:pt x="49" y="144"/>
                            </a:lnTo>
                            <a:lnTo>
                              <a:pt x="56" y="137"/>
                            </a:lnTo>
                            <a:lnTo>
                              <a:pt x="56" y="114"/>
                            </a:lnTo>
                            <a:lnTo>
                              <a:pt x="49" y="91"/>
                            </a:lnTo>
                            <a:lnTo>
                              <a:pt x="49" y="68"/>
                            </a:lnTo>
                            <a:lnTo>
                              <a:pt x="49" y="46"/>
                            </a:lnTo>
                            <a:lnTo>
                              <a:pt x="49" y="30"/>
                            </a:lnTo>
                            <a:lnTo>
                              <a:pt x="42" y="8"/>
                            </a:lnTo>
                            <a:lnTo>
                              <a:pt x="35" y="8"/>
                            </a:lnTo>
                            <a:lnTo>
                              <a:pt x="28" y="0"/>
                            </a:lnTo>
                            <a:lnTo>
                              <a:pt x="7" y="8"/>
                            </a:lnTo>
                            <a:lnTo>
                              <a:pt x="0" y="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25" name="Freeform 949">
                        <a:extLst>
                          <a:ext uri="{FF2B5EF4-FFF2-40B4-BE49-F238E27FC236}">
                            <a16:creationId xmlns:a16="http://schemas.microsoft.com/office/drawing/2014/main" id="{E2B0716A-9F0D-4209-00F6-375AE91C738E}"/>
                          </a:ext>
                        </a:extLst>
                      </p:cNvPr>
                      <p:cNvSpPr>
                        <a:spLocks/>
                      </p:cNvSpPr>
                      <p:nvPr/>
                    </p:nvSpPr>
                    <p:spPr bwMode="auto">
                      <a:xfrm>
                        <a:off x="4819" y="2127"/>
                        <a:ext cx="57" cy="153"/>
                      </a:xfrm>
                      <a:custGeom>
                        <a:avLst/>
                        <a:gdLst>
                          <a:gd name="T0" fmla="*/ 0 w 57"/>
                          <a:gd name="T1" fmla="*/ 15 h 153"/>
                          <a:gd name="T2" fmla="*/ 0 w 57"/>
                          <a:gd name="T3" fmla="*/ 68 h 153"/>
                          <a:gd name="T4" fmla="*/ 7 w 57"/>
                          <a:gd name="T5" fmla="*/ 114 h 153"/>
                          <a:gd name="T6" fmla="*/ 0 w 57"/>
                          <a:gd name="T7" fmla="*/ 152 h 153"/>
                          <a:gd name="T8" fmla="*/ 21 w 57"/>
                          <a:gd name="T9" fmla="*/ 144 h 153"/>
                          <a:gd name="T10" fmla="*/ 35 w 57"/>
                          <a:gd name="T11" fmla="*/ 144 h 153"/>
                          <a:gd name="T12" fmla="*/ 49 w 57"/>
                          <a:gd name="T13" fmla="*/ 144 h 153"/>
                          <a:gd name="T14" fmla="*/ 56 w 57"/>
                          <a:gd name="T15" fmla="*/ 137 h 153"/>
                          <a:gd name="T16" fmla="*/ 56 w 57"/>
                          <a:gd name="T17" fmla="*/ 114 h 153"/>
                          <a:gd name="T18" fmla="*/ 49 w 57"/>
                          <a:gd name="T19" fmla="*/ 91 h 153"/>
                          <a:gd name="T20" fmla="*/ 49 w 57"/>
                          <a:gd name="T21" fmla="*/ 68 h 153"/>
                          <a:gd name="T22" fmla="*/ 49 w 57"/>
                          <a:gd name="T23" fmla="*/ 46 h 153"/>
                          <a:gd name="T24" fmla="*/ 49 w 57"/>
                          <a:gd name="T25" fmla="*/ 30 h 153"/>
                          <a:gd name="T26" fmla="*/ 42 w 57"/>
                          <a:gd name="T27" fmla="*/ 8 h 153"/>
                          <a:gd name="T28" fmla="*/ 35 w 57"/>
                          <a:gd name="T29" fmla="*/ 8 h 153"/>
                          <a:gd name="T30" fmla="*/ 28 w 57"/>
                          <a:gd name="T31" fmla="*/ 0 h 153"/>
                          <a:gd name="T32" fmla="*/ 7 w 57"/>
                          <a:gd name="T33" fmla="*/ 8 h 153"/>
                          <a:gd name="T34" fmla="*/ 0 w 57"/>
                          <a:gd name="T35" fmla="*/ 1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153">
                            <a:moveTo>
                              <a:pt x="0" y="15"/>
                            </a:moveTo>
                            <a:lnTo>
                              <a:pt x="0" y="68"/>
                            </a:lnTo>
                            <a:lnTo>
                              <a:pt x="7" y="114"/>
                            </a:lnTo>
                            <a:lnTo>
                              <a:pt x="0" y="152"/>
                            </a:lnTo>
                            <a:lnTo>
                              <a:pt x="21" y="144"/>
                            </a:lnTo>
                            <a:lnTo>
                              <a:pt x="35" y="144"/>
                            </a:lnTo>
                            <a:lnTo>
                              <a:pt x="49" y="144"/>
                            </a:lnTo>
                            <a:lnTo>
                              <a:pt x="56" y="137"/>
                            </a:lnTo>
                            <a:lnTo>
                              <a:pt x="56" y="114"/>
                            </a:lnTo>
                            <a:lnTo>
                              <a:pt x="49" y="91"/>
                            </a:lnTo>
                            <a:lnTo>
                              <a:pt x="49" y="68"/>
                            </a:lnTo>
                            <a:lnTo>
                              <a:pt x="49" y="46"/>
                            </a:lnTo>
                            <a:lnTo>
                              <a:pt x="49" y="30"/>
                            </a:lnTo>
                            <a:lnTo>
                              <a:pt x="42" y="8"/>
                            </a:lnTo>
                            <a:lnTo>
                              <a:pt x="35" y="8"/>
                            </a:lnTo>
                            <a:lnTo>
                              <a:pt x="28" y="0"/>
                            </a:lnTo>
                            <a:lnTo>
                              <a:pt x="7" y="8"/>
                            </a:lnTo>
                            <a:lnTo>
                              <a:pt x="0" y="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26" name="Freeform 950">
                        <a:extLst>
                          <a:ext uri="{FF2B5EF4-FFF2-40B4-BE49-F238E27FC236}">
                            <a16:creationId xmlns:a16="http://schemas.microsoft.com/office/drawing/2014/main" id="{9BC6D1C3-A382-EE15-A13D-C1EA479280F6}"/>
                          </a:ext>
                        </a:extLst>
                      </p:cNvPr>
                      <p:cNvSpPr>
                        <a:spLocks/>
                      </p:cNvSpPr>
                      <p:nvPr/>
                    </p:nvSpPr>
                    <p:spPr bwMode="auto">
                      <a:xfrm>
                        <a:off x="4819" y="2151"/>
                        <a:ext cx="49" cy="97"/>
                      </a:xfrm>
                      <a:custGeom>
                        <a:avLst/>
                        <a:gdLst>
                          <a:gd name="T0" fmla="*/ 0 w 49"/>
                          <a:gd name="T1" fmla="*/ 0 h 97"/>
                          <a:gd name="T2" fmla="*/ 7 w 49"/>
                          <a:gd name="T3" fmla="*/ 15 h 97"/>
                          <a:gd name="T4" fmla="*/ 7 w 49"/>
                          <a:gd name="T5" fmla="*/ 30 h 97"/>
                          <a:gd name="T6" fmla="*/ 14 w 49"/>
                          <a:gd name="T7" fmla="*/ 37 h 97"/>
                          <a:gd name="T8" fmla="*/ 14 w 49"/>
                          <a:gd name="T9" fmla="*/ 44 h 97"/>
                          <a:gd name="T10" fmla="*/ 14 w 49"/>
                          <a:gd name="T11" fmla="*/ 52 h 97"/>
                          <a:gd name="T12" fmla="*/ 21 w 49"/>
                          <a:gd name="T13" fmla="*/ 52 h 97"/>
                          <a:gd name="T14" fmla="*/ 27 w 49"/>
                          <a:gd name="T15" fmla="*/ 59 h 97"/>
                          <a:gd name="T16" fmla="*/ 27 w 49"/>
                          <a:gd name="T17" fmla="*/ 66 h 97"/>
                          <a:gd name="T18" fmla="*/ 34 w 49"/>
                          <a:gd name="T19" fmla="*/ 74 h 97"/>
                          <a:gd name="T20" fmla="*/ 34 w 49"/>
                          <a:gd name="T21" fmla="*/ 81 h 97"/>
                          <a:gd name="T22" fmla="*/ 41 w 49"/>
                          <a:gd name="T23" fmla="*/ 89 h 97"/>
                          <a:gd name="T24" fmla="*/ 41 w 49"/>
                          <a:gd name="T25" fmla="*/ 96 h 97"/>
                          <a:gd name="T26" fmla="*/ 41 w 49"/>
                          <a:gd name="T27" fmla="*/ 89 h 97"/>
                          <a:gd name="T28" fmla="*/ 48 w 49"/>
                          <a:gd name="T29" fmla="*/ 81 h 97"/>
                          <a:gd name="T30" fmla="*/ 7 w 49"/>
                          <a:gd name="T31" fmla="*/ 0 h 97"/>
                          <a:gd name="T32" fmla="*/ 0 w 49"/>
                          <a:gd name="T3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97">
                            <a:moveTo>
                              <a:pt x="0" y="0"/>
                            </a:moveTo>
                            <a:lnTo>
                              <a:pt x="7" y="15"/>
                            </a:lnTo>
                            <a:lnTo>
                              <a:pt x="7" y="30"/>
                            </a:lnTo>
                            <a:lnTo>
                              <a:pt x="14" y="37"/>
                            </a:lnTo>
                            <a:lnTo>
                              <a:pt x="14" y="44"/>
                            </a:lnTo>
                            <a:lnTo>
                              <a:pt x="14" y="52"/>
                            </a:lnTo>
                            <a:lnTo>
                              <a:pt x="21" y="52"/>
                            </a:lnTo>
                            <a:lnTo>
                              <a:pt x="27" y="59"/>
                            </a:lnTo>
                            <a:lnTo>
                              <a:pt x="27" y="66"/>
                            </a:lnTo>
                            <a:lnTo>
                              <a:pt x="34" y="74"/>
                            </a:lnTo>
                            <a:lnTo>
                              <a:pt x="34" y="81"/>
                            </a:lnTo>
                            <a:lnTo>
                              <a:pt x="41" y="89"/>
                            </a:lnTo>
                            <a:lnTo>
                              <a:pt x="41" y="96"/>
                            </a:lnTo>
                            <a:lnTo>
                              <a:pt x="41" y="89"/>
                            </a:lnTo>
                            <a:lnTo>
                              <a:pt x="48" y="81"/>
                            </a:lnTo>
                            <a:lnTo>
                              <a:pt x="7" y="0"/>
                            </a:lnTo>
                            <a:lnTo>
                              <a:pt x="0" y="0"/>
                            </a:lnTo>
                          </a:path>
                        </a:pathLst>
                      </a:custGeom>
                      <a:solidFill>
                        <a:srgbClr val="00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27" name="Freeform 951">
                        <a:extLst>
                          <a:ext uri="{FF2B5EF4-FFF2-40B4-BE49-F238E27FC236}">
                            <a16:creationId xmlns:a16="http://schemas.microsoft.com/office/drawing/2014/main" id="{B8B4B379-31D9-7B99-882D-23346A119C87}"/>
                          </a:ext>
                        </a:extLst>
                      </p:cNvPr>
                      <p:cNvSpPr>
                        <a:spLocks/>
                      </p:cNvSpPr>
                      <p:nvPr/>
                    </p:nvSpPr>
                    <p:spPr bwMode="auto">
                      <a:xfrm>
                        <a:off x="4819" y="2151"/>
                        <a:ext cx="49" cy="97"/>
                      </a:xfrm>
                      <a:custGeom>
                        <a:avLst/>
                        <a:gdLst>
                          <a:gd name="T0" fmla="*/ 0 w 49"/>
                          <a:gd name="T1" fmla="*/ 0 h 97"/>
                          <a:gd name="T2" fmla="*/ 7 w 49"/>
                          <a:gd name="T3" fmla="*/ 15 h 97"/>
                          <a:gd name="T4" fmla="*/ 7 w 49"/>
                          <a:gd name="T5" fmla="*/ 30 h 97"/>
                          <a:gd name="T6" fmla="*/ 14 w 49"/>
                          <a:gd name="T7" fmla="*/ 37 h 97"/>
                          <a:gd name="T8" fmla="*/ 14 w 49"/>
                          <a:gd name="T9" fmla="*/ 44 h 97"/>
                          <a:gd name="T10" fmla="*/ 14 w 49"/>
                          <a:gd name="T11" fmla="*/ 52 h 97"/>
                          <a:gd name="T12" fmla="*/ 21 w 49"/>
                          <a:gd name="T13" fmla="*/ 52 h 97"/>
                          <a:gd name="T14" fmla="*/ 27 w 49"/>
                          <a:gd name="T15" fmla="*/ 59 h 97"/>
                          <a:gd name="T16" fmla="*/ 27 w 49"/>
                          <a:gd name="T17" fmla="*/ 66 h 97"/>
                          <a:gd name="T18" fmla="*/ 34 w 49"/>
                          <a:gd name="T19" fmla="*/ 74 h 97"/>
                          <a:gd name="T20" fmla="*/ 34 w 49"/>
                          <a:gd name="T21" fmla="*/ 81 h 97"/>
                          <a:gd name="T22" fmla="*/ 41 w 49"/>
                          <a:gd name="T23" fmla="*/ 89 h 97"/>
                          <a:gd name="T24" fmla="*/ 41 w 49"/>
                          <a:gd name="T25" fmla="*/ 96 h 97"/>
                          <a:gd name="T26" fmla="*/ 41 w 49"/>
                          <a:gd name="T27" fmla="*/ 89 h 97"/>
                          <a:gd name="T28" fmla="*/ 48 w 49"/>
                          <a:gd name="T29" fmla="*/ 81 h 97"/>
                          <a:gd name="T30" fmla="*/ 7 w 49"/>
                          <a:gd name="T31" fmla="*/ 0 h 97"/>
                          <a:gd name="T32" fmla="*/ 0 w 49"/>
                          <a:gd name="T3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97">
                            <a:moveTo>
                              <a:pt x="0" y="0"/>
                            </a:moveTo>
                            <a:lnTo>
                              <a:pt x="7" y="15"/>
                            </a:lnTo>
                            <a:lnTo>
                              <a:pt x="7" y="30"/>
                            </a:lnTo>
                            <a:lnTo>
                              <a:pt x="14" y="37"/>
                            </a:lnTo>
                            <a:lnTo>
                              <a:pt x="14" y="44"/>
                            </a:lnTo>
                            <a:lnTo>
                              <a:pt x="14" y="52"/>
                            </a:lnTo>
                            <a:lnTo>
                              <a:pt x="21" y="52"/>
                            </a:lnTo>
                            <a:lnTo>
                              <a:pt x="27" y="59"/>
                            </a:lnTo>
                            <a:lnTo>
                              <a:pt x="27" y="66"/>
                            </a:lnTo>
                            <a:lnTo>
                              <a:pt x="34" y="74"/>
                            </a:lnTo>
                            <a:lnTo>
                              <a:pt x="34" y="81"/>
                            </a:lnTo>
                            <a:lnTo>
                              <a:pt x="41" y="89"/>
                            </a:lnTo>
                            <a:lnTo>
                              <a:pt x="41" y="96"/>
                            </a:lnTo>
                            <a:lnTo>
                              <a:pt x="41" y="89"/>
                            </a:lnTo>
                            <a:lnTo>
                              <a:pt x="48" y="81"/>
                            </a:lnTo>
                            <a:lnTo>
                              <a:pt x="7" y="0"/>
                            </a:lnTo>
                            <a:lnTo>
                              <a:pt x="0" y="0"/>
                            </a:lnTo>
                          </a:path>
                        </a:pathLst>
                      </a:custGeom>
                      <a:solidFill>
                        <a:srgbClr val="00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28" name="Freeform 952">
                        <a:extLst>
                          <a:ext uri="{FF2B5EF4-FFF2-40B4-BE49-F238E27FC236}">
                            <a16:creationId xmlns:a16="http://schemas.microsoft.com/office/drawing/2014/main" id="{18B67E38-880E-BCF3-C5D1-7077FBBF64CA}"/>
                          </a:ext>
                        </a:extLst>
                      </p:cNvPr>
                      <p:cNvSpPr>
                        <a:spLocks/>
                      </p:cNvSpPr>
                      <p:nvPr/>
                    </p:nvSpPr>
                    <p:spPr bwMode="auto">
                      <a:xfrm>
                        <a:off x="4659" y="2087"/>
                        <a:ext cx="249" cy="145"/>
                      </a:xfrm>
                      <a:custGeom>
                        <a:avLst/>
                        <a:gdLst>
                          <a:gd name="T0" fmla="*/ 85 w 249"/>
                          <a:gd name="T1" fmla="*/ 8 h 145"/>
                          <a:gd name="T2" fmla="*/ 101 w 249"/>
                          <a:gd name="T3" fmla="*/ 0 h 145"/>
                          <a:gd name="T4" fmla="*/ 124 w 249"/>
                          <a:gd name="T5" fmla="*/ 0 h 145"/>
                          <a:gd name="T6" fmla="*/ 155 w 249"/>
                          <a:gd name="T7" fmla="*/ 0 h 145"/>
                          <a:gd name="T8" fmla="*/ 171 w 249"/>
                          <a:gd name="T9" fmla="*/ 0 h 145"/>
                          <a:gd name="T10" fmla="*/ 178 w 249"/>
                          <a:gd name="T11" fmla="*/ 0 h 145"/>
                          <a:gd name="T12" fmla="*/ 186 w 249"/>
                          <a:gd name="T13" fmla="*/ 8 h 145"/>
                          <a:gd name="T14" fmla="*/ 194 w 249"/>
                          <a:gd name="T15" fmla="*/ 15 h 145"/>
                          <a:gd name="T16" fmla="*/ 202 w 249"/>
                          <a:gd name="T17" fmla="*/ 38 h 145"/>
                          <a:gd name="T18" fmla="*/ 217 w 249"/>
                          <a:gd name="T19" fmla="*/ 61 h 145"/>
                          <a:gd name="T20" fmla="*/ 217 w 249"/>
                          <a:gd name="T21" fmla="*/ 76 h 145"/>
                          <a:gd name="T22" fmla="*/ 248 w 249"/>
                          <a:gd name="T23" fmla="*/ 106 h 145"/>
                          <a:gd name="T24" fmla="*/ 240 w 249"/>
                          <a:gd name="T25" fmla="*/ 114 h 145"/>
                          <a:gd name="T26" fmla="*/ 217 w 249"/>
                          <a:gd name="T27" fmla="*/ 136 h 145"/>
                          <a:gd name="T28" fmla="*/ 209 w 249"/>
                          <a:gd name="T29" fmla="*/ 144 h 145"/>
                          <a:gd name="T30" fmla="*/ 202 w 249"/>
                          <a:gd name="T31" fmla="*/ 129 h 145"/>
                          <a:gd name="T32" fmla="*/ 194 w 249"/>
                          <a:gd name="T33" fmla="*/ 114 h 145"/>
                          <a:gd name="T34" fmla="*/ 178 w 249"/>
                          <a:gd name="T35" fmla="*/ 99 h 145"/>
                          <a:gd name="T36" fmla="*/ 171 w 249"/>
                          <a:gd name="T37" fmla="*/ 91 h 145"/>
                          <a:gd name="T38" fmla="*/ 163 w 249"/>
                          <a:gd name="T39" fmla="*/ 76 h 145"/>
                          <a:gd name="T40" fmla="*/ 163 w 249"/>
                          <a:gd name="T41" fmla="*/ 61 h 145"/>
                          <a:gd name="T42" fmla="*/ 132 w 249"/>
                          <a:gd name="T43" fmla="*/ 76 h 145"/>
                          <a:gd name="T44" fmla="*/ 109 w 249"/>
                          <a:gd name="T45" fmla="*/ 76 h 145"/>
                          <a:gd name="T46" fmla="*/ 85 w 249"/>
                          <a:gd name="T47" fmla="*/ 83 h 145"/>
                          <a:gd name="T48" fmla="*/ 62 w 249"/>
                          <a:gd name="T49" fmla="*/ 83 h 145"/>
                          <a:gd name="T50" fmla="*/ 47 w 249"/>
                          <a:gd name="T51" fmla="*/ 83 h 145"/>
                          <a:gd name="T52" fmla="*/ 23 w 249"/>
                          <a:gd name="T53" fmla="*/ 76 h 145"/>
                          <a:gd name="T54" fmla="*/ 16 w 249"/>
                          <a:gd name="T55" fmla="*/ 68 h 145"/>
                          <a:gd name="T56" fmla="*/ 8 w 249"/>
                          <a:gd name="T57" fmla="*/ 53 h 145"/>
                          <a:gd name="T58" fmla="*/ 0 w 249"/>
                          <a:gd name="T59" fmla="*/ 45 h 145"/>
                          <a:gd name="T60" fmla="*/ 85 w 249"/>
                          <a:gd name="T61" fmla="*/ 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9" h="145">
                            <a:moveTo>
                              <a:pt x="85" y="8"/>
                            </a:moveTo>
                            <a:lnTo>
                              <a:pt x="101" y="0"/>
                            </a:lnTo>
                            <a:lnTo>
                              <a:pt x="124" y="0"/>
                            </a:lnTo>
                            <a:lnTo>
                              <a:pt x="155" y="0"/>
                            </a:lnTo>
                            <a:lnTo>
                              <a:pt x="171" y="0"/>
                            </a:lnTo>
                            <a:lnTo>
                              <a:pt x="178" y="0"/>
                            </a:lnTo>
                            <a:lnTo>
                              <a:pt x="186" y="8"/>
                            </a:lnTo>
                            <a:lnTo>
                              <a:pt x="194" y="15"/>
                            </a:lnTo>
                            <a:lnTo>
                              <a:pt x="202" y="38"/>
                            </a:lnTo>
                            <a:lnTo>
                              <a:pt x="217" y="61"/>
                            </a:lnTo>
                            <a:lnTo>
                              <a:pt x="217" y="76"/>
                            </a:lnTo>
                            <a:lnTo>
                              <a:pt x="248" y="106"/>
                            </a:lnTo>
                            <a:lnTo>
                              <a:pt x="240" y="114"/>
                            </a:lnTo>
                            <a:lnTo>
                              <a:pt x="217" y="136"/>
                            </a:lnTo>
                            <a:lnTo>
                              <a:pt x="209" y="144"/>
                            </a:lnTo>
                            <a:lnTo>
                              <a:pt x="202" y="129"/>
                            </a:lnTo>
                            <a:lnTo>
                              <a:pt x="194" y="114"/>
                            </a:lnTo>
                            <a:lnTo>
                              <a:pt x="178" y="99"/>
                            </a:lnTo>
                            <a:lnTo>
                              <a:pt x="171" y="91"/>
                            </a:lnTo>
                            <a:lnTo>
                              <a:pt x="163" y="76"/>
                            </a:lnTo>
                            <a:lnTo>
                              <a:pt x="163" y="61"/>
                            </a:lnTo>
                            <a:lnTo>
                              <a:pt x="132" y="76"/>
                            </a:lnTo>
                            <a:lnTo>
                              <a:pt x="109" y="76"/>
                            </a:lnTo>
                            <a:lnTo>
                              <a:pt x="85" y="83"/>
                            </a:lnTo>
                            <a:lnTo>
                              <a:pt x="62" y="83"/>
                            </a:lnTo>
                            <a:lnTo>
                              <a:pt x="47" y="83"/>
                            </a:lnTo>
                            <a:lnTo>
                              <a:pt x="23" y="76"/>
                            </a:lnTo>
                            <a:lnTo>
                              <a:pt x="16" y="68"/>
                            </a:lnTo>
                            <a:lnTo>
                              <a:pt x="8" y="53"/>
                            </a:lnTo>
                            <a:lnTo>
                              <a:pt x="0" y="45"/>
                            </a:lnTo>
                            <a:lnTo>
                              <a:pt x="85" y="8"/>
                            </a:lnTo>
                          </a:path>
                        </a:pathLst>
                      </a:custGeom>
                      <a:solidFill>
                        <a:srgbClr val="00B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29" name="Freeform 953">
                        <a:extLst>
                          <a:ext uri="{FF2B5EF4-FFF2-40B4-BE49-F238E27FC236}">
                            <a16:creationId xmlns:a16="http://schemas.microsoft.com/office/drawing/2014/main" id="{1C1694EC-7D71-82F9-3696-15AD464201F2}"/>
                          </a:ext>
                        </a:extLst>
                      </p:cNvPr>
                      <p:cNvSpPr>
                        <a:spLocks/>
                      </p:cNvSpPr>
                      <p:nvPr/>
                    </p:nvSpPr>
                    <p:spPr bwMode="auto">
                      <a:xfrm>
                        <a:off x="4659" y="2087"/>
                        <a:ext cx="249" cy="145"/>
                      </a:xfrm>
                      <a:custGeom>
                        <a:avLst/>
                        <a:gdLst>
                          <a:gd name="T0" fmla="*/ 85 w 249"/>
                          <a:gd name="T1" fmla="*/ 8 h 145"/>
                          <a:gd name="T2" fmla="*/ 101 w 249"/>
                          <a:gd name="T3" fmla="*/ 0 h 145"/>
                          <a:gd name="T4" fmla="*/ 124 w 249"/>
                          <a:gd name="T5" fmla="*/ 0 h 145"/>
                          <a:gd name="T6" fmla="*/ 155 w 249"/>
                          <a:gd name="T7" fmla="*/ 0 h 145"/>
                          <a:gd name="T8" fmla="*/ 171 w 249"/>
                          <a:gd name="T9" fmla="*/ 0 h 145"/>
                          <a:gd name="T10" fmla="*/ 178 w 249"/>
                          <a:gd name="T11" fmla="*/ 0 h 145"/>
                          <a:gd name="T12" fmla="*/ 186 w 249"/>
                          <a:gd name="T13" fmla="*/ 8 h 145"/>
                          <a:gd name="T14" fmla="*/ 194 w 249"/>
                          <a:gd name="T15" fmla="*/ 15 h 145"/>
                          <a:gd name="T16" fmla="*/ 202 w 249"/>
                          <a:gd name="T17" fmla="*/ 38 h 145"/>
                          <a:gd name="T18" fmla="*/ 217 w 249"/>
                          <a:gd name="T19" fmla="*/ 61 h 145"/>
                          <a:gd name="T20" fmla="*/ 217 w 249"/>
                          <a:gd name="T21" fmla="*/ 76 h 145"/>
                          <a:gd name="T22" fmla="*/ 248 w 249"/>
                          <a:gd name="T23" fmla="*/ 106 h 145"/>
                          <a:gd name="T24" fmla="*/ 240 w 249"/>
                          <a:gd name="T25" fmla="*/ 114 h 145"/>
                          <a:gd name="T26" fmla="*/ 217 w 249"/>
                          <a:gd name="T27" fmla="*/ 136 h 145"/>
                          <a:gd name="T28" fmla="*/ 209 w 249"/>
                          <a:gd name="T29" fmla="*/ 144 h 145"/>
                          <a:gd name="T30" fmla="*/ 202 w 249"/>
                          <a:gd name="T31" fmla="*/ 129 h 145"/>
                          <a:gd name="T32" fmla="*/ 194 w 249"/>
                          <a:gd name="T33" fmla="*/ 114 h 145"/>
                          <a:gd name="T34" fmla="*/ 178 w 249"/>
                          <a:gd name="T35" fmla="*/ 99 h 145"/>
                          <a:gd name="T36" fmla="*/ 171 w 249"/>
                          <a:gd name="T37" fmla="*/ 91 h 145"/>
                          <a:gd name="T38" fmla="*/ 163 w 249"/>
                          <a:gd name="T39" fmla="*/ 76 h 145"/>
                          <a:gd name="T40" fmla="*/ 163 w 249"/>
                          <a:gd name="T41" fmla="*/ 61 h 145"/>
                          <a:gd name="T42" fmla="*/ 132 w 249"/>
                          <a:gd name="T43" fmla="*/ 76 h 145"/>
                          <a:gd name="T44" fmla="*/ 109 w 249"/>
                          <a:gd name="T45" fmla="*/ 76 h 145"/>
                          <a:gd name="T46" fmla="*/ 85 w 249"/>
                          <a:gd name="T47" fmla="*/ 83 h 145"/>
                          <a:gd name="T48" fmla="*/ 62 w 249"/>
                          <a:gd name="T49" fmla="*/ 83 h 145"/>
                          <a:gd name="T50" fmla="*/ 47 w 249"/>
                          <a:gd name="T51" fmla="*/ 83 h 145"/>
                          <a:gd name="T52" fmla="*/ 23 w 249"/>
                          <a:gd name="T53" fmla="*/ 76 h 145"/>
                          <a:gd name="T54" fmla="*/ 16 w 249"/>
                          <a:gd name="T55" fmla="*/ 68 h 145"/>
                          <a:gd name="T56" fmla="*/ 8 w 249"/>
                          <a:gd name="T57" fmla="*/ 53 h 145"/>
                          <a:gd name="T58" fmla="*/ 0 w 249"/>
                          <a:gd name="T59" fmla="*/ 45 h 145"/>
                          <a:gd name="T60" fmla="*/ 85 w 249"/>
                          <a:gd name="T61" fmla="*/ 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9" h="145">
                            <a:moveTo>
                              <a:pt x="85" y="8"/>
                            </a:moveTo>
                            <a:lnTo>
                              <a:pt x="101" y="0"/>
                            </a:lnTo>
                            <a:lnTo>
                              <a:pt x="124" y="0"/>
                            </a:lnTo>
                            <a:lnTo>
                              <a:pt x="155" y="0"/>
                            </a:lnTo>
                            <a:lnTo>
                              <a:pt x="171" y="0"/>
                            </a:lnTo>
                            <a:lnTo>
                              <a:pt x="178" y="0"/>
                            </a:lnTo>
                            <a:lnTo>
                              <a:pt x="186" y="8"/>
                            </a:lnTo>
                            <a:lnTo>
                              <a:pt x="194" y="15"/>
                            </a:lnTo>
                            <a:lnTo>
                              <a:pt x="202" y="38"/>
                            </a:lnTo>
                            <a:lnTo>
                              <a:pt x="217" y="61"/>
                            </a:lnTo>
                            <a:lnTo>
                              <a:pt x="217" y="76"/>
                            </a:lnTo>
                            <a:lnTo>
                              <a:pt x="248" y="106"/>
                            </a:lnTo>
                            <a:lnTo>
                              <a:pt x="240" y="114"/>
                            </a:lnTo>
                            <a:lnTo>
                              <a:pt x="217" y="136"/>
                            </a:lnTo>
                            <a:lnTo>
                              <a:pt x="209" y="144"/>
                            </a:lnTo>
                            <a:lnTo>
                              <a:pt x="202" y="129"/>
                            </a:lnTo>
                            <a:lnTo>
                              <a:pt x="194" y="114"/>
                            </a:lnTo>
                            <a:lnTo>
                              <a:pt x="178" y="99"/>
                            </a:lnTo>
                            <a:lnTo>
                              <a:pt x="171" y="91"/>
                            </a:lnTo>
                            <a:lnTo>
                              <a:pt x="163" y="76"/>
                            </a:lnTo>
                            <a:lnTo>
                              <a:pt x="163" y="61"/>
                            </a:lnTo>
                            <a:lnTo>
                              <a:pt x="132" y="76"/>
                            </a:lnTo>
                            <a:lnTo>
                              <a:pt x="109" y="76"/>
                            </a:lnTo>
                            <a:lnTo>
                              <a:pt x="85" y="83"/>
                            </a:lnTo>
                            <a:lnTo>
                              <a:pt x="62" y="83"/>
                            </a:lnTo>
                            <a:lnTo>
                              <a:pt x="47" y="83"/>
                            </a:lnTo>
                            <a:lnTo>
                              <a:pt x="23" y="76"/>
                            </a:lnTo>
                            <a:lnTo>
                              <a:pt x="16" y="68"/>
                            </a:lnTo>
                            <a:lnTo>
                              <a:pt x="8" y="53"/>
                            </a:lnTo>
                            <a:lnTo>
                              <a:pt x="0" y="45"/>
                            </a:lnTo>
                            <a:lnTo>
                              <a:pt x="85" y="8"/>
                            </a:lnTo>
                          </a:path>
                        </a:pathLst>
                      </a:custGeom>
                      <a:solidFill>
                        <a:srgbClr val="00B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30" name="Freeform 954">
                        <a:extLst>
                          <a:ext uri="{FF2B5EF4-FFF2-40B4-BE49-F238E27FC236}">
                            <a16:creationId xmlns:a16="http://schemas.microsoft.com/office/drawing/2014/main" id="{4A0D1F40-1563-0196-58C5-734FC388E2B0}"/>
                          </a:ext>
                        </a:extLst>
                      </p:cNvPr>
                      <p:cNvSpPr>
                        <a:spLocks/>
                      </p:cNvSpPr>
                      <p:nvPr/>
                    </p:nvSpPr>
                    <p:spPr bwMode="auto">
                      <a:xfrm>
                        <a:off x="4855" y="2155"/>
                        <a:ext cx="33" cy="17"/>
                      </a:xfrm>
                      <a:custGeom>
                        <a:avLst/>
                        <a:gdLst>
                          <a:gd name="T0" fmla="*/ 0 w 33"/>
                          <a:gd name="T1" fmla="*/ 0 h 17"/>
                          <a:gd name="T2" fmla="*/ 8 w 33"/>
                          <a:gd name="T3" fmla="*/ 0 h 17"/>
                          <a:gd name="T4" fmla="*/ 16 w 33"/>
                          <a:gd name="T5" fmla="*/ 0 h 17"/>
                          <a:gd name="T6" fmla="*/ 24 w 33"/>
                          <a:gd name="T7" fmla="*/ 16 h 17"/>
                          <a:gd name="T8" fmla="*/ 32 w 33"/>
                          <a:gd name="T9" fmla="*/ 16 h 17"/>
                        </a:gdLst>
                        <a:ahLst/>
                        <a:cxnLst>
                          <a:cxn ang="0">
                            <a:pos x="T0" y="T1"/>
                          </a:cxn>
                          <a:cxn ang="0">
                            <a:pos x="T2" y="T3"/>
                          </a:cxn>
                          <a:cxn ang="0">
                            <a:pos x="T4" y="T5"/>
                          </a:cxn>
                          <a:cxn ang="0">
                            <a:pos x="T6" y="T7"/>
                          </a:cxn>
                          <a:cxn ang="0">
                            <a:pos x="T8" y="T9"/>
                          </a:cxn>
                        </a:cxnLst>
                        <a:rect l="0" t="0" r="r" b="b"/>
                        <a:pathLst>
                          <a:path w="33" h="17">
                            <a:moveTo>
                              <a:pt x="0" y="0"/>
                            </a:moveTo>
                            <a:lnTo>
                              <a:pt x="8" y="0"/>
                            </a:lnTo>
                            <a:lnTo>
                              <a:pt x="16" y="0"/>
                            </a:lnTo>
                            <a:lnTo>
                              <a:pt x="24" y="16"/>
                            </a:lnTo>
                            <a:lnTo>
                              <a:pt x="32" y="16"/>
                            </a:lnTo>
                          </a:path>
                        </a:pathLst>
                      </a:custGeom>
                      <a:noFill/>
                      <a:ln w="12700" cap="rnd" cmpd="sng">
                        <a:solidFill>
                          <a:srgbClr val="005F5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31" name="Freeform 955">
                        <a:extLst>
                          <a:ext uri="{FF2B5EF4-FFF2-40B4-BE49-F238E27FC236}">
                            <a16:creationId xmlns:a16="http://schemas.microsoft.com/office/drawing/2014/main" id="{358D75B7-9092-7481-D376-A2C78F054482}"/>
                          </a:ext>
                        </a:extLst>
                      </p:cNvPr>
                      <p:cNvSpPr>
                        <a:spLocks/>
                      </p:cNvSpPr>
                      <p:nvPr/>
                    </p:nvSpPr>
                    <p:spPr bwMode="auto">
                      <a:xfrm>
                        <a:off x="4815" y="2123"/>
                        <a:ext cx="17" cy="25"/>
                      </a:xfrm>
                      <a:custGeom>
                        <a:avLst/>
                        <a:gdLst>
                          <a:gd name="T0" fmla="*/ 0 w 17"/>
                          <a:gd name="T1" fmla="*/ 24 h 25"/>
                          <a:gd name="T2" fmla="*/ 0 w 17"/>
                          <a:gd name="T3" fmla="*/ 16 h 25"/>
                          <a:gd name="T4" fmla="*/ 0 w 17"/>
                          <a:gd name="T5" fmla="*/ 8 h 25"/>
                          <a:gd name="T6" fmla="*/ 16 w 17"/>
                          <a:gd name="T7" fmla="*/ 8 h 25"/>
                          <a:gd name="T8" fmla="*/ 16 w 17"/>
                          <a:gd name="T9" fmla="*/ 0 h 25"/>
                        </a:gdLst>
                        <a:ahLst/>
                        <a:cxnLst>
                          <a:cxn ang="0">
                            <a:pos x="T0" y="T1"/>
                          </a:cxn>
                          <a:cxn ang="0">
                            <a:pos x="T2" y="T3"/>
                          </a:cxn>
                          <a:cxn ang="0">
                            <a:pos x="T4" y="T5"/>
                          </a:cxn>
                          <a:cxn ang="0">
                            <a:pos x="T6" y="T7"/>
                          </a:cxn>
                          <a:cxn ang="0">
                            <a:pos x="T8" y="T9"/>
                          </a:cxn>
                        </a:cxnLst>
                        <a:rect l="0" t="0" r="r" b="b"/>
                        <a:pathLst>
                          <a:path w="17" h="25">
                            <a:moveTo>
                              <a:pt x="0" y="24"/>
                            </a:moveTo>
                            <a:lnTo>
                              <a:pt x="0" y="16"/>
                            </a:lnTo>
                            <a:lnTo>
                              <a:pt x="0" y="8"/>
                            </a:lnTo>
                            <a:lnTo>
                              <a:pt x="16" y="8"/>
                            </a:lnTo>
                            <a:lnTo>
                              <a:pt x="16" y="0"/>
                            </a:lnTo>
                          </a:path>
                        </a:pathLst>
                      </a:custGeom>
                      <a:noFill/>
                      <a:ln w="12700" cap="rnd" cmpd="sng">
                        <a:solidFill>
                          <a:srgbClr val="005F5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32" name="Freeform 956">
                        <a:extLst>
                          <a:ext uri="{FF2B5EF4-FFF2-40B4-BE49-F238E27FC236}">
                            <a16:creationId xmlns:a16="http://schemas.microsoft.com/office/drawing/2014/main" id="{BE3A1354-DE33-F590-D94D-3B0A378C968E}"/>
                          </a:ext>
                        </a:extLst>
                      </p:cNvPr>
                      <p:cNvSpPr>
                        <a:spLocks/>
                      </p:cNvSpPr>
                      <p:nvPr/>
                    </p:nvSpPr>
                    <p:spPr bwMode="auto">
                      <a:xfrm>
                        <a:off x="4819" y="2143"/>
                        <a:ext cx="17" cy="1"/>
                      </a:xfrm>
                      <a:custGeom>
                        <a:avLst/>
                        <a:gdLst>
                          <a:gd name="T0" fmla="*/ 0 w 17"/>
                          <a:gd name="T1" fmla="*/ 0 h 1"/>
                          <a:gd name="T2" fmla="*/ 5 w 17"/>
                          <a:gd name="T3" fmla="*/ 0 h 1"/>
                          <a:gd name="T4" fmla="*/ 11 w 17"/>
                          <a:gd name="T5" fmla="*/ 0 h 1"/>
                          <a:gd name="T6" fmla="*/ 16 w 17"/>
                          <a:gd name="T7" fmla="*/ 0 h 1"/>
                          <a:gd name="T8" fmla="*/ 0 w 17"/>
                          <a:gd name="T9" fmla="*/ 0 h 1"/>
                        </a:gdLst>
                        <a:ahLst/>
                        <a:cxnLst>
                          <a:cxn ang="0">
                            <a:pos x="T0" y="T1"/>
                          </a:cxn>
                          <a:cxn ang="0">
                            <a:pos x="T2" y="T3"/>
                          </a:cxn>
                          <a:cxn ang="0">
                            <a:pos x="T4" y="T5"/>
                          </a:cxn>
                          <a:cxn ang="0">
                            <a:pos x="T6" y="T7"/>
                          </a:cxn>
                          <a:cxn ang="0">
                            <a:pos x="T8" y="T9"/>
                          </a:cxn>
                        </a:cxnLst>
                        <a:rect l="0" t="0" r="r" b="b"/>
                        <a:pathLst>
                          <a:path w="17" h="1">
                            <a:moveTo>
                              <a:pt x="0" y="0"/>
                            </a:moveTo>
                            <a:lnTo>
                              <a:pt x="5" y="0"/>
                            </a:lnTo>
                            <a:lnTo>
                              <a:pt x="11" y="0"/>
                            </a:lnTo>
                            <a:lnTo>
                              <a:pt x="16" y="0"/>
                            </a:lnTo>
                            <a:lnTo>
                              <a:pt x="0" y="0"/>
                            </a:lnTo>
                          </a:path>
                        </a:pathLst>
                      </a:custGeom>
                      <a:solidFill>
                        <a:srgbClr val="00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33" name="Freeform 957">
                        <a:extLst>
                          <a:ext uri="{FF2B5EF4-FFF2-40B4-BE49-F238E27FC236}">
                            <a16:creationId xmlns:a16="http://schemas.microsoft.com/office/drawing/2014/main" id="{60A50ADD-6D68-4007-2715-F105497CBCDD}"/>
                          </a:ext>
                        </a:extLst>
                      </p:cNvPr>
                      <p:cNvSpPr>
                        <a:spLocks/>
                      </p:cNvSpPr>
                      <p:nvPr/>
                    </p:nvSpPr>
                    <p:spPr bwMode="auto">
                      <a:xfrm>
                        <a:off x="4815" y="2139"/>
                        <a:ext cx="25" cy="17"/>
                      </a:xfrm>
                      <a:custGeom>
                        <a:avLst/>
                        <a:gdLst>
                          <a:gd name="T0" fmla="*/ 0 w 25"/>
                          <a:gd name="T1" fmla="*/ 16 h 17"/>
                          <a:gd name="T2" fmla="*/ 8 w 25"/>
                          <a:gd name="T3" fmla="*/ 0 h 17"/>
                          <a:gd name="T4" fmla="*/ 16 w 25"/>
                          <a:gd name="T5" fmla="*/ 0 h 17"/>
                          <a:gd name="T6" fmla="*/ 24 w 25"/>
                          <a:gd name="T7" fmla="*/ 16 h 17"/>
                          <a:gd name="T8" fmla="*/ 0 w 25"/>
                          <a:gd name="T9" fmla="*/ 16 h 17"/>
                        </a:gdLst>
                        <a:ahLst/>
                        <a:cxnLst>
                          <a:cxn ang="0">
                            <a:pos x="T0" y="T1"/>
                          </a:cxn>
                          <a:cxn ang="0">
                            <a:pos x="T2" y="T3"/>
                          </a:cxn>
                          <a:cxn ang="0">
                            <a:pos x="T4" y="T5"/>
                          </a:cxn>
                          <a:cxn ang="0">
                            <a:pos x="T6" y="T7"/>
                          </a:cxn>
                          <a:cxn ang="0">
                            <a:pos x="T8" y="T9"/>
                          </a:cxn>
                        </a:cxnLst>
                        <a:rect l="0" t="0" r="r" b="b"/>
                        <a:pathLst>
                          <a:path w="25" h="17">
                            <a:moveTo>
                              <a:pt x="0" y="16"/>
                            </a:moveTo>
                            <a:lnTo>
                              <a:pt x="8" y="0"/>
                            </a:lnTo>
                            <a:lnTo>
                              <a:pt x="16" y="0"/>
                            </a:lnTo>
                            <a:lnTo>
                              <a:pt x="24" y="16"/>
                            </a:lnTo>
                            <a:lnTo>
                              <a:pt x="0" y="16"/>
                            </a:lnTo>
                          </a:path>
                        </a:pathLst>
                      </a:custGeom>
                      <a:solidFill>
                        <a:srgbClr val="005F5F"/>
                      </a:solidFill>
                      <a:ln w="12700" cap="rnd" cmpd="sng">
                        <a:solidFill>
                          <a:srgbClr val="005F5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34" name="Freeform 958">
                        <a:extLst>
                          <a:ext uri="{FF2B5EF4-FFF2-40B4-BE49-F238E27FC236}">
                            <a16:creationId xmlns:a16="http://schemas.microsoft.com/office/drawing/2014/main" id="{C3E4F25D-685E-AA38-5700-F66F7964EC57}"/>
                          </a:ext>
                        </a:extLst>
                      </p:cNvPr>
                      <p:cNvSpPr>
                        <a:spLocks/>
                      </p:cNvSpPr>
                      <p:nvPr/>
                    </p:nvSpPr>
                    <p:spPr bwMode="auto">
                      <a:xfrm>
                        <a:off x="4855" y="2187"/>
                        <a:ext cx="1" cy="25"/>
                      </a:xfrm>
                      <a:custGeom>
                        <a:avLst/>
                        <a:gdLst>
                          <a:gd name="T0" fmla="*/ 0 w 1"/>
                          <a:gd name="T1" fmla="*/ 24 h 25"/>
                          <a:gd name="T2" fmla="*/ 0 w 1"/>
                          <a:gd name="T3" fmla="*/ 16 h 25"/>
                          <a:gd name="T4" fmla="*/ 0 w 1"/>
                          <a:gd name="T5" fmla="*/ 8 h 25"/>
                          <a:gd name="T6" fmla="*/ 0 w 1"/>
                          <a:gd name="T7" fmla="*/ 0 h 25"/>
                        </a:gdLst>
                        <a:ahLst/>
                        <a:cxnLst>
                          <a:cxn ang="0">
                            <a:pos x="T0" y="T1"/>
                          </a:cxn>
                          <a:cxn ang="0">
                            <a:pos x="T2" y="T3"/>
                          </a:cxn>
                          <a:cxn ang="0">
                            <a:pos x="T4" y="T5"/>
                          </a:cxn>
                          <a:cxn ang="0">
                            <a:pos x="T6" y="T7"/>
                          </a:cxn>
                        </a:cxnLst>
                        <a:rect l="0" t="0" r="r" b="b"/>
                        <a:pathLst>
                          <a:path w="1" h="25">
                            <a:moveTo>
                              <a:pt x="0" y="24"/>
                            </a:moveTo>
                            <a:lnTo>
                              <a:pt x="0" y="16"/>
                            </a:lnTo>
                            <a:lnTo>
                              <a:pt x="0" y="8"/>
                            </a:lnTo>
                            <a:lnTo>
                              <a:pt x="0" y="0"/>
                            </a:lnTo>
                          </a:path>
                        </a:pathLst>
                      </a:custGeom>
                      <a:noFill/>
                      <a:ln w="12700" cap="rnd" cmpd="sng">
                        <a:solidFill>
                          <a:srgbClr val="005F5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35" name="Freeform 959">
                        <a:extLst>
                          <a:ext uri="{FF2B5EF4-FFF2-40B4-BE49-F238E27FC236}">
                            <a16:creationId xmlns:a16="http://schemas.microsoft.com/office/drawing/2014/main" id="{D7324868-92B5-1914-E4F4-540833BADC97}"/>
                          </a:ext>
                        </a:extLst>
                      </p:cNvPr>
                      <p:cNvSpPr>
                        <a:spLocks/>
                      </p:cNvSpPr>
                      <p:nvPr/>
                    </p:nvSpPr>
                    <p:spPr bwMode="auto">
                      <a:xfrm>
                        <a:off x="4819" y="2239"/>
                        <a:ext cx="17" cy="25"/>
                      </a:xfrm>
                      <a:custGeom>
                        <a:avLst/>
                        <a:gdLst>
                          <a:gd name="T0" fmla="*/ 0 w 17"/>
                          <a:gd name="T1" fmla="*/ 0 h 25"/>
                          <a:gd name="T2" fmla="*/ 5 w 17"/>
                          <a:gd name="T3" fmla="*/ 6 h 25"/>
                          <a:gd name="T4" fmla="*/ 11 w 17"/>
                          <a:gd name="T5" fmla="*/ 18 h 25"/>
                          <a:gd name="T6" fmla="*/ 16 w 17"/>
                          <a:gd name="T7" fmla="*/ 24 h 25"/>
                          <a:gd name="T8" fmla="*/ 0 w 17"/>
                          <a:gd name="T9" fmla="*/ 0 h 25"/>
                        </a:gdLst>
                        <a:ahLst/>
                        <a:cxnLst>
                          <a:cxn ang="0">
                            <a:pos x="T0" y="T1"/>
                          </a:cxn>
                          <a:cxn ang="0">
                            <a:pos x="T2" y="T3"/>
                          </a:cxn>
                          <a:cxn ang="0">
                            <a:pos x="T4" y="T5"/>
                          </a:cxn>
                          <a:cxn ang="0">
                            <a:pos x="T6" y="T7"/>
                          </a:cxn>
                          <a:cxn ang="0">
                            <a:pos x="T8" y="T9"/>
                          </a:cxn>
                        </a:cxnLst>
                        <a:rect l="0" t="0" r="r" b="b"/>
                        <a:pathLst>
                          <a:path w="17" h="25">
                            <a:moveTo>
                              <a:pt x="0" y="0"/>
                            </a:moveTo>
                            <a:lnTo>
                              <a:pt x="5" y="6"/>
                            </a:lnTo>
                            <a:lnTo>
                              <a:pt x="11" y="18"/>
                            </a:lnTo>
                            <a:lnTo>
                              <a:pt x="16" y="24"/>
                            </a:lnTo>
                            <a:lnTo>
                              <a:pt x="0" y="0"/>
                            </a:lnTo>
                          </a:path>
                        </a:pathLst>
                      </a:custGeom>
                      <a:solidFill>
                        <a:srgbClr val="00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36" name="Freeform 960">
                        <a:extLst>
                          <a:ext uri="{FF2B5EF4-FFF2-40B4-BE49-F238E27FC236}">
                            <a16:creationId xmlns:a16="http://schemas.microsoft.com/office/drawing/2014/main" id="{2ECA4EE1-4EE3-867D-A43E-7B8B7596AADE}"/>
                          </a:ext>
                        </a:extLst>
                      </p:cNvPr>
                      <p:cNvSpPr>
                        <a:spLocks/>
                      </p:cNvSpPr>
                      <p:nvPr/>
                    </p:nvSpPr>
                    <p:spPr bwMode="auto">
                      <a:xfrm>
                        <a:off x="4819" y="2239"/>
                        <a:ext cx="17" cy="25"/>
                      </a:xfrm>
                      <a:custGeom>
                        <a:avLst/>
                        <a:gdLst>
                          <a:gd name="T0" fmla="*/ 0 w 17"/>
                          <a:gd name="T1" fmla="*/ 0 h 25"/>
                          <a:gd name="T2" fmla="*/ 5 w 17"/>
                          <a:gd name="T3" fmla="*/ 6 h 25"/>
                          <a:gd name="T4" fmla="*/ 11 w 17"/>
                          <a:gd name="T5" fmla="*/ 18 h 25"/>
                          <a:gd name="T6" fmla="*/ 16 w 17"/>
                          <a:gd name="T7" fmla="*/ 24 h 25"/>
                          <a:gd name="T8" fmla="*/ 0 w 17"/>
                          <a:gd name="T9" fmla="*/ 0 h 25"/>
                        </a:gdLst>
                        <a:ahLst/>
                        <a:cxnLst>
                          <a:cxn ang="0">
                            <a:pos x="T0" y="T1"/>
                          </a:cxn>
                          <a:cxn ang="0">
                            <a:pos x="T2" y="T3"/>
                          </a:cxn>
                          <a:cxn ang="0">
                            <a:pos x="T4" y="T5"/>
                          </a:cxn>
                          <a:cxn ang="0">
                            <a:pos x="T6" y="T7"/>
                          </a:cxn>
                          <a:cxn ang="0">
                            <a:pos x="T8" y="T9"/>
                          </a:cxn>
                        </a:cxnLst>
                        <a:rect l="0" t="0" r="r" b="b"/>
                        <a:pathLst>
                          <a:path w="17" h="25">
                            <a:moveTo>
                              <a:pt x="0" y="0"/>
                            </a:moveTo>
                            <a:lnTo>
                              <a:pt x="5" y="6"/>
                            </a:lnTo>
                            <a:lnTo>
                              <a:pt x="11" y="18"/>
                            </a:lnTo>
                            <a:lnTo>
                              <a:pt x="16" y="24"/>
                            </a:lnTo>
                            <a:lnTo>
                              <a:pt x="0" y="0"/>
                            </a:lnTo>
                          </a:path>
                        </a:pathLst>
                      </a:custGeom>
                      <a:solidFill>
                        <a:srgbClr val="00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37" name="Freeform 961">
                        <a:extLst>
                          <a:ext uri="{FF2B5EF4-FFF2-40B4-BE49-F238E27FC236}">
                            <a16:creationId xmlns:a16="http://schemas.microsoft.com/office/drawing/2014/main" id="{CC73FDCD-8C1F-F152-F4A2-8E7C1BB7439D}"/>
                          </a:ext>
                        </a:extLst>
                      </p:cNvPr>
                      <p:cNvSpPr>
                        <a:spLocks/>
                      </p:cNvSpPr>
                      <p:nvPr/>
                    </p:nvSpPr>
                    <p:spPr bwMode="auto">
                      <a:xfrm>
                        <a:off x="4815" y="2235"/>
                        <a:ext cx="25" cy="33"/>
                      </a:xfrm>
                      <a:custGeom>
                        <a:avLst/>
                        <a:gdLst>
                          <a:gd name="T0" fmla="*/ 0 w 25"/>
                          <a:gd name="T1" fmla="*/ 0 h 33"/>
                          <a:gd name="T2" fmla="*/ 8 w 25"/>
                          <a:gd name="T3" fmla="*/ 8 h 33"/>
                          <a:gd name="T4" fmla="*/ 16 w 25"/>
                          <a:gd name="T5" fmla="*/ 24 h 33"/>
                          <a:gd name="T6" fmla="*/ 24 w 25"/>
                          <a:gd name="T7" fmla="*/ 32 h 33"/>
                          <a:gd name="T8" fmla="*/ 0 w 25"/>
                          <a:gd name="T9" fmla="*/ 0 h 33"/>
                        </a:gdLst>
                        <a:ahLst/>
                        <a:cxnLst>
                          <a:cxn ang="0">
                            <a:pos x="T0" y="T1"/>
                          </a:cxn>
                          <a:cxn ang="0">
                            <a:pos x="T2" y="T3"/>
                          </a:cxn>
                          <a:cxn ang="0">
                            <a:pos x="T4" y="T5"/>
                          </a:cxn>
                          <a:cxn ang="0">
                            <a:pos x="T6" y="T7"/>
                          </a:cxn>
                          <a:cxn ang="0">
                            <a:pos x="T8" y="T9"/>
                          </a:cxn>
                        </a:cxnLst>
                        <a:rect l="0" t="0" r="r" b="b"/>
                        <a:pathLst>
                          <a:path w="25" h="33">
                            <a:moveTo>
                              <a:pt x="0" y="0"/>
                            </a:moveTo>
                            <a:lnTo>
                              <a:pt x="8" y="8"/>
                            </a:lnTo>
                            <a:lnTo>
                              <a:pt x="16" y="24"/>
                            </a:lnTo>
                            <a:lnTo>
                              <a:pt x="24" y="32"/>
                            </a:lnTo>
                            <a:lnTo>
                              <a:pt x="0" y="0"/>
                            </a:lnTo>
                          </a:path>
                        </a:pathLst>
                      </a:custGeom>
                      <a:noFill/>
                      <a:ln w="12700" cap="rnd" cmpd="sng">
                        <a:solidFill>
                          <a:srgbClr val="005F7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76738" name="Group 962">
                  <a:extLst>
                    <a:ext uri="{FF2B5EF4-FFF2-40B4-BE49-F238E27FC236}">
                      <a16:creationId xmlns:a16="http://schemas.microsoft.com/office/drawing/2014/main" id="{A2A96604-8EC3-9846-55D6-B1CE02DF9485}"/>
                    </a:ext>
                  </a:extLst>
                </p:cNvPr>
                <p:cNvGrpSpPr>
                  <a:grpSpLocks/>
                </p:cNvGrpSpPr>
                <p:nvPr/>
              </p:nvGrpSpPr>
              <p:grpSpPr bwMode="auto">
                <a:xfrm>
                  <a:off x="4595" y="2007"/>
                  <a:ext cx="209" cy="281"/>
                  <a:chOff x="4595" y="2007"/>
                  <a:chExt cx="209" cy="281"/>
                </a:xfrm>
              </p:grpSpPr>
              <p:sp>
                <p:nvSpPr>
                  <p:cNvPr id="76739" name="Freeform 963">
                    <a:extLst>
                      <a:ext uri="{FF2B5EF4-FFF2-40B4-BE49-F238E27FC236}">
                        <a16:creationId xmlns:a16="http://schemas.microsoft.com/office/drawing/2014/main" id="{0FF43FA2-B8EF-6E59-8D83-C093BEE2996A}"/>
                      </a:ext>
                    </a:extLst>
                  </p:cNvPr>
                  <p:cNvSpPr>
                    <a:spLocks/>
                  </p:cNvSpPr>
                  <p:nvPr/>
                </p:nvSpPr>
                <p:spPr bwMode="auto">
                  <a:xfrm>
                    <a:off x="4619" y="2199"/>
                    <a:ext cx="185" cy="89"/>
                  </a:xfrm>
                  <a:custGeom>
                    <a:avLst/>
                    <a:gdLst>
                      <a:gd name="T0" fmla="*/ 184 w 185"/>
                      <a:gd name="T1" fmla="*/ 88 h 89"/>
                      <a:gd name="T2" fmla="*/ 161 w 185"/>
                      <a:gd name="T3" fmla="*/ 0 h 89"/>
                      <a:gd name="T4" fmla="*/ 23 w 185"/>
                      <a:gd name="T5" fmla="*/ 0 h 89"/>
                      <a:gd name="T6" fmla="*/ 0 w 185"/>
                      <a:gd name="T7" fmla="*/ 88 h 89"/>
                      <a:gd name="T8" fmla="*/ 8 w 185"/>
                      <a:gd name="T9" fmla="*/ 88 h 89"/>
                      <a:gd name="T10" fmla="*/ 38 w 185"/>
                      <a:gd name="T11" fmla="*/ 7 h 89"/>
                      <a:gd name="T12" fmla="*/ 38 w 185"/>
                      <a:gd name="T13" fmla="*/ 0 h 89"/>
                      <a:gd name="T14" fmla="*/ 46 w 185"/>
                      <a:gd name="T15" fmla="*/ 0 h 89"/>
                      <a:gd name="T16" fmla="*/ 54 w 185"/>
                      <a:gd name="T17" fmla="*/ 0 h 89"/>
                      <a:gd name="T18" fmla="*/ 130 w 185"/>
                      <a:gd name="T19" fmla="*/ 0 h 89"/>
                      <a:gd name="T20" fmla="*/ 138 w 185"/>
                      <a:gd name="T21" fmla="*/ 0 h 89"/>
                      <a:gd name="T22" fmla="*/ 146 w 185"/>
                      <a:gd name="T23" fmla="*/ 0 h 89"/>
                      <a:gd name="T24" fmla="*/ 146 w 185"/>
                      <a:gd name="T25" fmla="*/ 7 h 89"/>
                      <a:gd name="T26" fmla="*/ 176 w 185"/>
                      <a:gd name="T27" fmla="*/ 88 h 89"/>
                      <a:gd name="T28" fmla="*/ 184 w 185"/>
                      <a:gd name="T29" fmla="*/ 8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 h="89">
                        <a:moveTo>
                          <a:pt x="184" y="88"/>
                        </a:moveTo>
                        <a:lnTo>
                          <a:pt x="161" y="0"/>
                        </a:lnTo>
                        <a:lnTo>
                          <a:pt x="23" y="0"/>
                        </a:lnTo>
                        <a:lnTo>
                          <a:pt x="0" y="88"/>
                        </a:lnTo>
                        <a:lnTo>
                          <a:pt x="8" y="88"/>
                        </a:lnTo>
                        <a:lnTo>
                          <a:pt x="38" y="7"/>
                        </a:lnTo>
                        <a:lnTo>
                          <a:pt x="38" y="0"/>
                        </a:lnTo>
                        <a:lnTo>
                          <a:pt x="46" y="0"/>
                        </a:lnTo>
                        <a:lnTo>
                          <a:pt x="54" y="0"/>
                        </a:lnTo>
                        <a:lnTo>
                          <a:pt x="130" y="0"/>
                        </a:lnTo>
                        <a:lnTo>
                          <a:pt x="138" y="0"/>
                        </a:lnTo>
                        <a:lnTo>
                          <a:pt x="146" y="0"/>
                        </a:lnTo>
                        <a:lnTo>
                          <a:pt x="146" y="7"/>
                        </a:lnTo>
                        <a:lnTo>
                          <a:pt x="176" y="88"/>
                        </a:lnTo>
                        <a:lnTo>
                          <a:pt x="184" y="88"/>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40" name="Freeform 964">
                    <a:extLst>
                      <a:ext uri="{FF2B5EF4-FFF2-40B4-BE49-F238E27FC236}">
                        <a16:creationId xmlns:a16="http://schemas.microsoft.com/office/drawing/2014/main" id="{8A3A4C07-F3BE-5B72-0BA7-255C47D2D89A}"/>
                      </a:ext>
                    </a:extLst>
                  </p:cNvPr>
                  <p:cNvSpPr>
                    <a:spLocks/>
                  </p:cNvSpPr>
                  <p:nvPr/>
                </p:nvSpPr>
                <p:spPr bwMode="auto">
                  <a:xfrm>
                    <a:off x="4619" y="2199"/>
                    <a:ext cx="185" cy="89"/>
                  </a:xfrm>
                  <a:custGeom>
                    <a:avLst/>
                    <a:gdLst>
                      <a:gd name="T0" fmla="*/ 184 w 185"/>
                      <a:gd name="T1" fmla="*/ 88 h 89"/>
                      <a:gd name="T2" fmla="*/ 161 w 185"/>
                      <a:gd name="T3" fmla="*/ 0 h 89"/>
                      <a:gd name="T4" fmla="*/ 23 w 185"/>
                      <a:gd name="T5" fmla="*/ 0 h 89"/>
                      <a:gd name="T6" fmla="*/ 0 w 185"/>
                      <a:gd name="T7" fmla="*/ 88 h 89"/>
                      <a:gd name="T8" fmla="*/ 8 w 185"/>
                      <a:gd name="T9" fmla="*/ 88 h 89"/>
                      <a:gd name="T10" fmla="*/ 38 w 185"/>
                      <a:gd name="T11" fmla="*/ 7 h 89"/>
                      <a:gd name="T12" fmla="*/ 38 w 185"/>
                      <a:gd name="T13" fmla="*/ 0 h 89"/>
                      <a:gd name="T14" fmla="*/ 46 w 185"/>
                      <a:gd name="T15" fmla="*/ 0 h 89"/>
                      <a:gd name="T16" fmla="*/ 54 w 185"/>
                      <a:gd name="T17" fmla="*/ 0 h 89"/>
                      <a:gd name="T18" fmla="*/ 130 w 185"/>
                      <a:gd name="T19" fmla="*/ 0 h 89"/>
                      <a:gd name="T20" fmla="*/ 138 w 185"/>
                      <a:gd name="T21" fmla="*/ 0 h 89"/>
                      <a:gd name="T22" fmla="*/ 146 w 185"/>
                      <a:gd name="T23" fmla="*/ 0 h 89"/>
                      <a:gd name="T24" fmla="*/ 146 w 185"/>
                      <a:gd name="T25" fmla="*/ 7 h 89"/>
                      <a:gd name="T26" fmla="*/ 176 w 185"/>
                      <a:gd name="T27" fmla="*/ 88 h 89"/>
                      <a:gd name="T28" fmla="*/ 184 w 185"/>
                      <a:gd name="T29" fmla="*/ 8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 h="89">
                        <a:moveTo>
                          <a:pt x="184" y="88"/>
                        </a:moveTo>
                        <a:lnTo>
                          <a:pt x="161" y="0"/>
                        </a:lnTo>
                        <a:lnTo>
                          <a:pt x="23" y="0"/>
                        </a:lnTo>
                        <a:lnTo>
                          <a:pt x="0" y="88"/>
                        </a:lnTo>
                        <a:lnTo>
                          <a:pt x="8" y="88"/>
                        </a:lnTo>
                        <a:lnTo>
                          <a:pt x="38" y="7"/>
                        </a:lnTo>
                        <a:lnTo>
                          <a:pt x="38" y="0"/>
                        </a:lnTo>
                        <a:lnTo>
                          <a:pt x="46" y="0"/>
                        </a:lnTo>
                        <a:lnTo>
                          <a:pt x="54" y="0"/>
                        </a:lnTo>
                        <a:lnTo>
                          <a:pt x="130" y="0"/>
                        </a:lnTo>
                        <a:lnTo>
                          <a:pt x="138" y="0"/>
                        </a:lnTo>
                        <a:lnTo>
                          <a:pt x="146" y="0"/>
                        </a:lnTo>
                        <a:lnTo>
                          <a:pt x="146" y="7"/>
                        </a:lnTo>
                        <a:lnTo>
                          <a:pt x="176" y="88"/>
                        </a:lnTo>
                        <a:lnTo>
                          <a:pt x="184" y="88"/>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41" name="Freeform 965">
                    <a:extLst>
                      <a:ext uri="{FF2B5EF4-FFF2-40B4-BE49-F238E27FC236}">
                        <a16:creationId xmlns:a16="http://schemas.microsoft.com/office/drawing/2014/main" id="{E8E650C4-9B74-F620-239A-FC8307B04DA3}"/>
                      </a:ext>
                    </a:extLst>
                  </p:cNvPr>
                  <p:cNvSpPr>
                    <a:spLocks/>
                  </p:cNvSpPr>
                  <p:nvPr/>
                </p:nvSpPr>
                <p:spPr bwMode="auto">
                  <a:xfrm>
                    <a:off x="4595" y="2007"/>
                    <a:ext cx="193" cy="185"/>
                  </a:xfrm>
                  <a:custGeom>
                    <a:avLst/>
                    <a:gdLst>
                      <a:gd name="T0" fmla="*/ 0 w 193"/>
                      <a:gd name="T1" fmla="*/ 0 h 185"/>
                      <a:gd name="T2" fmla="*/ 8 w 193"/>
                      <a:gd name="T3" fmla="*/ 0 h 185"/>
                      <a:gd name="T4" fmla="*/ 15 w 193"/>
                      <a:gd name="T5" fmla="*/ 8 h 185"/>
                      <a:gd name="T6" fmla="*/ 23 w 193"/>
                      <a:gd name="T7" fmla="*/ 8 h 185"/>
                      <a:gd name="T8" fmla="*/ 31 w 193"/>
                      <a:gd name="T9" fmla="*/ 15 h 185"/>
                      <a:gd name="T10" fmla="*/ 38 w 193"/>
                      <a:gd name="T11" fmla="*/ 23 h 185"/>
                      <a:gd name="T12" fmla="*/ 46 w 193"/>
                      <a:gd name="T13" fmla="*/ 38 h 185"/>
                      <a:gd name="T14" fmla="*/ 54 w 193"/>
                      <a:gd name="T15" fmla="*/ 61 h 185"/>
                      <a:gd name="T16" fmla="*/ 84 w 193"/>
                      <a:gd name="T17" fmla="*/ 153 h 185"/>
                      <a:gd name="T18" fmla="*/ 192 w 193"/>
                      <a:gd name="T19" fmla="*/ 153 h 185"/>
                      <a:gd name="T20" fmla="*/ 192 w 193"/>
                      <a:gd name="T21" fmla="*/ 161 h 185"/>
                      <a:gd name="T22" fmla="*/ 192 w 193"/>
                      <a:gd name="T23" fmla="*/ 169 h 185"/>
                      <a:gd name="T24" fmla="*/ 192 w 193"/>
                      <a:gd name="T25" fmla="*/ 176 h 185"/>
                      <a:gd name="T26" fmla="*/ 184 w 193"/>
                      <a:gd name="T27" fmla="*/ 184 h 185"/>
                      <a:gd name="T28" fmla="*/ 46 w 193"/>
                      <a:gd name="T29" fmla="*/ 184 h 185"/>
                      <a:gd name="T30" fmla="*/ 46 w 193"/>
                      <a:gd name="T31" fmla="*/ 176 h 185"/>
                      <a:gd name="T32" fmla="*/ 0 w 193"/>
                      <a:gd name="T3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3" h="185">
                        <a:moveTo>
                          <a:pt x="0" y="0"/>
                        </a:moveTo>
                        <a:lnTo>
                          <a:pt x="8" y="0"/>
                        </a:lnTo>
                        <a:lnTo>
                          <a:pt x="15" y="8"/>
                        </a:lnTo>
                        <a:lnTo>
                          <a:pt x="23" y="8"/>
                        </a:lnTo>
                        <a:lnTo>
                          <a:pt x="31" y="15"/>
                        </a:lnTo>
                        <a:lnTo>
                          <a:pt x="38" y="23"/>
                        </a:lnTo>
                        <a:lnTo>
                          <a:pt x="46" y="38"/>
                        </a:lnTo>
                        <a:lnTo>
                          <a:pt x="54" y="61"/>
                        </a:lnTo>
                        <a:lnTo>
                          <a:pt x="84" y="153"/>
                        </a:lnTo>
                        <a:lnTo>
                          <a:pt x="192" y="153"/>
                        </a:lnTo>
                        <a:lnTo>
                          <a:pt x="192" y="161"/>
                        </a:lnTo>
                        <a:lnTo>
                          <a:pt x="192" y="169"/>
                        </a:lnTo>
                        <a:lnTo>
                          <a:pt x="192" y="176"/>
                        </a:lnTo>
                        <a:lnTo>
                          <a:pt x="184" y="184"/>
                        </a:lnTo>
                        <a:lnTo>
                          <a:pt x="46" y="184"/>
                        </a:lnTo>
                        <a:lnTo>
                          <a:pt x="46" y="176"/>
                        </a:lnTo>
                        <a:lnTo>
                          <a:pt x="0" y="0"/>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42" name="Freeform 966">
                    <a:extLst>
                      <a:ext uri="{FF2B5EF4-FFF2-40B4-BE49-F238E27FC236}">
                        <a16:creationId xmlns:a16="http://schemas.microsoft.com/office/drawing/2014/main" id="{4EC6A018-6F82-94E5-B464-1A9E7139F0D6}"/>
                      </a:ext>
                    </a:extLst>
                  </p:cNvPr>
                  <p:cNvSpPr>
                    <a:spLocks/>
                  </p:cNvSpPr>
                  <p:nvPr/>
                </p:nvSpPr>
                <p:spPr bwMode="auto">
                  <a:xfrm>
                    <a:off x="4595" y="2007"/>
                    <a:ext cx="193" cy="185"/>
                  </a:xfrm>
                  <a:custGeom>
                    <a:avLst/>
                    <a:gdLst>
                      <a:gd name="T0" fmla="*/ 0 w 193"/>
                      <a:gd name="T1" fmla="*/ 0 h 185"/>
                      <a:gd name="T2" fmla="*/ 8 w 193"/>
                      <a:gd name="T3" fmla="*/ 0 h 185"/>
                      <a:gd name="T4" fmla="*/ 15 w 193"/>
                      <a:gd name="T5" fmla="*/ 8 h 185"/>
                      <a:gd name="T6" fmla="*/ 23 w 193"/>
                      <a:gd name="T7" fmla="*/ 8 h 185"/>
                      <a:gd name="T8" fmla="*/ 31 w 193"/>
                      <a:gd name="T9" fmla="*/ 15 h 185"/>
                      <a:gd name="T10" fmla="*/ 38 w 193"/>
                      <a:gd name="T11" fmla="*/ 23 h 185"/>
                      <a:gd name="T12" fmla="*/ 46 w 193"/>
                      <a:gd name="T13" fmla="*/ 38 h 185"/>
                      <a:gd name="T14" fmla="*/ 54 w 193"/>
                      <a:gd name="T15" fmla="*/ 61 h 185"/>
                      <a:gd name="T16" fmla="*/ 84 w 193"/>
                      <a:gd name="T17" fmla="*/ 153 h 185"/>
                      <a:gd name="T18" fmla="*/ 192 w 193"/>
                      <a:gd name="T19" fmla="*/ 153 h 185"/>
                      <a:gd name="T20" fmla="*/ 192 w 193"/>
                      <a:gd name="T21" fmla="*/ 161 h 185"/>
                      <a:gd name="T22" fmla="*/ 192 w 193"/>
                      <a:gd name="T23" fmla="*/ 169 h 185"/>
                      <a:gd name="T24" fmla="*/ 192 w 193"/>
                      <a:gd name="T25" fmla="*/ 176 h 185"/>
                      <a:gd name="T26" fmla="*/ 184 w 193"/>
                      <a:gd name="T27" fmla="*/ 184 h 185"/>
                      <a:gd name="T28" fmla="*/ 46 w 193"/>
                      <a:gd name="T29" fmla="*/ 184 h 185"/>
                      <a:gd name="T30" fmla="*/ 46 w 193"/>
                      <a:gd name="T31" fmla="*/ 176 h 185"/>
                      <a:gd name="T32" fmla="*/ 0 w 193"/>
                      <a:gd name="T3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3" h="185">
                        <a:moveTo>
                          <a:pt x="0" y="0"/>
                        </a:moveTo>
                        <a:lnTo>
                          <a:pt x="8" y="0"/>
                        </a:lnTo>
                        <a:lnTo>
                          <a:pt x="15" y="8"/>
                        </a:lnTo>
                        <a:lnTo>
                          <a:pt x="23" y="8"/>
                        </a:lnTo>
                        <a:lnTo>
                          <a:pt x="31" y="15"/>
                        </a:lnTo>
                        <a:lnTo>
                          <a:pt x="38" y="23"/>
                        </a:lnTo>
                        <a:lnTo>
                          <a:pt x="46" y="38"/>
                        </a:lnTo>
                        <a:lnTo>
                          <a:pt x="54" y="61"/>
                        </a:lnTo>
                        <a:lnTo>
                          <a:pt x="84" y="153"/>
                        </a:lnTo>
                        <a:lnTo>
                          <a:pt x="192" y="153"/>
                        </a:lnTo>
                        <a:lnTo>
                          <a:pt x="192" y="161"/>
                        </a:lnTo>
                        <a:lnTo>
                          <a:pt x="192" y="169"/>
                        </a:lnTo>
                        <a:lnTo>
                          <a:pt x="192" y="176"/>
                        </a:lnTo>
                        <a:lnTo>
                          <a:pt x="184" y="184"/>
                        </a:lnTo>
                        <a:lnTo>
                          <a:pt x="46" y="184"/>
                        </a:lnTo>
                        <a:lnTo>
                          <a:pt x="46" y="176"/>
                        </a:lnTo>
                        <a:lnTo>
                          <a:pt x="0" y="0"/>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43" name="Freeform 967">
                    <a:extLst>
                      <a:ext uri="{FF2B5EF4-FFF2-40B4-BE49-F238E27FC236}">
                        <a16:creationId xmlns:a16="http://schemas.microsoft.com/office/drawing/2014/main" id="{06D0EB48-19EE-3A7D-F463-259E5120B167}"/>
                      </a:ext>
                    </a:extLst>
                  </p:cNvPr>
                  <p:cNvSpPr>
                    <a:spLocks/>
                  </p:cNvSpPr>
                  <p:nvPr/>
                </p:nvSpPr>
                <p:spPr bwMode="auto">
                  <a:xfrm>
                    <a:off x="4659" y="2103"/>
                    <a:ext cx="105" cy="65"/>
                  </a:xfrm>
                  <a:custGeom>
                    <a:avLst/>
                    <a:gdLst>
                      <a:gd name="T0" fmla="*/ 0 w 105"/>
                      <a:gd name="T1" fmla="*/ 0 h 65"/>
                      <a:gd name="T2" fmla="*/ 104 w 105"/>
                      <a:gd name="T3" fmla="*/ 0 h 65"/>
                      <a:gd name="T4" fmla="*/ 104 w 105"/>
                      <a:gd name="T5" fmla="*/ 7 h 65"/>
                      <a:gd name="T6" fmla="*/ 89 w 105"/>
                      <a:gd name="T7" fmla="*/ 14 h 65"/>
                      <a:gd name="T8" fmla="*/ 89 w 105"/>
                      <a:gd name="T9" fmla="*/ 64 h 65"/>
                      <a:gd name="T10" fmla="*/ 74 w 105"/>
                      <a:gd name="T11" fmla="*/ 64 h 65"/>
                      <a:gd name="T12" fmla="*/ 74 w 105"/>
                      <a:gd name="T13" fmla="*/ 14 h 65"/>
                      <a:gd name="T14" fmla="*/ 0 w 105"/>
                      <a:gd name="T15" fmla="*/ 14 h 65"/>
                      <a:gd name="T16" fmla="*/ 0 w 105"/>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65">
                        <a:moveTo>
                          <a:pt x="0" y="0"/>
                        </a:moveTo>
                        <a:lnTo>
                          <a:pt x="104" y="0"/>
                        </a:lnTo>
                        <a:lnTo>
                          <a:pt x="104" y="7"/>
                        </a:lnTo>
                        <a:lnTo>
                          <a:pt x="89" y="14"/>
                        </a:lnTo>
                        <a:lnTo>
                          <a:pt x="89" y="64"/>
                        </a:lnTo>
                        <a:lnTo>
                          <a:pt x="74" y="64"/>
                        </a:lnTo>
                        <a:lnTo>
                          <a:pt x="74" y="14"/>
                        </a:lnTo>
                        <a:lnTo>
                          <a:pt x="0" y="14"/>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44" name="Freeform 968">
                    <a:extLst>
                      <a:ext uri="{FF2B5EF4-FFF2-40B4-BE49-F238E27FC236}">
                        <a16:creationId xmlns:a16="http://schemas.microsoft.com/office/drawing/2014/main" id="{B523315B-A76D-D633-1896-63DD6311159A}"/>
                      </a:ext>
                    </a:extLst>
                  </p:cNvPr>
                  <p:cNvSpPr>
                    <a:spLocks/>
                  </p:cNvSpPr>
                  <p:nvPr/>
                </p:nvSpPr>
                <p:spPr bwMode="auto">
                  <a:xfrm>
                    <a:off x="4659" y="2103"/>
                    <a:ext cx="105" cy="65"/>
                  </a:xfrm>
                  <a:custGeom>
                    <a:avLst/>
                    <a:gdLst>
                      <a:gd name="T0" fmla="*/ 0 w 105"/>
                      <a:gd name="T1" fmla="*/ 0 h 65"/>
                      <a:gd name="T2" fmla="*/ 104 w 105"/>
                      <a:gd name="T3" fmla="*/ 0 h 65"/>
                      <a:gd name="T4" fmla="*/ 104 w 105"/>
                      <a:gd name="T5" fmla="*/ 7 h 65"/>
                      <a:gd name="T6" fmla="*/ 89 w 105"/>
                      <a:gd name="T7" fmla="*/ 14 h 65"/>
                      <a:gd name="T8" fmla="*/ 89 w 105"/>
                      <a:gd name="T9" fmla="*/ 64 h 65"/>
                      <a:gd name="T10" fmla="*/ 74 w 105"/>
                      <a:gd name="T11" fmla="*/ 64 h 65"/>
                      <a:gd name="T12" fmla="*/ 74 w 105"/>
                      <a:gd name="T13" fmla="*/ 14 h 65"/>
                      <a:gd name="T14" fmla="*/ 0 w 105"/>
                      <a:gd name="T15" fmla="*/ 14 h 65"/>
                      <a:gd name="T16" fmla="*/ 0 w 105"/>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65">
                        <a:moveTo>
                          <a:pt x="0" y="0"/>
                        </a:moveTo>
                        <a:lnTo>
                          <a:pt x="104" y="0"/>
                        </a:lnTo>
                        <a:lnTo>
                          <a:pt x="104" y="7"/>
                        </a:lnTo>
                        <a:lnTo>
                          <a:pt x="89" y="14"/>
                        </a:lnTo>
                        <a:lnTo>
                          <a:pt x="89" y="64"/>
                        </a:lnTo>
                        <a:lnTo>
                          <a:pt x="74" y="64"/>
                        </a:lnTo>
                        <a:lnTo>
                          <a:pt x="74" y="14"/>
                        </a:lnTo>
                        <a:lnTo>
                          <a:pt x="0" y="14"/>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745" name="Group 969">
                  <a:extLst>
                    <a:ext uri="{FF2B5EF4-FFF2-40B4-BE49-F238E27FC236}">
                      <a16:creationId xmlns:a16="http://schemas.microsoft.com/office/drawing/2014/main" id="{29D2EE07-8109-F5CE-2EAD-0ADFD7F404E4}"/>
                    </a:ext>
                  </a:extLst>
                </p:cNvPr>
                <p:cNvGrpSpPr>
                  <a:grpSpLocks/>
                </p:cNvGrpSpPr>
                <p:nvPr/>
              </p:nvGrpSpPr>
              <p:grpSpPr bwMode="auto">
                <a:xfrm>
                  <a:off x="4611" y="2207"/>
                  <a:ext cx="104" cy="80"/>
                  <a:chOff x="4611" y="2207"/>
                  <a:chExt cx="104" cy="80"/>
                </a:xfrm>
              </p:grpSpPr>
              <p:sp>
                <p:nvSpPr>
                  <p:cNvPr id="76746" name="AutoShape 970">
                    <a:extLst>
                      <a:ext uri="{FF2B5EF4-FFF2-40B4-BE49-F238E27FC236}">
                        <a16:creationId xmlns:a16="http://schemas.microsoft.com/office/drawing/2014/main" id="{E2DD8C73-3C21-9334-2AB8-6AF07DB2C72D}"/>
                      </a:ext>
                    </a:extLst>
                  </p:cNvPr>
                  <p:cNvSpPr>
                    <a:spLocks noChangeArrowheads="1"/>
                  </p:cNvSpPr>
                  <p:nvPr/>
                </p:nvSpPr>
                <p:spPr bwMode="auto">
                  <a:xfrm>
                    <a:off x="4611" y="2215"/>
                    <a:ext cx="104" cy="72"/>
                  </a:xfrm>
                  <a:prstGeom prst="roundRect">
                    <a:avLst>
                      <a:gd name="adj" fmla="val 9995"/>
                    </a:avLst>
                  </a:prstGeom>
                  <a:solidFill>
                    <a:srgbClr val="5F3F1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747" name="Freeform 971">
                    <a:extLst>
                      <a:ext uri="{FF2B5EF4-FFF2-40B4-BE49-F238E27FC236}">
                        <a16:creationId xmlns:a16="http://schemas.microsoft.com/office/drawing/2014/main" id="{76F826C9-556C-FCBE-81A5-77898259BF5A}"/>
                      </a:ext>
                    </a:extLst>
                  </p:cNvPr>
                  <p:cNvSpPr>
                    <a:spLocks/>
                  </p:cNvSpPr>
                  <p:nvPr/>
                </p:nvSpPr>
                <p:spPr bwMode="auto">
                  <a:xfrm>
                    <a:off x="4651" y="2207"/>
                    <a:ext cx="33" cy="17"/>
                  </a:xfrm>
                  <a:custGeom>
                    <a:avLst/>
                    <a:gdLst>
                      <a:gd name="T0" fmla="*/ 32 w 33"/>
                      <a:gd name="T1" fmla="*/ 16 h 17"/>
                      <a:gd name="T2" fmla="*/ 26 w 33"/>
                      <a:gd name="T3" fmla="*/ 0 h 17"/>
                      <a:gd name="T4" fmla="*/ 6 w 33"/>
                      <a:gd name="T5" fmla="*/ 0 h 17"/>
                      <a:gd name="T6" fmla="*/ 0 w 33"/>
                      <a:gd name="T7" fmla="*/ 16 h 17"/>
                      <a:gd name="T8" fmla="*/ 6 w 33"/>
                      <a:gd name="T9" fmla="*/ 16 h 17"/>
                      <a:gd name="T10" fmla="*/ 6 w 33"/>
                      <a:gd name="T11" fmla="*/ 8 h 17"/>
                      <a:gd name="T12" fmla="*/ 26 w 33"/>
                      <a:gd name="T13" fmla="*/ 8 h 17"/>
                      <a:gd name="T14" fmla="*/ 26 w 33"/>
                      <a:gd name="T15" fmla="*/ 16 h 17"/>
                      <a:gd name="T16" fmla="*/ 32 w 33"/>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7">
                        <a:moveTo>
                          <a:pt x="32" y="16"/>
                        </a:moveTo>
                        <a:lnTo>
                          <a:pt x="26" y="0"/>
                        </a:lnTo>
                        <a:lnTo>
                          <a:pt x="6" y="0"/>
                        </a:lnTo>
                        <a:lnTo>
                          <a:pt x="0" y="16"/>
                        </a:lnTo>
                        <a:lnTo>
                          <a:pt x="6" y="16"/>
                        </a:lnTo>
                        <a:lnTo>
                          <a:pt x="6" y="8"/>
                        </a:lnTo>
                        <a:lnTo>
                          <a:pt x="26" y="8"/>
                        </a:lnTo>
                        <a:lnTo>
                          <a:pt x="26" y="16"/>
                        </a:lnTo>
                        <a:lnTo>
                          <a:pt x="32"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48" name="Freeform 972">
                    <a:extLst>
                      <a:ext uri="{FF2B5EF4-FFF2-40B4-BE49-F238E27FC236}">
                        <a16:creationId xmlns:a16="http://schemas.microsoft.com/office/drawing/2014/main" id="{BDEC40FD-5EA9-E182-0B44-AABDFE8826D8}"/>
                      </a:ext>
                    </a:extLst>
                  </p:cNvPr>
                  <p:cNvSpPr>
                    <a:spLocks/>
                  </p:cNvSpPr>
                  <p:nvPr/>
                </p:nvSpPr>
                <p:spPr bwMode="auto">
                  <a:xfrm>
                    <a:off x="4651" y="2207"/>
                    <a:ext cx="33" cy="17"/>
                  </a:xfrm>
                  <a:custGeom>
                    <a:avLst/>
                    <a:gdLst>
                      <a:gd name="T0" fmla="*/ 32 w 33"/>
                      <a:gd name="T1" fmla="*/ 16 h 17"/>
                      <a:gd name="T2" fmla="*/ 26 w 33"/>
                      <a:gd name="T3" fmla="*/ 0 h 17"/>
                      <a:gd name="T4" fmla="*/ 6 w 33"/>
                      <a:gd name="T5" fmla="*/ 0 h 17"/>
                      <a:gd name="T6" fmla="*/ 0 w 33"/>
                      <a:gd name="T7" fmla="*/ 16 h 17"/>
                      <a:gd name="T8" fmla="*/ 6 w 33"/>
                      <a:gd name="T9" fmla="*/ 16 h 17"/>
                      <a:gd name="T10" fmla="*/ 6 w 33"/>
                      <a:gd name="T11" fmla="*/ 8 h 17"/>
                      <a:gd name="T12" fmla="*/ 26 w 33"/>
                      <a:gd name="T13" fmla="*/ 8 h 17"/>
                      <a:gd name="T14" fmla="*/ 26 w 33"/>
                      <a:gd name="T15" fmla="*/ 16 h 17"/>
                      <a:gd name="T16" fmla="*/ 32 w 33"/>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7">
                        <a:moveTo>
                          <a:pt x="32" y="16"/>
                        </a:moveTo>
                        <a:lnTo>
                          <a:pt x="26" y="0"/>
                        </a:lnTo>
                        <a:lnTo>
                          <a:pt x="6" y="0"/>
                        </a:lnTo>
                        <a:lnTo>
                          <a:pt x="0" y="16"/>
                        </a:lnTo>
                        <a:lnTo>
                          <a:pt x="6" y="16"/>
                        </a:lnTo>
                        <a:lnTo>
                          <a:pt x="6" y="8"/>
                        </a:lnTo>
                        <a:lnTo>
                          <a:pt x="26" y="8"/>
                        </a:lnTo>
                        <a:lnTo>
                          <a:pt x="26" y="16"/>
                        </a:lnTo>
                        <a:lnTo>
                          <a:pt x="32"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76749" name="Group 973">
              <a:extLst>
                <a:ext uri="{FF2B5EF4-FFF2-40B4-BE49-F238E27FC236}">
                  <a16:creationId xmlns:a16="http://schemas.microsoft.com/office/drawing/2014/main" id="{761C8EC9-6A67-9C7F-EF27-941780E0E1CD}"/>
                </a:ext>
              </a:extLst>
            </p:cNvPr>
            <p:cNvGrpSpPr>
              <a:grpSpLocks/>
            </p:cNvGrpSpPr>
            <p:nvPr/>
          </p:nvGrpSpPr>
          <p:grpSpPr bwMode="auto">
            <a:xfrm>
              <a:off x="4535" y="2579"/>
              <a:ext cx="825" cy="472"/>
              <a:chOff x="4535" y="2579"/>
              <a:chExt cx="825" cy="472"/>
            </a:xfrm>
          </p:grpSpPr>
          <p:sp>
            <p:nvSpPr>
              <p:cNvPr id="76750" name="Rectangle 974">
                <a:extLst>
                  <a:ext uri="{FF2B5EF4-FFF2-40B4-BE49-F238E27FC236}">
                    <a16:creationId xmlns:a16="http://schemas.microsoft.com/office/drawing/2014/main" id="{B442996A-74AC-8743-E0C3-F14C32ED637F}"/>
                  </a:ext>
                </a:extLst>
              </p:cNvPr>
              <p:cNvSpPr>
                <a:spLocks noChangeArrowheads="1"/>
              </p:cNvSpPr>
              <p:nvPr/>
            </p:nvSpPr>
            <p:spPr bwMode="auto">
              <a:xfrm>
                <a:off x="4657" y="2876"/>
                <a:ext cx="618"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200">
                    <a:solidFill>
                      <a:srgbClr val="000000"/>
                    </a:solidFill>
                  </a:rPr>
                  <a:t>Agreement</a:t>
                </a:r>
              </a:p>
            </p:txBody>
          </p:sp>
          <p:grpSp>
            <p:nvGrpSpPr>
              <p:cNvPr id="76751" name="Group 975">
                <a:extLst>
                  <a:ext uri="{FF2B5EF4-FFF2-40B4-BE49-F238E27FC236}">
                    <a16:creationId xmlns:a16="http://schemas.microsoft.com/office/drawing/2014/main" id="{CE76DBE9-4052-EA89-8B37-2AD6F74D0C7E}"/>
                  </a:ext>
                </a:extLst>
              </p:cNvPr>
              <p:cNvGrpSpPr>
                <a:grpSpLocks/>
              </p:cNvGrpSpPr>
              <p:nvPr/>
            </p:nvGrpSpPr>
            <p:grpSpPr bwMode="auto">
              <a:xfrm>
                <a:off x="4535" y="2579"/>
                <a:ext cx="825" cy="289"/>
                <a:chOff x="4535" y="2579"/>
                <a:chExt cx="825" cy="289"/>
              </a:xfrm>
            </p:grpSpPr>
            <p:grpSp>
              <p:nvGrpSpPr>
                <p:cNvPr id="76752" name="Group 976">
                  <a:extLst>
                    <a:ext uri="{FF2B5EF4-FFF2-40B4-BE49-F238E27FC236}">
                      <a16:creationId xmlns:a16="http://schemas.microsoft.com/office/drawing/2014/main" id="{B00959FA-8A13-5967-8B36-2EBD7B509431}"/>
                    </a:ext>
                  </a:extLst>
                </p:cNvPr>
                <p:cNvGrpSpPr>
                  <a:grpSpLocks/>
                </p:cNvGrpSpPr>
                <p:nvPr/>
              </p:nvGrpSpPr>
              <p:grpSpPr bwMode="auto">
                <a:xfrm>
                  <a:off x="4679" y="2643"/>
                  <a:ext cx="353" cy="225"/>
                  <a:chOff x="4679" y="2643"/>
                  <a:chExt cx="353" cy="225"/>
                </a:xfrm>
              </p:grpSpPr>
              <p:sp>
                <p:nvSpPr>
                  <p:cNvPr id="76753" name="Freeform 977">
                    <a:extLst>
                      <a:ext uri="{FF2B5EF4-FFF2-40B4-BE49-F238E27FC236}">
                        <a16:creationId xmlns:a16="http://schemas.microsoft.com/office/drawing/2014/main" id="{6044DDF6-49B2-9FEC-3B68-0267C6B8670B}"/>
                      </a:ext>
                    </a:extLst>
                  </p:cNvPr>
                  <p:cNvSpPr>
                    <a:spLocks/>
                  </p:cNvSpPr>
                  <p:nvPr/>
                </p:nvSpPr>
                <p:spPr bwMode="auto">
                  <a:xfrm>
                    <a:off x="4683" y="2655"/>
                    <a:ext cx="345" cy="209"/>
                  </a:xfrm>
                  <a:custGeom>
                    <a:avLst/>
                    <a:gdLst>
                      <a:gd name="T0" fmla="*/ 70 w 345"/>
                      <a:gd name="T1" fmla="*/ 15 h 209"/>
                      <a:gd name="T2" fmla="*/ 141 w 345"/>
                      <a:gd name="T3" fmla="*/ 31 h 209"/>
                      <a:gd name="T4" fmla="*/ 149 w 345"/>
                      <a:gd name="T5" fmla="*/ 31 h 209"/>
                      <a:gd name="T6" fmla="*/ 156 w 345"/>
                      <a:gd name="T7" fmla="*/ 31 h 209"/>
                      <a:gd name="T8" fmla="*/ 188 w 345"/>
                      <a:gd name="T9" fmla="*/ 23 h 209"/>
                      <a:gd name="T10" fmla="*/ 211 w 345"/>
                      <a:gd name="T11" fmla="*/ 23 h 209"/>
                      <a:gd name="T12" fmla="*/ 227 w 345"/>
                      <a:gd name="T13" fmla="*/ 31 h 209"/>
                      <a:gd name="T14" fmla="*/ 250 w 345"/>
                      <a:gd name="T15" fmla="*/ 46 h 209"/>
                      <a:gd name="T16" fmla="*/ 266 w 345"/>
                      <a:gd name="T17" fmla="*/ 54 h 209"/>
                      <a:gd name="T18" fmla="*/ 274 w 345"/>
                      <a:gd name="T19" fmla="*/ 54 h 209"/>
                      <a:gd name="T20" fmla="*/ 321 w 345"/>
                      <a:gd name="T21" fmla="*/ 92 h 209"/>
                      <a:gd name="T22" fmla="*/ 336 w 345"/>
                      <a:gd name="T23" fmla="*/ 108 h 209"/>
                      <a:gd name="T24" fmla="*/ 336 w 345"/>
                      <a:gd name="T25" fmla="*/ 116 h 209"/>
                      <a:gd name="T26" fmla="*/ 344 w 345"/>
                      <a:gd name="T27" fmla="*/ 146 h 209"/>
                      <a:gd name="T28" fmla="*/ 344 w 345"/>
                      <a:gd name="T29" fmla="*/ 154 h 209"/>
                      <a:gd name="T30" fmla="*/ 336 w 345"/>
                      <a:gd name="T31" fmla="*/ 154 h 209"/>
                      <a:gd name="T32" fmla="*/ 336 w 345"/>
                      <a:gd name="T33" fmla="*/ 162 h 209"/>
                      <a:gd name="T34" fmla="*/ 328 w 345"/>
                      <a:gd name="T35" fmla="*/ 162 h 209"/>
                      <a:gd name="T36" fmla="*/ 321 w 345"/>
                      <a:gd name="T37" fmla="*/ 162 h 209"/>
                      <a:gd name="T38" fmla="*/ 313 w 345"/>
                      <a:gd name="T39" fmla="*/ 162 h 209"/>
                      <a:gd name="T40" fmla="*/ 297 w 345"/>
                      <a:gd name="T41" fmla="*/ 146 h 209"/>
                      <a:gd name="T42" fmla="*/ 305 w 345"/>
                      <a:gd name="T43" fmla="*/ 131 h 209"/>
                      <a:gd name="T44" fmla="*/ 281 w 345"/>
                      <a:gd name="T45" fmla="*/ 116 h 209"/>
                      <a:gd name="T46" fmla="*/ 274 w 345"/>
                      <a:gd name="T47" fmla="*/ 100 h 209"/>
                      <a:gd name="T48" fmla="*/ 281 w 345"/>
                      <a:gd name="T49" fmla="*/ 116 h 209"/>
                      <a:gd name="T50" fmla="*/ 281 w 345"/>
                      <a:gd name="T51" fmla="*/ 123 h 209"/>
                      <a:gd name="T52" fmla="*/ 297 w 345"/>
                      <a:gd name="T53" fmla="*/ 139 h 209"/>
                      <a:gd name="T54" fmla="*/ 305 w 345"/>
                      <a:gd name="T55" fmla="*/ 154 h 209"/>
                      <a:gd name="T56" fmla="*/ 305 w 345"/>
                      <a:gd name="T57" fmla="*/ 162 h 209"/>
                      <a:gd name="T58" fmla="*/ 305 w 345"/>
                      <a:gd name="T59" fmla="*/ 169 h 209"/>
                      <a:gd name="T60" fmla="*/ 297 w 345"/>
                      <a:gd name="T61" fmla="*/ 169 h 209"/>
                      <a:gd name="T62" fmla="*/ 289 w 345"/>
                      <a:gd name="T63" fmla="*/ 177 h 209"/>
                      <a:gd name="T64" fmla="*/ 281 w 345"/>
                      <a:gd name="T65" fmla="*/ 177 h 209"/>
                      <a:gd name="T66" fmla="*/ 274 w 345"/>
                      <a:gd name="T67" fmla="*/ 185 h 209"/>
                      <a:gd name="T68" fmla="*/ 258 w 345"/>
                      <a:gd name="T69" fmla="*/ 193 h 209"/>
                      <a:gd name="T70" fmla="*/ 250 w 345"/>
                      <a:gd name="T71" fmla="*/ 193 h 209"/>
                      <a:gd name="T72" fmla="*/ 242 w 345"/>
                      <a:gd name="T73" fmla="*/ 193 h 209"/>
                      <a:gd name="T74" fmla="*/ 242 w 345"/>
                      <a:gd name="T75" fmla="*/ 200 h 209"/>
                      <a:gd name="T76" fmla="*/ 235 w 345"/>
                      <a:gd name="T77" fmla="*/ 208 h 209"/>
                      <a:gd name="T78" fmla="*/ 227 w 345"/>
                      <a:gd name="T79" fmla="*/ 208 h 209"/>
                      <a:gd name="T80" fmla="*/ 211 w 345"/>
                      <a:gd name="T81" fmla="*/ 208 h 209"/>
                      <a:gd name="T82" fmla="*/ 203 w 345"/>
                      <a:gd name="T83" fmla="*/ 200 h 209"/>
                      <a:gd name="T84" fmla="*/ 188 w 345"/>
                      <a:gd name="T85" fmla="*/ 193 h 209"/>
                      <a:gd name="T86" fmla="*/ 149 w 345"/>
                      <a:gd name="T87" fmla="*/ 162 h 209"/>
                      <a:gd name="T88" fmla="*/ 125 w 345"/>
                      <a:gd name="T89" fmla="*/ 131 h 209"/>
                      <a:gd name="T90" fmla="*/ 109 w 345"/>
                      <a:gd name="T91" fmla="*/ 116 h 209"/>
                      <a:gd name="T92" fmla="*/ 102 w 345"/>
                      <a:gd name="T93" fmla="*/ 108 h 209"/>
                      <a:gd name="T94" fmla="*/ 86 w 345"/>
                      <a:gd name="T95" fmla="*/ 108 h 209"/>
                      <a:gd name="T96" fmla="*/ 70 w 345"/>
                      <a:gd name="T97" fmla="*/ 100 h 209"/>
                      <a:gd name="T98" fmla="*/ 55 w 345"/>
                      <a:gd name="T99" fmla="*/ 92 h 209"/>
                      <a:gd name="T100" fmla="*/ 0 w 345"/>
                      <a:gd name="T101" fmla="*/ 77 h 209"/>
                      <a:gd name="T102" fmla="*/ 31 w 345"/>
                      <a:gd name="T103" fmla="*/ 0 h 209"/>
                      <a:gd name="T104" fmla="*/ 70 w 345"/>
                      <a:gd name="T105" fmla="*/ 1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5" h="209">
                        <a:moveTo>
                          <a:pt x="70" y="15"/>
                        </a:moveTo>
                        <a:lnTo>
                          <a:pt x="141" y="31"/>
                        </a:lnTo>
                        <a:lnTo>
                          <a:pt x="149" y="31"/>
                        </a:lnTo>
                        <a:lnTo>
                          <a:pt x="156" y="31"/>
                        </a:lnTo>
                        <a:lnTo>
                          <a:pt x="188" y="23"/>
                        </a:lnTo>
                        <a:lnTo>
                          <a:pt x="211" y="23"/>
                        </a:lnTo>
                        <a:lnTo>
                          <a:pt x="227" y="31"/>
                        </a:lnTo>
                        <a:lnTo>
                          <a:pt x="250" y="46"/>
                        </a:lnTo>
                        <a:lnTo>
                          <a:pt x="266" y="54"/>
                        </a:lnTo>
                        <a:lnTo>
                          <a:pt x="274" y="54"/>
                        </a:lnTo>
                        <a:lnTo>
                          <a:pt x="321" y="92"/>
                        </a:lnTo>
                        <a:lnTo>
                          <a:pt x="336" y="108"/>
                        </a:lnTo>
                        <a:lnTo>
                          <a:pt x="336" y="116"/>
                        </a:lnTo>
                        <a:lnTo>
                          <a:pt x="344" y="146"/>
                        </a:lnTo>
                        <a:lnTo>
                          <a:pt x="344" y="154"/>
                        </a:lnTo>
                        <a:lnTo>
                          <a:pt x="336" y="154"/>
                        </a:lnTo>
                        <a:lnTo>
                          <a:pt x="336" y="162"/>
                        </a:lnTo>
                        <a:lnTo>
                          <a:pt x="328" y="162"/>
                        </a:lnTo>
                        <a:lnTo>
                          <a:pt x="321" y="162"/>
                        </a:lnTo>
                        <a:lnTo>
                          <a:pt x="313" y="162"/>
                        </a:lnTo>
                        <a:lnTo>
                          <a:pt x="297" y="146"/>
                        </a:lnTo>
                        <a:lnTo>
                          <a:pt x="305" y="131"/>
                        </a:lnTo>
                        <a:lnTo>
                          <a:pt x="281" y="116"/>
                        </a:lnTo>
                        <a:lnTo>
                          <a:pt x="274" y="100"/>
                        </a:lnTo>
                        <a:lnTo>
                          <a:pt x="281" y="116"/>
                        </a:lnTo>
                        <a:lnTo>
                          <a:pt x="281" y="123"/>
                        </a:lnTo>
                        <a:lnTo>
                          <a:pt x="297" y="139"/>
                        </a:lnTo>
                        <a:lnTo>
                          <a:pt x="305" y="154"/>
                        </a:lnTo>
                        <a:lnTo>
                          <a:pt x="305" y="162"/>
                        </a:lnTo>
                        <a:lnTo>
                          <a:pt x="305" y="169"/>
                        </a:lnTo>
                        <a:lnTo>
                          <a:pt x="297" y="169"/>
                        </a:lnTo>
                        <a:lnTo>
                          <a:pt x="289" y="177"/>
                        </a:lnTo>
                        <a:lnTo>
                          <a:pt x="281" y="177"/>
                        </a:lnTo>
                        <a:lnTo>
                          <a:pt x="274" y="185"/>
                        </a:lnTo>
                        <a:lnTo>
                          <a:pt x="258" y="193"/>
                        </a:lnTo>
                        <a:lnTo>
                          <a:pt x="250" y="193"/>
                        </a:lnTo>
                        <a:lnTo>
                          <a:pt x="242" y="193"/>
                        </a:lnTo>
                        <a:lnTo>
                          <a:pt x="242" y="200"/>
                        </a:lnTo>
                        <a:lnTo>
                          <a:pt x="235" y="208"/>
                        </a:lnTo>
                        <a:lnTo>
                          <a:pt x="227" y="208"/>
                        </a:lnTo>
                        <a:lnTo>
                          <a:pt x="211" y="208"/>
                        </a:lnTo>
                        <a:lnTo>
                          <a:pt x="203" y="200"/>
                        </a:lnTo>
                        <a:lnTo>
                          <a:pt x="188" y="193"/>
                        </a:lnTo>
                        <a:lnTo>
                          <a:pt x="149" y="162"/>
                        </a:lnTo>
                        <a:lnTo>
                          <a:pt x="125" y="131"/>
                        </a:lnTo>
                        <a:lnTo>
                          <a:pt x="109" y="116"/>
                        </a:lnTo>
                        <a:lnTo>
                          <a:pt x="102" y="108"/>
                        </a:lnTo>
                        <a:lnTo>
                          <a:pt x="86" y="108"/>
                        </a:lnTo>
                        <a:lnTo>
                          <a:pt x="70" y="100"/>
                        </a:lnTo>
                        <a:lnTo>
                          <a:pt x="55" y="92"/>
                        </a:lnTo>
                        <a:lnTo>
                          <a:pt x="0" y="77"/>
                        </a:lnTo>
                        <a:lnTo>
                          <a:pt x="31" y="0"/>
                        </a:lnTo>
                        <a:lnTo>
                          <a:pt x="70" y="15"/>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54" name="Freeform 978">
                    <a:extLst>
                      <a:ext uri="{FF2B5EF4-FFF2-40B4-BE49-F238E27FC236}">
                        <a16:creationId xmlns:a16="http://schemas.microsoft.com/office/drawing/2014/main" id="{EEBCFB9D-DAAC-20B5-4F24-BE7F9652DB1F}"/>
                      </a:ext>
                    </a:extLst>
                  </p:cNvPr>
                  <p:cNvSpPr>
                    <a:spLocks/>
                  </p:cNvSpPr>
                  <p:nvPr/>
                </p:nvSpPr>
                <p:spPr bwMode="auto">
                  <a:xfrm>
                    <a:off x="4683" y="2655"/>
                    <a:ext cx="345" cy="209"/>
                  </a:xfrm>
                  <a:custGeom>
                    <a:avLst/>
                    <a:gdLst>
                      <a:gd name="T0" fmla="*/ 70 w 345"/>
                      <a:gd name="T1" fmla="*/ 15 h 209"/>
                      <a:gd name="T2" fmla="*/ 141 w 345"/>
                      <a:gd name="T3" fmla="*/ 31 h 209"/>
                      <a:gd name="T4" fmla="*/ 149 w 345"/>
                      <a:gd name="T5" fmla="*/ 31 h 209"/>
                      <a:gd name="T6" fmla="*/ 156 w 345"/>
                      <a:gd name="T7" fmla="*/ 31 h 209"/>
                      <a:gd name="T8" fmla="*/ 188 w 345"/>
                      <a:gd name="T9" fmla="*/ 23 h 209"/>
                      <a:gd name="T10" fmla="*/ 211 w 345"/>
                      <a:gd name="T11" fmla="*/ 23 h 209"/>
                      <a:gd name="T12" fmla="*/ 227 w 345"/>
                      <a:gd name="T13" fmla="*/ 31 h 209"/>
                      <a:gd name="T14" fmla="*/ 250 w 345"/>
                      <a:gd name="T15" fmla="*/ 46 h 209"/>
                      <a:gd name="T16" fmla="*/ 266 w 345"/>
                      <a:gd name="T17" fmla="*/ 54 h 209"/>
                      <a:gd name="T18" fmla="*/ 274 w 345"/>
                      <a:gd name="T19" fmla="*/ 54 h 209"/>
                      <a:gd name="T20" fmla="*/ 321 w 345"/>
                      <a:gd name="T21" fmla="*/ 92 h 209"/>
                      <a:gd name="T22" fmla="*/ 336 w 345"/>
                      <a:gd name="T23" fmla="*/ 108 h 209"/>
                      <a:gd name="T24" fmla="*/ 336 w 345"/>
                      <a:gd name="T25" fmla="*/ 116 h 209"/>
                      <a:gd name="T26" fmla="*/ 344 w 345"/>
                      <a:gd name="T27" fmla="*/ 146 h 209"/>
                      <a:gd name="T28" fmla="*/ 344 w 345"/>
                      <a:gd name="T29" fmla="*/ 154 h 209"/>
                      <a:gd name="T30" fmla="*/ 336 w 345"/>
                      <a:gd name="T31" fmla="*/ 154 h 209"/>
                      <a:gd name="T32" fmla="*/ 336 w 345"/>
                      <a:gd name="T33" fmla="*/ 162 h 209"/>
                      <a:gd name="T34" fmla="*/ 328 w 345"/>
                      <a:gd name="T35" fmla="*/ 162 h 209"/>
                      <a:gd name="T36" fmla="*/ 321 w 345"/>
                      <a:gd name="T37" fmla="*/ 162 h 209"/>
                      <a:gd name="T38" fmla="*/ 313 w 345"/>
                      <a:gd name="T39" fmla="*/ 162 h 209"/>
                      <a:gd name="T40" fmla="*/ 297 w 345"/>
                      <a:gd name="T41" fmla="*/ 146 h 209"/>
                      <a:gd name="T42" fmla="*/ 305 w 345"/>
                      <a:gd name="T43" fmla="*/ 131 h 209"/>
                      <a:gd name="T44" fmla="*/ 281 w 345"/>
                      <a:gd name="T45" fmla="*/ 116 h 209"/>
                      <a:gd name="T46" fmla="*/ 274 w 345"/>
                      <a:gd name="T47" fmla="*/ 100 h 209"/>
                      <a:gd name="T48" fmla="*/ 281 w 345"/>
                      <a:gd name="T49" fmla="*/ 116 h 209"/>
                      <a:gd name="T50" fmla="*/ 281 w 345"/>
                      <a:gd name="T51" fmla="*/ 123 h 209"/>
                      <a:gd name="T52" fmla="*/ 297 w 345"/>
                      <a:gd name="T53" fmla="*/ 139 h 209"/>
                      <a:gd name="T54" fmla="*/ 305 w 345"/>
                      <a:gd name="T55" fmla="*/ 154 h 209"/>
                      <a:gd name="T56" fmla="*/ 305 w 345"/>
                      <a:gd name="T57" fmla="*/ 162 h 209"/>
                      <a:gd name="T58" fmla="*/ 305 w 345"/>
                      <a:gd name="T59" fmla="*/ 169 h 209"/>
                      <a:gd name="T60" fmla="*/ 297 w 345"/>
                      <a:gd name="T61" fmla="*/ 169 h 209"/>
                      <a:gd name="T62" fmla="*/ 289 w 345"/>
                      <a:gd name="T63" fmla="*/ 177 h 209"/>
                      <a:gd name="T64" fmla="*/ 281 w 345"/>
                      <a:gd name="T65" fmla="*/ 177 h 209"/>
                      <a:gd name="T66" fmla="*/ 274 w 345"/>
                      <a:gd name="T67" fmla="*/ 185 h 209"/>
                      <a:gd name="T68" fmla="*/ 258 w 345"/>
                      <a:gd name="T69" fmla="*/ 193 h 209"/>
                      <a:gd name="T70" fmla="*/ 250 w 345"/>
                      <a:gd name="T71" fmla="*/ 193 h 209"/>
                      <a:gd name="T72" fmla="*/ 242 w 345"/>
                      <a:gd name="T73" fmla="*/ 193 h 209"/>
                      <a:gd name="T74" fmla="*/ 242 w 345"/>
                      <a:gd name="T75" fmla="*/ 200 h 209"/>
                      <a:gd name="T76" fmla="*/ 235 w 345"/>
                      <a:gd name="T77" fmla="*/ 208 h 209"/>
                      <a:gd name="T78" fmla="*/ 227 w 345"/>
                      <a:gd name="T79" fmla="*/ 208 h 209"/>
                      <a:gd name="T80" fmla="*/ 211 w 345"/>
                      <a:gd name="T81" fmla="*/ 208 h 209"/>
                      <a:gd name="T82" fmla="*/ 203 w 345"/>
                      <a:gd name="T83" fmla="*/ 200 h 209"/>
                      <a:gd name="T84" fmla="*/ 188 w 345"/>
                      <a:gd name="T85" fmla="*/ 193 h 209"/>
                      <a:gd name="T86" fmla="*/ 149 w 345"/>
                      <a:gd name="T87" fmla="*/ 162 h 209"/>
                      <a:gd name="T88" fmla="*/ 125 w 345"/>
                      <a:gd name="T89" fmla="*/ 131 h 209"/>
                      <a:gd name="T90" fmla="*/ 109 w 345"/>
                      <a:gd name="T91" fmla="*/ 116 h 209"/>
                      <a:gd name="T92" fmla="*/ 102 w 345"/>
                      <a:gd name="T93" fmla="*/ 108 h 209"/>
                      <a:gd name="T94" fmla="*/ 86 w 345"/>
                      <a:gd name="T95" fmla="*/ 108 h 209"/>
                      <a:gd name="T96" fmla="*/ 70 w 345"/>
                      <a:gd name="T97" fmla="*/ 100 h 209"/>
                      <a:gd name="T98" fmla="*/ 55 w 345"/>
                      <a:gd name="T99" fmla="*/ 92 h 209"/>
                      <a:gd name="T100" fmla="*/ 0 w 345"/>
                      <a:gd name="T101" fmla="*/ 77 h 209"/>
                      <a:gd name="T102" fmla="*/ 31 w 345"/>
                      <a:gd name="T103" fmla="*/ 0 h 209"/>
                      <a:gd name="T104" fmla="*/ 70 w 345"/>
                      <a:gd name="T105" fmla="*/ 1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5" h="209">
                        <a:moveTo>
                          <a:pt x="70" y="15"/>
                        </a:moveTo>
                        <a:lnTo>
                          <a:pt x="141" y="31"/>
                        </a:lnTo>
                        <a:lnTo>
                          <a:pt x="149" y="31"/>
                        </a:lnTo>
                        <a:lnTo>
                          <a:pt x="156" y="31"/>
                        </a:lnTo>
                        <a:lnTo>
                          <a:pt x="188" y="23"/>
                        </a:lnTo>
                        <a:lnTo>
                          <a:pt x="211" y="23"/>
                        </a:lnTo>
                        <a:lnTo>
                          <a:pt x="227" y="31"/>
                        </a:lnTo>
                        <a:lnTo>
                          <a:pt x="250" y="46"/>
                        </a:lnTo>
                        <a:lnTo>
                          <a:pt x="266" y="54"/>
                        </a:lnTo>
                        <a:lnTo>
                          <a:pt x="274" y="54"/>
                        </a:lnTo>
                        <a:lnTo>
                          <a:pt x="321" y="92"/>
                        </a:lnTo>
                        <a:lnTo>
                          <a:pt x="336" y="108"/>
                        </a:lnTo>
                        <a:lnTo>
                          <a:pt x="336" y="116"/>
                        </a:lnTo>
                        <a:lnTo>
                          <a:pt x="344" y="146"/>
                        </a:lnTo>
                        <a:lnTo>
                          <a:pt x="344" y="154"/>
                        </a:lnTo>
                        <a:lnTo>
                          <a:pt x="336" y="154"/>
                        </a:lnTo>
                        <a:lnTo>
                          <a:pt x="336" y="162"/>
                        </a:lnTo>
                        <a:lnTo>
                          <a:pt x="328" y="162"/>
                        </a:lnTo>
                        <a:lnTo>
                          <a:pt x="321" y="162"/>
                        </a:lnTo>
                        <a:lnTo>
                          <a:pt x="313" y="162"/>
                        </a:lnTo>
                        <a:lnTo>
                          <a:pt x="297" y="146"/>
                        </a:lnTo>
                        <a:lnTo>
                          <a:pt x="305" y="131"/>
                        </a:lnTo>
                        <a:lnTo>
                          <a:pt x="281" y="116"/>
                        </a:lnTo>
                        <a:lnTo>
                          <a:pt x="274" y="100"/>
                        </a:lnTo>
                        <a:lnTo>
                          <a:pt x="281" y="116"/>
                        </a:lnTo>
                        <a:lnTo>
                          <a:pt x="281" y="123"/>
                        </a:lnTo>
                        <a:lnTo>
                          <a:pt x="297" y="139"/>
                        </a:lnTo>
                        <a:lnTo>
                          <a:pt x="305" y="154"/>
                        </a:lnTo>
                        <a:lnTo>
                          <a:pt x="305" y="162"/>
                        </a:lnTo>
                        <a:lnTo>
                          <a:pt x="305" y="169"/>
                        </a:lnTo>
                        <a:lnTo>
                          <a:pt x="297" y="169"/>
                        </a:lnTo>
                        <a:lnTo>
                          <a:pt x="289" y="177"/>
                        </a:lnTo>
                        <a:lnTo>
                          <a:pt x="281" y="177"/>
                        </a:lnTo>
                        <a:lnTo>
                          <a:pt x="274" y="185"/>
                        </a:lnTo>
                        <a:lnTo>
                          <a:pt x="258" y="193"/>
                        </a:lnTo>
                        <a:lnTo>
                          <a:pt x="250" y="193"/>
                        </a:lnTo>
                        <a:lnTo>
                          <a:pt x="242" y="193"/>
                        </a:lnTo>
                        <a:lnTo>
                          <a:pt x="242" y="200"/>
                        </a:lnTo>
                        <a:lnTo>
                          <a:pt x="235" y="208"/>
                        </a:lnTo>
                        <a:lnTo>
                          <a:pt x="227" y="208"/>
                        </a:lnTo>
                        <a:lnTo>
                          <a:pt x="211" y="208"/>
                        </a:lnTo>
                        <a:lnTo>
                          <a:pt x="203" y="200"/>
                        </a:lnTo>
                        <a:lnTo>
                          <a:pt x="188" y="193"/>
                        </a:lnTo>
                        <a:lnTo>
                          <a:pt x="149" y="162"/>
                        </a:lnTo>
                        <a:lnTo>
                          <a:pt x="125" y="131"/>
                        </a:lnTo>
                        <a:lnTo>
                          <a:pt x="109" y="116"/>
                        </a:lnTo>
                        <a:lnTo>
                          <a:pt x="102" y="108"/>
                        </a:lnTo>
                        <a:lnTo>
                          <a:pt x="86" y="108"/>
                        </a:lnTo>
                        <a:lnTo>
                          <a:pt x="70" y="100"/>
                        </a:lnTo>
                        <a:lnTo>
                          <a:pt x="55" y="92"/>
                        </a:lnTo>
                        <a:lnTo>
                          <a:pt x="0" y="77"/>
                        </a:lnTo>
                        <a:lnTo>
                          <a:pt x="31" y="0"/>
                        </a:lnTo>
                        <a:lnTo>
                          <a:pt x="70" y="15"/>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55" name="Freeform 979">
                    <a:extLst>
                      <a:ext uri="{FF2B5EF4-FFF2-40B4-BE49-F238E27FC236}">
                        <a16:creationId xmlns:a16="http://schemas.microsoft.com/office/drawing/2014/main" id="{4C953CC6-6D1A-F7B3-285A-6A5ED0C3EE55}"/>
                      </a:ext>
                    </a:extLst>
                  </p:cNvPr>
                  <p:cNvSpPr>
                    <a:spLocks/>
                  </p:cNvSpPr>
                  <p:nvPr/>
                </p:nvSpPr>
                <p:spPr bwMode="auto">
                  <a:xfrm>
                    <a:off x="4679" y="2643"/>
                    <a:ext cx="353" cy="225"/>
                  </a:xfrm>
                  <a:custGeom>
                    <a:avLst/>
                    <a:gdLst>
                      <a:gd name="T0" fmla="*/ 72 w 353"/>
                      <a:gd name="T1" fmla="*/ 24 h 225"/>
                      <a:gd name="T2" fmla="*/ 144 w 353"/>
                      <a:gd name="T3" fmla="*/ 40 h 225"/>
                      <a:gd name="T4" fmla="*/ 152 w 353"/>
                      <a:gd name="T5" fmla="*/ 40 h 225"/>
                      <a:gd name="T6" fmla="*/ 160 w 353"/>
                      <a:gd name="T7" fmla="*/ 40 h 225"/>
                      <a:gd name="T8" fmla="*/ 192 w 353"/>
                      <a:gd name="T9" fmla="*/ 32 h 225"/>
                      <a:gd name="T10" fmla="*/ 216 w 353"/>
                      <a:gd name="T11" fmla="*/ 32 h 225"/>
                      <a:gd name="T12" fmla="*/ 232 w 353"/>
                      <a:gd name="T13" fmla="*/ 40 h 225"/>
                      <a:gd name="T14" fmla="*/ 256 w 353"/>
                      <a:gd name="T15" fmla="*/ 56 h 225"/>
                      <a:gd name="T16" fmla="*/ 272 w 353"/>
                      <a:gd name="T17" fmla="*/ 64 h 225"/>
                      <a:gd name="T18" fmla="*/ 280 w 353"/>
                      <a:gd name="T19" fmla="*/ 64 h 225"/>
                      <a:gd name="T20" fmla="*/ 328 w 353"/>
                      <a:gd name="T21" fmla="*/ 104 h 225"/>
                      <a:gd name="T22" fmla="*/ 344 w 353"/>
                      <a:gd name="T23" fmla="*/ 120 h 225"/>
                      <a:gd name="T24" fmla="*/ 344 w 353"/>
                      <a:gd name="T25" fmla="*/ 128 h 225"/>
                      <a:gd name="T26" fmla="*/ 344 w 353"/>
                      <a:gd name="T27" fmla="*/ 152 h 225"/>
                      <a:gd name="T28" fmla="*/ 352 w 353"/>
                      <a:gd name="T29" fmla="*/ 160 h 225"/>
                      <a:gd name="T30" fmla="*/ 344 w 353"/>
                      <a:gd name="T31" fmla="*/ 168 h 225"/>
                      <a:gd name="T32" fmla="*/ 336 w 353"/>
                      <a:gd name="T33" fmla="*/ 176 h 225"/>
                      <a:gd name="T34" fmla="*/ 328 w 353"/>
                      <a:gd name="T35" fmla="*/ 176 h 225"/>
                      <a:gd name="T36" fmla="*/ 320 w 353"/>
                      <a:gd name="T37" fmla="*/ 176 h 225"/>
                      <a:gd name="T38" fmla="*/ 304 w 353"/>
                      <a:gd name="T39" fmla="*/ 160 h 225"/>
                      <a:gd name="T40" fmla="*/ 312 w 353"/>
                      <a:gd name="T41" fmla="*/ 144 h 225"/>
                      <a:gd name="T42" fmla="*/ 288 w 353"/>
                      <a:gd name="T43" fmla="*/ 128 h 225"/>
                      <a:gd name="T44" fmla="*/ 280 w 353"/>
                      <a:gd name="T45" fmla="*/ 112 h 225"/>
                      <a:gd name="T46" fmla="*/ 288 w 353"/>
                      <a:gd name="T47" fmla="*/ 128 h 225"/>
                      <a:gd name="T48" fmla="*/ 288 w 353"/>
                      <a:gd name="T49" fmla="*/ 136 h 225"/>
                      <a:gd name="T50" fmla="*/ 304 w 353"/>
                      <a:gd name="T51" fmla="*/ 152 h 225"/>
                      <a:gd name="T52" fmla="*/ 312 w 353"/>
                      <a:gd name="T53" fmla="*/ 168 h 225"/>
                      <a:gd name="T54" fmla="*/ 312 w 353"/>
                      <a:gd name="T55" fmla="*/ 176 h 225"/>
                      <a:gd name="T56" fmla="*/ 312 w 353"/>
                      <a:gd name="T57" fmla="*/ 184 h 225"/>
                      <a:gd name="T58" fmla="*/ 304 w 353"/>
                      <a:gd name="T59" fmla="*/ 184 h 225"/>
                      <a:gd name="T60" fmla="*/ 296 w 353"/>
                      <a:gd name="T61" fmla="*/ 192 h 225"/>
                      <a:gd name="T62" fmla="*/ 288 w 353"/>
                      <a:gd name="T63" fmla="*/ 192 h 225"/>
                      <a:gd name="T64" fmla="*/ 280 w 353"/>
                      <a:gd name="T65" fmla="*/ 200 h 225"/>
                      <a:gd name="T66" fmla="*/ 264 w 353"/>
                      <a:gd name="T67" fmla="*/ 208 h 225"/>
                      <a:gd name="T68" fmla="*/ 256 w 353"/>
                      <a:gd name="T69" fmla="*/ 208 h 225"/>
                      <a:gd name="T70" fmla="*/ 248 w 353"/>
                      <a:gd name="T71" fmla="*/ 208 h 225"/>
                      <a:gd name="T72" fmla="*/ 248 w 353"/>
                      <a:gd name="T73" fmla="*/ 216 h 225"/>
                      <a:gd name="T74" fmla="*/ 240 w 353"/>
                      <a:gd name="T75" fmla="*/ 224 h 225"/>
                      <a:gd name="T76" fmla="*/ 224 w 353"/>
                      <a:gd name="T77" fmla="*/ 224 h 225"/>
                      <a:gd name="T78" fmla="*/ 216 w 353"/>
                      <a:gd name="T79" fmla="*/ 224 h 225"/>
                      <a:gd name="T80" fmla="*/ 208 w 353"/>
                      <a:gd name="T81" fmla="*/ 216 h 225"/>
                      <a:gd name="T82" fmla="*/ 192 w 353"/>
                      <a:gd name="T83" fmla="*/ 208 h 225"/>
                      <a:gd name="T84" fmla="*/ 152 w 353"/>
                      <a:gd name="T85" fmla="*/ 168 h 225"/>
                      <a:gd name="T86" fmla="*/ 128 w 353"/>
                      <a:gd name="T87" fmla="*/ 144 h 225"/>
                      <a:gd name="T88" fmla="*/ 112 w 353"/>
                      <a:gd name="T89" fmla="*/ 128 h 225"/>
                      <a:gd name="T90" fmla="*/ 96 w 353"/>
                      <a:gd name="T91" fmla="*/ 120 h 225"/>
                      <a:gd name="T92" fmla="*/ 88 w 353"/>
                      <a:gd name="T93" fmla="*/ 120 h 225"/>
                      <a:gd name="T94" fmla="*/ 64 w 353"/>
                      <a:gd name="T95" fmla="*/ 112 h 225"/>
                      <a:gd name="T96" fmla="*/ 56 w 353"/>
                      <a:gd name="T97" fmla="*/ 104 h 225"/>
                      <a:gd name="T98" fmla="*/ 0 w 353"/>
                      <a:gd name="T99" fmla="*/ 88 h 225"/>
                      <a:gd name="T100" fmla="*/ 32 w 353"/>
                      <a:gd name="T101" fmla="*/ 0 h 225"/>
                      <a:gd name="T102" fmla="*/ 72 w 353"/>
                      <a:gd name="T103" fmla="*/ 2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225">
                        <a:moveTo>
                          <a:pt x="72" y="24"/>
                        </a:moveTo>
                        <a:lnTo>
                          <a:pt x="144" y="40"/>
                        </a:lnTo>
                        <a:lnTo>
                          <a:pt x="152" y="40"/>
                        </a:lnTo>
                        <a:lnTo>
                          <a:pt x="160" y="40"/>
                        </a:lnTo>
                        <a:lnTo>
                          <a:pt x="192" y="32"/>
                        </a:lnTo>
                        <a:lnTo>
                          <a:pt x="216" y="32"/>
                        </a:lnTo>
                        <a:lnTo>
                          <a:pt x="232" y="40"/>
                        </a:lnTo>
                        <a:lnTo>
                          <a:pt x="256" y="56"/>
                        </a:lnTo>
                        <a:lnTo>
                          <a:pt x="272" y="64"/>
                        </a:lnTo>
                        <a:lnTo>
                          <a:pt x="280" y="64"/>
                        </a:lnTo>
                        <a:lnTo>
                          <a:pt x="328" y="104"/>
                        </a:lnTo>
                        <a:lnTo>
                          <a:pt x="344" y="120"/>
                        </a:lnTo>
                        <a:lnTo>
                          <a:pt x="344" y="128"/>
                        </a:lnTo>
                        <a:lnTo>
                          <a:pt x="344" y="152"/>
                        </a:lnTo>
                        <a:lnTo>
                          <a:pt x="352" y="160"/>
                        </a:lnTo>
                        <a:lnTo>
                          <a:pt x="344" y="168"/>
                        </a:lnTo>
                        <a:lnTo>
                          <a:pt x="336" y="176"/>
                        </a:lnTo>
                        <a:lnTo>
                          <a:pt x="328" y="176"/>
                        </a:lnTo>
                        <a:lnTo>
                          <a:pt x="320" y="176"/>
                        </a:lnTo>
                        <a:lnTo>
                          <a:pt x="304" y="160"/>
                        </a:lnTo>
                        <a:lnTo>
                          <a:pt x="312" y="144"/>
                        </a:lnTo>
                        <a:lnTo>
                          <a:pt x="288" y="128"/>
                        </a:lnTo>
                        <a:lnTo>
                          <a:pt x="280" y="112"/>
                        </a:lnTo>
                        <a:lnTo>
                          <a:pt x="288" y="128"/>
                        </a:lnTo>
                        <a:lnTo>
                          <a:pt x="288" y="136"/>
                        </a:lnTo>
                        <a:lnTo>
                          <a:pt x="304" y="152"/>
                        </a:lnTo>
                        <a:lnTo>
                          <a:pt x="312" y="168"/>
                        </a:lnTo>
                        <a:lnTo>
                          <a:pt x="312" y="176"/>
                        </a:lnTo>
                        <a:lnTo>
                          <a:pt x="312" y="184"/>
                        </a:lnTo>
                        <a:lnTo>
                          <a:pt x="304" y="184"/>
                        </a:lnTo>
                        <a:lnTo>
                          <a:pt x="296" y="192"/>
                        </a:lnTo>
                        <a:lnTo>
                          <a:pt x="288" y="192"/>
                        </a:lnTo>
                        <a:lnTo>
                          <a:pt x="280" y="200"/>
                        </a:lnTo>
                        <a:lnTo>
                          <a:pt x="264" y="208"/>
                        </a:lnTo>
                        <a:lnTo>
                          <a:pt x="256" y="208"/>
                        </a:lnTo>
                        <a:lnTo>
                          <a:pt x="248" y="208"/>
                        </a:lnTo>
                        <a:lnTo>
                          <a:pt x="248" y="216"/>
                        </a:lnTo>
                        <a:lnTo>
                          <a:pt x="240" y="224"/>
                        </a:lnTo>
                        <a:lnTo>
                          <a:pt x="224" y="224"/>
                        </a:lnTo>
                        <a:lnTo>
                          <a:pt x="216" y="224"/>
                        </a:lnTo>
                        <a:lnTo>
                          <a:pt x="208" y="216"/>
                        </a:lnTo>
                        <a:lnTo>
                          <a:pt x="192" y="208"/>
                        </a:lnTo>
                        <a:lnTo>
                          <a:pt x="152" y="168"/>
                        </a:lnTo>
                        <a:lnTo>
                          <a:pt x="128" y="144"/>
                        </a:lnTo>
                        <a:lnTo>
                          <a:pt x="112" y="128"/>
                        </a:lnTo>
                        <a:lnTo>
                          <a:pt x="96" y="120"/>
                        </a:lnTo>
                        <a:lnTo>
                          <a:pt x="88" y="120"/>
                        </a:lnTo>
                        <a:lnTo>
                          <a:pt x="64" y="112"/>
                        </a:lnTo>
                        <a:lnTo>
                          <a:pt x="56" y="104"/>
                        </a:lnTo>
                        <a:lnTo>
                          <a:pt x="0" y="88"/>
                        </a:lnTo>
                        <a:lnTo>
                          <a:pt x="32" y="0"/>
                        </a:lnTo>
                        <a:lnTo>
                          <a:pt x="72" y="2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56" name="Freeform 980">
                    <a:extLst>
                      <a:ext uri="{FF2B5EF4-FFF2-40B4-BE49-F238E27FC236}">
                        <a16:creationId xmlns:a16="http://schemas.microsoft.com/office/drawing/2014/main" id="{704F46E4-51C8-1CC9-D09A-0C863E161603}"/>
                      </a:ext>
                    </a:extLst>
                  </p:cNvPr>
                  <p:cNvSpPr>
                    <a:spLocks/>
                  </p:cNvSpPr>
                  <p:nvPr/>
                </p:nvSpPr>
                <p:spPr bwMode="auto">
                  <a:xfrm>
                    <a:off x="4959" y="2747"/>
                    <a:ext cx="33" cy="73"/>
                  </a:xfrm>
                  <a:custGeom>
                    <a:avLst/>
                    <a:gdLst>
                      <a:gd name="T0" fmla="*/ 0 w 33"/>
                      <a:gd name="T1" fmla="*/ 0 h 73"/>
                      <a:gd name="T2" fmla="*/ 0 w 33"/>
                      <a:gd name="T3" fmla="*/ 8 h 73"/>
                      <a:gd name="T4" fmla="*/ 8 w 33"/>
                      <a:gd name="T5" fmla="*/ 24 h 73"/>
                      <a:gd name="T6" fmla="*/ 16 w 33"/>
                      <a:gd name="T7" fmla="*/ 32 h 73"/>
                      <a:gd name="T8" fmla="*/ 24 w 33"/>
                      <a:gd name="T9" fmla="*/ 48 h 73"/>
                      <a:gd name="T10" fmla="*/ 32 w 33"/>
                      <a:gd name="T11" fmla="*/ 56 h 73"/>
                      <a:gd name="T12" fmla="*/ 32 w 33"/>
                      <a:gd name="T13" fmla="*/ 64 h 73"/>
                      <a:gd name="T14" fmla="*/ 32 w 33"/>
                      <a:gd name="T15" fmla="*/ 72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73">
                        <a:moveTo>
                          <a:pt x="0" y="0"/>
                        </a:moveTo>
                        <a:lnTo>
                          <a:pt x="0" y="8"/>
                        </a:lnTo>
                        <a:lnTo>
                          <a:pt x="8" y="24"/>
                        </a:lnTo>
                        <a:lnTo>
                          <a:pt x="16" y="32"/>
                        </a:lnTo>
                        <a:lnTo>
                          <a:pt x="24" y="48"/>
                        </a:lnTo>
                        <a:lnTo>
                          <a:pt x="32" y="56"/>
                        </a:lnTo>
                        <a:lnTo>
                          <a:pt x="32" y="64"/>
                        </a:lnTo>
                        <a:lnTo>
                          <a:pt x="32" y="7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57" name="Freeform 981">
                    <a:extLst>
                      <a:ext uri="{FF2B5EF4-FFF2-40B4-BE49-F238E27FC236}">
                        <a16:creationId xmlns:a16="http://schemas.microsoft.com/office/drawing/2014/main" id="{8B7E98AB-8414-5DE2-244D-5AB98A3572B1}"/>
                      </a:ext>
                    </a:extLst>
                  </p:cNvPr>
                  <p:cNvSpPr>
                    <a:spLocks/>
                  </p:cNvSpPr>
                  <p:nvPr/>
                </p:nvSpPr>
                <p:spPr bwMode="auto">
                  <a:xfrm>
                    <a:off x="4891" y="2807"/>
                    <a:ext cx="137" cy="57"/>
                  </a:xfrm>
                  <a:custGeom>
                    <a:avLst/>
                    <a:gdLst>
                      <a:gd name="T0" fmla="*/ 0 w 137"/>
                      <a:gd name="T1" fmla="*/ 49 h 57"/>
                      <a:gd name="T2" fmla="*/ 8 w 137"/>
                      <a:gd name="T3" fmla="*/ 56 h 57"/>
                      <a:gd name="T4" fmla="*/ 15 w 137"/>
                      <a:gd name="T5" fmla="*/ 56 h 57"/>
                      <a:gd name="T6" fmla="*/ 23 w 137"/>
                      <a:gd name="T7" fmla="*/ 56 h 57"/>
                      <a:gd name="T8" fmla="*/ 30 w 137"/>
                      <a:gd name="T9" fmla="*/ 56 h 57"/>
                      <a:gd name="T10" fmla="*/ 30 w 137"/>
                      <a:gd name="T11" fmla="*/ 49 h 57"/>
                      <a:gd name="T12" fmla="*/ 38 w 137"/>
                      <a:gd name="T13" fmla="*/ 49 h 57"/>
                      <a:gd name="T14" fmla="*/ 38 w 137"/>
                      <a:gd name="T15" fmla="*/ 42 h 57"/>
                      <a:gd name="T16" fmla="*/ 45 w 137"/>
                      <a:gd name="T17" fmla="*/ 42 h 57"/>
                      <a:gd name="T18" fmla="*/ 53 w 137"/>
                      <a:gd name="T19" fmla="*/ 42 h 57"/>
                      <a:gd name="T20" fmla="*/ 60 w 137"/>
                      <a:gd name="T21" fmla="*/ 42 h 57"/>
                      <a:gd name="T22" fmla="*/ 68 w 137"/>
                      <a:gd name="T23" fmla="*/ 35 h 57"/>
                      <a:gd name="T24" fmla="*/ 68 w 137"/>
                      <a:gd name="T25" fmla="*/ 28 h 57"/>
                      <a:gd name="T26" fmla="*/ 76 w 137"/>
                      <a:gd name="T27" fmla="*/ 28 h 57"/>
                      <a:gd name="T28" fmla="*/ 83 w 137"/>
                      <a:gd name="T29" fmla="*/ 28 h 57"/>
                      <a:gd name="T30" fmla="*/ 91 w 137"/>
                      <a:gd name="T31" fmla="*/ 28 h 57"/>
                      <a:gd name="T32" fmla="*/ 91 w 137"/>
                      <a:gd name="T33" fmla="*/ 21 h 57"/>
                      <a:gd name="T34" fmla="*/ 98 w 137"/>
                      <a:gd name="T35" fmla="*/ 21 h 57"/>
                      <a:gd name="T36" fmla="*/ 98 w 137"/>
                      <a:gd name="T37" fmla="*/ 14 h 57"/>
                      <a:gd name="T38" fmla="*/ 106 w 137"/>
                      <a:gd name="T39" fmla="*/ 14 h 57"/>
                      <a:gd name="T40" fmla="*/ 113 w 137"/>
                      <a:gd name="T41" fmla="*/ 14 h 57"/>
                      <a:gd name="T42" fmla="*/ 121 w 137"/>
                      <a:gd name="T43" fmla="*/ 14 h 57"/>
                      <a:gd name="T44" fmla="*/ 128 w 137"/>
                      <a:gd name="T45" fmla="*/ 14 h 57"/>
                      <a:gd name="T46" fmla="*/ 128 w 137"/>
                      <a:gd name="T47" fmla="*/ 7 h 57"/>
                      <a:gd name="T48" fmla="*/ 136 w 137"/>
                      <a:gd name="T49" fmla="*/ 7 h 57"/>
                      <a:gd name="T50" fmla="*/ 136 w 137"/>
                      <a:gd name="T51" fmla="*/ 0 h 57"/>
                      <a:gd name="T52" fmla="*/ 128 w 137"/>
                      <a:gd name="T53" fmla="*/ 0 h 57"/>
                      <a:gd name="T54" fmla="*/ 121 w 137"/>
                      <a:gd name="T55" fmla="*/ 7 h 57"/>
                      <a:gd name="T56" fmla="*/ 113 w 137"/>
                      <a:gd name="T57" fmla="*/ 7 h 57"/>
                      <a:gd name="T58" fmla="*/ 106 w 137"/>
                      <a:gd name="T59" fmla="*/ 7 h 57"/>
                      <a:gd name="T60" fmla="*/ 98 w 137"/>
                      <a:gd name="T61" fmla="*/ 7 h 57"/>
                      <a:gd name="T62" fmla="*/ 98 w 137"/>
                      <a:gd name="T63" fmla="*/ 14 h 57"/>
                      <a:gd name="T64" fmla="*/ 91 w 137"/>
                      <a:gd name="T65" fmla="*/ 14 h 57"/>
                      <a:gd name="T66" fmla="*/ 83 w 137"/>
                      <a:gd name="T67" fmla="*/ 21 h 57"/>
                      <a:gd name="T68" fmla="*/ 76 w 137"/>
                      <a:gd name="T69" fmla="*/ 21 h 57"/>
                      <a:gd name="T70" fmla="*/ 68 w 137"/>
                      <a:gd name="T71" fmla="*/ 21 h 57"/>
                      <a:gd name="T72" fmla="*/ 60 w 137"/>
                      <a:gd name="T73" fmla="*/ 28 h 57"/>
                      <a:gd name="T74" fmla="*/ 60 w 137"/>
                      <a:gd name="T75" fmla="*/ 35 h 57"/>
                      <a:gd name="T76" fmla="*/ 53 w 137"/>
                      <a:gd name="T77" fmla="*/ 35 h 57"/>
                      <a:gd name="T78" fmla="*/ 45 w 137"/>
                      <a:gd name="T79" fmla="*/ 35 h 57"/>
                      <a:gd name="T80" fmla="*/ 38 w 137"/>
                      <a:gd name="T81" fmla="*/ 35 h 57"/>
                      <a:gd name="T82" fmla="*/ 30 w 137"/>
                      <a:gd name="T83" fmla="*/ 35 h 57"/>
                      <a:gd name="T84" fmla="*/ 30 w 137"/>
                      <a:gd name="T85" fmla="*/ 42 h 57"/>
                      <a:gd name="T86" fmla="*/ 23 w 137"/>
                      <a:gd name="T87" fmla="*/ 42 h 57"/>
                      <a:gd name="T88" fmla="*/ 23 w 137"/>
                      <a:gd name="T89" fmla="*/ 49 h 57"/>
                      <a:gd name="T90" fmla="*/ 15 w 137"/>
                      <a:gd name="T91" fmla="*/ 49 h 57"/>
                      <a:gd name="T92" fmla="*/ 8 w 137"/>
                      <a:gd name="T93" fmla="*/ 49 h 57"/>
                      <a:gd name="T94" fmla="*/ 0 w 137"/>
                      <a:gd name="T95" fmla="*/ 42 h 57"/>
                      <a:gd name="T96" fmla="*/ 0 w 137"/>
                      <a:gd name="T97" fmla="*/ 4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7" h="57">
                        <a:moveTo>
                          <a:pt x="0" y="49"/>
                        </a:moveTo>
                        <a:lnTo>
                          <a:pt x="8" y="56"/>
                        </a:lnTo>
                        <a:lnTo>
                          <a:pt x="15" y="56"/>
                        </a:lnTo>
                        <a:lnTo>
                          <a:pt x="23" y="56"/>
                        </a:lnTo>
                        <a:lnTo>
                          <a:pt x="30" y="56"/>
                        </a:lnTo>
                        <a:lnTo>
                          <a:pt x="30" y="49"/>
                        </a:lnTo>
                        <a:lnTo>
                          <a:pt x="38" y="49"/>
                        </a:lnTo>
                        <a:lnTo>
                          <a:pt x="38" y="42"/>
                        </a:lnTo>
                        <a:lnTo>
                          <a:pt x="45" y="42"/>
                        </a:lnTo>
                        <a:lnTo>
                          <a:pt x="53" y="42"/>
                        </a:lnTo>
                        <a:lnTo>
                          <a:pt x="60" y="42"/>
                        </a:lnTo>
                        <a:lnTo>
                          <a:pt x="68" y="35"/>
                        </a:lnTo>
                        <a:lnTo>
                          <a:pt x="68" y="28"/>
                        </a:lnTo>
                        <a:lnTo>
                          <a:pt x="76" y="28"/>
                        </a:lnTo>
                        <a:lnTo>
                          <a:pt x="83" y="28"/>
                        </a:lnTo>
                        <a:lnTo>
                          <a:pt x="91" y="28"/>
                        </a:lnTo>
                        <a:lnTo>
                          <a:pt x="91" y="21"/>
                        </a:lnTo>
                        <a:lnTo>
                          <a:pt x="98" y="21"/>
                        </a:lnTo>
                        <a:lnTo>
                          <a:pt x="98" y="14"/>
                        </a:lnTo>
                        <a:lnTo>
                          <a:pt x="106" y="14"/>
                        </a:lnTo>
                        <a:lnTo>
                          <a:pt x="113" y="14"/>
                        </a:lnTo>
                        <a:lnTo>
                          <a:pt x="121" y="14"/>
                        </a:lnTo>
                        <a:lnTo>
                          <a:pt x="128" y="14"/>
                        </a:lnTo>
                        <a:lnTo>
                          <a:pt x="128" y="7"/>
                        </a:lnTo>
                        <a:lnTo>
                          <a:pt x="136" y="7"/>
                        </a:lnTo>
                        <a:lnTo>
                          <a:pt x="136" y="0"/>
                        </a:lnTo>
                        <a:lnTo>
                          <a:pt x="128" y="0"/>
                        </a:lnTo>
                        <a:lnTo>
                          <a:pt x="121" y="7"/>
                        </a:lnTo>
                        <a:lnTo>
                          <a:pt x="113" y="7"/>
                        </a:lnTo>
                        <a:lnTo>
                          <a:pt x="106" y="7"/>
                        </a:lnTo>
                        <a:lnTo>
                          <a:pt x="98" y="7"/>
                        </a:lnTo>
                        <a:lnTo>
                          <a:pt x="98" y="14"/>
                        </a:lnTo>
                        <a:lnTo>
                          <a:pt x="91" y="14"/>
                        </a:lnTo>
                        <a:lnTo>
                          <a:pt x="83" y="21"/>
                        </a:lnTo>
                        <a:lnTo>
                          <a:pt x="76" y="21"/>
                        </a:lnTo>
                        <a:lnTo>
                          <a:pt x="68" y="21"/>
                        </a:lnTo>
                        <a:lnTo>
                          <a:pt x="60" y="28"/>
                        </a:lnTo>
                        <a:lnTo>
                          <a:pt x="60" y="35"/>
                        </a:lnTo>
                        <a:lnTo>
                          <a:pt x="53" y="35"/>
                        </a:lnTo>
                        <a:lnTo>
                          <a:pt x="45" y="35"/>
                        </a:lnTo>
                        <a:lnTo>
                          <a:pt x="38" y="35"/>
                        </a:lnTo>
                        <a:lnTo>
                          <a:pt x="30" y="35"/>
                        </a:lnTo>
                        <a:lnTo>
                          <a:pt x="30" y="42"/>
                        </a:lnTo>
                        <a:lnTo>
                          <a:pt x="23" y="42"/>
                        </a:lnTo>
                        <a:lnTo>
                          <a:pt x="23" y="49"/>
                        </a:lnTo>
                        <a:lnTo>
                          <a:pt x="15" y="49"/>
                        </a:lnTo>
                        <a:lnTo>
                          <a:pt x="8" y="49"/>
                        </a:lnTo>
                        <a:lnTo>
                          <a:pt x="0" y="42"/>
                        </a:lnTo>
                        <a:lnTo>
                          <a:pt x="0" y="49"/>
                        </a:lnTo>
                      </a:path>
                    </a:pathLst>
                  </a:custGeom>
                  <a:solidFill>
                    <a:srgbClr val="7F5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58" name="Freeform 982">
                    <a:extLst>
                      <a:ext uri="{FF2B5EF4-FFF2-40B4-BE49-F238E27FC236}">
                        <a16:creationId xmlns:a16="http://schemas.microsoft.com/office/drawing/2014/main" id="{F547FB47-2B3A-BE6C-A6C9-37D46716C291}"/>
                      </a:ext>
                    </a:extLst>
                  </p:cNvPr>
                  <p:cNvSpPr>
                    <a:spLocks/>
                  </p:cNvSpPr>
                  <p:nvPr/>
                </p:nvSpPr>
                <p:spPr bwMode="auto">
                  <a:xfrm>
                    <a:off x="4891" y="2807"/>
                    <a:ext cx="137" cy="57"/>
                  </a:xfrm>
                  <a:custGeom>
                    <a:avLst/>
                    <a:gdLst>
                      <a:gd name="T0" fmla="*/ 0 w 137"/>
                      <a:gd name="T1" fmla="*/ 49 h 57"/>
                      <a:gd name="T2" fmla="*/ 8 w 137"/>
                      <a:gd name="T3" fmla="*/ 56 h 57"/>
                      <a:gd name="T4" fmla="*/ 15 w 137"/>
                      <a:gd name="T5" fmla="*/ 56 h 57"/>
                      <a:gd name="T6" fmla="*/ 23 w 137"/>
                      <a:gd name="T7" fmla="*/ 56 h 57"/>
                      <a:gd name="T8" fmla="*/ 30 w 137"/>
                      <a:gd name="T9" fmla="*/ 56 h 57"/>
                      <a:gd name="T10" fmla="*/ 30 w 137"/>
                      <a:gd name="T11" fmla="*/ 49 h 57"/>
                      <a:gd name="T12" fmla="*/ 38 w 137"/>
                      <a:gd name="T13" fmla="*/ 49 h 57"/>
                      <a:gd name="T14" fmla="*/ 38 w 137"/>
                      <a:gd name="T15" fmla="*/ 42 h 57"/>
                      <a:gd name="T16" fmla="*/ 45 w 137"/>
                      <a:gd name="T17" fmla="*/ 42 h 57"/>
                      <a:gd name="T18" fmla="*/ 53 w 137"/>
                      <a:gd name="T19" fmla="*/ 42 h 57"/>
                      <a:gd name="T20" fmla="*/ 60 w 137"/>
                      <a:gd name="T21" fmla="*/ 42 h 57"/>
                      <a:gd name="T22" fmla="*/ 68 w 137"/>
                      <a:gd name="T23" fmla="*/ 35 h 57"/>
                      <a:gd name="T24" fmla="*/ 68 w 137"/>
                      <a:gd name="T25" fmla="*/ 28 h 57"/>
                      <a:gd name="T26" fmla="*/ 76 w 137"/>
                      <a:gd name="T27" fmla="*/ 28 h 57"/>
                      <a:gd name="T28" fmla="*/ 83 w 137"/>
                      <a:gd name="T29" fmla="*/ 28 h 57"/>
                      <a:gd name="T30" fmla="*/ 91 w 137"/>
                      <a:gd name="T31" fmla="*/ 28 h 57"/>
                      <a:gd name="T32" fmla="*/ 91 w 137"/>
                      <a:gd name="T33" fmla="*/ 21 h 57"/>
                      <a:gd name="T34" fmla="*/ 98 w 137"/>
                      <a:gd name="T35" fmla="*/ 21 h 57"/>
                      <a:gd name="T36" fmla="*/ 98 w 137"/>
                      <a:gd name="T37" fmla="*/ 14 h 57"/>
                      <a:gd name="T38" fmla="*/ 106 w 137"/>
                      <a:gd name="T39" fmla="*/ 14 h 57"/>
                      <a:gd name="T40" fmla="*/ 113 w 137"/>
                      <a:gd name="T41" fmla="*/ 14 h 57"/>
                      <a:gd name="T42" fmla="*/ 121 w 137"/>
                      <a:gd name="T43" fmla="*/ 14 h 57"/>
                      <a:gd name="T44" fmla="*/ 128 w 137"/>
                      <a:gd name="T45" fmla="*/ 14 h 57"/>
                      <a:gd name="T46" fmla="*/ 128 w 137"/>
                      <a:gd name="T47" fmla="*/ 7 h 57"/>
                      <a:gd name="T48" fmla="*/ 136 w 137"/>
                      <a:gd name="T49" fmla="*/ 7 h 57"/>
                      <a:gd name="T50" fmla="*/ 136 w 137"/>
                      <a:gd name="T51" fmla="*/ 0 h 57"/>
                      <a:gd name="T52" fmla="*/ 128 w 137"/>
                      <a:gd name="T53" fmla="*/ 0 h 57"/>
                      <a:gd name="T54" fmla="*/ 121 w 137"/>
                      <a:gd name="T55" fmla="*/ 7 h 57"/>
                      <a:gd name="T56" fmla="*/ 113 w 137"/>
                      <a:gd name="T57" fmla="*/ 7 h 57"/>
                      <a:gd name="T58" fmla="*/ 106 w 137"/>
                      <a:gd name="T59" fmla="*/ 7 h 57"/>
                      <a:gd name="T60" fmla="*/ 98 w 137"/>
                      <a:gd name="T61" fmla="*/ 7 h 57"/>
                      <a:gd name="T62" fmla="*/ 98 w 137"/>
                      <a:gd name="T63" fmla="*/ 14 h 57"/>
                      <a:gd name="T64" fmla="*/ 91 w 137"/>
                      <a:gd name="T65" fmla="*/ 14 h 57"/>
                      <a:gd name="T66" fmla="*/ 83 w 137"/>
                      <a:gd name="T67" fmla="*/ 21 h 57"/>
                      <a:gd name="T68" fmla="*/ 76 w 137"/>
                      <a:gd name="T69" fmla="*/ 21 h 57"/>
                      <a:gd name="T70" fmla="*/ 68 w 137"/>
                      <a:gd name="T71" fmla="*/ 21 h 57"/>
                      <a:gd name="T72" fmla="*/ 60 w 137"/>
                      <a:gd name="T73" fmla="*/ 28 h 57"/>
                      <a:gd name="T74" fmla="*/ 60 w 137"/>
                      <a:gd name="T75" fmla="*/ 35 h 57"/>
                      <a:gd name="T76" fmla="*/ 53 w 137"/>
                      <a:gd name="T77" fmla="*/ 35 h 57"/>
                      <a:gd name="T78" fmla="*/ 45 w 137"/>
                      <a:gd name="T79" fmla="*/ 35 h 57"/>
                      <a:gd name="T80" fmla="*/ 38 w 137"/>
                      <a:gd name="T81" fmla="*/ 35 h 57"/>
                      <a:gd name="T82" fmla="*/ 30 w 137"/>
                      <a:gd name="T83" fmla="*/ 35 h 57"/>
                      <a:gd name="T84" fmla="*/ 30 w 137"/>
                      <a:gd name="T85" fmla="*/ 42 h 57"/>
                      <a:gd name="T86" fmla="*/ 23 w 137"/>
                      <a:gd name="T87" fmla="*/ 42 h 57"/>
                      <a:gd name="T88" fmla="*/ 23 w 137"/>
                      <a:gd name="T89" fmla="*/ 49 h 57"/>
                      <a:gd name="T90" fmla="*/ 15 w 137"/>
                      <a:gd name="T91" fmla="*/ 49 h 57"/>
                      <a:gd name="T92" fmla="*/ 8 w 137"/>
                      <a:gd name="T93" fmla="*/ 49 h 57"/>
                      <a:gd name="T94" fmla="*/ 0 w 137"/>
                      <a:gd name="T95" fmla="*/ 42 h 57"/>
                      <a:gd name="T96" fmla="*/ 0 w 137"/>
                      <a:gd name="T97" fmla="*/ 4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7" h="57">
                        <a:moveTo>
                          <a:pt x="0" y="49"/>
                        </a:moveTo>
                        <a:lnTo>
                          <a:pt x="8" y="56"/>
                        </a:lnTo>
                        <a:lnTo>
                          <a:pt x="15" y="56"/>
                        </a:lnTo>
                        <a:lnTo>
                          <a:pt x="23" y="56"/>
                        </a:lnTo>
                        <a:lnTo>
                          <a:pt x="30" y="56"/>
                        </a:lnTo>
                        <a:lnTo>
                          <a:pt x="30" y="49"/>
                        </a:lnTo>
                        <a:lnTo>
                          <a:pt x="38" y="49"/>
                        </a:lnTo>
                        <a:lnTo>
                          <a:pt x="38" y="42"/>
                        </a:lnTo>
                        <a:lnTo>
                          <a:pt x="45" y="42"/>
                        </a:lnTo>
                        <a:lnTo>
                          <a:pt x="53" y="42"/>
                        </a:lnTo>
                        <a:lnTo>
                          <a:pt x="60" y="42"/>
                        </a:lnTo>
                        <a:lnTo>
                          <a:pt x="68" y="35"/>
                        </a:lnTo>
                        <a:lnTo>
                          <a:pt x="68" y="28"/>
                        </a:lnTo>
                        <a:lnTo>
                          <a:pt x="76" y="28"/>
                        </a:lnTo>
                        <a:lnTo>
                          <a:pt x="83" y="28"/>
                        </a:lnTo>
                        <a:lnTo>
                          <a:pt x="91" y="28"/>
                        </a:lnTo>
                        <a:lnTo>
                          <a:pt x="91" y="21"/>
                        </a:lnTo>
                        <a:lnTo>
                          <a:pt x="98" y="21"/>
                        </a:lnTo>
                        <a:lnTo>
                          <a:pt x="98" y="14"/>
                        </a:lnTo>
                        <a:lnTo>
                          <a:pt x="106" y="14"/>
                        </a:lnTo>
                        <a:lnTo>
                          <a:pt x="113" y="14"/>
                        </a:lnTo>
                        <a:lnTo>
                          <a:pt x="121" y="14"/>
                        </a:lnTo>
                        <a:lnTo>
                          <a:pt x="128" y="14"/>
                        </a:lnTo>
                        <a:lnTo>
                          <a:pt x="128" y="7"/>
                        </a:lnTo>
                        <a:lnTo>
                          <a:pt x="136" y="7"/>
                        </a:lnTo>
                        <a:lnTo>
                          <a:pt x="136" y="0"/>
                        </a:lnTo>
                        <a:lnTo>
                          <a:pt x="128" y="0"/>
                        </a:lnTo>
                        <a:lnTo>
                          <a:pt x="121" y="7"/>
                        </a:lnTo>
                        <a:lnTo>
                          <a:pt x="113" y="7"/>
                        </a:lnTo>
                        <a:lnTo>
                          <a:pt x="106" y="7"/>
                        </a:lnTo>
                        <a:lnTo>
                          <a:pt x="98" y="7"/>
                        </a:lnTo>
                        <a:lnTo>
                          <a:pt x="98" y="14"/>
                        </a:lnTo>
                        <a:lnTo>
                          <a:pt x="91" y="14"/>
                        </a:lnTo>
                        <a:lnTo>
                          <a:pt x="83" y="21"/>
                        </a:lnTo>
                        <a:lnTo>
                          <a:pt x="76" y="21"/>
                        </a:lnTo>
                        <a:lnTo>
                          <a:pt x="68" y="21"/>
                        </a:lnTo>
                        <a:lnTo>
                          <a:pt x="60" y="28"/>
                        </a:lnTo>
                        <a:lnTo>
                          <a:pt x="60" y="35"/>
                        </a:lnTo>
                        <a:lnTo>
                          <a:pt x="53" y="35"/>
                        </a:lnTo>
                        <a:lnTo>
                          <a:pt x="45" y="35"/>
                        </a:lnTo>
                        <a:lnTo>
                          <a:pt x="38" y="35"/>
                        </a:lnTo>
                        <a:lnTo>
                          <a:pt x="30" y="35"/>
                        </a:lnTo>
                        <a:lnTo>
                          <a:pt x="30" y="42"/>
                        </a:lnTo>
                        <a:lnTo>
                          <a:pt x="23" y="42"/>
                        </a:lnTo>
                        <a:lnTo>
                          <a:pt x="23" y="49"/>
                        </a:lnTo>
                        <a:lnTo>
                          <a:pt x="15" y="49"/>
                        </a:lnTo>
                        <a:lnTo>
                          <a:pt x="8" y="49"/>
                        </a:lnTo>
                        <a:lnTo>
                          <a:pt x="0" y="42"/>
                        </a:lnTo>
                        <a:lnTo>
                          <a:pt x="0" y="49"/>
                        </a:lnTo>
                      </a:path>
                    </a:pathLst>
                  </a:custGeom>
                  <a:solidFill>
                    <a:srgbClr val="7F5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59" name="Freeform 983">
                    <a:extLst>
                      <a:ext uri="{FF2B5EF4-FFF2-40B4-BE49-F238E27FC236}">
                        <a16:creationId xmlns:a16="http://schemas.microsoft.com/office/drawing/2014/main" id="{AB67AAE2-6F66-5BC1-FB67-77062B7D6CC0}"/>
                      </a:ext>
                    </a:extLst>
                  </p:cNvPr>
                  <p:cNvSpPr>
                    <a:spLocks/>
                  </p:cNvSpPr>
                  <p:nvPr/>
                </p:nvSpPr>
                <p:spPr bwMode="auto">
                  <a:xfrm>
                    <a:off x="4887" y="2803"/>
                    <a:ext cx="145" cy="65"/>
                  </a:xfrm>
                  <a:custGeom>
                    <a:avLst/>
                    <a:gdLst>
                      <a:gd name="T0" fmla="*/ 0 w 145"/>
                      <a:gd name="T1" fmla="*/ 56 h 65"/>
                      <a:gd name="T2" fmla="*/ 8 w 145"/>
                      <a:gd name="T3" fmla="*/ 64 h 65"/>
                      <a:gd name="T4" fmla="*/ 16 w 145"/>
                      <a:gd name="T5" fmla="*/ 64 h 65"/>
                      <a:gd name="T6" fmla="*/ 24 w 145"/>
                      <a:gd name="T7" fmla="*/ 64 h 65"/>
                      <a:gd name="T8" fmla="*/ 32 w 145"/>
                      <a:gd name="T9" fmla="*/ 64 h 65"/>
                      <a:gd name="T10" fmla="*/ 32 w 145"/>
                      <a:gd name="T11" fmla="*/ 56 h 65"/>
                      <a:gd name="T12" fmla="*/ 40 w 145"/>
                      <a:gd name="T13" fmla="*/ 56 h 65"/>
                      <a:gd name="T14" fmla="*/ 40 w 145"/>
                      <a:gd name="T15" fmla="*/ 48 h 65"/>
                      <a:gd name="T16" fmla="*/ 48 w 145"/>
                      <a:gd name="T17" fmla="*/ 48 h 65"/>
                      <a:gd name="T18" fmla="*/ 56 w 145"/>
                      <a:gd name="T19" fmla="*/ 48 h 65"/>
                      <a:gd name="T20" fmla="*/ 64 w 145"/>
                      <a:gd name="T21" fmla="*/ 48 h 65"/>
                      <a:gd name="T22" fmla="*/ 72 w 145"/>
                      <a:gd name="T23" fmla="*/ 40 h 65"/>
                      <a:gd name="T24" fmla="*/ 72 w 145"/>
                      <a:gd name="T25" fmla="*/ 32 h 65"/>
                      <a:gd name="T26" fmla="*/ 80 w 145"/>
                      <a:gd name="T27" fmla="*/ 32 h 65"/>
                      <a:gd name="T28" fmla="*/ 88 w 145"/>
                      <a:gd name="T29" fmla="*/ 32 h 65"/>
                      <a:gd name="T30" fmla="*/ 96 w 145"/>
                      <a:gd name="T31" fmla="*/ 24 h 65"/>
                      <a:gd name="T32" fmla="*/ 104 w 145"/>
                      <a:gd name="T33" fmla="*/ 24 h 65"/>
                      <a:gd name="T34" fmla="*/ 104 w 145"/>
                      <a:gd name="T35" fmla="*/ 16 h 65"/>
                      <a:gd name="T36" fmla="*/ 112 w 145"/>
                      <a:gd name="T37" fmla="*/ 16 h 65"/>
                      <a:gd name="T38" fmla="*/ 120 w 145"/>
                      <a:gd name="T39" fmla="*/ 16 h 65"/>
                      <a:gd name="T40" fmla="*/ 128 w 145"/>
                      <a:gd name="T41" fmla="*/ 16 h 65"/>
                      <a:gd name="T42" fmla="*/ 136 w 145"/>
                      <a:gd name="T43" fmla="*/ 8 h 65"/>
                      <a:gd name="T44" fmla="*/ 144 w 145"/>
                      <a:gd name="T45" fmla="*/ 0 h 65"/>
                      <a:gd name="T46" fmla="*/ 136 w 145"/>
                      <a:gd name="T47" fmla="*/ 0 h 65"/>
                      <a:gd name="T48" fmla="*/ 128 w 145"/>
                      <a:gd name="T49" fmla="*/ 0 h 65"/>
                      <a:gd name="T50" fmla="*/ 120 w 145"/>
                      <a:gd name="T51" fmla="*/ 8 h 65"/>
                      <a:gd name="T52" fmla="*/ 112 w 145"/>
                      <a:gd name="T53" fmla="*/ 8 h 65"/>
                      <a:gd name="T54" fmla="*/ 104 w 145"/>
                      <a:gd name="T55" fmla="*/ 8 h 65"/>
                      <a:gd name="T56" fmla="*/ 104 w 145"/>
                      <a:gd name="T57" fmla="*/ 16 h 65"/>
                      <a:gd name="T58" fmla="*/ 96 w 145"/>
                      <a:gd name="T59" fmla="*/ 16 h 65"/>
                      <a:gd name="T60" fmla="*/ 88 w 145"/>
                      <a:gd name="T61" fmla="*/ 16 h 65"/>
                      <a:gd name="T62" fmla="*/ 80 w 145"/>
                      <a:gd name="T63" fmla="*/ 24 h 65"/>
                      <a:gd name="T64" fmla="*/ 72 w 145"/>
                      <a:gd name="T65" fmla="*/ 24 h 65"/>
                      <a:gd name="T66" fmla="*/ 64 w 145"/>
                      <a:gd name="T67" fmla="*/ 32 h 65"/>
                      <a:gd name="T68" fmla="*/ 64 w 145"/>
                      <a:gd name="T69" fmla="*/ 40 h 65"/>
                      <a:gd name="T70" fmla="*/ 56 w 145"/>
                      <a:gd name="T71" fmla="*/ 40 h 65"/>
                      <a:gd name="T72" fmla="*/ 48 w 145"/>
                      <a:gd name="T73" fmla="*/ 40 h 65"/>
                      <a:gd name="T74" fmla="*/ 40 w 145"/>
                      <a:gd name="T75" fmla="*/ 40 h 65"/>
                      <a:gd name="T76" fmla="*/ 32 w 145"/>
                      <a:gd name="T77" fmla="*/ 40 h 65"/>
                      <a:gd name="T78" fmla="*/ 32 w 145"/>
                      <a:gd name="T79" fmla="*/ 48 h 65"/>
                      <a:gd name="T80" fmla="*/ 24 w 145"/>
                      <a:gd name="T81" fmla="*/ 48 h 65"/>
                      <a:gd name="T82" fmla="*/ 16 w 145"/>
                      <a:gd name="T83" fmla="*/ 56 h 65"/>
                      <a:gd name="T84" fmla="*/ 8 w 145"/>
                      <a:gd name="T85" fmla="*/ 56 h 65"/>
                      <a:gd name="T86" fmla="*/ 0 w 145"/>
                      <a:gd name="T87" fmla="*/ 48 h 65"/>
                      <a:gd name="T88" fmla="*/ 0 w 145"/>
                      <a:gd name="T8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5" h="65">
                        <a:moveTo>
                          <a:pt x="0" y="56"/>
                        </a:moveTo>
                        <a:lnTo>
                          <a:pt x="8" y="64"/>
                        </a:lnTo>
                        <a:lnTo>
                          <a:pt x="16" y="64"/>
                        </a:lnTo>
                        <a:lnTo>
                          <a:pt x="24" y="64"/>
                        </a:lnTo>
                        <a:lnTo>
                          <a:pt x="32" y="64"/>
                        </a:lnTo>
                        <a:lnTo>
                          <a:pt x="32" y="56"/>
                        </a:lnTo>
                        <a:lnTo>
                          <a:pt x="40" y="56"/>
                        </a:lnTo>
                        <a:lnTo>
                          <a:pt x="40" y="48"/>
                        </a:lnTo>
                        <a:lnTo>
                          <a:pt x="48" y="48"/>
                        </a:lnTo>
                        <a:lnTo>
                          <a:pt x="56" y="48"/>
                        </a:lnTo>
                        <a:lnTo>
                          <a:pt x="64" y="48"/>
                        </a:lnTo>
                        <a:lnTo>
                          <a:pt x="72" y="40"/>
                        </a:lnTo>
                        <a:lnTo>
                          <a:pt x="72" y="32"/>
                        </a:lnTo>
                        <a:lnTo>
                          <a:pt x="80" y="32"/>
                        </a:lnTo>
                        <a:lnTo>
                          <a:pt x="88" y="32"/>
                        </a:lnTo>
                        <a:lnTo>
                          <a:pt x="96" y="24"/>
                        </a:lnTo>
                        <a:lnTo>
                          <a:pt x="104" y="24"/>
                        </a:lnTo>
                        <a:lnTo>
                          <a:pt x="104" y="16"/>
                        </a:lnTo>
                        <a:lnTo>
                          <a:pt x="112" y="16"/>
                        </a:lnTo>
                        <a:lnTo>
                          <a:pt x="120" y="16"/>
                        </a:lnTo>
                        <a:lnTo>
                          <a:pt x="128" y="16"/>
                        </a:lnTo>
                        <a:lnTo>
                          <a:pt x="136" y="8"/>
                        </a:lnTo>
                        <a:lnTo>
                          <a:pt x="144" y="0"/>
                        </a:lnTo>
                        <a:lnTo>
                          <a:pt x="136" y="0"/>
                        </a:lnTo>
                        <a:lnTo>
                          <a:pt x="128" y="0"/>
                        </a:lnTo>
                        <a:lnTo>
                          <a:pt x="120" y="8"/>
                        </a:lnTo>
                        <a:lnTo>
                          <a:pt x="112" y="8"/>
                        </a:lnTo>
                        <a:lnTo>
                          <a:pt x="104" y="8"/>
                        </a:lnTo>
                        <a:lnTo>
                          <a:pt x="104" y="16"/>
                        </a:lnTo>
                        <a:lnTo>
                          <a:pt x="96" y="16"/>
                        </a:lnTo>
                        <a:lnTo>
                          <a:pt x="88" y="16"/>
                        </a:lnTo>
                        <a:lnTo>
                          <a:pt x="80" y="24"/>
                        </a:lnTo>
                        <a:lnTo>
                          <a:pt x="72" y="24"/>
                        </a:lnTo>
                        <a:lnTo>
                          <a:pt x="64" y="32"/>
                        </a:lnTo>
                        <a:lnTo>
                          <a:pt x="64" y="40"/>
                        </a:lnTo>
                        <a:lnTo>
                          <a:pt x="56" y="40"/>
                        </a:lnTo>
                        <a:lnTo>
                          <a:pt x="48" y="40"/>
                        </a:lnTo>
                        <a:lnTo>
                          <a:pt x="40" y="40"/>
                        </a:lnTo>
                        <a:lnTo>
                          <a:pt x="32" y="40"/>
                        </a:lnTo>
                        <a:lnTo>
                          <a:pt x="32" y="48"/>
                        </a:lnTo>
                        <a:lnTo>
                          <a:pt x="24" y="48"/>
                        </a:lnTo>
                        <a:lnTo>
                          <a:pt x="16" y="56"/>
                        </a:lnTo>
                        <a:lnTo>
                          <a:pt x="8" y="56"/>
                        </a:lnTo>
                        <a:lnTo>
                          <a:pt x="0" y="48"/>
                        </a:lnTo>
                        <a:lnTo>
                          <a:pt x="0" y="56"/>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60" name="Freeform 984">
                    <a:extLst>
                      <a:ext uri="{FF2B5EF4-FFF2-40B4-BE49-F238E27FC236}">
                        <a16:creationId xmlns:a16="http://schemas.microsoft.com/office/drawing/2014/main" id="{521AFFE4-E86C-E8B0-433C-3BE5B5324851}"/>
                      </a:ext>
                    </a:extLst>
                  </p:cNvPr>
                  <p:cNvSpPr>
                    <a:spLocks/>
                  </p:cNvSpPr>
                  <p:nvPr/>
                </p:nvSpPr>
                <p:spPr bwMode="auto">
                  <a:xfrm>
                    <a:off x="4963" y="2759"/>
                    <a:ext cx="25" cy="41"/>
                  </a:xfrm>
                  <a:custGeom>
                    <a:avLst/>
                    <a:gdLst>
                      <a:gd name="T0" fmla="*/ 0 w 25"/>
                      <a:gd name="T1" fmla="*/ 0 h 41"/>
                      <a:gd name="T2" fmla="*/ 24 w 25"/>
                      <a:gd name="T3" fmla="*/ 27 h 41"/>
                      <a:gd name="T4" fmla="*/ 18 w 25"/>
                      <a:gd name="T5" fmla="*/ 40 h 41"/>
                      <a:gd name="T6" fmla="*/ 0 w 25"/>
                      <a:gd name="T7" fmla="*/ 0 h 41"/>
                    </a:gdLst>
                    <a:ahLst/>
                    <a:cxnLst>
                      <a:cxn ang="0">
                        <a:pos x="T0" y="T1"/>
                      </a:cxn>
                      <a:cxn ang="0">
                        <a:pos x="T2" y="T3"/>
                      </a:cxn>
                      <a:cxn ang="0">
                        <a:pos x="T4" y="T5"/>
                      </a:cxn>
                      <a:cxn ang="0">
                        <a:pos x="T6" y="T7"/>
                      </a:cxn>
                    </a:cxnLst>
                    <a:rect l="0" t="0" r="r" b="b"/>
                    <a:pathLst>
                      <a:path w="25" h="41">
                        <a:moveTo>
                          <a:pt x="0" y="0"/>
                        </a:moveTo>
                        <a:lnTo>
                          <a:pt x="24" y="27"/>
                        </a:lnTo>
                        <a:lnTo>
                          <a:pt x="18" y="40"/>
                        </a:lnTo>
                        <a:lnTo>
                          <a:pt x="0" y="0"/>
                        </a:lnTo>
                      </a:path>
                    </a:pathLst>
                  </a:custGeom>
                  <a:solidFill>
                    <a:srgbClr val="3F1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61" name="Freeform 985">
                    <a:extLst>
                      <a:ext uri="{FF2B5EF4-FFF2-40B4-BE49-F238E27FC236}">
                        <a16:creationId xmlns:a16="http://schemas.microsoft.com/office/drawing/2014/main" id="{37C5356B-5392-CE66-C200-80B52A7FCE38}"/>
                      </a:ext>
                    </a:extLst>
                  </p:cNvPr>
                  <p:cNvSpPr>
                    <a:spLocks/>
                  </p:cNvSpPr>
                  <p:nvPr/>
                </p:nvSpPr>
                <p:spPr bwMode="auto">
                  <a:xfrm>
                    <a:off x="4963" y="2759"/>
                    <a:ext cx="25" cy="41"/>
                  </a:xfrm>
                  <a:custGeom>
                    <a:avLst/>
                    <a:gdLst>
                      <a:gd name="T0" fmla="*/ 0 w 25"/>
                      <a:gd name="T1" fmla="*/ 0 h 41"/>
                      <a:gd name="T2" fmla="*/ 24 w 25"/>
                      <a:gd name="T3" fmla="*/ 27 h 41"/>
                      <a:gd name="T4" fmla="*/ 18 w 25"/>
                      <a:gd name="T5" fmla="*/ 40 h 41"/>
                      <a:gd name="T6" fmla="*/ 0 w 25"/>
                      <a:gd name="T7" fmla="*/ 0 h 41"/>
                    </a:gdLst>
                    <a:ahLst/>
                    <a:cxnLst>
                      <a:cxn ang="0">
                        <a:pos x="T0" y="T1"/>
                      </a:cxn>
                      <a:cxn ang="0">
                        <a:pos x="T2" y="T3"/>
                      </a:cxn>
                      <a:cxn ang="0">
                        <a:pos x="T4" y="T5"/>
                      </a:cxn>
                      <a:cxn ang="0">
                        <a:pos x="T6" y="T7"/>
                      </a:cxn>
                    </a:cxnLst>
                    <a:rect l="0" t="0" r="r" b="b"/>
                    <a:pathLst>
                      <a:path w="25" h="41">
                        <a:moveTo>
                          <a:pt x="0" y="0"/>
                        </a:moveTo>
                        <a:lnTo>
                          <a:pt x="24" y="27"/>
                        </a:lnTo>
                        <a:lnTo>
                          <a:pt x="18" y="40"/>
                        </a:lnTo>
                        <a:lnTo>
                          <a:pt x="0" y="0"/>
                        </a:lnTo>
                      </a:path>
                    </a:pathLst>
                  </a:custGeom>
                  <a:solidFill>
                    <a:srgbClr val="3F1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62" name="Freeform 986">
                    <a:extLst>
                      <a:ext uri="{FF2B5EF4-FFF2-40B4-BE49-F238E27FC236}">
                        <a16:creationId xmlns:a16="http://schemas.microsoft.com/office/drawing/2014/main" id="{F02A995E-713C-88C3-D5A3-35F8D30AA52D}"/>
                      </a:ext>
                    </a:extLst>
                  </p:cNvPr>
                  <p:cNvSpPr>
                    <a:spLocks/>
                  </p:cNvSpPr>
                  <p:nvPr/>
                </p:nvSpPr>
                <p:spPr bwMode="auto">
                  <a:xfrm>
                    <a:off x="4959" y="2755"/>
                    <a:ext cx="33" cy="49"/>
                  </a:xfrm>
                  <a:custGeom>
                    <a:avLst/>
                    <a:gdLst>
                      <a:gd name="T0" fmla="*/ 0 w 33"/>
                      <a:gd name="T1" fmla="*/ 0 h 49"/>
                      <a:gd name="T2" fmla="*/ 32 w 33"/>
                      <a:gd name="T3" fmla="*/ 32 h 49"/>
                      <a:gd name="T4" fmla="*/ 24 w 33"/>
                      <a:gd name="T5" fmla="*/ 48 h 49"/>
                      <a:gd name="T6" fmla="*/ 0 w 33"/>
                      <a:gd name="T7" fmla="*/ 0 h 49"/>
                    </a:gdLst>
                    <a:ahLst/>
                    <a:cxnLst>
                      <a:cxn ang="0">
                        <a:pos x="T0" y="T1"/>
                      </a:cxn>
                      <a:cxn ang="0">
                        <a:pos x="T2" y="T3"/>
                      </a:cxn>
                      <a:cxn ang="0">
                        <a:pos x="T4" y="T5"/>
                      </a:cxn>
                      <a:cxn ang="0">
                        <a:pos x="T6" y="T7"/>
                      </a:cxn>
                    </a:cxnLst>
                    <a:rect l="0" t="0" r="r" b="b"/>
                    <a:pathLst>
                      <a:path w="33" h="49">
                        <a:moveTo>
                          <a:pt x="0" y="0"/>
                        </a:moveTo>
                        <a:lnTo>
                          <a:pt x="32" y="32"/>
                        </a:lnTo>
                        <a:lnTo>
                          <a:pt x="24" y="48"/>
                        </a:lnTo>
                        <a:lnTo>
                          <a:pt x="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63" name="Freeform 987">
                    <a:extLst>
                      <a:ext uri="{FF2B5EF4-FFF2-40B4-BE49-F238E27FC236}">
                        <a16:creationId xmlns:a16="http://schemas.microsoft.com/office/drawing/2014/main" id="{509BF61D-738C-9B25-9CFE-EBE5D4AAA1D6}"/>
                      </a:ext>
                    </a:extLst>
                  </p:cNvPr>
                  <p:cNvSpPr>
                    <a:spLocks/>
                  </p:cNvSpPr>
                  <p:nvPr/>
                </p:nvSpPr>
                <p:spPr bwMode="auto">
                  <a:xfrm>
                    <a:off x="4895" y="2811"/>
                    <a:ext cx="33" cy="41"/>
                  </a:xfrm>
                  <a:custGeom>
                    <a:avLst/>
                    <a:gdLst>
                      <a:gd name="T0" fmla="*/ 0 w 33"/>
                      <a:gd name="T1" fmla="*/ 0 h 41"/>
                      <a:gd name="T2" fmla="*/ 8 w 33"/>
                      <a:gd name="T3" fmla="*/ 0 h 41"/>
                      <a:gd name="T4" fmla="*/ 8 w 33"/>
                      <a:gd name="T5" fmla="*/ 8 h 41"/>
                      <a:gd name="T6" fmla="*/ 16 w 33"/>
                      <a:gd name="T7" fmla="*/ 16 h 41"/>
                      <a:gd name="T8" fmla="*/ 24 w 33"/>
                      <a:gd name="T9" fmla="*/ 24 h 41"/>
                      <a:gd name="T10" fmla="*/ 32 w 33"/>
                      <a:gd name="T11" fmla="*/ 32 h 41"/>
                      <a:gd name="T12" fmla="*/ 32 w 33"/>
                      <a:gd name="T13" fmla="*/ 40 h 41"/>
                    </a:gdLst>
                    <a:ahLst/>
                    <a:cxnLst>
                      <a:cxn ang="0">
                        <a:pos x="T0" y="T1"/>
                      </a:cxn>
                      <a:cxn ang="0">
                        <a:pos x="T2" y="T3"/>
                      </a:cxn>
                      <a:cxn ang="0">
                        <a:pos x="T4" y="T5"/>
                      </a:cxn>
                      <a:cxn ang="0">
                        <a:pos x="T6" y="T7"/>
                      </a:cxn>
                      <a:cxn ang="0">
                        <a:pos x="T8" y="T9"/>
                      </a:cxn>
                      <a:cxn ang="0">
                        <a:pos x="T10" y="T11"/>
                      </a:cxn>
                      <a:cxn ang="0">
                        <a:pos x="T12" y="T13"/>
                      </a:cxn>
                    </a:cxnLst>
                    <a:rect l="0" t="0" r="r" b="b"/>
                    <a:pathLst>
                      <a:path w="33" h="41">
                        <a:moveTo>
                          <a:pt x="0" y="0"/>
                        </a:moveTo>
                        <a:lnTo>
                          <a:pt x="8" y="0"/>
                        </a:lnTo>
                        <a:lnTo>
                          <a:pt x="8" y="8"/>
                        </a:lnTo>
                        <a:lnTo>
                          <a:pt x="16" y="16"/>
                        </a:lnTo>
                        <a:lnTo>
                          <a:pt x="24" y="24"/>
                        </a:lnTo>
                        <a:lnTo>
                          <a:pt x="32" y="32"/>
                        </a:lnTo>
                        <a:lnTo>
                          <a:pt x="32" y="4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64" name="Freeform 988">
                    <a:extLst>
                      <a:ext uri="{FF2B5EF4-FFF2-40B4-BE49-F238E27FC236}">
                        <a16:creationId xmlns:a16="http://schemas.microsoft.com/office/drawing/2014/main" id="{62BB6398-795D-5966-9D58-266263057571}"/>
                      </a:ext>
                    </a:extLst>
                  </p:cNvPr>
                  <p:cNvSpPr>
                    <a:spLocks/>
                  </p:cNvSpPr>
                  <p:nvPr/>
                </p:nvSpPr>
                <p:spPr bwMode="auto">
                  <a:xfrm>
                    <a:off x="4935" y="2795"/>
                    <a:ext cx="25" cy="41"/>
                  </a:xfrm>
                  <a:custGeom>
                    <a:avLst/>
                    <a:gdLst>
                      <a:gd name="T0" fmla="*/ 0 w 25"/>
                      <a:gd name="T1" fmla="*/ 0 h 41"/>
                      <a:gd name="T2" fmla="*/ 16 w 25"/>
                      <a:gd name="T3" fmla="*/ 24 h 41"/>
                      <a:gd name="T4" fmla="*/ 24 w 25"/>
                      <a:gd name="T5" fmla="*/ 32 h 41"/>
                      <a:gd name="T6" fmla="*/ 24 w 25"/>
                      <a:gd name="T7" fmla="*/ 40 h 41"/>
                    </a:gdLst>
                    <a:ahLst/>
                    <a:cxnLst>
                      <a:cxn ang="0">
                        <a:pos x="T0" y="T1"/>
                      </a:cxn>
                      <a:cxn ang="0">
                        <a:pos x="T2" y="T3"/>
                      </a:cxn>
                      <a:cxn ang="0">
                        <a:pos x="T4" y="T5"/>
                      </a:cxn>
                      <a:cxn ang="0">
                        <a:pos x="T6" y="T7"/>
                      </a:cxn>
                    </a:cxnLst>
                    <a:rect l="0" t="0" r="r" b="b"/>
                    <a:pathLst>
                      <a:path w="25" h="41">
                        <a:moveTo>
                          <a:pt x="0" y="0"/>
                        </a:moveTo>
                        <a:lnTo>
                          <a:pt x="16" y="24"/>
                        </a:lnTo>
                        <a:lnTo>
                          <a:pt x="24" y="32"/>
                        </a:lnTo>
                        <a:lnTo>
                          <a:pt x="24" y="4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6765" name="Group 989">
                  <a:extLst>
                    <a:ext uri="{FF2B5EF4-FFF2-40B4-BE49-F238E27FC236}">
                      <a16:creationId xmlns:a16="http://schemas.microsoft.com/office/drawing/2014/main" id="{D650282C-E1AF-19F2-4432-DD778AE2A29C}"/>
                    </a:ext>
                  </a:extLst>
                </p:cNvPr>
                <p:cNvGrpSpPr>
                  <a:grpSpLocks/>
                </p:cNvGrpSpPr>
                <p:nvPr/>
              </p:nvGrpSpPr>
              <p:grpSpPr bwMode="auto">
                <a:xfrm>
                  <a:off x="4535" y="2579"/>
                  <a:ext cx="225" cy="225"/>
                  <a:chOff x="4535" y="2579"/>
                  <a:chExt cx="225" cy="225"/>
                </a:xfrm>
              </p:grpSpPr>
              <p:sp>
                <p:nvSpPr>
                  <p:cNvPr id="76766" name="Freeform 990">
                    <a:extLst>
                      <a:ext uri="{FF2B5EF4-FFF2-40B4-BE49-F238E27FC236}">
                        <a16:creationId xmlns:a16="http://schemas.microsoft.com/office/drawing/2014/main" id="{61B79A93-5C70-200E-39F9-8A4953BAE599}"/>
                      </a:ext>
                    </a:extLst>
                  </p:cNvPr>
                  <p:cNvSpPr>
                    <a:spLocks/>
                  </p:cNvSpPr>
                  <p:nvPr/>
                </p:nvSpPr>
                <p:spPr bwMode="auto">
                  <a:xfrm>
                    <a:off x="4683" y="2655"/>
                    <a:ext cx="73" cy="129"/>
                  </a:xfrm>
                  <a:custGeom>
                    <a:avLst/>
                    <a:gdLst>
                      <a:gd name="T0" fmla="*/ 50 w 73"/>
                      <a:gd name="T1" fmla="*/ 0 h 129"/>
                      <a:gd name="T2" fmla="*/ 72 w 73"/>
                      <a:gd name="T3" fmla="*/ 8 h 129"/>
                      <a:gd name="T4" fmla="*/ 72 w 73"/>
                      <a:gd name="T5" fmla="*/ 30 h 129"/>
                      <a:gd name="T6" fmla="*/ 65 w 73"/>
                      <a:gd name="T7" fmla="*/ 45 h 129"/>
                      <a:gd name="T8" fmla="*/ 65 w 73"/>
                      <a:gd name="T9" fmla="*/ 60 h 129"/>
                      <a:gd name="T10" fmla="*/ 65 w 73"/>
                      <a:gd name="T11" fmla="*/ 75 h 129"/>
                      <a:gd name="T12" fmla="*/ 58 w 73"/>
                      <a:gd name="T13" fmla="*/ 90 h 129"/>
                      <a:gd name="T14" fmla="*/ 43 w 73"/>
                      <a:gd name="T15" fmla="*/ 105 h 129"/>
                      <a:gd name="T16" fmla="*/ 43 w 73"/>
                      <a:gd name="T17" fmla="*/ 113 h 129"/>
                      <a:gd name="T18" fmla="*/ 36 w 73"/>
                      <a:gd name="T19" fmla="*/ 120 h 129"/>
                      <a:gd name="T20" fmla="*/ 29 w 73"/>
                      <a:gd name="T21" fmla="*/ 128 h 129"/>
                      <a:gd name="T22" fmla="*/ 22 w 73"/>
                      <a:gd name="T23" fmla="*/ 128 h 129"/>
                      <a:gd name="T24" fmla="*/ 0 w 73"/>
                      <a:gd name="T25" fmla="*/ 120 h 129"/>
                      <a:gd name="T26" fmla="*/ 50 w 73"/>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29">
                        <a:moveTo>
                          <a:pt x="50" y="0"/>
                        </a:moveTo>
                        <a:lnTo>
                          <a:pt x="72" y="8"/>
                        </a:lnTo>
                        <a:lnTo>
                          <a:pt x="72" y="30"/>
                        </a:lnTo>
                        <a:lnTo>
                          <a:pt x="65" y="45"/>
                        </a:lnTo>
                        <a:lnTo>
                          <a:pt x="65" y="60"/>
                        </a:lnTo>
                        <a:lnTo>
                          <a:pt x="65" y="75"/>
                        </a:lnTo>
                        <a:lnTo>
                          <a:pt x="58" y="90"/>
                        </a:lnTo>
                        <a:lnTo>
                          <a:pt x="43" y="105"/>
                        </a:lnTo>
                        <a:lnTo>
                          <a:pt x="43" y="113"/>
                        </a:lnTo>
                        <a:lnTo>
                          <a:pt x="36" y="120"/>
                        </a:lnTo>
                        <a:lnTo>
                          <a:pt x="29" y="128"/>
                        </a:lnTo>
                        <a:lnTo>
                          <a:pt x="22" y="128"/>
                        </a:lnTo>
                        <a:lnTo>
                          <a:pt x="0" y="120"/>
                        </a:lnTo>
                        <a:lnTo>
                          <a:pt x="50" y="0"/>
                        </a:lnTo>
                      </a:path>
                    </a:pathLst>
                  </a:custGeom>
                  <a:solidFill>
                    <a:srgbClr val="DFD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67" name="Freeform 991">
                    <a:extLst>
                      <a:ext uri="{FF2B5EF4-FFF2-40B4-BE49-F238E27FC236}">
                        <a16:creationId xmlns:a16="http://schemas.microsoft.com/office/drawing/2014/main" id="{3C0B40C5-D923-D897-50B3-1DE711967AD6}"/>
                      </a:ext>
                    </a:extLst>
                  </p:cNvPr>
                  <p:cNvSpPr>
                    <a:spLocks/>
                  </p:cNvSpPr>
                  <p:nvPr/>
                </p:nvSpPr>
                <p:spPr bwMode="auto">
                  <a:xfrm>
                    <a:off x="4683" y="2655"/>
                    <a:ext cx="73" cy="129"/>
                  </a:xfrm>
                  <a:custGeom>
                    <a:avLst/>
                    <a:gdLst>
                      <a:gd name="T0" fmla="*/ 50 w 73"/>
                      <a:gd name="T1" fmla="*/ 0 h 129"/>
                      <a:gd name="T2" fmla="*/ 72 w 73"/>
                      <a:gd name="T3" fmla="*/ 8 h 129"/>
                      <a:gd name="T4" fmla="*/ 72 w 73"/>
                      <a:gd name="T5" fmla="*/ 30 h 129"/>
                      <a:gd name="T6" fmla="*/ 65 w 73"/>
                      <a:gd name="T7" fmla="*/ 45 h 129"/>
                      <a:gd name="T8" fmla="*/ 65 w 73"/>
                      <a:gd name="T9" fmla="*/ 60 h 129"/>
                      <a:gd name="T10" fmla="*/ 65 w 73"/>
                      <a:gd name="T11" fmla="*/ 75 h 129"/>
                      <a:gd name="T12" fmla="*/ 58 w 73"/>
                      <a:gd name="T13" fmla="*/ 90 h 129"/>
                      <a:gd name="T14" fmla="*/ 43 w 73"/>
                      <a:gd name="T15" fmla="*/ 105 h 129"/>
                      <a:gd name="T16" fmla="*/ 43 w 73"/>
                      <a:gd name="T17" fmla="*/ 113 h 129"/>
                      <a:gd name="T18" fmla="*/ 36 w 73"/>
                      <a:gd name="T19" fmla="*/ 120 h 129"/>
                      <a:gd name="T20" fmla="*/ 29 w 73"/>
                      <a:gd name="T21" fmla="*/ 128 h 129"/>
                      <a:gd name="T22" fmla="*/ 22 w 73"/>
                      <a:gd name="T23" fmla="*/ 128 h 129"/>
                      <a:gd name="T24" fmla="*/ 0 w 73"/>
                      <a:gd name="T25" fmla="*/ 120 h 129"/>
                      <a:gd name="T26" fmla="*/ 50 w 73"/>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29">
                        <a:moveTo>
                          <a:pt x="50" y="0"/>
                        </a:moveTo>
                        <a:lnTo>
                          <a:pt x="72" y="8"/>
                        </a:lnTo>
                        <a:lnTo>
                          <a:pt x="72" y="30"/>
                        </a:lnTo>
                        <a:lnTo>
                          <a:pt x="65" y="45"/>
                        </a:lnTo>
                        <a:lnTo>
                          <a:pt x="65" y="60"/>
                        </a:lnTo>
                        <a:lnTo>
                          <a:pt x="65" y="75"/>
                        </a:lnTo>
                        <a:lnTo>
                          <a:pt x="58" y="90"/>
                        </a:lnTo>
                        <a:lnTo>
                          <a:pt x="43" y="105"/>
                        </a:lnTo>
                        <a:lnTo>
                          <a:pt x="43" y="113"/>
                        </a:lnTo>
                        <a:lnTo>
                          <a:pt x="36" y="120"/>
                        </a:lnTo>
                        <a:lnTo>
                          <a:pt x="29" y="128"/>
                        </a:lnTo>
                        <a:lnTo>
                          <a:pt x="22" y="128"/>
                        </a:lnTo>
                        <a:lnTo>
                          <a:pt x="0" y="120"/>
                        </a:lnTo>
                        <a:lnTo>
                          <a:pt x="50" y="0"/>
                        </a:lnTo>
                      </a:path>
                    </a:pathLst>
                  </a:custGeom>
                  <a:solidFill>
                    <a:srgbClr val="DFD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68" name="Freeform 992">
                    <a:extLst>
                      <a:ext uri="{FF2B5EF4-FFF2-40B4-BE49-F238E27FC236}">
                        <a16:creationId xmlns:a16="http://schemas.microsoft.com/office/drawing/2014/main" id="{00D75A57-C23C-D8D6-431A-4C31CF2B42C9}"/>
                      </a:ext>
                    </a:extLst>
                  </p:cNvPr>
                  <p:cNvSpPr>
                    <a:spLocks/>
                  </p:cNvSpPr>
                  <p:nvPr/>
                </p:nvSpPr>
                <p:spPr bwMode="auto">
                  <a:xfrm>
                    <a:off x="4679" y="2651"/>
                    <a:ext cx="81" cy="137"/>
                  </a:xfrm>
                  <a:custGeom>
                    <a:avLst/>
                    <a:gdLst>
                      <a:gd name="T0" fmla="*/ 48 w 81"/>
                      <a:gd name="T1" fmla="*/ 0 h 137"/>
                      <a:gd name="T2" fmla="*/ 80 w 81"/>
                      <a:gd name="T3" fmla="*/ 8 h 137"/>
                      <a:gd name="T4" fmla="*/ 80 w 81"/>
                      <a:gd name="T5" fmla="*/ 24 h 137"/>
                      <a:gd name="T6" fmla="*/ 72 w 81"/>
                      <a:gd name="T7" fmla="*/ 48 h 137"/>
                      <a:gd name="T8" fmla="*/ 72 w 81"/>
                      <a:gd name="T9" fmla="*/ 64 h 137"/>
                      <a:gd name="T10" fmla="*/ 72 w 81"/>
                      <a:gd name="T11" fmla="*/ 80 h 137"/>
                      <a:gd name="T12" fmla="*/ 56 w 81"/>
                      <a:gd name="T13" fmla="*/ 96 h 137"/>
                      <a:gd name="T14" fmla="*/ 48 w 81"/>
                      <a:gd name="T15" fmla="*/ 112 h 137"/>
                      <a:gd name="T16" fmla="*/ 48 w 81"/>
                      <a:gd name="T17" fmla="*/ 120 h 137"/>
                      <a:gd name="T18" fmla="*/ 40 w 81"/>
                      <a:gd name="T19" fmla="*/ 120 h 137"/>
                      <a:gd name="T20" fmla="*/ 40 w 81"/>
                      <a:gd name="T21" fmla="*/ 128 h 137"/>
                      <a:gd name="T22" fmla="*/ 32 w 81"/>
                      <a:gd name="T23" fmla="*/ 136 h 137"/>
                      <a:gd name="T24" fmla="*/ 24 w 81"/>
                      <a:gd name="T25" fmla="*/ 136 h 137"/>
                      <a:gd name="T26" fmla="*/ 0 w 81"/>
                      <a:gd name="T27" fmla="*/ 128 h 137"/>
                      <a:gd name="T28" fmla="*/ 48 w 81"/>
                      <a:gd name="T2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137">
                        <a:moveTo>
                          <a:pt x="48" y="0"/>
                        </a:moveTo>
                        <a:lnTo>
                          <a:pt x="80" y="8"/>
                        </a:lnTo>
                        <a:lnTo>
                          <a:pt x="80" y="24"/>
                        </a:lnTo>
                        <a:lnTo>
                          <a:pt x="72" y="48"/>
                        </a:lnTo>
                        <a:lnTo>
                          <a:pt x="72" y="64"/>
                        </a:lnTo>
                        <a:lnTo>
                          <a:pt x="72" y="80"/>
                        </a:lnTo>
                        <a:lnTo>
                          <a:pt x="56" y="96"/>
                        </a:lnTo>
                        <a:lnTo>
                          <a:pt x="48" y="112"/>
                        </a:lnTo>
                        <a:lnTo>
                          <a:pt x="48" y="120"/>
                        </a:lnTo>
                        <a:lnTo>
                          <a:pt x="40" y="120"/>
                        </a:lnTo>
                        <a:lnTo>
                          <a:pt x="40" y="128"/>
                        </a:lnTo>
                        <a:lnTo>
                          <a:pt x="32" y="136"/>
                        </a:lnTo>
                        <a:lnTo>
                          <a:pt x="24" y="136"/>
                        </a:lnTo>
                        <a:lnTo>
                          <a:pt x="0" y="128"/>
                        </a:lnTo>
                        <a:lnTo>
                          <a:pt x="48"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69" name="Freeform 993">
                    <a:extLst>
                      <a:ext uri="{FF2B5EF4-FFF2-40B4-BE49-F238E27FC236}">
                        <a16:creationId xmlns:a16="http://schemas.microsoft.com/office/drawing/2014/main" id="{65848159-F307-E4BB-6959-09C89FC659CA}"/>
                      </a:ext>
                    </a:extLst>
                  </p:cNvPr>
                  <p:cNvSpPr>
                    <a:spLocks/>
                  </p:cNvSpPr>
                  <p:nvPr/>
                </p:nvSpPr>
                <p:spPr bwMode="auto">
                  <a:xfrm>
                    <a:off x="4539" y="2583"/>
                    <a:ext cx="193" cy="217"/>
                  </a:xfrm>
                  <a:custGeom>
                    <a:avLst/>
                    <a:gdLst>
                      <a:gd name="T0" fmla="*/ 0 w 193"/>
                      <a:gd name="T1" fmla="*/ 201 h 217"/>
                      <a:gd name="T2" fmla="*/ 131 w 193"/>
                      <a:gd name="T3" fmla="*/ 216 h 217"/>
                      <a:gd name="T4" fmla="*/ 146 w 193"/>
                      <a:gd name="T5" fmla="*/ 193 h 217"/>
                      <a:gd name="T6" fmla="*/ 154 w 193"/>
                      <a:gd name="T7" fmla="*/ 177 h 217"/>
                      <a:gd name="T8" fmla="*/ 169 w 193"/>
                      <a:gd name="T9" fmla="*/ 162 h 217"/>
                      <a:gd name="T10" fmla="*/ 169 w 193"/>
                      <a:gd name="T11" fmla="*/ 154 h 217"/>
                      <a:gd name="T12" fmla="*/ 177 w 193"/>
                      <a:gd name="T13" fmla="*/ 131 h 217"/>
                      <a:gd name="T14" fmla="*/ 184 w 193"/>
                      <a:gd name="T15" fmla="*/ 108 h 217"/>
                      <a:gd name="T16" fmla="*/ 192 w 193"/>
                      <a:gd name="T17" fmla="*/ 85 h 217"/>
                      <a:gd name="T18" fmla="*/ 192 w 193"/>
                      <a:gd name="T19" fmla="*/ 69 h 217"/>
                      <a:gd name="T20" fmla="*/ 0 w 193"/>
                      <a:gd name="T21" fmla="*/ 0 h 217"/>
                      <a:gd name="T22" fmla="*/ 0 w 193"/>
                      <a:gd name="T23" fmla="*/ 20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217">
                        <a:moveTo>
                          <a:pt x="0" y="201"/>
                        </a:moveTo>
                        <a:lnTo>
                          <a:pt x="131" y="216"/>
                        </a:lnTo>
                        <a:lnTo>
                          <a:pt x="146" y="193"/>
                        </a:lnTo>
                        <a:lnTo>
                          <a:pt x="154" y="177"/>
                        </a:lnTo>
                        <a:lnTo>
                          <a:pt x="169" y="162"/>
                        </a:lnTo>
                        <a:lnTo>
                          <a:pt x="169" y="154"/>
                        </a:lnTo>
                        <a:lnTo>
                          <a:pt x="177" y="131"/>
                        </a:lnTo>
                        <a:lnTo>
                          <a:pt x="184" y="108"/>
                        </a:lnTo>
                        <a:lnTo>
                          <a:pt x="192" y="85"/>
                        </a:lnTo>
                        <a:lnTo>
                          <a:pt x="192" y="69"/>
                        </a:lnTo>
                        <a:lnTo>
                          <a:pt x="0" y="0"/>
                        </a:lnTo>
                        <a:lnTo>
                          <a:pt x="0" y="201"/>
                        </a:lnTo>
                      </a:path>
                    </a:pathLst>
                  </a:custGeom>
                  <a:solidFill>
                    <a:srgbClr val="7F7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70" name="Freeform 994">
                    <a:extLst>
                      <a:ext uri="{FF2B5EF4-FFF2-40B4-BE49-F238E27FC236}">
                        <a16:creationId xmlns:a16="http://schemas.microsoft.com/office/drawing/2014/main" id="{CD4487C1-228F-4B99-1374-64D039F4C107}"/>
                      </a:ext>
                    </a:extLst>
                  </p:cNvPr>
                  <p:cNvSpPr>
                    <a:spLocks/>
                  </p:cNvSpPr>
                  <p:nvPr/>
                </p:nvSpPr>
                <p:spPr bwMode="auto">
                  <a:xfrm>
                    <a:off x="4539" y="2583"/>
                    <a:ext cx="193" cy="217"/>
                  </a:xfrm>
                  <a:custGeom>
                    <a:avLst/>
                    <a:gdLst>
                      <a:gd name="T0" fmla="*/ 0 w 193"/>
                      <a:gd name="T1" fmla="*/ 201 h 217"/>
                      <a:gd name="T2" fmla="*/ 131 w 193"/>
                      <a:gd name="T3" fmla="*/ 216 h 217"/>
                      <a:gd name="T4" fmla="*/ 146 w 193"/>
                      <a:gd name="T5" fmla="*/ 193 h 217"/>
                      <a:gd name="T6" fmla="*/ 154 w 193"/>
                      <a:gd name="T7" fmla="*/ 177 h 217"/>
                      <a:gd name="T8" fmla="*/ 169 w 193"/>
                      <a:gd name="T9" fmla="*/ 162 h 217"/>
                      <a:gd name="T10" fmla="*/ 169 w 193"/>
                      <a:gd name="T11" fmla="*/ 154 h 217"/>
                      <a:gd name="T12" fmla="*/ 177 w 193"/>
                      <a:gd name="T13" fmla="*/ 131 h 217"/>
                      <a:gd name="T14" fmla="*/ 184 w 193"/>
                      <a:gd name="T15" fmla="*/ 108 h 217"/>
                      <a:gd name="T16" fmla="*/ 192 w 193"/>
                      <a:gd name="T17" fmla="*/ 85 h 217"/>
                      <a:gd name="T18" fmla="*/ 192 w 193"/>
                      <a:gd name="T19" fmla="*/ 69 h 217"/>
                      <a:gd name="T20" fmla="*/ 0 w 193"/>
                      <a:gd name="T21" fmla="*/ 0 h 217"/>
                      <a:gd name="T22" fmla="*/ 0 w 193"/>
                      <a:gd name="T23" fmla="*/ 20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217">
                        <a:moveTo>
                          <a:pt x="0" y="201"/>
                        </a:moveTo>
                        <a:lnTo>
                          <a:pt x="131" y="216"/>
                        </a:lnTo>
                        <a:lnTo>
                          <a:pt x="146" y="193"/>
                        </a:lnTo>
                        <a:lnTo>
                          <a:pt x="154" y="177"/>
                        </a:lnTo>
                        <a:lnTo>
                          <a:pt x="169" y="162"/>
                        </a:lnTo>
                        <a:lnTo>
                          <a:pt x="169" y="154"/>
                        </a:lnTo>
                        <a:lnTo>
                          <a:pt x="177" y="131"/>
                        </a:lnTo>
                        <a:lnTo>
                          <a:pt x="184" y="108"/>
                        </a:lnTo>
                        <a:lnTo>
                          <a:pt x="192" y="85"/>
                        </a:lnTo>
                        <a:lnTo>
                          <a:pt x="192" y="69"/>
                        </a:lnTo>
                        <a:lnTo>
                          <a:pt x="0" y="0"/>
                        </a:lnTo>
                        <a:lnTo>
                          <a:pt x="0" y="201"/>
                        </a:lnTo>
                      </a:path>
                    </a:pathLst>
                  </a:custGeom>
                  <a:solidFill>
                    <a:srgbClr val="7F7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71" name="Freeform 995">
                    <a:extLst>
                      <a:ext uri="{FF2B5EF4-FFF2-40B4-BE49-F238E27FC236}">
                        <a16:creationId xmlns:a16="http://schemas.microsoft.com/office/drawing/2014/main" id="{EF46E1F5-69A0-C129-ECB1-3F6DFC2B1ADC}"/>
                      </a:ext>
                    </a:extLst>
                  </p:cNvPr>
                  <p:cNvSpPr>
                    <a:spLocks/>
                  </p:cNvSpPr>
                  <p:nvPr/>
                </p:nvSpPr>
                <p:spPr bwMode="auto">
                  <a:xfrm>
                    <a:off x="4535" y="2579"/>
                    <a:ext cx="201" cy="225"/>
                  </a:xfrm>
                  <a:custGeom>
                    <a:avLst/>
                    <a:gdLst>
                      <a:gd name="T0" fmla="*/ 0 w 201"/>
                      <a:gd name="T1" fmla="*/ 208 h 225"/>
                      <a:gd name="T2" fmla="*/ 136 w 201"/>
                      <a:gd name="T3" fmla="*/ 224 h 225"/>
                      <a:gd name="T4" fmla="*/ 152 w 201"/>
                      <a:gd name="T5" fmla="*/ 200 h 225"/>
                      <a:gd name="T6" fmla="*/ 160 w 201"/>
                      <a:gd name="T7" fmla="*/ 184 h 225"/>
                      <a:gd name="T8" fmla="*/ 176 w 201"/>
                      <a:gd name="T9" fmla="*/ 168 h 225"/>
                      <a:gd name="T10" fmla="*/ 176 w 201"/>
                      <a:gd name="T11" fmla="*/ 160 h 225"/>
                      <a:gd name="T12" fmla="*/ 184 w 201"/>
                      <a:gd name="T13" fmla="*/ 136 h 225"/>
                      <a:gd name="T14" fmla="*/ 192 w 201"/>
                      <a:gd name="T15" fmla="*/ 104 h 225"/>
                      <a:gd name="T16" fmla="*/ 200 w 201"/>
                      <a:gd name="T17" fmla="*/ 88 h 225"/>
                      <a:gd name="T18" fmla="*/ 200 w 201"/>
                      <a:gd name="T19" fmla="*/ 64 h 225"/>
                      <a:gd name="T20" fmla="*/ 0 w 201"/>
                      <a:gd name="T21" fmla="*/ 0 h 225"/>
                      <a:gd name="T22" fmla="*/ 0 w 201"/>
                      <a:gd name="T23" fmla="*/ 208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1" h="225">
                        <a:moveTo>
                          <a:pt x="0" y="208"/>
                        </a:moveTo>
                        <a:lnTo>
                          <a:pt x="136" y="224"/>
                        </a:lnTo>
                        <a:lnTo>
                          <a:pt x="152" y="200"/>
                        </a:lnTo>
                        <a:lnTo>
                          <a:pt x="160" y="184"/>
                        </a:lnTo>
                        <a:lnTo>
                          <a:pt x="176" y="168"/>
                        </a:lnTo>
                        <a:lnTo>
                          <a:pt x="176" y="160"/>
                        </a:lnTo>
                        <a:lnTo>
                          <a:pt x="184" y="136"/>
                        </a:lnTo>
                        <a:lnTo>
                          <a:pt x="192" y="104"/>
                        </a:lnTo>
                        <a:lnTo>
                          <a:pt x="200" y="88"/>
                        </a:lnTo>
                        <a:lnTo>
                          <a:pt x="200" y="64"/>
                        </a:lnTo>
                        <a:lnTo>
                          <a:pt x="0" y="0"/>
                        </a:lnTo>
                        <a:lnTo>
                          <a:pt x="0" y="208"/>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6772" name="Freeform 996">
                  <a:extLst>
                    <a:ext uri="{FF2B5EF4-FFF2-40B4-BE49-F238E27FC236}">
                      <a16:creationId xmlns:a16="http://schemas.microsoft.com/office/drawing/2014/main" id="{7A7DFEA2-074C-3B93-080D-5252AA062221}"/>
                    </a:ext>
                  </a:extLst>
                </p:cNvPr>
                <p:cNvSpPr>
                  <a:spLocks/>
                </p:cNvSpPr>
                <p:nvPr/>
              </p:nvSpPr>
              <p:spPr bwMode="auto">
                <a:xfrm>
                  <a:off x="4843" y="2647"/>
                  <a:ext cx="249" cy="145"/>
                </a:xfrm>
                <a:custGeom>
                  <a:avLst/>
                  <a:gdLst>
                    <a:gd name="T0" fmla="*/ 8 w 249"/>
                    <a:gd name="T1" fmla="*/ 45 h 145"/>
                    <a:gd name="T2" fmla="*/ 23 w 249"/>
                    <a:gd name="T3" fmla="*/ 23 h 145"/>
                    <a:gd name="T4" fmla="*/ 31 w 249"/>
                    <a:gd name="T5" fmla="*/ 15 h 145"/>
                    <a:gd name="T6" fmla="*/ 39 w 249"/>
                    <a:gd name="T7" fmla="*/ 15 h 145"/>
                    <a:gd name="T8" fmla="*/ 39 w 249"/>
                    <a:gd name="T9" fmla="*/ 8 h 145"/>
                    <a:gd name="T10" fmla="*/ 54 w 249"/>
                    <a:gd name="T11" fmla="*/ 8 h 145"/>
                    <a:gd name="T12" fmla="*/ 78 w 249"/>
                    <a:gd name="T13" fmla="*/ 8 h 145"/>
                    <a:gd name="T14" fmla="*/ 93 w 249"/>
                    <a:gd name="T15" fmla="*/ 0 h 145"/>
                    <a:gd name="T16" fmla="*/ 101 w 249"/>
                    <a:gd name="T17" fmla="*/ 8 h 145"/>
                    <a:gd name="T18" fmla="*/ 116 w 249"/>
                    <a:gd name="T19" fmla="*/ 15 h 145"/>
                    <a:gd name="T20" fmla="*/ 140 w 249"/>
                    <a:gd name="T21" fmla="*/ 23 h 145"/>
                    <a:gd name="T22" fmla="*/ 163 w 249"/>
                    <a:gd name="T23" fmla="*/ 30 h 145"/>
                    <a:gd name="T24" fmla="*/ 178 w 249"/>
                    <a:gd name="T25" fmla="*/ 38 h 145"/>
                    <a:gd name="T26" fmla="*/ 248 w 249"/>
                    <a:gd name="T27" fmla="*/ 23 h 145"/>
                    <a:gd name="T28" fmla="*/ 248 w 249"/>
                    <a:gd name="T29" fmla="*/ 114 h 145"/>
                    <a:gd name="T30" fmla="*/ 217 w 249"/>
                    <a:gd name="T31" fmla="*/ 129 h 145"/>
                    <a:gd name="T32" fmla="*/ 209 w 249"/>
                    <a:gd name="T33" fmla="*/ 129 h 145"/>
                    <a:gd name="T34" fmla="*/ 202 w 249"/>
                    <a:gd name="T35" fmla="*/ 129 h 145"/>
                    <a:gd name="T36" fmla="*/ 194 w 249"/>
                    <a:gd name="T37" fmla="*/ 136 h 145"/>
                    <a:gd name="T38" fmla="*/ 186 w 249"/>
                    <a:gd name="T39" fmla="*/ 144 h 145"/>
                    <a:gd name="T40" fmla="*/ 178 w 249"/>
                    <a:gd name="T41" fmla="*/ 121 h 145"/>
                    <a:gd name="T42" fmla="*/ 178 w 249"/>
                    <a:gd name="T43" fmla="*/ 114 h 145"/>
                    <a:gd name="T44" fmla="*/ 163 w 249"/>
                    <a:gd name="T45" fmla="*/ 99 h 145"/>
                    <a:gd name="T46" fmla="*/ 132 w 249"/>
                    <a:gd name="T47" fmla="*/ 76 h 145"/>
                    <a:gd name="T48" fmla="*/ 116 w 249"/>
                    <a:gd name="T49" fmla="*/ 68 h 145"/>
                    <a:gd name="T50" fmla="*/ 109 w 249"/>
                    <a:gd name="T51" fmla="*/ 61 h 145"/>
                    <a:gd name="T52" fmla="*/ 78 w 249"/>
                    <a:gd name="T53" fmla="*/ 45 h 145"/>
                    <a:gd name="T54" fmla="*/ 70 w 249"/>
                    <a:gd name="T55" fmla="*/ 38 h 145"/>
                    <a:gd name="T56" fmla="*/ 62 w 249"/>
                    <a:gd name="T57" fmla="*/ 38 h 145"/>
                    <a:gd name="T58" fmla="*/ 54 w 249"/>
                    <a:gd name="T59" fmla="*/ 45 h 145"/>
                    <a:gd name="T60" fmla="*/ 47 w 249"/>
                    <a:gd name="T61" fmla="*/ 53 h 145"/>
                    <a:gd name="T62" fmla="*/ 39 w 249"/>
                    <a:gd name="T63" fmla="*/ 53 h 145"/>
                    <a:gd name="T64" fmla="*/ 31 w 249"/>
                    <a:gd name="T65" fmla="*/ 61 h 145"/>
                    <a:gd name="T66" fmla="*/ 23 w 249"/>
                    <a:gd name="T67" fmla="*/ 61 h 145"/>
                    <a:gd name="T68" fmla="*/ 16 w 249"/>
                    <a:gd name="T69" fmla="*/ 61 h 145"/>
                    <a:gd name="T70" fmla="*/ 8 w 249"/>
                    <a:gd name="T71" fmla="*/ 61 h 145"/>
                    <a:gd name="T72" fmla="*/ 0 w 249"/>
                    <a:gd name="T73" fmla="*/ 53 h 145"/>
                    <a:gd name="T74" fmla="*/ 8 w 249"/>
                    <a:gd name="T75" fmla="*/ 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9" h="145">
                      <a:moveTo>
                        <a:pt x="8" y="45"/>
                      </a:moveTo>
                      <a:lnTo>
                        <a:pt x="23" y="23"/>
                      </a:lnTo>
                      <a:lnTo>
                        <a:pt x="31" y="15"/>
                      </a:lnTo>
                      <a:lnTo>
                        <a:pt x="39" y="15"/>
                      </a:lnTo>
                      <a:lnTo>
                        <a:pt x="39" y="8"/>
                      </a:lnTo>
                      <a:lnTo>
                        <a:pt x="54" y="8"/>
                      </a:lnTo>
                      <a:lnTo>
                        <a:pt x="78" y="8"/>
                      </a:lnTo>
                      <a:lnTo>
                        <a:pt x="93" y="0"/>
                      </a:lnTo>
                      <a:lnTo>
                        <a:pt x="101" y="8"/>
                      </a:lnTo>
                      <a:lnTo>
                        <a:pt x="116" y="15"/>
                      </a:lnTo>
                      <a:lnTo>
                        <a:pt x="140" y="23"/>
                      </a:lnTo>
                      <a:lnTo>
                        <a:pt x="163" y="30"/>
                      </a:lnTo>
                      <a:lnTo>
                        <a:pt x="178" y="38"/>
                      </a:lnTo>
                      <a:lnTo>
                        <a:pt x="248" y="23"/>
                      </a:lnTo>
                      <a:lnTo>
                        <a:pt x="248" y="114"/>
                      </a:lnTo>
                      <a:lnTo>
                        <a:pt x="217" y="129"/>
                      </a:lnTo>
                      <a:lnTo>
                        <a:pt x="209" y="129"/>
                      </a:lnTo>
                      <a:lnTo>
                        <a:pt x="202" y="129"/>
                      </a:lnTo>
                      <a:lnTo>
                        <a:pt x="194" y="136"/>
                      </a:lnTo>
                      <a:lnTo>
                        <a:pt x="186" y="144"/>
                      </a:lnTo>
                      <a:lnTo>
                        <a:pt x="178" y="121"/>
                      </a:lnTo>
                      <a:lnTo>
                        <a:pt x="178" y="114"/>
                      </a:lnTo>
                      <a:lnTo>
                        <a:pt x="163" y="99"/>
                      </a:lnTo>
                      <a:lnTo>
                        <a:pt x="132" y="76"/>
                      </a:lnTo>
                      <a:lnTo>
                        <a:pt x="116" y="68"/>
                      </a:lnTo>
                      <a:lnTo>
                        <a:pt x="109" y="61"/>
                      </a:lnTo>
                      <a:lnTo>
                        <a:pt x="78" y="45"/>
                      </a:lnTo>
                      <a:lnTo>
                        <a:pt x="70" y="38"/>
                      </a:lnTo>
                      <a:lnTo>
                        <a:pt x="62" y="38"/>
                      </a:lnTo>
                      <a:lnTo>
                        <a:pt x="54" y="45"/>
                      </a:lnTo>
                      <a:lnTo>
                        <a:pt x="47" y="53"/>
                      </a:lnTo>
                      <a:lnTo>
                        <a:pt x="39" y="53"/>
                      </a:lnTo>
                      <a:lnTo>
                        <a:pt x="31" y="61"/>
                      </a:lnTo>
                      <a:lnTo>
                        <a:pt x="23" y="61"/>
                      </a:lnTo>
                      <a:lnTo>
                        <a:pt x="16" y="61"/>
                      </a:lnTo>
                      <a:lnTo>
                        <a:pt x="8" y="61"/>
                      </a:lnTo>
                      <a:lnTo>
                        <a:pt x="0" y="53"/>
                      </a:lnTo>
                      <a:lnTo>
                        <a:pt x="8" y="45"/>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73" name="Freeform 997">
                  <a:extLst>
                    <a:ext uri="{FF2B5EF4-FFF2-40B4-BE49-F238E27FC236}">
                      <a16:creationId xmlns:a16="http://schemas.microsoft.com/office/drawing/2014/main" id="{41CEF426-2230-F2B5-F81C-96791632A5D9}"/>
                    </a:ext>
                  </a:extLst>
                </p:cNvPr>
                <p:cNvSpPr>
                  <a:spLocks/>
                </p:cNvSpPr>
                <p:nvPr/>
              </p:nvSpPr>
              <p:spPr bwMode="auto">
                <a:xfrm>
                  <a:off x="4843" y="2647"/>
                  <a:ext cx="249" cy="145"/>
                </a:xfrm>
                <a:custGeom>
                  <a:avLst/>
                  <a:gdLst>
                    <a:gd name="T0" fmla="*/ 8 w 249"/>
                    <a:gd name="T1" fmla="*/ 45 h 145"/>
                    <a:gd name="T2" fmla="*/ 23 w 249"/>
                    <a:gd name="T3" fmla="*/ 23 h 145"/>
                    <a:gd name="T4" fmla="*/ 31 w 249"/>
                    <a:gd name="T5" fmla="*/ 15 h 145"/>
                    <a:gd name="T6" fmla="*/ 39 w 249"/>
                    <a:gd name="T7" fmla="*/ 15 h 145"/>
                    <a:gd name="T8" fmla="*/ 39 w 249"/>
                    <a:gd name="T9" fmla="*/ 8 h 145"/>
                    <a:gd name="T10" fmla="*/ 54 w 249"/>
                    <a:gd name="T11" fmla="*/ 8 h 145"/>
                    <a:gd name="T12" fmla="*/ 78 w 249"/>
                    <a:gd name="T13" fmla="*/ 8 h 145"/>
                    <a:gd name="T14" fmla="*/ 93 w 249"/>
                    <a:gd name="T15" fmla="*/ 0 h 145"/>
                    <a:gd name="T16" fmla="*/ 101 w 249"/>
                    <a:gd name="T17" fmla="*/ 8 h 145"/>
                    <a:gd name="T18" fmla="*/ 116 w 249"/>
                    <a:gd name="T19" fmla="*/ 15 h 145"/>
                    <a:gd name="T20" fmla="*/ 140 w 249"/>
                    <a:gd name="T21" fmla="*/ 23 h 145"/>
                    <a:gd name="T22" fmla="*/ 163 w 249"/>
                    <a:gd name="T23" fmla="*/ 30 h 145"/>
                    <a:gd name="T24" fmla="*/ 178 w 249"/>
                    <a:gd name="T25" fmla="*/ 38 h 145"/>
                    <a:gd name="T26" fmla="*/ 248 w 249"/>
                    <a:gd name="T27" fmla="*/ 23 h 145"/>
                    <a:gd name="T28" fmla="*/ 248 w 249"/>
                    <a:gd name="T29" fmla="*/ 114 h 145"/>
                    <a:gd name="T30" fmla="*/ 217 w 249"/>
                    <a:gd name="T31" fmla="*/ 129 h 145"/>
                    <a:gd name="T32" fmla="*/ 209 w 249"/>
                    <a:gd name="T33" fmla="*/ 129 h 145"/>
                    <a:gd name="T34" fmla="*/ 202 w 249"/>
                    <a:gd name="T35" fmla="*/ 129 h 145"/>
                    <a:gd name="T36" fmla="*/ 194 w 249"/>
                    <a:gd name="T37" fmla="*/ 136 h 145"/>
                    <a:gd name="T38" fmla="*/ 186 w 249"/>
                    <a:gd name="T39" fmla="*/ 144 h 145"/>
                    <a:gd name="T40" fmla="*/ 178 w 249"/>
                    <a:gd name="T41" fmla="*/ 121 h 145"/>
                    <a:gd name="T42" fmla="*/ 178 w 249"/>
                    <a:gd name="T43" fmla="*/ 114 h 145"/>
                    <a:gd name="T44" fmla="*/ 163 w 249"/>
                    <a:gd name="T45" fmla="*/ 99 h 145"/>
                    <a:gd name="T46" fmla="*/ 132 w 249"/>
                    <a:gd name="T47" fmla="*/ 76 h 145"/>
                    <a:gd name="T48" fmla="*/ 116 w 249"/>
                    <a:gd name="T49" fmla="*/ 68 h 145"/>
                    <a:gd name="T50" fmla="*/ 109 w 249"/>
                    <a:gd name="T51" fmla="*/ 61 h 145"/>
                    <a:gd name="T52" fmla="*/ 78 w 249"/>
                    <a:gd name="T53" fmla="*/ 45 h 145"/>
                    <a:gd name="T54" fmla="*/ 70 w 249"/>
                    <a:gd name="T55" fmla="*/ 38 h 145"/>
                    <a:gd name="T56" fmla="*/ 62 w 249"/>
                    <a:gd name="T57" fmla="*/ 38 h 145"/>
                    <a:gd name="T58" fmla="*/ 54 w 249"/>
                    <a:gd name="T59" fmla="*/ 45 h 145"/>
                    <a:gd name="T60" fmla="*/ 47 w 249"/>
                    <a:gd name="T61" fmla="*/ 53 h 145"/>
                    <a:gd name="T62" fmla="*/ 39 w 249"/>
                    <a:gd name="T63" fmla="*/ 53 h 145"/>
                    <a:gd name="T64" fmla="*/ 31 w 249"/>
                    <a:gd name="T65" fmla="*/ 61 h 145"/>
                    <a:gd name="T66" fmla="*/ 23 w 249"/>
                    <a:gd name="T67" fmla="*/ 61 h 145"/>
                    <a:gd name="T68" fmla="*/ 16 w 249"/>
                    <a:gd name="T69" fmla="*/ 61 h 145"/>
                    <a:gd name="T70" fmla="*/ 8 w 249"/>
                    <a:gd name="T71" fmla="*/ 61 h 145"/>
                    <a:gd name="T72" fmla="*/ 0 w 249"/>
                    <a:gd name="T73" fmla="*/ 53 h 145"/>
                    <a:gd name="T74" fmla="*/ 8 w 249"/>
                    <a:gd name="T75" fmla="*/ 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9" h="145">
                      <a:moveTo>
                        <a:pt x="8" y="45"/>
                      </a:moveTo>
                      <a:lnTo>
                        <a:pt x="23" y="23"/>
                      </a:lnTo>
                      <a:lnTo>
                        <a:pt x="31" y="15"/>
                      </a:lnTo>
                      <a:lnTo>
                        <a:pt x="39" y="15"/>
                      </a:lnTo>
                      <a:lnTo>
                        <a:pt x="39" y="8"/>
                      </a:lnTo>
                      <a:lnTo>
                        <a:pt x="54" y="8"/>
                      </a:lnTo>
                      <a:lnTo>
                        <a:pt x="78" y="8"/>
                      </a:lnTo>
                      <a:lnTo>
                        <a:pt x="93" y="0"/>
                      </a:lnTo>
                      <a:lnTo>
                        <a:pt x="101" y="8"/>
                      </a:lnTo>
                      <a:lnTo>
                        <a:pt x="116" y="15"/>
                      </a:lnTo>
                      <a:lnTo>
                        <a:pt x="140" y="23"/>
                      </a:lnTo>
                      <a:lnTo>
                        <a:pt x="163" y="30"/>
                      </a:lnTo>
                      <a:lnTo>
                        <a:pt x="178" y="38"/>
                      </a:lnTo>
                      <a:lnTo>
                        <a:pt x="248" y="23"/>
                      </a:lnTo>
                      <a:lnTo>
                        <a:pt x="248" y="114"/>
                      </a:lnTo>
                      <a:lnTo>
                        <a:pt x="217" y="129"/>
                      </a:lnTo>
                      <a:lnTo>
                        <a:pt x="209" y="129"/>
                      </a:lnTo>
                      <a:lnTo>
                        <a:pt x="202" y="129"/>
                      </a:lnTo>
                      <a:lnTo>
                        <a:pt x="194" y="136"/>
                      </a:lnTo>
                      <a:lnTo>
                        <a:pt x="186" y="144"/>
                      </a:lnTo>
                      <a:lnTo>
                        <a:pt x="178" y="121"/>
                      </a:lnTo>
                      <a:lnTo>
                        <a:pt x="178" y="114"/>
                      </a:lnTo>
                      <a:lnTo>
                        <a:pt x="163" y="99"/>
                      </a:lnTo>
                      <a:lnTo>
                        <a:pt x="132" y="76"/>
                      </a:lnTo>
                      <a:lnTo>
                        <a:pt x="116" y="68"/>
                      </a:lnTo>
                      <a:lnTo>
                        <a:pt x="109" y="61"/>
                      </a:lnTo>
                      <a:lnTo>
                        <a:pt x="78" y="45"/>
                      </a:lnTo>
                      <a:lnTo>
                        <a:pt x="70" y="38"/>
                      </a:lnTo>
                      <a:lnTo>
                        <a:pt x="62" y="38"/>
                      </a:lnTo>
                      <a:lnTo>
                        <a:pt x="54" y="45"/>
                      </a:lnTo>
                      <a:lnTo>
                        <a:pt x="47" y="53"/>
                      </a:lnTo>
                      <a:lnTo>
                        <a:pt x="39" y="53"/>
                      </a:lnTo>
                      <a:lnTo>
                        <a:pt x="31" y="61"/>
                      </a:lnTo>
                      <a:lnTo>
                        <a:pt x="23" y="61"/>
                      </a:lnTo>
                      <a:lnTo>
                        <a:pt x="16" y="61"/>
                      </a:lnTo>
                      <a:lnTo>
                        <a:pt x="8" y="61"/>
                      </a:lnTo>
                      <a:lnTo>
                        <a:pt x="0" y="53"/>
                      </a:lnTo>
                      <a:lnTo>
                        <a:pt x="8" y="45"/>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74" name="Freeform 998">
                  <a:extLst>
                    <a:ext uri="{FF2B5EF4-FFF2-40B4-BE49-F238E27FC236}">
                      <a16:creationId xmlns:a16="http://schemas.microsoft.com/office/drawing/2014/main" id="{5371A385-D62A-6D3C-CAB4-DCAF0F60871A}"/>
                    </a:ext>
                  </a:extLst>
                </p:cNvPr>
                <p:cNvSpPr>
                  <a:spLocks/>
                </p:cNvSpPr>
                <p:nvPr/>
              </p:nvSpPr>
              <p:spPr bwMode="auto">
                <a:xfrm>
                  <a:off x="4839" y="2643"/>
                  <a:ext cx="257" cy="153"/>
                </a:xfrm>
                <a:custGeom>
                  <a:avLst/>
                  <a:gdLst>
                    <a:gd name="T0" fmla="*/ 8 w 257"/>
                    <a:gd name="T1" fmla="*/ 40 h 153"/>
                    <a:gd name="T2" fmla="*/ 24 w 257"/>
                    <a:gd name="T3" fmla="*/ 24 h 153"/>
                    <a:gd name="T4" fmla="*/ 32 w 257"/>
                    <a:gd name="T5" fmla="*/ 16 h 153"/>
                    <a:gd name="T6" fmla="*/ 40 w 257"/>
                    <a:gd name="T7" fmla="*/ 8 h 153"/>
                    <a:gd name="T8" fmla="*/ 48 w 257"/>
                    <a:gd name="T9" fmla="*/ 8 h 153"/>
                    <a:gd name="T10" fmla="*/ 80 w 257"/>
                    <a:gd name="T11" fmla="*/ 8 h 153"/>
                    <a:gd name="T12" fmla="*/ 96 w 257"/>
                    <a:gd name="T13" fmla="*/ 0 h 153"/>
                    <a:gd name="T14" fmla="*/ 104 w 257"/>
                    <a:gd name="T15" fmla="*/ 8 h 153"/>
                    <a:gd name="T16" fmla="*/ 120 w 257"/>
                    <a:gd name="T17" fmla="*/ 8 h 153"/>
                    <a:gd name="T18" fmla="*/ 144 w 257"/>
                    <a:gd name="T19" fmla="*/ 24 h 153"/>
                    <a:gd name="T20" fmla="*/ 168 w 257"/>
                    <a:gd name="T21" fmla="*/ 32 h 153"/>
                    <a:gd name="T22" fmla="*/ 184 w 257"/>
                    <a:gd name="T23" fmla="*/ 32 h 153"/>
                    <a:gd name="T24" fmla="*/ 256 w 257"/>
                    <a:gd name="T25" fmla="*/ 16 h 153"/>
                    <a:gd name="T26" fmla="*/ 256 w 257"/>
                    <a:gd name="T27" fmla="*/ 120 h 153"/>
                    <a:gd name="T28" fmla="*/ 224 w 257"/>
                    <a:gd name="T29" fmla="*/ 128 h 153"/>
                    <a:gd name="T30" fmla="*/ 216 w 257"/>
                    <a:gd name="T31" fmla="*/ 136 h 153"/>
                    <a:gd name="T32" fmla="*/ 208 w 257"/>
                    <a:gd name="T33" fmla="*/ 128 h 153"/>
                    <a:gd name="T34" fmla="*/ 208 w 257"/>
                    <a:gd name="T35" fmla="*/ 136 h 153"/>
                    <a:gd name="T36" fmla="*/ 200 w 257"/>
                    <a:gd name="T37" fmla="*/ 144 h 153"/>
                    <a:gd name="T38" fmla="*/ 192 w 257"/>
                    <a:gd name="T39" fmla="*/ 152 h 153"/>
                    <a:gd name="T40" fmla="*/ 184 w 257"/>
                    <a:gd name="T41" fmla="*/ 152 h 153"/>
                    <a:gd name="T42" fmla="*/ 184 w 257"/>
                    <a:gd name="T43" fmla="*/ 128 h 153"/>
                    <a:gd name="T44" fmla="*/ 184 w 257"/>
                    <a:gd name="T45" fmla="*/ 120 h 153"/>
                    <a:gd name="T46" fmla="*/ 168 w 257"/>
                    <a:gd name="T47" fmla="*/ 104 h 153"/>
                    <a:gd name="T48" fmla="*/ 136 w 257"/>
                    <a:gd name="T49" fmla="*/ 80 h 153"/>
                    <a:gd name="T50" fmla="*/ 120 w 257"/>
                    <a:gd name="T51" fmla="*/ 72 h 153"/>
                    <a:gd name="T52" fmla="*/ 112 w 257"/>
                    <a:gd name="T53" fmla="*/ 64 h 153"/>
                    <a:gd name="T54" fmla="*/ 80 w 257"/>
                    <a:gd name="T55" fmla="*/ 48 h 153"/>
                    <a:gd name="T56" fmla="*/ 72 w 257"/>
                    <a:gd name="T57" fmla="*/ 40 h 153"/>
                    <a:gd name="T58" fmla="*/ 64 w 257"/>
                    <a:gd name="T59" fmla="*/ 40 h 153"/>
                    <a:gd name="T60" fmla="*/ 56 w 257"/>
                    <a:gd name="T61" fmla="*/ 40 h 153"/>
                    <a:gd name="T62" fmla="*/ 56 w 257"/>
                    <a:gd name="T63" fmla="*/ 48 h 153"/>
                    <a:gd name="T64" fmla="*/ 48 w 257"/>
                    <a:gd name="T65" fmla="*/ 48 h 153"/>
                    <a:gd name="T66" fmla="*/ 40 w 257"/>
                    <a:gd name="T67" fmla="*/ 56 h 153"/>
                    <a:gd name="T68" fmla="*/ 32 w 257"/>
                    <a:gd name="T69" fmla="*/ 64 h 153"/>
                    <a:gd name="T70" fmla="*/ 24 w 257"/>
                    <a:gd name="T71" fmla="*/ 64 h 153"/>
                    <a:gd name="T72" fmla="*/ 16 w 257"/>
                    <a:gd name="T73" fmla="*/ 64 h 153"/>
                    <a:gd name="T74" fmla="*/ 8 w 257"/>
                    <a:gd name="T75" fmla="*/ 56 h 153"/>
                    <a:gd name="T76" fmla="*/ 0 w 257"/>
                    <a:gd name="T77" fmla="*/ 56 h 153"/>
                    <a:gd name="T78" fmla="*/ 8 w 257"/>
                    <a:gd name="T79" fmla="*/ 4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153">
                      <a:moveTo>
                        <a:pt x="8" y="40"/>
                      </a:moveTo>
                      <a:lnTo>
                        <a:pt x="24" y="24"/>
                      </a:lnTo>
                      <a:lnTo>
                        <a:pt x="32" y="16"/>
                      </a:lnTo>
                      <a:lnTo>
                        <a:pt x="40" y="8"/>
                      </a:lnTo>
                      <a:lnTo>
                        <a:pt x="48" y="8"/>
                      </a:lnTo>
                      <a:lnTo>
                        <a:pt x="80" y="8"/>
                      </a:lnTo>
                      <a:lnTo>
                        <a:pt x="96" y="0"/>
                      </a:lnTo>
                      <a:lnTo>
                        <a:pt x="104" y="8"/>
                      </a:lnTo>
                      <a:lnTo>
                        <a:pt x="120" y="8"/>
                      </a:lnTo>
                      <a:lnTo>
                        <a:pt x="144" y="24"/>
                      </a:lnTo>
                      <a:lnTo>
                        <a:pt x="168" y="32"/>
                      </a:lnTo>
                      <a:lnTo>
                        <a:pt x="184" y="32"/>
                      </a:lnTo>
                      <a:lnTo>
                        <a:pt x="256" y="16"/>
                      </a:lnTo>
                      <a:lnTo>
                        <a:pt x="256" y="120"/>
                      </a:lnTo>
                      <a:lnTo>
                        <a:pt x="224" y="128"/>
                      </a:lnTo>
                      <a:lnTo>
                        <a:pt x="216" y="136"/>
                      </a:lnTo>
                      <a:lnTo>
                        <a:pt x="208" y="128"/>
                      </a:lnTo>
                      <a:lnTo>
                        <a:pt x="208" y="136"/>
                      </a:lnTo>
                      <a:lnTo>
                        <a:pt x="200" y="144"/>
                      </a:lnTo>
                      <a:lnTo>
                        <a:pt x="192" y="152"/>
                      </a:lnTo>
                      <a:lnTo>
                        <a:pt x="184" y="152"/>
                      </a:lnTo>
                      <a:lnTo>
                        <a:pt x="184" y="128"/>
                      </a:lnTo>
                      <a:lnTo>
                        <a:pt x="184" y="120"/>
                      </a:lnTo>
                      <a:lnTo>
                        <a:pt x="168" y="104"/>
                      </a:lnTo>
                      <a:lnTo>
                        <a:pt x="136" y="80"/>
                      </a:lnTo>
                      <a:lnTo>
                        <a:pt x="120" y="72"/>
                      </a:lnTo>
                      <a:lnTo>
                        <a:pt x="112" y="64"/>
                      </a:lnTo>
                      <a:lnTo>
                        <a:pt x="80" y="48"/>
                      </a:lnTo>
                      <a:lnTo>
                        <a:pt x="72" y="40"/>
                      </a:lnTo>
                      <a:lnTo>
                        <a:pt x="64" y="40"/>
                      </a:lnTo>
                      <a:lnTo>
                        <a:pt x="56" y="40"/>
                      </a:lnTo>
                      <a:lnTo>
                        <a:pt x="56" y="48"/>
                      </a:lnTo>
                      <a:lnTo>
                        <a:pt x="48" y="48"/>
                      </a:lnTo>
                      <a:lnTo>
                        <a:pt x="40" y="56"/>
                      </a:lnTo>
                      <a:lnTo>
                        <a:pt x="32" y="64"/>
                      </a:lnTo>
                      <a:lnTo>
                        <a:pt x="24" y="64"/>
                      </a:lnTo>
                      <a:lnTo>
                        <a:pt x="16" y="64"/>
                      </a:lnTo>
                      <a:lnTo>
                        <a:pt x="8" y="56"/>
                      </a:lnTo>
                      <a:lnTo>
                        <a:pt x="0" y="56"/>
                      </a:lnTo>
                      <a:lnTo>
                        <a:pt x="8" y="4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75" name="Freeform 999">
                  <a:extLst>
                    <a:ext uri="{FF2B5EF4-FFF2-40B4-BE49-F238E27FC236}">
                      <a16:creationId xmlns:a16="http://schemas.microsoft.com/office/drawing/2014/main" id="{E67F0547-2C68-3130-9063-5B6338E2630C}"/>
                    </a:ext>
                  </a:extLst>
                </p:cNvPr>
                <p:cNvSpPr>
                  <a:spLocks/>
                </p:cNvSpPr>
                <p:nvPr/>
              </p:nvSpPr>
              <p:spPr bwMode="auto">
                <a:xfrm>
                  <a:off x="4843" y="2679"/>
                  <a:ext cx="25" cy="17"/>
                </a:xfrm>
                <a:custGeom>
                  <a:avLst/>
                  <a:gdLst>
                    <a:gd name="T0" fmla="*/ 24 w 25"/>
                    <a:gd name="T1" fmla="*/ 0 h 17"/>
                    <a:gd name="T2" fmla="*/ 24 w 25"/>
                    <a:gd name="T3" fmla="*/ 0 h 17"/>
                    <a:gd name="T4" fmla="*/ 18 w 25"/>
                    <a:gd name="T5" fmla="*/ 0 h 17"/>
                    <a:gd name="T6" fmla="*/ 12 w 25"/>
                    <a:gd name="T7" fmla="*/ 0 h 17"/>
                    <a:gd name="T8" fmla="*/ 12 w 25"/>
                    <a:gd name="T9" fmla="*/ 5 h 17"/>
                    <a:gd name="T10" fmla="*/ 6 w 25"/>
                    <a:gd name="T11" fmla="*/ 5 h 17"/>
                    <a:gd name="T12" fmla="*/ 6 w 25"/>
                    <a:gd name="T13" fmla="*/ 11 h 17"/>
                    <a:gd name="T14" fmla="*/ 0 w 25"/>
                    <a:gd name="T15" fmla="*/ 11 h 17"/>
                    <a:gd name="T16" fmla="*/ 0 w 25"/>
                    <a:gd name="T17" fmla="*/ 16 h 17"/>
                    <a:gd name="T18" fmla="*/ 6 w 25"/>
                    <a:gd name="T19" fmla="*/ 16 h 17"/>
                    <a:gd name="T20" fmla="*/ 12 w 25"/>
                    <a:gd name="T21" fmla="*/ 16 h 17"/>
                    <a:gd name="T22" fmla="*/ 18 w 25"/>
                    <a:gd name="T23" fmla="*/ 11 h 17"/>
                    <a:gd name="T24" fmla="*/ 24 w 25"/>
                    <a:gd name="T25" fmla="*/ 11 h 17"/>
                    <a:gd name="T26" fmla="*/ 24 w 25"/>
                    <a:gd name="T27" fmla="*/ 5 h 17"/>
                    <a:gd name="T28" fmla="*/ 24 w 25"/>
                    <a:gd name="T2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17">
                      <a:moveTo>
                        <a:pt x="24" y="0"/>
                      </a:moveTo>
                      <a:lnTo>
                        <a:pt x="24" y="0"/>
                      </a:lnTo>
                      <a:lnTo>
                        <a:pt x="18" y="0"/>
                      </a:lnTo>
                      <a:lnTo>
                        <a:pt x="12" y="0"/>
                      </a:lnTo>
                      <a:lnTo>
                        <a:pt x="12" y="5"/>
                      </a:lnTo>
                      <a:lnTo>
                        <a:pt x="6" y="5"/>
                      </a:lnTo>
                      <a:lnTo>
                        <a:pt x="6" y="11"/>
                      </a:lnTo>
                      <a:lnTo>
                        <a:pt x="0" y="11"/>
                      </a:lnTo>
                      <a:lnTo>
                        <a:pt x="0" y="16"/>
                      </a:lnTo>
                      <a:lnTo>
                        <a:pt x="6" y="16"/>
                      </a:lnTo>
                      <a:lnTo>
                        <a:pt x="12" y="16"/>
                      </a:lnTo>
                      <a:lnTo>
                        <a:pt x="18" y="11"/>
                      </a:lnTo>
                      <a:lnTo>
                        <a:pt x="24" y="11"/>
                      </a:lnTo>
                      <a:lnTo>
                        <a:pt x="24" y="5"/>
                      </a:lnTo>
                      <a:lnTo>
                        <a:pt x="24" y="0"/>
                      </a:lnTo>
                    </a:path>
                  </a:pathLst>
                </a:custGeom>
                <a:solidFill>
                  <a:srgbClr val="FF7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76" name="Freeform 1000">
                  <a:extLst>
                    <a:ext uri="{FF2B5EF4-FFF2-40B4-BE49-F238E27FC236}">
                      <a16:creationId xmlns:a16="http://schemas.microsoft.com/office/drawing/2014/main" id="{3709C190-CD9D-3CE1-CC0E-6F57485403F5}"/>
                    </a:ext>
                  </a:extLst>
                </p:cNvPr>
                <p:cNvSpPr>
                  <a:spLocks/>
                </p:cNvSpPr>
                <p:nvPr/>
              </p:nvSpPr>
              <p:spPr bwMode="auto">
                <a:xfrm>
                  <a:off x="4843" y="2679"/>
                  <a:ext cx="25" cy="17"/>
                </a:xfrm>
                <a:custGeom>
                  <a:avLst/>
                  <a:gdLst>
                    <a:gd name="T0" fmla="*/ 24 w 25"/>
                    <a:gd name="T1" fmla="*/ 0 h 17"/>
                    <a:gd name="T2" fmla="*/ 18 w 25"/>
                    <a:gd name="T3" fmla="*/ 0 h 17"/>
                    <a:gd name="T4" fmla="*/ 12 w 25"/>
                    <a:gd name="T5" fmla="*/ 0 h 17"/>
                    <a:gd name="T6" fmla="*/ 12 w 25"/>
                    <a:gd name="T7" fmla="*/ 5 h 17"/>
                    <a:gd name="T8" fmla="*/ 6 w 25"/>
                    <a:gd name="T9" fmla="*/ 5 h 17"/>
                    <a:gd name="T10" fmla="*/ 6 w 25"/>
                    <a:gd name="T11" fmla="*/ 11 h 17"/>
                    <a:gd name="T12" fmla="*/ 0 w 25"/>
                    <a:gd name="T13" fmla="*/ 11 h 17"/>
                    <a:gd name="T14" fmla="*/ 0 w 25"/>
                    <a:gd name="T15" fmla="*/ 16 h 17"/>
                    <a:gd name="T16" fmla="*/ 6 w 25"/>
                    <a:gd name="T17" fmla="*/ 16 h 17"/>
                    <a:gd name="T18" fmla="*/ 12 w 25"/>
                    <a:gd name="T19" fmla="*/ 16 h 17"/>
                    <a:gd name="T20" fmla="*/ 18 w 25"/>
                    <a:gd name="T21" fmla="*/ 11 h 17"/>
                    <a:gd name="T22" fmla="*/ 24 w 25"/>
                    <a:gd name="T23" fmla="*/ 11 h 17"/>
                    <a:gd name="T24" fmla="*/ 24 w 25"/>
                    <a:gd name="T25" fmla="*/ 5 h 17"/>
                    <a:gd name="T26" fmla="*/ 24 w 25"/>
                    <a:gd name="T2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4" y="0"/>
                      </a:moveTo>
                      <a:lnTo>
                        <a:pt x="18" y="0"/>
                      </a:lnTo>
                      <a:lnTo>
                        <a:pt x="12" y="0"/>
                      </a:lnTo>
                      <a:lnTo>
                        <a:pt x="12" y="5"/>
                      </a:lnTo>
                      <a:lnTo>
                        <a:pt x="6" y="5"/>
                      </a:lnTo>
                      <a:lnTo>
                        <a:pt x="6" y="11"/>
                      </a:lnTo>
                      <a:lnTo>
                        <a:pt x="0" y="11"/>
                      </a:lnTo>
                      <a:lnTo>
                        <a:pt x="0" y="16"/>
                      </a:lnTo>
                      <a:lnTo>
                        <a:pt x="6" y="16"/>
                      </a:lnTo>
                      <a:lnTo>
                        <a:pt x="12" y="16"/>
                      </a:lnTo>
                      <a:lnTo>
                        <a:pt x="18" y="11"/>
                      </a:lnTo>
                      <a:lnTo>
                        <a:pt x="24" y="11"/>
                      </a:lnTo>
                      <a:lnTo>
                        <a:pt x="24" y="5"/>
                      </a:lnTo>
                      <a:lnTo>
                        <a:pt x="24" y="0"/>
                      </a:lnTo>
                    </a:path>
                  </a:pathLst>
                </a:custGeom>
                <a:solidFill>
                  <a:srgbClr val="FF7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77" name="Freeform 1001">
                  <a:extLst>
                    <a:ext uri="{FF2B5EF4-FFF2-40B4-BE49-F238E27FC236}">
                      <a16:creationId xmlns:a16="http://schemas.microsoft.com/office/drawing/2014/main" id="{25258FFC-4CAB-634A-0ABD-06555B272D59}"/>
                    </a:ext>
                  </a:extLst>
                </p:cNvPr>
                <p:cNvSpPr>
                  <a:spLocks/>
                </p:cNvSpPr>
                <p:nvPr/>
              </p:nvSpPr>
              <p:spPr bwMode="auto">
                <a:xfrm>
                  <a:off x="4839" y="2667"/>
                  <a:ext cx="33" cy="33"/>
                </a:xfrm>
                <a:custGeom>
                  <a:avLst/>
                  <a:gdLst>
                    <a:gd name="T0" fmla="*/ 32 w 33"/>
                    <a:gd name="T1" fmla="*/ 0 h 33"/>
                    <a:gd name="T2" fmla="*/ 24 w 33"/>
                    <a:gd name="T3" fmla="*/ 0 h 33"/>
                    <a:gd name="T4" fmla="*/ 24 w 33"/>
                    <a:gd name="T5" fmla="*/ 8 h 33"/>
                    <a:gd name="T6" fmla="*/ 16 w 33"/>
                    <a:gd name="T7" fmla="*/ 8 h 33"/>
                    <a:gd name="T8" fmla="*/ 8 w 33"/>
                    <a:gd name="T9" fmla="*/ 16 h 33"/>
                    <a:gd name="T10" fmla="*/ 8 w 33"/>
                    <a:gd name="T11" fmla="*/ 24 h 33"/>
                    <a:gd name="T12" fmla="*/ 0 w 33"/>
                    <a:gd name="T13" fmla="*/ 24 h 33"/>
                    <a:gd name="T14" fmla="*/ 0 w 33"/>
                    <a:gd name="T15" fmla="*/ 32 h 33"/>
                    <a:gd name="T16" fmla="*/ 8 w 33"/>
                    <a:gd name="T17" fmla="*/ 32 h 33"/>
                    <a:gd name="T18" fmla="*/ 16 w 33"/>
                    <a:gd name="T19" fmla="*/ 32 h 33"/>
                    <a:gd name="T20" fmla="*/ 16 w 33"/>
                    <a:gd name="T21" fmla="*/ 24 h 33"/>
                    <a:gd name="T22" fmla="*/ 24 w 33"/>
                    <a:gd name="T23" fmla="*/ 24 h 33"/>
                    <a:gd name="T24" fmla="*/ 24 w 33"/>
                    <a:gd name="T25" fmla="*/ 16 h 33"/>
                    <a:gd name="T26" fmla="*/ 32 w 33"/>
                    <a:gd name="T27" fmla="*/ 16 h 33"/>
                    <a:gd name="T28" fmla="*/ 32 w 33"/>
                    <a:gd name="T29" fmla="*/ 8 h 33"/>
                    <a:gd name="T30" fmla="*/ 32 w 33"/>
                    <a:gd name="T3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3">
                      <a:moveTo>
                        <a:pt x="32" y="0"/>
                      </a:moveTo>
                      <a:lnTo>
                        <a:pt x="24" y="0"/>
                      </a:lnTo>
                      <a:lnTo>
                        <a:pt x="24" y="8"/>
                      </a:lnTo>
                      <a:lnTo>
                        <a:pt x="16" y="8"/>
                      </a:lnTo>
                      <a:lnTo>
                        <a:pt x="8" y="16"/>
                      </a:lnTo>
                      <a:lnTo>
                        <a:pt x="8" y="24"/>
                      </a:lnTo>
                      <a:lnTo>
                        <a:pt x="0" y="24"/>
                      </a:lnTo>
                      <a:lnTo>
                        <a:pt x="0" y="32"/>
                      </a:lnTo>
                      <a:lnTo>
                        <a:pt x="8" y="32"/>
                      </a:lnTo>
                      <a:lnTo>
                        <a:pt x="16" y="32"/>
                      </a:lnTo>
                      <a:lnTo>
                        <a:pt x="16" y="24"/>
                      </a:lnTo>
                      <a:lnTo>
                        <a:pt x="24" y="24"/>
                      </a:lnTo>
                      <a:lnTo>
                        <a:pt x="24" y="16"/>
                      </a:lnTo>
                      <a:lnTo>
                        <a:pt x="32" y="16"/>
                      </a:lnTo>
                      <a:lnTo>
                        <a:pt x="32" y="8"/>
                      </a:lnTo>
                      <a:lnTo>
                        <a:pt x="32"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78" name="Freeform 1002">
                  <a:extLst>
                    <a:ext uri="{FF2B5EF4-FFF2-40B4-BE49-F238E27FC236}">
                      <a16:creationId xmlns:a16="http://schemas.microsoft.com/office/drawing/2014/main" id="{B66065FA-2131-B2A2-BE1F-65EA806F9B5B}"/>
                    </a:ext>
                  </a:extLst>
                </p:cNvPr>
                <p:cNvSpPr>
                  <a:spLocks/>
                </p:cNvSpPr>
                <p:nvPr/>
              </p:nvSpPr>
              <p:spPr bwMode="auto">
                <a:xfrm>
                  <a:off x="4911" y="2675"/>
                  <a:ext cx="25" cy="17"/>
                </a:xfrm>
                <a:custGeom>
                  <a:avLst/>
                  <a:gdLst>
                    <a:gd name="T0" fmla="*/ 24 w 25"/>
                    <a:gd name="T1" fmla="*/ 0 h 17"/>
                    <a:gd name="T2" fmla="*/ 16 w 25"/>
                    <a:gd name="T3" fmla="*/ 0 h 17"/>
                    <a:gd name="T4" fmla="*/ 16 w 25"/>
                    <a:gd name="T5" fmla="*/ 16 h 17"/>
                    <a:gd name="T6" fmla="*/ 8 w 25"/>
                    <a:gd name="T7" fmla="*/ 16 h 17"/>
                    <a:gd name="T8" fmla="*/ 0 w 25"/>
                    <a:gd name="T9" fmla="*/ 16 h 17"/>
                  </a:gdLst>
                  <a:ahLst/>
                  <a:cxnLst>
                    <a:cxn ang="0">
                      <a:pos x="T0" y="T1"/>
                    </a:cxn>
                    <a:cxn ang="0">
                      <a:pos x="T2" y="T3"/>
                    </a:cxn>
                    <a:cxn ang="0">
                      <a:pos x="T4" y="T5"/>
                    </a:cxn>
                    <a:cxn ang="0">
                      <a:pos x="T6" y="T7"/>
                    </a:cxn>
                    <a:cxn ang="0">
                      <a:pos x="T8" y="T9"/>
                    </a:cxn>
                  </a:cxnLst>
                  <a:rect l="0" t="0" r="r" b="b"/>
                  <a:pathLst>
                    <a:path w="25" h="17">
                      <a:moveTo>
                        <a:pt x="24" y="0"/>
                      </a:moveTo>
                      <a:lnTo>
                        <a:pt x="16" y="0"/>
                      </a:lnTo>
                      <a:lnTo>
                        <a:pt x="16" y="16"/>
                      </a:lnTo>
                      <a:lnTo>
                        <a:pt x="8" y="16"/>
                      </a:lnTo>
                      <a:lnTo>
                        <a:pt x="0" y="1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79" name="Freeform 1003">
                  <a:extLst>
                    <a:ext uri="{FF2B5EF4-FFF2-40B4-BE49-F238E27FC236}">
                      <a16:creationId xmlns:a16="http://schemas.microsoft.com/office/drawing/2014/main" id="{E23023BC-E9B8-1B55-EFF6-325D4B75D01D}"/>
                    </a:ext>
                  </a:extLst>
                </p:cNvPr>
                <p:cNvSpPr>
                  <a:spLocks/>
                </p:cNvSpPr>
                <p:nvPr/>
              </p:nvSpPr>
              <p:spPr bwMode="auto">
                <a:xfrm>
                  <a:off x="4991" y="2691"/>
                  <a:ext cx="25" cy="41"/>
                </a:xfrm>
                <a:custGeom>
                  <a:avLst/>
                  <a:gdLst>
                    <a:gd name="T0" fmla="*/ 24 w 25"/>
                    <a:gd name="T1" fmla="*/ 0 h 41"/>
                    <a:gd name="T2" fmla="*/ 24 w 25"/>
                    <a:gd name="T3" fmla="*/ 8 h 41"/>
                    <a:gd name="T4" fmla="*/ 24 w 25"/>
                    <a:gd name="T5" fmla="*/ 16 h 41"/>
                    <a:gd name="T6" fmla="*/ 24 w 25"/>
                    <a:gd name="T7" fmla="*/ 24 h 41"/>
                    <a:gd name="T8" fmla="*/ 16 w 25"/>
                    <a:gd name="T9" fmla="*/ 32 h 41"/>
                    <a:gd name="T10" fmla="*/ 8 w 25"/>
                    <a:gd name="T11" fmla="*/ 40 h 41"/>
                    <a:gd name="T12" fmla="*/ 0 w 25"/>
                    <a:gd name="T13" fmla="*/ 40 h 41"/>
                  </a:gdLst>
                  <a:ahLst/>
                  <a:cxnLst>
                    <a:cxn ang="0">
                      <a:pos x="T0" y="T1"/>
                    </a:cxn>
                    <a:cxn ang="0">
                      <a:pos x="T2" y="T3"/>
                    </a:cxn>
                    <a:cxn ang="0">
                      <a:pos x="T4" y="T5"/>
                    </a:cxn>
                    <a:cxn ang="0">
                      <a:pos x="T6" y="T7"/>
                    </a:cxn>
                    <a:cxn ang="0">
                      <a:pos x="T8" y="T9"/>
                    </a:cxn>
                    <a:cxn ang="0">
                      <a:pos x="T10" y="T11"/>
                    </a:cxn>
                    <a:cxn ang="0">
                      <a:pos x="T12" y="T13"/>
                    </a:cxn>
                  </a:cxnLst>
                  <a:rect l="0" t="0" r="r" b="b"/>
                  <a:pathLst>
                    <a:path w="25" h="41">
                      <a:moveTo>
                        <a:pt x="24" y="0"/>
                      </a:moveTo>
                      <a:lnTo>
                        <a:pt x="24" y="8"/>
                      </a:lnTo>
                      <a:lnTo>
                        <a:pt x="24" y="16"/>
                      </a:lnTo>
                      <a:lnTo>
                        <a:pt x="24" y="24"/>
                      </a:lnTo>
                      <a:lnTo>
                        <a:pt x="16" y="32"/>
                      </a:lnTo>
                      <a:lnTo>
                        <a:pt x="8" y="40"/>
                      </a:lnTo>
                      <a:lnTo>
                        <a:pt x="0" y="4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80" name="Freeform 1004">
                  <a:extLst>
                    <a:ext uri="{FF2B5EF4-FFF2-40B4-BE49-F238E27FC236}">
                      <a16:creationId xmlns:a16="http://schemas.microsoft.com/office/drawing/2014/main" id="{7772F3EF-E8A3-427B-716F-3799F46D1062}"/>
                    </a:ext>
                  </a:extLst>
                </p:cNvPr>
                <p:cNvSpPr>
                  <a:spLocks/>
                </p:cNvSpPr>
                <p:nvPr/>
              </p:nvSpPr>
              <p:spPr bwMode="auto">
                <a:xfrm>
                  <a:off x="5027" y="2759"/>
                  <a:ext cx="105" cy="33"/>
                </a:xfrm>
                <a:custGeom>
                  <a:avLst/>
                  <a:gdLst>
                    <a:gd name="T0" fmla="*/ 0 w 105"/>
                    <a:gd name="T1" fmla="*/ 19 h 33"/>
                    <a:gd name="T2" fmla="*/ 7 w 105"/>
                    <a:gd name="T3" fmla="*/ 26 h 33"/>
                    <a:gd name="T4" fmla="*/ 7 w 105"/>
                    <a:gd name="T5" fmla="*/ 32 h 33"/>
                    <a:gd name="T6" fmla="*/ 22 w 105"/>
                    <a:gd name="T7" fmla="*/ 26 h 33"/>
                    <a:gd name="T8" fmla="*/ 22 w 105"/>
                    <a:gd name="T9" fmla="*/ 19 h 33"/>
                    <a:gd name="T10" fmla="*/ 30 w 105"/>
                    <a:gd name="T11" fmla="*/ 19 h 33"/>
                    <a:gd name="T12" fmla="*/ 104 w 105"/>
                    <a:gd name="T13" fmla="*/ 6 h 33"/>
                    <a:gd name="T14" fmla="*/ 97 w 105"/>
                    <a:gd name="T15" fmla="*/ 0 h 33"/>
                    <a:gd name="T16" fmla="*/ 45 w 105"/>
                    <a:gd name="T17" fmla="*/ 13 h 33"/>
                    <a:gd name="T18" fmla="*/ 37 w 105"/>
                    <a:gd name="T19" fmla="*/ 13 h 33"/>
                    <a:gd name="T20" fmla="*/ 30 w 105"/>
                    <a:gd name="T21" fmla="*/ 13 h 33"/>
                    <a:gd name="T22" fmla="*/ 22 w 105"/>
                    <a:gd name="T23" fmla="*/ 13 h 33"/>
                    <a:gd name="T24" fmla="*/ 15 w 105"/>
                    <a:gd name="T25" fmla="*/ 13 h 33"/>
                    <a:gd name="T26" fmla="*/ 0 w 105"/>
                    <a:gd name="T27"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 h="33">
                      <a:moveTo>
                        <a:pt x="0" y="19"/>
                      </a:moveTo>
                      <a:lnTo>
                        <a:pt x="7" y="26"/>
                      </a:lnTo>
                      <a:lnTo>
                        <a:pt x="7" y="32"/>
                      </a:lnTo>
                      <a:lnTo>
                        <a:pt x="22" y="26"/>
                      </a:lnTo>
                      <a:lnTo>
                        <a:pt x="22" y="19"/>
                      </a:lnTo>
                      <a:lnTo>
                        <a:pt x="30" y="19"/>
                      </a:lnTo>
                      <a:lnTo>
                        <a:pt x="104" y="6"/>
                      </a:lnTo>
                      <a:lnTo>
                        <a:pt x="97" y="0"/>
                      </a:lnTo>
                      <a:lnTo>
                        <a:pt x="45" y="13"/>
                      </a:lnTo>
                      <a:lnTo>
                        <a:pt x="37" y="13"/>
                      </a:lnTo>
                      <a:lnTo>
                        <a:pt x="30" y="13"/>
                      </a:lnTo>
                      <a:lnTo>
                        <a:pt x="22" y="13"/>
                      </a:lnTo>
                      <a:lnTo>
                        <a:pt x="15" y="13"/>
                      </a:lnTo>
                      <a:lnTo>
                        <a:pt x="0" y="19"/>
                      </a:lnTo>
                    </a:path>
                  </a:pathLst>
                </a:custGeom>
                <a:solidFill>
                  <a:srgbClr val="7F5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81" name="Freeform 1005">
                  <a:extLst>
                    <a:ext uri="{FF2B5EF4-FFF2-40B4-BE49-F238E27FC236}">
                      <a16:creationId xmlns:a16="http://schemas.microsoft.com/office/drawing/2014/main" id="{3D2358FA-F0E0-8A14-D9BE-E01358C6189B}"/>
                    </a:ext>
                  </a:extLst>
                </p:cNvPr>
                <p:cNvSpPr>
                  <a:spLocks/>
                </p:cNvSpPr>
                <p:nvPr/>
              </p:nvSpPr>
              <p:spPr bwMode="auto">
                <a:xfrm>
                  <a:off x="5027" y="2759"/>
                  <a:ext cx="105" cy="33"/>
                </a:xfrm>
                <a:custGeom>
                  <a:avLst/>
                  <a:gdLst>
                    <a:gd name="T0" fmla="*/ 0 w 105"/>
                    <a:gd name="T1" fmla="*/ 19 h 33"/>
                    <a:gd name="T2" fmla="*/ 7 w 105"/>
                    <a:gd name="T3" fmla="*/ 26 h 33"/>
                    <a:gd name="T4" fmla="*/ 7 w 105"/>
                    <a:gd name="T5" fmla="*/ 32 h 33"/>
                    <a:gd name="T6" fmla="*/ 22 w 105"/>
                    <a:gd name="T7" fmla="*/ 26 h 33"/>
                    <a:gd name="T8" fmla="*/ 22 w 105"/>
                    <a:gd name="T9" fmla="*/ 19 h 33"/>
                    <a:gd name="T10" fmla="*/ 30 w 105"/>
                    <a:gd name="T11" fmla="*/ 19 h 33"/>
                    <a:gd name="T12" fmla="*/ 104 w 105"/>
                    <a:gd name="T13" fmla="*/ 6 h 33"/>
                    <a:gd name="T14" fmla="*/ 97 w 105"/>
                    <a:gd name="T15" fmla="*/ 0 h 33"/>
                    <a:gd name="T16" fmla="*/ 45 w 105"/>
                    <a:gd name="T17" fmla="*/ 13 h 33"/>
                    <a:gd name="T18" fmla="*/ 37 w 105"/>
                    <a:gd name="T19" fmla="*/ 13 h 33"/>
                    <a:gd name="T20" fmla="*/ 30 w 105"/>
                    <a:gd name="T21" fmla="*/ 13 h 33"/>
                    <a:gd name="T22" fmla="*/ 22 w 105"/>
                    <a:gd name="T23" fmla="*/ 13 h 33"/>
                    <a:gd name="T24" fmla="*/ 15 w 105"/>
                    <a:gd name="T25" fmla="*/ 13 h 33"/>
                    <a:gd name="T26" fmla="*/ 0 w 105"/>
                    <a:gd name="T27"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 h="33">
                      <a:moveTo>
                        <a:pt x="0" y="19"/>
                      </a:moveTo>
                      <a:lnTo>
                        <a:pt x="7" y="26"/>
                      </a:lnTo>
                      <a:lnTo>
                        <a:pt x="7" y="32"/>
                      </a:lnTo>
                      <a:lnTo>
                        <a:pt x="22" y="26"/>
                      </a:lnTo>
                      <a:lnTo>
                        <a:pt x="22" y="19"/>
                      </a:lnTo>
                      <a:lnTo>
                        <a:pt x="30" y="19"/>
                      </a:lnTo>
                      <a:lnTo>
                        <a:pt x="104" y="6"/>
                      </a:lnTo>
                      <a:lnTo>
                        <a:pt x="97" y="0"/>
                      </a:lnTo>
                      <a:lnTo>
                        <a:pt x="45" y="13"/>
                      </a:lnTo>
                      <a:lnTo>
                        <a:pt x="37" y="13"/>
                      </a:lnTo>
                      <a:lnTo>
                        <a:pt x="30" y="13"/>
                      </a:lnTo>
                      <a:lnTo>
                        <a:pt x="22" y="13"/>
                      </a:lnTo>
                      <a:lnTo>
                        <a:pt x="15" y="13"/>
                      </a:lnTo>
                      <a:lnTo>
                        <a:pt x="0" y="19"/>
                      </a:lnTo>
                    </a:path>
                  </a:pathLst>
                </a:custGeom>
                <a:solidFill>
                  <a:srgbClr val="7F5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82" name="Freeform 1006">
                  <a:extLst>
                    <a:ext uri="{FF2B5EF4-FFF2-40B4-BE49-F238E27FC236}">
                      <a16:creationId xmlns:a16="http://schemas.microsoft.com/office/drawing/2014/main" id="{A6B33DDF-A8ED-39DE-83E9-006722EAE216}"/>
                    </a:ext>
                  </a:extLst>
                </p:cNvPr>
                <p:cNvSpPr>
                  <a:spLocks/>
                </p:cNvSpPr>
                <p:nvPr/>
              </p:nvSpPr>
              <p:spPr bwMode="auto">
                <a:xfrm>
                  <a:off x="5023" y="2755"/>
                  <a:ext cx="105" cy="41"/>
                </a:xfrm>
                <a:custGeom>
                  <a:avLst/>
                  <a:gdLst>
                    <a:gd name="T0" fmla="*/ 0 w 105"/>
                    <a:gd name="T1" fmla="*/ 24 h 41"/>
                    <a:gd name="T2" fmla="*/ 0 w 105"/>
                    <a:gd name="T3" fmla="*/ 32 h 41"/>
                    <a:gd name="T4" fmla="*/ 0 w 105"/>
                    <a:gd name="T5" fmla="*/ 40 h 41"/>
                    <a:gd name="T6" fmla="*/ 8 w 105"/>
                    <a:gd name="T7" fmla="*/ 32 h 41"/>
                    <a:gd name="T8" fmla="*/ 16 w 105"/>
                    <a:gd name="T9" fmla="*/ 32 h 41"/>
                    <a:gd name="T10" fmla="*/ 24 w 105"/>
                    <a:gd name="T11" fmla="*/ 24 h 41"/>
                    <a:gd name="T12" fmla="*/ 24 w 105"/>
                    <a:gd name="T13" fmla="*/ 16 h 41"/>
                    <a:gd name="T14" fmla="*/ 32 w 105"/>
                    <a:gd name="T15" fmla="*/ 24 h 41"/>
                    <a:gd name="T16" fmla="*/ 104 w 105"/>
                    <a:gd name="T17" fmla="*/ 8 h 41"/>
                    <a:gd name="T18" fmla="*/ 104 w 105"/>
                    <a:gd name="T19" fmla="*/ 0 h 41"/>
                    <a:gd name="T20" fmla="*/ 48 w 105"/>
                    <a:gd name="T21" fmla="*/ 16 h 41"/>
                    <a:gd name="T22" fmla="*/ 40 w 105"/>
                    <a:gd name="T23" fmla="*/ 16 h 41"/>
                    <a:gd name="T24" fmla="*/ 32 w 105"/>
                    <a:gd name="T25" fmla="*/ 16 h 41"/>
                    <a:gd name="T26" fmla="*/ 24 w 105"/>
                    <a:gd name="T27" fmla="*/ 16 h 41"/>
                    <a:gd name="T28" fmla="*/ 16 w 105"/>
                    <a:gd name="T29" fmla="*/ 16 h 41"/>
                    <a:gd name="T30" fmla="*/ 0 w 105"/>
                    <a:gd name="T31"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41">
                      <a:moveTo>
                        <a:pt x="0" y="24"/>
                      </a:moveTo>
                      <a:lnTo>
                        <a:pt x="0" y="32"/>
                      </a:lnTo>
                      <a:lnTo>
                        <a:pt x="0" y="40"/>
                      </a:lnTo>
                      <a:lnTo>
                        <a:pt x="8" y="32"/>
                      </a:lnTo>
                      <a:lnTo>
                        <a:pt x="16" y="32"/>
                      </a:lnTo>
                      <a:lnTo>
                        <a:pt x="24" y="24"/>
                      </a:lnTo>
                      <a:lnTo>
                        <a:pt x="24" y="16"/>
                      </a:lnTo>
                      <a:lnTo>
                        <a:pt x="32" y="24"/>
                      </a:lnTo>
                      <a:lnTo>
                        <a:pt x="104" y="8"/>
                      </a:lnTo>
                      <a:lnTo>
                        <a:pt x="104" y="0"/>
                      </a:lnTo>
                      <a:lnTo>
                        <a:pt x="48" y="16"/>
                      </a:lnTo>
                      <a:lnTo>
                        <a:pt x="40" y="16"/>
                      </a:lnTo>
                      <a:lnTo>
                        <a:pt x="32" y="16"/>
                      </a:lnTo>
                      <a:lnTo>
                        <a:pt x="24" y="16"/>
                      </a:lnTo>
                      <a:lnTo>
                        <a:pt x="16" y="16"/>
                      </a:lnTo>
                      <a:lnTo>
                        <a:pt x="0" y="24"/>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783" name="Group 1007">
                  <a:extLst>
                    <a:ext uri="{FF2B5EF4-FFF2-40B4-BE49-F238E27FC236}">
                      <a16:creationId xmlns:a16="http://schemas.microsoft.com/office/drawing/2014/main" id="{FD3D6D2C-5FB6-289B-76F7-287B84A88E85}"/>
                    </a:ext>
                  </a:extLst>
                </p:cNvPr>
                <p:cNvGrpSpPr>
                  <a:grpSpLocks/>
                </p:cNvGrpSpPr>
                <p:nvPr/>
              </p:nvGrpSpPr>
              <p:grpSpPr bwMode="auto">
                <a:xfrm>
                  <a:off x="5031" y="2587"/>
                  <a:ext cx="329" cy="201"/>
                  <a:chOff x="5031" y="2587"/>
                  <a:chExt cx="329" cy="201"/>
                </a:xfrm>
              </p:grpSpPr>
              <p:sp>
                <p:nvSpPr>
                  <p:cNvPr id="76784" name="Freeform 1008">
                    <a:extLst>
                      <a:ext uri="{FF2B5EF4-FFF2-40B4-BE49-F238E27FC236}">
                        <a16:creationId xmlns:a16="http://schemas.microsoft.com/office/drawing/2014/main" id="{3B6541CB-82F2-0B0A-AA19-7DB3F417CD85}"/>
                      </a:ext>
                    </a:extLst>
                  </p:cNvPr>
                  <p:cNvSpPr>
                    <a:spLocks/>
                  </p:cNvSpPr>
                  <p:nvPr/>
                </p:nvSpPr>
                <p:spPr bwMode="auto">
                  <a:xfrm>
                    <a:off x="5083" y="2663"/>
                    <a:ext cx="41" cy="121"/>
                  </a:xfrm>
                  <a:custGeom>
                    <a:avLst/>
                    <a:gdLst>
                      <a:gd name="T0" fmla="*/ 40 w 41"/>
                      <a:gd name="T1" fmla="*/ 98 h 121"/>
                      <a:gd name="T2" fmla="*/ 40 w 41"/>
                      <a:gd name="T3" fmla="*/ 105 h 121"/>
                      <a:gd name="T4" fmla="*/ 40 w 41"/>
                      <a:gd name="T5" fmla="*/ 113 h 121"/>
                      <a:gd name="T6" fmla="*/ 40 w 41"/>
                      <a:gd name="T7" fmla="*/ 120 h 121"/>
                      <a:gd name="T8" fmla="*/ 33 w 41"/>
                      <a:gd name="T9" fmla="*/ 113 h 121"/>
                      <a:gd name="T10" fmla="*/ 27 w 41"/>
                      <a:gd name="T11" fmla="*/ 105 h 121"/>
                      <a:gd name="T12" fmla="*/ 20 w 41"/>
                      <a:gd name="T13" fmla="*/ 90 h 121"/>
                      <a:gd name="T14" fmla="*/ 13 w 41"/>
                      <a:gd name="T15" fmla="*/ 75 h 121"/>
                      <a:gd name="T16" fmla="*/ 7 w 41"/>
                      <a:gd name="T17" fmla="*/ 45 h 121"/>
                      <a:gd name="T18" fmla="*/ 0 w 41"/>
                      <a:gd name="T19" fmla="*/ 15 h 121"/>
                      <a:gd name="T20" fmla="*/ 0 w 41"/>
                      <a:gd name="T21" fmla="*/ 0 h 121"/>
                      <a:gd name="T22" fmla="*/ 7 w 41"/>
                      <a:gd name="T23" fmla="*/ 8 h 121"/>
                      <a:gd name="T24" fmla="*/ 13 w 41"/>
                      <a:gd name="T25" fmla="*/ 23 h 121"/>
                      <a:gd name="T26" fmla="*/ 20 w 41"/>
                      <a:gd name="T27" fmla="*/ 45 h 121"/>
                      <a:gd name="T28" fmla="*/ 27 w 41"/>
                      <a:gd name="T29" fmla="*/ 68 h 121"/>
                      <a:gd name="T30" fmla="*/ 33 w 41"/>
                      <a:gd name="T31" fmla="*/ 90 h 121"/>
                      <a:gd name="T32" fmla="*/ 40 w 41"/>
                      <a:gd name="T33" fmla="*/ 9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121">
                        <a:moveTo>
                          <a:pt x="40" y="98"/>
                        </a:moveTo>
                        <a:lnTo>
                          <a:pt x="40" y="105"/>
                        </a:lnTo>
                        <a:lnTo>
                          <a:pt x="40" y="113"/>
                        </a:lnTo>
                        <a:lnTo>
                          <a:pt x="40" y="120"/>
                        </a:lnTo>
                        <a:lnTo>
                          <a:pt x="33" y="113"/>
                        </a:lnTo>
                        <a:lnTo>
                          <a:pt x="27" y="105"/>
                        </a:lnTo>
                        <a:lnTo>
                          <a:pt x="20" y="90"/>
                        </a:lnTo>
                        <a:lnTo>
                          <a:pt x="13" y="75"/>
                        </a:lnTo>
                        <a:lnTo>
                          <a:pt x="7" y="45"/>
                        </a:lnTo>
                        <a:lnTo>
                          <a:pt x="0" y="15"/>
                        </a:lnTo>
                        <a:lnTo>
                          <a:pt x="0" y="0"/>
                        </a:lnTo>
                        <a:lnTo>
                          <a:pt x="7" y="8"/>
                        </a:lnTo>
                        <a:lnTo>
                          <a:pt x="13" y="23"/>
                        </a:lnTo>
                        <a:lnTo>
                          <a:pt x="20" y="45"/>
                        </a:lnTo>
                        <a:lnTo>
                          <a:pt x="27" y="68"/>
                        </a:lnTo>
                        <a:lnTo>
                          <a:pt x="33" y="90"/>
                        </a:lnTo>
                        <a:lnTo>
                          <a:pt x="40"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85" name="Freeform 1009">
                    <a:extLst>
                      <a:ext uri="{FF2B5EF4-FFF2-40B4-BE49-F238E27FC236}">
                        <a16:creationId xmlns:a16="http://schemas.microsoft.com/office/drawing/2014/main" id="{32DA04F6-E466-64A1-3C71-9A1F77A72590}"/>
                      </a:ext>
                    </a:extLst>
                  </p:cNvPr>
                  <p:cNvSpPr>
                    <a:spLocks/>
                  </p:cNvSpPr>
                  <p:nvPr/>
                </p:nvSpPr>
                <p:spPr bwMode="auto">
                  <a:xfrm>
                    <a:off x="5079" y="2659"/>
                    <a:ext cx="49" cy="129"/>
                  </a:xfrm>
                  <a:custGeom>
                    <a:avLst/>
                    <a:gdLst>
                      <a:gd name="T0" fmla="*/ 48 w 49"/>
                      <a:gd name="T1" fmla="*/ 104 h 129"/>
                      <a:gd name="T2" fmla="*/ 48 w 49"/>
                      <a:gd name="T3" fmla="*/ 112 h 129"/>
                      <a:gd name="T4" fmla="*/ 48 w 49"/>
                      <a:gd name="T5" fmla="*/ 120 h 129"/>
                      <a:gd name="T6" fmla="*/ 48 w 49"/>
                      <a:gd name="T7" fmla="*/ 128 h 129"/>
                      <a:gd name="T8" fmla="*/ 40 w 49"/>
                      <a:gd name="T9" fmla="*/ 120 h 129"/>
                      <a:gd name="T10" fmla="*/ 32 w 49"/>
                      <a:gd name="T11" fmla="*/ 112 h 129"/>
                      <a:gd name="T12" fmla="*/ 24 w 49"/>
                      <a:gd name="T13" fmla="*/ 96 h 129"/>
                      <a:gd name="T14" fmla="*/ 16 w 49"/>
                      <a:gd name="T15" fmla="*/ 80 h 129"/>
                      <a:gd name="T16" fmla="*/ 8 w 49"/>
                      <a:gd name="T17" fmla="*/ 48 h 129"/>
                      <a:gd name="T18" fmla="*/ 0 w 49"/>
                      <a:gd name="T19" fmla="*/ 16 h 129"/>
                      <a:gd name="T20" fmla="*/ 0 w 49"/>
                      <a:gd name="T21" fmla="*/ 0 h 129"/>
                      <a:gd name="T22" fmla="*/ 8 w 49"/>
                      <a:gd name="T23" fmla="*/ 8 h 129"/>
                      <a:gd name="T24" fmla="*/ 16 w 49"/>
                      <a:gd name="T25" fmla="*/ 24 h 129"/>
                      <a:gd name="T26" fmla="*/ 24 w 49"/>
                      <a:gd name="T27" fmla="*/ 48 h 129"/>
                      <a:gd name="T28" fmla="*/ 32 w 49"/>
                      <a:gd name="T29" fmla="*/ 72 h 129"/>
                      <a:gd name="T30" fmla="*/ 40 w 49"/>
                      <a:gd name="T31" fmla="*/ 96 h 129"/>
                      <a:gd name="T32" fmla="*/ 48 w 49"/>
                      <a:gd name="T33" fmla="*/ 10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129">
                        <a:moveTo>
                          <a:pt x="48" y="104"/>
                        </a:moveTo>
                        <a:lnTo>
                          <a:pt x="48" y="112"/>
                        </a:lnTo>
                        <a:lnTo>
                          <a:pt x="48" y="120"/>
                        </a:lnTo>
                        <a:lnTo>
                          <a:pt x="48" y="128"/>
                        </a:lnTo>
                        <a:lnTo>
                          <a:pt x="40" y="120"/>
                        </a:lnTo>
                        <a:lnTo>
                          <a:pt x="32" y="112"/>
                        </a:lnTo>
                        <a:lnTo>
                          <a:pt x="24" y="96"/>
                        </a:lnTo>
                        <a:lnTo>
                          <a:pt x="16" y="80"/>
                        </a:lnTo>
                        <a:lnTo>
                          <a:pt x="8" y="48"/>
                        </a:lnTo>
                        <a:lnTo>
                          <a:pt x="0" y="16"/>
                        </a:lnTo>
                        <a:lnTo>
                          <a:pt x="0" y="0"/>
                        </a:lnTo>
                        <a:lnTo>
                          <a:pt x="8" y="8"/>
                        </a:lnTo>
                        <a:lnTo>
                          <a:pt x="16" y="24"/>
                        </a:lnTo>
                        <a:lnTo>
                          <a:pt x="24" y="48"/>
                        </a:lnTo>
                        <a:lnTo>
                          <a:pt x="32" y="72"/>
                        </a:lnTo>
                        <a:lnTo>
                          <a:pt x="40" y="96"/>
                        </a:lnTo>
                        <a:lnTo>
                          <a:pt x="48" y="104"/>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76786" name="Group 1010">
                    <a:extLst>
                      <a:ext uri="{FF2B5EF4-FFF2-40B4-BE49-F238E27FC236}">
                        <a16:creationId xmlns:a16="http://schemas.microsoft.com/office/drawing/2014/main" id="{90C791CE-1D58-1A6B-CE4C-B374AD259DCE}"/>
                      </a:ext>
                    </a:extLst>
                  </p:cNvPr>
                  <p:cNvGrpSpPr>
                    <a:grpSpLocks/>
                  </p:cNvGrpSpPr>
                  <p:nvPr/>
                </p:nvGrpSpPr>
                <p:grpSpPr bwMode="auto">
                  <a:xfrm>
                    <a:off x="5031" y="2659"/>
                    <a:ext cx="97" cy="125"/>
                    <a:chOff x="5031" y="2659"/>
                    <a:chExt cx="97" cy="125"/>
                  </a:xfrm>
                </p:grpSpPr>
                <p:sp>
                  <p:nvSpPr>
                    <p:cNvPr id="76787" name="Freeform 1011">
                      <a:extLst>
                        <a:ext uri="{FF2B5EF4-FFF2-40B4-BE49-F238E27FC236}">
                          <a16:creationId xmlns:a16="http://schemas.microsoft.com/office/drawing/2014/main" id="{4B910E12-7C61-97AA-F16F-8DC856A57D3B}"/>
                        </a:ext>
                      </a:extLst>
                    </p:cNvPr>
                    <p:cNvSpPr>
                      <a:spLocks/>
                    </p:cNvSpPr>
                    <p:nvPr/>
                  </p:nvSpPr>
                  <p:spPr bwMode="auto">
                    <a:xfrm>
                      <a:off x="5051" y="2663"/>
                      <a:ext cx="73" cy="105"/>
                    </a:xfrm>
                    <a:custGeom>
                      <a:avLst/>
                      <a:gdLst>
                        <a:gd name="T0" fmla="*/ 36 w 73"/>
                        <a:gd name="T1" fmla="*/ 7 h 105"/>
                        <a:gd name="T2" fmla="*/ 0 w 73"/>
                        <a:gd name="T3" fmla="*/ 15 h 105"/>
                        <a:gd name="T4" fmla="*/ 0 w 73"/>
                        <a:gd name="T5" fmla="*/ 30 h 105"/>
                        <a:gd name="T6" fmla="*/ 7 w 73"/>
                        <a:gd name="T7" fmla="*/ 45 h 105"/>
                        <a:gd name="T8" fmla="*/ 14 w 73"/>
                        <a:gd name="T9" fmla="*/ 67 h 105"/>
                        <a:gd name="T10" fmla="*/ 22 w 73"/>
                        <a:gd name="T11" fmla="*/ 82 h 105"/>
                        <a:gd name="T12" fmla="*/ 29 w 73"/>
                        <a:gd name="T13" fmla="*/ 97 h 105"/>
                        <a:gd name="T14" fmla="*/ 36 w 73"/>
                        <a:gd name="T15" fmla="*/ 104 h 105"/>
                        <a:gd name="T16" fmla="*/ 43 w 73"/>
                        <a:gd name="T17" fmla="*/ 104 h 105"/>
                        <a:gd name="T18" fmla="*/ 72 w 73"/>
                        <a:gd name="T19" fmla="*/ 97 h 105"/>
                        <a:gd name="T20" fmla="*/ 36 w 73"/>
                        <a:gd name="T21" fmla="*/ 0 h 105"/>
                        <a:gd name="T22" fmla="*/ 36 w 73"/>
                        <a:gd name="T23" fmla="*/ 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105">
                          <a:moveTo>
                            <a:pt x="36" y="7"/>
                          </a:moveTo>
                          <a:lnTo>
                            <a:pt x="0" y="15"/>
                          </a:lnTo>
                          <a:lnTo>
                            <a:pt x="0" y="30"/>
                          </a:lnTo>
                          <a:lnTo>
                            <a:pt x="7" y="45"/>
                          </a:lnTo>
                          <a:lnTo>
                            <a:pt x="14" y="67"/>
                          </a:lnTo>
                          <a:lnTo>
                            <a:pt x="22" y="82"/>
                          </a:lnTo>
                          <a:lnTo>
                            <a:pt x="29" y="97"/>
                          </a:lnTo>
                          <a:lnTo>
                            <a:pt x="36" y="104"/>
                          </a:lnTo>
                          <a:lnTo>
                            <a:pt x="43" y="104"/>
                          </a:lnTo>
                          <a:lnTo>
                            <a:pt x="72" y="97"/>
                          </a:lnTo>
                          <a:lnTo>
                            <a:pt x="36" y="0"/>
                          </a:lnTo>
                          <a:lnTo>
                            <a:pt x="36" y="7"/>
                          </a:lnTo>
                        </a:path>
                      </a:pathLst>
                    </a:custGeom>
                    <a:solidFill>
                      <a:srgbClr val="9FB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88" name="Freeform 1012">
                      <a:extLst>
                        <a:ext uri="{FF2B5EF4-FFF2-40B4-BE49-F238E27FC236}">
                          <a16:creationId xmlns:a16="http://schemas.microsoft.com/office/drawing/2014/main" id="{1157B304-E772-0382-4E45-1DCE41191BAB}"/>
                        </a:ext>
                      </a:extLst>
                    </p:cNvPr>
                    <p:cNvSpPr>
                      <a:spLocks/>
                    </p:cNvSpPr>
                    <p:nvPr/>
                  </p:nvSpPr>
                  <p:spPr bwMode="auto">
                    <a:xfrm>
                      <a:off x="5051" y="2663"/>
                      <a:ext cx="73" cy="105"/>
                    </a:xfrm>
                    <a:custGeom>
                      <a:avLst/>
                      <a:gdLst>
                        <a:gd name="T0" fmla="*/ 36 w 73"/>
                        <a:gd name="T1" fmla="*/ 7 h 105"/>
                        <a:gd name="T2" fmla="*/ 0 w 73"/>
                        <a:gd name="T3" fmla="*/ 15 h 105"/>
                        <a:gd name="T4" fmla="*/ 0 w 73"/>
                        <a:gd name="T5" fmla="*/ 30 h 105"/>
                        <a:gd name="T6" fmla="*/ 7 w 73"/>
                        <a:gd name="T7" fmla="*/ 45 h 105"/>
                        <a:gd name="T8" fmla="*/ 14 w 73"/>
                        <a:gd name="T9" fmla="*/ 67 h 105"/>
                        <a:gd name="T10" fmla="*/ 22 w 73"/>
                        <a:gd name="T11" fmla="*/ 82 h 105"/>
                        <a:gd name="T12" fmla="*/ 29 w 73"/>
                        <a:gd name="T13" fmla="*/ 97 h 105"/>
                        <a:gd name="T14" fmla="*/ 36 w 73"/>
                        <a:gd name="T15" fmla="*/ 104 h 105"/>
                        <a:gd name="T16" fmla="*/ 43 w 73"/>
                        <a:gd name="T17" fmla="*/ 104 h 105"/>
                        <a:gd name="T18" fmla="*/ 72 w 73"/>
                        <a:gd name="T19" fmla="*/ 97 h 105"/>
                        <a:gd name="T20" fmla="*/ 36 w 73"/>
                        <a:gd name="T21" fmla="*/ 0 h 105"/>
                        <a:gd name="T22" fmla="*/ 36 w 73"/>
                        <a:gd name="T23" fmla="*/ 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105">
                          <a:moveTo>
                            <a:pt x="36" y="7"/>
                          </a:moveTo>
                          <a:lnTo>
                            <a:pt x="0" y="15"/>
                          </a:lnTo>
                          <a:lnTo>
                            <a:pt x="0" y="30"/>
                          </a:lnTo>
                          <a:lnTo>
                            <a:pt x="7" y="45"/>
                          </a:lnTo>
                          <a:lnTo>
                            <a:pt x="14" y="67"/>
                          </a:lnTo>
                          <a:lnTo>
                            <a:pt x="22" y="82"/>
                          </a:lnTo>
                          <a:lnTo>
                            <a:pt x="29" y="97"/>
                          </a:lnTo>
                          <a:lnTo>
                            <a:pt x="36" y="104"/>
                          </a:lnTo>
                          <a:lnTo>
                            <a:pt x="43" y="104"/>
                          </a:lnTo>
                          <a:lnTo>
                            <a:pt x="72" y="97"/>
                          </a:lnTo>
                          <a:lnTo>
                            <a:pt x="36" y="0"/>
                          </a:lnTo>
                          <a:lnTo>
                            <a:pt x="36" y="7"/>
                          </a:lnTo>
                        </a:path>
                      </a:pathLst>
                    </a:custGeom>
                    <a:solidFill>
                      <a:srgbClr val="9FB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89" name="Freeform 1013">
                      <a:extLst>
                        <a:ext uri="{FF2B5EF4-FFF2-40B4-BE49-F238E27FC236}">
                          <a16:creationId xmlns:a16="http://schemas.microsoft.com/office/drawing/2014/main" id="{CA8AABB0-6263-EFC7-1973-C23FC990D83C}"/>
                        </a:ext>
                      </a:extLst>
                    </p:cNvPr>
                    <p:cNvSpPr>
                      <a:spLocks/>
                    </p:cNvSpPr>
                    <p:nvPr/>
                  </p:nvSpPr>
                  <p:spPr bwMode="auto">
                    <a:xfrm>
                      <a:off x="5047" y="2659"/>
                      <a:ext cx="81" cy="113"/>
                    </a:xfrm>
                    <a:custGeom>
                      <a:avLst/>
                      <a:gdLst>
                        <a:gd name="T0" fmla="*/ 40 w 81"/>
                        <a:gd name="T1" fmla="*/ 0 h 113"/>
                        <a:gd name="T2" fmla="*/ 0 w 81"/>
                        <a:gd name="T3" fmla="*/ 8 h 113"/>
                        <a:gd name="T4" fmla="*/ 0 w 81"/>
                        <a:gd name="T5" fmla="*/ 24 h 113"/>
                        <a:gd name="T6" fmla="*/ 8 w 81"/>
                        <a:gd name="T7" fmla="*/ 48 h 113"/>
                        <a:gd name="T8" fmla="*/ 16 w 81"/>
                        <a:gd name="T9" fmla="*/ 72 h 113"/>
                        <a:gd name="T10" fmla="*/ 24 w 81"/>
                        <a:gd name="T11" fmla="*/ 88 h 113"/>
                        <a:gd name="T12" fmla="*/ 32 w 81"/>
                        <a:gd name="T13" fmla="*/ 104 h 113"/>
                        <a:gd name="T14" fmla="*/ 40 w 81"/>
                        <a:gd name="T15" fmla="*/ 112 h 113"/>
                        <a:gd name="T16" fmla="*/ 48 w 81"/>
                        <a:gd name="T17" fmla="*/ 112 h 113"/>
                        <a:gd name="T18" fmla="*/ 80 w 81"/>
                        <a:gd name="T19" fmla="*/ 104 h 113"/>
                        <a:gd name="T20" fmla="*/ 40 w 81"/>
                        <a:gd name="T21"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13">
                          <a:moveTo>
                            <a:pt x="40" y="0"/>
                          </a:moveTo>
                          <a:lnTo>
                            <a:pt x="0" y="8"/>
                          </a:lnTo>
                          <a:lnTo>
                            <a:pt x="0" y="24"/>
                          </a:lnTo>
                          <a:lnTo>
                            <a:pt x="8" y="48"/>
                          </a:lnTo>
                          <a:lnTo>
                            <a:pt x="16" y="72"/>
                          </a:lnTo>
                          <a:lnTo>
                            <a:pt x="24" y="88"/>
                          </a:lnTo>
                          <a:lnTo>
                            <a:pt x="32" y="104"/>
                          </a:lnTo>
                          <a:lnTo>
                            <a:pt x="40" y="112"/>
                          </a:lnTo>
                          <a:lnTo>
                            <a:pt x="48" y="112"/>
                          </a:lnTo>
                          <a:lnTo>
                            <a:pt x="80" y="104"/>
                          </a:lnTo>
                          <a:lnTo>
                            <a:pt x="40"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90" name="Freeform 1014">
                      <a:extLst>
                        <a:ext uri="{FF2B5EF4-FFF2-40B4-BE49-F238E27FC236}">
                          <a16:creationId xmlns:a16="http://schemas.microsoft.com/office/drawing/2014/main" id="{F87D0336-297F-502D-49D6-41DF2FC86D4A}"/>
                        </a:ext>
                      </a:extLst>
                    </p:cNvPr>
                    <p:cNvSpPr>
                      <a:spLocks/>
                    </p:cNvSpPr>
                    <p:nvPr/>
                  </p:nvSpPr>
                  <p:spPr bwMode="auto">
                    <a:xfrm>
                      <a:off x="5043" y="2671"/>
                      <a:ext cx="49" cy="113"/>
                    </a:xfrm>
                    <a:custGeom>
                      <a:avLst/>
                      <a:gdLst>
                        <a:gd name="T0" fmla="*/ 27 w 49"/>
                        <a:gd name="T1" fmla="*/ 105 h 113"/>
                        <a:gd name="T2" fmla="*/ 27 w 49"/>
                        <a:gd name="T3" fmla="*/ 105 h 113"/>
                        <a:gd name="T4" fmla="*/ 34 w 49"/>
                        <a:gd name="T5" fmla="*/ 105 h 113"/>
                        <a:gd name="T6" fmla="*/ 34 w 49"/>
                        <a:gd name="T7" fmla="*/ 112 h 113"/>
                        <a:gd name="T8" fmla="*/ 34 w 49"/>
                        <a:gd name="T9" fmla="*/ 105 h 113"/>
                        <a:gd name="T10" fmla="*/ 41 w 49"/>
                        <a:gd name="T11" fmla="*/ 105 h 113"/>
                        <a:gd name="T12" fmla="*/ 48 w 49"/>
                        <a:gd name="T13" fmla="*/ 105 h 113"/>
                        <a:gd name="T14" fmla="*/ 48 w 49"/>
                        <a:gd name="T15" fmla="*/ 97 h 113"/>
                        <a:gd name="T16" fmla="*/ 48 w 49"/>
                        <a:gd name="T17" fmla="*/ 90 h 113"/>
                        <a:gd name="T18" fmla="*/ 41 w 49"/>
                        <a:gd name="T19" fmla="*/ 90 h 113"/>
                        <a:gd name="T20" fmla="*/ 34 w 49"/>
                        <a:gd name="T21" fmla="*/ 82 h 113"/>
                        <a:gd name="T22" fmla="*/ 34 w 49"/>
                        <a:gd name="T23" fmla="*/ 75 h 113"/>
                        <a:gd name="T24" fmla="*/ 34 w 49"/>
                        <a:gd name="T25" fmla="*/ 67 h 113"/>
                        <a:gd name="T26" fmla="*/ 34 w 49"/>
                        <a:gd name="T27" fmla="*/ 60 h 113"/>
                        <a:gd name="T28" fmla="*/ 34 w 49"/>
                        <a:gd name="T29" fmla="*/ 52 h 113"/>
                        <a:gd name="T30" fmla="*/ 27 w 49"/>
                        <a:gd name="T31" fmla="*/ 52 h 113"/>
                        <a:gd name="T32" fmla="*/ 27 w 49"/>
                        <a:gd name="T33" fmla="*/ 45 h 113"/>
                        <a:gd name="T34" fmla="*/ 27 w 49"/>
                        <a:gd name="T35" fmla="*/ 37 h 113"/>
                        <a:gd name="T36" fmla="*/ 21 w 49"/>
                        <a:gd name="T37" fmla="*/ 37 h 113"/>
                        <a:gd name="T38" fmla="*/ 21 w 49"/>
                        <a:gd name="T39" fmla="*/ 30 h 113"/>
                        <a:gd name="T40" fmla="*/ 14 w 49"/>
                        <a:gd name="T41" fmla="*/ 22 h 113"/>
                        <a:gd name="T42" fmla="*/ 14 w 49"/>
                        <a:gd name="T43" fmla="*/ 15 h 113"/>
                        <a:gd name="T44" fmla="*/ 14 w 49"/>
                        <a:gd name="T45" fmla="*/ 7 h 113"/>
                        <a:gd name="T46" fmla="*/ 14 w 49"/>
                        <a:gd name="T47" fmla="*/ 0 h 113"/>
                        <a:gd name="T48" fmla="*/ 7 w 49"/>
                        <a:gd name="T49" fmla="*/ 0 h 113"/>
                        <a:gd name="T50" fmla="*/ 0 w 49"/>
                        <a:gd name="T51" fmla="*/ 0 h 113"/>
                        <a:gd name="T52" fmla="*/ 0 w 49"/>
                        <a:gd name="T53" fmla="*/ 7 h 113"/>
                        <a:gd name="T54" fmla="*/ 0 w 49"/>
                        <a:gd name="T55" fmla="*/ 15 h 113"/>
                        <a:gd name="T56" fmla="*/ 0 w 49"/>
                        <a:gd name="T57" fmla="*/ 22 h 113"/>
                        <a:gd name="T58" fmla="*/ 7 w 49"/>
                        <a:gd name="T59" fmla="*/ 30 h 113"/>
                        <a:gd name="T60" fmla="*/ 14 w 49"/>
                        <a:gd name="T61" fmla="*/ 37 h 113"/>
                        <a:gd name="T62" fmla="*/ 14 w 49"/>
                        <a:gd name="T63" fmla="*/ 45 h 113"/>
                        <a:gd name="T64" fmla="*/ 7 w 49"/>
                        <a:gd name="T65" fmla="*/ 52 h 113"/>
                        <a:gd name="T66" fmla="*/ 7 w 49"/>
                        <a:gd name="T67" fmla="*/ 60 h 113"/>
                        <a:gd name="T68" fmla="*/ 14 w 49"/>
                        <a:gd name="T69" fmla="*/ 67 h 113"/>
                        <a:gd name="T70" fmla="*/ 21 w 49"/>
                        <a:gd name="T71" fmla="*/ 75 h 113"/>
                        <a:gd name="T72" fmla="*/ 21 w 49"/>
                        <a:gd name="T73" fmla="*/ 82 h 113"/>
                        <a:gd name="T74" fmla="*/ 27 w 49"/>
                        <a:gd name="T75" fmla="*/ 82 h 113"/>
                        <a:gd name="T76" fmla="*/ 27 w 49"/>
                        <a:gd name="T77" fmla="*/ 90 h 113"/>
                        <a:gd name="T78" fmla="*/ 27 w 49"/>
                        <a:gd name="T79" fmla="*/ 97 h 113"/>
                        <a:gd name="T80" fmla="*/ 27 w 49"/>
                        <a:gd name="T81" fmla="*/ 10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 h="113">
                          <a:moveTo>
                            <a:pt x="27" y="105"/>
                          </a:moveTo>
                          <a:lnTo>
                            <a:pt x="27" y="105"/>
                          </a:lnTo>
                          <a:lnTo>
                            <a:pt x="34" y="105"/>
                          </a:lnTo>
                          <a:lnTo>
                            <a:pt x="34" y="112"/>
                          </a:lnTo>
                          <a:lnTo>
                            <a:pt x="34" y="105"/>
                          </a:lnTo>
                          <a:lnTo>
                            <a:pt x="41" y="105"/>
                          </a:lnTo>
                          <a:lnTo>
                            <a:pt x="48" y="105"/>
                          </a:lnTo>
                          <a:lnTo>
                            <a:pt x="48" y="97"/>
                          </a:lnTo>
                          <a:lnTo>
                            <a:pt x="48" y="90"/>
                          </a:lnTo>
                          <a:lnTo>
                            <a:pt x="41" y="90"/>
                          </a:lnTo>
                          <a:lnTo>
                            <a:pt x="34" y="82"/>
                          </a:lnTo>
                          <a:lnTo>
                            <a:pt x="34" y="75"/>
                          </a:lnTo>
                          <a:lnTo>
                            <a:pt x="34" y="67"/>
                          </a:lnTo>
                          <a:lnTo>
                            <a:pt x="34" y="60"/>
                          </a:lnTo>
                          <a:lnTo>
                            <a:pt x="34" y="52"/>
                          </a:lnTo>
                          <a:lnTo>
                            <a:pt x="27" y="52"/>
                          </a:lnTo>
                          <a:lnTo>
                            <a:pt x="27" y="45"/>
                          </a:lnTo>
                          <a:lnTo>
                            <a:pt x="27" y="37"/>
                          </a:lnTo>
                          <a:lnTo>
                            <a:pt x="21" y="37"/>
                          </a:lnTo>
                          <a:lnTo>
                            <a:pt x="21" y="30"/>
                          </a:lnTo>
                          <a:lnTo>
                            <a:pt x="14" y="22"/>
                          </a:lnTo>
                          <a:lnTo>
                            <a:pt x="14" y="15"/>
                          </a:lnTo>
                          <a:lnTo>
                            <a:pt x="14" y="7"/>
                          </a:lnTo>
                          <a:lnTo>
                            <a:pt x="14" y="0"/>
                          </a:lnTo>
                          <a:lnTo>
                            <a:pt x="7" y="0"/>
                          </a:lnTo>
                          <a:lnTo>
                            <a:pt x="0" y="0"/>
                          </a:lnTo>
                          <a:lnTo>
                            <a:pt x="0" y="7"/>
                          </a:lnTo>
                          <a:lnTo>
                            <a:pt x="0" y="15"/>
                          </a:lnTo>
                          <a:lnTo>
                            <a:pt x="0" y="22"/>
                          </a:lnTo>
                          <a:lnTo>
                            <a:pt x="7" y="30"/>
                          </a:lnTo>
                          <a:lnTo>
                            <a:pt x="14" y="37"/>
                          </a:lnTo>
                          <a:lnTo>
                            <a:pt x="14" y="45"/>
                          </a:lnTo>
                          <a:lnTo>
                            <a:pt x="7" y="52"/>
                          </a:lnTo>
                          <a:lnTo>
                            <a:pt x="7" y="60"/>
                          </a:lnTo>
                          <a:lnTo>
                            <a:pt x="14" y="67"/>
                          </a:lnTo>
                          <a:lnTo>
                            <a:pt x="21" y="75"/>
                          </a:lnTo>
                          <a:lnTo>
                            <a:pt x="21" y="82"/>
                          </a:lnTo>
                          <a:lnTo>
                            <a:pt x="27" y="82"/>
                          </a:lnTo>
                          <a:lnTo>
                            <a:pt x="27" y="90"/>
                          </a:lnTo>
                          <a:lnTo>
                            <a:pt x="27" y="97"/>
                          </a:lnTo>
                          <a:lnTo>
                            <a:pt x="27" y="105"/>
                          </a:lnTo>
                        </a:path>
                      </a:pathLst>
                    </a:custGeom>
                    <a:solidFill>
                      <a:srgbClr val="9FB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91" name="Freeform 1015">
                      <a:extLst>
                        <a:ext uri="{FF2B5EF4-FFF2-40B4-BE49-F238E27FC236}">
                          <a16:creationId xmlns:a16="http://schemas.microsoft.com/office/drawing/2014/main" id="{8BA98C0C-B212-35DE-79BD-FAC84A6ADDD5}"/>
                        </a:ext>
                      </a:extLst>
                    </p:cNvPr>
                    <p:cNvSpPr>
                      <a:spLocks/>
                    </p:cNvSpPr>
                    <p:nvPr/>
                  </p:nvSpPr>
                  <p:spPr bwMode="auto">
                    <a:xfrm>
                      <a:off x="5043" y="2671"/>
                      <a:ext cx="49" cy="113"/>
                    </a:xfrm>
                    <a:custGeom>
                      <a:avLst/>
                      <a:gdLst>
                        <a:gd name="T0" fmla="*/ 27 w 49"/>
                        <a:gd name="T1" fmla="*/ 105 h 113"/>
                        <a:gd name="T2" fmla="*/ 34 w 49"/>
                        <a:gd name="T3" fmla="*/ 105 h 113"/>
                        <a:gd name="T4" fmla="*/ 34 w 49"/>
                        <a:gd name="T5" fmla="*/ 112 h 113"/>
                        <a:gd name="T6" fmla="*/ 34 w 49"/>
                        <a:gd name="T7" fmla="*/ 105 h 113"/>
                        <a:gd name="T8" fmla="*/ 41 w 49"/>
                        <a:gd name="T9" fmla="*/ 105 h 113"/>
                        <a:gd name="T10" fmla="*/ 48 w 49"/>
                        <a:gd name="T11" fmla="*/ 105 h 113"/>
                        <a:gd name="T12" fmla="*/ 48 w 49"/>
                        <a:gd name="T13" fmla="*/ 97 h 113"/>
                        <a:gd name="T14" fmla="*/ 48 w 49"/>
                        <a:gd name="T15" fmla="*/ 90 h 113"/>
                        <a:gd name="T16" fmla="*/ 41 w 49"/>
                        <a:gd name="T17" fmla="*/ 90 h 113"/>
                        <a:gd name="T18" fmla="*/ 34 w 49"/>
                        <a:gd name="T19" fmla="*/ 82 h 113"/>
                        <a:gd name="T20" fmla="*/ 34 w 49"/>
                        <a:gd name="T21" fmla="*/ 75 h 113"/>
                        <a:gd name="T22" fmla="*/ 34 w 49"/>
                        <a:gd name="T23" fmla="*/ 67 h 113"/>
                        <a:gd name="T24" fmla="*/ 34 w 49"/>
                        <a:gd name="T25" fmla="*/ 60 h 113"/>
                        <a:gd name="T26" fmla="*/ 34 w 49"/>
                        <a:gd name="T27" fmla="*/ 52 h 113"/>
                        <a:gd name="T28" fmla="*/ 27 w 49"/>
                        <a:gd name="T29" fmla="*/ 52 h 113"/>
                        <a:gd name="T30" fmla="*/ 27 w 49"/>
                        <a:gd name="T31" fmla="*/ 45 h 113"/>
                        <a:gd name="T32" fmla="*/ 27 w 49"/>
                        <a:gd name="T33" fmla="*/ 37 h 113"/>
                        <a:gd name="T34" fmla="*/ 21 w 49"/>
                        <a:gd name="T35" fmla="*/ 37 h 113"/>
                        <a:gd name="T36" fmla="*/ 21 w 49"/>
                        <a:gd name="T37" fmla="*/ 30 h 113"/>
                        <a:gd name="T38" fmla="*/ 14 w 49"/>
                        <a:gd name="T39" fmla="*/ 22 h 113"/>
                        <a:gd name="T40" fmla="*/ 14 w 49"/>
                        <a:gd name="T41" fmla="*/ 15 h 113"/>
                        <a:gd name="T42" fmla="*/ 14 w 49"/>
                        <a:gd name="T43" fmla="*/ 7 h 113"/>
                        <a:gd name="T44" fmla="*/ 14 w 49"/>
                        <a:gd name="T45" fmla="*/ 0 h 113"/>
                        <a:gd name="T46" fmla="*/ 7 w 49"/>
                        <a:gd name="T47" fmla="*/ 0 h 113"/>
                        <a:gd name="T48" fmla="*/ 0 w 49"/>
                        <a:gd name="T49" fmla="*/ 0 h 113"/>
                        <a:gd name="T50" fmla="*/ 0 w 49"/>
                        <a:gd name="T51" fmla="*/ 7 h 113"/>
                        <a:gd name="T52" fmla="*/ 0 w 49"/>
                        <a:gd name="T53" fmla="*/ 15 h 113"/>
                        <a:gd name="T54" fmla="*/ 0 w 49"/>
                        <a:gd name="T55" fmla="*/ 22 h 113"/>
                        <a:gd name="T56" fmla="*/ 7 w 49"/>
                        <a:gd name="T57" fmla="*/ 30 h 113"/>
                        <a:gd name="T58" fmla="*/ 14 w 49"/>
                        <a:gd name="T59" fmla="*/ 37 h 113"/>
                        <a:gd name="T60" fmla="*/ 14 w 49"/>
                        <a:gd name="T61" fmla="*/ 45 h 113"/>
                        <a:gd name="T62" fmla="*/ 7 w 49"/>
                        <a:gd name="T63" fmla="*/ 52 h 113"/>
                        <a:gd name="T64" fmla="*/ 7 w 49"/>
                        <a:gd name="T65" fmla="*/ 60 h 113"/>
                        <a:gd name="T66" fmla="*/ 14 w 49"/>
                        <a:gd name="T67" fmla="*/ 67 h 113"/>
                        <a:gd name="T68" fmla="*/ 21 w 49"/>
                        <a:gd name="T69" fmla="*/ 75 h 113"/>
                        <a:gd name="T70" fmla="*/ 21 w 49"/>
                        <a:gd name="T71" fmla="*/ 82 h 113"/>
                        <a:gd name="T72" fmla="*/ 27 w 49"/>
                        <a:gd name="T73" fmla="*/ 82 h 113"/>
                        <a:gd name="T74" fmla="*/ 27 w 49"/>
                        <a:gd name="T75" fmla="*/ 90 h 113"/>
                        <a:gd name="T76" fmla="*/ 27 w 49"/>
                        <a:gd name="T77" fmla="*/ 97 h 113"/>
                        <a:gd name="T78" fmla="*/ 27 w 49"/>
                        <a:gd name="T79" fmla="*/ 10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 h="113">
                          <a:moveTo>
                            <a:pt x="27" y="105"/>
                          </a:moveTo>
                          <a:lnTo>
                            <a:pt x="34" y="105"/>
                          </a:lnTo>
                          <a:lnTo>
                            <a:pt x="34" y="112"/>
                          </a:lnTo>
                          <a:lnTo>
                            <a:pt x="34" y="105"/>
                          </a:lnTo>
                          <a:lnTo>
                            <a:pt x="41" y="105"/>
                          </a:lnTo>
                          <a:lnTo>
                            <a:pt x="48" y="105"/>
                          </a:lnTo>
                          <a:lnTo>
                            <a:pt x="48" y="97"/>
                          </a:lnTo>
                          <a:lnTo>
                            <a:pt x="48" y="90"/>
                          </a:lnTo>
                          <a:lnTo>
                            <a:pt x="41" y="90"/>
                          </a:lnTo>
                          <a:lnTo>
                            <a:pt x="34" y="82"/>
                          </a:lnTo>
                          <a:lnTo>
                            <a:pt x="34" y="75"/>
                          </a:lnTo>
                          <a:lnTo>
                            <a:pt x="34" y="67"/>
                          </a:lnTo>
                          <a:lnTo>
                            <a:pt x="34" y="60"/>
                          </a:lnTo>
                          <a:lnTo>
                            <a:pt x="34" y="52"/>
                          </a:lnTo>
                          <a:lnTo>
                            <a:pt x="27" y="52"/>
                          </a:lnTo>
                          <a:lnTo>
                            <a:pt x="27" y="45"/>
                          </a:lnTo>
                          <a:lnTo>
                            <a:pt x="27" y="37"/>
                          </a:lnTo>
                          <a:lnTo>
                            <a:pt x="21" y="37"/>
                          </a:lnTo>
                          <a:lnTo>
                            <a:pt x="21" y="30"/>
                          </a:lnTo>
                          <a:lnTo>
                            <a:pt x="14" y="22"/>
                          </a:lnTo>
                          <a:lnTo>
                            <a:pt x="14" y="15"/>
                          </a:lnTo>
                          <a:lnTo>
                            <a:pt x="14" y="7"/>
                          </a:lnTo>
                          <a:lnTo>
                            <a:pt x="14" y="0"/>
                          </a:lnTo>
                          <a:lnTo>
                            <a:pt x="7" y="0"/>
                          </a:lnTo>
                          <a:lnTo>
                            <a:pt x="0" y="0"/>
                          </a:lnTo>
                          <a:lnTo>
                            <a:pt x="0" y="7"/>
                          </a:lnTo>
                          <a:lnTo>
                            <a:pt x="0" y="15"/>
                          </a:lnTo>
                          <a:lnTo>
                            <a:pt x="0" y="22"/>
                          </a:lnTo>
                          <a:lnTo>
                            <a:pt x="7" y="30"/>
                          </a:lnTo>
                          <a:lnTo>
                            <a:pt x="14" y="37"/>
                          </a:lnTo>
                          <a:lnTo>
                            <a:pt x="14" y="45"/>
                          </a:lnTo>
                          <a:lnTo>
                            <a:pt x="7" y="52"/>
                          </a:lnTo>
                          <a:lnTo>
                            <a:pt x="7" y="60"/>
                          </a:lnTo>
                          <a:lnTo>
                            <a:pt x="14" y="67"/>
                          </a:lnTo>
                          <a:lnTo>
                            <a:pt x="21" y="75"/>
                          </a:lnTo>
                          <a:lnTo>
                            <a:pt x="21" y="82"/>
                          </a:lnTo>
                          <a:lnTo>
                            <a:pt x="27" y="82"/>
                          </a:lnTo>
                          <a:lnTo>
                            <a:pt x="27" y="90"/>
                          </a:lnTo>
                          <a:lnTo>
                            <a:pt x="27" y="97"/>
                          </a:lnTo>
                          <a:lnTo>
                            <a:pt x="27" y="105"/>
                          </a:lnTo>
                        </a:path>
                      </a:pathLst>
                    </a:custGeom>
                    <a:solidFill>
                      <a:srgbClr val="9FB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92" name="Freeform 1016">
                      <a:extLst>
                        <a:ext uri="{FF2B5EF4-FFF2-40B4-BE49-F238E27FC236}">
                          <a16:creationId xmlns:a16="http://schemas.microsoft.com/office/drawing/2014/main" id="{5B4E6087-C689-A007-439B-7D19ACC2BCB7}"/>
                        </a:ext>
                      </a:extLst>
                    </p:cNvPr>
                    <p:cNvSpPr>
                      <a:spLocks/>
                    </p:cNvSpPr>
                    <p:nvPr/>
                  </p:nvSpPr>
                  <p:spPr bwMode="auto">
                    <a:xfrm>
                      <a:off x="5031" y="2667"/>
                      <a:ext cx="65" cy="113"/>
                    </a:xfrm>
                    <a:custGeom>
                      <a:avLst/>
                      <a:gdLst>
                        <a:gd name="T0" fmla="*/ 40 w 65"/>
                        <a:gd name="T1" fmla="*/ 112 h 113"/>
                        <a:gd name="T2" fmla="*/ 48 w 65"/>
                        <a:gd name="T3" fmla="*/ 112 h 113"/>
                        <a:gd name="T4" fmla="*/ 56 w 65"/>
                        <a:gd name="T5" fmla="*/ 112 h 113"/>
                        <a:gd name="T6" fmla="*/ 64 w 65"/>
                        <a:gd name="T7" fmla="*/ 104 h 113"/>
                        <a:gd name="T8" fmla="*/ 64 w 65"/>
                        <a:gd name="T9" fmla="*/ 96 h 113"/>
                        <a:gd name="T10" fmla="*/ 56 w 65"/>
                        <a:gd name="T11" fmla="*/ 96 h 113"/>
                        <a:gd name="T12" fmla="*/ 48 w 65"/>
                        <a:gd name="T13" fmla="*/ 88 h 113"/>
                        <a:gd name="T14" fmla="*/ 48 w 65"/>
                        <a:gd name="T15" fmla="*/ 80 h 113"/>
                        <a:gd name="T16" fmla="*/ 48 w 65"/>
                        <a:gd name="T17" fmla="*/ 72 h 113"/>
                        <a:gd name="T18" fmla="*/ 48 w 65"/>
                        <a:gd name="T19" fmla="*/ 64 h 113"/>
                        <a:gd name="T20" fmla="*/ 48 w 65"/>
                        <a:gd name="T21" fmla="*/ 56 h 113"/>
                        <a:gd name="T22" fmla="*/ 40 w 65"/>
                        <a:gd name="T23" fmla="*/ 56 h 113"/>
                        <a:gd name="T24" fmla="*/ 40 w 65"/>
                        <a:gd name="T25" fmla="*/ 48 h 113"/>
                        <a:gd name="T26" fmla="*/ 40 w 65"/>
                        <a:gd name="T27" fmla="*/ 40 h 113"/>
                        <a:gd name="T28" fmla="*/ 32 w 65"/>
                        <a:gd name="T29" fmla="*/ 40 h 113"/>
                        <a:gd name="T30" fmla="*/ 32 w 65"/>
                        <a:gd name="T31" fmla="*/ 32 h 113"/>
                        <a:gd name="T32" fmla="*/ 24 w 65"/>
                        <a:gd name="T33" fmla="*/ 24 h 113"/>
                        <a:gd name="T34" fmla="*/ 24 w 65"/>
                        <a:gd name="T35" fmla="*/ 16 h 113"/>
                        <a:gd name="T36" fmla="*/ 24 w 65"/>
                        <a:gd name="T37" fmla="*/ 8 h 113"/>
                        <a:gd name="T38" fmla="*/ 24 w 65"/>
                        <a:gd name="T39" fmla="*/ 0 h 113"/>
                        <a:gd name="T40" fmla="*/ 16 w 65"/>
                        <a:gd name="T41" fmla="*/ 0 h 113"/>
                        <a:gd name="T42" fmla="*/ 8 w 65"/>
                        <a:gd name="T43" fmla="*/ 0 h 113"/>
                        <a:gd name="T44" fmla="*/ 0 w 65"/>
                        <a:gd name="T45" fmla="*/ 8 h 113"/>
                        <a:gd name="T46" fmla="*/ 8 w 65"/>
                        <a:gd name="T47" fmla="*/ 16 h 113"/>
                        <a:gd name="T48" fmla="*/ 8 w 65"/>
                        <a:gd name="T49" fmla="*/ 24 h 113"/>
                        <a:gd name="T50" fmla="*/ 16 w 65"/>
                        <a:gd name="T51" fmla="*/ 32 h 113"/>
                        <a:gd name="T52" fmla="*/ 16 w 65"/>
                        <a:gd name="T53" fmla="*/ 40 h 113"/>
                        <a:gd name="T54" fmla="*/ 16 w 65"/>
                        <a:gd name="T55" fmla="*/ 48 h 113"/>
                        <a:gd name="T56" fmla="*/ 16 w 65"/>
                        <a:gd name="T57" fmla="*/ 56 h 113"/>
                        <a:gd name="T58" fmla="*/ 16 w 65"/>
                        <a:gd name="T59" fmla="*/ 64 h 113"/>
                        <a:gd name="T60" fmla="*/ 24 w 65"/>
                        <a:gd name="T61" fmla="*/ 72 h 113"/>
                        <a:gd name="T62" fmla="*/ 32 w 65"/>
                        <a:gd name="T63" fmla="*/ 80 h 113"/>
                        <a:gd name="T64" fmla="*/ 32 w 65"/>
                        <a:gd name="T65" fmla="*/ 88 h 113"/>
                        <a:gd name="T66" fmla="*/ 40 w 65"/>
                        <a:gd name="T67" fmla="*/ 88 h 113"/>
                        <a:gd name="T68" fmla="*/ 40 w 65"/>
                        <a:gd name="T69" fmla="*/ 96 h 113"/>
                        <a:gd name="T70" fmla="*/ 40 w 65"/>
                        <a:gd name="T71" fmla="*/ 104 h 113"/>
                        <a:gd name="T72" fmla="*/ 40 w 65"/>
                        <a:gd name="T7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113">
                          <a:moveTo>
                            <a:pt x="40" y="112"/>
                          </a:moveTo>
                          <a:lnTo>
                            <a:pt x="48" y="112"/>
                          </a:lnTo>
                          <a:lnTo>
                            <a:pt x="56" y="112"/>
                          </a:lnTo>
                          <a:lnTo>
                            <a:pt x="64" y="104"/>
                          </a:lnTo>
                          <a:lnTo>
                            <a:pt x="64" y="96"/>
                          </a:lnTo>
                          <a:lnTo>
                            <a:pt x="56" y="96"/>
                          </a:lnTo>
                          <a:lnTo>
                            <a:pt x="48" y="88"/>
                          </a:lnTo>
                          <a:lnTo>
                            <a:pt x="48" y="80"/>
                          </a:lnTo>
                          <a:lnTo>
                            <a:pt x="48" y="72"/>
                          </a:lnTo>
                          <a:lnTo>
                            <a:pt x="48" y="64"/>
                          </a:lnTo>
                          <a:lnTo>
                            <a:pt x="48" y="56"/>
                          </a:lnTo>
                          <a:lnTo>
                            <a:pt x="40" y="56"/>
                          </a:lnTo>
                          <a:lnTo>
                            <a:pt x="40" y="48"/>
                          </a:lnTo>
                          <a:lnTo>
                            <a:pt x="40" y="40"/>
                          </a:lnTo>
                          <a:lnTo>
                            <a:pt x="32" y="40"/>
                          </a:lnTo>
                          <a:lnTo>
                            <a:pt x="32" y="32"/>
                          </a:lnTo>
                          <a:lnTo>
                            <a:pt x="24" y="24"/>
                          </a:lnTo>
                          <a:lnTo>
                            <a:pt x="24" y="16"/>
                          </a:lnTo>
                          <a:lnTo>
                            <a:pt x="24" y="8"/>
                          </a:lnTo>
                          <a:lnTo>
                            <a:pt x="24" y="0"/>
                          </a:lnTo>
                          <a:lnTo>
                            <a:pt x="16" y="0"/>
                          </a:lnTo>
                          <a:lnTo>
                            <a:pt x="8" y="0"/>
                          </a:lnTo>
                          <a:lnTo>
                            <a:pt x="0" y="8"/>
                          </a:lnTo>
                          <a:lnTo>
                            <a:pt x="8" y="16"/>
                          </a:lnTo>
                          <a:lnTo>
                            <a:pt x="8" y="24"/>
                          </a:lnTo>
                          <a:lnTo>
                            <a:pt x="16" y="32"/>
                          </a:lnTo>
                          <a:lnTo>
                            <a:pt x="16" y="40"/>
                          </a:lnTo>
                          <a:lnTo>
                            <a:pt x="16" y="48"/>
                          </a:lnTo>
                          <a:lnTo>
                            <a:pt x="16" y="56"/>
                          </a:lnTo>
                          <a:lnTo>
                            <a:pt x="16" y="64"/>
                          </a:lnTo>
                          <a:lnTo>
                            <a:pt x="24" y="72"/>
                          </a:lnTo>
                          <a:lnTo>
                            <a:pt x="32" y="80"/>
                          </a:lnTo>
                          <a:lnTo>
                            <a:pt x="32" y="88"/>
                          </a:lnTo>
                          <a:lnTo>
                            <a:pt x="40" y="88"/>
                          </a:lnTo>
                          <a:lnTo>
                            <a:pt x="40" y="96"/>
                          </a:lnTo>
                          <a:lnTo>
                            <a:pt x="40" y="104"/>
                          </a:lnTo>
                          <a:lnTo>
                            <a:pt x="40" y="11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93" name="Freeform 1017">
                      <a:extLst>
                        <a:ext uri="{FF2B5EF4-FFF2-40B4-BE49-F238E27FC236}">
                          <a16:creationId xmlns:a16="http://schemas.microsoft.com/office/drawing/2014/main" id="{6A64A876-5E32-016B-53B3-925EF805E1F1}"/>
                        </a:ext>
                      </a:extLst>
                    </p:cNvPr>
                    <p:cNvSpPr>
                      <a:spLocks/>
                    </p:cNvSpPr>
                    <p:nvPr/>
                  </p:nvSpPr>
                  <p:spPr bwMode="auto">
                    <a:xfrm>
                      <a:off x="5047" y="2675"/>
                      <a:ext cx="41" cy="105"/>
                    </a:xfrm>
                    <a:custGeom>
                      <a:avLst/>
                      <a:gdLst>
                        <a:gd name="T0" fmla="*/ 0 w 41"/>
                        <a:gd name="T1" fmla="*/ 0 h 105"/>
                        <a:gd name="T2" fmla="*/ 0 w 41"/>
                        <a:gd name="T3" fmla="*/ 8 h 105"/>
                        <a:gd name="T4" fmla="*/ 0 w 41"/>
                        <a:gd name="T5" fmla="*/ 16 h 105"/>
                        <a:gd name="T6" fmla="*/ 8 w 41"/>
                        <a:gd name="T7" fmla="*/ 16 h 105"/>
                        <a:gd name="T8" fmla="*/ 8 w 41"/>
                        <a:gd name="T9" fmla="*/ 24 h 105"/>
                        <a:gd name="T10" fmla="*/ 0 w 41"/>
                        <a:gd name="T11" fmla="*/ 24 h 105"/>
                        <a:gd name="T12" fmla="*/ 8 w 41"/>
                        <a:gd name="T13" fmla="*/ 24 h 105"/>
                        <a:gd name="T14" fmla="*/ 8 w 41"/>
                        <a:gd name="T15" fmla="*/ 32 h 105"/>
                        <a:gd name="T16" fmla="*/ 8 w 41"/>
                        <a:gd name="T17" fmla="*/ 40 h 105"/>
                        <a:gd name="T18" fmla="*/ 8 w 41"/>
                        <a:gd name="T19" fmla="*/ 48 h 105"/>
                        <a:gd name="T20" fmla="*/ 8 w 41"/>
                        <a:gd name="T21" fmla="*/ 56 h 105"/>
                        <a:gd name="T22" fmla="*/ 16 w 41"/>
                        <a:gd name="T23" fmla="*/ 56 h 105"/>
                        <a:gd name="T24" fmla="*/ 16 w 41"/>
                        <a:gd name="T25" fmla="*/ 48 h 105"/>
                        <a:gd name="T26" fmla="*/ 16 w 41"/>
                        <a:gd name="T27" fmla="*/ 56 h 105"/>
                        <a:gd name="T28" fmla="*/ 16 w 41"/>
                        <a:gd name="T29" fmla="*/ 64 h 105"/>
                        <a:gd name="T30" fmla="*/ 24 w 41"/>
                        <a:gd name="T31" fmla="*/ 64 h 105"/>
                        <a:gd name="T32" fmla="*/ 24 w 41"/>
                        <a:gd name="T33" fmla="*/ 72 h 105"/>
                        <a:gd name="T34" fmla="*/ 32 w 41"/>
                        <a:gd name="T35" fmla="*/ 72 h 105"/>
                        <a:gd name="T36" fmla="*/ 32 w 41"/>
                        <a:gd name="T37" fmla="*/ 80 h 105"/>
                        <a:gd name="T38" fmla="*/ 24 w 41"/>
                        <a:gd name="T39" fmla="*/ 80 h 105"/>
                        <a:gd name="T40" fmla="*/ 32 w 41"/>
                        <a:gd name="T41" fmla="*/ 80 h 105"/>
                        <a:gd name="T42" fmla="*/ 32 w 41"/>
                        <a:gd name="T43" fmla="*/ 88 h 105"/>
                        <a:gd name="T44" fmla="*/ 40 w 41"/>
                        <a:gd name="T45" fmla="*/ 96 h 105"/>
                        <a:gd name="T46" fmla="*/ 32 w 41"/>
                        <a:gd name="T47" fmla="*/ 96 h 105"/>
                        <a:gd name="T48" fmla="*/ 32 w 41"/>
                        <a:gd name="T49" fmla="*/ 104 h 105"/>
                        <a:gd name="T50" fmla="*/ 32 w 41"/>
                        <a:gd name="T51" fmla="*/ 9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105">
                          <a:moveTo>
                            <a:pt x="0" y="0"/>
                          </a:moveTo>
                          <a:lnTo>
                            <a:pt x="0" y="8"/>
                          </a:lnTo>
                          <a:lnTo>
                            <a:pt x="0" y="16"/>
                          </a:lnTo>
                          <a:lnTo>
                            <a:pt x="8" y="16"/>
                          </a:lnTo>
                          <a:lnTo>
                            <a:pt x="8" y="24"/>
                          </a:lnTo>
                          <a:lnTo>
                            <a:pt x="0" y="24"/>
                          </a:lnTo>
                          <a:lnTo>
                            <a:pt x="8" y="24"/>
                          </a:lnTo>
                          <a:lnTo>
                            <a:pt x="8" y="32"/>
                          </a:lnTo>
                          <a:lnTo>
                            <a:pt x="8" y="40"/>
                          </a:lnTo>
                          <a:lnTo>
                            <a:pt x="8" y="48"/>
                          </a:lnTo>
                          <a:lnTo>
                            <a:pt x="8" y="56"/>
                          </a:lnTo>
                          <a:lnTo>
                            <a:pt x="16" y="56"/>
                          </a:lnTo>
                          <a:lnTo>
                            <a:pt x="16" y="48"/>
                          </a:lnTo>
                          <a:lnTo>
                            <a:pt x="16" y="56"/>
                          </a:lnTo>
                          <a:lnTo>
                            <a:pt x="16" y="64"/>
                          </a:lnTo>
                          <a:lnTo>
                            <a:pt x="24" y="64"/>
                          </a:lnTo>
                          <a:lnTo>
                            <a:pt x="24" y="72"/>
                          </a:lnTo>
                          <a:lnTo>
                            <a:pt x="32" y="72"/>
                          </a:lnTo>
                          <a:lnTo>
                            <a:pt x="32" y="80"/>
                          </a:lnTo>
                          <a:lnTo>
                            <a:pt x="24" y="80"/>
                          </a:lnTo>
                          <a:lnTo>
                            <a:pt x="32" y="80"/>
                          </a:lnTo>
                          <a:lnTo>
                            <a:pt x="32" y="88"/>
                          </a:lnTo>
                          <a:lnTo>
                            <a:pt x="40" y="96"/>
                          </a:lnTo>
                          <a:lnTo>
                            <a:pt x="32" y="96"/>
                          </a:lnTo>
                          <a:lnTo>
                            <a:pt x="32" y="104"/>
                          </a:lnTo>
                          <a:lnTo>
                            <a:pt x="32" y="9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6794" name="Freeform 1018">
                    <a:extLst>
                      <a:ext uri="{FF2B5EF4-FFF2-40B4-BE49-F238E27FC236}">
                        <a16:creationId xmlns:a16="http://schemas.microsoft.com/office/drawing/2014/main" id="{213DF7FF-69CC-BE75-8C70-F9B1D46E96A7}"/>
                      </a:ext>
                    </a:extLst>
                  </p:cNvPr>
                  <p:cNvSpPr>
                    <a:spLocks/>
                  </p:cNvSpPr>
                  <p:nvPr/>
                </p:nvSpPr>
                <p:spPr bwMode="auto">
                  <a:xfrm>
                    <a:off x="5083" y="2591"/>
                    <a:ext cx="273" cy="193"/>
                  </a:xfrm>
                  <a:custGeom>
                    <a:avLst/>
                    <a:gdLst>
                      <a:gd name="T0" fmla="*/ 0 w 273"/>
                      <a:gd name="T1" fmla="*/ 69 h 193"/>
                      <a:gd name="T2" fmla="*/ 16 w 273"/>
                      <a:gd name="T3" fmla="*/ 84 h 193"/>
                      <a:gd name="T4" fmla="*/ 23 w 273"/>
                      <a:gd name="T5" fmla="*/ 100 h 193"/>
                      <a:gd name="T6" fmla="*/ 23 w 273"/>
                      <a:gd name="T7" fmla="*/ 115 h 193"/>
                      <a:gd name="T8" fmla="*/ 31 w 273"/>
                      <a:gd name="T9" fmla="*/ 138 h 193"/>
                      <a:gd name="T10" fmla="*/ 39 w 273"/>
                      <a:gd name="T11" fmla="*/ 154 h 193"/>
                      <a:gd name="T12" fmla="*/ 47 w 273"/>
                      <a:gd name="T13" fmla="*/ 169 h 193"/>
                      <a:gd name="T14" fmla="*/ 47 w 273"/>
                      <a:gd name="T15" fmla="*/ 184 h 193"/>
                      <a:gd name="T16" fmla="*/ 47 w 273"/>
                      <a:gd name="T17" fmla="*/ 192 h 193"/>
                      <a:gd name="T18" fmla="*/ 272 w 273"/>
                      <a:gd name="T19" fmla="*/ 161 h 193"/>
                      <a:gd name="T20" fmla="*/ 272 w 273"/>
                      <a:gd name="T21" fmla="*/ 0 h 193"/>
                      <a:gd name="T22" fmla="*/ 0 w 273"/>
                      <a:gd name="T23" fmla="*/ 6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193">
                        <a:moveTo>
                          <a:pt x="0" y="69"/>
                        </a:moveTo>
                        <a:lnTo>
                          <a:pt x="16" y="84"/>
                        </a:lnTo>
                        <a:lnTo>
                          <a:pt x="23" y="100"/>
                        </a:lnTo>
                        <a:lnTo>
                          <a:pt x="23" y="115"/>
                        </a:lnTo>
                        <a:lnTo>
                          <a:pt x="31" y="138"/>
                        </a:lnTo>
                        <a:lnTo>
                          <a:pt x="39" y="154"/>
                        </a:lnTo>
                        <a:lnTo>
                          <a:pt x="47" y="169"/>
                        </a:lnTo>
                        <a:lnTo>
                          <a:pt x="47" y="184"/>
                        </a:lnTo>
                        <a:lnTo>
                          <a:pt x="47" y="192"/>
                        </a:lnTo>
                        <a:lnTo>
                          <a:pt x="272" y="161"/>
                        </a:lnTo>
                        <a:lnTo>
                          <a:pt x="272" y="0"/>
                        </a:lnTo>
                        <a:lnTo>
                          <a:pt x="0" y="69"/>
                        </a:lnTo>
                      </a:path>
                    </a:pathLst>
                  </a:custGeom>
                  <a:solidFill>
                    <a:srgbClr val="001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95" name="Freeform 1019">
                    <a:extLst>
                      <a:ext uri="{FF2B5EF4-FFF2-40B4-BE49-F238E27FC236}">
                        <a16:creationId xmlns:a16="http://schemas.microsoft.com/office/drawing/2014/main" id="{C99C7A52-CB03-E10E-213E-FCAE12B249BA}"/>
                      </a:ext>
                    </a:extLst>
                  </p:cNvPr>
                  <p:cNvSpPr>
                    <a:spLocks/>
                  </p:cNvSpPr>
                  <p:nvPr/>
                </p:nvSpPr>
                <p:spPr bwMode="auto">
                  <a:xfrm>
                    <a:off x="5083" y="2591"/>
                    <a:ext cx="273" cy="193"/>
                  </a:xfrm>
                  <a:custGeom>
                    <a:avLst/>
                    <a:gdLst>
                      <a:gd name="T0" fmla="*/ 0 w 273"/>
                      <a:gd name="T1" fmla="*/ 69 h 193"/>
                      <a:gd name="T2" fmla="*/ 16 w 273"/>
                      <a:gd name="T3" fmla="*/ 84 h 193"/>
                      <a:gd name="T4" fmla="*/ 23 w 273"/>
                      <a:gd name="T5" fmla="*/ 100 h 193"/>
                      <a:gd name="T6" fmla="*/ 23 w 273"/>
                      <a:gd name="T7" fmla="*/ 115 h 193"/>
                      <a:gd name="T8" fmla="*/ 31 w 273"/>
                      <a:gd name="T9" fmla="*/ 138 h 193"/>
                      <a:gd name="T10" fmla="*/ 39 w 273"/>
                      <a:gd name="T11" fmla="*/ 154 h 193"/>
                      <a:gd name="T12" fmla="*/ 47 w 273"/>
                      <a:gd name="T13" fmla="*/ 169 h 193"/>
                      <a:gd name="T14" fmla="*/ 47 w 273"/>
                      <a:gd name="T15" fmla="*/ 184 h 193"/>
                      <a:gd name="T16" fmla="*/ 47 w 273"/>
                      <a:gd name="T17" fmla="*/ 192 h 193"/>
                      <a:gd name="T18" fmla="*/ 272 w 273"/>
                      <a:gd name="T19" fmla="*/ 161 h 193"/>
                      <a:gd name="T20" fmla="*/ 272 w 273"/>
                      <a:gd name="T21" fmla="*/ 0 h 193"/>
                      <a:gd name="T22" fmla="*/ 0 w 273"/>
                      <a:gd name="T23" fmla="*/ 6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193">
                        <a:moveTo>
                          <a:pt x="0" y="69"/>
                        </a:moveTo>
                        <a:lnTo>
                          <a:pt x="16" y="84"/>
                        </a:lnTo>
                        <a:lnTo>
                          <a:pt x="23" y="100"/>
                        </a:lnTo>
                        <a:lnTo>
                          <a:pt x="23" y="115"/>
                        </a:lnTo>
                        <a:lnTo>
                          <a:pt x="31" y="138"/>
                        </a:lnTo>
                        <a:lnTo>
                          <a:pt x="39" y="154"/>
                        </a:lnTo>
                        <a:lnTo>
                          <a:pt x="47" y="169"/>
                        </a:lnTo>
                        <a:lnTo>
                          <a:pt x="47" y="184"/>
                        </a:lnTo>
                        <a:lnTo>
                          <a:pt x="47" y="192"/>
                        </a:lnTo>
                        <a:lnTo>
                          <a:pt x="272" y="161"/>
                        </a:lnTo>
                        <a:lnTo>
                          <a:pt x="272" y="0"/>
                        </a:lnTo>
                        <a:lnTo>
                          <a:pt x="0" y="69"/>
                        </a:lnTo>
                      </a:path>
                    </a:pathLst>
                  </a:custGeom>
                  <a:solidFill>
                    <a:srgbClr val="001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96" name="Freeform 1020">
                    <a:extLst>
                      <a:ext uri="{FF2B5EF4-FFF2-40B4-BE49-F238E27FC236}">
                        <a16:creationId xmlns:a16="http://schemas.microsoft.com/office/drawing/2014/main" id="{293208AB-4381-20DC-1029-E5C996826C7C}"/>
                      </a:ext>
                    </a:extLst>
                  </p:cNvPr>
                  <p:cNvSpPr>
                    <a:spLocks/>
                  </p:cNvSpPr>
                  <p:nvPr/>
                </p:nvSpPr>
                <p:spPr bwMode="auto">
                  <a:xfrm>
                    <a:off x="5079" y="2587"/>
                    <a:ext cx="281" cy="201"/>
                  </a:xfrm>
                  <a:custGeom>
                    <a:avLst/>
                    <a:gdLst>
                      <a:gd name="T0" fmla="*/ 0 w 281"/>
                      <a:gd name="T1" fmla="*/ 72 h 201"/>
                      <a:gd name="T2" fmla="*/ 16 w 281"/>
                      <a:gd name="T3" fmla="*/ 88 h 201"/>
                      <a:gd name="T4" fmla="*/ 24 w 281"/>
                      <a:gd name="T5" fmla="*/ 104 h 201"/>
                      <a:gd name="T6" fmla="*/ 24 w 281"/>
                      <a:gd name="T7" fmla="*/ 120 h 201"/>
                      <a:gd name="T8" fmla="*/ 32 w 281"/>
                      <a:gd name="T9" fmla="*/ 144 h 201"/>
                      <a:gd name="T10" fmla="*/ 40 w 281"/>
                      <a:gd name="T11" fmla="*/ 160 h 201"/>
                      <a:gd name="T12" fmla="*/ 48 w 281"/>
                      <a:gd name="T13" fmla="*/ 176 h 201"/>
                      <a:gd name="T14" fmla="*/ 48 w 281"/>
                      <a:gd name="T15" fmla="*/ 184 h 201"/>
                      <a:gd name="T16" fmla="*/ 48 w 281"/>
                      <a:gd name="T17" fmla="*/ 192 h 201"/>
                      <a:gd name="T18" fmla="*/ 48 w 281"/>
                      <a:gd name="T19" fmla="*/ 200 h 201"/>
                      <a:gd name="T20" fmla="*/ 280 w 281"/>
                      <a:gd name="T21" fmla="*/ 168 h 201"/>
                      <a:gd name="T22" fmla="*/ 280 w 281"/>
                      <a:gd name="T23" fmla="*/ 0 h 201"/>
                      <a:gd name="T24" fmla="*/ 0 w 281"/>
                      <a:gd name="T25" fmla="*/ 72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1" h="201">
                        <a:moveTo>
                          <a:pt x="0" y="72"/>
                        </a:moveTo>
                        <a:lnTo>
                          <a:pt x="16" y="88"/>
                        </a:lnTo>
                        <a:lnTo>
                          <a:pt x="24" y="104"/>
                        </a:lnTo>
                        <a:lnTo>
                          <a:pt x="24" y="120"/>
                        </a:lnTo>
                        <a:lnTo>
                          <a:pt x="32" y="144"/>
                        </a:lnTo>
                        <a:lnTo>
                          <a:pt x="40" y="160"/>
                        </a:lnTo>
                        <a:lnTo>
                          <a:pt x="48" y="176"/>
                        </a:lnTo>
                        <a:lnTo>
                          <a:pt x="48" y="184"/>
                        </a:lnTo>
                        <a:lnTo>
                          <a:pt x="48" y="192"/>
                        </a:lnTo>
                        <a:lnTo>
                          <a:pt x="48" y="200"/>
                        </a:lnTo>
                        <a:lnTo>
                          <a:pt x="280" y="168"/>
                        </a:lnTo>
                        <a:lnTo>
                          <a:pt x="280" y="0"/>
                        </a:lnTo>
                        <a:lnTo>
                          <a:pt x="0" y="72"/>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6797" name="Freeform 1021">
                  <a:extLst>
                    <a:ext uri="{FF2B5EF4-FFF2-40B4-BE49-F238E27FC236}">
                      <a16:creationId xmlns:a16="http://schemas.microsoft.com/office/drawing/2014/main" id="{DD0F0F34-650A-C64D-5814-4C46D78F7B1B}"/>
                    </a:ext>
                  </a:extLst>
                </p:cNvPr>
                <p:cNvSpPr>
                  <a:spLocks/>
                </p:cNvSpPr>
                <p:nvPr/>
              </p:nvSpPr>
              <p:spPr bwMode="auto">
                <a:xfrm>
                  <a:off x="4787" y="2783"/>
                  <a:ext cx="25" cy="25"/>
                </a:xfrm>
                <a:custGeom>
                  <a:avLst/>
                  <a:gdLst>
                    <a:gd name="T0" fmla="*/ 12 w 25"/>
                    <a:gd name="T1" fmla="*/ 0 h 25"/>
                    <a:gd name="T2" fmla="*/ 6 w 25"/>
                    <a:gd name="T3" fmla="*/ 0 h 25"/>
                    <a:gd name="T4" fmla="*/ 6 w 25"/>
                    <a:gd name="T5" fmla="*/ 6 h 25"/>
                    <a:gd name="T6" fmla="*/ 0 w 25"/>
                    <a:gd name="T7" fmla="*/ 12 h 25"/>
                    <a:gd name="T8" fmla="*/ 0 w 25"/>
                    <a:gd name="T9" fmla="*/ 18 h 25"/>
                    <a:gd name="T10" fmla="*/ 6 w 25"/>
                    <a:gd name="T11" fmla="*/ 24 h 25"/>
                    <a:gd name="T12" fmla="*/ 12 w 25"/>
                    <a:gd name="T13" fmla="*/ 24 h 25"/>
                    <a:gd name="T14" fmla="*/ 18 w 25"/>
                    <a:gd name="T15" fmla="*/ 24 h 25"/>
                    <a:gd name="T16" fmla="*/ 18 w 25"/>
                    <a:gd name="T17" fmla="*/ 18 h 25"/>
                    <a:gd name="T18" fmla="*/ 24 w 25"/>
                    <a:gd name="T19" fmla="*/ 12 h 25"/>
                    <a:gd name="T20" fmla="*/ 24 w 25"/>
                    <a:gd name="T21" fmla="*/ 6 h 25"/>
                    <a:gd name="T22" fmla="*/ 24 w 25"/>
                    <a:gd name="T23" fmla="*/ 0 h 25"/>
                    <a:gd name="T24" fmla="*/ 18 w 25"/>
                    <a:gd name="T25" fmla="*/ 0 h 25"/>
                    <a:gd name="T26" fmla="*/ 12 w 25"/>
                    <a:gd name="T2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25">
                      <a:moveTo>
                        <a:pt x="12" y="0"/>
                      </a:moveTo>
                      <a:lnTo>
                        <a:pt x="6" y="0"/>
                      </a:lnTo>
                      <a:lnTo>
                        <a:pt x="6" y="6"/>
                      </a:lnTo>
                      <a:lnTo>
                        <a:pt x="0" y="12"/>
                      </a:lnTo>
                      <a:lnTo>
                        <a:pt x="0" y="18"/>
                      </a:lnTo>
                      <a:lnTo>
                        <a:pt x="6" y="24"/>
                      </a:lnTo>
                      <a:lnTo>
                        <a:pt x="12" y="24"/>
                      </a:lnTo>
                      <a:lnTo>
                        <a:pt x="18" y="24"/>
                      </a:lnTo>
                      <a:lnTo>
                        <a:pt x="18" y="18"/>
                      </a:lnTo>
                      <a:lnTo>
                        <a:pt x="24" y="12"/>
                      </a:lnTo>
                      <a:lnTo>
                        <a:pt x="24" y="6"/>
                      </a:lnTo>
                      <a:lnTo>
                        <a:pt x="24" y="0"/>
                      </a:lnTo>
                      <a:lnTo>
                        <a:pt x="18" y="0"/>
                      </a:lnTo>
                      <a:lnTo>
                        <a:pt x="12" y="0"/>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98" name="Freeform 1022">
                  <a:extLst>
                    <a:ext uri="{FF2B5EF4-FFF2-40B4-BE49-F238E27FC236}">
                      <a16:creationId xmlns:a16="http://schemas.microsoft.com/office/drawing/2014/main" id="{E2D37EFB-2821-F5A5-E640-6B61BF196B80}"/>
                    </a:ext>
                  </a:extLst>
                </p:cNvPr>
                <p:cNvSpPr>
                  <a:spLocks/>
                </p:cNvSpPr>
                <p:nvPr/>
              </p:nvSpPr>
              <p:spPr bwMode="auto">
                <a:xfrm>
                  <a:off x="4787" y="2783"/>
                  <a:ext cx="25" cy="25"/>
                </a:xfrm>
                <a:custGeom>
                  <a:avLst/>
                  <a:gdLst>
                    <a:gd name="T0" fmla="*/ 12 w 25"/>
                    <a:gd name="T1" fmla="*/ 0 h 25"/>
                    <a:gd name="T2" fmla="*/ 6 w 25"/>
                    <a:gd name="T3" fmla="*/ 0 h 25"/>
                    <a:gd name="T4" fmla="*/ 6 w 25"/>
                    <a:gd name="T5" fmla="*/ 6 h 25"/>
                    <a:gd name="T6" fmla="*/ 0 w 25"/>
                    <a:gd name="T7" fmla="*/ 12 h 25"/>
                    <a:gd name="T8" fmla="*/ 0 w 25"/>
                    <a:gd name="T9" fmla="*/ 18 h 25"/>
                    <a:gd name="T10" fmla="*/ 6 w 25"/>
                    <a:gd name="T11" fmla="*/ 24 h 25"/>
                    <a:gd name="T12" fmla="*/ 12 w 25"/>
                    <a:gd name="T13" fmla="*/ 24 h 25"/>
                    <a:gd name="T14" fmla="*/ 18 w 25"/>
                    <a:gd name="T15" fmla="*/ 24 h 25"/>
                    <a:gd name="T16" fmla="*/ 18 w 25"/>
                    <a:gd name="T17" fmla="*/ 18 h 25"/>
                    <a:gd name="T18" fmla="*/ 24 w 25"/>
                    <a:gd name="T19" fmla="*/ 12 h 25"/>
                    <a:gd name="T20" fmla="*/ 24 w 25"/>
                    <a:gd name="T21" fmla="*/ 6 h 25"/>
                    <a:gd name="T22" fmla="*/ 24 w 25"/>
                    <a:gd name="T23" fmla="*/ 0 h 25"/>
                    <a:gd name="T24" fmla="*/ 18 w 25"/>
                    <a:gd name="T25" fmla="*/ 0 h 25"/>
                    <a:gd name="T26" fmla="*/ 12 w 25"/>
                    <a:gd name="T2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25">
                      <a:moveTo>
                        <a:pt x="12" y="0"/>
                      </a:moveTo>
                      <a:lnTo>
                        <a:pt x="6" y="0"/>
                      </a:lnTo>
                      <a:lnTo>
                        <a:pt x="6" y="6"/>
                      </a:lnTo>
                      <a:lnTo>
                        <a:pt x="0" y="12"/>
                      </a:lnTo>
                      <a:lnTo>
                        <a:pt x="0" y="18"/>
                      </a:lnTo>
                      <a:lnTo>
                        <a:pt x="6" y="24"/>
                      </a:lnTo>
                      <a:lnTo>
                        <a:pt x="12" y="24"/>
                      </a:lnTo>
                      <a:lnTo>
                        <a:pt x="18" y="24"/>
                      </a:lnTo>
                      <a:lnTo>
                        <a:pt x="18" y="18"/>
                      </a:lnTo>
                      <a:lnTo>
                        <a:pt x="24" y="12"/>
                      </a:lnTo>
                      <a:lnTo>
                        <a:pt x="24" y="6"/>
                      </a:lnTo>
                      <a:lnTo>
                        <a:pt x="24" y="0"/>
                      </a:lnTo>
                      <a:lnTo>
                        <a:pt x="18" y="0"/>
                      </a:lnTo>
                      <a:lnTo>
                        <a:pt x="12" y="0"/>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799" name="Freeform 1023">
                  <a:extLst>
                    <a:ext uri="{FF2B5EF4-FFF2-40B4-BE49-F238E27FC236}">
                      <a16:creationId xmlns:a16="http://schemas.microsoft.com/office/drawing/2014/main" id="{0822F3B4-04B4-2B2B-23D9-16CA79E4F3C6}"/>
                    </a:ext>
                  </a:extLst>
                </p:cNvPr>
                <p:cNvSpPr>
                  <a:spLocks/>
                </p:cNvSpPr>
                <p:nvPr/>
              </p:nvSpPr>
              <p:spPr bwMode="auto">
                <a:xfrm>
                  <a:off x="4783" y="2771"/>
                  <a:ext cx="33" cy="41"/>
                </a:xfrm>
                <a:custGeom>
                  <a:avLst/>
                  <a:gdLst>
                    <a:gd name="T0" fmla="*/ 16 w 33"/>
                    <a:gd name="T1" fmla="*/ 0 h 41"/>
                    <a:gd name="T2" fmla="*/ 8 w 33"/>
                    <a:gd name="T3" fmla="*/ 8 h 41"/>
                    <a:gd name="T4" fmla="*/ 0 w 33"/>
                    <a:gd name="T5" fmla="*/ 16 h 41"/>
                    <a:gd name="T6" fmla="*/ 0 w 33"/>
                    <a:gd name="T7" fmla="*/ 24 h 41"/>
                    <a:gd name="T8" fmla="*/ 0 w 33"/>
                    <a:gd name="T9" fmla="*/ 32 h 41"/>
                    <a:gd name="T10" fmla="*/ 0 w 33"/>
                    <a:gd name="T11" fmla="*/ 40 h 41"/>
                    <a:gd name="T12" fmla="*/ 8 w 33"/>
                    <a:gd name="T13" fmla="*/ 40 h 41"/>
                    <a:gd name="T14" fmla="*/ 16 w 33"/>
                    <a:gd name="T15" fmla="*/ 40 h 41"/>
                    <a:gd name="T16" fmla="*/ 24 w 33"/>
                    <a:gd name="T17" fmla="*/ 40 h 41"/>
                    <a:gd name="T18" fmla="*/ 24 w 33"/>
                    <a:gd name="T19" fmla="*/ 32 h 41"/>
                    <a:gd name="T20" fmla="*/ 32 w 33"/>
                    <a:gd name="T21" fmla="*/ 24 h 41"/>
                    <a:gd name="T22" fmla="*/ 32 w 33"/>
                    <a:gd name="T23" fmla="*/ 16 h 41"/>
                    <a:gd name="T24" fmla="*/ 32 w 33"/>
                    <a:gd name="T25" fmla="*/ 8 h 41"/>
                    <a:gd name="T26" fmla="*/ 32 w 33"/>
                    <a:gd name="T27" fmla="*/ 0 h 41"/>
                    <a:gd name="T28" fmla="*/ 24 w 33"/>
                    <a:gd name="T29" fmla="*/ 0 h 41"/>
                    <a:gd name="T30" fmla="*/ 16 w 33"/>
                    <a:gd name="T3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1">
                      <a:moveTo>
                        <a:pt x="16" y="0"/>
                      </a:moveTo>
                      <a:lnTo>
                        <a:pt x="8" y="8"/>
                      </a:lnTo>
                      <a:lnTo>
                        <a:pt x="0" y="16"/>
                      </a:lnTo>
                      <a:lnTo>
                        <a:pt x="0" y="24"/>
                      </a:lnTo>
                      <a:lnTo>
                        <a:pt x="0" y="32"/>
                      </a:lnTo>
                      <a:lnTo>
                        <a:pt x="0" y="40"/>
                      </a:lnTo>
                      <a:lnTo>
                        <a:pt x="8" y="40"/>
                      </a:lnTo>
                      <a:lnTo>
                        <a:pt x="16" y="40"/>
                      </a:lnTo>
                      <a:lnTo>
                        <a:pt x="24" y="40"/>
                      </a:lnTo>
                      <a:lnTo>
                        <a:pt x="24" y="32"/>
                      </a:lnTo>
                      <a:lnTo>
                        <a:pt x="32" y="24"/>
                      </a:lnTo>
                      <a:lnTo>
                        <a:pt x="32" y="16"/>
                      </a:lnTo>
                      <a:lnTo>
                        <a:pt x="32" y="8"/>
                      </a:lnTo>
                      <a:lnTo>
                        <a:pt x="32" y="0"/>
                      </a:lnTo>
                      <a:lnTo>
                        <a:pt x="24" y="0"/>
                      </a:lnTo>
                      <a:lnTo>
                        <a:pt x="16"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00" name="Freeform 1024">
                  <a:extLst>
                    <a:ext uri="{FF2B5EF4-FFF2-40B4-BE49-F238E27FC236}">
                      <a16:creationId xmlns:a16="http://schemas.microsoft.com/office/drawing/2014/main" id="{366D4367-10A5-1203-A0C2-4888DEF3AC75}"/>
                    </a:ext>
                  </a:extLst>
                </p:cNvPr>
                <p:cNvSpPr>
                  <a:spLocks/>
                </p:cNvSpPr>
                <p:nvPr/>
              </p:nvSpPr>
              <p:spPr bwMode="auto">
                <a:xfrm>
                  <a:off x="4795" y="2775"/>
                  <a:ext cx="17" cy="17"/>
                </a:xfrm>
                <a:custGeom>
                  <a:avLst/>
                  <a:gdLst>
                    <a:gd name="T0" fmla="*/ 5 w 17"/>
                    <a:gd name="T1" fmla="*/ 0 h 17"/>
                    <a:gd name="T2" fmla="*/ 11 w 17"/>
                    <a:gd name="T3" fmla="*/ 0 h 17"/>
                    <a:gd name="T4" fmla="*/ 16 w 17"/>
                    <a:gd name="T5" fmla="*/ 0 h 17"/>
                    <a:gd name="T6" fmla="*/ 16 w 17"/>
                    <a:gd name="T7" fmla="*/ 5 h 17"/>
                    <a:gd name="T8" fmla="*/ 16 w 17"/>
                    <a:gd name="T9" fmla="*/ 11 h 17"/>
                    <a:gd name="T10" fmla="*/ 11 w 17"/>
                    <a:gd name="T11" fmla="*/ 16 h 17"/>
                    <a:gd name="T12" fmla="*/ 5 w 17"/>
                    <a:gd name="T13" fmla="*/ 16 h 17"/>
                    <a:gd name="T14" fmla="*/ 0 w 17"/>
                    <a:gd name="T15" fmla="*/ 11 h 17"/>
                    <a:gd name="T16" fmla="*/ 0 w 17"/>
                    <a:gd name="T17" fmla="*/ 5 h 17"/>
                    <a:gd name="T18" fmla="*/ 5 w 17"/>
                    <a:gd name="T19" fmla="*/ 5 h 17"/>
                    <a:gd name="T20" fmla="*/ 5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5" y="0"/>
                      </a:moveTo>
                      <a:lnTo>
                        <a:pt x="11" y="0"/>
                      </a:lnTo>
                      <a:lnTo>
                        <a:pt x="16" y="0"/>
                      </a:lnTo>
                      <a:lnTo>
                        <a:pt x="16" y="5"/>
                      </a:lnTo>
                      <a:lnTo>
                        <a:pt x="16" y="11"/>
                      </a:lnTo>
                      <a:lnTo>
                        <a:pt x="11" y="16"/>
                      </a:lnTo>
                      <a:lnTo>
                        <a:pt x="5" y="16"/>
                      </a:lnTo>
                      <a:lnTo>
                        <a:pt x="0" y="11"/>
                      </a:lnTo>
                      <a:lnTo>
                        <a:pt x="0" y="5"/>
                      </a:lnTo>
                      <a:lnTo>
                        <a:pt x="5" y="5"/>
                      </a:lnTo>
                      <a:lnTo>
                        <a:pt x="5" y="0"/>
                      </a:lnTo>
                    </a:path>
                  </a:pathLst>
                </a:custGeom>
                <a:solidFill>
                  <a:srgbClr val="FF7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01" name="Freeform 1025">
                  <a:extLst>
                    <a:ext uri="{FF2B5EF4-FFF2-40B4-BE49-F238E27FC236}">
                      <a16:creationId xmlns:a16="http://schemas.microsoft.com/office/drawing/2014/main" id="{D31191D9-1DA5-0FAA-0915-0A6C660BA6C6}"/>
                    </a:ext>
                  </a:extLst>
                </p:cNvPr>
                <p:cNvSpPr>
                  <a:spLocks/>
                </p:cNvSpPr>
                <p:nvPr/>
              </p:nvSpPr>
              <p:spPr bwMode="auto">
                <a:xfrm>
                  <a:off x="4795" y="2775"/>
                  <a:ext cx="17" cy="17"/>
                </a:xfrm>
                <a:custGeom>
                  <a:avLst/>
                  <a:gdLst>
                    <a:gd name="T0" fmla="*/ 5 w 17"/>
                    <a:gd name="T1" fmla="*/ 0 h 17"/>
                    <a:gd name="T2" fmla="*/ 11 w 17"/>
                    <a:gd name="T3" fmla="*/ 0 h 17"/>
                    <a:gd name="T4" fmla="*/ 16 w 17"/>
                    <a:gd name="T5" fmla="*/ 0 h 17"/>
                    <a:gd name="T6" fmla="*/ 16 w 17"/>
                    <a:gd name="T7" fmla="*/ 5 h 17"/>
                    <a:gd name="T8" fmla="*/ 16 w 17"/>
                    <a:gd name="T9" fmla="*/ 11 h 17"/>
                    <a:gd name="T10" fmla="*/ 11 w 17"/>
                    <a:gd name="T11" fmla="*/ 16 h 17"/>
                    <a:gd name="T12" fmla="*/ 5 w 17"/>
                    <a:gd name="T13" fmla="*/ 16 h 17"/>
                    <a:gd name="T14" fmla="*/ 0 w 17"/>
                    <a:gd name="T15" fmla="*/ 11 h 17"/>
                    <a:gd name="T16" fmla="*/ 0 w 17"/>
                    <a:gd name="T17" fmla="*/ 5 h 17"/>
                    <a:gd name="T18" fmla="*/ 5 w 17"/>
                    <a:gd name="T19" fmla="*/ 5 h 17"/>
                    <a:gd name="T20" fmla="*/ 5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5" y="0"/>
                      </a:moveTo>
                      <a:lnTo>
                        <a:pt x="11" y="0"/>
                      </a:lnTo>
                      <a:lnTo>
                        <a:pt x="16" y="0"/>
                      </a:lnTo>
                      <a:lnTo>
                        <a:pt x="16" y="5"/>
                      </a:lnTo>
                      <a:lnTo>
                        <a:pt x="16" y="11"/>
                      </a:lnTo>
                      <a:lnTo>
                        <a:pt x="11" y="16"/>
                      </a:lnTo>
                      <a:lnTo>
                        <a:pt x="5" y="16"/>
                      </a:lnTo>
                      <a:lnTo>
                        <a:pt x="0" y="11"/>
                      </a:lnTo>
                      <a:lnTo>
                        <a:pt x="0" y="5"/>
                      </a:lnTo>
                      <a:lnTo>
                        <a:pt x="5" y="5"/>
                      </a:lnTo>
                      <a:lnTo>
                        <a:pt x="5" y="0"/>
                      </a:lnTo>
                    </a:path>
                  </a:pathLst>
                </a:custGeom>
                <a:solidFill>
                  <a:srgbClr val="FF7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02" name="Freeform 1026">
                  <a:extLst>
                    <a:ext uri="{FF2B5EF4-FFF2-40B4-BE49-F238E27FC236}">
                      <a16:creationId xmlns:a16="http://schemas.microsoft.com/office/drawing/2014/main" id="{0A657E85-7AAB-31B1-0213-93FBC490F3B4}"/>
                    </a:ext>
                  </a:extLst>
                </p:cNvPr>
                <p:cNvSpPr>
                  <a:spLocks/>
                </p:cNvSpPr>
                <p:nvPr/>
              </p:nvSpPr>
              <p:spPr bwMode="auto">
                <a:xfrm>
                  <a:off x="4791" y="2771"/>
                  <a:ext cx="25" cy="25"/>
                </a:xfrm>
                <a:custGeom>
                  <a:avLst/>
                  <a:gdLst>
                    <a:gd name="T0" fmla="*/ 8 w 25"/>
                    <a:gd name="T1" fmla="*/ 0 h 25"/>
                    <a:gd name="T2" fmla="*/ 16 w 25"/>
                    <a:gd name="T3" fmla="*/ 0 h 25"/>
                    <a:gd name="T4" fmla="*/ 24 w 25"/>
                    <a:gd name="T5" fmla="*/ 0 h 25"/>
                    <a:gd name="T6" fmla="*/ 24 w 25"/>
                    <a:gd name="T7" fmla="*/ 8 h 25"/>
                    <a:gd name="T8" fmla="*/ 24 w 25"/>
                    <a:gd name="T9" fmla="*/ 16 h 25"/>
                    <a:gd name="T10" fmla="*/ 16 w 25"/>
                    <a:gd name="T11" fmla="*/ 24 h 25"/>
                    <a:gd name="T12" fmla="*/ 8 w 25"/>
                    <a:gd name="T13" fmla="*/ 24 h 25"/>
                    <a:gd name="T14" fmla="*/ 0 w 25"/>
                    <a:gd name="T15" fmla="*/ 16 h 25"/>
                    <a:gd name="T16" fmla="*/ 0 w 25"/>
                    <a:gd name="T17" fmla="*/ 8 h 25"/>
                    <a:gd name="T18" fmla="*/ 8 w 25"/>
                    <a:gd name="T19" fmla="*/ 8 h 25"/>
                    <a:gd name="T20" fmla="*/ 8 w 25"/>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5">
                      <a:moveTo>
                        <a:pt x="8" y="0"/>
                      </a:moveTo>
                      <a:lnTo>
                        <a:pt x="16" y="0"/>
                      </a:lnTo>
                      <a:lnTo>
                        <a:pt x="24" y="0"/>
                      </a:lnTo>
                      <a:lnTo>
                        <a:pt x="24" y="8"/>
                      </a:lnTo>
                      <a:lnTo>
                        <a:pt x="24" y="16"/>
                      </a:lnTo>
                      <a:lnTo>
                        <a:pt x="16" y="24"/>
                      </a:lnTo>
                      <a:lnTo>
                        <a:pt x="8" y="24"/>
                      </a:lnTo>
                      <a:lnTo>
                        <a:pt x="0" y="16"/>
                      </a:lnTo>
                      <a:lnTo>
                        <a:pt x="0" y="8"/>
                      </a:lnTo>
                      <a:lnTo>
                        <a:pt x="8" y="8"/>
                      </a:lnTo>
                      <a:lnTo>
                        <a:pt x="8"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03" name="Freeform 1027">
                  <a:extLst>
                    <a:ext uri="{FF2B5EF4-FFF2-40B4-BE49-F238E27FC236}">
                      <a16:creationId xmlns:a16="http://schemas.microsoft.com/office/drawing/2014/main" id="{25811C6A-7897-6E9F-9E55-7C770728A514}"/>
                    </a:ext>
                  </a:extLst>
                </p:cNvPr>
                <p:cNvSpPr>
                  <a:spLocks/>
                </p:cNvSpPr>
                <p:nvPr/>
              </p:nvSpPr>
              <p:spPr bwMode="auto">
                <a:xfrm>
                  <a:off x="4811" y="2783"/>
                  <a:ext cx="25" cy="41"/>
                </a:xfrm>
                <a:custGeom>
                  <a:avLst/>
                  <a:gdLst>
                    <a:gd name="T0" fmla="*/ 12 w 25"/>
                    <a:gd name="T1" fmla="*/ 7 h 41"/>
                    <a:gd name="T2" fmla="*/ 6 w 25"/>
                    <a:gd name="T3" fmla="*/ 7 h 41"/>
                    <a:gd name="T4" fmla="*/ 6 w 25"/>
                    <a:gd name="T5" fmla="*/ 13 h 41"/>
                    <a:gd name="T6" fmla="*/ 0 w 25"/>
                    <a:gd name="T7" fmla="*/ 20 h 41"/>
                    <a:gd name="T8" fmla="*/ 0 w 25"/>
                    <a:gd name="T9" fmla="*/ 27 h 41"/>
                    <a:gd name="T10" fmla="*/ 0 w 25"/>
                    <a:gd name="T11" fmla="*/ 33 h 41"/>
                    <a:gd name="T12" fmla="*/ 6 w 25"/>
                    <a:gd name="T13" fmla="*/ 40 h 41"/>
                    <a:gd name="T14" fmla="*/ 12 w 25"/>
                    <a:gd name="T15" fmla="*/ 40 h 41"/>
                    <a:gd name="T16" fmla="*/ 18 w 25"/>
                    <a:gd name="T17" fmla="*/ 40 h 41"/>
                    <a:gd name="T18" fmla="*/ 18 w 25"/>
                    <a:gd name="T19" fmla="*/ 33 h 41"/>
                    <a:gd name="T20" fmla="*/ 24 w 25"/>
                    <a:gd name="T21" fmla="*/ 33 h 41"/>
                    <a:gd name="T22" fmla="*/ 24 w 25"/>
                    <a:gd name="T23" fmla="*/ 20 h 41"/>
                    <a:gd name="T24" fmla="*/ 24 w 25"/>
                    <a:gd name="T25" fmla="*/ 13 h 41"/>
                    <a:gd name="T26" fmla="*/ 24 w 25"/>
                    <a:gd name="T27" fmla="*/ 7 h 41"/>
                    <a:gd name="T28" fmla="*/ 18 w 25"/>
                    <a:gd name="T29" fmla="*/ 0 h 41"/>
                    <a:gd name="T30" fmla="*/ 12 w 25"/>
                    <a:gd name="T31"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41">
                      <a:moveTo>
                        <a:pt x="12" y="7"/>
                      </a:moveTo>
                      <a:lnTo>
                        <a:pt x="6" y="7"/>
                      </a:lnTo>
                      <a:lnTo>
                        <a:pt x="6" y="13"/>
                      </a:lnTo>
                      <a:lnTo>
                        <a:pt x="0" y="20"/>
                      </a:lnTo>
                      <a:lnTo>
                        <a:pt x="0" y="27"/>
                      </a:lnTo>
                      <a:lnTo>
                        <a:pt x="0" y="33"/>
                      </a:lnTo>
                      <a:lnTo>
                        <a:pt x="6" y="40"/>
                      </a:lnTo>
                      <a:lnTo>
                        <a:pt x="12" y="40"/>
                      </a:lnTo>
                      <a:lnTo>
                        <a:pt x="18" y="40"/>
                      </a:lnTo>
                      <a:lnTo>
                        <a:pt x="18" y="33"/>
                      </a:lnTo>
                      <a:lnTo>
                        <a:pt x="24" y="33"/>
                      </a:lnTo>
                      <a:lnTo>
                        <a:pt x="24" y="20"/>
                      </a:lnTo>
                      <a:lnTo>
                        <a:pt x="24" y="13"/>
                      </a:lnTo>
                      <a:lnTo>
                        <a:pt x="24" y="7"/>
                      </a:lnTo>
                      <a:lnTo>
                        <a:pt x="18" y="0"/>
                      </a:lnTo>
                      <a:lnTo>
                        <a:pt x="12" y="7"/>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04" name="Freeform 1028">
                  <a:extLst>
                    <a:ext uri="{FF2B5EF4-FFF2-40B4-BE49-F238E27FC236}">
                      <a16:creationId xmlns:a16="http://schemas.microsoft.com/office/drawing/2014/main" id="{0044AF26-72D6-CA15-FCB6-137FC5D03A97}"/>
                    </a:ext>
                  </a:extLst>
                </p:cNvPr>
                <p:cNvSpPr>
                  <a:spLocks/>
                </p:cNvSpPr>
                <p:nvPr/>
              </p:nvSpPr>
              <p:spPr bwMode="auto">
                <a:xfrm>
                  <a:off x="4811" y="2783"/>
                  <a:ext cx="25" cy="41"/>
                </a:xfrm>
                <a:custGeom>
                  <a:avLst/>
                  <a:gdLst>
                    <a:gd name="T0" fmla="*/ 12 w 25"/>
                    <a:gd name="T1" fmla="*/ 7 h 41"/>
                    <a:gd name="T2" fmla="*/ 6 w 25"/>
                    <a:gd name="T3" fmla="*/ 7 h 41"/>
                    <a:gd name="T4" fmla="*/ 6 w 25"/>
                    <a:gd name="T5" fmla="*/ 13 h 41"/>
                    <a:gd name="T6" fmla="*/ 0 w 25"/>
                    <a:gd name="T7" fmla="*/ 20 h 41"/>
                    <a:gd name="T8" fmla="*/ 0 w 25"/>
                    <a:gd name="T9" fmla="*/ 27 h 41"/>
                    <a:gd name="T10" fmla="*/ 0 w 25"/>
                    <a:gd name="T11" fmla="*/ 33 h 41"/>
                    <a:gd name="T12" fmla="*/ 6 w 25"/>
                    <a:gd name="T13" fmla="*/ 40 h 41"/>
                    <a:gd name="T14" fmla="*/ 12 w 25"/>
                    <a:gd name="T15" fmla="*/ 40 h 41"/>
                    <a:gd name="T16" fmla="*/ 18 w 25"/>
                    <a:gd name="T17" fmla="*/ 40 h 41"/>
                    <a:gd name="T18" fmla="*/ 18 w 25"/>
                    <a:gd name="T19" fmla="*/ 33 h 41"/>
                    <a:gd name="T20" fmla="*/ 24 w 25"/>
                    <a:gd name="T21" fmla="*/ 33 h 41"/>
                    <a:gd name="T22" fmla="*/ 24 w 25"/>
                    <a:gd name="T23" fmla="*/ 20 h 41"/>
                    <a:gd name="T24" fmla="*/ 24 w 25"/>
                    <a:gd name="T25" fmla="*/ 13 h 41"/>
                    <a:gd name="T26" fmla="*/ 24 w 25"/>
                    <a:gd name="T27" fmla="*/ 7 h 41"/>
                    <a:gd name="T28" fmla="*/ 18 w 25"/>
                    <a:gd name="T29" fmla="*/ 0 h 41"/>
                    <a:gd name="T30" fmla="*/ 12 w 25"/>
                    <a:gd name="T31"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41">
                      <a:moveTo>
                        <a:pt x="12" y="7"/>
                      </a:moveTo>
                      <a:lnTo>
                        <a:pt x="6" y="7"/>
                      </a:lnTo>
                      <a:lnTo>
                        <a:pt x="6" y="13"/>
                      </a:lnTo>
                      <a:lnTo>
                        <a:pt x="0" y="20"/>
                      </a:lnTo>
                      <a:lnTo>
                        <a:pt x="0" y="27"/>
                      </a:lnTo>
                      <a:lnTo>
                        <a:pt x="0" y="33"/>
                      </a:lnTo>
                      <a:lnTo>
                        <a:pt x="6" y="40"/>
                      </a:lnTo>
                      <a:lnTo>
                        <a:pt x="12" y="40"/>
                      </a:lnTo>
                      <a:lnTo>
                        <a:pt x="18" y="40"/>
                      </a:lnTo>
                      <a:lnTo>
                        <a:pt x="18" y="33"/>
                      </a:lnTo>
                      <a:lnTo>
                        <a:pt x="24" y="33"/>
                      </a:lnTo>
                      <a:lnTo>
                        <a:pt x="24" y="20"/>
                      </a:lnTo>
                      <a:lnTo>
                        <a:pt x="24" y="13"/>
                      </a:lnTo>
                      <a:lnTo>
                        <a:pt x="24" y="7"/>
                      </a:lnTo>
                      <a:lnTo>
                        <a:pt x="18" y="0"/>
                      </a:lnTo>
                      <a:lnTo>
                        <a:pt x="12" y="7"/>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05" name="Freeform 1029">
                  <a:extLst>
                    <a:ext uri="{FF2B5EF4-FFF2-40B4-BE49-F238E27FC236}">
                      <a16:creationId xmlns:a16="http://schemas.microsoft.com/office/drawing/2014/main" id="{2EB3D276-FE66-D93E-48D1-FAD4138C23F5}"/>
                    </a:ext>
                  </a:extLst>
                </p:cNvPr>
                <p:cNvSpPr>
                  <a:spLocks/>
                </p:cNvSpPr>
                <p:nvPr/>
              </p:nvSpPr>
              <p:spPr bwMode="auto">
                <a:xfrm>
                  <a:off x="4807" y="2779"/>
                  <a:ext cx="33" cy="49"/>
                </a:xfrm>
                <a:custGeom>
                  <a:avLst/>
                  <a:gdLst>
                    <a:gd name="T0" fmla="*/ 16 w 33"/>
                    <a:gd name="T1" fmla="*/ 0 h 49"/>
                    <a:gd name="T2" fmla="*/ 8 w 33"/>
                    <a:gd name="T3" fmla="*/ 8 h 49"/>
                    <a:gd name="T4" fmla="*/ 8 w 33"/>
                    <a:gd name="T5" fmla="*/ 16 h 49"/>
                    <a:gd name="T6" fmla="*/ 0 w 33"/>
                    <a:gd name="T7" fmla="*/ 24 h 49"/>
                    <a:gd name="T8" fmla="*/ 0 w 33"/>
                    <a:gd name="T9" fmla="*/ 32 h 49"/>
                    <a:gd name="T10" fmla="*/ 0 w 33"/>
                    <a:gd name="T11" fmla="*/ 40 h 49"/>
                    <a:gd name="T12" fmla="*/ 8 w 33"/>
                    <a:gd name="T13" fmla="*/ 40 h 49"/>
                    <a:gd name="T14" fmla="*/ 8 w 33"/>
                    <a:gd name="T15" fmla="*/ 48 h 49"/>
                    <a:gd name="T16" fmla="*/ 16 w 33"/>
                    <a:gd name="T17" fmla="*/ 48 h 49"/>
                    <a:gd name="T18" fmla="*/ 24 w 33"/>
                    <a:gd name="T19" fmla="*/ 48 h 49"/>
                    <a:gd name="T20" fmla="*/ 24 w 33"/>
                    <a:gd name="T21" fmla="*/ 40 h 49"/>
                    <a:gd name="T22" fmla="*/ 32 w 33"/>
                    <a:gd name="T23" fmla="*/ 32 h 49"/>
                    <a:gd name="T24" fmla="*/ 32 w 33"/>
                    <a:gd name="T25" fmla="*/ 24 h 49"/>
                    <a:gd name="T26" fmla="*/ 32 w 33"/>
                    <a:gd name="T27" fmla="*/ 16 h 49"/>
                    <a:gd name="T28" fmla="*/ 32 w 33"/>
                    <a:gd name="T29" fmla="*/ 8 h 49"/>
                    <a:gd name="T30" fmla="*/ 24 w 33"/>
                    <a:gd name="T31" fmla="*/ 0 h 49"/>
                    <a:gd name="T32" fmla="*/ 16 w 33"/>
                    <a:gd name="T3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49">
                      <a:moveTo>
                        <a:pt x="16" y="0"/>
                      </a:moveTo>
                      <a:lnTo>
                        <a:pt x="8" y="8"/>
                      </a:lnTo>
                      <a:lnTo>
                        <a:pt x="8" y="16"/>
                      </a:lnTo>
                      <a:lnTo>
                        <a:pt x="0" y="24"/>
                      </a:lnTo>
                      <a:lnTo>
                        <a:pt x="0" y="32"/>
                      </a:lnTo>
                      <a:lnTo>
                        <a:pt x="0" y="40"/>
                      </a:lnTo>
                      <a:lnTo>
                        <a:pt x="8" y="40"/>
                      </a:lnTo>
                      <a:lnTo>
                        <a:pt x="8" y="48"/>
                      </a:lnTo>
                      <a:lnTo>
                        <a:pt x="16" y="48"/>
                      </a:lnTo>
                      <a:lnTo>
                        <a:pt x="24" y="48"/>
                      </a:lnTo>
                      <a:lnTo>
                        <a:pt x="24" y="40"/>
                      </a:lnTo>
                      <a:lnTo>
                        <a:pt x="32" y="32"/>
                      </a:lnTo>
                      <a:lnTo>
                        <a:pt x="32" y="24"/>
                      </a:lnTo>
                      <a:lnTo>
                        <a:pt x="32" y="16"/>
                      </a:lnTo>
                      <a:lnTo>
                        <a:pt x="32" y="8"/>
                      </a:lnTo>
                      <a:lnTo>
                        <a:pt x="24" y="0"/>
                      </a:lnTo>
                      <a:lnTo>
                        <a:pt x="16"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06" name="Freeform 1030">
                  <a:extLst>
                    <a:ext uri="{FF2B5EF4-FFF2-40B4-BE49-F238E27FC236}">
                      <a16:creationId xmlns:a16="http://schemas.microsoft.com/office/drawing/2014/main" id="{2F4A92CB-6BD6-4212-CF7C-1365F538F40B}"/>
                    </a:ext>
                  </a:extLst>
                </p:cNvPr>
                <p:cNvSpPr>
                  <a:spLocks/>
                </p:cNvSpPr>
                <p:nvPr/>
              </p:nvSpPr>
              <p:spPr bwMode="auto">
                <a:xfrm>
                  <a:off x="4819" y="2775"/>
                  <a:ext cx="17" cy="25"/>
                </a:xfrm>
                <a:custGeom>
                  <a:avLst/>
                  <a:gdLst>
                    <a:gd name="T0" fmla="*/ 11 w 17"/>
                    <a:gd name="T1" fmla="*/ 0 h 25"/>
                    <a:gd name="T2" fmla="*/ 5 w 17"/>
                    <a:gd name="T3" fmla="*/ 6 h 25"/>
                    <a:gd name="T4" fmla="*/ 0 w 17"/>
                    <a:gd name="T5" fmla="*/ 12 h 25"/>
                    <a:gd name="T6" fmla="*/ 0 w 17"/>
                    <a:gd name="T7" fmla="*/ 18 h 25"/>
                    <a:gd name="T8" fmla="*/ 0 w 17"/>
                    <a:gd name="T9" fmla="*/ 24 h 25"/>
                    <a:gd name="T10" fmla="*/ 5 w 17"/>
                    <a:gd name="T11" fmla="*/ 24 h 25"/>
                    <a:gd name="T12" fmla="*/ 11 w 17"/>
                    <a:gd name="T13" fmla="*/ 24 h 25"/>
                    <a:gd name="T14" fmla="*/ 11 w 17"/>
                    <a:gd name="T15" fmla="*/ 18 h 25"/>
                    <a:gd name="T16" fmla="*/ 16 w 17"/>
                    <a:gd name="T17" fmla="*/ 18 h 25"/>
                    <a:gd name="T18" fmla="*/ 16 w 17"/>
                    <a:gd name="T19" fmla="*/ 12 h 25"/>
                    <a:gd name="T20" fmla="*/ 16 w 17"/>
                    <a:gd name="T21" fmla="*/ 6 h 25"/>
                    <a:gd name="T22" fmla="*/ 11 w 17"/>
                    <a:gd name="T23" fmla="*/ 6 h 25"/>
                    <a:gd name="T24" fmla="*/ 11 w 17"/>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5">
                      <a:moveTo>
                        <a:pt x="11" y="0"/>
                      </a:moveTo>
                      <a:lnTo>
                        <a:pt x="5" y="6"/>
                      </a:lnTo>
                      <a:lnTo>
                        <a:pt x="0" y="12"/>
                      </a:lnTo>
                      <a:lnTo>
                        <a:pt x="0" y="18"/>
                      </a:lnTo>
                      <a:lnTo>
                        <a:pt x="0" y="24"/>
                      </a:lnTo>
                      <a:lnTo>
                        <a:pt x="5" y="24"/>
                      </a:lnTo>
                      <a:lnTo>
                        <a:pt x="11" y="24"/>
                      </a:lnTo>
                      <a:lnTo>
                        <a:pt x="11" y="18"/>
                      </a:lnTo>
                      <a:lnTo>
                        <a:pt x="16" y="18"/>
                      </a:lnTo>
                      <a:lnTo>
                        <a:pt x="16" y="12"/>
                      </a:lnTo>
                      <a:lnTo>
                        <a:pt x="16" y="6"/>
                      </a:lnTo>
                      <a:lnTo>
                        <a:pt x="11" y="6"/>
                      </a:lnTo>
                      <a:lnTo>
                        <a:pt x="11" y="0"/>
                      </a:lnTo>
                    </a:path>
                  </a:pathLst>
                </a:custGeom>
                <a:solidFill>
                  <a:srgbClr val="FF7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07" name="Freeform 1031">
                  <a:extLst>
                    <a:ext uri="{FF2B5EF4-FFF2-40B4-BE49-F238E27FC236}">
                      <a16:creationId xmlns:a16="http://schemas.microsoft.com/office/drawing/2014/main" id="{E680DE68-1898-B00E-CDE7-74CF8B06535C}"/>
                    </a:ext>
                  </a:extLst>
                </p:cNvPr>
                <p:cNvSpPr>
                  <a:spLocks/>
                </p:cNvSpPr>
                <p:nvPr/>
              </p:nvSpPr>
              <p:spPr bwMode="auto">
                <a:xfrm>
                  <a:off x="4819" y="2775"/>
                  <a:ext cx="17" cy="25"/>
                </a:xfrm>
                <a:custGeom>
                  <a:avLst/>
                  <a:gdLst>
                    <a:gd name="T0" fmla="*/ 11 w 17"/>
                    <a:gd name="T1" fmla="*/ 0 h 25"/>
                    <a:gd name="T2" fmla="*/ 5 w 17"/>
                    <a:gd name="T3" fmla="*/ 6 h 25"/>
                    <a:gd name="T4" fmla="*/ 0 w 17"/>
                    <a:gd name="T5" fmla="*/ 12 h 25"/>
                    <a:gd name="T6" fmla="*/ 0 w 17"/>
                    <a:gd name="T7" fmla="*/ 18 h 25"/>
                    <a:gd name="T8" fmla="*/ 0 w 17"/>
                    <a:gd name="T9" fmla="*/ 24 h 25"/>
                    <a:gd name="T10" fmla="*/ 5 w 17"/>
                    <a:gd name="T11" fmla="*/ 24 h 25"/>
                    <a:gd name="T12" fmla="*/ 11 w 17"/>
                    <a:gd name="T13" fmla="*/ 24 h 25"/>
                    <a:gd name="T14" fmla="*/ 11 w 17"/>
                    <a:gd name="T15" fmla="*/ 18 h 25"/>
                    <a:gd name="T16" fmla="*/ 16 w 17"/>
                    <a:gd name="T17" fmla="*/ 18 h 25"/>
                    <a:gd name="T18" fmla="*/ 16 w 17"/>
                    <a:gd name="T19" fmla="*/ 12 h 25"/>
                    <a:gd name="T20" fmla="*/ 16 w 17"/>
                    <a:gd name="T21" fmla="*/ 6 h 25"/>
                    <a:gd name="T22" fmla="*/ 11 w 17"/>
                    <a:gd name="T23" fmla="*/ 6 h 25"/>
                    <a:gd name="T24" fmla="*/ 11 w 17"/>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5">
                      <a:moveTo>
                        <a:pt x="11" y="0"/>
                      </a:moveTo>
                      <a:lnTo>
                        <a:pt x="5" y="6"/>
                      </a:lnTo>
                      <a:lnTo>
                        <a:pt x="0" y="12"/>
                      </a:lnTo>
                      <a:lnTo>
                        <a:pt x="0" y="18"/>
                      </a:lnTo>
                      <a:lnTo>
                        <a:pt x="0" y="24"/>
                      </a:lnTo>
                      <a:lnTo>
                        <a:pt x="5" y="24"/>
                      </a:lnTo>
                      <a:lnTo>
                        <a:pt x="11" y="24"/>
                      </a:lnTo>
                      <a:lnTo>
                        <a:pt x="11" y="18"/>
                      </a:lnTo>
                      <a:lnTo>
                        <a:pt x="16" y="18"/>
                      </a:lnTo>
                      <a:lnTo>
                        <a:pt x="16" y="12"/>
                      </a:lnTo>
                      <a:lnTo>
                        <a:pt x="16" y="6"/>
                      </a:lnTo>
                      <a:lnTo>
                        <a:pt x="11" y="6"/>
                      </a:lnTo>
                      <a:lnTo>
                        <a:pt x="11" y="0"/>
                      </a:lnTo>
                    </a:path>
                  </a:pathLst>
                </a:custGeom>
                <a:solidFill>
                  <a:srgbClr val="FF7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08" name="Freeform 1032">
                  <a:extLst>
                    <a:ext uri="{FF2B5EF4-FFF2-40B4-BE49-F238E27FC236}">
                      <a16:creationId xmlns:a16="http://schemas.microsoft.com/office/drawing/2014/main" id="{84B19BB7-9EFB-9741-1BAC-3A8D6EF6640C}"/>
                    </a:ext>
                  </a:extLst>
                </p:cNvPr>
                <p:cNvSpPr>
                  <a:spLocks/>
                </p:cNvSpPr>
                <p:nvPr/>
              </p:nvSpPr>
              <p:spPr bwMode="auto">
                <a:xfrm>
                  <a:off x="4815" y="2771"/>
                  <a:ext cx="25" cy="33"/>
                </a:xfrm>
                <a:custGeom>
                  <a:avLst/>
                  <a:gdLst>
                    <a:gd name="T0" fmla="*/ 16 w 25"/>
                    <a:gd name="T1" fmla="*/ 0 h 33"/>
                    <a:gd name="T2" fmla="*/ 8 w 25"/>
                    <a:gd name="T3" fmla="*/ 0 h 33"/>
                    <a:gd name="T4" fmla="*/ 8 w 25"/>
                    <a:gd name="T5" fmla="*/ 8 h 33"/>
                    <a:gd name="T6" fmla="*/ 0 w 25"/>
                    <a:gd name="T7" fmla="*/ 8 h 33"/>
                    <a:gd name="T8" fmla="*/ 0 w 25"/>
                    <a:gd name="T9" fmla="*/ 16 h 33"/>
                    <a:gd name="T10" fmla="*/ 0 w 25"/>
                    <a:gd name="T11" fmla="*/ 24 h 33"/>
                    <a:gd name="T12" fmla="*/ 0 w 25"/>
                    <a:gd name="T13" fmla="*/ 32 h 33"/>
                    <a:gd name="T14" fmla="*/ 8 w 25"/>
                    <a:gd name="T15" fmla="*/ 32 h 33"/>
                    <a:gd name="T16" fmla="*/ 16 w 25"/>
                    <a:gd name="T17" fmla="*/ 32 h 33"/>
                    <a:gd name="T18" fmla="*/ 16 w 25"/>
                    <a:gd name="T19" fmla="*/ 24 h 33"/>
                    <a:gd name="T20" fmla="*/ 24 w 25"/>
                    <a:gd name="T21" fmla="*/ 24 h 33"/>
                    <a:gd name="T22" fmla="*/ 24 w 25"/>
                    <a:gd name="T23" fmla="*/ 16 h 33"/>
                    <a:gd name="T24" fmla="*/ 24 w 25"/>
                    <a:gd name="T25" fmla="*/ 8 h 33"/>
                    <a:gd name="T26" fmla="*/ 16 w 25"/>
                    <a:gd name="T27" fmla="*/ 8 h 33"/>
                    <a:gd name="T28" fmla="*/ 16 w 25"/>
                    <a:gd name="T2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33">
                      <a:moveTo>
                        <a:pt x="16" y="0"/>
                      </a:moveTo>
                      <a:lnTo>
                        <a:pt x="8" y="0"/>
                      </a:lnTo>
                      <a:lnTo>
                        <a:pt x="8" y="8"/>
                      </a:lnTo>
                      <a:lnTo>
                        <a:pt x="0" y="8"/>
                      </a:lnTo>
                      <a:lnTo>
                        <a:pt x="0" y="16"/>
                      </a:lnTo>
                      <a:lnTo>
                        <a:pt x="0" y="24"/>
                      </a:lnTo>
                      <a:lnTo>
                        <a:pt x="0" y="32"/>
                      </a:lnTo>
                      <a:lnTo>
                        <a:pt x="8" y="32"/>
                      </a:lnTo>
                      <a:lnTo>
                        <a:pt x="16" y="32"/>
                      </a:lnTo>
                      <a:lnTo>
                        <a:pt x="16" y="24"/>
                      </a:lnTo>
                      <a:lnTo>
                        <a:pt x="24" y="24"/>
                      </a:lnTo>
                      <a:lnTo>
                        <a:pt x="24" y="16"/>
                      </a:lnTo>
                      <a:lnTo>
                        <a:pt x="24" y="8"/>
                      </a:lnTo>
                      <a:lnTo>
                        <a:pt x="16" y="8"/>
                      </a:lnTo>
                      <a:lnTo>
                        <a:pt x="16"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09" name="Freeform 1033">
                  <a:extLst>
                    <a:ext uri="{FF2B5EF4-FFF2-40B4-BE49-F238E27FC236}">
                      <a16:creationId xmlns:a16="http://schemas.microsoft.com/office/drawing/2014/main" id="{E8051057-BF8C-B539-00FD-3CD2D6969DE8}"/>
                    </a:ext>
                  </a:extLst>
                </p:cNvPr>
                <p:cNvSpPr>
                  <a:spLocks/>
                </p:cNvSpPr>
                <p:nvPr/>
              </p:nvSpPr>
              <p:spPr bwMode="auto">
                <a:xfrm>
                  <a:off x="4835" y="2799"/>
                  <a:ext cx="33" cy="41"/>
                </a:xfrm>
                <a:custGeom>
                  <a:avLst/>
                  <a:gdLst>
                    <a:gd name="T0" fmla="*/ 13 w 33"/>
                    <a:gd name="T1" fmla="*/ 0 h 41"/>
                    <a:gd name="T2" fmla="*/ 6 w 33"/>
                    <a:gd name="T3" fmla="*/ 0 h 41"/>
                    <a:gd name="T4" fmla="*/ 0 w 33"/>
                    <a:gd name="T5" fmla="*/ 7 h 41"/>
                    <a:gd name="T6" fmla="*/ 0 w 33"/>
                    <a:gd name="T7" fmla="*/ 13 h 41"/>
                    <a:gd name="T8" fmla="*/ 0 w 33"/>
                    <a:gd name="T9" fmla="*/ 20 h 41"/>
                    <a:gd name="T10" fmla="*/ 0 w 33"/>
                    <a:gd name="T11" fmla="*/ 27 h 41"/>
                    <a:gd name="T12" fmla="*/ 0 w 33"/>
                    <a:gd name="T13" fmla="*/ 33 h 41"/>
                    <a:gd name="T14" fmla="*/ 6 w 33"/>
                    <a:gd name="T15" fmla="*/ 33 h 41"/>
                    <a:gd name="T16" fmla="*/ 6 w 33"/>
                    <a:gd name="T17" fmla="*/ 40 h 41"/>
                    <a:gd name="T18" fmla="*/ 13 w 33"/>
                    <a:gd name="T19" fmla="*/ 40 h 41"/>
                    <a:gd name="T20" fmla="*/ 19 w 33"/>
                    <a:gd name="T21" fmla="*/ 40 h 41"/>
                    <a:gd name="T22" fmla="*/ 26 w 33"/>
                    <a:gd name="T23" fmla="*/ 40 h 41"/>
                    <a:gd name="T24" fmla="*/ 32 w 33"/>
                    <a:gd name="T25" fmla="*/ 33 h 41"/>
                    <a:gd name="T26" fmla="*/ 32 w 33"/>
                    <a:gd name="T27" fmla="*/ 27 h 41"/>
                    <a:gd name="T28" fmla="*/ 26 w 33"/>
                    <a:gd name="T29" fmla="*/ 20 h 41"/>
                    <a:gd name="T30" fmla="*/ 26 w 33"/>
                    <a:gd name="T31" fmla="*/ 13 h 41"/>
                    <a:gd name="T32" fmla="*/ 26 w 33"/>
                    <a:gd name="T33" fmla="*/ 7 h 41"/>
                    <a:gd name="T34" fmla="*/ 26 w 33"/>
                    <a:gd name="T35" fmla="*/ 0 h 41"/>
                    <a:gd name="T36" fmla="*/ 19 w 33"/>
                    <a:gd name="T37" fmla="*/ 0 h 41"/>
                    <a:gd name="T38" fmla="*/ 13 w 33"/>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41">
                      <a:moveTo>
                        <a:pt x="13" y="0"/>
                      </a:moveTo>
                      <a:lnTo>
                        <a:pt x="6" y="0"/>
                      </a:lnTo>
                      <a:lnTo>
                        <a:pt x="0" y="7"/>
                      </a:lnTo>
                      <a:lnTo>
                        <a:pt x="0" y="13"/>
                      </a:lnTo>
                      <a:lnTo>
                        <a:pt x="0" y="20"/>
                      </a:lnTo>
                      <a:lnTo>
                        <a:pt x="0" y="27"/>
                      </a:lnTo>
                      <a:lnTo>
                        <a:pt x="0" y="33"/>
                      </a:lnTo>
                      <a:lnTo>
                        <a:pt x="6" y="33"/>
                      </a:lnTo>
                      <a:lnTo>
                        <a:pt x="6" y="40"/>
                      </a:lnTo>
                      <a:lnTo>
                        <a:pt x="13" y="40"/>
                      </a:lnTo>
                      <a:lnTo>
                        <a:pt x="19" y="40"/>
                      </a:lnTo>
                      <a:lnTo>
                        <a:pt x="26" y="40"/>
                      </a:lnTo>
                      <a:lnTo>
                        <a:pt x="32" y="33"/>
                      </a:lnTo>
                      <a:lnTo>
                        <a:pt x="32" y="27"/>
                      </a:lnTo>
                      <a:lnTo>
                        <a:pt x="26" y="20"/>
                      </a:lnTo>
                      <a:lnTo>
                        <a:pt x="26" y="13"/>
                      </a:lnTo>
                      <a:lnTo>
                        <a:pt x="26" y="7"/>
                      </a:lnTo>
                      <a:lnTo>
                        <a:pt x="26" y="0"/>
                      </a:lnTo>
                      <a:lnTo>
                        <a:pt x="19" y="0"/>
                      </a:lnTo>
                      <a:lnTo>
                        <a:pt x="13" y="0"/>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10" name="Freeform 1034">
                  <a:extLst>
                    <a:ext uri="{FF2B5EF4-FFF2-40B4-BE49-F238E27FC236}">
                      <a16:creationId xmlns:a16="http://schemas.microsoft.com/office/drawing/2014/main" id="{F93D809D-ABB9-20B2-6D25-D3C8CE6458D3}"/>
                    </a:ext>
                  </a:extLst>
                </p:cNvPr>
                <p:cNvSpPr>
                  <a:spLocks/>
                </p:cNvSpPr>
                <p:nvPr/>
              </p:nvSpPr>
              <p:spPr bwMode="auto">
                <a:xfrm>
                  <a:off x="4835" y="2799"/>
                  <a:ext cx="33" cy="41"/>
                </a:xfrm>
                <a:custGeom>
                  <a:avLst/>
                  <a:gdLst>
                    <a:gd name="T0" fmla="*/ 13 w 33"/>
                    <a:gd name="T1" fmla="*/ 0 h 41"/>
                    <a:gd name="T2" fmla="*/ 6 w 33"/>
                    <a:gd name="T3" fmla="*/ 0 h 41"/>
                    <a:gd name="T4" fmla="*/ 0 w 33"/>
                    <a:gd name="T5" fmla="*/ 7 h 41"/>
                    <a:gd name="T6" fmla="*/ 0 w 33"/>
                    <a:gd name="T7" fmla="*/ 13 h 41"/>
                    <a:gd name="T8" fmla="*/ 0 w 33"/>
                    <a:gd name="T9" fmla="*/ 20 h 41"/>
                    <a:gd name="T10" fmla="*/ 0 w 33"/>
                    <a:gd name="T11" fmla="*/ 27 h 41"/>
                    <a:gd name="T12" fmla="*/ 0 w 33"/>
                    <a:gd name="T13" fmla="*/ 33 h 41"/>
                    <a:gd name="T14" fmla="*/ 6 w 33"/>
                    <a:gd name="T15" fmla="*/ 33 h 41"/>
                    <a:gd name="T16" fmla="*/ 6 w 33"/>
                    <a:gd name="T17" fmla="*/ 40 h 41"/>
                    <a:gd name="T18" fmla="*/ 13 w 33"/>
                    <a:gd name="T19" fmla="*/ 40 h 41"/>
                    <a:gd name="T20" fmla="*/ 19 w 33"/>
                    <a:gd name="T21" fmla="*/ 40 h 41"/>
                    <a:gd name="T22" fmla="*/ 26 w 33"/>
                    <a:gd name="T23" fmla="*/ 40 h 41"/>
                    <a:gd name="T24" fmla="*/ 32 w 33"/>
                    <a:gd name="T25" fmla="*/ 33 h 41"/>
                    <a:gd name="T26" fmla="*/ 32 w 33"/>
                    <a:gd name="T27" fmla="*/ 27 h 41"/>
                    <a:gd name="T28" fmla="*/ 26 w 33"/>
                    <a:gd name="T29" fmla="*/ 20 h 41"/>
                    <a:gd name="T30" fmla="*/ 26 w 33"/>
                    <a:gd name="T31" fmla="*/ 13 h 41"/>
                    <a:gd name="T32" fmla="*/ 26 w 33"/>
                    <a:gd name="T33" fmla="*/ 7 h 41"/>
                    <a:gd name="T34" fmla="*/ 26 w 33"/>
                    <a:gd name="T35" fmla="*/ 0 h 41"/>
                    <a:gd name="T36" fmla="*/ 19 w 33"/>
                    <a:gd name="T37" fmla="*/ 0 h 41"/>
                    <a:gd name="T38" fmla="*/ 13 w 33"/>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41">
                      <a:moveTo>
                        <a:pt x="13" y="0"/>
                      </a:moveTo>
                      <a:lnTo>
                        <a:pt x="6" y="0"/>
                      </a:lnTo>
                      <a:lnTo>
                        <a:pt x="0" y="7"/>
                      </a:lnTo>
                      <a:lnTo>
                        <a:pt x="0" y="13"/>
                      </a:lnTo>
                      <a:lnTo>
                        <a:pt x="0" y="20"/>
                      </a:lnTo>
                      <a:lnTo>
                        <a:pt x="0" y="27"/>
                      </a:lnTo>
                      <a:lnTo>
                        <a:pt x="0" y="33"/>
                      </a:lnTo>
                      <a:lnTo>
                        <a:pt x="6" y="33"/>
                      </a:lnTo>
                      <a:lnTo>
                        <a:pt x="6" y="40"/>
                      </a:lnTo>
                      <a:lnTo>
                        <a:pt x="13" y="40"/>
                      </a:lnTo>
                      <a:lnTo>
                        <a:pt x="19" y="40"/>
                      </a:lnTo>
                      <a:lnTo>
                        <a:pt x="26" y="40"/>
                      </a:lnTo>
                      <a:lnTo>
                        <a:pt x="32" y="33"/>
                      </a:lnTo>
                      <a:lnTo>
                        <a:pt x="32" y="27"/>
                      </a:lnTo>
                      <a:lnTo>
                        <a:pt x="26" y="20"/>
                      </a:lnTo>
                      <a:lnTo>
                        <a:pt x="26" y="13"/>
                      </a:lnTo>
                      <a:lnTo>
                        <a:pt x="26" y="7"/>
                      </a:lnTo>
                      <a:lnTo>
                        <a:pt x="26" y="0"/>
                      </a:lnTo>
                      <a:lnTo>
                        <a:pt x="19" y="0"/>
                      </a:lnTo>
                      <a:lnTo>
                        <a:pt x="13" y="0"/>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11" name="Freeform 1035">
                  <a:extLst>
                    <a:ext uri="{FF2B5EF4-FFF2-40B4-BE49-F238E27FC236}">
                      <a16:creationId xmlns:a16="http://schemas.microsoft.com/office/drawing/2014/main" id="{452543C9-8822-AE8C-B365-26CF9E6AC132}"/>
                    </a:ext>
                  </a:extLst>
                </p:cNvPr>
                <p:cNvSpPr>
                  <a:spLocks/>
                </p:cNvSpPr>
                <p:nvPr/>
              </p:nvSpPr>
              <p:spPr bwMode="auto">
                <a:xfrm>
                  <a:off x="4831" y="2795"/>
                  <a:ext cx="33" cy="49"/>
                </a:xfrm>
                <a:custGeom>
                  <a:avLst/>
                  <a:gdLst>
                    <a:gd name="T0" fmla="*/ 16 w 33"/>
                    <a:gd name="T1" fmla="*/ 0 h 49"/>
                    <a:gd name="T2" fmla="*/ 8 w 33"/>
                    <a:gd name="T3" fmla="*/ 0 h 49"/>
                    <a:gd name="T4" fmla="*/ 0 w 33"/>
                    <a:gd name="T5" fmla="*/ 8 h 49"/>
                    <a:gd name="T6" fmla="*/ 0 w 33"/>
                    <a:gd name="T7" fmla="*/ 16 h 49"/>
                    <a:gd name="T8" fmla="*/ 0 w 33"/>
                    <a:gd name="T9" fmla="*/ 24 h 49"/>
                    <a:gd name="T10" fmla="*/ 0 w 33"/>
                    <a:gd name="T11" fmla="*/ 32 h 49"/>
                    <a:gd name="T12" fmla="*/ 8 w 33"/>
                    <a:gd name="T13" fmla="*/ 40 h 49"/>
                    <a:gd name="T14" fmla="*/ 8 w 33"/>
                    <a:gd name="T15" fmla="*/ 48 h 49"/>
                    <a:gd name="T16" fmla="*/ 16 w 33"/>
                    <a:gd name="T17" fmla="*/ 48 h 49"/>
                    <a:gd name="T18" fmla="*/ 24 w 33"/>
                    <a:gd name="T19" fmla="*/ 48 h 49"/>
                    <a:gd name="T20" fmla="*/ 32 w 33"/>
                    <a:gd name="T21" fmla="*/ 48 h 49"/>
                    <a:gd name="T22" fmla="*/ 32 w 33"/>
                    <a:gd name="T23" fmla="*/ 40 h 49"/>
                    <a:gd name="T24" fmla="*/ 32 w 33"/>
                    <a:gd name="T25" fmla="*/ 24 h 49"/>
                    <a:gd name="T26" fmla="*/ 32 w 33"/>
                    <a:gd name="T27" fmla="*/ 16 h 49"/>
                    <a:gd name="T28" fmla="*/ 32 w 33"/>
                    <a:gd name="T29" fmla="*/ 8 h 49"/>
                    <a:gd name="T30" fmla="*/ 24 w 33"/>
                    <a:gd name="T31" fmla="*/ 0 h 49"/>
                    <a:gd name="T32" fmla="*/ 16 w 33"/>
                    <a:gd name="T3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49">
                      <a:moveTo>
                        <a:pt x="16" y="0"/>
                      </a:moveTo>
                      <a:lnTo>
                        <a:pt x="8" y="0"/>
                      </a:lnTo>
                      <a:lnTo>
                        <a:pt x="0" y="8"/>
                      </a:lnTo>
                      <a:lnTo>
                        <a:pt x="0" y="16"/>
                      </a:lnTo>
                      <a:lnTo>
                        <a:pt x="0" y="24"/>
                      </a:lnTo>
                      <a:lnTo>
                        <a:pt x="0" y="32"/>
                      </a:lnTo>
                      <a:lnTo>
                        <a:pt x="8" y="40"/>
                      </a:lnTo>
                      <a:lnTo>
                        <a:pt x="8" y="48"/>
                      </a:lnTo>
                      <a:lnTo>
                        <a:pt x="16" y="48"/>
                      </a:lnTo>
                      <a:lnTo>
                        <a:pt x="24" y="48"/>
                      </a:lnTo>
                      <a:lnTo>
                        <a:pt x="32" y="48"/>
                      </a:lnTo>
                      <a:lnTo>
                        <a:pt x="32" y="40"/>
                      </a:lnTo>
                      <a:lnTo>
                        <a:pt x="32" y="24"/>
                      </a:lnTo>
                      <a:lnTo>
                        <a:pt x="32" y="16"/>
                      </a:lnTo>
                      <a:lnTo>
                        <a:pt x="32" y="8"/>
                      </a:lnTo>
                      <a:lnTo>
                        <a:pt x="24" y="0"/>
                      </a:lnTo>
                      <a:lnTo>
                        <a:pt x="16"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12" name="Freeform 1036">
                  <a:extLst>
                    <a:ext uri="{FF2B5EF4-FFF2-40B4-BE49-F238E27FC236}">
                      <a16:creationId xmlns:a16="http://schemas.microsoft.com/office/drawing/2014/main" id="{DC01F0CF-6319-8747-A19B-3D3B2AB159FA}"/>
                    </a:ext>
                  </a:extLst>
                </p:cNvPr>
                <p:cNvSpPr>
                  <a:spLocks/>
                </p:cNvSpPr>
                <p:nvPr/>
              </p:nvSpPr>
              <p:spPr bwMode="auto">
                <a:xfrm>
                  <a:off x="4843" y="2791"/>
                  <a:ext cx="17" cy="25"/>
                </a:xfrm>
                <a:custGeom>
                  <a:avLst/>
                  <a:gdLst>
                    <a:gd name="T0" fmla="*/ 5 w 17"/>
                    <a:gd name="T1" fmla="*/ 0 h 25"/>
                    <a:gd name="T2" fmla="*/ 0 w 17"/>
                    <a:gd name="T3" fmla="*/ 0 h 25"/>
                    <a:gd name="T4" fmla="*/ 0 w 17"/>
                    <a:gd name="T5" fmla="*/ 6 h 25"/>
                    <a:gd name="T6" fmla="*/ 0 w 17"/>
                    <a:gd name="T7" fmla="*/ 12 h 25"/>
                    <a:gd name="T8" fmla="*/ 0 w 17"/>
                    <a:gd name="T9" fmla="*/ 18 h 25"/>
                    <a:gd name="T10" fmla="*/ 0 w 17"/>
                    <a:gd name="T11" fmla="*/ 24 h 25"/>
                    <a:gd name="T12" fmla="*/ 5 w 17"/>
                    <a:gd name="T13" fmla="*/ 24 h 25"/>
                    <a:gd name="T14" fmla="*/ 11 w 17"/>
                    <a:gd name="T15" fmla="*/ 24 h 25"/>
                    <a:gd name="T16" fmla="*/ 16 w 17"/>
                    <a:gd name="T17" fmla="*/ 18 h 25"/>
                    <a:gd name="T18" fmla="*/ 11 w 17"/>
                    <a:gd name="T19" fmla="*/ 12 h 25"/>
                    <a:gd name="T20" fmla="*/ 11 w 17"/>
                    <a:gd name="T21" fmla="*/ 6 h 25"/>
                    <a:gd name="T22" fmla="*/ 5 w 17"/>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5">
                      <a:moveTo>
                        <a:pt x="5" y="0"/>
                      </a:moveTo>
                      <a:lnTo>
                        <a:pt x="0" y="0"/>
                      </a:lnTo>
                      <a:lnTo>
                        <a:pt x="0" y="6"/>
                      </a:lnTo>
                      <a:lnTo>
                        <a:pt x="0" y="12"/>
                      </a:lnTo>
                      <a:lnTo>
                        <a:pt x="0" y="18"/>
                      </a:lnTo>
                      <a:lnTo>
                        <a:pt x="0" y="24"/>
                      </a:lnTo>
                      <a:lnTo>
                        <a:pt x="5" y="24"/>
                      </a:lnTo>
                      <a:lnTo>
                        <a:pt x="11" y="24"/>
                      </a:lnTo>
                      <a:lnTo>
                        <a:pt x="16" y="18"/>
                      </a:lnTo>
                      <a:lnTo>
                        <a:pt x="11" y="12"/>
                      </a:lnTo>
                      <a:lnTo>
                        <a:pt x="11" y="6"/>
                      </a:lnTo>
                      <a:lnTo>
                        <a:pt x="5" y="0"/>
                      </a:lnTo>
                    </a:path>
                  </a:pathLst>
                </a:custGeom>
                <a:solidFill>
                  <a:srgbClr val="FF7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13" name="Freeform 1037">
                  <a:extLst>
                    <a:ext uri="{FF2B5EF4-FFF2-40B4-BE49-F238E27FC236}">
                      <a16:creationId xmlns:a16="http://schemas.microsoft.com/office/drawing/2014/main" id="{CE062161-A0BE-97B0-04BF-FC58F5285271}"/>
                    </a:ext>
                  </a:extLst>
                </p:cNvPr>
                <p:cNvSpPr>
                  <a:spLocks/>
                </p:cNvSpPr>
                <p:nvPr/>
              </p:nvSpPr>
              <p:spPr bwMode="auto">
                <a:xfrm>
                  <a:off x="4843" y="2791"/>
                  <a:ext cx="17" cy="25"/>
                </a:xfrm>
                <a:custGeom>
                  <a:avLst/>
                  <a:gdLst>
                    <a:gd name="T0" fmla="*/ 5 w 17"/>
                    <a:gd name="T1" fmla="*/ 0 h 25"/>
                    <a:gd name="T2" fmla="*/ 0 w 17"/>
                    <a:gd name="T3" fmla="*/ 0 h 25"/>
                    <a:gd name="T4" fmla="*/ 0 w 17"/>
                    <a:gd name="T5" fmla="*/ 6 h 25"/>
                    <a:gd name="T6" fmla="*/ 0 w 17"/>
                    <a:gd name="T7" fmla="*/ 12 h 25"/>
                    <a:gd name="T8" fmla="*/ 0 w 17"/>
                    <a:gd name="T9" fmla="*/ 18 h 25"/>
                    <a:gd name="T10" fmla="*/ 0 w 17"/>
                    <a:gd name="T11" fmla="*/ 24 h 25"/>
                    <a:gd name="T12" fmla="*/ 5 w 17"/>
                    <a:gd name="T13" fmla="*/ 24 h 25"/>
                    <a:gd name="T14" fmla="*/ 11 w 17"/>
                    <a:gd name="T15" fmla="*/ 24 h 25"/>
                    <a:gd name="T16" fmla="*/ 16 w 17"/>
                    <a:gd name="T17" fmla="*/ 18 h 25"/>
                    <a:gd name="T18" fmla="*/ 11 w 17"/>
                    <a:gd name="T19" fmla="*/ 12 h 25"/>
                    <a:gd name="T20" fmla="*/ 11 w 17"/>
                    <a:gd name="T21" fmla="*/ 6 h 25"/>
                    <a:gd name="T22" fmla="*/ 5 w 17"/>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5">
                      <a:moveTo>
                        <a:pt x="5" y="0"/>
                      </a:moveTo>
                      <a:lnTo>
                        <a:pt x="0" y="0"/>
                      </a:lnTo>
                      <a:lnTo>
                        <a:pt x="0" y="6"/>
                      </a:lnTo>
                      <a:lnTo>
                        <a:pt x="0" y="12"/>
                      </a:lnTo>
                      <a:lnTo>
                        <a:pt x="0" y="18"/>
                      </a:lnTo>
                      <a:lnTo>
                        <a:pt x="0" y="24"/>
                      </a:lnTo>
                      <a:lnTo>
                        <a:pt x="5" y="24"/>
                      </a:lnTo>
                      <a:lnTo>
                        <a:pt x="11" y="24"/>
                      </a:lnTo>
                      <a:lnTo>
                        <a:pt x="16" y="18"/>
                      </a:lnTo>
                      <a:lnTo>
                        <a:pt x="11" y="12"/>
                      </a:lnTo>
                      <a:lnTo>
                        <a:pt x="11" y="6"/>
                      </a:lnTo>
                      <a:lnTo>
                        <a:pt x="5" y="0"/>
                      </a:lnTo>
                    </a:path>
                  </a:pathLst>
                </a:custGeom>
                <a:solidFill>
                  <a:srgbClr val="FF7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14" name="Freeform 1038">
                  <a:extLst>
                    <a:ext uri="{FF2B5EF4-FFF2-40B4-BE49-F238E27FC236}">
                      <a16:creationId xmlns:a16="http://schemas.microsoft.com/office/drawing/2014/main" id="{C9C89C1D-962F-5936-A429-1D9DC5AF5942}"/>
                    </a:ext>
                  </a:extLst>
                </p:cNvPr>
                <p:cNvSpPr>
                  <a:spLocks/>
                </p:cNvSpPr>
                <p:nvPr/>
              </p:nvSpPr>
              <p:spPr bwMode="auto">
                <a:xfrm>
                  <a:off x="4839" y="2787"/>
                  <a:ext cx="17" cy="33"/>
                </a:xfrm>
                <a:custGeom>
                  <a:avLst/>
                  <a:gdLst>
                    <a:gd name="T0" fmla="*/ 8 w 17"/>
                    <a:gd name="T1" fmla="*/ 0 h 33"/>
                    <a:gd name="T2" fmla="*/ 0 w 17"/>
                    <a:gd name="T3" fmla="*/ 0 h 33"/>
                    <a:gd name="T4" fmla="*/ 0 w 17"/>
                    <a:gd name="T5" fmla="*/ 8 h 33"/>
                    <a:gd name="T6" fmla="*/ 0 w 17"/>
                    <a:gd name="T7" fmla="*/ 16 h 33"/>
                    <a:gd name="T8" fmla="*/ 0 w 17"/>
                    <a:gd name="T9" fmla="*/ 24 h 33"/>
                    <a:gd name="T10" fmla="*/ 0 w 17"/>
                    <a:gd name="T11" fmla="*/ 32 h 33"/>
                    <a:gd name="T12" fmla="*/ 8 w 17"/>
                    <a:gd name="T13" fmla="*/ 32 h 33"/>
                    <a:gd name="T14" fmla="*/ 16 w 17"/>
                    <a:gd name="T15" fmla="*/ 32 h 33"/>
                    <a:gd name="T16" fmla="*/ 16 w 17"/>
                    <a:gd name="T17" fmla="*/ 24 h 33"/>
                    <a:gd name="T18" fmla="*/ 16 w 17"/>
                    <a:gd name="T19" fmla="*/ 16 h 33"/>
                    <a:gd name="T20" fmla="*/ 16 w 17"/>
                    <a:gd name="T21" fmla="*/ 8 h 33"/>
                    <a:gd name="T22" fmla="*/ 8 w 17"/>
                    <a:gd name="T2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33">
                      <a:moveTo>
                        <a:pt x="8" y="0"/>
                      </a:moveTo>
                      <a:lnTo>
                        <a:pt x="0" y="0"/>
                      </a:lnTo>
                      <a:lnTo>
                        <a:pt x="0" y="8"/>
                      </a:lnTo>
                      <a:lnTo>
                        <a:pt x="0" y="16"/>
                      </a:lnTo>
                      <a:lnTo>
                        <a:pt x="0" y="24"/>
                      </a:lnTo>
                      <a:lnTo>
                        <a:pt x="0" y="32"/>
                      </a:lnTo>
                      <a:lnTo>
                        <a:pt x="8" y="32"/>
                      </a:lnTo>
                      <a:lnTo>
                        <a:pt x="16" y="32"/>
                      </a:lnTo>
                      <a:lnTo>
                        <a:pt x="16" y="24"/>
                      </a:lnTo>
                      <a:lnTo>
                        <a:pt x="16" y="16"/>
                      </a:lnTo>
                      <a:lnTo>
                        <a:pt x="16" y="8"/>
                      </a:lnTo>
                      <a:lnTo>
                        <a:pt x="8"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15" name="Freeform 1039">
                  <a:extLst>
                    <a:ext uri="{FF2B5EF4-FFF2-40B4-BE49-F238E27FC236}">
                      <a16:creationId xmlns:a16="http://schemas.microsoft.com/office/drawing/2014/main" id="{DE454A91-4DB6-7492-56D4-533A7A57F464}"/>
                    </a:ext>
                  </a:extLst>
                </p:cNvPr>
                <p:cNvSpPr>
                  <a:spLocks/>
                </p:cNvSpPr>
                <p:nvPr/>
              </p:nvSpPr>
              <p:spPr bwMode="auto">
                <a:xfrm>
                  <a:off x="4859" y="2823"/>
                  <a:ext cx="25" cy="33"/>
                </a:xfrm>
                <a:custGeom>
                  <a:avLst/>
                  <a:gdLst>
                    <a:gd name="T0" fmla="*/ 12 w 25"/>
                    <a:gd name="T1" fmla="*/ 0 h 33"/>
                    <a:gd name="T2" fmla="*/ 6 w 25"/>
                    <a:gd name="T3" fmla="*/ 0 h 33"/>
                    <a:gd name="T4" fmla="*/ 0 w 25"/>
                    <a:gd name="T5" fmla="*/ 6 h 33"/>
                    <a:gd name="T6" fmla="*/ 0 w 25"/>
                    <a:gd name="T7" fmla="*/ 13 h 33"/>
                    <a:gd name="T8" fmla="*/ 0 w 25"/>
                    <a:gd name="T9" fmla="*/ 19 h 33"/>
                    <a:gd name="T10" fmla="*/ 6 w 25"/>
                    <a:gd name="T11" fmla="*/ 26 h 33"/>
                    <a:gd name="T12" fmla="*/ 6 w 25"/>
                    <a:gd name="T13" fmla="*/ 32 h 33"/>
                    <a:gd name="T14" fmla="*/ 12 w 25"/>
                    <a:gd name="T15" fmla="*/ 32 h 33"/>
                    <a:gd name="T16" fmla="*/ 18 w 25"/>
                    <a:gd name="T17" fmla="*/ 32 h 33"/>
                    <a:gd name="T18" fmla="*/ 24 w 25"/>
                    <a:gd name="T19" fmla="*/ 32 h 33"/>
                    <a:gd name="T20" fmla="*/ 24 w 25"/>
                    <a:gd name="T21" fmla="*/ 26 h 33"/>
                    <a:gd name="T22" fmla="*/ 24 w 25"/>
                    <a:gd name="T23" fmla="*/ 19 h 33"/>
                    <a:gd name="T24" fmla="*/ 24 w 25"/>
                    <a:gd name="T25" fmla="*/ 13 h 33"/>
                    <a:gd name="T26" fmla="*/ 18 w 25"/>
                    <a:gd name="T27" fmla="*/ 6 h 33"/>
                    <a:gd name="T28" fmla="*/ 18 w 25"/>
                    <a:gd name="T29" fmla="*/ 0 h 33"/>
                    <a:gd name="T30" fmla="*/ 12 w 25"/>
                    <a:gd name="T3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3">
                      <a:moveTo>
                        <a:pt x="12" y="0"/>
                      </a:moveTo>
                      <a:lnTo>
                        <a:pt x="6" y="0"/>
                      </a:lnTo>
                      <a:lnTo>
                        <a:pt x="0" y="6"/>
                      </a:lnTo>
                      <a:lnTo>
                        <a:pt x="0" y="13"/>
                      </a:lnTo>
                      <a:lnTo>
                        <a:pt x="0" y="19"/>
                      </a:lnTo>
                      <a:lnTo>
                        <a:pt x="6" y="26"/>
                      </a:lnTo>
                      <a:lnTo>
                        <a:pt x="6" y="32"/>
                      </a:lnTo>
                      <a:lnTo>
                        <a:pt x="12" y="32"/>
                      </a:lnTo>
                      <a:lnTo>
                        <a:pt x="18" y="32"/>
                      </a:lnTo>
                      <a:lnTo>
                        <a:pt x="24" y="32"/>
                      </a:lnTo>
                      <a:lnTo>
                        <a:pt x="24" y="26"/>
                      </a:lnTo>
                      <a:lnTo>
                        <a:pt x="24" y="19"/>
                      </a:lnTo>
                      <a:lnTo>
                        <a:pt x="24" y="13"/>
                      </a:lnTo>
                      <a:lnTo>
                        <a:pt x="18" y="6"/>
                      </a:lnTo>
                      <a:lnTo>
                        <a:pt x="18" y="0"/>
                      </a:lnTo>
                      <a:lnTo>
                        <a:pt x="12" y="0"/>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16" name="Freeform 1040">
                  <a:extLst>
                    <a:ext uri="{FF2B5EF4-FFF2-40B4-BE49-F238E27FC236}">
                      <a16:creationId xmlns:a16="http://schemas.microsoft.com/office/drawing/2014/main" id="{3C3FD599-8F92-5909-11CB-3BFAE9927343}"/>
                    </a:ext>
                  </a:extLst>
                </p:cNvPr>
                <p:cNvSpPr>
                  <a:spLocks/>
                </p:cNvSpPr>
                <p:nvPr/>
              </p:nvSpPr>
              <p:spPr bwMode="auto">
                <a:xfrm>
                  <a:off x="4859" y="2823"/>
                  <a:ext cx="25" cy="33"/>
                </a:xfrm>
                <a:custGeom>
                  <a:avLst/>
                  <a:gdLst>
                    <a:gd name="T0" fmla="*/ 12 w 25"/>
                    <a:gd name="T1" fmla="*/ 0 h 33"/>
                    <a:gd name="T2" fmla="*/ 6 w 25"/>
                    <a:gd name="T3" fmla="*/ 0 h 33"/>
                    <a:gd name="T4" fmla="*/ 0 w 25"/>
                    <a:gd name="T5" fmla="*/ 6 h 33"/>
                    <a:gd name="T6" fmla="*/ 0 w 25"/>
                    <a:gd name="T7" fmla="*/ 13 h 33"/>
                    <a:gd name="T8" fmla="*/ 0 w 25"/>
                    <a:gd name="T9" fmla="*/ 19 h 33"/>
                    <a:gd name="T10" fmla="*/ 6 w 25"/>
                    <a:gd name="T11" fmla="*/ 26 h 33"/>
                    <a:gd name="T12" fmla="*/ 6 w 25"/>
                    <a:gd name="T13" fmla="*/ 32 h 33"/>
                    <a:gd name="T14" fmla="*/ 12 w 25"/>
                    <a:gd name="T15" fmla="*/ 32 h 33"/>
                    <a:gd name="T16" fmla="*/ 18 w 25"/>
                    <a:gd name="T17" fmla="*/ 32 h 33"/>
                    <a:gd name="T18" fmla="*/ 24 w 25"/>
                    <a:gd name="T19" fmla="*/ 32 h 33"/>
                    <a:gd name="T20" fmla="*/ 24 w 25"/>
                    <a:gd name="T21" fmla="*/ 26 h 33"/>
                    <a:gd name="T22" fmla="*/ 24 w 25"/>
                    <a:gd name="T23" fmla="*/ 19 h 33"/>
                    <a:gd name="T24" fmla="*/ 24 w 25"/>
                    <a:gd name="T25" fmla="*/ 13 h 33"/>
                    <a:gd name="T26" fmla="*/ 18 w 25"/>
                    <a:gd name="T27" fmla="*/ 6 h 33"/>
                    <a:gd name="T28" fmla="*/ 18 w 25"/>
                    <a:gd name="T29" fmla="*/ 0 h 33"/>
                    <a:gd name="T30" fmla="*/ 12 w 25"/>
                    <a:gd name="T3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3">
                      <a:moveTo>
                        <a:pt x="12" y="0"/>
                      </a:moveTo>
                      <a:lnTo>
                        <a:pt x="6" y="0"/>
                      </a:lnTo>
                      <a:lnTo>
                        <a:pt x="0" y="6"/>
                      </a:lnTo>
                      <a:lnTo>
                        <a:pt x="0" y="13"/>
                      </a:lnTo>
                      <a:lnTo>
                        <a:pt x="0" y="19"/>
                      </a:lnTo>
                      <a:lnTo>
                        <a:pt x="6" y="26"/>
                      </a:lnTo>
                      <a:lnTo>
                        <a:pt x="6" y="32"/>
                      </a:lnTo>
                      <a:lnTo>
                        <a:pt x="12" y="32"/>
                      </a:lnTo>
                      <a:lnTo>
                        <a:pt x="18" y="32"/>
                      </a:lnTo>
                      <a:lnTo>
                        <a:pt x="24" y="32"/>
                      </a:lnTo>
                      <a:lnTo>
                        <a:pt x="24" y="26"/>
                      </a:lnTo>
                      <a:lnTo>
                        <a:pt x="24" y="19"/>
                      </a:lnTo>
                      <a:lnTo>
                        <a:pt x="24" y="13"/>
                      </a:lnTo>
                      <a:lnTo>
                        <a:pt x="18" y="6"/>
                      </a:lnTo>
                      <a:lnTo>
                        <a:pt x="18" y="0"/>
                      </a:lnTo>
                      <a:lnTo>
                        <a:pt x="12" y="0"/>
                      </a:lnTo>
                    </a:path>
                  </a:pathLst>
                </a:custGeom>
                <a:solidFill>
                  <a:srgbClr val="FFBFB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17" name="Freeform 1041">
                  <a:extLst>
                    <a:ext uri="{FF2B5EF4-FFF2-40B4-BE49-F238E27FC236}">
                      <a16:creationId xmlns:a16="http://schemas.microsoft.com/office/drawing/2014/main" id="{426743A8-48E9-765F-0B60-BE9A1744242A}"/>
                    </a:ext>
                  </a:extLst>
                </p:cNvPr>
                <p:cNvSpPr>
                  <a:spLocks/>
                </p:cNvSpPr>
                <p:nvPr/>
              </p:nvSpPr>
              <p:spPr bwMode="auto">
                <a:xfrm>
                  <a:off x="4855" y="2819"/>
                  <a:ext cx="33" cy="41"/>
                </a:xfrm>
                <a:custGeom>
                  <a:avLst/>
                  <a:gdLst>
                    <a:gd name="T0" fmla="*/ 16 w 33"/>
                    <a:gd name="T1" fmla="*/ 0 h 41"/>
                    <a:gd name="T2" fmla="*/ 8 w 33"/>
                    <a:gd name="T3" fmla="*/ 0 h 41"/>
                    <a:gd name="T4" fmla="*/ 0 w 33"/>
                    <a:gd name="T5" fmla="*/ 0 h 41"/>
                    <a:gd name="T6" fmla="*/ 0 w 33"/>
                    <a:gd name="T7" fmla="*/ 8 h 41"/>
                    <a:gd name="T8" fmla="*/ 0 w 33"/>
                    <a:gd name="T9" fmla="*/ 16 h 41"/>
                    <a:gd name="T10" fmla="*/ 0 w 33"/>
                    <a:gd name="T11" fmla="*/ 24 h 41"/>
                    <a:gd name="T12" fmla="*/ 8 w 33"/>
                    <a:gd name="T13" fmla="*/ 32 h 41"/>
                    <a:gd name="T14" fmla="*/ 8 w 33"/>
                    <a:gd name="T15" fmla="*/ 40 h 41"/>
                    <a:gd name="T16" fmla="*/ 16 w 33"/>
                    <a:gd name="T17" fmla="*/ 40 h 41"/>
                    <a:gd name="T18" fmla="*/ 24 w 33"/>
                    <a:gd name="T19" fmla="*/ 40 h 41"/>
                    <a:gd name="T20" fmla="*/ 32 w 33"/>
                    <a:gd name="T21" fmla="*/ 40 h 41"/>
                    <a:gd name="T22" fmla="*/ 32 w 33"/>
                    <a:gd name="T23" fmla="*/ 32 h 41"/>
                    <a:gd name="T24" fmla="*/ 32 w 33"/>
                    <a:gd name="T25" fmla="*/ 24 h 41"/>
                    <a:gd name="T26" fmla="*/ 32 w 33"/>
                    <a:gd name="T27" fmla="*/ 16 h 41"/>
                    <a:gd name="T28" fmla="*/ 24 w 33"/>
                    <a:gd name="T29" fmla="*/ 8 h 41"/>
                    <a:gd name="T30" fmla="*/ 16 w 33"/>
                    <a:gd name="T3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1">
                      <a:moveTo>
                        <a:pt x="16" y="0"/>
                      </a:moveTo>
                      <a:lnTo>
                        <a:pt x="8" y="0"/>
                      </a:lnTo>
                      <a:lnTo>
                        <a:pt x="0" y="0"/>
                      </a:lnTo>
                      <a:lnTo>
                        <a:pt x="0" y="8"/>
                      </a:lnTo>
                      <a:lnTo>
                        <a:pt x="0" y="16"/>
                      </a:lnTo>
                      <a:lnTo>
                        <a:pt x="0" y="24"/>
                      </a:lnTo>
                      <a:lnTo>
                        <a:pt x="8" y="32"/>
                      </a:lnTo>
                      <a:lnTo>
                        <a:pt x="8" y="40"/>
                      </a:lnTo>
                      <a:lnTo>
                        <a:pt x="16" y="40"/>
                      </a:lnTo>
                      <a:lnTo>
                        <a:pt x="24" y="40"/>
                      </a:lnTo>
                      <a:lnTo>
                        <a:pt x="32" y="40"/>
                      </a:lnTo>
                      <a:lnTo>
                        <a:pt x="32" y="32"/>
                      </a:lnTo>
                      <a:lnTo>
                        <a:pt x="32" y="24"/>
                      </a:lnTo>
                      <a:lnTo>
                        <a:pt x="32" y="16"/>
                      </a:lnTo>
                      <a:lnTo>
                        <a:pt x="24" y="8"/>
                      </a:lnTo>
                      <a:lnTo>
                        <a:pt x="16"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18" name="Freeform 1042">
                  <a:extLst>
                    <a:ext uri="{FF2B5EF4-FFF2-40B4-BE49-F238E27FC236}">
                      <a16:creationId xmlns:a16="http://schemas.microsoft.com/office/drawing/2014/main" id="{44EAAB9E-E084-12EB-ACD4-7918C95E2CAE}"/>
                    </a:ext>
                  </a:extLst>
                </p:cNvPr>
                <p:cNvSpPr>
                  <a:spLocks/>
                </p:cNvSpPr>
                <p:nvPr/>
              </p:nvSpPr>
              <p:spPr bwMode="auto">
                <a:xfrm>
                  <a:off x="4859" y="2823"/>
                  <a:ext cx="17" cy="17"/>
                </a:xfrm>
                <a:custGeom>
                  <a:avLst/>
                  <a:gdLst>
                    <a:gd name="T0" fmla="*/ 5 w 17"/>
                    <a:gd name="T1" fmla="*/ 0 h 17"/>
                    <a:gd name="T2" fmla="*/ 5 w 17"/>
                    <a:gd name="T3" fmla="*/ 0 h 17"/>
                    <a:gd name="T4" fmla="*/ 11 w 17"/>
                    <a:gd name="T5" fmla="*/ 0 h 17"/>
                    <a:gd name="T6" fmla="*/ 11 w 17"/>
                    <a:gd name="T7" fmla="*/ 5 h 17"/>
                    <a:gd name="T8" fmla="*/ 16 w 17"/>
                    <a:gd name="T9" fmla="*/ 11 h 17"/>
                    <a:gd name="T10" fmla="*/ 16 w 17"/>
                    <a:gd name="T11" fmla="*/ 16 h 17"/>
                    <a:gd name="T12" fmla="*/ 11 w 17"/>
                    <a:gd name="T13" fmla="*/ 16 h 17"/>
                    <a:gd name="T14" fmla="*/ 5 w 17"/>
                    <a:gd name="T15" fmla="*/ 16 h 17"/>
                    <a:gd name="T16" fmla="*/ 5 w 17"/>
                    <a:gd name="T17" fmla="*/ 11 h 17"/>
                    <a:gd name="T18" fmla="*/ 0 w 17"/>
                    <a:gd name="T19" fmla="*/ 11 h 17"/>
                    <a:gd name="T20" fmla="*/ 0 w 17"/>
                    <a:gd name="T21" fmla="*/ 5 h 17"/>
                    <a:gd name="T22" fmla="*/ 0 w 17"/>
                    <a:gd name="T23" fmla="*/ 0 h 17"/>
                    <a:gd name="T24" fmla="*/ 5 w 17"/>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7">
                      <a:moveTo>
                        <a:pt x="5" y="0"/>
                      </a:moveTo>
                      <a:lnTo>
                        <a:pt x="5" y="0"/>
                      </a:lnTo>
                      <a:lnTo>
                        <a:pt x="11" y="0"/>
                      </a:lnTo>
                      <a:lnTo>
                        <a:pt x="11" y="5"/>
                      </a:lnTo>
                      <a:lnTo>
                        <a:pt x="16" y="11"/>
                      </a:lnTo>
                      <a:lnTo>
                        <a:pt x="16" y="16"/>
                      </a:lnTo>
                      <a:lnTo>
                        <a:pt x="11" y="16"/>
                      </a:lnTo>
                      <a:lnTo>
                        <a:pt x="5" y="16"/>
                      </a:lnTo>
                      <a:lnTo>
                        <a:pt x="5" y="11"/>
                      </a:lnTo>
                      <a:lnTo>
                        <a:pt x="0" y="11"/>
                      </a:lnTo>
                      <a:lnTo>
                        <a:pt x="0" y="5"/>
                      </a:lnTo>
                      <a:lnTo>
                        <a:pt x="0" y="0"/>
                      </a:lnTo>
                      <a:lnTo>
                        <a:pt x="5" y="0"/>
                      </a:lnTo>
                    </a:path>
                  </a:pathLst>
                </a:custGeom>
                <a:solidFill>
                  <a:srgbClr val="FF7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19" name="Freeform 1043">
                  <a:extLst>
                    <a:ext uri="{FF2B5EF4-FFF2-40B4-BE49-F238E27FC236}">
                      <a16:creationId xmlns:a16="http://schemas.microsoft.com/office/drawing/2014/main" id="{F0B076B6-0640-2AF7-9ADF-D7274CB9B87F}"/>
                    </a:ext>
                  </a:extLst>
                </p:cNvPr>
                <p:cNvSpPr>
                  <a:spLocks/>
                </p:cNvSpPr>
                <p:nvPr/>
              </p:nvSpPr>
              <p:spPr bwMode="auto">
                <a:xfrm>
                  <a:off x="4859" y="2823"/>
                  <a:ext cx="17" cy="17"/>
                </a:xfrm>
                <a:custGeom>
                  <a:avLst/>
                  <a:gdLst>
                    <a:gd name="T0" fmla="*/ 5 w 17"/>
                    <a:gd name="T1" fmla="*/ 0 h 17"/>
                    <a:gd name="T2" fmla="*/ 11 w 17"/>
                    <a:gd name="T3" fmla="*/ 0 h 17"/>
                    <a:gd name="T4" fmla="*/ 11 w 17"/>
                    <a:gd name="T5" fmla="*/ 5 h 17"/>
                    <a:gd name="T6" fmla="*/ 16 w 17"/>
                    <a:gd name="T7" fmla="*/ 11 h 17"/>
                    <a:gd name="T8" fmla="*/ 16 w 17"/>
                    <a:gd name="T9" fmla="*/ 16 h 17"/>
                    <a:gd name="T10" fmla="*/ 11 w 17"/>
                    <a:gd name="T11" fmla="*/ 16 h 17"/>
                    <a:gd name="T12" fmla="*/ 5 w 17"/>
                    <a:gd name="T13" fmla="*/ 16 h 17"/>
                    <a:gd name="T14" fmla="*/ 5 w 17"/>
                    <a:gd name="T15" fmla="*/ 11 h 17"/>
                    <a:gd name="T16" fmla="*/ 0 w 17"/>
                    <a:gd name="T17" fmla="*/ 11 h 17"/>
                    <a:gd name="T18" fmla="*/ 0 w 17"/>
                    <a:gd name="T19" fmla="*/ 5 h 17"/>
                    <a:gd name="T20" fmla="*/ 0 w 17"/>
                    <a:gd name="T21" fmla="*/ 0 h 17"/>
                    <a:gd name="T22" fmla="*/ 5 w 1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7">
                      <a:moveTo>
                        <a:pt x="5" y="0"/>
                      </a:moveTo>
                      <a:lnTo>
                        <a:pt x="11" y="0"/>
                      </a:lnTo>
                      <a:lnTo>
                        <a:pt x="11" y="5"/>
                      </a:lnTo>
                      <a:lnTo>
                        <a:pt x="16" y="11"/>
                      </a:lnTo>
                      <a:lnTo>
                        <a:pt x="16" y="16"/>
                      </a:lnTo>
                      <a:lnTo>
                        <a:pt x="11" y="16"/>
                      </a:lnTo>
                      <a:lnTo>
                        <a:pt x="5" y="16"/>
                      </a:lnTo>
                      <a:lnTo>
                        <a:pt x="5" y="11"/>
                      </a:lnTo>
                      <a:lnTo>
                        <a:pt x="0" y="11"/>
                      </a:lnTo>
                      <a:lnTo>
                        <a:pt x="0" y="5"/>
                      </a:lnTo>
                      <a:lnTo>
                        <a:pt x="0" y="0"/>
                      </a:lnTo>
                      <a:lnTo>
                        <a:pt x="5" y="0"/>
                      </a:lnTo>
                    </a:path>
                  </a:pathLst>
                </a:custGeom>
                <a:solidFill>
                  <a:srgbClr val="FF7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6820" name="Freeform 1044">
                  <a:extLst>
                    <a:ext uri="{FF2B5EF4-FFF2-40B4-BE49-F238E27FC236}">
                      <a16:creationId xmlns:a16="http://schemas.microsoft.com/office/drawing/2014/main" id="{F8ECCB40-46D4-88A7-7860-6D79D86278DC}"/>
                    </a:ext>
                  </a:extLst>
                </p:cNvPr>
                <p:cNvSpPr>
                  <a:spLocks/>
                </p:cNvSpPr>
                <p:nvPr/>
              </p:nvSpPr>
              <p:spPr bwMode="auto">
                <a:xfrm>
                  <a:off x="4855" y="2811"/>
                  <a:ext cx="25" cy="33"/>
                </a:xfrm>
                <a:custGeom>
                  <a:avLst/>
                  <a:gdLst>
                    <a:gd name="T0" fmla="*/ 8 w 25"/>
                    <a:gd name="T1" fmla="*/ 0 h 33"/>
                    <a:gd name="T2" fmla="*/ 8 w 25"/>
                    <a:gd name="T3" fmla="*/ 8 h 33"/>
                    <a:gd name="T4" fmla="*/ 16 w 25"/>
                    <a:gd name="T5" fmla="*/ 8 h 33"/>
                    <a:gd name="T6" fmla="*/ 16 w 25"/>
                    <a:gd name="T7" fmla="*/ 16 h 33"/>
                    <a:gd name="T8" fmla="*/ 24 w 25"/>
                    <a:gd name="T9" fmla="*/ 16 h 33"/>
                    <a:gd name="T10" fmla="*/ 24 w 25"/>
                    <a:gd name="T11" fmla="*/ 24 h 33"/>
                    <a:gd name="T12" fmla="*/ 24 w 25"/>
                    <a:gd name="T13" fmla="*/ 32 h 33"/>
                    <a:gd name="T14" fmla="*/ 16 w 25"/>
                    <a:gd name="T15" fmla="*/ 32 h 33"/>
                    <a:gd name="T16" fmla="*/ 8 w 25"/>
                    <a:gd name="T17" fmla="*/ 32 h 33"/>
                    <a:gd name="T18" fmla="*/ 0 w 25"/>
                    <a:gd name="T19" fmla="*/ 24 h 33"/>
                    <a:gd name="T20" fmla="*/ 0 w 25"/>
                    <a:gd name="T21" fmla="*/ 16 h 33"/>
                    <a:gd name="T22" fmla="*/ 0 w 25"/>
                    <a:gd name="T23" fmla="*/ 8 h 33"/>
                    <a:gd name="T24" fmla="*/ 8 w 25"/>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33">
                      <a:moveTo>
                        <a:pt x="8" y="0"/>
                      </a:moveTo>
                      <a:lnTo>
                        <a:pt x="8" y="8"/>
                      </a:lnTo>
                      <a:lnTo>
                        <a:pt x="16" y="8"/>
                      </a:lnTo>
                      <a:lnTo>
                        <a:pt x="16" y="16"/>
                      </a:lnTo>
                      <a:lnTo>
                        <a:pt x="24" y="16"/>
                      </a:lnTo>
                      <a:lnTo>
                        <a:pt x="24" y="24"/>
                      </a:lnTo>
                      <a:lnTo>
                        <a:pt x="24" y="32"/>
                      </a:lnTo>
                      <a:lnTo>
                        <a:pt x="16" y="32"/>
                      </a:lnTo>
                      <a:lnTo>
                        <a:pt x="8" y="32"/>
                      </a:lnTo>
                      <a:lnTo>
                        <a:pt x="0" y="24"/>
                      </a:lnTo>
                      <a:lnTo>
                        <a:pt x="0" y="16"/>
                      </a:lnTo>
                      <a:lnTo>
                        <a:pt x="0" y="8"/>
                      </a:lnTo>
                      <a:lnTo>
                        <a:pt x="8" y="0"/>
                      </a:lnTo>
                    </a:path>
                  </a:pathLst>
                </a:custGeom>
                <a:noFill/>
                <a:ln w="127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76821" name="AutoShape 1045">
            <a:extLst>
              <a:ext uri="{FF2B5EF4-FFF2-40B4-BE49-F238E27FC236}">
                <a16:creationId xmlns:a16="http://schemas.microsoft.com/office/drawing/2014/main" id="{77CD1EE7-6E97-A8CE-24A1-3613F38C6238}"/>
              </a:ext>
            </a:extLst>
          </p:cNvPr>
          <p:cNvSpPr>
            <a:spLocks noChangeArrowheads="1"/>
          </p:cNvSpPr>
          <p:nvPr/>
        </p:nvSpPr>
        <p:spPr bwMode="auto">
          <a:xfrm rot="20040000">
            <a:off x="3981939" y="2435714"/>
            <a:ext cx="1046163" cy="255588"/>
          </a:xfrm>
          <a:prstGeom prst="rightArrow">
            <a:avLst>
              <a:gd name="adj1" fmla="val 50000"/>
              <a:gd name="adj2" fmla="val 168672"/>
            </a:avLst>
          </a:prstGeom>
          <a:solidFill>
            <a:schemeClr val="hlink"/>
          </a:solidFill>
          <a:ln w="12700">
            <a:solidFill>
              <a:schemeClr val="tx1"/>
            </a:solidFill>
            <a:miter lim="800000"/>
            <a:headEnd/>
            <a:tailEnd/>
          </a:ln>
          <a:effectLst>
            <a:outerShdw dist="53882" dir="2700000" algn="ctr" rotWithShape="0">
              <a:schemeClr val="bg2"/>
            </a:outerShdw>
          </a:effectLst>
        </p:spPr>
        <p:txBody>
          <a:bodyPr wrap="none" anchor="ctr"/>
          <a:lstStyle/>
          <a:p>
            <a:endParaRPr lang="en-IN"/>
          </a:p>
        </p:txBody>
      </p:sp>
      <p:sp>
        <p:nvSpPr>
          <p:cNvPr id="76822" name="AutoShape 1046">
            <a:extLst>
              <a:ext uri="{FF2B5EF4-FFF2-40B4-BE49-F238E27FC236}">
                <a16:creationId xmlns:a16="http://schemas.microsoft.com/office/drawing/2014/main" id="{AA1C0968-EAD7-58C1-6BD8-5127C6AE1B81}"/>
              </a:ext>
            </a:extLst>
          </p:cNvPr>
          <p:cNvSpPr>
            <a:spLocks noChangeArrowheads="1"/>
          </p:cNvSpPr>
          <p:nvPr/>
        </p:nvSpPr>
        <p:spPr bwMode="auto">
          <a:xfrm rot="17700000">
            <a:off x="4690757" y="3457271"/>
            <a:ext cx="1570038" cy="257175"/>
          </a:xfrm>
          <a:prstGeom prst="rightArrow">
            <a:avLst>
              <a:gd name="adj1" fmla="val 50000"/>
              <a:gd name="adj2" fmla="val 177693"/>
            </a:avLst>
          </a:prstGeom>
          <a:solidFill>
            <a:schemeClr val="hlink"/>
          </a:solidFill>
          <a:ln w="12700">
            <a:solidFill>
              <a:schemeClr val="tx1"/>
            </a:solidFill>
            <a:miter lim="800000"/>
            <a:headEnd/>
            <a:tailEnd/>
          </a:ln>
          <a:effectLst>
            <a:outerShdw dist="53882" dir="2700000" algn="ctr" rotWithShape="0">
              <a:schemeClr val="bg2"/>
            </a:outerShdw>
          </a:effectLst>
        </p:spPr>
        <p:txBody>
          <a:bodyPr wrap="none" anchor="ctr"/>
          <a:lstStyle/>
          <a:p>
            <a:endParaRPr lang="en-IN"/>
          </a:p>
        </p:txBody>
      </p:sp>
      <p:sp>
        <p:nvSpPr>
          <p:cNvPr id="76823" name="AutoShape 1047">
            <a:extLst>
              <a:ext uri="{FF2B5EF4-FFF2-40B4-BE49-F238E27FC236}">
                <a16:creationId xmlns:a16="http://schemas.microsoft.com/office/drawing/2014/main" id="{1579B471-0428-8B5E-2B0F-1A47098E0DCD}"/>
              </a:ext>
            </a:extLst>
          </p:cNvPr>
          <p:cNvSpPr>
            <a:spLocks noChangeArrowheads="1"/>
          </p:cNvSpPr>
          <p:nvPr/>
        </p:nvSpPr>
        <p:spPr bwMode="auto">
          <a:xfrm rot="15900000">
            <a:off x="6550514" y="3134215"/>
            <a:ext cx="1046162" cy="255587"/>
          </a:xfrm>
          <a:prstGeom prst="rightArrow">
            <a:avLst>
              <a:gd name="adj1" fmla="val 50000"/>
              <a:gd name="adj2" fmla="val 168673"/>
            </a:avLst>
          </a:prstGeom>
          <a:solidFill>
            <a:schemeClr val="hlink"/>
          </a:solidFill>
          <a:ln w="12700">
            <a:solidFill>
              <a:schemeClr val="tx1"/>
            </a:solidFill>
            <a:miter lim="800000"/>
            <a:headEnd/>
            <a:tailEnd/>
          </a:ln>
          <a:effectLst>
            <a:outerShdw dist="53882" dir="2700000" algn="ctr" rotWithShape="0">
              <a:schemeClr val="bg2"/>
            </a:outerShdw>
          </a:effectLst>
        </p:spPr>
        <p:txBody>
          <a:bodyPr wrap="none" anchor="ctr"/>
          <a:lstStyle/>
          <a:p>
            <a:endParaRPr lang="en-IN"/>
          </a:p>
        </p:txBody>
      </p:sp>
      <p:sp>
        <p:nvSpPr>
          <p:cNvPr id="76824" name="AutoShape 1048">
            <a:extLst>
              <a:ext uri="{FF2B5EF4-FFF2-40B4-BE49-F238E27FC236}">
                <a16:creationId xmlns:a16="http://schemas.microsoft.com/office/drawing/2014/main" id="{5237AC84-F64C-9550-2C01-BE462B3B69EA}"/>
              </a:ext>
            </a:extLst>
          </p:cNvPr>
          <p:cNvSpPr>
            <a:spLocks noChangeArrowheads="1"/>
          </p:cNvSpPr>
          <p:nvPr/>
        </p:nvSpPr>
        <p:spPr bwMode="auto">
          <a:xfrm rot="12840000">
            <a:off x="7920526" y="2811953"/>
            <a:ext cx="1046162" cy="257175"/>
          </a:xfrm>
          <a:prstGeom prst="rightArrow">
            <a:avLst>
              <a:gd name="adj1" fmla="val 50000"/>
              <a:gd name="adj2" fmla="val 167631"/>
            </a:avLst>
          </a:prstGeom>
          <a:solidFill>
            <a:schemeClr val="hlink"/>
          </a:solidFill>
          <a:ln w="12700">
            <a:solidFill>
              <a:schemeClr val="tx1"/>
            </a:solidFill>
            <a:miter lim="800000"/>
            <a:headEnd/>
            <a:tailEnd/>
          </a:ln>
          <a:effectLst>
            <a:outerShdw dist="53882" dir="2700000" algn="ctr" rotWithShape="0">
              <a:schemeClr val="bg2"/>
            </a:outerShdw>
          </a:effectLst>
        </p:spPr>
        <p:txBody>
          <a:bodyPr wrap="none" anchor="ctr"/>
          <a:lstStyle/>
          <a:p>
            <a:endParaRPr lang="en-IN"/>
          </a:p>
        </p:txBody>
      </p:sp>
      <p:sp>
        <p:nvSpPr>
          <p:cNvPr id="76825" name="AutoShape 1049">
            <a:extLst>
              <a:ext uri="{FF2B5EF4-FFF2-40B4-BE49-F238E27FC236}">
                <a16:creationId xmlns:a16="http://schemas.microsoft.com/office/drawing/2014/main" id="{DE2FBA1B-55F2-854C-F772-7158A0B7444D}"/>
              </a:ext>
            </a:extLst>
          </p:cNvPr>
          <p:cNvSpPr>
            <a:spLocks noGrp="1" noChangeArrowheads="1"/>
          </p:cNvSpPr>
          <p:nvPr>
            <p:ph type="title"/>
          </p:nvPr>
        </p:nvSpPr>
        <p:spPr/>
        <p:txBody>
          <a:bodyPr/>
          <a:lstStyle/>
          <a:p>
            <a:r>
              <a:rPr lang="en-US" altLang="en-US"/>
              <a:t>Objects have many forms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E5073-AFE9-F9EE-11FF-C173345343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F1177D-0DB9-91D9-48A4-63B852B700AD}"/>
              </a:ext>
            </a:extLst>
          </p:cNvPr>
          <p:cNvSpPr>
            <a:spLocks noGrp="1"/>
          </p:cNvSpPr>
          <p:nvPr>
            <p:ph type="ctrTitle"/>
          </p:nvPr>
        </p:nvSpPr>
        <p:spPr>
          <a:xfrm>
            <a:off x="3221039" y="1247775"/>
            <a:ext cx="3856418" cy="3449638"/>
          </a:xfrm>
        </p:spPr>
        <p:txBody>
          <a:bodyPr>
            <a:normAutofit/>
          </a:bodyPr>
          <a:lstStyle/>
          <a:p>
            <a:r>
              <a:rPr lang="en-US" dirty="0"/>
              <a:t>END</a:t>
            </a:r>
            <a:endParaRPr lang="en-IN" dirty="0"/>
          </a:p>
        </p:txBody>
      </p:sp>
      <p:sp>
        <p:nvSpPr>
          <p:cNvPr id="7" name="Subtitle 6">
            <a:extLst>
              <a:ext uri="{FF2B5EF4-FFF2-40B4-BE49-F238E27FC236}">
                <a16:creationId xmlns:a16="http://schemas.microsoft.com/office/drawing/2014/main" id="{39DDB29E-0EDF-F288-3121-D8490919D652}"/>
              </a:ext>
            </a:extLst>
          </p:cNvPr>
          <p:cNvSpPr>
            <a:spLocks noGrp="1"/>
          </p:cNvSpPr>
          <p:nvPr>
            <p:ph type="subTitle" idx="1"/>
          </p:nvPr>
        </p:nvSpPr>
        <p:spPr>
          <a:xfrm>
            <a:off x="3221039" y="4818063"/>
            <a:ext cx="3895343" cy="1268412"/>
          </a:xfrm>
        </p:spPr>
        <p:txBody>
          <a:bodyPr>
            <a:normAutofit/>
          </a:bodyPr>
          <a:lstStyle/>
          <a:p>
            <a:endParaRPr lang="en-IN" dirty="0"/>
          </a:p>
        </p:txBody>
      </p:sp>
      <p:pic>
        <p:nvPicPr>
          <p:cNvPr id="15" name="Graphic 14" descr="End">
            <a:extLst>
              <a:ext uri="{FF2B5EF4-FFF2-40B4-BE49-F238E27FC236}">
                <a16:creationId xmlns:a16="http://schemas.microsoft.com/office/drawing/2014/main" id="{A2A6AC22-8DB5-47BF-58D6-6F096CE038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7" y="1704805"/>
            <a:ext cx="3895343" cy="3895343"/>
          </a:xfrm>
          <a:prstGeom prst="rect">
            <a:avLst/>
          </a:prstGeom>
        </p:spPr>
      </p:pic>
    </p:spTree>
    <p:extLst>
      <p:ext uri="{BB962C8B-B14F-4D97-AF65-F5344CB8AC3E}">
        <p14:creationId xmlns:p14="http://schemas.microsoft.com/office/powerpoint/2010/main" val="3919852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81148B8-58D0-4E9A-A32C-B3B181A3A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3A09311-DF5A-E262-B979-68EE4908838A}"/>
              </a:ext>
            </a:extLst>
          </p:cNvPr>
          <p:cNvSpPr>
            <a:spLocks noGrp="1"/>
          </p:cNvSpPr>
          <p:nvPr>
            <p:ph type="ctrTitle"/>
          </p:nvPr>
        </p:nvSpPr>
        <p:spPr>
          <a:xfrm>
            <a:off x="4654296" y="1247140"/>
            <a:ext cx="6458614" cy="3450844"/>
          </a:xfrm>
        </p:spPr>
        <p:txBody>
          <a:bodyPr>
            <a:normAutofit/>
          </a:bodyPr>
          <a:lstStyle/>
          <a:p>
            <a:pPr>
              <a:lnSpc>
                <a:spcPct val="90000"/>
              </a:lnSpc>
            </a:pPr>
            <a:r>
              <a:rPr lang="en-US"/>
              <a:t>01</a:t>
            </a:r>
            <a:br>
              <a:rPr lang="en-US"/>
            </a:br>
            <a:br>
              <a:rPr lang="en-US"/>
            </a:br>
            <a:r>
              <a:rPr lang="en-US"/>
              <a:t>Object Orientation</a:t>
            </a:r>
            <a:endParaRPr lang="en-IN"/>
          </a:p>
        </p:txBody>
      </p:sp>
      <p:sp>
        <p:nvSpPr>
          <p:cNvPr id="7" name="Subtitle 6">
            <a:extLst>
              <a:ext uri="{FF2B5EF4-FFF2-40B4-BE49-F238E27FC236}">
                <a16:creationId xmlns:a16="http://schemas.microsoft.com/office/drawing/2014/main" id="{8DCF92AF-2E18-5227-B2A2-4BAF37D41812}"/>
              </a:ext>
            </a:extLst>
          </p:cNvPr>
          <p:cNvSpPr>
            <a:spLocks noGrp="1"/>
          </p:cNvSpPr>
          <p:nvPr>
            <p:ph type="subTitle" idx="1"/>
          </p:nvPr>
        </p:nvSpPr>
        <p:spPr>
          <a:xfrm>
            <a:off x="4651248" y="4818126"/>
            <a:ext cx="6461662" cy="1268984"/>
          </a:xfrm>
        </p:spPr>
        <p:txBody>
          <a:bodyPr>
            <a:normAutofit/>
          </a:bodyPr>
          <a:lstStyle/>
          <a:p>
            <a:r>
              <a:rPr lang="en-US" dirty="0"/>
              <a:t>BEGIN</a:t>
            </a:r>
            <a:endParaRPr lang="en-IN" dirty="0"/>
          </a:p>
        </p:txBody>
      </p:sp>
      <p:sp>
        <p:nvSpPr>
          <p:cNvPr id="14" name="Rectangle 13">
            <a:extLst>
              <a:ext uri="{FF2B5EF4-FFF2-40B4-BE49-F238E27FC236}">
                <a16:creationId xmlns:a16="http://schemas.microsoft.com/office/drawing/2014/main" id="{3B8154F5-2E4B-4EB4-9BE5-A38ED1238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5"/>
            <a:ext cx="4067325"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Rectangle 15">
            <a:extLst>
              <a:ext uri="{FF2B5EF4-FFF2-40B4-BE49-F238E27FC236}">
                <a16:creationId xmlns:a16="http://schemas.microsoft.com/office/drawing/2014/main" id="{9F217F6F-016A-42CB-9074-E8CBC6CC7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2747133"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91995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BA5B3847-2928-B691-6370-820C43BF5EAE}"/>
              </a:ext>
            </a:extLst>
          </p:cNvPr>
          <p:cNvSpPr>
            <a:spLocks noGrp="1"/>
          </p:cNvSpPr>
          <p:nvPr>
            <p:ph type="ftr" sz="quarter" idx="10"/>
          </p:nvPr>
        </p:nvSpPr>
        <p:spPr/>
        <p:txBody>
          <a:bodyPr/>
          <a:lstStyle/>
          <a:p>
            <a:r>
              <a:rPr lang="en-US" altLang="en-US"/>
              <a:t>© Springboard 2006</a:t>
            </a:r>
          </a:p>
          <a:p>
            <a:endParaRPr lang="en-US" altLang="en-US"/>
          </a:p>
        </p:txBody>
      </p:sp>
      <p:sp>
        <p:nvSpPr>
          <p:cNvPr id="68610" name="AutoShape 2">
            <a:extLst>
              <a:ext uri="{FF2B5EF4-FFF2-40B4-BE49-F238E27FC236}">
                <a16:creationId xmlns:a16="http://schemas.microsoft.com/office/drawing/2014/main" id="{267255D5-979E-677E-76BE-87B8627B25A9}"/>
              </a:ext>
            </a:extLst>
          </p:cNvPr>
          <p:cNvSpPr>
            <a:spLocks noGrp="1" noChangeArrowheads="1"/>
          </p:cNvSpPr>
          <p:nvPr>
            <p:ph type="title"/>
          </p:nvPr>
        </p:nvSpPr>
        <p:spPr>
          <a:xfrm>
            <a:off x="3276600" y="3124200"/>
            <a:ext cx="5715000" cy="838200"/>
          </a:xfrm>
        </p:spPr>
        <p:txBody>
          <a:bodyPr>
            <a:normAutofit fontScale="90000"/>
          </a:bodyPr>
          <a:lstStyle/>
          <a:p>
            <a:pPr algn="ctr"/>
            <a:r>
              <a:rPr lang="en-US" altLang="en-US"/>
              <a:t>Objects… Objects … Objects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AutoShape 2">
            <a:extLst>
              <a:ext uri="{FF2B5EF4-FFF2-40B4-BE49-F238E27FC236}">
                <a16:creationId xmlns:a16="http://schemas.microsoft.com/office/drawing/2014/main" id="{453F19F9-6F47-83E6-FE9E-3DD3ED0C06D5}"/>
              </a:ext>
            </a:extLst>
          </p:cNvPr>
          <p:cNvSpPr>
            <a:spLocks noGrp="1" noChangeArrowheads="1"/>
          </p:cNvSpPr>
          <p:nvPr>
            <p:ph type="title"/>
          </p:nvPr>
        </p:nvSpPr>
        <p:spPr>
          <a:ln/>
          <a:extLst>
            <a:ext uri="{91240B29-F687-4F45-9708-019B960494DF}">
              <a14:hiddenLine xmlns:a14="http://schemas.microsoft.com/office/drawing/2010/main" w="3175" cap="flat" cmpd="sng" algn="ctr">
                <a:solidFill>
                  <a:srgbClr val="FF6600"/>
                </a:solidFill>
                <a:prstDash val="solid"/>
                <a:round/>
                <a:headEnd/>
                <a:tailEnd/>
              </a14:hiddenLine>
            </a:ext>
          </a:extLst>
        </p:spPr>
        <p:txBody>
          <a:bodyPr/>
          <a:lstStyle/>
          <a:p>
            <a:r>
              <a:rPr lang="en-US" altLang="en-US" sz="2400"/>
              <a:t>What is this?</a:t>
            </a:r>
          </a:p>
        </p:txBody>
      </p:sp>
      <p:sp>
        <p:nvSpPr>
          <p:cNvPr id="144388" name="WordArt 4">
            <a:extLst>
              <a:ext uri="{FF2B5EF4-FFF2-40B4-BE49-F238E27FC236}">
                <a16:creationId xmlns:a16="http://schemas.microsoft.com/office/drawing/2014/main" id="{BDFEF473-5BBF-0CAD-79D0-2671CC21F18C}"/>
              </a:ext>
            </a:extLst>
          </p:cNvPr>
          <p:cNvSpPr>
            <a:spLocks noChangeArrowheads="1" noChangeShapeType="1" noTextEdit="1"/>
          </p:cNvSpPr>
          <p:nvPr/>
        </p:nvSpPr>
        <p:spPr bwMode="auto">
          <a:xfrm>
            <a:off x="1905000" y="2669309"/>
            <a:ext cx="457200" cy="1828800"/>
          </a:xfrm>
          <a:prstGeom prst="rect">
            <a:avLst/>
          </a:prstGeom>
        </p:spPr>
        <p:txBody>
          <a:bodyPr wrap="none" fromWordArt="1">
            <a:prstTxWarp prst="textStop">
              <a:avLst>
                <a:gd name="adj" fmla="val 22222"/>
              </a:avLst>
            </a:prstTxWarp>
          </a:bodyPr>
          <a:lstStyle/>
          <a:p>
            <a:pPr algn="ctr"/>
            <a:r>
              <a:rPr lang="en-IN" sz="3600" kern="10" dirty="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alpha val="70000"/>
                    </a:srgbClr>
                  </a:outerShdw>
                </a:effectLst>
                <a:latin typeface="Arial Black" panose="020B0A04020102020204" pitchFamily="34" charset="0"/>
              </a:rPr>
              <a:t>?</a:t>
            </a:r>
          </a:p>
        </p:txBody>
      </p:sp>
      <p:sp>
        <p:nvSpPr>
          <p:cNvPr id="144389" name="WordArt 5">
            <a:extLst>
              <a:ext uri="{FF2B5EF4-FFF2-40B4-BE49-F238E27FC236}">
                <a16:creationId xmlns:a16="http://schemas.microsoft.com/office/drawing/2014/main" id="{F233779F-39C2-6AB4-8791-A94BA02764D9}"/>
              </a:ext>
            </a:extLst>
          </p:cNvPr>
          <p:cNvSpPr>
            <a:spLocks noChangeArrowheads="1" noChangeShapeType="1" noTextEdit="1"/>
          </p:cNvSpPr>
          <p:nvPr/>
        </p:nvSpPr>
        <p:spPr bwMode="auto">
          <a:xfrm>
            <a:off x="9829800" y="2603090"/>
            <a:ext cx="457200" cy="1828800"/>
          </a:xfrm>
          <a:prstGeom prst="rect">
            <a:avLst/>
          </a:prstGeom>
        </p:spPr>
        <p:txBody>
          <a:bodyPr wrap="none" fromWordArt="1">
            <a:prstTxWarp prst="textStop">
              <a:avLst>
                <a:gd name="adj" fmla="val 22222"/>
              </a:avLst>
            </a:prstTxWarp>
          </a:bodyPr>
          <a:lstStyle/>
          <a:p>
            <a:pPr algn="ctr"/>
            <a:r>
              <a:rPr lang="en-IN" sz="3600" kern="10" dirty="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alpha val="70000"/>
                    </a:srgbClr>
                  </a:outerShdw>
                </a:effectLst>
                <a:latin typeface="Arial Black" panose="020B0A04020102020204" pitchFamily="34" charset="0"/>
              </a:rPr>
              <a:t>?</a:t>
            </a:r>
          </a:p>
        </p:txBody>
      </p:sp>
      <p:pic>
        <p:nvPicPr>
          <p:cNvPr id="4" name="Picture 3">
            <a:extLst>
              <a:ext uri="{FF2B5EF4-FFF2-40B4-BE49-F238E27FC236}">
                <a16:creationId xmlns:a16="http://schemas.microsoft.com/office/drawing/2014/main" id="{575D271C-1C05-740F-B15A-EFDC5EC07927}"/>
              </a:ext>
            </a:extLst>
          </p:cNvPr>
          <p:cNvPicPr>
            <a:picLocks noChangeAspect="1"/>
          </p:cNvPicPr>
          <p:nvPr/>
        </p:nvPicPr>
        <p:blipFill>
          <a:blip r:embed="rId3"/>
          <a:stretch>
            <a:fillRect/>
          </a:stretch>
        </p:blipFill>
        <p:spPr>
          <a:xfrm>
            <a:off x="2667000" y="0"/>
            <a:ext cx="6858000" cy="6858000"/>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AutoShape 2">
            <a:extLst>
              <a:ext uri="{FF2B5EF4-FFF2-40B4-BE49-F238E27FC236}">
                <a16:creationId xmlns:a16="http://schemas.microsoft.com/office/drawing/2014/main" id="{5C86447E-31BF-D818-60DA-B710FAC79793}"/>
              </a:ext>
            </a:extLst>
          </p:cNvPr>
          <p:cNvSpPr>
            <a:spLocks noGrp="1" noChangeArrowheads="1"/>
          </p:cNvSpPr>
          <p:nvPr>
            <p:ph type="title"/>
          </p:nvPr>
        </p:nvSpPr>
        <p:spPr>
          <a:ln/>
          <a:extLst>
            <a:ext uri="{91240B29-F687-4F45-9708-019B960494DF}">
              <a14:hiddenLine xmlns:a14="http://schemas.microsoft.com/office/drawing/2010/main" w="3175" cap="flat" cmpd="sng" algn="ctr">
                <a:solidFill>
                  <a:srgbClr val="FF6600"/>
                </a:solidFill>
                <a:prstDash val="solid"/>
                <a:round/>
                <a:headEnd/>
                <a:tailEnd/>
              </a14:hiddenLine>
            </a:ext>
          </a:extLst>
        </p:spPr>
        <p:txBody>
          <a:bodyPr/>
          <a:lstStyle/>
          <a:p>
            <a:r>
              <a:rPr lang="en-US" altLang="en-US" sz="2400"/>
              <a:t>What is This?</a:t>
            </a:r>
          </a:p>
        </p:txBody>
      </p:sp>
      <p:pic>
        <p:nvPicPr>
          <p:cNvPr id="146435" name="Picture 3">
            <a:extLst>
              <a:ext uri="{FF2B5EF4-FFF2-40B4-BE49-F238E27FC236}">
                <a16:creationId xmlns:a16="http://schemas.microsoft.com/office/drawing/2014/main" id="{F995858A-DA73-A3C1-B8C9-2BFEACF732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8138" y="1138238"/>
            <a:ext cx="3897312" cy="4583112"/>
          </a:xfrm>
          <a:prstGeom prst="rect">
            <a:avLst/>
          </a:prstGeom>
          <a:noFill/>
          <a:extLst>
            <a:ext uri="{909E8E84-426E-40DD-AFC4-6F175D3DCCD1}">
              <a14:hiddenFill xmlns:a14="http://schemas.microsoft.com/office/drawing/2010/main">
                <a:solidFill>
                  <a:srgbClr val="FFFFFF"/>
                </a:solidFill>
              </a14:hiddenFill>
            </a:ext>
          </a:extLst>
        </p:spPr>
      </p:pic>
      <p:sp>
        <p:nvSpPr>
          <p:cNvPr id="146436" name="WordArt 4">
            <a:extLst>
              <a:ext uri="{FF2B5EF4-FFF2-40B4-BE49-F238E27FC236}">
                <a16:creationId xmlns:a16="http://schemas.microsoft.com/office/drawing/2014/main" id="{2F69BCF2-3A4A-B16B-E732-B24790A4F9BA}"/>
              </a:ext>
            </a:extLst>
          </p:cNvPr>
          <p:cNvSpPr>
            <a:spLocks noChangeArrowheads="1" noChangeShapeType="1" noTextEdit="1"/>
          </p:cNvSpPr>
          <p:nvPr/>
        </p:nvSpPr>
        <p:spPr bwMode="auto">
          <a:xfrm>
            <a:off x="2362200" y="2743200"/>
            <a:ext cx="457200" cy="1828800"/>
          </a:xfrm>
          <a:prstGeom prst="rect">
            <a:avLst/>
          </a:prstGeom>
        </p:spPr>
        <p:txBody>
          <a:bodyPr wrap="none" fromWordArt="1">
            <a:prstTxWarp prst="textStop">
              <a:avLst>
                <a:gd name="adj" fmla="val 22222"/>
              </a:avLst>
            </a:prstTxWarp>
          </a:bodyPr>
          <a:lstStyle/>
          <a:p>
            <a:pPr algn="ctr"/>
            <a:r>
              <a:rPr lang="en-IN"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alpha val="70000"/>
                    </a:srgbClr>
                  </a:outerShdw>
                </a:effectLst>
                <a:latin typeface="Arial Black" panose="020B0A04020102020204" pitchFamily="34" charset="0"/>
              </a:rPr>
              <a:t>?</a:t>
            </a:r>
          </a:p>
        </p:txBody>
      </p:sp>
      <p:sp>
        <p:nvSpPr>
          <p:cNvPr id="146437" name="WordArt 5">
            <a:extLst>
              <a:ext uri="{FF2B5EF4-FFF2-40B4-BE49-F238E27FC236}">
                <a16:creationId xmlns:a16="http://schemas.microsoft.com/office/drawing/2014/main" id="{EE95BC4C-D04F-7FC2-1705-2D4CA71B6F71}"/>
              </a:ext>
            </a:extLst>
          </p:cNvPr>
          <p:cNvSpPr>
            <a:spLocks noChangeArrowheads="1" noChangeShapeType="1" noTextEdit="1"/>
          </p:cNvSpPr>
          <p:nvPr/>
        </p:nvSpPr>
        <p:spPr bwMode="auto">
          <a:xfrm>
            <a:off x="9372600" y="2819400"/>
            <a:ext cx="457200" cy="1828800"/>
          </a:xfrm>
          <a:prstGeom prst="rect">
            <a:avLst/>
          </a:prstGeom>
        </p:spPr>
        <p:txBody>
          <a:bodyPr wrap="none" fromWordArt="1">
            <a:prstTxWarp prst="textStop">
              <a:avLst>
                <a:gd name="adj" fmla="val 22222"/>
              </a:avLst>
            </a:prstTxWarp>
          </a:bodyPr>
          <a:lstStyle/>
          <a:p>
            <a:pPr algn="ctr"/>
            <a:r>
              <a:rPr lang="en-IN" sz="3600"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alpha val="70000"/>
                    </a:srgbClr>
                  </a:outerShdw>
                </a:effectLst>
                <a:latin typeface="Arial Black" panose="020B0A04020102020204" pitchFamily="34" charset="0"/>
              </a:rPr>
              <a: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2">
            <a:extLst>
              <a:ext uri="{FF2B5EF4-FFF2-40B4-BE49-F238E27FC236}">
                <a16:creationId xmlns:a16="http://schemas.microsoft.com/office/drawing/2014/main" id="{52413951-BC91-47C7-4677-B3D7FBA6AE1C}"/>
              </a:ext>
            </a:extLst>
          </p:cNvPr>
          <p:cNvSpPr>
            <a:spLocks noGrp="1" noChangeArrowheads="1"/>
          </p:cNvSpPr>
          <p:nvPr>
            <p:ph type="title"/>
          </p:nvPr>
        </p:nvSpPr>
        <p:spPr/>
        <p:txBody>
          <a:bodyPr/>
          <a:lstStyle/>
          <a:p>
            <a:r>
              <a:rPr lang="en-US" altLang="en-US" dirty="0"/>
              <a:t>What’s an Object?</a:t>
            </a:r>
          </a:p>
        </p:txBody>
      </p:sp>
      <p:sp>
        <p:nvSpPr>
          <p:cNvPr id="69635" name="Rectangle 3">
            <a:extLst>
              <a:ext uri="{FF2B5EF4-FFF2-40B4-BE49-F238E27FC236}">
                <a16:creationId xmlns:a16="http://schemas.microsoft.com/office/drawing/2014/main" id="{56C41E15-336A-59F7-86AF-A6626682536A}"/>
              </a:ext>
            </a:extLst>
          </p:cNvPr>
          <p:cNvSpPr>
            <a:spLocks noChangeArrowheads="1"/>
          </p:cNvSpPr>
          <p:nvPr/>
        </p:nvSpPr>
        <p:spPr bwMode="auto">
          <a:xfrm>
            <a:off x="2209800" y="16764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90000"/>
              <a:buChar char="•"/>
              <a:defRPr b="1">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1"/>
              </a:buClr>
              <a:buSzPct val="90000"/>
              <a:buChar char="•"/>
              <a:defRPr sz="1600" b="1">
                <a:solidFill>
                  <a:srgbClr val="333333"/>
                </a:solidFill>
                <a:latin typeface="Arial" panose="020B0604020202020204" pitchFamily="34" charset="0"/>
                <a:cs typeface="Arial" panose="020B0604020202020204" pitchFamily="34" charset="0"/>
              </a:defRPr>
            </a:lvl2pPr>
            <a:lvl3pPr marL="1143000" indent="-228600">
              <a:spcBef>
                <a:spcPct val="20000"/>
              </a:spcBef>
              <a:buClr>
                <a:schemeClr val="tx1"/>
              </a:buClr>
              <a:buSzPct val="90000"/>
              <a:buChar char="•"/>
              <a:defRPr sz="1600">
                <a:solidFill>
                  <a:srgbClr val="333333"/>
                </a:solidFill>
                <a:latin typeface="Arial" panose="020B0604020202020204" pitchFamily="34" charset="0"/>
                <a:cs typeface="Arial" panose="020B0604020202020204" pitchFamily="34" charset="0"/>
              </a:defRPr>
            </a:lvl3pPr>
            <a:lvl4pPr marL="1600200" indent="-228600">
              <a:spcBef>
                <a:spcPct val="20000"/>
              </a:spcBef>
              <a:buClr>
                <a:schemeClr val="tx1"/>
              </a:buClr>
              <a:buSzPct val="90000"/>
              <a:buChar char="•"/>
              <a:defRPr sz="1400">
                <a:solidFill>
                  <a:srgbClr val="333333"/>
                </a:solidFill>
                <a:latin typeface="Arial" panose="020B0604020202020204" pitchFamily="34" charset="0"/>
                <a:cs typeface="Arial" panose="020B0604020202020204" pitchFamily="34" charset="0"/>
              </a:defRPr>
            </a:lvl4pPr>
            <a:lvl5pPr marL="2057400" indent="-228600">
              <a:spcBef>
                <a:spcPct val="20000"/>
              </a:spcBef>
              <a:buClr>
                <a:schemeClr val="tx1"/>
              </a:buClr>
              <a:buSzPct val="90000"/>
              <a:buChar char="•"/>
              <a:defRPr sz="1400">
                <a:solidFill>
                  <a:srgbClr val="333333"/>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tx1"/>
              </a:buClr>
              <a:buSzPct val="90000"/>
              <a:buChar char="•"/>
              <a:defRPr sz="1400">
                <a:solidFill>
                  <a:srgbClr val="333333"/>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tx1"/>
              </a:buClr>
              <a:buSzPct val="90000"/>
              <a:buChar char="•"/>
              <a:defRPr sz="1400">
                <a:solidFill>
                  <a:srgbClr val="333333"/>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tx1"/>
              </a:buClr>
              <a:buSzPct val="90000"/>
              <a:buChar char="•"/>
              <a:defRPr sz="1400">
                <a:solidFill>
                  <a:srgbClr val="333333"/>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tx1"/>
              </a:buClr>
              <a:buSzPct val="90000"/>
              <a:buChar char="•"/>
              <a:defRPr sz="1400">
                <a:solidFill>
                  <a:srgbClr val="333333"/>
                </a:solidFill>
                <a:latin typeface="Arial" panose="020B0604020202020204" pitchFamily="34" charset="0"/>
                <a:cs typeface="Arial" panose="020B0604020202020204" pitchFamily="34" charset="0"/>
              </a:defRPr>
            </a:lvl9pPr>
          </a:lstStyle>
          <a:p>
            <a:r>
              <a:rPr lang="en-US" altLang="en-US" dirty="0"/>
              <a:t>An abstraction, concept, or thing with crisp boundaries</a:t>
            </a:r>
          </a:p>
          <a:p>
            <a:endParaRPr lang="en-US" altLang="en-US" dirty="0"/>
          </a:p>
          <a:p>
            <a:r>
              <a:rPr lang="en-US" altLang="en-US" dirty="0"/>
              <a:t>Has meaning for the problem at hand</a:t>
            </a:r>
          </a:p>
          <a:p>
            <a:endParaRPr lang="en-US" altLang="en-US" dirty="0"/>
          </a:p>
          <a:p>
            <a:r>
              <a:rPr lang="en-US" altLang="en-US" dirty="0"/>
              <a:t>Characteristics:</a:t>
            </a:r>
          </a:p>
          <a:p>
            <a:pPr lvl="1"/>
            <a:r>
              <a:rPr lang="en-US" altLang="en-US" sz="2800" dirty="0">
                <a:solidFill>
                  <a:schemeClr val="tx1"/>
                </a:solidFill>
              </a:rPr>
              <a:t>Identity</a:t>
            </a:r>
          </a:p>
          <a:p>
            <a:pPr lvl="1"/>
            <a:r>
              <a:rPr lang="en-US" altLang="en-US" sz="2800" dirty="0">
                <a:solidFill>
                  <a:schemeClr val="tx1"/>
                </a:solidFill>
              </a:rPr>
              <a:t>Classification</a:t>
            </a:r>
            <a:endParaRPr lang="en-US" altLang="en-US" sz="2800" i="1" dirty="0">
              <a:solidFill>
                <a:schemeClr val="tx1"/>
              </a:solidFill>
            </a:endParaRPr>
          </a:p>
          <a:p>
            <a:pPr lvl="1"/>
            <a:r>
              <a:rPr lang="en-US" altLang="en-US" sz="2800" dirty="0">
                <a:solidFill>
                  <a:schemeClr val="tx1"/>
                </a:solidFill>
              </a:rPr>
              <a:t>State</a:t>
            </a:r>
          </a:p>
          <a:p>
            <a:pPr lvl="1"/>
            <a:r>
              <a:rPr lang="en-US" altLang="en-US" sz="2800" dirty="0">
                <a:solidFill>
                  <a:schemeClr val="tx1"/>
                </a:solidFill>
              </a:rPr>
              <a:t>Behavior</a:t>
            </a:r>
          </a:p>
          <a:p>
            <a:pPr lvl="1"/>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reeform 2">
            <a:extLst>
              <a:ext uri="{FF2B5EF4-FFF2-40B4-BE49-F238E27FC236}">
                <a16:creationId xmlns:a16="http://schemas.microsoft.com/office/drawing/2014/main" id="{35C40856-8B3F-D26E-825F-7A90E127ED10}"/>
              </a:ext>
            </a:extLst>
          </p:cNvPr>
          <p:cNvSpPr>
            <a:spLocks/>
          </p:cNvSpPr>
          <p:nvPr/>
        </p:nvSpPr>
        <p:spPr bwMode="auto">
          <a:xfrm>
            <a:off x="6467475" y="2121695"/>
            <a:ext cx="3895725" cy="3862388"/>
          </a:xfrm>
          <a:custGeom>
            <a:avLst/>
            <a:gdLst>
              <a:gd name="T0" fmla="*/ 736 w 2454"/>
              <a:gd name="T1" fmla="*/ 98 h 2433"/>
              <a:gd name="T2" fmla="*/ 944 w 2454"/>
              <a:gd name="T3" fmla="*/ 0 h 2433"/>
              <a:gd name="T4" fmla="*/ 1135 w 2454"/>
              <a:gd name="T5" fmla="*/ 47 h 2433"/>
              <a:gd name="T6" fmla="*/ 1290 w 2454"/>
              <a:gd name="T7" fmla="*/ 32 h 2433"/>
              <a:gd name="T8" fmla="*/ 1471 w 2454"/>
              <a:gd name="T9" fmla="*/ 0 h 2433"/>
              <a:gd name="T10" fmla="*/ 1663 w 2454"/>
              <a:gd name="T11" fmla="*/ 131 h 2433"/>
              <a:gd name="T12" fmla="*/ 1798 w 2454"/>
              <a:gd name="T13" fmla="*/ 163 h 2433"/>
              <a:gd name="T14" fmla="*/ 1944 w 2454"/>
              <a:gd name="T15" fmla="*/ 196 h 2433"/>
              <a:gd name="T16" fmla="*/ 2080 w 2454"/>
              <a:gd name="T17" fmla="*/ 375 h 2433"/>
              <a:gd name="T18" fmla="*/ 2153 w 2454"/>
              <a:gd name="T19" fmla="*/ 522 h 2433"/>
              <a:gd name="T20" fmla="*/ 2325 w 2454"/>
              <a:gd name="T21" fmla="*/ 686 h 2433"/>
              <a:gd name="T22" fmla="*/ 2416 w 2454"/>
              <a:gd name="T23" fmla="*/ 913 h 2433"/>
              <a:gd name="T24" fmla="*/ 2380 w 2454"/>
              <a:gd name="T25" fmla="*/ 1208 h 2433"/>
              <a:gd name="T26" fmla="*/ 2398 w 2454"/>
              <a:gd name="T27" fmla="*/ 1402 h 2433"/>
              <a:gd name="T28" fmla="*/ 2453 w 2454"/>
              <a:gd name="T29" fmla="*/ 1665 h 2433"/>
              <a:gd name="T30" fmla="*/ 2361 w 2454"/>
              <a:gd name="T31" fmla="*/ 1876 h 2433"/>
              <a:gd name="T32" fmla="*/ 2189 w 2454"/>
              <a:gd name="T33" fmla="*/ 2008 h 2433"/>
              <a:gd name="T34" fmla="*/ 1971 w 2454"/>
              <a:gd name="T35" fmla="*/ 2056 h 2433"/>
              <a:gd name="T36" fmla="*/ 1844 w 2454"/>
              <a:gd name="T37" fmla="*/ 2318 h 2433"/>
              <a:gd name="T38" fmla="*/ 1580 w 2454"/>
              <a:gd name="T39" fmla="*/ 2416 h 2433"/>
              <a:gd name="T40" fmla="*/ 1363 w 2454"/>
              <a:gd name="T41" fmla="*/ 2333 h 2433"/>
              <a:gd name="T42" fmla="*/ 1190 w 2454"/>
              <a:gd name="T43" fmla="*/ 2333 h 2433"/>
              <a:gd name="T44" fmla="*/ 899 w 2454"/>
              <a:gd name="T45" fmla="*/ 2432 h 2433"/>
              <a:gd name="T46" fmla="*/ 617 w 2454"/>
              <a:gd name="T47" fmla="*/ 2333 h 2433"/>
              <a:gd name="T48" fmla="*/ 454 w 2454"/>
              <a:gd name="T49" fmla="*/ 2139 h 2433"/>
              <a:gd name="T50" fmla="*/ 418 w 2454"/>
              <a:gd name="T51" fmla="*/ 1942 h 2433"/>
              <a:gd name="T52" fmla="*/ 199 w 2454"/>
              <a:gd name="T53" fmla="*/ 1829 h 2433"/>
              <a:gd name="T54" fmla="*/ 54 w 2454"/>
              <a:gd name="T55" fmla="*/ 1599 h 2433"/>
              <a:gd name="T56" fmla="*/ 45 w 2454"/>
              <a:gd name="T57" fmla="*/ 1321 h 2433"/>
              <a:gd name="T58" fmla="*/ 18 w 2454"/>
              <a:gd name="T59" fmla="*/ 1044 h 2433"/>
              <a:gd name="T60" fmla="*/ 45 w 2454"/>
              <a:gd name="T61" fmla="*/ 751 h 2433"/>
              <a:gd name="T62" fmla="*/ 153 w 2454"/>
              <a:gd name="T63" fmla="*/ 602 h 2433"/>
              <a:gd name="T64" fmla="*/ 272 w 2454"/>
              <a:gd name="T65" fmla="*/ 456 h 2433"/>
              <a:gd name="T66" fmla="*/ 363 w 2454"/>
              <a:gd name="T67" fmla="*/ 292 h 2433"/>
              <a:gd name="T68" fmla="*/ 499 w 2454"/>
              <a:gd name="T69" fmla="*/ 196 h 2433"/>
              <a:gd name="T70" fmla="*/ 681 w 2454"/>
              <a:gd name="T71" fmla="*/ 179 h 2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4" h="2433">
                <a:moveTo>
                  <a:pt x="681" y="179"/>
                </a:moveTo>
                <a:lnTo>
                  <a:pt x="736" y="98"/>
                </a:lnTo>
                <a:lnTo>
                  <a:pt x="835" y="15"/>
                </a:lnTo>
                <a:lnTo>
                  <a:pt x="944" y="0"/>
                </a:lnTo>
                <a:lnTo>
                  <a:pt x="1036" y="0"/>
                </a:lnTo>
                <a:lnTo>
                  <a:pt x="1135" y="47"/>
                </a:lnTo>
                <a:lnTo>
                  <a:pt x="1199" y="98"/>
                </a:lnTo>
                <a:lnTo>
                  <a:pt x="1290" y="32"/>
                </a:lnTo>
                <a:lnTo>
                  <a:pt x="1380" y="0"/>
                </a:lnTo>
                <a:lnTo>
                  <a:pt x="1471" y="0"/>
                </a:lnTo>
                <a:lnTo>
                  <a:pt x="1590" y="47"/>
                </a:lnTo>
                <a:lnTo>
                  <a:pt x="1663" y="131"/>
                </a:lnTo>
                <a:lnTo>
                  <a:pt x="1707" y="211"/>
                </a:lnTo>
                <a:lnTo>
                  <a:pt x="1798" y="163"/>
                </a:lnTo>
                <a:lnTo>
                  <a:pt x="1853" y="163"/>
                </a:lnTo>
                <a:lnTo>
                  <a:pt x="1944" y="196"/>
                </a:lnTo>
                <a:lnTo>
                  <a:pt x="2025" y="262"/>
                </a:lnTo>
                <a:lnTo>
                  <a:pt x="2080" y="375"/>
                </a:lnTo>
                <a:lnTo>
                  <a:pt x="2080" y="507"/>
                </a:lnTo>
                <a:lnTo>
                  <a:pt x="2153" y="522"/>
                </a:lnTo>
                <a:lnTo>
                  <a:pt x="2262" y="587"/>
                </a:lnTo>
                <a:lnTo>
                  <a:pt x="2325" y="686"/>
                </a:lnTo>
                <a:lnTo>
                  <a:pt x="2380" y="784"/>
                </a:lnTo>
                <a:lnTo>
                  <a:pt x="2416" y="913"/>
                </a:lnTo>
                <a:lnTo>
                  <a:pt x="2416" y="1062"/>
                </a:lnTo>
                <a:lnTo>
                  <a:pt x="2380" y="1208"/>
                </a:lnTo>
                <a:lnTo>
                  <a:pt x="2325" y="1289"/>
                </a:lnTo>
                <a:lnTo>
                  <a:pt x="2398" y="1402"/>
                </a:lnTo>
                <a:lnTo>
                  <a:pt x="2443" y="1533"/>
                </a:lnTo>
                <a:lnTo>
                  <a:pt x="2453" y="1665"/>
                </a:lnTo>
                <a:lnTo>
                  <a:pt x="2416" y="1796"/>
                </a:lnTo>
                <a:lnTo>
                  <a:pt x="2361" y="1876"/>
                </a:lnTo>
                <a:lnTo>
                  <a:pt x="2307" y="1942"/>
                </a:lnTo>
                <a:lnTo>
                  <a:pt x="2189" y="2008"/>
                </a:lnTo>
                <a:lnTo>
                  <a:pt x="2080" y="2056"/>
                </a:lnTo>
                <a:lnTo>
                  <a:pt x="1971" y="2056"/>
                </a:lnTo>
                <a:lnTo>
                  <a:pt x="1935" y="2202"/>
                </a:lnTo>
                <a:lnTo>
                  <a:pt x="1844" y="2318"/>
                </a:lnTo>
                <a:lnTo>
                  <a:pt x="1707" y="2384"/>
                </a:lnTo>
                <a:lnTo>
                  <a:pt x="1580" y="2416"/>
                </a:lnTo>
                <a:lnTo>
                  <a:pt x="1471" y="2399"/>
                </a:lnTo>
                <a:lnTo>
                  <a:pt x="1363" y="2333"/>
                </a:lnTo>
                <a:lnTo>
                  <a:pt x="1290" y="2252"/>
                </a:lnTo>
                <a:lnTo>
                  <a:pt x="1190" y="2333"/>
                </a:lnTo>
                <a:lnTo>
                  <a:pt x="1072" y="2399"/>
                </a:lnTo>
                <a:lnTo>
                  <a:pt x="899" y="2432"/>
                </a:lnTo>
                <a:lnTo>
                  <a:pt x="745" y="2399"/>
                </a:lnTo>
                <a:lnTo>
                  <a:pt x="617" y="2333"/>
                </a:lnTo>
                <a:lnTo>
                  <a:pt x="508" y="2235"/>
                </a:lnTo>
                <a:lnTo>
                  <a:pt x="454" y="2139"/>
                </a:lnTo>
                <a:lnTo>
                  <a:pt x="445" y="2040"/>
                </a:lnTo>
                <a:lnTo>
                  <a:pt x="418" y="1942"/>
                </a:lnTo>
                <a:lnTo>
                  <a:pt x="299" y="1892"/>
                </a:lnTo>
                <a:lnTo>
                  <a:pt x="199" y="1829"/>
                </a:lnTo>
                <a:lnTo>
                  <a:pt x="109" y="1730"/>
                </a:lnTo>
                <a:lnTo>
                  <a:pt x="54" y="1599"/>
                </a:lnTo>
                <a:lnTo>
                  <a:pt x="27" y="1453"/>
                </a:lnTo>
                <a:lnTo>
                  <a:pt x="45" y="1321"/>
                </a:lnTo>
                <a:lnTo>
                  <a:pt x="82" y="1157"/>
                </a:lnTo>
                <a:lnTo>
                  <a:pt x="18" y="1044"/>
                </a:lnTo>
                <a:lnTo>
                  <a:pt x="0" y="865"/>
                </a:lnTo>
                <a:lnTo>
                  <a:pt x="45" y="751"/>
                </a:lnTo>
                <a:lnTo>
                  <a:pt x="91" y="668"/>
                </a:lnTo>
                <a:lnTo>
                  <a:pt x="153" y="602"/>
                </a:lnTo>
                <a:lnTo>
                  <a:pt x="235" y="570"/>
                </a:lnTo>
                <a:lnTo>
                  <a:pt x="272" y="456"/>
                </a:lnTo>
                <a:lnTo>
                  <a:pt x="327" y="358"/>
                </a:lnTo>
                <a:lnTo>
                  <a:pt x="363" y="292"/>
                </a:lnTo>
                <a:lnTo>
                  <a:pt x="436" y="244"/>
                </a:lnTo>
                <a:lnTo>
                  <a:pt x="499" y="196"/>
                </a:lnTo>
                <a:lnTo>
                  <a:pt x="590" y="179"/>
                </a:lnTo>
                <a:lnTo>
                  <a:pt x="681" y="179"/>
                </a:lnTo>
              </a:path>
            </a:pathLst>
          </a:custGeom>
          <a:solidFill>
            <a:srgbClr val="CCFFCC"/>
          </a:solidFill>
          <a:ln w="12700" cap="rnd" cmpd="sng">
            <a:solidFill>
              <a:schemeClr val="tx1"/>
            </a:solidFill>
            <a:prstDash val="solid"/>
            <a:round/>
            <a:headEnd/>
            <a:tailEnd/>
          </a:ln>
          <a:effectLst>
            <a:outerShdw dist="107763" dir="2700000" algn="ctr" rotWithShape="0">
              <a:schemeClr val="bg2"/>
            </a:outerShdw>
          </a:effectLst>
        </p:spPr>
        <p:txBody>
          <a:bodyPr/>
          <a:lstStyle/>
          <a:p>
            <a:endParaRPr lang="en-IN"/>
          </a:p>
        </p:txBody>
      </p:sp>
      <p:sp>
        <p:nvSpPr>
          <p:cNvPr id="70659" name="Rectangle 3">
            <a:extLst>
              <a:ext uri="{FF2B5EF4-FFF2-40B4-BE49-F238E27FC236}">
                <a16:creationId xmlns:a16="http://schemas.microsoft.com/office/drawing/2014/main" id="{E0F910BA-652A-6219-17EF-9EED52E7A890}"/>
              </a:ext>
            </a:extLst>
          </p:cNvPr>
          <p:cNvSpPr>
            <a:spLocks noChangeArrowheads="1"/>
          </p:cNvSpPr>
          <p:nvPr/>
        </p:nvSpPr>
        <p:spPr bwMode="auto">
          <a:xfrm>
            <a:off x="8713788" y="2841625"/>
            <a:ext cx="1173398"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800">
                <a:solidFill>
                  <a:srgbClr val="0000CC"/>
                </a:solidFill>
                <a:effectLst>
                  <a:outerShdw blurRad="38100" dist="38100" dir="2700000" algn="tl">
                    <a:srgbClr val="C0C0C0"/>
                  </a:outerShdw>
                </a:effectLst>
              </a:rPr>
              <a:t>Twins</a:t>
            </a:r>
          </a:p>
        </p:txBody>
      </p:sp>
      <p:pic>
        <p:nvPicPr>
          <p:cNvPr id="70660" name="Picture 4">
            <a:extLst>
              <a:ext uri="{FF2B5EF4-FFF2-40B4-BE49-F238E27FC236}">
                <a16:creationId xmlns:a16="http://schemas.microsoft.com/office/drawing/2014/main" id="{14381F87-11BA-1204-1C27-532A6C1EF62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5363" y="2587626"/>
            <a:ext cx="21399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0661" name="Group 5">
            <a:extLst>
              <a:ext uri="{FF2B5EF4-FFF2-40B4-BE49-F238E27FC236}">
                <a16:creationId xmlns:a16="http://schemas.microsoft.com/office/drawing/2014/main" id="{BF312DEA-747D-1492-3C17-480A8FF1B7E6}"/>
              </a:ext>
            </a:extLst>
          </p:cNvPr>
          <p:cNvGrpSpPr>
            <a:grpSpLocks/>
          </p:cNvGrpSpPr>
          <p:nvPr/>
        </p:nvGrpSpPr>
        <p:grpSpPr bwMode="auto">
          <a:xfrm>
            <a:off x="7683500" y="3757613"/>
            <a:ext cx="2139950" cy="1465262"/>
            <a:chOff x="3879" y="2095"/>
            <a:chExt cx="1348" cy="923"/>
          </a:xfrm>
        </p:grpSpPr>
        <p:pic>
          <p:nvPicPr>
            <p:cNvPr id="70662" name="Picture 6">
              <a:extLst>
                <a:ext uri="{FF2B5EF4-FFF2-40B4-BE49-F238E27FC236}">
                  <a16:creationId xmlns:a16="http://schemas.microsoft.com/office/drawing/2014/main" id="{89F26B4D-60B7-2B57-6C88-3A41F52CFBC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 y="2095"/>
              <a:ext cx="1348"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63" name="Rectangle 7">
              <a:extLst>
                <a:ext uri="{FF2B5EF4-FFF2-40B4-BE49-F238E27FC236}">
                  <a16:creationId xmlns:a16="http://schemas.microsoft.com/office/drawing/2014/main" id="{EEBD3004-C46F-ED2F-4763-5CD64A500FC8}"/>
                </a:ext>
              </a:extLst>
            </p:cNvPr>
            <p:cNvSpPr>
              <a:spLocks noChangeArrowheads="1"/>
            </p:cNvSpPr>
            <p:nvPr/>
          </p:nvSpPr>
          <p:spPr bwMode="auto">
            <a:xfrm>
              <a:off x="4386" y="2289"/>
              <a:ext cx="1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0664" name="AutoShape 8">
            <a:extLst>
              <a:ext uri="{FF2B5EF4-FFF2-40B4-BE49-F238E27FC236}">
                <a16:creationId xmlns:a16="http://schemas.microsoft.com/office/drawing/2014/main" id="{57F55FE1-909C-F45C-16CF-49E1E2F143E0}"/>
              </a:ext>
            </a:extLst>
          </p:cNvPr>
          <p:cNvSpPr>
            <a:spLocks noGrp="1" noChangeArrowheads="1"/>
          </p:cNvSpPr>
          <p:nvPr>
            <p:ph type="title"/>
          </p:nvPr>
        </p:nvSpPr>
        <p:spPr/>
        <p:txBody>
          <a:bodyPr/>
          <a:lstStyle/>
          <a:p>
            <a:r>
              <a:rPr lang="en-US" altLang="en-US" dirty="0"/>
              <a:t>Identity</a:t>
            </a:r>
          </a:p>
        </p:txBody>
      </p:sp>
      <p:pic>
        <p:nvPicPr>
          <p:cNvPr id="70665" name="Picture 9">
            <a:extLst>
              <a:ext uri="{FF2B5EF4-FFF2-40B4-BE49-F238E27FC236}">
                <a16:creationId xmlns:a16="http://schemas.microsoft.com/office/drawing/2014/main" id="{A76CD45C-4550-4E7A-3EAC-40E3B350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279" t="25510" r="6557"/>
          <a:stretch>
            <a:fillRect/>
          </a:stretch>
        </p:blipFill>
        <p:spPr bwMode="auto">
          <a:xfrm>
            <a:off x="1904999" y="3622431"/>
            <a:ext cx="4600111" cy="2443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6" name="Rectangle 10">
            <a:extLst>
              <a:ext uri="{FF2B5EF4-FFF2-40B4-BE49-F238E27FC236}">
                <a16:creationId xmlns:a16="http://schemas.microsoft.com/office/drawing/2014/main" id="{5EE8C998-D6AF-2168-CA09-C182B165CF2D}"/>
              </a:ext>
            </a:extLst>
          </p:cNvPr>
          <p:cNvSpPr>
            <a:spLocks noGrp="1" noChangeArrowheads="1"/>
          </p:cNvSpPr>
          <p:nvPr>
            <p:ph type="body" idx="1"/>
          </p:nvPr>
        </p:nvSpPr>
        <p:spPr>
          <a:xfrm>
            <a:off x="1676400" y="1261262"/>
            <a:ext cx="8839200" cy="1384300"/>
          </a:xfrm>
        </p:spPr>
        <p:txBody>
          <a:bodyPr>
            <a:normAutofit fontScale="70000" lnSpcReduction="20000"/>
          </a:bodyPr>
          <a:lstStyle/>
          <a:p>
            <a:r>
              <a:rPr lang="en-US" altLang="en-US" dirty="0"/>
              <a:t>Objects have </a:t>
            </a:r>
            <a:r>
              <a:rPr lang="en-US" altLang="en-US" sz="3900" dirty="0"/>
              <a:t>unique identity</a:t>
            </a:r>
            <a:endParaRPr lang="en-US" altLang="en-US" dirty="0"/>
          </a:p>
          <a:p>
            <a:endParaRPr lang="en-US" altLang="en-US" dirty="0"/>
          </a:p>
          <a:p>
            <a:r>
              <a:rPr lang="en-US" altLang="en-US" dirty="0"/>
              <a:t>Objects are inherently </a:t>
            </a:r>
            <a:r>
              <a:rPr lang="en-US" altLang="en-US" sz="3600" dirty="0"/>
              <a:t>distinguishable</a:t>
            </a: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a:extLst>
              <a:ext uri="{FF2B5EF4-FFF2-40B4-BE49-F238E27FC236}">
                <a16:creationId xmlns:a16="http://schemas.microsoft.com/office/drawing/2014/main" id="{D4D885F7-2E25-D02E-C301-39882F2DB96B}"/>
              </a:ext>
            </a:extLst>
          </p:cNvPr>
          <p:cNvSpPr>
            <a:spLocks noGrp="1" noChangeArrowheads="1"/>
          </p:cNvSpPr>
          <p:nvPr>
            <p:ph type="title"/>
          </p:nvPr>
        </p:nvSpPr>
        <p:spPr/>
        <p:txBody>
          <a:bodyPr>
            <a:normAutofit fontScale="90000"/>
          </a:bodyPr>
          <a:lstStyle/>
          <a:p>
            <a:r>
              <a:rPr lang="en-US" altLang="en-US"/>
              <a:t>Classes</a:t>
            </a:r>
          </a:p>
        </p:txBody>
      </p:sp>
      <p:sp>
        <p:nvSpPr>
          <p:cNvPr id="71683" name="Rectangle 3">
            <a:extLst>
              <a:ext uri="{FF2B5EF4-FFF2-40B4-BE49-F238E27FC236}">
                <a16:creationId xmlns:a16="http://schemas.microsoft.com/office/drawing/2014/main" id="{A3CD4F9C-1336-060A-FA24-D79FF97F4829}"/>
              </a:ext>
            </a:extLst>
          </p:cNvPr>
          <p:cNvSpPr>
            <a:spLocks noGrp="1" noChangeArrowheads="1"/>
          </p:cNvSpPr>
          <p:nvPr>
            <p:ph type="body" sz="half" idx="2"/>
          </p:nvPr>
        </p:nvSpPr>
        <p:spPr>
          <a:xfrm>
            <a:off x="5867400" y="1676400"/>
            <a:ext cx="4419600" cy="4495800"/>
          </a:xfrm>
        </p:spPr>
        <p:txBody>
          <a:bodyPr/>
          <a:lstStyle/>
          <a:p>
            <a:r>
              <a:rPr lang="en-US" altLang="en-US" sz="1600" dirty="0"/>
              <a:t>A set of </a:t>
            </a:r>
            <a:r>
              <a:rPr lang="en-US" altLang="en-US" sz="3600" dirty="0"/>
              <a:t>similar objects</a:t>
            </a:r>
            <a:endParaRPr lang="en-US" altLang="en-US" sz="1600" dirty="0"/>
          </a:p>
          <a:p>
            <a:endParaRPr lang="en-US" altLang="en-US" sz="1600" dirty="0"/>
          </a:p>
          <a:p>
            <a:r>
              <a:rPr lang="en-US" altLang="en-US" sz="1600" dirty="0"/>
              <a:t>Object is a instance of a class</a:t>
            </a:r>
          </a:p>
          <a:p>
            <a:endParaRPr lang="en-US" altLang="en-US" sz="1600" dirty="0"/>
          </a:p>
          <a:p>
            <a:r>
              <a:rPr lang="en-US" altLang="en-US" sz="1600" dirty="0"/>
              <a:t>Share behavior and possibly some state</a:t>
            </a:r>
          </a:p>
          <a:p>
            <a:endParaRPr lang="en-US" altLang="en-US" sz="1600" dirty="0"/>
          </a:p>
          <a:p>
            <a:r>
              <a:rPr lang="en-US" altLang="en-US" sz="1600" dirty="0"/>
              <a:t>An </a:t>
            </a:r>
            <a:r>
              <a:rPr lang="en-US" altLang="en-US" sz="2800" dirty="0"/>
              <a:t>abstraction</a:t>
            </a:r>
            <a:r>
              <a:rPr lang="en-US" altLang="en-US" sz="1600" dirty="0"/>
              <a:t> that is meaningful for the problem at hand</a:t>
            </a:r>
          </a:p>
        </p:txBody>
      </p:sp>
      <p:pic>
        <p:nvPicPr>
          <p:cNvPr id="71684" name="Picture 4">
            <a:extLst>
              <a:ext uri="{FF2B5EF4-FFF2-40B4-BE49-F238E27FC236}">
                <a16:creationId xmlns:a16="http://schemas.microsoft.com/office/drawing/2014/main" id="{7D2002E9-01DB-9844-9DA3-EC9F7CBF91F2}"/>
              </a:ext>
            </a:extLst>
          </p:cNvPr>
          <p:cNvPicPr>
            <a:picLocks noGrp="1" noChangeAspect="1" noChangeArrowheads="1"/>
          </p:cNvPicPr>
          <p:nvPr>
            <p:ph type="clipArt" sz="half" idx="1"/>
          </p:nvPr>
        </p:nvPicPr>
        <p:blipFill>
          <a:blip r:embed="rId2">
            <a:extLst>
              <a:ext uri="{28A0092B-C50C-407E-A947-70E740481C1C}">
                <a14:useLocalDpi xmlns:a14="http://schemas.microsoft.com/office/drawing/2010/main" val="0"/>
              </a:ext>
            </a:extLst>
          </a:blip>
          <a:srcRect/>
          <a:stretch>
            <a:fillRect/>
          </a:stretch>
        </p:blipFill>
        <p:spPr>
          <a:xfrm>
            <a:off x="1828800" y="2133600"/>
            <a:ext cx="3810000" cy="2674938"/>
          </a:xfrm>
          <a:noFill/>
          <a:ln/>
          <a:extLst>
            <a:ext uri="{909E8E84-426E-40DD-AFC4-6F175D3DCCD1}">
              <a14:hiddenFill xmlns:a14="http://schemas.microsoft.com/office/drawing/2010/main">
                <a:gradFill rotWithShape="1">
                  <a:gsLst>
                    <a:gs pos="0">
                      <a:srgbClr val="FFFFFF"/>
                    </a:gs>
                    <a:gs pos="100000">
                      <a:srgbClr val="FFFFFF"/>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a:extLst>
              <a:ext uri="{FF2B5EF4-FFF2-40B4-BE49-F238E27FC236}">
                <a16:creationId xmlns:a16="http://schemas.microsoft.com/office/drawing/2014/main" id="{6D9AD54C-F95B-FF5E-4F67-8861C792040E}"/>
              </a:ext>
            </a:extLst>
          </p:cNvPr>
          <p:cNvSpPr>
            <a:spLocks noGrp="1" noChangeArrowheads="1"/>
          </p:cNvSpPr>
          <p:nvPr>
            <p:ph type="title"/>
          </p:nvPr>
        </p:nvSpPr>
        <p:spPr/>
        <p:txBody>
          <a:bodyPr>
            <a:normAutofit fontScale="90000"/>
          </a:bodyPr>
          <a:lstStyle/>
          <a:p>
            <a:r>
              <a:rPr lang="en-US" altLang="en-US"/>
              <a:t>Object State</a:t>
            </a:r>
          </a:p>
        </p:txBody>
      </p:sp>
      <p:sp>
        <p:nvSpPr>
          <p:cNvPr id="72707" name="Rectangle 3">
            <a:extLst>
              <a:ext uri="{FF2B5EF4-FFF2-40B4-BE49-F238E27FC236}">
                <a16:creationId xmlns:a16="http://schemas.microsoft.com/office/drawing/2014/main" id="{DEC56384-185A-CFFF-2428-D96BC4B38136}"/>
              </a:ext>
            </a:extLst>
          </p:cNvPr>
          <p:cNvSpPr>
            <a:spLocks noGrp="1" noChangeArrowheads="1"/>
          </p:cNvSpPr>
          <p:nvPr>
            <p:ph type="body" sz="half" idx="2"/>
          </p:nvPr>
        </p:nvSpPr>
        <p:spPr>
          <a:xfrm>
            <a:off x="6297614" y="990599"/>
            <a:ext cx="5894386" cy="4355123"/>
          </a:xfrm>
        </p:spPr>
        <p:txBody>
          <a:bodyPr>
            <a:normAutofit/>
          </a:bodyPr>
          <a:lstStyle/>
          <a:p>
            <a:r>
              <a:rPr lang="en-US" altLang="en-US" sz="3900" dirty="0"/>
              <a:t>State = data properties</a:t>
            </a:r>
          </a:p>
          <a:p>
            <a:r>
              <a:rPr lang="en-US" altLang="en-US" sz="1600" dirty="0"/>
              <a:t>What do we (want) to know about an object?</a:t>
            </a:r>
          </a:p>
          <a:p>
            <a:r>
              <a:rPr lang="en-US" altLang="en-US" sz="1600" dirty="0"/>
              <a:t>At a given moment?</a:t>
            </a:r>
          </a:p>
          <a:p>
            <a:pPr lvl="1"/>
            <a:r>
              <a:rPr lang="en-US" altLang="en-US" sz="1400" dirty="0"/>
              <a:t>Constant or variable</a:t>
            </a:r>
          </a:p>
          <a:p>
            <a:pPr lvl="2"/>
            <a:r>
              <a:rPr lang="en-US" altLang="en-US" sz="1400" dirty="0"/>
              <a:t>Chassis No:</a:t>
            </a:r>
          </a:p>
          <a:p>
            <a:pPr lvl="2"/>
            <a:r>
              <a:rPr lang="en-US" altLang="en-US" sz="1400" dirty="0"/>
              <a:t>Speed, owner, date of next service</a:t>
            </a:r>
          </a:p>
          <a:p>
            <a:r>
              <a:rPr lang="en-US" altLang="en-US" sz="1600" dirty="0"/>
              <a:t>Attributes</a:t>
            </a:r>
          </a:p>
        </p:txBody>
      </p:sp>
      <p:pic>
        <p:nvPicPr>
          <p:cNvPr id="72708" name="Picture 4">
            <a:extLst>
              <a:ext uri="{FF2B5EF4-FFF2-40B4-BE49-F238E27FC236}">
                <a16:creationId xmlns:a16="http://schemas.microsoft.com/office/drawing/2014/main" id="{48301672-769C-4F75-6185-BC77BEB7B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0026" r="20000"/>
          <a:stretch>
            <a:fillRect/>
          </a:stretch>
        </p:blipFill>
        <p:spPr bwMode="auto">
          <a:xfrm>
            <a:off x="2438400" y="2743201"/>
            <a:ext cx="30480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TotalTime>
  <Words>474</Words>
  <Application>Microsoft Office PowerPoint</Application>
  <PresentationFormat>Widescreen</PresentationFormat>
  <Paragraphs>85</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Arial Black</vt:lpstr>
      <vt:lpstr>Neue Haas Grotesk Text Pro</vt:lpstr>
      <vt:lpstr>InterweaveVTI</vt:lpstr>
      <vt:lpstr>ACADEMIC CORE JAVA Object Orientation And  Multi-Threading</vt:lpstr>
      <vt:lpstr>01  Object Orientation</vt:lpstr>
      <vt:lpstr>Objects… Objects … Objects …</vt:lpstr>
      <vt:lpstr>What is this?</vt:lpstr>
      <vt:lpstr>What is This?</vt:lpstr>
      <vt:lpstr>What’s an Object?</vt:lpstr>
      <vt:lpstr>Identity</vt:lpstr>
      <vt:lpstr>Classes</vt:lpstr>
      <vt:lpstr>Object State</vt:lpstr>
      <vt:lpstr>Object Behavior</vt:lpstr>
      <vt:lpstr>So, what is a object?</vt:lpstr>
      <vt:lpstr>Objects have many forms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Subhash EP</dc:creator>
  <cp:lastModifiedBy>Subhash Edakkuda</cp:lastModifiedBy>
  <cp:revision>2</cp:revision>
  <dcterms:created xsi:type="dcterms:W3CDTF">2024-10-31T11:53:24Z</dcterms:created>
  <dcterms:modified xsi:type="dcterms:W3CDTF">2024-11-01T06:55:34Z</dcterms:modified>
</cp:coreProperties>
</file>