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1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89" name="Google Shape;289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90" name="Google Shape;29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91" name="Google Shape;291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2" name="Google Shape;2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1"/>
          <p:cNvSpPr txBox="1">
            <a:spLocks noGrp="1"/>
          </p:cNvSpPr>
          <p:nvPr>
            <p:ph type="body" idx="1"/>
          </p:nvPr>
        </p:nvSpPr>
        <p:spPr>
          <a:xfrm rot="5400000">
            <a:off x="4155046" y="-440071"/>
            <a:ext cx="3508977" cy="903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marL="2286000" lvl="4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marL="2743200" lvl="5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marL="3200400" lvl="6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marL="3657600" lvl="7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marL="4114800" lvl="8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>
            <a:endParaRPr/>
          </a:p>
        </p:txBody>
      </p:sp>
      <p:sp>
        <p:nvSpPr>
          <p:cNvPr id="246" name="Google Shape;246;p11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247" name="Google Shape;247;p11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>
            <a:spLocks noGrp="1"/>
          </p:cNvSpPr>
          <p:nvPr>
            <p:ph type="title"/>
          </p:nvPr>
        </p:nvSpPr>
        <p:spPr>
          <a:xfrm rot="5400000">
            <a:off x="7438665" y="2430684"/>
            <a:ext cx="4780344" cy="197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2"/>
          <p:cNvSpPr txBox="1">
            <a:spLocks noGrp="1"/>
          </p:cNvSpPr>
          <p:nvPr>
            <p:ph type="body" idx="1"/>
          </p:nvPr>
        </p:nvSpPr>
        <p:spPr>
          <a:xfrm rot="5400000">
            <a:off x="2630025" y="-195483"/>
            <a:ext cx="4780344" cy="723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marL="2286000" lvl="4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marL="2743200" lvl="5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marL="3200400" lvl="6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marL="3657600" lvl="7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marL="4114800" lvl="8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>
            <a:endParaRPr/>
          </a:p>
        </p:txBody>
      </p:sp>
      <p:sp>
        <p:nvSpPr>
          <p:cNvPr id="252" name="Google Shape;252;p12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253" name="Google Shape;253;p12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254" name="Google Shape;254;p12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marL="2286000" lvl="4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marL="2743200" lvl="5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marL="3200400" lvl="6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marL="3657600" lvl="7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marL="4114800" lvl="8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-859944" y="0"/>
            <a:ext cx="13944870" cy="7117071"/>
            <a:chOff x="-644959" y="0"/>
            <a:chExt cx="10458653" cy="7117071"/>
          </a:xfrm>
        </p:grpSpPr>
        <p:grpSp>
          <p:nvGrpSpPr>
            <p:cNvPr id="69" name="Google Shape;69;p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oogle Shape;70;p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71" name="Google Shape;71;p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" name="Google Shape;74;p4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75" name="Google Shape;75;p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" name="Google Shape;78;p4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9" name="Google Shape;79;p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" name="Google Shape;82;p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49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dt" idx="10"/>
          </p:nvPr>
        </p:nvSpPr>
        <p:spPr>
          <a:xfrm>
            <a:off x="6318325" y="1516829"/>
            <a:ext cx="2844800" cy="750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ftr" idx="11"/>
          </p:nvPr>
        </p:nvSpPr>
        <p:spPr>
          <a:xfrm>
            <a:off x="7071360" y="5719967"/>
            <a:ext cx="37754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6198795" y="5719967"/>
            <a:ext cx="8582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1389888" y="2313432"/>
            <a:ext cx="4559808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marL="2286000" lvl="4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marL="2743200" lvl="5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marL="3200400" lvl="6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marL="3657600" lvl="7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marL="4114800" lvl="8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2"/>
          </p:nvPr>
        </p:nvSpPr>
        <p:spPr>
          <a:xfrm>
            <a:off x="6193536" y="2313431"/>
            <a:ext cx="4559808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4pPr>
            <a:lvl5pPr marL="2286000" lvl="4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5pPr>
            <a:lvl6pPr marL="2743200" lvl="5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6pPr>
            <a:lvl7pPr marL="3200400" lvl="6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7pPr>
            <a:lvl8pPr marL="3657600" lvl="7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8pPr>
            <a:lvl9pPr marL="4114800" lvl="8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1388961" y="2974695"/>
            <a:ext cx="4559808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  <a:defRPr sz="2400"/>
            </a:lvl1pPr>
            <a:lvl2pPr marL="914400" lvl="1" indent="-32511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 sz="1800"/>
            </a:lvl3pPr>
            <a:lvl4pPr marL="1828800" lvl="3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4pPr>
            <a:lvl5pPr marL="2286000" lvl="4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5pPr>
            <a:lvl6pPr marL="2743200" lvl="5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6pPr>
            <a:lvl7pPr marL="3200400" lvl="6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7pPr>
            <a:lvl8pPr marL="3657600" lvl="7" indent="-30581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8pPr>
            <a:lvl9pPr marL="4114800" lvl="8" indent="-30581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6682450" y="2316010"/>
            <a:ext cx="407428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4"/>
          </p:nvPr>
        </p:nvSpPr>
        <p:spPr>
          <a:xfrm>
            <a:off x="6193536" y="2974695"/>
            <a:ext cx="4559808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  <a:defRPr sz="2400"/>
            </a:lvl1pPr>
            <a:lvl2pPr marL="914400" lvl="1" indent="-32511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2pPr>
            <a:lvl3pPr marL="1371600" lvl="2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 sz="1800"/>
            </a:lvl3pPr>
            <a:lvl4pPr marL="1828800" lvl="3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4pPr>
            <a:lvl5pPr marL="2286000" lvl="4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5pPr>
            <a:lvl6pPr marL="2743200" lvl="5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6pPr>
            <a:lvl7pPr marL="3200400" lvl="6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7pPr>
            <a:lvl8pPr marL="3657600" lvl="7" indent="-30581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8pPr>
            <a:lvl9pPr marL="4114800" lvl="8" indent="-305815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-859944" y="0"/>
            <a:ext cx="13944870" cy="7117071"/>
            <a:chOff x="-644959" y="0"/>
            <a:chExt cx="10458653" cy="7117071"/>
          </a:xfrm>
        </p:grpSpPr>
        <p:grpSp>
          <p:nvGrpSpPr>
            <p:cNvPr id="145" name="Google Shape;145;p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6" name="Google Shape;146;p9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0" name="Google Shape;150;p9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4" name="Google Shape;154;p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5" name="Google Shape;155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" name="Google Shape;158;p9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9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49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9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>
            <a:spLocks noGrp="1"/>
          </p:cNvSpPr>
          <p:nvPr>
            <p:ph type="body" idx="1"/>
          </p:nvPr>
        </p:nvSpPr>
        <p:spPr>
          <a:xfrm>
            <a:off x="1527859" y="856527"/>
            <a:ext cx="4120587" cy="51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  <a:defRPr sz="2400"/>
            </a:lvl1pPr>
            <a:lvl2pPr marL="914400" lvl="1" indent="-334772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72"/>
              <a:buChar char="?"/>
              <a:defRPr sz="2200"/>
            </a:lvl2pPr>
            <a:lvl3pPr marL="1371600" lvl="2" indent="-32511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3pPr>
            <a:lvl4pPr marL="1828800" lvl="3" indent="-31546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8"/>
              <a:buChar char="?"/>
              <a:defRPr sz="1800"/>
            </a:lvl4pPr>
            <a:lvl5pPr marL="2286000" lvl="4" indent="-305816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Char char="?"/>
              <a:defRPr sz="1600"/>
            </a:lvl5pPr>
            <a:lvl6pPr marL="2743200" lvl="5" indent="-3251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6pPr>
            <a:lvl7pPr marL="3200400" lvl="6" indent="-3251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7pPr>
            <a:lvl8pPr marL="3657600" lvl="7" indent="-3251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8pPr>
            <a:lvl9pPr marL="4114800" lvl="8" indent="-32512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20"/>
              <a:buChar char="?"/>
              <a:defRPr sz="2000"/>
            </a:lvl9pPr>
          </a:lstStyle>
          <a:p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>
            <a:spLocks noGrp="1"/>
          </p:cNvSpPr>
          <p:nvPr>
            <p:ph type="ft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2"/>
          </p:nvPr>
        </p:nvSpPr>
        <p:spPr>
          <a:xfrm>
            <a:off x="6315456" y="4136994"/>
            <a:ext cx="4398379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0"/>
          <p:cNvGrpSpPr/>
          <p:nvPr/>
        </p:nvGrpSpPr>
        <p:grpSpPr>
          <a:xfrm>
            <a:off x="-859944" y="0"/>
            <a:ext cx="13944870" cy="7117071"/>
            <a:chOff x="-644959" y="0"/>
            <a:chExt cx="10458653" cy="7117071"/>
          </a:xfrm>
        </p:grpSpPr>
        <p:grpSp>
          <p:nvGrpSpPr>
            <p:cNvPr id="195" name="Google Shape;195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6" name="Google Shape;196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" name="Google Shape;200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4" name="Google Shape;204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5" name="Google Shape;205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8" name="Google Shape;208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10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49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0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E1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 txBox="1"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0"/>
          <p:cNvSpPr>
            <a:spLocks noGrp="1"/>
          </p:cNvSpPr>
          <p:nvPr>
            <p:ph type="pic" idx="2"/>
          </p:nvPr>
        </p:nvSpPr>
        <p:spPr>
          <a:xfrm>
            <a:off x="1340278" y="693795"/>
            <a:ext cx="4479497" cy="5468112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6312841" y="4133089"/>
            <a:ext cx="4400764" cy="151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  <p:sp>
        <p:nvSpPr>
          <p:cNvPr id="240" name="Google Shape;240;p10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ft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242" name="Google Shape;242;p10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756472" y="0"/>
            <a:ext cx="13944870" cy="7117071"/>
            <a:chOff x="-644959" y="0"/>
            <a:chExt cx="10458653" cy="7117071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14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" name="Google Shape;16;p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" name="Google Shape;20;p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1" name="Google Shape;21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411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" name="Google Shape;24;p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41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49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411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274"/>
              </a:schemeClr>
            </a:solidFill>
            <a:ln w="12700" cap="flat" cmpd="sng">
              <a:solidFill>
                <a:schemeClr val="lt1">
                  <a:alpha val="745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529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372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1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42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🞇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🞇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5 May 2023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software Process Model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56155"/>
            <a:ext cx="12192000" cy="3701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924" y="82537"/>
            <a:ext cx="3240457" cy="88041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3"/>
          <p:cNvSpPr txBox="1"/>
          <p:nvPr/>
        </p:nvSpPr>
        <p:spPr>
          <a:xfrm>
            <a:off x="1757152" y="1117434"/>
            <a:ext cx="9525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Module I: Software Process</a:t>
            </a:r>
            <a:endParaRPr sz="3600" b="1" i="0" u="none" strike="noStrike" cap="none" dirty="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37739" y="2093733"/>
            <a:ext cx="54109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  <a:endParaRPr sz="3200" b="1" i="0" u="none" strike="noStrike" cap="non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>
            <a:spLocks noGrp="1"/>
          </p:cNvSpPr>
          <p:nvPr>
            <p:ph type="title"/>
          </p:nvPr>
        </p:nvSpPr>
        <p:spPr>
          <a:xfrm>
            <a:off x="1295399" y="714356"/>
            <a:ext cx="9601199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Generic Process Framework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2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6011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Involves </a:t>
            </a:r>
            <a:r>
              <a:rPr lang="en-US" sz="2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communication among the customer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and other </a:t>
            </a:r>
            <a:r>
              <a:rPr lang="en-US" sz="2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stake holders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; encompasses requirements gathering</a:t>
            </a:r>
            <a:endParaRPr/>
          </a:p>
          <a:p>
            <a:pPr marL="34290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76"/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Planning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Establishes a </a:t>
            </a:r>
            <a:r>
              <a:rPr lang="en-US" sz="2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plan for software engineering work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; addresses technical tasks, resources, work products, and work schedule</a:t>
            </a:r>
            <a:endParaRPr/>
          </a:p>
          <a:p>
            <a:pPr marL="34290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76"/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Modeling (Analyze, Design)</a:t>
            </a:r>
            <a:endParaRPr/>
          </a:p>
          <a:p>
            <a:pPr marL="640080" lvl="1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Encompasses the </a:t>
            </a:r>
            <a:r>
              <a:rPr lang="en-US" sz="2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creation of models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 better understand the requirements and the design</a:t>
            </a:r>
            <a:endParaRPr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59" name="Google Shape;359;p22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Cont..,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3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6011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Construction (Code, Test)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Combines </a:t>
            </a:r>
            <a:r>
              <a:rPr lang="en-US" sz="2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 generation and testing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 uncover errors.</a:t>
            </a:r>
            <a:endParaRPr/>
          </a:p>
          <a:p>
            <a:pPr marL="342900" lvl="0" indent="-274319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76"/>
              <a:buChar char="?"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76"/>
              <a:buChar char="?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Involves </a:t>
            </a:r>
            <a:r>
              <a:rPr lang="en-US" sz="2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delivery of software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 the customer for evaluation and feedback</a:t>
            </a:r>
            <a:endParaRPr/>
          </a:p>
          <a:p>
            <a:pPr marL="342900" lvl="0" indent="-2743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3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68" name="Google Shape;368;p23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>
            <a:spLocks noGrp="1"/>
          </p:cNvSpPr>
          <p:nvPr>
            <p:ph type="title"/>
          </p:nvPr>
        </p:nvSpPr>
        <p:spPr>
          <a:xfrm>
            <a:off x="1295401" y="714356"/>
            <a:ext cx="8296833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Umbrella Activities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24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occur throughout the process. It focus on project management, tracking and control. Some activities are:</a:t>
            </a:r>
            <a:endParaRPr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Software project tracking and control</a:t>
            </a:r>
            <a:endParaRPr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Software quality assurance</a:t>
            </a:r>
            <a:endParaRPr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Technical reviews</a:t>
            </a:r>
            <a:endParaRPr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Measurement – process, project, product</a:t>
            </a:r>
            <a:endParaRPr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Software configuration management</a:t>
            </a:r>
            <a:endParaRPr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Reusability management (Component Reuse)</a:t>
            </a:r>
            <a:endParaRPr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 product preparation and production</a:t>
            </a:r>
            <a:endParaRPr/>
          </a:p>
          <a:p>
            <a:pPr marL="342900" lvl="0" indent="-197104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/>
          </a:p>
          <a:p>
            <a:pPr marL="342900" lvl="0" indent="-197104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216"/>
              <a:buNone/>
            </a:pPr>
            <a:endParaRPr sz="1600"/>
          </a:p>
          <a:p>
            <a:pPr marL="342900" lvl="0" indent="-2743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solidFill>
                <a:srgbClr val="262626"/>
              </a:solidFill>
            </a:endParaRPr>
          </a:p>
        </p:txBody>
      </p:sp>
      <p:sp>
        <p:nvSpPr>
          <p:cNvPr id="375" name="Google Shape;375;p24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376" name="Google Shape;376;p24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77" name="Google Shape;377;p24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>
            <a:spLocks noGrp="1"/>
          </p:cNvSpPr>
          <p:nvPr>
            <p:ph type="body" idx="1"/>
          </p:nvPr>
        </p:nvSpPr>
        <p:spPr>
          <a:xfrm>
            <a:off x="1055440" y="1412779"/>
            <a:ext cx="10081119" cy="441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58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385" name="Google Shape;385;p25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Process Model</a:t>
            </a:r>
            <a:endParaRPr/>
          </a:p>
        </p:txBody>
      </p:sp>
      <p:pic>
        <p:nvPicPr>
          <p:cNvPr id="386" name="Google Shape;38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2135" y="1507293"/>
            <a:ext cx="4740129" cy="36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2224" y="661625"/>
            <a:ext cx="3454400" cy="93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5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394" name="Google Shape;394;p26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Process Model</a:t>
            </a:r>
            <a:endParaRPr/>
          </a:p>
        </p:txBody>
      </p:sp>
      <p:pic>
        <p:nvPicPr>
          <p:cNvPr id="395" name="Google Shape;395;p26" descr="thank-you-lettering_1262-696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2093" y="1474715"/>
            <a:ext cx="4957658" cy="35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2224" y="661625"/>
            <a:ext cx="3454400" cy="93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title"/>
          </p:nvPr>
        </p:nvSpPr>
        <p:spPr>
          <a:xfrm>
            <a:off x="1391320" y="1447800"/>
            <a:ext cx="9366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entury Gothic"/>
              <a:buNone/>
            </a:pPr>
            <a:r>
              <a:rPr lang="en-US" sz="3400" b="1"/>
              <a:t>Module I: SOFTWARE PROCESS MODEL</a:t>
            </a:r>
            <a:endParaRPr sz="340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1"/>
          </p:nvPr>
        </p:nvSpPr>
        <p:spPr>
          <a:xfrm>
            <a:off x="1391323" y="2608710"/>
            <a:ext cx="9036423" cy="322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</a:rPr>
              <a:t>SDLC</a:t>
            </a:r>
            <a:r>
              <a:rPr lang="en-US" dirty="0">
                <a:solidFill>
                  <a:schemeClr val="dk1"/>
                </a:solidFill>
              </a:rPr>
              <a:t>- SDLC Models-Overview of Agile Development Models: Scrum - Scrum Roles - Scrum Meetings - Scrum Artifacts - Extreme Programming, Feature Driven Development, Kanban and Lean Software Development - DevOps and </a:t>
            </a:r>
            <a:r>
              <a:rPr lang="en-US" dirty="0" err="1">
                <a:solidFill>
                  <a:schemeClr val="dk1"/>
                </a:solidFill>
              </a:rPr>
              <a:t>benefits.Case</a:t>
            </a:r>
            <a:r>
              <a:rPr lang="en-US" dirty="0">
                <a:solidFill>
                  <a:schemeClr val="dk1"/>
                </a:solidFill>
              </a:rPr>
              <a:t> Study: SDLC followed in MNCs ( Infosys, CTS, Google, etc..)</a:t>
            </a:r>
            <a:endParaRPr dirty="0">
              <a:solidFill>
                <a:schemeClr val="dk1"/>
              </a:solidFill>
            </a:endParaRPr>
          </a:p>
          <a:p>
            <a:pPr marL="68580" lvl="0" indent="0" algn="just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74" name="Google Shape;274;p14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 dirty="0"/>
          </a:p>
        </p:txBody>
      </p:sp>
      <p:pic>
        <p:nvPicPr>
          <p:cNvPr id="276" name="Google Shape;2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224" y="661625"/>
            <a:ext cx="3454400" cy="93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4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1391320" y="1027664"/>
            <a:ext cx="9366325" cy="72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n-US" sz="3600" b="1"/>
              <a:t>Course Outcomes:</a:t>
            </a:r>
            <a:endParaRPr sz="3400"/>
          </a:p>
        </p:txBody>
      </p:sp>
      <p:sp>
        <p:nvSpPr>
          <p:cNvPr id="283" name="Google Shape;283;p15"/>
          <p:cNvSpPr txBox="1">
            <a:spLocks noGrp="1"/>
          </p:cNvSpPr>
          <p:nvPr>
            <p:ph type="body" idx="1"/>
          </p:nvPr>
        </p:nvSpPr>
        <p:spPr>
          <a:xfrm>
            <a:off x="1391323" y="1828800"/>
            <a:ext cx="9036423" cy="400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>
                <a:solidFill>
                  <a:srgbClr val="FF0000"/>
                </a:solidFill>
              </a:rPr>
              <a:t>CO1 :  Compare the various software process models and select the suitable model. (K3 Apply)</a:t>
            </a:r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CO2</a:t>
            </a:r>
            <a:r>
              <a:rPr lang="en-US" dirty="0"/>
              <a:t> : Analyze the complexity of the project and develop the project plan.</a:t>
            </a:r>
            <a:r>
              <a:rPr lang="en-US" b="1" dirty="0"/>
              <a:t> (K4 Analyze)</a:t>
            </a:r>
            <a:endParaRPr lang="en-US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CO3</a:t>
            </a:r>
            <a:r>
              <a:rPr lang="en-US" dirty="0"/>
              <a:t> : Construct the UML diagrams for a project using software design methodology.</a:t>
            </a:r>
            <a:r>
              <a:rPr lang="en-US" b="1" dirty="0"/>
              <a:t>(K3 Apply)</a:t>
            </a:r>
            <a:endParaRPr lang="en-US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CO4</a:t>
            </a:r>
            <a:r>
              <a:rPr lang="en-US" dirty="0"/>
              <a:t> : Analyze and apply the appropriate software testing strategy in the chosen project.</a:t>
            </a:r>
            <a:r>
              <a:rPr lang="en-US" b="1" dirty="0"/>
              <a:t>(K4 Analyze)</a:t>
            </a:r>
            <a:endParaRPr lang="en-US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CO5</a:t>
            </a:r>
            <a:r>
              <a:rPr lang="en-US" dirty="0"/>
              <a:t> : Demonstrate the knowledge on contemporary tools in software engineering.</a:t>
            </a:r>
            <a:r>
              <a:rPr lang="en-US" b="1" dirty="0"/>
              <a:t>(K3 Apply)</a:t>
            </a:r>
            <a:endParaRPr lang="en-US" dirty="0"/>
          </a:p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endParaRPr dirty="0">
              <a:solidFill>
                <a:srgbClr val="D2D4C0"/>
              </a:solidFill>
            </a:endParaRPr>
          </a:p>
        </p:txBody>
      </p:sp>
      <p:sp>
        <p:nvSpPr>
          <p:cNvPr id="284" name="Google Shape;284;p15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2567490" y="838200"/>
            <a:ext cx="7024744" cy="42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lang="en-US" b="1"/>
              <a:t>Agenda:</a:t>
            </a:r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055440" y="1492443"/>
            <a:ext cx="10081120" cy="438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0080" lvl="1" indent="-1584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endParaRPr sz="2400"/>
          </a:p>
          <a:p>
            <a:pPr marL="640080" lvl="1" indent="-15849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 sz="2400"/>
          </a:p>
          <a:p>
            <a:pPr marL="640080" lvl="1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Software Process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Layered Technology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Generic Process Framework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Umbrella Activities</a:t>
            </a:r>
            <a:endParaRPr sz="2400"/>
          </a:p>
        </p:txBody>
      </p:sp>
      <p:sp>
        <p:nvSpPr>
          <p:cNvPr id="296" name="Google Shape;296;p16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Process Model</a:t>
            </a:r>
            <a:endParaRPr/>
          </a:p>
        </p:txBody>
      </p:sp>
      <p:pic>
        <p:nvPicPr>
          <p:cNvPr id="298" name="Google Shape;298;p16" descr="Agenda sign with colorful brush strokes Royalty Free Vector"/>
          <p:cNvPicPr preferRelativeResize="0"/>
          <p:nvPr/>
        </p:nvPicPr>
        <p:blipFill rotWithShape="1">
          <a:blip r:embed="rId3">
            <a:alphaModFix/>
          </a:blip>
          <a:srcRect t="12258" r="62" b="26881"/>
          <a:stretch/>
        </p:blipFill>
        <p:spPr>
          <a:xfrm>
            <a:off x="864479" y="329912"/>
            <a:ext cx="4104456" cy="187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2224" y="661625"/>
            <a:ext cx="3454400" cy="93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295399" y="714356"/>
            <a:ext cx="9562733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Software Process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6773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8"/>
              <a:buChar char="?"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process is a collection of 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28"/>
              <a:buFont typeface="Noto Sans Symbols"/>
              <a:buChar char="⮚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Activities, 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28"/>
              <a:buFont typeface="Noto Sans Symbols"/>
              <a:buChar char="⮚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Actions and 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28"/>
              <a:buFont typeface="Noto Sans Symbols"/>
              <a:buChar char="⮚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Tasks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6858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28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that are performed when some work product is to be created.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28"/>
              <a:buChar char="?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strives to achieve a broad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and is applied regardless of application domain, size of the project, complexity of effort.</a:t>
            </a:r>
            <a:endParaRPr/>
          </a:p>
          <a:p>
            <a:pPr marL="342900" lvl="0" indent="-274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28"/>
              <a:buNone/>
            </a:pP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829683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Cont..,</a:t>
            </a:r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1295400" y="1643051"/>
            <a:ext cx="9677399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8"/>
              <a:buChar char="?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(e.g., </a:t>
            </a:r>
            <a:r>
              <a:rPr lang="en-US" sz="2800" i="1">
                <a:latin typeface="Calibri"/>
                <a:ea typeface="Calibri"/>
                <a:cs typeface="Calibri"/>
                <a:sym typeface="Calibri"/>
              </a:rPr>
              <a:t>architectural design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) encompasses a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 of tasks that produce a major work product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e.g., </a:t>
            </a:r>
            <a:r>
              <a:rPr lang="en-US" sz="2800" i="1">
                <a:latin typeface="Calibri"/>
                <a:ea typeface="Calibri"/>
                <a:cs typeface="Calibri"/>
                <a:sym typeface="Calibri"/>
              </a:rPr>
              <a:t>An architectural design model</a:t>
            </a:r>
            <a:endParaRPr/>
          </a:p>
          <a:p>
            <a:pPr marL="342900" lvl="0" indent="-27431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28"/>
              <a:buChar char="?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focuses on a small, but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well – defined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objective that produces a tangible outcome.</a:t>
            </a:r>
            <a:endParaRPr/>
          </a:p>
          <a:p>
            <a:pPr marL="342900" lvl="0" indent="-13919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28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>
            <a:spLocks noGrp="1"/>
          </p:cNvSpPr>
          <p:nvPr>
            <p:ph type="title"/>
          </p:nvPr>
        </p:nvSpPr>
        <p:spPr>
          <a:xfrm>
            <a:off x="1295401" y="714356"/>
            <a:ext cx="8296833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Layered Technology</a:t>
            </a:r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325" name="Google Shape;325;p19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Any software can be developed using these layered approach.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9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28" name="Google Shape;328;p19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9919" y="3252546"/>
            <a:ext cx="5458587" cy="1819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2567490" y="714356"/>
            <a:ext cx="7024744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Cont..,</a:t>
            </a: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body" idx="1"/>
          </p:nvPr>
        </p:nvSpPr>
        <p:spPr>
          <a:xfrm>
            <a:off x="1295401" y="1643051"/>
            <a:ext cx="9562732" cy="41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4"/>
              <a:buChar char="?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>
                <a:solidFill>
                  <a:srgbClr val="AD010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foundation defines a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framework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with activities for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effective delivery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of software engineering technology. Establish the context where products (model, data, report, and forms) are produced, milestone are established, quality is ensured and change is managed. </a:t>
            </a:r>
            <a:endParaRPr/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>
                <a:solidFill>
                  <a:srgbClr val="AD010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provides technical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how-to’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 for building software. It encompasses many tasks including communication, requirement analysis, design modeling, program construction, testing and support.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7431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Char char="?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r>
              <a:rPr lang="en-US">
                <a:solidFill>
                  <a:srgbClr val="AD010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provide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automated or semi-automated support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for the process and methods.  </a:t>
            </a:r>
            <a:endParaRPr/>
          </a:p>
          <a:p>
            <a:pPr marL="6858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58496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>
            <a:spLocks noGrp="1"/>
          </p:cNvSpPr>
          <p:nvPr>
            <p:ph type="title"/>
          </p:nvPr>
        </p:nvSpPr>
        <p:spPr>
          <a:xfrm>
            <a:off x="1295400" y="714356"/>
            <a:ext cx="9677400" cy="80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Generic Process Framework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1"/>
          <p:cNvSpPr txBox="1">
            <a:spLocks noGrp="1"/>
          </p:cNvSpPr>
          <p:nvPr>
            <p:ph type="dt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 May 2023</a:t>
            </a:r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ft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Process Model</a:t>
            </a:r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sldNum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48" name="Google Shape;348;p21" descr="Untitle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41367" y="1643063"/>
            <a:ext cx="4028281" cy="418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Widescreen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Calibri</vt:lpstr>
      <vt:lpstr>Century Gothic</vt:lpstr>
      <vt:lpstr>Noto Sans Symbols</vt:lpstr>
      <vt:lpstr>Theme1</vt:lpstr>
      <vt:lpstr>PowerPoint Presentation</vt:lpstr>
      <vt:lpstr>Module I: SOFTWARE PROCESS MODEL</vt:lpstr>
      <vt:lpstr>Course Outcomes:</vt:lpstr>
      <vt:lpstr>Agenda:</vt:lpstr>
      <vt:lpstr>Software Process</vt:lpstr>
      <vt:lpstr>Cont..,</vt:lpstr>
      <vt:lpstr>Layered Technology</vt:lpstr>
      <vt:lpstr>Cont..,</vt:lpstr>
      <vt:lpstr>Generic Process Framework</vt:lpstr>
      <vt:lpstr>Generic Process Framework</vt:lpstr>
      <vt:lpstr>Cont..,</vt:lpstr>
      <vt:lpstr>Umbrella Activities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saravanan B</cp:lastModifiedBy>
  <cp:revision>3</cp:revision>
  <dcterms:modified xsi:type="dcterms:W3CDTF">2024-08-27T13:50:35Z</dcterms:modified>
</cp:coreProperties>
</file>