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92" r:id="rId3"/>
    <p:sldId id="29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7" name="Google Shape;4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5" name="Google Shape;5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3" name="Google Shape;52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9" name="Google Shape;57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90" name="Google Shape;290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91" name="Google Shape;29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92" name="Google Shape;292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2F1C47-6BD9-4BD7-8630-A7B692759FC5}" type="datetime1">
              <a:rPr lang="en-US" smtClean="0"/>
              <a:t>8/27/2024</a:t>
            </a:fld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"/>
          <p:cNvSpPr txBox="1">
            <a:spLocks noGrp="1"/>
          </p:cNvSpPr>
          <p:nvPr>
            <p:ph type="body" idx="1"/>
          </p:nvPr>
        </p:nvSpPr>
        <p:spPr>
          <a:xfrm rot="5400000">
            <a:off x="4155046" y="-440071"/>
            <a:ext cx="3508977" cy="903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  <p:sp>
        <p:nvSpPr>
          <p:cNvPr id="246" name="Google Shape;246;p1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C9715-A55E-4134-B2ED-A6A6EFCB8171}" type="datetime1">
              <a:rPr lang="en-US" smtClean="0"/>
              <a:t>8/27/2024</a:t>
            </a:fld>
            <a:endParaRPr/>
          </a:p>
        </p:txBody>
      </p:sp>
      <p:sp>
        <p:nvSpPr>
          <p:cNvPr id="247" name="Google Shape;247;p1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 rot="5400000">
            <a:off x="7438664" y="2430684"/>
            <a:ext cx="4780344" cy="197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2"/>
          <p:cNvSpPr txBox="1">
            <a:spLocks noGrp="1"/>
          </p:cNvSpPr>
          <p:nvPr>
            <p:ph type="body" idx="1"/>
          </p:nvPr>
        </p:nvSpPr>
        <p:spPr>
          <a:xfrm rot="5400000">
            <a:off x="2630025" y="-195484"/>
            <a:ext cx="4780344" cy="723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  <p:sp>
        <p:nvSpPr>
          <p:cNvPr id="252" name="Google Shape;252;p1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4D858A4-1819-40CE-8153-13570E99E7C8}" type="datetime1">
              <a:rPr lang="en-US" smtClean="0"/>
              <a:t>8/27/2024</a:t>
            </a:fld>
            <a:endParaRPr/>
          </a:p>
        </p:txBody>
      </p:sp>
      <p:sp>
        <p:nvSpPr>
          <p:cNvPr id="253" name="Google Shape;253;p1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254" name="Google Shape;254;p1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627DDAB-A6A5-4D3B-A908-8254AB5497A4}" type="datetime1">
              <a:rPr lang="en-US" smtClean="0"/>
              <a:t>8/27/2024</a:t>
            </a:fld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-859944" y="0"/>
            <a:ext cx="13944870" cy="7117071"/>
            <a:chOff x="-644959" y="0"/>
            <a:chExt cx="10458653" cy="7117071"/>
          </a:xfrm>
        </p:grpSpPr>
        <p:grpSp>
          <p:nvGrpSpPr>
            <p:cNvPr id="69" name="Google Shape;69;p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oogle Shape;70;p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71" name="Google Shape;71;p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" name="Google Shape;74;p4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75" name="Google Shape;75;p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Google Shape;78;p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9" name="Google Shape;79;p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" name="Google Shape;82;p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49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dt" idx="10"/>
          </p:nvPr>
        </p:nvSpPr>
        <p:spPr>
          <a:xfrm>
            <a:off x="6318325" y="1516829"/>
            <a:ext cx="2844800" cy="75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F1A829-A9F6-4568-978F-9DDA07FEEEF0}" type="datetime1">
              <a:rPr lang="en-US" smtClean="0"/>
              <a:t>8/27/2024</a:t>
            </a:fld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ftr" idx="11"/>
          </p:nvPr>
        </p:nvSpPr>
        <p:spPr>
          <a:xfrm>
            <a:off x="7071360" y="5719967"/>
            <a:ext cx="37754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6198795" y="5719967"/>
            <a:ext cx="8582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3E3468-DE8E-4DBD-9477-3717EF9C0822}" type="datetime1">
              <a:rPr lang="en-US" smtClean="0"/>
              <a:t>8/27/2024</a:t>
            </a:fld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8FC0D72-34F7-4859-BB92-1F0C35765673}" type="datetime1">
              <a:rPr lang="en-US" smtClean="0"/>
              <a:t>8/27/2024</a:t>
            </a:fld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389888" y="2313432"/>
            <a:ext cx="4559808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2"/>
          </p:nvPr>
        </p:nvSpPr>
        <p:spPr>
          <a:xfrm>
            <a:off x="6193536" y="2313431"/>
            <a:ext cx="4559808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1388961" y="2974695"/>
            <a:ext cx="4559808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  <a:defRPr sz="2400"/>
            </a:lvl1pPr>
            <a:lvl2pPr marL="914400" lvl="1" indent="-32511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 sz="1800"/>
            </a:lvl3pPr>
            <a:lvl4pPr marL="1828800" lvl="3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4pPr>
            <a:lvl5pPr marL="2286000" lvl="4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5pPr>
            <a:lvl6pPr marL="2743200" lvl="5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6pPr>
            <a:lvl7pPr marL="3200400" lvl="6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7pPr>
            <a:lvl8pPr marL="3657600" lvl="7" indent="-30581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8pPr>
            <a:lvl9pPr marL="4114800" lvl="8" indent="-30581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6682450" y="2316010"/>
            <a:ext cx="407428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4"/>
          </p:nvPr>
        </p:nvSpPr>
        <p:spPr>
          <a:xfrm>
            <a:off x="6193536" y="2974695"/>
            <a:ext cx="4559808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  <a:defRPr sz="2400"/>
            </a:lvl1pPr>
            <a:lvl2pPr marL="914400" lvl="1" indent="-32511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 sz="1800"/>
            </a:lvl3pPr>
            <a:lvl4pPr marL="1828800" lvl="3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4pPr>
            <a:lvl5pPr marL="2286000" lvl="4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5pPr>
            <a:lvl6pPr marL="2743200" lvl="5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6pPr>
            <a:lvl7pPr marL="3200400" lvl="6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7pPr>
            <a:lvl8pPr marL="3657600" lvl="7" indent="-30581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8pPr>
            <a:lvl9pPr marL="4114800" lvl="8" indent="-30581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42096D8-C30D-4DFC-A4A8-CCEF7FAF2CD0}" type="datetime1">
              <a:rPr lang="en-US" smtClean="0"/>
              <a:t>8/27/2024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81E3685-F891-4B7A-9EF9-2D3030BA40B4}" type="datetime1">
              <a:rPr lang="en-US" smtClean="0"/>
              <a:t>8/27/2024</a:t>
            </a:fld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-859944" y="0"/>
            <a:ext cx="13944870" cy="7117071"/>
            <a:chOff x="-644959" y="0"/>
            <a:chExt cx="10458653" cy="7117071"/>
          </a:xfrm>
        </p:grpSpPr>
        <p:grpSp>
          <p:nvGrpSpPr>
            <p:cNvPr id="145" name="Google Shape;145;p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0" name="Google Shape;150;p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4" name="Google Shape;154;p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" name="Google Shape;158;p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49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BCB0CF3-EFAE-44D8-A16D-5E906723AA50}" type="datetime1">
              <a:rPr lang="en-US" smtClean="0"/>
              <a:t>8/27/2024</a:t>
            </a:fld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1527859" y="856527"/>
            <a:ext cx="4120587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  <a:defRPr sz="2400"/>
            </a:lvl1pPr>
            <a:lvl2pPr marL="914400" lvl="1" indent="-334772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Char char="?"/>
              <a:defRPr sz="2200"/>
            </a:lvl2pPr>
            <a:lvl3pPr marL="1371600" lvl="2" indent="-32511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 sz="1800"/>
            </a:lvl4pPr>
            <a:lvl5pPr marL="2286000" lvl="4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5pPr>
            <a:lvl6pPr marL="2743200" lvl="5" indent="-3251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6pPr>
            <a:lvl7pPr marL="3200400" lvl="6" indent="-3251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7pPr>
            <a:lvl8pPr marL="3657600" lvl="7" indent="-3251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8pPr>
            <a:lvl9pPr marL="4114800" lvl="8" indent="-3251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9pPr>
          </a:lstStyle>
          <a:p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>
            <a:spLocks noGrp="1"/>
          </p:cNvSpPr>
          <p:nvPr>
            <p:ph type="ft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2"/>
          </p:nvPr>
        </p:nvSpPr>
        <p:spPr>
          <a:xfrm>
            <a:off x="6315456" y="4136994"/>
            <a:ext cx="4398379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0"/>
          <p:cNvGrpSpPr/>
          <p:nvPr/>
        </p:nvGrpSpPr>
        <p:grpSpPr>
          <a:xfrm>
            <a:off x="-859944" y="0"/>
            <a:ext cx="13944870" cy="7117071"/>
            <a:chOff x="-644959" y="0"/>
            <a:chExt cx="10458653" cy="7117071"/>
          </a:xfrm>
        </p:grpSpPr>
        <p:grpSp>
          <p:nvGrpSpPr>
            <p:cNvPr id="195" name="Google Shape;195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" name="Google Shape;200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" name="Google Shape;204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8" name="Google Shape;208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10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49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0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1340278" y="693795"/>
            <a:ext cx="4479497" cy="5468112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6312841" y="4133089"/>
            <a:ext cx="4400764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9CEFD41-CA7C-4994-BF0D-0BF4636536D1}" type="datetime1">
              <a:rPr lang="en-US" smtClean="0"/>
              <a:t>8/27/2024</a:t>
            </a:fld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ft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242" name="Google Shape;242;p10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756472" y="0"/>
            <a:ext cx="13944870" cy="7117071"/>
            <a:chOff x="-644959" y="0"/>
            <a:chExt cx="10458653" cy="7117071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" name="Google Shape;20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" name="Google Shape;24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49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1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42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B46605B-8B40-4635-AF08-FE588995934F}" type="datetime1">
              <a:rPr lang="en-US" smtClean="0"/>
              <a:t>8/27/2024</a:t>
            </a:fld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Software Porcess Model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pacetelescope.org/archives/images/screen/heic0206b.jp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56155"/>
            <a:ext cx="12192000" cy="370184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 txBox="1"/>
          <p:nvPr/>
        </p:nvSpPr>
        <p:spPr>
          <a:xfrm>
            <a:off x="1828800" y="399871"/>
            <a:ext cx="9525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Module I: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SDLC Model - Waterfall &amp; Incremental Process model</a:t>
            </a:r>
            <a:endParaRPr sz="3600" b="1" i="0" u="none" strike="noStrike" cap="none" dirty="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37739" y="2093733"/>
            <a:ext cx="54109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  <a:endParaRPr sz="32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The Waterfall Model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786F5C77-6122-4F01-9444-55B333F10F2E}" type="datetime1">
              <a:rPr lang="en-US" smtClean="0"/>
              <a:t>8/27/2024</a:t>
            </a:fld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55" name="Google Shape;355;p22" descr="waterfall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476249"/>
            <a:ext cx="8534400" cy="446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9677400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Alternate Design:</a:t>
            </a:r>
            <a:endParaRPr/>
          </a:p>
        </p:txBody>
      </p:sp>
      <p:sp>
        <p:nvSpPr>
          <p:cNvPr id="361" name="Google Shape;361;p23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An alternative design for </a:t>
            </a:r>
            <a:r>
              <a:rPr lang="en-US">
                <a:solidFill>
                  <a:srgbClr val="FF0000"/>
                </a:solidFill>
              </a:rPr>
              <a:t>'linear sequential model</a:t>
            </a:r>
            <a:r>
              <a:rPr lang="en-US"/>
              <a:t>' is as follows: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362" name="Google Shape;362;p23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FA9419EF-23BA-4309-A2CA-A97709B73914}" type="datetime1">
              <a:rPr lang="en-US" smtClean="0"/>
              <a:t>8/27/2024</a:t>
            </a:fld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64" name="Google Shape;364;p23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65" name="Google Shape;365;p23" descr="linear-seq-mode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853" y="2809875"/>
            <a:ext cx="7072361" cy="25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443938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Advantages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6011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waterfall model is </a:t>
            </a:r>
            <a:r>
              <a:rPr lang="en-US">
                <a:solidFill>
                  <a:srgbClr val="FF0000"/>
                </a:solidFill>
              </a:rPr>
              <a:t>simple and easy to understand, implement, and use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All the </a:t>
            </a:r>
            <a:r>
              <a:rPr lang="en-US">
                <a:solidFill>
                  <a:srgbClr val="FF0000"/>
                </a:solidFill>
              </a:rPr>
              <a:t>requirements</a:t>
            </a:r>
            <a:r>
              <a:rPr lang="en-US"/>
              <a:t> are known at the </a:t>
            </a:r>
            <a:r>
              <a:rPr lang="en-US">
                <a:solidFill>
                  <a:srgbClr val="FF0000"/>
                </a:solidFill>
              </a:rPr>
              <a:t>beginning</a:t>
            </a:r>
            <a:r>
              <a:rPr lang="en-US"/>
              <a:t> of the project, hence it is </a:t>
            </a:r>
            <a:r>
              <a:rPr lang="en-US">
                <a:solidFill>
                  <a:srgbClr val="FF0000"/>
                </a:solidFill>
              </a:rPr>
              <a:t>easy to manage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It avoids </a:t>
            </a:r>
            <a:r>
              <a:rPr lang="en-US">
                <a:solidFill>
                  <a:srgbClr val="FF0000"/>
                </a:solidFill>
              </a:rPr>
              <a:t>overlapping</a:t>
            </a:r>
            <a:r>
              <a:rPr lang="en-US"/>
              <a:t> of </a:t>
            </a:r>
            <a:r>
              <a:rPr lang="en-US">
                <a:solidFill>
                  <a:srgbClr val="FF0000"/>
                </a:solidFill>
              </a:rPr>
              <a:t>phases</a:t>
            </a:r>
            <a:r>
              <a:rPr lang="en-US"/>
              <a:t> because each phase is completed at once.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This model works for </a:t>
            </a:r>
            <a:r>
              <a:rPr lang="en-US">
                <a:solidFill>
                  <a:srgbClr val="FF0000"/>
                </a:solidFill>
              </a:rPr>
              <a:t>small projects </a:t>
            </a:r>
            <a:r>
              <a:rPr lang="en-US"/>
              <a:t>because the requirements are understood very well.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This model is preferred for those projects where the </a:t>
            </a:r>
            <a:r>
              <a:rPr lang="en-US">
                <a:solidFill>
                  <a:srgbClr val="FF0000"/>
                </a:solidFill>
              </a:rPr>
              <a:t>quality</a:t>
            </a:r>
            <a:r>
              <a:rPr lang="en-US"/>
              <a:t> is more </a:t>
            </a:r>
            <a:r>
              <a:rPr lang="en-US">
                <a:solidFill>
                  <a:srgbClr val="FF0000"/>
                </a:solidFill>
              </a:rPr>
              <a:t>important</a:t>
            </a:r>
            <a:r>
              <a:rPr lang="en-US"/>
              <a:t> as </a:t>
            </a:r>
            <a:r>
              <a:rPr lang="en-US">
                <a:solidFill>
                  <a:srgbClr val="FF0000"/>
                </a:solidFill>
              </a:rPr>
              <a:t>compared</a:t>
            </a:r>
            <a:r>
              <a:rPr lang="en-US"/>
              <a:t> to the </a:t>
            </a: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/>
              <a:t> of the project.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372" name="Google Shape;372;p24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E1FA0D84-3128-454F-84B4-ABE4ACE294DC}" type="datetime1">
              <a:rPr lang="en-US" smtClean="0"/>
              <a:t>8/27/2024</a:t>
            </a:fld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>
            <a:spLocks noGrp="1"/>
          </p:cNvSpPr>
          <p:nvPr>
            <p:ph type="title"/>
          </p:nvPr>
        </p:nvSpPr>
        <p:spPr>
          <a:xfrm>
            <a:off x="1295401" y="714356"/>
            <a:ext cx="9562732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Disadvantages 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25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This model is </a:t>
            </a:r>
            <a:r>
              <a:rPr lang="en-US">
                <a:solidFill>
                  <a:srgbClr val="FF0000"/>
                </a:solidFill>
              </a:rPr>
              <a:t>not good </a:t>
            </a:r>
            <a:r>
              <a:rPr lang="en-US"/>
              <a:t>for </a:t>
            </a:r>
            <a:r>
              <a:rPr lang="en-US">
                <a:solidFill>
                  <a:srgbClr val="FF0000"/>
                </a:solidFill>
              </a:rPr>
              <a:t>complex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object oriented projects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It is a poor model for </a:t>
            </a:r>
            <a:r>
              <a:rPr lang="en-US">
                <a:solidFill>
                  <a:srgbClr val="FF0000"/>
                </a:solidFill>
              </a:rPr>
              <a:t>long projects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problems with this model are </a:t>
            </a:r>
            <a:r>
              <a:rPr lang="en-US">
                <a:solidFill>
                  <a:srgbClr val="FF0000"/>
                </a:solidFill>
              </a:rPr>
              <a:t>uncovered</a:t>
            </a:r>
            <a:r>
              <a:rPr lang="en-US"/>
              <a:t>, until the </a:t>
            </a:r>
            <a:r>
              <a:rPr lang="en-US">
                <a:solidFill>
                  <a:srgbClr val="FF0000"/>
                </a:solidFill>
              </a:rPr>
              <a:t>software testing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amount of </a:t>
            </a:r>
            <a:r>
              <a:rPr lang="en-US">
                <a:solidFill>
                  <a:srgbClr val="FF0000"/>
                </a:solidFill>
              </a:rPr>
              <a:t>risk is high</a:t>
            </a:r>
            <a:r>
              <a:rPr lang="en-US"/>
              <a:t>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381" name="Google Shape;381;p2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4B6848DC-9A7B-40DE-A9D3-71F530A695FD}" type="datetime1">
              <a:rPr lang="en-US" smtClean="0"/>
              <a:t>8/27/2024</a:t>
            </a:fld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>
            <a:spLocks noGrp="1"/>
          </p:cNvSpPr>
          <p:nvPr>
            <p:ph type="title"/>
          </p:nvPr>
        </p:nvSpPr>
        <p:spPr>
          <a:xfrm>
            <a:off x="1295401" y="714356"/>
            <a:ext cx="9562732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When to use the waterfall model?</a:t>
            </a:r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For </a:t>
            </a:r>
            <a:r>
              <a:rPr lang="en-US" b="1"/>
              <a:t>small</a:t>
            </a:r>
            <a:r>
              <a:rPr lang="en-US"/>
              <a:t> </a:t>
            </a:r>
            <a:r>
              <a:rPr lang="en-US" b="1"/>
              <a:t>projects.</a:t>
            </a:r>
            <a:endParaRPr b="1"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When </a:t>
            </a:r>
            <a:r>
              <a:rPr lang="en-US" b="1"/>
              <a:t>requirements</a:t>
            </a:r>
            <a:r>
              <a:rPr lang="en-US"/>
              <a:t> are </a:t>
            </a:r>
            <a:r>
              <a:rPr lang="en-US" b="1"/>
              <a:t>clear.</a:t>
            </a:r>
            <a:endParaRPr b="1"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When </a:t>
            </a:r>
            <a:r>
              <a:rPr lang="en-US" b="1"/>
              <a:t>customer</a:t>
            </a:r>
            <a:r>
              <a:rPr lang="en-US"/>
              <a:t> </a:t>
            </a:r>
            <a:r>
              <a:rPr lang="en-US" b="1"/>
              <a:t>involvement</a:t>
            </a:r>
            <a:r>
              <a:rPr lang="en-US"/>
              <a:t> is </a:t>
            </a:r>
            <a:r>
              <a:rPr lang="en-US" b="1"/>
              <a:t>less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For </a:t>
            </a:r>
            <a:r>
              <a:rPr lang="en-US" b="1"/>
              <a:t>low</a:t>
            </a:r>
            <a:r>
              <a:rPr lang="en-US"/>
              <a:t> </a:t>
            </a:r>
            <a:r>
              <a:rPr lang="en-US" b="1"/>
              <a:t>budget</a:t>
            </a:r>
            <a:r>
              <a:rPr lang="en-US"/>
              <a:t> projects.</a:t>
            </a:r>
            <a:endParaRPr/>
          </a:p>
          <a:p>
            <a:pPr marL="6858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390" name="Google Shape;390;p2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28C763D0-9F2F-4E1F-928D-427D6A3CCFC3}" type="datetime1">
              <a:rPr lang="en-US" smtClean="0"/>
              <a:t>8/27/2024</a:t>
            </a:fld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>
            <a:spLocks noGrp="1"/>
          </p:cNvSpPr>
          <p:nvPr>
            <p:ph type="title"/>
          </p:nvPr>
        </p:nvSpPr>
        <p:spPr>
          <a:xfrm>
            <a:off x="1295401" y="714356"/>
            <a:ext cx="9562732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Observe and share your view</a:t>
            </a:r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40DFFEA-487E-4C58-8AAF-877C937610E7}" type="datetime1">
              <a:rPr lang="en-US" smtClean="0"/>
              <a:t>8/27/2024</a:t>
            </a:fld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01" name="Google Shape;401;p27"/>
          <p:cNvSpPr txBox="1">
            <a:spLocks noGrp="1"/>
          </p:cNvSpPr>
          <p:nvPr>
            <p:ph type="body" idx="1"/>
          </p:nvPr>
        </p:nvSpPr>
        <p:spPr>
          <a:xfrm>
            <a:off x="1295400" y="1752600"/>
            <a:ext cx="9677399" cy="40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58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endParaRPr dirty="0"/>
          </a:p>
          <a:p>
            <a:pPr marL="342900" lvl="0" indent="-15849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dirty="0"/>
          </a:p>
          <a:p>
            <a:pPr marL="342900" lvl="0" indent="-15849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dirty="0"/>
          </a:p>
          <a:p>
            <a:pPr marL="342900" lvl="0" indent="-15849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dirty="0"/>
          </a:p>
          <a:p>
            <a:pPr marL="342900" lvl="0" indent="-15849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dirty="0"/>
          </a:p>
          <a:p>
            <a:pPr marL="6858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dirty="0"/>
          </a:p>
          <a:p>
            <a:pPr marL="342900" lvl="0" indent="-15849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dirty="0"/>
          </a:p>
          <a:p>
            <a:pPr marL="6858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</a:pPr>
            <a:r>
              <a:rPr lang="en-US" sz="1800" b="1" dirty="0" err="1"/>
              <a:t>Img</a:t>
            </a:r>
            <a:r>
              <a:rPr lang="en-US" sz="1800" b="1" dirty="0"/>
              <a:t> Source: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https://cdn.spacetelescope.org/archives/images/screen/heic0206b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.jpg</a:t>
            </a:r>
            <a:endParaRPr sz="1800" dirty="0"/>
          </a:p>
        </p:txBody>
      </p:sp>
      <p:pic>
        <p:nvPicPr>
          <p:cNvPr id="402" name="Google Shape;40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2133600"/>
            <a:ext cx="10058400" cy="255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9426" y="685800"/>
            <a:ext cx="3003141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8"/>
          <p:cNvSpPr txBox="1">
            <a:spLocks noGrp="1"/>
          </p:cNvSpPr>
          <p:nvPr>
            <p:ph type="title"/>
          </p:nvPr>
        </p:nvSpPr>
        <p:spPr>
          <a:xfrm>
            <a:off x="1295401" y="714356"/>
            <a:ext cx="9562732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2. Incremental Process model</a:t>
            </a:r>
            <a:endParaRPr b="1"/>
          </a:p>
        </p:txBody>
      </p:sp>
      <p:sp>
        <p:nvSpPr>
          <p:cNvPr id="409" name="Google Shape;409;p28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This model </a:t>
            </a:r>
            <a:r>
              <a:rPr lang="en-US" b="1">
                <a:solidFill>
                  <a:srgbClr val="FF0000"/>
                </a:solidFill>
              </a:rPr>
              <a:t>combines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the elements of </a:t>
            </a:r>
            <a:r>
              <a:rPr lang="en-US" b="1">
                <a:solidFill>
                  <a:srgbClr val="FF0000"/>
                </a:solidFill>
              </a:rPr>
              <a:t>waterfall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model</a:t>
            </a:r>
            <a:r>
              <a:rPr lang="en-US"/>
              <a:t> and they are applied in an </a:t>
            </a:r>
            <a:r>
              <a:rPr lang="en-US" b="1">
                <a:solidFill>
                  <a:srgbClr val="FF0000"/>
                </a:solidFill>
              </a:rPr>
              <a:t>iterative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fashion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first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increment</a:t>
            </a:r>
            <a:r>
              <a:rPr lang="en-US" b="1"/>
              <a:t> </a:t>
            </a:r>
            <a:r>
              <a:rPr lang="en-US"/>
              <a:t>in this model is generally a core </a:t>
            </a:r>
            <a:r>
              <a:rPr lang="en-US" b="1">
                <a:solidFill>
                  <a:srgbClr val="FF0000"/>
                </a:solidFill>
              </a:rPr>
              <a:t>product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>
                <a:solidFill>
                  <a:srgbClr val="FF0000"/>
                </a:solidFill>
              </a:rPr>
              <a:t>Each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increment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builds</a:t>
            </a:r>
            <a:r>
              <a:rPr lang="en-US" b="1"/>
              <a:t> </a:t>
            </a:r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product</a:t>
            </a:r>
            <a:r>
              <a:rPr lang="en-US"/>
              <a:t> and submits it to the customer for any suggested modifications.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next increment implements </a:t>
            </a:r>
            <a:r>
              <a:rPr lang="en-US"/>
              <a:t>on the </a:t>
            </a:r>
            <a:r>
              <a:rPr lang="en-US" b="1">
                <a:solidFill>
                  <a:srgbClr val="FF0000"/>
                </a:solidFill>
              </a:rPr>
              <a:t>customer's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suggestions</a:t>
            </a:r>
            <a:r>
              <a:rPr lang="en-US"/>
              <a:t> and </a:t>
            </a:r>
            <a:r>
              <a:rPr lang="en-US" b="1">
                <a:solidFill>
                  <a:srgbClr val="FF0000"/>
                </a:solidFill>
              </a:rPr>
              <a:t>add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additional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requirements</a:t>
            </a:r>
            <a:r>
              <a:rPr lang="en-US"/>
              <a:t> in the </a:t>
            </a:r>
            <a:r>
              <a:rPr lang="en-US" b="1">
                <a:solidFill>
                  <a:srgbClr val="FF0000"/>
                </a:solidFill>
              </a:rPr>
              <a:t>previous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increment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This process is repeated until the product is finished.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/>
              <a:t>Example:</a:t>
            </a:r>
            <a:r>
              <a:rPr lang="en-US"/>
              <a:t> </a:t>
            </a:r>
            <a:r>
              <a:rPr lang="en-US" i="1"/>
              <a:t>word-processing software, 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410" name="Google Shape;410;p2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17649243-69AA-4607-BD76-29F0F4DC5CFE}" type="datetime1">
              <a:rPr lang="en-US" smtClean="0"/>
              <a:t>8/27/2024</a:t>
            </a:fld>
            <a:endParaRPr/>
          </a:p>
        </p:txBody>
      </p:sp>
      <p:sp>
        <p:nvSpPr>
          <p:cNvPr id="411" name="Google Shape;411;p2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12" name="Google Shape;412;p2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Incremental Process model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8" name="Google Shape;418;p29" descr="incremental-model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8414" y="1444041"/>
            <a:ext cx="6357982" cy="464310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9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AF14FE57-30DA-49D3-8D6E-2E0C134639B8}" type="datetime1">
              <a:rPr lang="en-US" smtClean="0"/>
              <a:t>8/27/2024</a:t>
            </a:fld>
            <a:endParaRPr/>
          </a:p>
        </p:txBody>
      </p:sp>
      <p:sp>
        <p:nvSpPr>
          <p:cNvPr id="420" name="Google Shape;420;p29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21" name="Google Shape;421;p29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>
            <a:spLocks noGrp="1"/>
          </p:cNvSpPr>
          <p:nvPr>
            <p:ph type="title"/>
          </p:nvPr>
        </p:nvSpPr>
        <p:spPr>
          <a:xfrm>
            <a:off x="1295401" y="714356"/>
            <a:ext cx="82968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Advantages 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0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This model is </a:t>
            </a:r>
            <a:r>
              <a:rPr lang="en-US" b="1"/>
              <a:t>flexible</a:t>
            </a:r>
            <a:r>
              <a:rPr lang="en-US"/>
              <a:t> because the cost of development is low and </a:t>
            </a:r>
            <a:r>
              <a:rPr lang="en-US" b="1"/>
              <a:t>initial</a:t>
            </a:r>
            <a:r>
              <a:rPr lang="en-US"/>
              <a:t> </a:t>
            </a:r>
            <a:r>
              <a:rPr lang="en-US" b="1"/>
              <a:t>product</a:t>
            </a:r>
            <a:r>
              <a:rPr lang="en-US"/>
              <a:t> </a:t>
            </a:r>
            <a:r>
              <a:rPr lang="en-US" b="1"/>
              <a:t>delivery</a:t>
            </a:r>
            <a:r>
              <a:rPr lang="en-US"/>
              <a:t> is </a:t>
            </a:r>
            <a:r>
              <a:rPr lang="en-US" b="1"/>
              <a:t>faster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Easy to </a:t>
            </a:r>
            <a:r>
              <a:rPr lang="en-US" b="1"/>
              <a:t>test</a:t>
            </a:r>
            <a:r>
              <a:rPr lang="en-US"/>
              <a:t> and </a:t>
            </a:r>
            <a:r>
              <a:rPr lang="en-US" b="1"/>
              <a:t>debug</a:t>
            </a:r>
            <a:r>
              <a:rPr lang="en-US"/>
              <a:t> during the smaller iteration.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working software generates quickly and early during the software life cycle.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customers can respond (</a:t>
            </a:r>
            <a:r>
              <a:rPr lang="en-US" b="1"/>
              <a:t>feedback</a:t>
            </a:r>
            <a:r>
              <a:rPr lang="en-US"/>
              <a:t>) to its functionalities after every increment.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428" name="Google Shape;428;p30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A39847B-A6B8-42CE-9D7A-550BF9259666}" type="datetime1">
              <a:rPr lang="en-US" smtClean="0"/>
              <a:t>8/27/2024</a:t>
            </a:fld>
            <a:endParaRPr/>
          </a:p>
        </p:txBody>
      </p:sp>
      <p:sp>
        <p:nvSpPr>
          <p:cNvPr id="429" name="Google Shape;429;p30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30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Disadvantages 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1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cost of the final product may cross the </a:t>
            </a:r>
            <a:r>
              <a:rPr lang="en-US" b="1"/>
              <a:t>cost estimated initially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This model requires a </a:t>
            </a:r>
            <a:r>
              <a:rPr lang="en-US" b="1"/>
              <a:t>very clear </a:t>
            </a:r>
            <a:r>
              <a:rPr lang="en-US"/>
              <a:t>and </a:t>
            </a:r>
            <a:r>
              <a:rPr lang="en-US" b="1"/>
              <a:t>complete</a:t>
            </a:r>
            <a:r>
              <a:rPr lang="en-US"/>
              <a:t> </a:t>
            </a:r>
            <a:r>
              <a:rPr lang="en-US" b="1"/>
              <a:t>planning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</a:t>
            </a:r>
            <a:r>
              <a:rPr lang="en-US" b="1"/>
              <a:t>planning of design is required before </a:t>
            </a:r>
            <a:r>
              <a:rPr lang="en-US"/>
              <a:t>the whole system is broken into small increments.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</a:t>
            </a:r>
            <a:r>
              <a:rPr lang="en-US" b="1"/>
              <a:t>demands</a:t>
            </a:r>
            <a:r>
              <a:rPr lang="en-US"/>
              <a:t> of customer </a:t>
            </a:r>
            <a:r>
              <a:rPr lang="en-US" b="1"/>
              <a:t>for</a:t>
            </a:r>
            <a:r>
              <a:rPr lang="en-US"/>
              <a:t> the </a:t>
            </a:r>
            <a:r>
              <a:rPr lang="en-US" b="1"/>
              <a:t>additional</a:t>
            </a:r>
            <a:r>
              <a:rPr lang="en-US"/>
              <a:t> </a:t>
            </a:r>
            <a:r>
              <a:rPr lang="en-US" b="1"/>
              <a:t>functionalities</a:t>
            </a:r>
            <a:r>
              <a:rPr lang="en-US"/>
              <a:t> after </a:t>
            </a:r>
            <a:r>
              <a:rPr lang="en-US" b="1"/>
              <a:t>every</a:t>
            </a:r>
            <a:r>
              <a:rPr lang="en-US"/>
              <a:t> </a:t>
            </a:r>
            <a:r>
              <a:rPr lang="en-US" b="1"/>
              <a:t>increment</a:t>
            </a:r>
            <a:r>
              <a:rPr lang="en-US"/>
              <a:t> causes problem during the system architecture.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437" name="Google Shape;437;p3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731EEB9-F239-4F46-9D2C-6DBE61F4069A}" type="datetime1">
              <a:rPr lang="en-US" smtClean="0"/>
              <a:t>8/27/2024</a:t>
            </a:fld>
            <a:endParaRPr/>
          </a:p>
        </p:txBody>
      </p:sp>
      <p:sp>
        <p:nvSpPr>
          <p:cNvPr id="438" name="Google Shape;438;p3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39" name="Google Shape;439;p3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title"/>
          </p:nvPr>
        </p:nvSpPr>
        <p:spPr>
          <a:xfrm>
            <a:off x="1391320" y="1447800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Gothic"/>
              <a:buNone/>
            </a:pPr>
            <a:r>
              <a:rPr lang="en-US" sz="3400" b="1"/>
              <a:t>Module I: SOFTWARE PROCESS MODEL</a:t>
            </a:r>
            <a:endParaRPr sz="340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1"/>
          </p:nvPr>
        </p:nvSpPr>
        <p:spPr>
          <a:xfrm>
            <a:off x="1391323" y="2608710"/>
            <a:ext cx="9036423" cy="322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</a:rPr>
              <a:t>SDLC</a:t>
            </a:r>
            <a:r>
              <a:rPr lang="en-US" dirty="0">
                <a:solidFill>
                  <a:schemeClr val="dk1"/>
                </a:solidFill>
              </a:rPr>
              <a:t>- SDLC Models-Overview of Agile Development Models: Scrum - Scrum Roles - Scrum Meetings - Scrum Artifacts - Extreme Programming, Feature Driven Development, Kanban and Lean Software Development - DevOps and </a:t>
            </a:r>
            <a:r>
              <a:rPr lang="en-US" dirty="0" err="1">
                <a:solidFill>
                  <a:schemeClr val="dk1"/>
                </a:solidFill>
              </a:rPr>
              <a:t>benefits.Case</a:t>
            </a:r>
            <a:r>
              <a:rPr lang="en-US" dirty="0">
                <a:solidFill>
                  <a:schemeClr val="dk1"/>
                </a:solidFill>
              </a:rPr>
              <a:t> Study: SDLC followed in MNCs ( Infosys, CTS, Google, etc..)</a:t>
            </a:r>
            <a:endParaRPr dirty="0">
              <a:solidFill>
                <a:schemeClr val="dk1"/>
              </a:solidFill>
            </a:endParaRPr>
          </a:p>
          <a:p>
            <a:pPr marL="68580" lvl="0" indent="0" algn="just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F0A33D21-91C8-4E1B-B9BF-324F6212870B}" type="datetime1">
              <a:rPr lang="en-US" smtClean="0"/>
              <a:t>8/27/2024</a:t>
            </a:fld>
            <a:endParaRPr dirty="0"/>
          </a:p>
        </p:txBody>
      </p:sp>
      <p:sp>
        <p:nvSpPr>
          <p:cNvPr id="275" name="Google Shape;275;p14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</a:t>
            </a:r>
            <a:r>
              <a:rPr lang="en-US" dirty="0" err="1"/>
              <a:t>Porcess</a:t>
            </a:r>
            <a:r>
              <a:rPr lang="en-US" dirty="0"/>
              <a:t> Model</a:t>
            </a:r>
            <a:endParaRPr dirty="0"/>
          </a:p>
        </p:txBody>
      </p:sp>
      <p:pic>
        <p:nvPicPr>
          <p:cNvPr id="276" name="Google Shape;2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4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5627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When to use the incremental model?</a:t>
            </a:r>
            <a:endParaRPr/>
          </a:p>
        </p:txBody>
      </p:sp>
      <p:sp>
        <p:nvSpPr>
          <p:cNvPr id="445" name="Google Shape;445;p32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When </a:t>
            </a:r>
            <a:r>
              <a:rPr lang="en-US" b="1"/>
              <a:t>major requirements </a:t>
            </a:r>
            <a:r>
              <a:rPr lang="en-US"/>
              <a:t>are </a:t>
            </a:r>
            <a:r>
              <a:rPr lang="en-US" b="1"/>
              <a:t>understood</a:t>
            </a:r>
            <a:r>
              <a:rPr lang="en-US"/>
              <a:t> but some requirements can evolve within the passage of time.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When </a:t>
            </a:r>
            <a:r>
              <a:rPr lang="en-US" b="1"/>
              <a:t>product launch </a:t>
            </a:r>
            <a:r>
              <a:rPr lang="en-US"/>
              <a:t>in the market is </a:t>
            </a:r>
            <a:r>
              <a:rPr lang="en-US" b="1"/>
              <a:t>getting</a:t>
            </a:r>
            <a:r>
              <a:rPr lang="en-US"/>
              <a:t> </a:t>
            </a:r>
            <a:r>
              <a:rPr lang="en-US" b="1"/>
              <a:t>late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When a customer has </a:t>
            </a:r>
            <a:r>
              <a:rPr lang="en-US" b="1"/>
              <a:t>no</a:t>
            </a:r>
            <a:r>
              <a:rPr lang="en-US"/>
              <a:t> </a:t>
            </a:r>
            <a:r>
              <a:rPr lang="en-US" b="1"/>
              <a:t>problem</a:t>
            </a:r>
            <a:r>
              <a:rPr lang="en-US"/>
              <a:t> </a:t>
            </a:r>
            <a:r>
              <a:rPr lang="en-US" b="1"/>
              <a:t>with</a:t>
            </a:r>
            <a:r>
              <a:rPr lang="en-US"/>
              <a:t> the </a:t>
            </a:r>
            <a:r>
              <a:rPr lang="en-US" b="1"/>
              <a:t>budget</a:t>
            </a:r>
            <a:r>
              <a:rPr lang="en-US"/>
              <a:t> but he </a:t>
            </a:r>
            <a:r>
              <a:rPr lang="en-US" b="1"/>
              <a:t>demands</a:t>
            </a:r>
            <a:r>
              <a:rPr lang="en-US"/>
              <a:t> more and more </a:t>
            </a:r>
            <a:r>
              <a:rPr lang="en-US" b="1"/>
              <a:t>quality in software</a:t>
            </a:r>
            <a:r>
              <a:rPr lang="en-US"/>
              <a:t>.</a:t>
            </a:r>
            <a:endParaRPr/>
          </a:p>
        </p:txBody>
      </p:sp>
      <p:sp>
        <p:nvSpPr>
          <p:cNvPr id="446" name="Google Shape;446;p3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19BD382B-5AA0-41DB-99E0-941FFDF45130}" type="datetime1">
              <a:rPr lang="en-US" smtClean="0"/>
              <a:t>8/27/2024</a:t>
            </a:fld>
            <a:endParaRPr/>
          </a:p>
        </p:txBody>
      </p:sp>
      <p:sp>
        <p:nvSpPr>
          <p:cNvPr id="447" name="Google Shape;447;p3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48" name="Google Shape;448;p3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5627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Observe and share your 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3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73A71065-2414-40E5-AE08-99E0BFF14B6A}" type="datetime1">
              <a:rPr lang="en-US" smtClean="0"/>
              <a:t>8/27/2024</a:t>
            </a:fld>
            <a:endParaRPr/>
          </a:p>
        </p:txBody>
      </p:sp>
      <p:sp>
        <p:nvSpPr>
          <p:cNvPr id="455" name="Google Shape;455;p33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56" name="Google Shape;456;p33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57" name="Google Shape;457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83331" y="1561231"/>
            <a:ext cx="9210532" cy="429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5627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3. Reuse-Oriented Model: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 b="1"/>
              <a:t>Reuse Oriented Model (ROM)</a:t>
            </a:r>
            <a:r>
              <a:rPr lang="en-US"/>
              <a:t>, also known as reuse-oriented development (ROD).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/>
              <a:t>Developing</a:t>
            </a:r>
            <a:r>
              <a:rPr lang="en-US"/>
              <a:t> the software by </a:t>
            </a:r>
            <a:r>
              <a:rPr lang="en-US" b="1"/>
              <a:t>using</a:t>
            </a:r>
            <a:r>
              <a:rPr lang="en-US"/>
              <a:t> the </a:t>
            </a:r>
            <a:r>
              <a:rPr lang="en-US" b="1"/>
              <a:t>existing</a:t>
            </a:r>
            <a:r>
              <a:rPr lang="en-US"/>
              <a:t> software </a:t>
            </a:r>
            <a:r>
              <a:rPr lang="en-US" b="1"/>
              <a:t>components</a:t>
            </a:r>
            <a:r>
              <a:rPr lang="en-US"/>
              <a:t>. 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Some of the components that can be reuse are as follows: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Font typeface="Noto Sans Symbols"/>
              <a:buChar char="⮚"/>
            </a:pPr>
            <a:r>
              <a:rPr lang="en-US"/>
              <a:t>Source code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Font typeface="Noto Sans Symbols"/>
              <a:buChar char="⮚"/>
            </a:pPr>
            <a:r>
              <a:rPr lang="en-US"/>
              <a:t>Design and interfaces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Font typeface="Noto Sans Symbols"/>
              <a:buChar char="⮚"/>
            </a:pPr>
            <a:r>
              <a:rPr lang="en-US"/>
              <a:t>User manuals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Font typeface="Noto Sans Symbols"/>
              <a:buChar char="⮚"/>
            </a:pPr>
            <a:r>
              <a:rPr lang="en-US"/>
              <a:t>Software Documentation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Font typeface="Noto Sans Symbols"/>
              <a:buChar char="⮚"/>
            </a:pPr>
            <a:r>
              <a:rPr lang="en-US"/>
              <a:t>Software requirement specifications and many more</a:t>
            </a:r>
            <a:endParaRPr/>
          </a:p>
          <a:p>
            <a:pPr marL="342900" lvl="0" indent="-158496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464" name="Google Shape;464;p34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1B0FFC3C-C39E-497D-97C1-BAAE8AA7C962}" type="datetime1">
              <a:rPr lang="en-US" smtClean="0"/>
              <a:t>8/27/2024</a:t>
            </a:fld>
            <a:endParaRPr/>
          </a:p>
        </p:txBody>
      </p:sp>
      <p:sp>
        <p:nvSpPr>
          <p:cNvPr id="465" name="Google Shape;465;p34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66" name="Google Shape;466;p34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5627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Observe and share your 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2" name="Google Shape;472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465474"/>
            <a:ext cx="7315199" cy="440192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C6CB003C-E692-493C-B9D2-A1A60EEAFF21}" type="datetime1">
              <a:rPr lang="en-US" smtClean="0"/>
              <a:t>8/27/2024</a:t>
            </a:fld>
            <a:endParaRPr/>
          </a:p>
        </p:txBody>
      </p:sp>
      <p:sp>
        <p:nvSpPr>
          <p:cNvPr id="474" name="Google Shape;474;p3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Fundamental steps in ROM: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6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The reuse model has 4 </a:t>
            </a:r>
            <a:r>
              <a:rPr lang="en-US" b="1"/>
              <a:t>fundamental steps</a:t>
            </a:r>
            <a:r>
              <a:rPr lang="en-US"/>
              <a:t> which are followed </a:t>
            </a:r>
            <a:endParaRPr/>
          </a:p>
          <a:p>
            <a:pPr marL="52578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Font typeface="Century Gothic"/>
              <a:buAutoNum type="arabicPeriod"/>
            </a:pPr>
            <a:r>
              <a:rPr lang="en-US" b="1"/>
              <a:t>Identify</a:t>
            </a:r>
            <a:r>
              <a:rPr lang="en-US"/>
              <a:t> components of old system that are most suitable for reuse.</a:t>
            </a:r>
            <a:endParaRPr/>
          </a:p>
          <a:p>
            <a:pPr marL="52578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Font typeface="Century Gothic"/>
              <a:buAutoNum type="arabicPeriod"/>
            </a:pPr>
            <a:r>
              <a:rPr lang="en-US" b="1"/>
              <a:t>Understand</a:t>
            </a:r>
            <a:r>
              <a:rPr lang="en-US"/>
              <a:t> all system components.</a:t>
            </a:r>
            <a:endParaRPr/>
          </a:p>
          <a:p>
            <a:pPr marL="52578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Font typeface="Century Gothic"/>
              <a:buAutoNum type="arabicPeriod"/>
            </a:pPr>
            <a:r>
              <a:rPr lang="en-US" b="1"/>
              <a:t>Modify</a:t>
            </a:r>
            <a:r>
              <a:rPr lang="en-US"/>
              <a:t> old system components to achieve new requirements.</a:t>
            </a:r>
            <a:endParaRPr/>
          </a:p>
          <a:p>
            <a:pPr marL="52578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Font typeface="Century Gothic"/>
              <a:buAutoNum type="arabicPeriod"/>
            </a:pPr>
            <a:r>
              <a:rPr lang="en-US" b="1"/>
              <a:t>Integrate</a:t>
            </a:r>
            <a:r>
              <a:rPr lang="en-US"/>
              <a:t> all of modified parts into new system.</a:t>
            </a:r>
            <a:endParaRPr/>
          </a:p>
          <a:p>
            <a:pPr marL="342900" lvl="0" indent="-158496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482" name="Google Shape;482;p3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75BAF89-9323-4F54-8613-6FC75CF2CC67}" type="datetime1">
              <a:rPr lang="en-US" smtClean="0"/>
              <a:t>8/27/2024</a:t>
            </a:fld>
            <a:endParaRPr/>
          </a:p>
        </p:txBody>
      </p:sp>
      <p:sp>
        <p:nvSpPr>
          <p:cNvPr id="483" name="Google Shape;483;p3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84" name="Google Shape;484;p3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Advantages: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7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It can </a:t>
            </a:r>
            <a:r>
              <a:rPr lang="en-US" b="1"/>
              <a:t>reduce</a:t>
            </a:r>
            <a:r>
              <a:rPr lang="en-US"/>
              <a:t> </a:t>
            </a:r>
            <a:r>
              <a:rPr lang="en-US" b="1"/>
              <a:t>total</a:t>
            </a:r>
            <a:r>
              <a:rPr lang="en-US"/>
              <a:t> </a:t>
            </a:r>
            <a:r>
              <a:rPr lang="en-US" b="1"/>
              <a:t>cost</a:t>
            </a:r>
            <a:r>
              <a:rPr lang="en-US"/>
              <a:t> of software development.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</a:t>
            </a:r>
            <a:r>
              <a:rPr lang="en-US" b="1"/>
              <a:t>risk</a:t>
            </a:r>
            <a:r>
              <a:rPr lang="en-US"/>
              <a:t> </a:t>
            </a:r>
            <a:r>
              <a:rPr lang="en-US" b="1"/>
              <a:t>factor</a:t>
            </a:r>
            <a:r>
              <a:rPr lang="en-US"/>
              <a:t> is </a:t>
            </a:r>
            <a:r>
              <a:rPr lang="en-US" b="1"/>
              <a:t>very</a:t>
            </a:r>
            <a:r>
              <a:rPr lang="en-US"/>
              <a:t> </a:t>
            </a:r>
            <a:r>
              <a:rPr lang="en-US" b="1"/>
              <a:t>low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It can </a:t>
            </a:r>
            <a:r>
              <a:rPr lang="en-US" b="1"/>
              <a:t>save</a:t>
            </a:r>
            <a:r>
              <a:rPr lang="en-US"/>
              <a:t> lots of </a:t>
            </a:r>
            <a:r>
              <a:rPr lang="en-US" b="1"/>
              <a:t>time</a:t>
            </a:r>
            <a:r>
              <a:rPr lang="en-US"/>
              <a:t> and </a:t>
            </a:r>
            <a:r>
              <a:rPr lang="en-US" b="1"/>
              <a:t>effort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It is </a:t>
            </a:r>
            <a:r>
              <a:rPr lang="en-US" b="1"/>
              <a:t>very</a:t>
            </a:r>
            <a:r>
              <a:rPr lang="en-US"/>
              <a:t> </a:t>
            </a:r>
            <a:r>
              <a:rPr lang="en-US" b="1"/>
              <a:t>efficient</a:t>
            </a:r>
            <a:r>
              <a:rPr lang="en-US"/>
              <a:t> in nature.</a:t>
            </a:r>
            <a:endParaRPr/>
          </a:p>
          <a:p>
            <a:pPr marL="6858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491" name="Google Shape;491;p3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409F5531-9B00-47BE-BDA0-C27B357AD700}" type="datetime1">
              <a:rPr lang="en-US" smtClean="0"/>
              <a:t>8/27/2024</a:t>
            </a:fld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Disadvantages: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Reuse-oriented model is </a:t>
            </a:r>
            <a:r>
              <a:rPr lang="en-US" b="1"/>
              <a:t>not</a:t>
            </a:r>
            <a:r>
              <a:rPr lang="en-US"/>
              <a:t> </a:t>
            </a:r>
            <a:r>
              <a:rPr lang="en-US" b="1"/>
              <a:t>always</a:t>
            </a:r>
            <a:r>
              <a:rPr lang="en-US"/>
              <a:t> worked as a </a:t>
            </a:r>
            <a:r>
              <a:rPr lang="en-US" b="1"/>
              <a:t>practice</a:t>
            </a:r>
            <a:r>
              <a:rPr lang="en-US"/>
              <a:t> in its true form.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/>
              <a:t>Compromises</a:t>
            </a:r>
            <a:r>
              <a:rPr lang="en-US"/>
              <a:t> in </a:t>
            </a:r>
            <a:r>
              <a:rPr lang="en-US" b="1"/>
              <a:t>requirements</a:t>
            </a:r>
            <a:r>
              <a:rPr lang="en-US"/>
              <a:t> may lead to a system that </a:t>
            </a:r>
            <a:r>
              <a:rPr lang="en-US" b="1"/>
              <a:t>does</a:t>
            </a:r>
            <a:r>
              <a:rPr lang="en-US"/>
              <a:t> </a:t>
            </a:r>
            <a:r>
              <a:rPr lang="en-US" b="1"/>
              <a:t>not</a:t>
            </a:r>
            <a:r>
              <a:rPr lang="en-US"/>
              <a:t> </a:t>
            </a:r>
            <a:r>
              <a:rPr lang="en-US" b="1"/>
              <a:t>fulfill</a:t>
            </a:r>
            <a:r>
              <a:rPr lang="en-US"/>
              <a:t> </a:t>
            </a:r>
            <a:r>
              <a:rPr lang="en-US" b="1"/>
              <a:t>requirement</a:t>
            </a:r>
            <a:r>
              <a:rPr lang="en-US"/>
              <a:t> of user.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Sometimes using old system component, that is not compatible with new version of component, this may lead to an </a:t>
            </a:r>
            <a:r>
              <a:rPr lang="en-US" b="1"/>
              <a:t>impact</a:t>
            </a:r>
            <a:r>
              <a:rPr lang="en-US"/>
              <a:t> on </a:t>
            </a:r>
            <a:r>
              <a:rPr lang="en-US" b="1"/>
              <a:t>system</a:t>
            </a:r>
            <a:r>
              <a:rPr lang="en-US"/>
              <a:t> </a:t>
            </a:r>
            <a:r>
              <a:rPr lang="en-US" b="1"/>
              <a:t>evolution</a:t>
            </a:r>
            <a:endParaRPr/>
          </a:p>
          <a:p>
            <a:pPr marL="342900" lvl="0" indent="-158496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C47ABF0D-92E6-4B51-B00D-2E060314815B}" type="datetime1">
              <a:rPr lang="en-US" smtClean="0"/>
              <a:t>8/27/2024</a:t>
            </a:fld>
            <a:endParaRPr/>
          </a:p>
        </p:txBody>
      </p:sp>
      <p:sp>
        <p:nvSpPr>
          <p:cNvPr id="501" name="Google Shape;501;p3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02" name="Google Shape;502;p3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5627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Observe and share your 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8" name="Google Shape;508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57400"/>
            <a:ext cx="104394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9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3D6F6F60-17D4-4A40-95B4-858CAFABD2A4}" type="datetime1">
              <a:rPr lang="en-US" smtClean="0"/>
              <a:t>8/27/2024</a:t>
            </a:fld>
            <a:endParaRPr/>
          </a:p>
        </p:txBody>
      </p:sp>
      <p:sp>
        <p:nvSpPr>
          <p:cNvPr id="510" name="Google Shape;510;p39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Iterative Model:</a:t>
            </a:r>
            <a:endParaRPr/>
          </a:p>
        </p:txBody>
      </p:sp>
      <p:sp>
        <p:nvSpPr>
          <p:cNvPr id="517" name="Google Shape;517;p40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Char char="?"/>
            </a:pPr>
            <a:r>
              <a:rPr lang="en-US"/>
              <a:t>In iterative model, developer can start with some of the Software Requirement Specifications (SRS) and develop the </a:t>
            </a:r>
            <a:r>
              <a:rPr lang="en-US" b="1"/>
              <a:t>first</a:t>
            </a:r>
            <a:r>
              <a:rPr lang="en-US"/>
              <a:t> </a:t>
            </a:r>
            <a:r>
              <a:rPr lang="en-US" b="1"/>
              <a:t>version</a:t>
            </a:r>
            <a:r>
              <a:rPr lang="en-US"/>
              <a:t> of the </a:t>
            </a:r>
            <a:r>
              <a:rPr lang="en-US" b="1"/>
              <a:t>software</a:t>
            </a:r>
            <a:r>
              <a:rPr lang="en-US"/>
              <a:t>. 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6000"/>
              <a:buChar char="?"/>
            </a:pPr>
            <a:r>
              <a:rPr lang="en-US"/>
              <a:t>After the </a:t>
            </a:r>
            <a:r>
              <a:rPr lang="en-US" b="1"/>
              <a:t>first</a:t>
            </a:r>
            <a:r>
              <a:rPr lang="en-US"/>
              <a:t> </a:t>
            </a:r>
            <a:r>
              <a:rPr lang="en-US" b="1"/>
              <a:t>version</a:t>
            </a:r>
            <a:r>
              <a:rPr lang="en-US"/>
              <a:t> if there is a need to change the software, then a </a:t>
            </a:r>
            <a:r>
              <a:rPr lang="en-US" b="1"/>
              <a:t>new version </a:t>
            </a:r>
            <a:r>
              <a:rPr lang="en-US"/>
              <a:t>of the </a:t>
            </a:r>
            <a:r>
              <a:rPr lang="en-US" b="1"/>
              <a:t>software</a:t>
            </a:r>
            <a:r>
              <a:rPr lang="en-US"/>
              <a:t> is created with a </a:t>
            </a:r>
            <a:r>
              <a:rPr lang="en-US" b="1"/>
              <a:t>new iteration</a:t>
            </a:r>
            <a:r>
              <a:rPr lang="en-US"/>
              <a:t>. 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6000"/>
              <a:buChar char="?"/>
            </a:pPr>
            <a:r>
              <a:rPr lang="en-US"/>
              <a:t>Every release of the Iterative Model finishes in an </a:t>
            </a:r>
            <a:r>
              <a:rPr lang="en-US" b="1"/>
              <a:t>exact</a:t>
            </a:r>
            <a:r>
              <a:rPr lang="en-US"/>
              <a:t> and </a:t>
            </a:r>
            <a:r>
              <a:rPr lang="en-US" b="1"/>
              <a:t>fixed</a:t>
            </a:r>
            <a:r>
              <a:rPr lang="en-US"/>
              <a:t> </a:t>
            </a:r>
            <a:r>
              <a:rPr lang="en-US" b="1"/>
              <a:t>period</a:t>
            </a:r>
            <a:r>
              <a:rPr lang="en-US"/>
              <a:t> that is called </a:t>
            </a:r>
            <a:r>
              <a:rPr lang="en-US" b="1"/>
              <a:t>iteration</a:t>
            </a:r>
            <a:r>
              <a:rPr lang="en-US"/>
              <a:t>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6000"/>
              <a:buChar char="?"/>
            </a:pPr>
            <a:r>
              <a:rPr lang="en-US"/>
              <a:t>The Iterative Model allows the accessing earlier phases, in which the variations made respectively.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6000"/>
              <a:buChar char="?"/>
            </a:pPr>
            <a:r>
              <a:rPr lang="en-US"/>
              <a:t>The final output of the project renewed at the end of the Software Development Life Cycle (SDLC) process.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518" name="Google Shape;518;p40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ECB4A229-47DB-4DFD-ABE3-5F9151C62777}" type="datetime1">
              <a:rPr lang="en-US" smtClean="0"/>
              <a:t>8/27/2024</a:t>
            </a:fld>
            <a:endParaRPr/>
          </a:p>
        </p:txBody>
      </p:sp>
      <p:sp>
        <p:nvSpPr>
          <p:cNvPr id="519" name="Google Shape;519;p40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20" name="Google Shape;520;p40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Iterative Model:</a:t>
            </a:r>
            <a:endParaRPr/>
          </a:p>
        </p:txBody>
      </p:sp>
      <p:pic>
        <p:nvPicPr>
          <p:cNvPr id="526" name="Google Shape;526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24201" y="1534143"/>
            <a:ext cx="5908454" cy="4409457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22124F80-E544-4613-A26C-950E6F555ED1}" type="datetime1">
              <a:rPr lang="en-US" smtClean="0"/>
              <a:t>8/27/2024</a:t>
            </a:fld>
            <a:endParaRPr/>
          </a:p>
        </p:txBody>
      </p:sp>
      <p:sp>
        <p:nvSpPr>
          <p:cNvPr id="528" name="Google Shape;528;p4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29" name="Google Shape;529;p4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72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n-US" sz="3600" b="1"/>
              <a:t>Course Outcomes:</a:t>
            </a:r>
            <a:endParaRPr sz="3400"/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1"/>
          </p:nvPr>
        </p:nvSpPr>
        <p:spPr>
          <a:xfrm>
            <a:off x="1391323" y="1828800"/>
            <a:ext cx="9036423" cy="400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>
                <a:solidFill>
                  <a:srgbClr val="FF0000"/>
                </a:solidFill>
              </a:rPr>
              <a:t>CO1 :  Compare the various software process models and select the suitable model. (K3 Apply)</a:t>
            </a:r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CO2</a:t>
            </a:r>
            <a:r>
              <a:rPr lang="en-US" dirty="0"/>
              <a:t> : Analyze the complexity of the project and develop the project plan.</a:t>
            </a:r>
            <a:r>
              <a:rPr lang="en-US" b="1" dirty="0"/>
              <a:t> (K4 Analyze)</a:t>
            </a:r>
            <a:endParaRPr lang="en-US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CO3</a:t>
            </a:r>
            <a:r>
              <a:rPr lang="en-US" dirty="0"/>
              <a:t> : Construct the UML diagrams for a project using software design methodology.</a:t>
            </a:r>
            <a:r>
              <a:rPr lang="en-US" b="1" dirty="0"/>
              <a:t>(K3 Apply)</a:t>
            </a:r>
            <a:endParaRPr lang="en-US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CO4</a:t>
            </a:r>
            <a:r>
              <a:rPr lang="en-US" dirty="0"/>
              <a:t> : Analyze and apply the appropriate software testing strategy in the chosen project.</a:t>
            </a:r>
            <a:r>
              <a:rPr lang="en-US" b="1" dirty="0"/>
              <a:t>(K4 Analyze)</a:t>
            </a:r>
            <a:endParaRPr lang="en-US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CO5</a:t>
            </a:r>
            <a:r>
              <a:rPr lang="en-US" dirty="0"/>
              <a:t> : Demonstrate the knowledge on contemporary tools in software engineering.</a:t>
            </a:r>
            <a:r>
              <a:rPr lang="en-US" b="1" dirty="0"/>
              <a:t>(K3 Apply)</a:t>
            </a:r>
            <a:endParaRPr lang="en-US" dirty="0"/>
          </a:p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endParaRPr dirty="0">
              <a:solidFill>
                <a:srgbClr val="D2D4C0"/>
              </a:solidFill>
            </a:endParaRPr>
          </a:p>
        </p:txBody>
      </p:sp>
      <p:sp>
        <p:nvSpPr>
          <p:cNvPr id="284" name="Google Shape;284;p1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139EBE20-AEA8-4E06-A20D-341EC89489E5}" type="datetime1">
              <a:rPr lang="en-US" smtClean="0"/>
              <a:t>8/27/2024</a:t>
            </a:fld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Iterative Model: Various Phases</a:t>
            </a:r>
            <a:endParaRPr b="1"/>
          </a:p>
        </p:txBody>
      </p:sp>
      <p:sp>
        <p:nvSpPr>
          <p:cNvPr id="535" name="Google Shape;535;p42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Various phases of Iterative model are as follows:</a:t>
            </a:r>
            <a:endParaRPr/>
          </a:p>
          <a:p>
            <a:pPr marL="6858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en-US"/>
              <a:t>1. Requirement gathering &amp; analysis </a:t>
            </a:r>
            <a:endParaRPr/>
          </a:p>
          <a:p>
            <a:pPr marL="6858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en-US"/>
              <a:t>2. Design</a:t>
            </a:r>
            <a:endParaRPr/>
          </a:p>
          <a:p>
            <a:pPr marL="6858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en-US"/>
              <a:t>3. Implementation</a:t>
            </a:r>
            <a:endParaRPr/>
          </a:p>
          <a:p>
            <a:pPr marL="6858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en-US"/>
              <a:t>4. Testing</a:t>
            </a:r>
            <a:endParaRPr/>
          </a:p>
          <a:p>
            <a:pPr marL="6858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en-US"/>
              <a:t>5. Deployment</a:t>
            </a:r>
            <a:endParaRPr/>
          </a:p>
          <a:p>
            <a:pPr marL="6858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en-US"/>
              <a:t>6. Review</a:t>
            </a:r>
            <a:endParaRPr/>
          </a:p>
          <a:p>
            <a:pPr marL="6858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en-US"/>
              <a:t>7. Maintenance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536" name="Google Shape;536;p4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7D2B3AEA-5F4F-4755-9EC4-51A8209E6D51}" type="datetime1">
              <a:rPr lang="en-US" smtClean="0"/>
              <a:t>8/27/2024</a:t>
            </a:fld>
            <a:endParaRPr/>
          </a:p>
        </p:txBody>
      </p:sp>
      <p:sp>
        <p:nvSpPr>
          <p:cNvPr id="537" name="Google Shape;537;p4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38" name="Google Shape;538;p4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Advantages:</a:t>
            </a:r>
            <a:endParaRPr b="1"/>
          </a:p>
        </p:txBody>
      </p:sp>
      <p:sp>
        <p:nvSpPr>
          <p:cNvPr id="544" name="Google Shape;544;p43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Testing and debugging during </a:t>
            </a:r>
            <a:r>
              <a:rPr lang="en-US" b="1"/>
              <a:t>smaller</a:t>
            </a:r>
            <a:r>
              <a:rPr lang="en-US"/>
              <a:t> </a:t>
            </a:r>
            <a:r>
              <a:rPr lang="en-US" b="1"/>
              <a:t>iteration</a:t>
            </a:r>
            <a:r>
              <a:rPr lang="en-US"/>
              <a:t> is </a:t>
            </a:r>
            <a:r>
              <a:rPr lang="en-US" b="1"/>
              <a:t>easy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/>
              <a:t>Parallel</a:t>
            </a:r>
            <a:r>
              <a:rPr lang="en-US"/>
              <a:t> </a:t>
            </a:r>
            <a:r>
              <a:rPr lang="en-US" b="1"/>
              <a:t>development</a:t>
            </a:r>
            <a:r>
              <a:rPr lang="en-US"/>
              <a:t> can be done.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Easily acceptable to </a:t>
            </a:r>
            <a:r>
              <a:rPr lang="en-US" b="1"/>
              <a:t>ever-changing</a:t>
            </a:r>
            <a:r>
              <a:rPr lang="en-US"/>
              <a:t> </a:t>
            </a:r>
            <a:r>
              <a:rPr lang="en-US" b="1"/>
              <a:t>needs</a:t>
            </a:r>
            <a:r>
              <a:rPr lang="en-US"/>
              <a:t> of the </a:t>
            </a:r>
            <a:r>
              <a:rPr lang="en-US" b="1"/>
              <a:t>project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/>
              <a:t>Risks</a:t>
            </a:r>
            <a:r>
              <a:rPr lang="en-US"/>
              <a:t> are </a:t>
            </a:r>
            <a:r>
              <a:rPr lang="en-US" b="1"/>
              <a:t>identified</a:t>
            </a:r>
            <a:r>
              <a:rPr lang="en-US"/>
              <a:t> and </a:t>
            </a:r>
            <a:r>
              <a:rPr lang="en-US" b="1"/>
              <a:t>resolved</a:t>
            </a:r>
            <a:r>
              <a:rPr lang="en-US"/>
              <a:t> during </a:t>
            </a:r>
            <a:r>
              <a:rPr lang="en-US" b="1"/>
              <a:t>iteration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/>
              <a:t>Limited</a:t>
            </a:r>
            <a:r>
              <a:rPr lang="en-US"/>
              <a:t> </a:t>
            </a:r>
            <a:r>
              <a:rPr lang="en-US" b="1"/>
              <a:t>time</a:t>
            </a:r>
            <a:r>
              <a:rPr lang="en-US"/>
              <a:t> </a:t>
            </a:r>
            <a:r>
              <a:rPr lang="en-US" b="1"/>
              <a:t>spent</a:t>
            </a:r>
            <a:r>
              <a:rPr lang="en-US"/>
              <a:t> on </a:t>
            </a:r>
            <a:r>
              <a:rPr lang="en-US" b="1"/>
              <a:t>documentation</a:t>
            </a:r>
            <a:r>
              <a:rPr lang="en-US"/>
              <a:t> and </a:t>
            </a:r>
            <a:r>
              <a:rPr lang="en-US" b="1"/>
              <a:t>extra</a:t>
            </a:r>
            <a:r>
              <a:rPr lang="en-US"/>
              <a:t> </a:t>
            </a:r>
            <a:r>
              <a:rPr lang="en-US" b="1"/>
              <a:t>time</a:t>
            </a:r>
            <a:r>
              <a:rPr lang="en-US"/>
              <a:t> on </a:t>
            </a:r>
            <a:r>
              <a:rPr lang="en-US" b="1"/>
              <a:t>designing</a:t>
            </a:r>
            <a:r>
              <a:rPr lang="en-US"/>
              <a:t>.</a:t>
            </a:r>
            <a:endParaRPr/>
          </a:p>
          <a:p>
            <a:pPr marL="342900" lvl="0" indent="-158496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545" name="Google Shape;545;p43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A888C22-3BD9-4171-89AD-79CA27C71FDA}" type="datetime1">
              <a:rPr lang="en-US" smtClean="0"/>
              <a:t>8/27/2024</a:t>
            </a:fld>
            <a:endParaRPr/>
          </a:p>
        </p:txBody>
      </p:sp>
      <p:sp>
        <p:nvSpPr>
          <p:cNvPr id="546" name="Google Shape;546;p43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47" name="Google Shape;547;p43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Disadvantages:</a:t>
            </a:r>
            <a:endParaRPr b="1"/>
          </a:p>
        </p:txBody>
      </p:sp>
      <p:sp>
        <p:nvSpPr>
          <p:cNvPr id="553" name="Google Shape;553;p44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It is </a:t>
            </a:r>
            <a:r>
              <a:rPr lang="en-US" b="1"/>
              <a:t>not</a:t>
            </a:r>
            <a:r>
              <a:rPr lang="en-US"/>
              <a:t> </a:t>
            </a:r>
            <a:r>
              <a:rPr lang="en-US" b="1"/>
              <a:t>suitable</a:t>
            </a:r>
            <a:r>
              <a:rPr lang="en-US"/>
              <a:t> for </a:t>
            </a:r>
            <a:r>
              <a:rPr lang="en-US" b="1"/>
              <a:t>smaller</a:t>
            </a:r>
            <a:r>
              <a:rPr lang="en-US"/>
              <a:t> </a:t>
            </a:r>
            <a:r>
              <a:rPr lang="en-US" b="1"/>
              <a:t>projects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/>
              <a:t>More</a:t>
            </a:r>
            <a:r>
              <a:rPr lang="en-US"/>
              <a:t> </a:t>
            </a:r>
            <a:r>
              <a:rPr lang="en-US" b="1"/>
              <a:t>Resources</a:t>
            </a:r>
            <a:r>
              <a:rPr lang="en-US"/>
              <a:t> may be </a:t>
            </a:r>
            <a:r>
              <a:rPr lang="en-US" b="1"/>
              <a:t>required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/>
              <a:t>Design</a:t>
            </a:r>
            <a:r>
              <a:rPr lang="en-US"/>
              <a:t> can be </a:t>
            </a:r>
            <a:r>
              <a:rPr lang="en-US" b="1"/>
              <a:t>changed</a:t>
            </a:r>
            <a:r>
              <a:rPr lang="en-US"/>
              <a:t> </a:t>
            </a:r>
            <a:r>
              <a:rPr lang="en-US" b="1"/>
              <a:t>again</a:t>
            </a:r>
            <a:r>
              <a:rPr lang="en-US"/>
              <a:t> and </a:t>
            </a:r>
            <a:r>
              <a:rPr lang="en-US" b="1"/>
              <a:t>again</a:t>
            </a:r>
            <a:r>
              <a:rPr lang="en-US"/>
              <a:t> because of </a:t>
            </a:r>
            <a:r>
              <a:rPr lang="en-US" b="1"/>
              <a:t>imperfect</a:t>
            </a:r>
            <a:r>
              <a:rPr lang="en-US"/>
              <a:t> </a:t>
            </a:r>
            <a:r>
              <a:rPr lang="en-US" b="1"/>
              <a:t>requirements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Requirement changes can cause </a:t>
            </a:r>
            <a:r>
              <a:rPr lang="en-US" b="1"/>
              <a:t>over</a:t>
            </a:r>
            <a:r>
              <a:rPr lang="en-US"/>
              <a:t> </a:t>
            </a:r>
            <a:r>
              <a:rPr lang="en-US" b="1"/>
              <a:t>budget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Project </a:t>
            </a:r>
            <a:r>
              <a:rPr lang="en-US" b="1"/>
              <a:t>completion</a:t>
            </a:r>
            <a:r>
              <a:rPr lang="en-US"/>
              <a:t> </a:t>
            </a:r>
            <a:r>
              <a:rPr lang="en-US" b="1"/>
              <a:t>date</a:t>
            </a:r>
            <a:r>
              <a:rPr lang="en-US"/>
              <a:t> </a:t>
            </a:r>
            <a:r>
              <a:rPr lang="en-US" b="1"/>
              <a:t>not</a:t>
            </a:r>
            <a:r>
              <a:rPr lang="en-US"/>
              <a:t> </a:t>
            </a:r>
            <a:r>
              <a:rPr lang="en-US" b="1"/>
              <a:t>confirmed</a:t>
            </a:r>
            <a:r>
              <a:rPr lang="en-US"/>
              <a:t> because of changing requirements.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554" name="Google Shape;554;p44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94F561C1-EC4F-44A2-A368-B05E73FFC9F6}" type="datetime1">
              <a:rPr lang="en-US" smtClean="0"/>
              <a:t>8/27/2024</a:t>
            </a:fld>
            <a:endParaRPr/>
          </a:p>
        </p:txBody>
      </p:sp>
      <p:sp>
        <p:nvSpPr>
          <p:cNvPr id="555" name="Google Shape;555;p44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56" name="Google Shape;556;p44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When to use the Iterative Model?</a:t>
            </a:r>
            <a:endParaRPr/>
          </a:p>
        </p:txBody>
      </p:sp>
      <p:sp>
        <p:nvSpPr>
          <p:cNvPr id="562" name="Google Shape;562;p45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When </a:t>
            </a:r>
            <a:r>
              <a:rPr lang="en-US" b="1"/>
              <a:t>requirements</a:t>
            </a:r>
            <a:r>
              <a:rPr lang="en-US"/>
              <a:t> are </a:t>
            </a:r>
            <a:r>
              <a:rPr lang="en-US" b="1"/>
              <a:t>defined</a:t>
            </a:r>
            <a:r>
              <a:rPr lang="en-US"/>
              <a:t> </a:t>
            </a:r>
            <a:r>
              <a:rPr lang="en-US" b="1"/>
              <a:t>clearly</a:t>
            </a:r>
            <a:r>
              <a:rPr lang="en-US"/>
              <a:t> and </a:t>
            </a:r>
            <a:r>
              <a:rPr lang="en-US" b="1"/>
              <a:t>easy</a:t>
            </a:r>
            <a:r>
              <a:rPr lang="en-US"/>
              <a:t> to </a:t>
            </a:r>
            <a:r>
              <a:rPr lang="en-US" b="1"/>
              <a:t>understand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When the software application is </a:t>
            </a:r>
            <a:r>
              <a:rPr lang="en-US" b="1"/>
              <a:t>large</a:t>
            </a:r>
            <a:r>
              <a:rPr lang="en-US"/>
              <a:t>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When there is a </a:t>
            </a:r>
            <a:r>
              <a:rPr lang="en-US" b="1"/>
              <a:t>requirement</a:t>
            </a:r>
            <a:r>
              <a:rPr lang="en-US"/>
              <a:t> of </a:t>
            </a:r>
            <a:r>
              <a:rPr lang="en-US" b="1"/>
              <a:t>changes</a:t>
            </a:r>
            <a:r>
              <a:rPr lang="en-US"/>
              <a:t> in </a:t>
            </a:r>
            <a:r>
              <a:rPr lang="en-US" b="1"/>
              <a:t>future</a:t>
            </a:r>
            <a:r>
              <a:rPr lang="en-US"/>
              <a:t>.</a:t>
            </a:r>
            <a:endParaRPr/>
          </a:p>
          <a:p>
            <a:pPr marL="342900" lvl="0" indent="-158496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563" name="Google Shape;563;p4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F31B06F1-3F04-482B-87B4-E1D311AEE46A}" type="datetime1">
              <a:rPr lang="en-US" smtClean="0"/>
              <a:t>8/27/2024</a:t>
            </a:fld>
            <a:endParaRPr/>
          </a:p>
        </p:txBody>
      </p:sp>
      <p:sp>
        <p:nvSpPr>
          <p:cNvPr id="564" name="Google Shape;564;p4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65" name="Google Shape;565;p4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6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9906000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entury Gothic"/>
              <a:buNone/>
            </a:pPr>
            <a:r>
              <a:rPr lang="en-US" sz="3000" b="1"/>
              <a:t>Difference between Incremental and Iterative model</a:t>
            </a:r>
            <a:endParaRPr/>
          </a:p>
        </p:txBody>
      </p:sp>
      <p:pic>
        <p:nvPicPr>
          <p:cNvPr id="571" name="Google Shape;571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7047" y="1650247"/>
            <a:ext cx="9563100" cy="242946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727B305-1712-485C-B19A-67976641770D}" type="datetime1">
              <a:rPr lang="en-US" smtClean="0"/>
              <a:t>8/27/2024</a:t>
            </a:fld>
            <a:endParaRPr/>
          </a:p>
        </p:txBody>
      </p:sp>
      <p:sp>
        <p:nvSpPr>
          <p:cNvPr id="573" name="Google Shape;573;p4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74" name="Google Shape;574;p4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75" name="Google Shape;57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9595" y="3810000"/>
            <a:ext cx="10058400" cy="195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1200420"/>
            <a:ext cx="4625334" cy="4625334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066D4EE-94EF-43E1-91B7-42CCC2DE6776}" type="datetime1">
              <a:rPr lang="en-US" smtClean="0"/>
              <a:t>8/27/2024</a:t>
            </a:fld>
            <a:endParaRPr/>
          </a:p>
        </p:txBody>
      </p:sp>
      <p:sp>
        <p:nvSpPr>
          <p:cNvPr id="583" name="Google Shape;583;p4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584" name="Google Shape;584;p4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BB7ABA4C-AEA2-432B-A564-FACF9419ED51}" type="datetime1">
              <a:rPr lang="en-US" smtClean="0"/>
              <a:t>8/27/2024</a:t>
            </a:fld>
            <a:endParaRPr/>
          </a:p>
        </p:txBody>
      </p:sp>
      <p:sp>
        <p:nvSpPr>
          <p:cNvPr id="590" name="Google Shape;590;p4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pic>
        <p:nvPicPr>
          <p:cNvPr id="591" name="Google Shape;591;p48" descr="thank-you-lettering_1262-696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2093" y="1474715"/>
            <a:ext cx="4957658" cy="35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2567490" y="838200"/>
            <a:ext cx="7024744" cy="42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en-US" b="1"/>
              <a:t>Agenda: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055440" y="1492443"/>
            <a:ext cx="10081120" cy="438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endParaRPr sz="2400"/>
          </a:p>
          <a:p>
            <a:pPr marL="36576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sz="2400"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Process Model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Perspective Process Model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Different Perspective Process Model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The Waterfall Model </a:t>
            </a:r>
            <a:endParaRPr sz="2400"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Incremental Process model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Reuse-oriented software engineering </a:t>
            </a:r>
            <a:endParaRPr sz="2400"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/>
              <a:t>Iterative Model</a:t>
            </a:r>
            <a:endParaRPr sz="2400"/>
          </a:p>
        </p:txBody>
      </p:sp>
      <p:sp>
        <p:nvSpPr>
          <p:cNvPr id="297" name="Google Shape;297;p1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FD36745B-6EB4-489D-82F0-233685D11779}" type="datetime1">
              <a:rPr lang="en-US" smtClean="0"/>
              <a:t>8/27/2024</a:t>
            </a:fld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pic>
        <p:nvPicPr>
          <p:cNvPr id="299" name="Google Shape;299;p16" descr="Agenda sign with colorful brush strokes Royalty Free Vector"/>
          <p:cNvPicPr preferRelativeResize="0"/>
          <p:nvPr/>
        </p:nvPicPr>
        <p:blipFill rotWithShape="1">
          <a:blip r:embed="rId3">
            <a:alphaModFix/>
          </a:blip>
          <a:srcRect t="12258" r="62" b="26881"/>
          <a:stretch/>
        </p:blipFill>
        <p:spPr>
          <a:xfrm>
            <a:off x="848544" y="406112"/>
            <a:ext cx="4104456" cy="187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9677400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Process Model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7535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An abstract representation of process. 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24"/>
              <a:buChar char="?"/>
            </a:pPr>
            <a:r>
              <a:rPr lang="en-US">
                <a:solidFill>
                  <a:srgbClr val="262626"/>
                </a:solidFill>
              </a:rPr>
              <a:t>Software process model is also known as </a:t>
            </a:r>
            <a:r>
              <a:rPr lang="en-US" b="1">
                <a:solidFill>
                  <a:srgbClr val="FF0000"/>
                </a:solidFill>
              </a:rPr>
              <a:t>Software Development Life Cycle(SDLC)</a:t>
            </a:r>
            <a:r>
              <a:rPr lang="en-US">
                <a:solidFill>
                  <a:srgbClr val="262626"/>
                </a:solidFill>
              </a:rPr>
              <a:t>.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19ACFA26-A36D-41C4-927B-8512F9D7ACFD}" type="datetime1">
              <a:rPr lang="en-US" smtClean="0"/>
              <a:t>8/27/2024</a:t>
            </a:fld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Perspective Process Model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Perspective process model follow some rules for correct usage.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It defines a distinct set of </a:t>
            </a:r>
            <a:r>
              <a:rPr lang="en-US">
                <a:solidFill>
                  <a:srgbClr val="FF0000"/>
                </a:solidFill>
              </a:rPr>
              <a:t>activities, actions, tasks, milestones, and work products </a:t>
            </a:r>
            <a:r>
              <a:rPr lang="en-US"/>
              <a:t>that are required to engineer high-quality software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activities may be </a:t>
            </a:r>
            <a:r>
              <a:rPr lang="en-US">
                <a:solidFill>
                  <a:srgbClr val="FF0000"/>
                </a:solidFill>
              </a:rPr>
              <a:t>linear, incremental, or evolutionary</a:t>
            </a:r>
            <a:r>
              <a:rPr lang="en-US"/>
              <a:t>. 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Each process model represents a process from a particular perspective, and thus provides only partial information about that process.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317" name="Google Shape;317;p1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3BE172C-6388-4B80-B82B-14C2FC3682B7}" type="datetime1">
              <a:rPr lang="en-US" smtClean="0"/>
              <a:t>8/27/2024</a:t>
            </a:fld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Different Perspective Process Model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9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 There are three types of prescriptive process models. They are:</a:t>
            </a:r>
            <a:br>
              <a:rPr lang="en-US"/>
            </a:br>
            <a:r>
              <a:rPr lang="en-US"/>
              <a:t>1. The Waterfall Model </a:t>
            </a:r>
            <a:br>
              <a:rPr lang="en-US"/>
            </a:br>
            <a:r>
              <a:rPr lang="en-US"/>
              <a:t>2. Incremental Process model</a:t>
            </a:r>
            <a:br>
              <a:rPr lang="en-US"/>
            </a:br>
            <a:r>
              <a:rPr lang="en-US"/>
              <a:t>3. Reuse-oriented software engineering </a:t>
            </a:r>
            <a:endParaRPr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9F57EB7-D42D-434F-BE6A-4735279400F2}" type="datetime1">
              <a:rPr lang="en-US" smtClean="0"/>
              <a:t>8/27/2024</a:t>
            </a:fld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5627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Observe and share your 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0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5E9DAD0B-7AFD-4408-A120-4CD5CE307915}" type="datetime1">
              <a:rPr lang="en-US" smtClean="0"/>
              <a:t>8/27/2024</a:t>
            </a:fld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37" name="Google Shape;33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713538"/>
            <a:ext cx="6857999" cy="411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/>
              <a:t>1. The Waterfall Model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1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The waterfall model is also called as </a:t>
            </a:r>
            <a:r>
              <a:rPr lang="en-US" b="1">
                <a:solidFill>
                  <a:srgbClr val="FF0000"/>
                </a:solidFill>
              </a:rPr>
              <a:t>'Linear sequential model'</a:t>
            </a:r>
            <a:r>
              <a:rPr lang="en-US"/>
              <a:t> or</a:t>
            </a:r>
            <a:r>
              <a:rPr lang="en-US">
                <a:solidFill>
                  <a:srgbClr val="FF0000"/>
                </a:solidFill>
              </a:rPr>
              <a:t> </a:t>
            </a:r>
            <a:r>
              <a:rPr lang="en-US" b="1">
                <a:solidFill>
                  <a:srgbClr val="FF0000"/>
                </a:solidFill>
              </a:rPr>
              <a:t>'Classic life cycle model'.</a:t>
            </a:r>
            <a:endParaRPr>
              <a:solidFill>
                <a:srgbClr val="FF0000"/>
              </a:solidFill>
            </a:endParaRPr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In this model, each phase is fully completed before the beginning of the next phase.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This model is used for the small projects.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In this model, feedback is taken after each phase to ensure that the project is on the right path.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/>
              <a:t>Testing part starts only after the development is complete.</a:t>
            </a:r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F403AF6-6DBA-4D46-8F86-4C9029BD6D52}" type="datetime1">
              <a:rPr lang="en-US" smtClean="0"/>
              <a:t>8/27/2024</a:t>
            </a:fld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Porcess Model</a:t>
            </a:r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1523</Words>
  <Application>Microsoft Office PowerPoint</Application>
  <PresentationFormat>Widescreen</PresentationFormat>
  <Paragraphs>258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Times New Roman</vt:lpstr>
      <vt:lpstr>Arial</vt:lpstr>
      <vt:lpstr>Calibri</vt:lpstr>
      <vt:lpstr>Century Gothic</vt:lpstr>
      <vt:lpstr>Noto Sans Symbols</vt:lpstr>
      <vt:lpstr>Theme1</vt:lpstr>
      <vt:lpstr>PowerPoint Presentation</vt:lpstr>
      <vt:lpstr>Module I: SOFTWARE PROCESS MODEL</vt:lpstr>
      <vt:lpstr>Course Outcomes:</vt:lpstr>
      <vt:lpstr>Agenda:</vt:lpstr>
      <vt:lpstr>Process Model</vt:lpstr>
      <vt:lpstr>Perspective Process Model</vt:lpstr>
      <vt:lpstr>Different Perspective Process Model</vt:lpstr>
      <vt:lpstr>Observe and share your view</vt:lpstr>
      <vt:lpstr>1. The Waterfall Model</vt:lpstr>
      <vt:lpstr>The Waterfall Model</vt:lpstr>
      <vt:lpstr>Alternate Design:</vt:lpstr>
      <vt:lpstr>Advantages</vt:lpstr>
      <vt:lpstr>Disadvantages </vt:lpstr>
      <vt:lpstr>When to use the waterfall model?</vt:lpstr>
      <vt:lpstr>Observe and share your view</vt:lpstr>
      <vt:lpstr>2. Incremental Process model</vt:lpstr>
      <vt:lpstr>Incremental Process model</vt:lpstr>
      <vt:lpstr>Advantages </vt:lpstr>
      <vt:lpstr>Disadvantages </vt:lpstr>
      <vt:lpstr>When to use the incremental model?</vt:lpstr>
      <vt:lpstr>Observe and share your view</vt:lpstr>
      <vt:lpstr>3. Reuse-Oriented Model:</vt:lpstr>
      <vt:lpstr>Observe and share your view</vt:lpstr>
      <vt:lpstr>Fundamental steps in ROM:</vt:lpstr>
      <vt:lpstr>Advantages:</vt:lpstr>
      <vt:lpstr>Disadvantages:</vt:lpstr>
      <vt:lpstr>Observe and share your view</vt:lpstr>
      <vt:lpstr>Iterative Model:</vt:lpstr>
      <vt:lpstr>Iterative Model:</vt:lpstr>
      <vt:lpstr>Iterative Model: Various Phases</vt:lpstr>
      <vt:lpstr>Advantages:</vt:lpstr>
      <vt:lpstr>Disadvantages:</vt:lpstr>
      <vt:lpstr>When to use the Iterative Model?</vt:lpstr>
      <vt:lpstr>Difference between Incremental and Iterative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saravanan B</cp:lastModifiedBy>
  <cp:revision>5</cp:revision>
  <dcterms:modified xsi:type="dcterms:W3CDTF">2024-08-27T13:57:19Z</dcterms:modified>
</cp:coreProperties>
</file>