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91" name="Google Shape;291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92" name="Google Shape;29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93" name="Google Shape;29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D6F2574-F949-4840-9C38-A7BB7F9052B3}" type="datetime1">
              <a:rPr lang="en-US" smtClean="0"/>
              <a:t>8/27/2024</a:t>
            </a:fld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"/>
          <p:cNvSpPr txBox="1">
            <a:spLocks noGrp="1"/>
          </p:cNvSpPr>
          <p:nvPr>
            <p:ph type="body" idx="1"/>
          </p:nvPr>
        </p:nvSpPr>
        <p:spPr>
          <a:xfrm rot="5400000">
            <a:off x="4155046" y="-440071"/>
            <a:ext cx="3508977" cy="903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46" name="Google Shape;246;p1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072852-C890-4BE3-BC8A-40363155611D}" type="datetime1">
              <a:rPr lang="en-US" smtClean="0"/>
              <a:t>8/27/2024</a:t>
            </a:fld>
            <a:endParaRPr/>
          </a:p>
        </p:txBody>
      </p:sp>
      <p:sp>
        <p:nvSpPr>
          <p:cNvPr id="247" name="Google Shape;247;p1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 rot="5400000">
            <a:off x="7438665" y="2430684"/>
            <a:ext cx="4780344" cy="197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1"/>
          </p:nvPr>
        </p:nvSpPr>
        <p:spPr>
          <a:xfrm rot="5400000">
            <a:off x="2630025" y="-195483"/>
            <a:ext cx="4780344" cy="723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6923621-8176-407C-A245-EC379FA00357}" type="datetime1">
              <a:rPr lang="en-US" smtClean="0"/>
              <a:t>8/27/2024</a:t>
            </a:fld>
            <a:endParaRPr/>
          </a:p>
        </p:txBody>
      </p:sp>
      <p:sp>
        <p:nvSpPr>
          <p:cNvPr id="253" name="Google Shape;253;p1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254" name="Google Shape;254;p1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1383B6-E20C-4C41-9AE0-2B07743A1577}" type="datetime1">
              <a:rPr lang="en-US" smtClean="0"/>
              <a:t>8/27/2024</a:t>
            </a:fld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859945" y="0"/>
            <a:ext cx="13944870" cy="7117071"/>
            <a:chOff x="-644959" y="0"/>
            <a:chExt cx="10458653" cy="7117071"/>
          </a:xfrm>
        </p:grpSpPr>
        <p:grpSp>
          <p:nvGrpSpPr>
            <p:cNvPr id="69" name="Google Shape;69;p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oogle Shape;70;p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71" name="Google Shape;71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" name="Google Shape;74;p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75" name="Google Shape;75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78;p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9" name="Google Shape;79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" name="Google Shape;82;p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dt" idx="10"/>
          </p:nvPr>
        </p:nvSpPr>
        <p:spPr>
          <a:xfrm>
            <a:off x="6318325" y="1516829"/>
            <a:ext cx="2844800" cy="75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08E83D7-D520-491F-85F7-A39D19C74150}" type="datetime1">
              <a:rPr lang="en-US" smtClean="0"/>
              <a:t>8/27/2024</a:t>
            </a:fld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ftr" idx="11"/>
          </p:nvPr>
        </p:nvSpPr>
        <p:spPr>
          <a:xfrm>
            <a:off x="7071360" y="5719967"/>
            <a:ext cx="37754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6198795" y="5719967"/>
            <a:ext cx="8582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AD9281E-426D-4E60-A4E3-BEB129F98E5C}" type="datetime1">
              <a:rPr lang="en-US" smtClean="0"/>
              <a:t>8/27/2024</a:t>
            </a:fld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10DBB8-087E-4D78-9698-8BAE66D7E362}" type="datetime1">
              <a:rPr lang="en-US" smtClean="0"/>
              <a:t>8/27/2024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389888" y="2313432"/>
            <a:ext cx="455980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2"/>
          </p:nvPr>
        </p:nvSpPr>
        <p:spPr>
          <a:xfrm>
            <a:off x="6193536" y="2313431"/>
            <a:ext cx="455980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1388961" y="2974695"/>
            <a:ext cx="4559808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6682450" y="2316010"/>
            <a:ext cx="407428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4"/>
          </p:nvPr>
        </p:nvSpPr>
        <p:spPr>
          <a:xfrm>
            <a:off x="6193536" y="2974695"/>
            <a:ext cx="4559808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72EFB0-1E99-42EC-8AA9-F5051AD2310E}" type="datetime1">
              <a:rPr lang="en-US" smtClean="0"/>
              <a:t>8/27/2024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093E3AA-140A-43C0-90E0-7D62A76F740A}" type="datetime1">
              <a:rPr lang="en-US" smtClean="0"/>
              <a:t>8/27/2024</a:t>
            </a:fld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-859945" y="0"/>
            <a:ext cx="13944870" cy="7117071"/>
            <a:chOff x="-644959" y="0"/>
            <a:chExt cx="10458653" cy="7117071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" name="Google Shape;154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158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FB137CA-551A-48E2-B96B-55D947536281}" type="datetime1">
              <a:rPr lang="en-US" smtClean="0"/>
              <a:t>8/27/2024</a:t>
            </a:fld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1527859" y="856527"/>
            <a:ext cx="4120587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marL="1371600" lvl="2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marL="3200400" lvl="6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marL="3657600" lvl="7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marL="4114800" lvl="8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ft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2"/>
          </p:nvPr>
        </p:nvSpPr>
        <p:spPr>
          <a:xfrm>
            <a:off x="6315456" y="4136994"/>
            <a:ext cx="4398379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0"/>
          <p:cNvGrpSpPr/>
          <p:nvPr/>
        </p:nvGrpSpPr>
        <p:grpSpPr>
          <a:xfrm>
            <a:off x="-859945" y="0"/>
            <a:ext cx="13944870" cy="7117071"/>
            <a:chOff x="-644959" y="0"/>
            <a:chExt cx="10458653" cy="711707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" name="Google Shape;20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8" name="Google Shape;20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10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0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1340278" y="693795"/>
            <a:ext cx="4479497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6312841" y="4133089"/>
            <a:ext cx="4400764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0984BA-871F-4CDF-A599-0A9B8D2CCE41}" type="datetime1">
              <a:rPr lang="en-US" smtClean="0"/>
              <a:t>8/27/2024</a:t>
            </a:fld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ft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242" name="Google Shape;242;p1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756473" y="0"/>
            <a:ext cx="13944870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E67882F-CDDC-498E-9FE3-3CF9243C916C}" type="datetime1">
              <a:rPr lang="en-US" smtClean="0"/>
              <a:t>8/27/2024</a:t>
            </a:fld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dinganswers.com/2019/10/agile-illustrated-sample-1.html" TargetMode="External"/><Relationship Id="rId4" Type="http://schemas.openxmlformats.org/officeDocument/2006/relationships/hyperlink" Target="http://agilemanifesto.org/iso/ta/manifesto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56155"/>
            <a:ext cx="12192000" cy="370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924" y="82537"/>
            <a:ext cx="3240457" cy="88041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 txBox="1"/>
          <p:nvPr/>
        </p:nvSpPr>
        <p:spPr>
          <a:xfrm>
            <a:off x="1828800" y="399871"/>
            <a:ext cx="9525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Module I: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Introduction  to Agility : Agile process</a:t>
            </a:r>
            <a:endParaRPr sz="3600" b="1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6305550" y="1858866"/>
            <a:ext cx="5886450" cy="130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6F5032"/>
                </a:solidFill>
                <a:latin typeface="Arial"/>
                <a:ea typeface="Arial"/>
                <a:cs typeface="Arial"/>
                <a:sym typeface="Arial"/>
              </a:rPr>
              <a:t>Session by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6F5032"/>
                </a:solidFill>
                <a:latin typeface="Arial"/>
                <a:ea typeface="Arial"/>
                <a:cs typeface="Arial"/>
                <a:sym typeface="Arial"/>
              </a:rPr>
              <a:t>	Mr.B.Saravanan, AP/CSE</a:t>
            </a:r>
            <a:endParaRPr sz="2800" b="1" i="0" u="none" strike="noStrike" cap="none">
              <a:solidFill>
                <a:srgbClr val="6F50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37739" y="2093733"/>
            <a:ext cx="54109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  <a:endParaRPr sz="32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12 Agile Manifesto Principles:</a:t>
            </a:r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25780" lvl="0" indent="-457200" algn="l" rtl="0">
              <a:spcBef>
                <a:spcPts val="0"/>
              </a:spcBef>
              <a:spcAft>
                <a:spcPts val="0"/>
              </a:spcAft>
              <a:buSzPct val="76000"/>
              <a:buFont typeface="Century Gothic"/>
              <a:buAutoNum type="arabicPeriod" startAt="9"/>
            </a:pPr>
            <a:r>
              <a:rPr lang="en-US" b="1"/>
              <a:t>Attention to technical detail and design enhances agility </a:t>
            </a:r>
            <a:r>
              <a:rPr lang="en-US"/>
              <a:t>– The right skills and good design ensures the team can maintain the pace, constantly improve the product, and sustain change.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 startAt="9"/>
            </a:pPr>
            <a:r>
              <a:rPr lang="en-US" b="1"/>
              <a:t>Simplicity</a:t>
            </a:r>
            <a:r>
              <a:rPr lang="en-US"/>
              <a:t> – Develop just enough to get the job done for right now.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 startAt="9"/>
            </a:pPr>
            <a:r>
              <a:rPr lang="en-US" b="1"/>
              <a:t>Self-organizing teams encourage great architectures, requirements, and designs </a:t>
            </a:r>
            <a:r>
              <a:rPr lang="en-US"/>
              <a:t>– Skilled and motivated team members who have decision-making power, take ownership, communicate regularly with other team members, and share ideas that deliver quality products.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 startAt="9"/>
            </a:pPr>
            <a:r>
              <a:rPr lang="en-US" b="1"/>
              <a:t>Regular reflections on how to become more effective </a:t>
            </a:r>
            <a:r>
              <a:rPr lang="en-US"/>
              <a:t>– Self-improvement, process improvement, advancing skills, and techniques help team members work more efficiently.</a:t>
            </a:r>
            <a:endParaRPr/>
          </a:p>
        </p:txBody>
      </p:sp>
      <p:sp>
        <p:nvSpPr>
          <p:cNvPr id="360" name="Google Shape;360;p2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B240CD3F-53BB-45D8-A01E-52B2688FEE28}" type="datetime1">
              <a:rPr lang="en-US" smtClean="0"/>
              <a:t>8/27/2024</a:t>
            </a:fld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C913A772-9AFB-401E-9082-396A582AB42C}" type="datetime1">
              <a:rPr lang="en-US" smtClean="0"/>
              <a:t>8/27/2024</a:t>
            </a:fld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72" name="Google Shape;372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048001" y="1216820"/>
            <a:ext cx="4615656" cy="461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Citation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378" name="Google Shape;378;p24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5780" lvl="0" indent="-457200" algn="l" rtl="0">
              <a:spcBef>
                <a:spcPts val="0"/>
              </a:spcBef>
              <a:spcAft>
                <a:spcPts val="0"/>
              </a:spcAft>
              <a:buSzPts val="1824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http://agilemanifesto.org/</a:t>
            </a:r>
            <a:endParaRPr/>
          </a:p>
          <a:p>
            <a:pPr marL="525780" lvl="0" indent="-457200" algn="l" rtl="0">
              <a:spcBef>
                <a:spcPts val="480"/>
              </a:spcBef>
              <a:spcAft>
                <a:spcPts val="0"/>
              </a:spcAft>
              <a:buSzPts val="1824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http://agilemanifesto.org/iso/ta/manifesto.html</a:t>
            </a:r>
            <a:r>
              <a:rPr lang="en-US"/>
              <a:t> </a:t>
            </a:r>
            <a:endParaRPr/>
          </a:p>
          <a:p>
            <a:pPr marL="525780" lvl="0" indent="-457200" algn="l" rtl="0">
              <a:spcBef>
                <a:spcPts val="480"/>
              </a:spcBef>
              <a:spcAft>
                <a:spcPts val="0"/>
              </a:spcAft>
              <a:buSzPts val="1824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https://www.leadinganswers.com/2019/10/agile-illustrated-sample-1.html</a:t>
            </a:r>
            <a:r>
              <a:rPr lang="en-US"/>
              <a:t> </a:t>
            </a:r>
            <a:endParaRPr/>
          </a:p>
          <a:p>
            <a:pPr marL="525780" lvl="0" indent="-457200" algn="l" rtl="0">
              <a:spcBef>
                <a:spcPts val="480"/>
              </a:spcBef>
              <a:spcAft>
                <a:spcPts val="0"/>
              </a:spcAft>
              <a:buSzPts val="1824"/>
              <a:buAutoNum type="arabicPeriod"/>
            </a:pPr>
            <a:r>
              <a:rPr lang="en-US"/>
              <a:t>R.S. Pressman, “Software Engineering – A Practitioner’s Approach”, Eighth Edition, McGraw Hill International Edition</a:t>
            </a: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BE0D66C1-EE60-4DA8-BA26-8CF49D6B39CA}" type="datetime1">
              <a:rPr lang="en-US" smtClean="0"/>
              <a:t>8/27/2024</a:t>
            </a:fld>
            <a:endParaRPr/>
          </a:p>
        </p:txBody>
      </p:sp>
      <p:sp>
        <p:nvSpPr>
          <p:cNvPr id="380" name="Google Shape;380;p2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D4ADA350-EA77-48C5-A4FC-55DA69D1756D}" type="datetime1">
              <a:rPr lang="en-US" smtClean="0"/>
              <a:t>8/27/2024</a:t>
            </a:fld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388" name="Google Shape;388;p25" descr="thank-you-lettering_1262-696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2093" y="1474715"/>
            <a:ext cx="4957658" cy="35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1391320" y="1447800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Gothic"/>
              <a:buNone/>
            </a:pPr>
            <a:r>
              <a:rPr lang="en-US" sz="3400" b="1"/>
              <a:t>Module I: SOFTWARE PROCESS MODEL</a:t>
            </a:r>
            <a:endParaRPr sz="340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1"/>
          </p:nvPr>
        </p:nvSpPr>
        <p:spPr>
          <a:xfrm>
            <a:off x="1391323" y="2608710"/>
            <a:ext cx="9036423" cy="322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SDLC</a:t>
            </a:r>
            <a:r>
              <a:rPr lang="en-US" dirty="0">
                <a:solidFill>
                  <a:schemeClr val="dk1"/>
                </a:solidFill>
              </a:rPr>
              <a:t>- SDLC Models-Overview of Agile Development Models: Scrum - Scrum Roles - Scrum Meetings - Scrum Artifacts - Extreme Programming, Feature Driven Development, Kanban and Lean Software Development - DevOps and </a:t>
            </a:r>
            <a:r>
              <a:rPr lang="en-US" dirty="0" err="1">
                <a:solidFill>
                  <a:schemeClr val="dk1"/>
                </a:solidFill>
              </a:rPr>
              <a:t>benefits.Case</a:t>
            </a:r>
            <a:r>
              <a:rPr lang="en-US" dirty="0">
                <a:solidFill>
                  <a:schemeClr val="dk1"/>
                </a:solidFill>
              </a:rPr>
              <a:t> Study: SDLC followed in MNCs ( Infosys, CTS, Google, etc..)</a:t>
            </a:r>
            <a:endParaRPr dirty="0">
              <a:solidFill>
                <a:schemeClr val="dk1"/>
              </a:solidFill>
            </a:endParaRPr>
          </a:p>
          <a:p>
            <a:pPr marL="68580" lvl="0" indent="0" algn="just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8B87D01D-C3BF-478B-9D17-79EC6D5A409E}" type="datetime1">
              <a:rPr lang="en-US" smtClean="0"/>
              <a:t>8/27/2024</a:t>
            </a:fld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72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 sz="3600" b="1"/>
              <a:t>Course Outcomes:</a:t>
            </a:r>
            <a:endParaRPr sz="3400"/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1391323" y="1828800"/>
            <a:ext cx="9036423" cy="400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>
                <a:solidFill>
                  <a:srgbClr val="FF0000"/>
                </a:solidFill>
              </a:rPr>
              <a:t>CO1 :  Compare the various software process models and select the suitable model. (K3 Apply)</a:t>
            </a:r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CO2</a:t>
            </a:r>
            <a:r>
              <a:rPr lang="en-US" dirty="0"/>
              <a:t> : Analyze the complexity of the project and develop the project plan.</a:t>
            </a:r>
            <a:r>
              <a:rPr lang="en-US" b="1" dirty="0"/>
              <a:t> (K4 Analyze)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CO3</a:t>
            </a:r>
            <a:r>
              <a:rPr lang="en-US" dirty="0"/>
              <a:t> : Construct the UML diagrams for a project using software design methodology.</a:t>
            </a:r>
            <a:r>
              <a:rPr lang="en-US" b="1" dirty="0"/>
              <a:t>(K3 Apply)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CO4</a:t>
            </a:r>
            <a:r>
              <a:rPr lang="en-US" dirty="0"/>
              <a:t> : Analyze and apply the appropriate software testing strategy in the chosen project.</a:t>
            </a:r>
            <a:r>
              <a:rPr lang="en-US" b="1" dirty="0"/>
              <a:t>(K4 Analyze)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CO5</a:t>
            </a:r>
            <a:r>
              <a:rPr lang="en-US" dirty="0"/>
              <a:t> : Demonstrate the knowledge on contemporary tools in software engineering.</a:t>
            </a:r>
            <a:r>
              <a:rPr lang="en-US" b="1" dirty="0"/>
              <a:t>(K3 Apply)</a:t>
            </a:r>
            <a:endParaRPr lang="en-US" dirty="0"/>
          </a:p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endParaRPr dirty="0">
              <a:solidFill>
                <a:srgbClr val="D2D4C0"/>
              </a:solidFill>
            </a:endParaRPr>
          </a:p>
        </p:txBody>
      </p:sp>
      <p:sp>
        <p:nvSpPr>
          <p:cNvPr id="284" name="Google Shape;284;p1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E95FBD41-09A7-44CC-9E06-287579998582}" type="datetime1">
              <a:rPr lang="en-US" smtClean="0"/>
              <a:t>8/27/2024</a:t>
            </a:fld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2567490" y="838200"/>
            <a:ext cx="7024744" cy="4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 b="1"/>
              <a:t>Agenda: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055440" y="1492443"/>
            <a:ext cx="10081120" cy="438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None/>
            </a:pPr>
            <a:endParaRPr sz="2800">
              <a:solidFill>
                <a:schemeClr val="dk1"/>
              </a:solidFill>
            </a:endParaRPr>
          </a:p>
          <a:p>
            <a:pPr marL="36576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28"/>
              <a:buNone/>
            </a:pPr>
            <a:endParaRPr sz="2800">
              <a:solidFill>
                <a:schemeClr val="dk1"/>
              </a:solidFill>
            </a:endParaRPr>
          </a:p>
          <a:p>
            <a:pPr marL="640080" lvl="1" indent="-2743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28"/>
              <a:buChar char="🞇"/>
            </a:pPr>
            <a:r>
              <a:rPr lang="en-US" sz="2800"/>
              <a:t>Introduction to AGILE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28"/>
              <a:buChar char="🞇"/>
            </a:pPr>
            <a:r>
              <a:rPr lang="en-US" sz="2800"/>
              <a:t>Manifesto for Agile Software Development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28"/>
              <a:buChar char="🞇"/>
            </a:pPr>
            <a:r>
              <a:rPr lang="en-US" sz="2800"/>
              <a:t>AGILE Values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28"/>
              <a:buChar char="🞇"/>
            </a:pPr>
            <a:r>
              <a:rPr lang="en-US" sz="2800"/>
              <a:t>12 Agile Manifesto Principles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138B6290-7B50-415F-AE5F-5E54350425E2}" type="datetime1">
              <a:rPr lang="en-US" smtClean="0"/>
              <a:t>8/27/2024</a:t>
            </a:fld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300" name="Google Shape;300;p16" descr="Agenda sign with colorful brush strokes Royalty Free Vector"/>
          <p:cNvPicPr preferRelativeResize="0"/>
          <p:nvPr/>
        </p:nvPicPr>
        <p:blipFill rotWithShape="1">
          <a:blip r:embed="rId3">
            <a:alphaModFix/>
          </a:blip>
          <a:srcRect t="12258" r="63" b="26881"/>
          <a:stretch/>
        </p:blipFill>
        <p:spPr>
          <a:xfrm>
            <a:off x="848544" y="406112"/>
            <a:ext cx="4104456" cy="187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Introduction to AGILE: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AGILE methodology is a practice that </a:t>
            </a:r>
            <a:r>
              <a:rPr lang="en-US" b="1"/>
              <a:t>promotes continuous iteration of development and testing</a:t>
            </a:r>
            <a:r>
              <a:rPr lang="en-US"/>
              <a:t> throughout the software development lifecycle of the project. 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Agile is the ability to </a:t>
            </a:r>
            <a:r>
              <a:rPr lang="en-US" b="1"/>
              <a:t>create</a:t>
            </a:r>
            <a:r>
              <a:rPr lang="en-US"/>
              <a:t> and </a:t>
            </a:r>
            <a:r>
              <a:rPr lang="en-US" b="1"/>
              <a:t>respond</a:t>
            </a:r>
            <a:r>
              <a:rPr lang="en-US"/>
              <a:t> to </a:t>
            </a:r>
            <a:r>
              <a:rPr lang="en-US" b="1"/>
              <a:t>change</a:t>
            </a:r>
            <a:r>
              <a:rPr lang="en-US"/>
              <a:t>. 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It is a way of dealing with, and ultimately succeeding in, an </a:t>
            </a:r>
            <a:r>
              <a:rPr lang="en-US" b="1"/>
              <a:t>uncertain</a:t>
            </a:r>
            <a:r>
              <a:rPr lang="en-US"/>
              <a:t> and </a:t>
            </a:r>
            <a:r>
              <a:rPr lang="en-US" b="1"/>
              <a:t>unstable</a:t>
            </a:r>
            <a:r>
              <a:rPr lang="en-US"/>
              <a:t> environment.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In the Agile model, both development and testing activities are concurrent, unlike the Waterfall model.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The Agile Manifesto was created during a meeting in February 2001 that brought together a number of software and methodology experts who were at the forefront of the emerging agile methods. </a:t>
            </a:r>
            <a:endParaRPr/>
          </a:p>
          <a:p>
            <a:pPr marL="342900" lvl="0" indent="-167182" algn="l" rtl="0">
              <a:spcBef>
                <a:spcPts val="444"/>
              </a:spcBef>
              <a:spcAft>
                <a:spcPts val="0"/>
              </a:spcAft>
              <a:buSzPct val="76000"/>
              <a:buNone/>
            </a:pP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41E7E786-2229-4727-B1B9-31552BAFF1D4}" type="datetime1">
              <a:rPr lang="en-US" smtClean="0"/>
              <a:t>8/27/2024</a:t>
            </a:fld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45917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 b="1"/>
              <a:t>Manifesto for Agile Software Development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We are uncovering better ways of developing software by doing it and helping others do it. Through this work we have come to value:</a:t>
            </a:r>
            <a:br>
              <a:rPr lang="en-US"/>
            </a:br>
            <a:endParaRPr/>
          </a:p>
          <a:p>
            <a:pPr marL="365760" lvl="1" indent="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 sz="2400" b="1" i="1"/>
              <a:t>Individuals and interactions</a:t>
            </a:r>
            <a:r>
              <a:rPr lang="en-US" sz="2400" i="1"/>
              <a:t> over processes and tools</a:t>
            </a:r>
            <a:br>
              <a:rPr lang="en-US" sz="2400" i="1"/>
            </a:br>
            <a:r>
              <a:rPr lang="en-US" sz="2400" b="1" i="1"/>
              <a:t>Working software</a:t>
            </a:r>
            <a:r>
              <a:rPr lang="en-US" sz="2400" i="1"/>
              <a:t> over comprehensive documentation</a:t>
            </a:r>
            <a:br>
              <a:rPr lang="en-US" sz="2400" i="1"/>
            </a:br>
            <a:r>
              <a:rPr lang="en-US" sz="2400" b="1" i="1"/>
              <a:t>Customer collaboration</a:t>
            </a:r>
            <a:r>
              <a:rPr lang="en-US" sz="2400" i="1"/>
              <a:t> over contract negotiation</a:t>
            </a:r>
            <a:br>
              <a:rPr lang="en-US" sz="2400" i="1"/>
            </a:br>
            <a:r>
              <a:rPr lang="en-US" sz="2400" b="1" i="1"/>
              <a:t>Responding </a:t>
            </a:r>
            <a:r>
              <a:rPr lang="en-US" sz="2400" i="1"/>
              <a:t>to change over following a plan</a:t>
            </a:r>
            <a:endParaRPr/>
          </a:p>
          <a:p>
            <a:pPr marL="68580" lvl="0" indent="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br>
              <a:rPr lang="en-US"/>
            </a:br>
            <a:r>
              <a:rPr lang="en-US"/>
              <a:t>That is, while there is value in the items on the right, we value the items on the left more.</a:t>
            </a:r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EBA4D6E-5AC8-4557-9F86-E4803D3CB9F2}" type="datetime1">
              <a:rPr lang="en-US" smtClean="0"/>
              <a:t>8/27/2024</a:t>
            </a:fld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22" name="Google Shape;322;p1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AGILE Values: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329" name="Google Shape;329;p19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Value 1 – Individuals and Interactions over processes and tools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Value 2 – Working software over comprehensive documentation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Value 3 – Customer collaboration over contract negotiation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/>
              <a:t>Value 4 – Responding to change over following a plan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4901C77-78D8-4CE2-B844-8A23514E322E}" type="datetime1">
              <a:rPr lang="en-US" smtClean="0"/>
              <a:t>8/27/2024</a:t>
            </a:fld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12 Agile Manifesto Principles:</a:t>
            </a:r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25780" lvl="0" indent="-457200" algn="l" rtl="0">
              <a:spcBef>
                <a:spcPts val="0"/>
              </a:spcBef>
              <a:spcAft>
                <a:spcPts val="0"/>
              </a:spcAft>
              <a:buSzPct val="76000"/>
              <a:buFont typeface="Century Gothic"/>
              <a:buAutoNum type="arabicPeriod"/>
            </a:pPr>
            <a:r>
              <a:rPr lang="en-US" b="1"/>
              <a:t>Customer satisfaction through early and continuous software delivery </a:t>
            </a:r>
            <a:r>
              <a:rPr lang="en-US"/>
              <a:t>– Customers are happier when they receive working software at regular intervals, rather than waiting extended periods of time between releases.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/>
            </a:pPr>
            <a:r>
              <a:rPr lang="en-US" b="1"/>
              <a:t>Accommodate changing requirements throughout the development process </a:t>
            </a:r>
            <a:r>
              <a:rPr lang="en-US"/>
              <a:t>– The ability to avoid delays when a requirement or feature request changes.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/>
            </a:pPr>
            <a:r>
              <a:rPr lang="en-US" b="1"/>
              <a:t>Frequent delivery of working software </a:t>
            </a:r>
            <a:r>
              <a:rPr lang="en-US"/>
              <a:t>– Scrum accommodates this principle since the team operates in software sprints or iterations that ensure regular delivery of working software.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/>
            </a:pPr>
            <a:r>
              <a:rPr lang="en-US" b="1"/>
              <a:t>Collaboration between the business stakeholders and developers throughout the project </a:t>
            </a:r>
            <a:r>
              <a:rPr lang="en-US"/>
              <a:t>– Better decisions are made when the business and technical team are aligned.</a:t>
            </a:r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BA5C247-06C0-4A7D-B958-FF9209FB3A42}" type="datetime1">
              <a:rPr lang="en-US" smtClean="0"/>
              <a:t>8/27/2024</a:t>
            </a:fld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12 Agile Manifesto Principles:</a:t>
            </a: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25780" lvl="0" indent="-457200" algn="l" rtl="0">
              <a:spcBef>
                <a:spcPts val="0"/>
              </a:spcBef>
              <a:spcAft>
                <a:spcPts val="0"/>
              </a:spcAft>
              <a:buSzPct val="76000"/>
              <a:buFont typeface="Century Gothic"/>
              <a:buAutoNum type="arabicPeriod" startAt="5"/>
            </a:pPr>
            <a:r>
              <a:rPr lang="en-US" b="1"/>
              <a:t>Support, trust, and motivate the people involved</a:t>
            </a:r>
            <a:r>
              <a:rPr lang="en-US"/>
              <a:t> – Motivated teams are more likely to deliver their best work than unhappy teams.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 startAt="5"/>
            </a:pPr>
            <a:r>
              <a:rPr lang="en-US" b="1"/>
              <a:t>Enable face-to-face interactions </a:t>
            </a:r>
            <a:r>
              <a:rPr lang="en-US"/>
              <a:t>– Communication is more successful when development teams are co-located.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 startAt="5"/>
            </a:pPr>
            <a:r>
              <a:rPr lang="en-US" b="1"/>
              <a:t>Working software is the primary measure of progress</a:t>
            </a:r>
            <a:r>
              <a:rPr lang="en-US"/>
              <a:t> – Delivering functional software to the customer is the ultimate factor that measures progress.</a:t>
            </a:r>
            <a:endParaRPr/>
          </a:p>
          <a:p>
            <a:pPr marL="525780" lvl="0" indent="-457200" algn="l" rtl="0">
              <a:spcBef>
                <a:spcPts val="444"/>
              </a:spcBef>
              <a:spcAft>
                <a:spcPts val="0"/>
              </a:spcAft>
              <a:buSzPct val="76000"/>
              <a:buFont typeface="Century Gothic"/>
              <a:buAutoNum type="arabicPeriod" startAt="5"/>
            </a:pPr>
            <a:r>
              <a:rPr lang="en-US" b="1"/>
              <a:t>Agile processes to support a consistent development pace </a:t>
            </a:r>
            <a:r>
              <a:rPr lang="en-US"/>
              <a:t>–</a:t>
            </a:r>
            <a:r>
              <a:rPr lang="en-US" b="1"/>
              <a:t> </a:t>
            </a:r>
            <a:r>
              <a:rPr lang="en-US"/>
              <a:t>Teams establish a repeatable and maintainable speed at which they can deliver working software, and they repeat it with each release.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B1BBCEA4-AF18-49B3-B405-90AA003A442F}" type="datetime1">
              <a:rPr lang="en-US" smtClean="0"/>
              <a:t>8/27/2024</a:t>
            </a:fld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Widescreen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Century Gothic</vt:lpstr>
      <vt:lpstr>Theme1</vt:lpstr>
      <vt:lpstr>PowerPoint Presentation</vt:lpstr>
      <vt:lpstr>Module I: SOFTWARE PROCESS MODEL</vt:lpstr>
      <vt:lpstr>Course Outcomes:</vt:lpstr>
      <vt:lpstr>Agenda:</vt:lpstr>
      <vt:lpstr>Introduction to AGILE:</vt:lpstr>
      <vt:lpstr>Manifesto for Agile Software Development</vt:lpstr>
      <vt:lpstr>AGILE Values:</vt:lpstr>
      <vt:lpstr>12 Agile Manifesto Principles:</vt:lpstr>
      <vt:lpstr>12 Agile Manifesto Principles:</vt:lpstr>
      <vt:lpstr>12 Agile Manifesto Principles:</vt:lpstr>
      <vt:lpstr>PowerPoint Presentation</vt:lpstr>
      <vt:lpstr>Citation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saravanan B</cp:lastModifiedBy>
  <cp:revision>2</cp:revision>
  <dcterms:modified xsi:type="dcterms:W3CDTF">2024-08-27T13:59:56Z</dcterms:modified>
</cp:coreProperties>
</file>